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58" r:id="rId4"/>
    <p:sldId id="259" r:id="rId5"/>
    <p:sldId id="261" r:id="rId6"/>
    <p:sldId id="293" r:id="rId7"/>
    <p:sldId id="262" r:id="rId8"/>
    <p:sldId id="263" r:id="rId9"/>
    <p:sldId id="264" r:id="rId10"/>
    <p:sldId id="268" r:id="rId11"/>
    <p:sldId id="270" r:id="rId12"/>
    <p:sldId id="269" r:id="rId13"/>
    <p:sldId id="271" r:id="rId14"/>
    <p:sldId id="272" r:id="rId15"/>
    <p:sldId id="275" r:id="rId16"/>
    <p:sldId id="276" r:id="rId17"/>
    <p:sldId id="277" r:id="rId18"/>
    <p:sldId id="278" r:id="rId19"/>
    <p:sldId id="282" r:id="rId20"/>
    <p:sldId id="283" r:id="rId21"/>
    <p:sldId id="279" r:id="rId22"/>
    <p:sldId id="280" r:id="rId23"/>
    <p:sldId id="281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65" r:id="rId33"/>
    <p:sldId id="266" r:id="rId34"/>
    <p:sldId id="267" r:id="rId35"/>
  </p:sldIdLst>
  <p:sldSz cx="9144000" cy="6858000" type="screen4x3"/>
  <p:notesSz cx="6858000" cy="9144000"/>
  <p:custDataLst>
    <p:tags r:id="rId38"/>
  </p:custDataLst>
  <p:defaultTextStyle>
    <a:defPPr>
      <a:defRPr lang="zh-CN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微软雅黑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0099CC"/>
    <a:srgbClr val="FF00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70" d="100"/>
          <a:sy n="70" d="100"/>
        </p:scale>
        <p:origin x="-9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19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0.xml"/><Relationship Id="rId1" Type="http://schemas.openxmlformats.org/officeDocument/2006/relationships/slide" Target="slides/slide1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fld id="{032CC0F5-B764-45BC-BC58-17B91E0A68C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3036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fld id="{72B79472-355A-44BE-9E33-43CBF8D66FA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5834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92742-413D-4258-941D-78A1AA4F3CC1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8" name="Rectangle 2"/>
          <p:cNvSpPr txBox="1">
            <a:spLocks noChangeArrowheads="1"/>
          </p:cNvSpPr>
          <p:nvPr userDrawn="1"/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r>
              <a:rPr lang="zh-CN" altLang="en-US" smtClean="0"/>
              <a:t>三明治教学法</a:t>
            </a:r>
            <a:r>
              <a:rPr lang="en-US" altLang="zh-CN" smtClean="0"/>
              <a:t>-</a:t>
            </a:r>
            <a:r>
              <a:rPr lang="zh-CN" altLang="en-US" smtClean="0"/>
              <a:t>计算机学院 </a:t>
            </a:r>
            <a:r>
              <a:rPr lang="en-US" altLang="zh-CN" smtClean="0"/>
              <a:t>–</a:t>
            </a:r>
            <a:r>
              <a:rPr lang="zh-CN" altLang="en-US" smtClean="0"/>
              <a:t>徐丽萍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8168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FF75B-BC56-4612-8EB2-E20F1AFDFED8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7" name="Rectangle 2"/>
          <p:cNvSpPr txBox="1">
            <a:spLocks noChangeArrowheads="1"/>
          </p:cNvSpPr>
          <p:nvPr userDrawn="1"/>
        </p:nvSpPr>
        <p:spPr bwMode="auto">
          <a:xfrm>
            <a:off x="2286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r>
              <a:rPr lang="zh-CN" altLang="en-US" dirty="0" smtClean="0"/>
              <a:t>三明治教学法</a:t>
            </a:r>
            <a:r>
              <a:rPr lang="en-US" altLang="zh-CN" dirty="0" smtClean="0"/>
              <a:t>-</a:t>
            </a:r>
            <a:r>
              <a:rPr lang="zh-CN" altLang="en-US" dirty="0" smtClean="0"/>
              <a:t>计算机学院 </a:t>
            </a:r>
            <a:r>
              <a:rPr lang="en-US" altLang="zh-CN" dirty="0" smtClean="0"/>
              <a:t>–</a:t>
            </a:r>
            <a:r>
              <a:rPr lang="zh-CN" altLang="en-US" dirty="0" smtClean="0"/>
              <a:t>徐丽萍</a:t>
            </a:r>
          </a:p>
        </p:txBody>
      </p:sp>
    </p:spTree>
    <p:extLst>
      <p:ext uri="{BB962C8B-B14F-4D97-AF65-F5344CB8AC3E}">
        <p14:creationId xmlns:p14="http://schemas.microsoft.com/office/powerpoint/2010/main" val="3529430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1F9F7-2522-40F9-BF67-826A4745FB37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7" name="Rectangle 2"/>
          <p:cNvSpPr txBox="1">
            <a:spLocks noChangeArrowheads="1"/>
          </p:cNvSpPr>
          <p:nvPr userDrawn="1"/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r>
              <a:rPr lang="zh-CN" altLang="en-US" smtClean="0"/>
              <a:t>三明治教学法</a:t>
            </a:r>
            <a:r>
              <a:rPr lang="en-US" altLang="zh-CN" smtClean="0"/>
              <a:t>-</a:t>
            </a:r>
            <a:r>
              <a:rPr lang="zh-CN" altLang="en-US" smtClean="0"/>
              <a:t>计算机学院 </a:t>
            </a:r>
            <a:r>
              <a:rPr lang="en-US" altLang="zh-CN" smtClean="0"/>
              <a:t>–</a:t>
            </a:r>
            <a:r>
              <a:rPr lang="zh-CN" altLang="en-US" smtClean="0"/>
              <a:t>徐丽萍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8372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E6FCD-6FDA-4C89-AB14-F026A850FE63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三明治教学法</a:t>
            </a:r>
            <a:r>
              <a:rPr lang="en-US" altLang="zh-CN" dirty="0" smtClean="0"/>
              <a:t>-</a:t>
            </a:r>
            <a:r>
              <a:rPr lang="zh-CN" altLang="en-US" dirty="0" smtClean="0"/>
              <a:t>计算机学院 </a:t>
            </a:r>
            <a:r>
              <a:rPr lang="en-US" altLang="zh-CN" dirty="0" smtClean="0"/>
              <a:t>–</a:t>
            </a:r>
            <a:r>
              <a:rPr lang="zh-CN" altLang="en-US" dirty="0" smtClean="0"/>
              <a:t>徐丽萍</a:t>
            </a:r>
          </a:p>
        </p:txBody>
      </p:sp>
    </p:spTree>
    <p:extLst>
      <p:ext uri="{BB962C8B-B14F-4D97-AF65-F5344CB8AC3E}">
        <p14:creationId xmlns:p14="http://schemas.microsoft.com/office/powerpoint/2010/main" val="3410508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B8F29-AEE5-4D01-8BA2-2B644DAFF1AE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10" name="Rectangle 2"/>
          <p:cNvSpPr txBox="1">
            <a:spLocks noChangeArrowheads="1"/>
          </p:cNvSpPr>
          <p:nvPr userDrawn="1"/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r>
              <a:rPr lang="zh-CN" altLang="en-US" smtClean="0"/>
              <a:t>三明治教学法</a:t>
            </a:r>
            <a:r>
              <a:rPr lang="en-US" altLang="zh-CN" smtClean="0"/>
              <a:t>-</a:t>
            </a:r>
            <a:r>
              <a:rPr lang="zh-CN" altLang="en-US" smtClean="0"/>
              <a:t>计算机学院 </a:t>
            </a:r>
            <a:r>
              <a:rPr lang="en-US" altLang="zh-CN" smtClean="0"/>
              <a:t>–</a:t>
            </a:r>
            <a:r>
              <a:rPr lang="zh-CN" altLang="en-US" smtClean="0"/>
              <a:t>徐丽萍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091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68367-19B6-44BC-9951-BC83BC5A3A7D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三明治教学法</a:t>
            </a:r>
            <a:r>
              <a:rPr lang="en-US" altLang="zh-CN" dirty="0" smtClean="0"/>
              <a:t>-</a:t>
            </a:r>
            <a:r>
              <a:rPr lang="zh-CN" altLang="en-US" dirty="0" smtClean="0"/>
              <a:t>计算机学院 </a:t>
            </a:r>
            <a:r>
              <a:rPr lang="en-US" altLang="zh-CN" dirty="0" smtClean="0"/>
              <a:t>–</a:t>
            </a:r>
            <a:r>
              <a:rPr lang="zh-CN" altLang="en-US" dirty="0" smtClean="0"/>
              <a:t>徐丽萍</a:t>
            </a:r>
          </a:p>
        </p:txBody>
      </p:sp>
    </p:spTree>
    <p:extLst>
      <p:ext uri="{BB962C8B-B14F-4D97-AF65-F5344CB8AC3E}">
        <p14:creationId xmlns:p14="http://schemas.microsoft.com/office/powerpoint/2010/main" val="1336715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11F3A-53DE-4E73-A372-B7C8602DC65D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三明治教学法</a:t>
            </a:r>
            <a:r>
              <a:rPr lang="en-US" altLang="zh-CN" dirty="0" smtClean="0"/>
              <a:t>-</a:t>
            </a:r>
            <a:r>
              <a:rPr lang="zh-CN" altLang="en-US" dirty="0" smtClean="0"/>
              <a:t>计算机学院 </a:t>
            </a:r>
            <a:r>
              <a:rPr lang="en-US" altLang="zh-CN" dirty="0" smtClean="0"/>
              <a:t>–</a:t>
            </a:r>
            <a:r>
              <a:rPr lang="zh-CN" altLang="en-US" dirty="0" smtClean="0"/>
              <a:t>徐丽萍</a:t>
            </a:r>
          </a:p>
        </p:txBody>
      </p:sp>
    </p:spTree>
    <p:extLst>
      <p:ext uri="{BB962C8B-B14F-4D97-AF65-F5344CB8AC3E}">
        <p14:creationId xmlns:p14="http://schemas.microsoft.com/office/powerpoint/2010/main" val="12316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31610-A000-486F-B20D-E20BA0A5563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74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C120B-A0D9-421C-8260-C4D59D195C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7326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三明治教学法</a:t>
            </a:r>
            <a:r>
              <a:rPr lang="en-US" altLang="zh-CN" dirty="0" smtClean="0"/>
              <a:t>-</a:t>
            </a:r>
            <a:r>
              <a:rPr lang="zh-CN" altLang="en-US" dirty="0" smtClean="0"/>
              <a:t>计算机学院 </a:t>
            </a:r>
            <a:r>
              <a:rPr lang="en-US" altLang="zh-CN" dirty="0" smtClean="0"/>
              <a:t>–</a:t>
            </a:r>
            <a:r>
              <a:rPr lang="zh-CN" altLang="en-US" dirty="0" smtClean="0"/>
              <a:t>徐丽萍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668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a typeface="+mn-ea"/>
              </a:defRPr>
            </a:lvl1pPr>
          </a:lstStyle>
          <a:p>
            <a:endParaRPr lang="en-US" altLang="zh-CN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+mn-ea"/>
              </a:defRPr>
            </a:lvl1pPr>
          </a:lstStyle>
          <a:p>
            <a:endParaRPr lang="en-US" altLang="zh-CN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+mn-ea"/>
              </a:defRPr>
            </a:lvl1pPr>
          </a:lstStyle>
          <a:p>
            <a:fld id="{ADD49263-313D-4D49-AD8D-AF8D88B8E1A8}" type="slidenum">
              <a:rPr lang="en-US" altLang="zh-CN"/>
              <a:pPr/>
              <a:t>‹#›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64527" name="Rectangle 15"/>
          <p:cNvSpPr>
            <a:spLocks noChangeArrowheads="1"/>
          </p:cNvSpPr>
          <p:nvPr userDrawn="1"/>
        </p:nvSpPr>
        <p:spPr bwMode="auto">
          <a:xfrm>
            <a:off x="152400" y="3048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28" name="Rectangle 16"/>
          <p:cNvSpPr>
            <a:spLocks noChangeArrowheads="1"/>
          </p:cNvSpPr>
          <p:nvPr userDrawn="1"/>
        </p:nvSpPr>
        <p:spPr bwMode="auto">
          <a:xfrm>
            <a:off x="3429000" y="63246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EAE9-6266-4A8E-966B-B945EA04AE0F}" type="slidenum">
              <a:rPr lang="en-US" altLang="zh-CN"/>
              <a:pPr/>
              <a:t>1</a:t>
            </a:fld>
            <a:endParaRPr lang="en-US" altLang="zh-CN"/>
          </a:p>
          <a:p>
            <a:endParaRPr lang="en-US" altLang="zh-CN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533400"/>
            <a:ext cx="7848600" cy="762000"/>
          </a:xfrm>
        </p:spPr>
        <p:txBody>
          <a:bodyPr/>
          <a:lstStyle/>
          <a:p>
            <a:pPr algn="ctr"/>
            <a:r>
              <a:rPr lang="zh-CN" altLang="en-US" sz="4400" dirty="0" smtClean="0">
                <a:latin typeface="+mn-ea"/>
                <a:ea typeface="+mn-ea"/>
              </a:rPr>
              <a:t>数据库如何管理数据</a:t>
            </a:r>
            <a:r>
              <a:rPr lang="zh-CN" altLang="en-US" sz="4400" dirty="0">
                <a:latin typeface="+mn-ea"/>
                <a:ea typeface="+mn-ea"/>
              </a:rPr>
              <a:t/>
            </a:r>
            <a:br>
              <a:rPr lang="zh-CN" altLang="en-US" sz="4400" dirty="0">
                <a:latin typeface="+mn-ea"/>
                <a:ea typeface="+mn-ea"/>
              </a:rPr>
            </a:br>
            <a:endParaRPr lang="en-US" altLang="zh-CN" sz="2400" dirty="0">
              <a:latin typeface="+mn-ea"/>
              <a:ea typeface="+mn-ea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7086600" cy="152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2800" dirty="0" smtClean="0"/>
              <a:t> 计算机学院 副教授   徐丽萍</a:t>
            </a:r>
            <a:endParaRPr lang="zh-CN" altLang="en-US" sz="2800" dirty="0"/>
          </a:p>
          <a:p>
            <a:pPr>
              <a:lnSpc>
                <a:spcPct val="90000"/>
              </a:lnSpc>
            </a:pPr>
            <a:r>
              <a:rPr lang="en-US" altLang="zh-CN" sz="2800" dirty="0" smtClean="0"/>
              <a:t>2014-06-18</a:t>
            </a:r>
            <a:endParaRPr lang="en-US" altLang="zh-CN" sz="2800" dirty="0"/>
          </a:p>
          <a:p>
            <a:pPr>
              <a:lnSpc>
                <a:spcPct val="90000"/>
              </a:lnSpc>
            </a:pPr>
            <a:r>
              <a:rPr lang="en-US" altLang="zh-CN" sz="2800" dirty="0"/>
              <a:t>TEL</a:t>
            </a:r>
            <a:r>
              <a:rPr lang="zh-CN" altLang="en-US" sz="2800" dirty="0"/>
              <a:t>：</a:t>
            </a:r>
            <a:r>
              <a:rPr lang="en-US" altLang="zh-CN" sz="2800" dirty="0" smtClean="0"/>
              <a:t>13995553842     QQ</a:t>
            </a:r>
            <a:r>
              <a:rPr lang="zh-CN" altLang="en-US" sz="2800" dirty="0"/>
              <a:t>：</a:t>
            </a:r>
            <a:r>
              <a:rPr lang="en-US" altLang="zh-CN" sz="2800" dirty="0" smtClean="0"/>
              <a:t>569312271</a:t>
            </a:r>
          </a:p>
        </p:txBody>
      </p:sp>
      <p:pic>
        <p:nvPicPr>
          <p:cNvPr id="2242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19200"/>
            <a:ext cx="229552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10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TextBox 3"/>
          <p:cNvSpPr txBox="1"/>
          <p:nvPr/>
        </p:nvSpPr>
        <p:spPr>
          <a:xfrm>
            <a:off x="0" y="753979"/>
            <a:ext cx="8915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3600" dirty="0" smtClean="0">
                <a:solidFill>
                  <a:srgbClr val="0000FF"/>
                </a:solidFill>
              </a:rPr>
              <a:t>5.1</a:t>
            </a:r>
            <a:r>
              <a:rPr lang="zh-CN" altLang="en-US" sz="3600" dirty="0">
                <a:solidFill>
                  <a:srgbClr val="0000FF"/>
                </a:solidFill>
              </a:rPr>
              <a:t>三个世界的</a:t>
            </a:r>
            <a:r>
              <a:rPr lang="zh-CN" altLang="en-US" sz="3600" dirty="0" smtClean="0">
                <a:solidFill>
                  <a:srgbClr val="0000FF"/>
                </a:solidFill>
              </a:rPr>
              <a:t>概念（</a:t>
            </a:r>
            <a:r>
              <a:rPr lang="en-US" altLang="zh-CN" sz="3600" dirty="0" smtClean="0">
                <a:solidFill>
                  <a:srgbClr val="0000FF"/>
                </a:solidFill>
              </a:rPr>
              <a:t>3</a:t>
            </a:r>
            <a:r>
              <a:rPr lang="zh-CN" altLang="en-US" sz="3600" dirty="0" smtClean="0">
                <a:solidFill>
                  <a:srgbClr val="0000FF"/>
                </a:solidFill>
              </a:rPr>
              <a:t>分钟</a:t>
            </a:r>
            <a:r>
              <a:rPr lang="zh-CN" altLang="en-US" sz="3600" dirty="0">
                <a:solidFill>
                  <a:srgbClr val="0000FF"/>
                </a:solidFill>
              </a:rPr>
              <a:t>）</a:t>
            </a:r>
            <a:endParaRPr lang="en-US" altLang="zh-CN" sz="3600" dirty="0">
              <a:solidFill>
                <a:srgbClr val="0000FF"/>
              </a:solidFill>
            </a:endParaRPr>
          </a:p>
          <a:p>
            <a:endParaRPr lang="zh-CN" altLang="en-US" sz="1600" dirty="0">
              <a:solidFill>
                <a:srgbClr val="0000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9725"/>
            <a:ext cx="9144000" cy="4525963"/>
          </a:xfrm>
        </p:spPr>
        <p:txBody>
          <a:bodyPr/>
          <a:lstStyle/>
          <a:p>
            <a:pPr algn="just"/>
            <a:r>
              <a:rPr lang="zh-CN" altLang="en-US" sz="2400" dirty="0">
                <a:latin typeface="Times New Roman" pitchFamily="18" charset="0"/>
              </a:rPr>
              <a:t>第一世界：客观存在的现实</a:t>
            </a:r>
            <a:r>
              <a:rPr lang="zh-CN" altLang="en-US" sz="2400" dirty="0" smtClean="0">
                <a:latin typeface="Times New Roman" pitchFamily="18" charset="0"/>
              </a:rPr>
              <a:t>世界，丰富多彩；</a:t>
            </a:r>
            <a:endParaRPr lang="zh-CN" altLang="en-US" sz="2400" dirty="0"/>
          </a:p>
          <a:p>
            <a:pPr algn="just"/>
            <a:r>
              <a:rPr lang="zh-CN" altLang="en-US" sz="2400" dirty="0">
                <a:latin typeface="Times New Roman" pitchFamily="18" charset="0"/>
              </a:rPr>
              <a:t>第二世界：人类对客观世界的认识，也称为信息</a:t>
            </a:r>
            <a:r>
              <a:rPr lang="zh-CN" altLang="en-US" sz="2400" dirty="0" smtClean="0">
                <a:latin typeface="Times New Roman" pitchFamily="18" charset="0"/>
              </a:rPr>
              <a:t>世界，条条框框；</a:t>
            </a:r>
            <a:endParaRPr lang="zh-CN" altLang="en-US" sz="2400" dirty="0"/>
          </a:p>
          <a:p>
            <a:pPr algn="just"/>
            <a:r>
              <a:rPr lang="zh-CN" altLang="en-US" sz="2400" dirty="0">
                <a:latin typeface="Times New Roman" pitchFamily="18" charset="0"/>
              </a:rPr>
              <a:t>第三世界：计算机世界</a:t>
            </a:r>
            <a:r>
              <a:rPr lang="zh-CN" altLang="en-US" sz="2400" dirty="0" smtClean="0">
                <a:latin typeface="Times New Roman" pitchFamily="18" charset="0"/>
              </a:rPr>
              <a:t>。</a:t>
            </a:r>
            <a:r>
              <a:rPr lang="en-US" altLang="zh-CN" sz="2400" dirty="0" smtClean="0">
                <a:latin typeface="Times New Roman" pitchFamily="18" charset="0"/>
              </a:rPr>
              <a:t>0</a:t>
            </a:r>
            <a:r>
              <a:rPr lang="zh-CN" altLang="en-US" sz="2400" dirty="0" smtClean="0">
                <a:latin typeface="Times New Roman" pitchFamily="18" charset="0"/>
              </a:rPr>
              <a:t>和</a:t>
            </a:r>
            <a:r>
              <a:rPr lang="en-US" altLang="zh-CN" sz="2400" dirty="0" smtClean="0">
                <a:latin typeface="Times New Roman" pitchFamily="18" charset="0"/>
              </a:rPr>
              <a:t>1</a:t>
            </a:r>
            <a:r>
              <a:rPr lang="zh-CN" altLang="en-US" sz="2400" dirty="0" smtClean="0">
                <a:latin typeface="Times New Roman" pitchFamily="18" charset="0"/>
              </a:rPr>
              <a:t>的世界。简单重复</a:t>
            </a:r>
            <a:endParaRPr lang="zh-CN" altLang="en-US" sz="2400" dirty="0"/>
          </a:p>
          <a:p>
            <a:endParaRPr lang="en-US" altLang="zh-CN" sz="2400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90600" y="32766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10000"/>
                </a:solidFill>
                <a:latin typeface="Tahoma" pitchFamily="34" charset="0"/>
              </a:rPr>
              <a:t>现实世界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71800" y="32004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10000"/>
                </a:solidFill>
                <a:latin typeface="Tahoma" pitchFamily="34" charset="0"/>
              </a:rPr>
              <a:t>信息</a:t>
            </a:r>
            <a:r>
              <a:rPr lang="en-US" altLang="zh-CN">
                <a:solidFill>
                  <a:srgbClr val="010000"/>
                </a:solidFill>
                <a:latin typeface="Tahoma" pitchFamily="34" charset="0"/>
              </a:rPr>
              <a:t>(</a:t>
            </a:r>
            <a:r>
              <a:rPr lang="zh-CN" altLang="en-US">
                <a:solidFill>
                  <a:srgbClr val="010000"/>
                </a:solidFill>
                <a:latin typeface="Tahoma" pitchFamily="34" charset="0"/>
              </a:rPr>
              <a:t>知识</a:t>
            </a:r>
            <a:r>
              <a:rPr lang="en-US" altLang="zh-CN">
                <a:solidFill>
                  <a:srgbClr val="010000"/>
                </a:solidFill>
                <a:latin typeface="Tahoma" pitchFamily="34" charset="0"/>
              </a:rPr>
              <a:t>)</a:t>
            </a:r>
            <a:r>
              <a:rPr lang="zh-CN" altLang="en-US">
                <a:solidFill>
                  <a:srgbClr val="010000"/>
                </a:solidFill>
                <a:latin typeface="Tahoma" pitchFamily="34" charset="0"/>
              </a:rPr>
              <a:t>世界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638800" y="32004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10000"/>
                </a:solidFill>
                <a:latin typeface="Tahoma" pitchFamily="34" charset="0"/>
              </a:rPr>
              <a:t>计算机世界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219200" y="3886200"/>
            <a:ext cx="1143000" cy="2438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Rectangle 8" descr="苏格兰方格呢"/>
          <p:cNvSpPr>
            <a:spLocks noChangeArrowheads="1"/>
          </p:cNvSpPr>
          <p:nvPr/>
        </p:nvSpPr>
        <p:spPr bwMode="auto">
          <a:xfrm>
            <a:off x="3200400" y="3886200"/>
            <a:ext cx="1524000" cy="2438400"/>
          </a:xfrm>
          <a:prstGeom prst="rect">
            <a:avLst/>
          </a:prstGeom>
          <a:pattFill prst="plaid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Rectangle 9" descr="棚架"/>
          <p:cNvSpPr>
            <a:spLocks noChangeArrowheads="1"/>
          </p:cNvSpPr>
          <p:nvPr/>
        </p:nvSpPr>
        <p:spPr bwMode="auto">
          <a:xfrm>
            <a:off x="5867400" y="3886200"/>
            <a:ext cx="1219200" cy="2286000"/>
          </a:xfrm>
          <a:prstGeom prst="rect">
            <a:avLst/>
          </a:prstGeom>
          <a:pattFill prst="trellis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2286000" y="4800600"/>
            <a:ext cx="1066800" cy="457200"/>
          </a:xfrm>
          <a:prstGeom prst="lightningBol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4572000" y="4724400"/>
            <a:ext cx="1676400" cy="304800"/>
          </a:xfrm>
          <a:prstGeom prst="lightningBol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14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11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0505" y="515007"/>
            <a:ext cx="4400550" cy="49212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990099"/>
                </a:solidFill>
                <a:latin typeface="Times New Roman" pitchFamily="18" charset="0"/>
              </a:rPr>
              <a:t>三个世界</a:t>
            </a:r>
            <a:endParaRPr lang="zh-CN" altLang="en-US" sz="2800" dirty="0">
              <a:solidFill>
                <a:srgbClr val="990099"/>
              </a:solidFill>
              <a:latin typeface="Times New Roman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14400" y="4038600"/>
            <a:ext cx="7467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zh-CN" altLang="en-US" sz="2000" b="1">
                <a:solidFill>
                  <a:schemeClr val="bg2"/>
                </a:solidFill>
                <a:latin typeface="Times New Roman" pitchFamily="18" charset="0"/>
              </a:rPr>
              <a:t>　　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924800" y="6019800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latin typeface="Times New Roman" pitchFamily="18" charset="0"/>
                <a:hlinkClick r:id="rId2" action="ppaction://hlinksldjump"/>
              </a:rPr>
              <a:t>返回</a:t>
            </a:r>
            <a:endParaRPr lang="zh-CN" altLang="en-US" sz="2000" b="1">
              <a:latin typeface="Times New Roman" pitchFamily="18" charset="0"/>
            </a:endParaRPr>
          </a:p>
        </p:txBody>
      </p:sp>
      <p:grpSp>
        <p:nvGrpSpPr>
          <p:cNvPr id="10" name="Group 6"/>
          <p:cNvGrpSpPr>
            <a:grpSpLocks noChangeAspect="1"/>
          </p:cNvGrpSpPr>
          <p:nvPr/>
        </p:nvGrpSpPr>
        <p:grpSpPr bwMode="auto">
          <a:xfrm>
            <a:off x="1371600" y="914400"/>
            <a:ext cx="5257800" cy="3070225"/>
            <a:chOff x="2159" y="4326"/>
            <a:chExt cx="8280" cy="4836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159" y="4326"/>
              <a:ext cx="8280" cy="4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8085" y="4959"/>
              <a:ext cx="1551" cy="3111"/>
            </a:xfrm>
            <a:prstGeom prst="verticalScroll">
              <a:avLst>
                <a:gd name="adj" fmla="val 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just" eaLnBrk="0" hangingPunct="0"/>
              <a:r>
                <a:rPr kumimoji="0" lang="en-US" altLang="zh-CN" sz="1000">
                  <a:solidFill>
                    <a:srgbClr val="010000"/>
                  </a:solidFill>
                  <a:latin typeface="Times New Roman" pitchFamily="18" charset="0"/>
                </a:rPr>
                <a:t>111110000010101010010001010010100100100101001010010010001001010100101010</a:t>
              </a:r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>
              <a:off x="5039" y="7134"/>
              <a:ext cx="1980" cy="936"/>
            </a:xfrm>
            <a:prstGeom prst="cube">
              <a:avLst>
                <a:gd name="adj" fmla="val 73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AutoShape 10"/>
            <p:cNvSpPr>
              <a:spLocks noChangeArrowheads="1"/>
            </p:cNvSpPr>
            <p:nvPr/>
          </p:nvSpPr>
          <p:spPr bwMode="auto">
            <a:xfrm>
              <a:off x="5039" y="6822"/>
              <a:ext cx="1979" cy="936"/>
            </a:xfrm>
            <a:prstGeom prst="cube">
              <a:avLst>
                <a:gd name="adj" fmla="val 73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AutoShape 11"/>
            <p:cNvSpPr>
              <a:spLocks noChangeArrowheads="1"/>
            </p:cNvSpPr>
            <p:nvPr/>
          </p:nvSpPr>
          <p:spPr bwMode="auto">
            <a:xfrm>
              <a:off x="5039" y="6509"/>
              <a:ext cx="1980" cy="937"/>
            </a:xfrm>
            <a:prstGeom prst="cube">
              <a:avLst>
                <a:gd name="adj" fmla="val 73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AutoShape 12"/>
            <p:cNvSpPr>
              <a:spLocks noChangeArrowheads="1"/>
            </p:cNvSpPr>
            <p:nvPr/>
          </p:nvSpPr>
          <p:spPr bwMode="auto">
            <a:xfrm>
              <a:off x="5039" y="6198"/>
              <a:ext cx="1980" cy="936"/>
            </a:xfrm>
            <a:prstGeom prst="cube">
              <a:avLst>
                <a:gd name="adj" fmla="val 73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AutoShape 13"/>
            <p:cNvSpPr>
              <a:spLocks noChangeArrowheads="1"/>
            </p:cNvSpPr>
            <p:nvPr/>
          </p:nvSpPr>
          <p:spPr bwMode="auto">
            <a:xfrm>
              <a:off x="5039" y="5886"/>
              <a:ext cx="1980" cy="936"/>
            </a:xfrm>
            <a:prstGeom prst="cube">
              <a:avLst>
                <a:gd name="adj" fmla="val 73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AutoShape 14"/>
            <p:cNvSpPr>
              <a:spLocks noChangeArrowheads="1"/>
            </p:cNvSpPr>
            <p:nvPr/>
          </p:nvSpPr>
          <p:spPr bwMode="auto">
            <a:xfrm>
              <a:off x="5039" y="5574"/>
              <a:ext cx="1980" cy="935"/>
            </a:xfrm>
            <a:prstGeom prst="cube">
              <a:avLst>
                <a:gd name="adj" fmla="val 73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5039" y="5261"/>
              <a:ext cx="1980" cy="936"/>
            </a:xfrm>
            <a:prstGeom prst="cube">
              <a:avLst>
                <a:gd name="adj" fmla="val 73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 eaLnBrk="0" hangingPunct="0"/>
              <a:endParaRPr kumimoji="0" lang="zh-CN" altLang="zh-CN" sz="1000">
                <a:latin typeface="Times New Roman" pitchFamily="18" charset="0"/>
              </a:endParaRP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5399" y="8226"/>
              <a:ext cx="1260" cy="4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 eaLnBrk="0" hangingPunct="0"/>
              <a:r>
                <a:rPr kumimoji="0" lang="zh-CN" altLang="en-US" sz="1000">
                  <a:solidFill>
                    <a:srgbClr val="010000"/>
                  </a:solidFill>
                  <a:latin typeface="Times New Roman" pitchFamily="18" charset="0"/>
                </a:rPr>
                <a:t>第二世界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8099" y="8226"/>
              <a:ext cx="1260" cy="4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 eaLnBrk="0" hangingPunct="0"/>
              <a:r>
                <a:rPr kumimoji="0" lang="zh-CN" altLang="en-US" sz="1000">
                  <a:solidFill>
                    <a:srgbClr val="010000"/>
                  </a:solidFill>
                  <a:latin typeface="Times New Roman" pitchFamily="18" charset="0"/>
                </a:rPr>
                <a:t>第三世界</a:t>
              </a:r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2699" y="8226"/>
              <a:ext cx="1260" cy="4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 eaLnBrk="0" hangingPunct="0"/>
              <a:r>
                <a:rPr kumimoji="0" lang="zh-CN" altLang="en-US" sz="1000">
                  <a:solidFill>
                    <a:srgbClr val="010000"/>
                  </a:solidFill>
                  <a:latin typeface="Times New Roman" pitchFamily="18" charset="0"/>
                </a:rPr>
                <a:t>第一世界</a:t>
              </a: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5399" y="5262"/>
              <a:ext cx="1440" cy="7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17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 eaLnBrk="0" hangingPunct="0"/>
              <a:r>
                <a:rPr kumimoji="0" lang="zh-CN" altLang="en-US" sz="1000" i="1">
                  <a:solidFill>
                    <a:srgbClr val="010000"/>
                  </a:solidFill>
                  <a:latin typeface="Times New Roman" pitchFamily="18" charset="0"/>
                </a:rPr>
                <a:t>马克思主义</a:t>
              </a:r>
            </a:p>
            <a:p>
              <a:pPr algn="just" eaLnBrk="0" hangingPunct="0"/>
              <a:r>
                <a:rPr kumimoji="0" lang="zh-CN" altLang="en-US" sz="1000" i="1">
                  <a:solidFill>
                    <a:srgbClr val="010000"/>
                  </a:solidFill>
                  <a:latin typeface="Times New Roman" pitchFamily="18" charset="0"/>
                </a:rPr>
                <a:t>哲学</a:t>
              </a:r>
            </a:p>
            <a:p>
              <a:pPr algn="just" eaLnBrk="0" hangingPunct="0"/>
              <a:endParaRPr kumimoji="0" lang="en-US" altLang="zh-CN" sz="1000">
                <a:solidFill>
                  <a:srgbClr val="01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381000" y="3886200"/>
            <a:ext cx="8534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</a:rPr>
              <a:t>第一世界是不依第二、第三世界意志而转移的。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宋体" charset="-122"/>
              </a:rPr>
              <a:t>第二世界的积累从人类有了文字以来延续很长时间，目前以形成了一整套的方法与理论，其学科的分类复杂，内容庞大。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宋体" charset="-122"/>
              </a:rPr>
              <a:t>第三世界从</a:t>
            </a:r>
            <a:r>
              <a:rPr lang="en-US" altLang="zh-CN" sz="2400" dirty="0">
                <a:solidFill>
                  <a:srgbClr val="000000"/>
                </a:solidFill>
                <a:latin typeface="宋体" charset="-122"/>
              </a:rPr>
              <a:t>20</a:t>
            </a:r>
            <a:r>
              <a:rPr lang="zh-CN" altLang="en-US" sz="2400" dirty="0">
                <a:solidFill>
                  <a:srgbClr val="000000"/>
                </a:solidFill>
                <a:latin typeface="宋体" charset="-122"/>
              </a:rPr>
              <a:t>世界</a:t>
            </a:r>
            <a:r>
              <a:rPr lang="en-US" altLang="zh-CN" sz="2400" dirty="0">
                <a:solidFill>
                  <a:srgbClr val="000000"/>
                </a:solidFill>
                <a:latin typeface="宋体" charset="-122"/>
              </a:rPr>
              <a:t>50</a:t>
            </a:r>
            <a:r>
              <a:rPr lang="zh-CN" altLang="en-US" sz="2400" dirty="0">
                <a:solidFill>
                  <a:srgbClr val="000000"/>
                </a:solidFill>
                <a:latin typeface="宋体" charset="-122"/>
              </a:rPr>
              <a:t>年代开始以惊人的速度发展。 </a:t>
            </a:r>
          </a:p>
        </p:txBody>
      </p:sp>
      <p:pic>
        <p:nvPicPr>
          <p:cNvPr id="25" name="Picture 50" descr="BD06455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7800"/>
            <a:ext cx="1889125" cy="1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72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28600" y="1447800"/>
            <a:ext cx="8229600" cy="4525963"/>
          </a:xfrm>
        </p:spPr>
        <p:txBody>
          <a:bodyPr/>
          <a:lstStyle/>
          <a:p>
            <a:r>
              <a:rPr lang="zh-CN" altLang="en-US" dirty="0" smtClean="0"/>
              <a:t>冯诺依曼计算机只能执行存储在内存中的程序</a:t>
            </a:r>
            <a:endParaRPr lang="en-US" altLang="zh-CN" dirty="0" smtClean="0"/>
          </a:p>
          <a:p>
            <a:r>
              <a:rPr lang="en-US" altLang="zh-CN" dirty="0" smtClean="0"/>
              <a:t>IPO</a:t>
            </a:r>
            <a:r>
              <a:rPr lang="zh-CN" altLang="en-US" dirty="0" smtClean="0"/>
              <a:t>模型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12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TextBox 3"/>
          <p:cNvSpPr txBox="1"/>
          <p:nvPr/>
        </p:nvSpPr>
        <p:spPr>
          <a:xfrm>
            <a:off x="0" y="609600"/>
            <a:ext cx="8915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3600" dirty="0" smtClean="0">
                <a:solidFill>
                  <a:srgbClr val="0000FF"/>
                </a:solidFill>
              </a:rPr>
              <a:t>5.2 </a:t>
            </a:r>
            <a:r>
              <a:rPr lang="en-US" altLang="zh-CN" sz="3600" dirty="0">
                <a:solidFill>
                  <a:srgbClr val="0000FF"/>
                </a:solidFill>
              </a:rPr>
              <a:t>IPO</a:t>
            </a:r>
            <a:r>
              <a:rPr lang="zh-CN" altLang="en-US" sz="3600" dirty="0">
                <a:solidFill>
                  <a:srgbClr val="0000FF"/>
                </a:solidFill>
              </a:rPr>
              <a:t>模型的不同视角</a:t>
            </a:r>
            <a:r>
              <a:rPr lang="zh-CN" altLang="en-US" sz="3600" dirty="0" smtClean="0">
                <a:solidFill>
                  <a:srgbClr val="0000FF"/>
                </a:solidFill>
              </a:rPr>
              <a:t>（</a:t>
            </a:r>
            <a:r>
              <a:rPr lang="en-US" altLang="zh-CN" sz="3600" dirty="0" smtClean="0">
                <a:solidFill>
                  <a:srgbClr val="0000FF"/>
                </a:solidFill>
              </a:rPr>
              <a:t>2</a:t>
            </a:r>
            <a:r>
              <a:rPr lang="zh-CN" altLang="en-US" sz="3600" dirty="0" smtClean="0">
                <a:solidFill>
                  <a:srgbClr val="0000FF"/>
                </a:solidFill>
              </a:rPr>
              <a:t>分钟</a:t>
            </a:r>
            <a:r>
              <a:rPr lang="zh-CN" altLang="en-US" sz="3600" dirty="0">
                <a:solidFill>
                  <a:srgbClr val="0000FF"/>
                </a:solidFill>
              </a:rPr>
              <a:t>）</a:t>
            </a:r>
            <a:endParaRPr lang="en-US" altLang="zh-CN" sz="3600" dirty="0">
              <a:solidFill>
                <a:srgbClr val="0000FF"/>
              </a:solidFill>
            </a:endParaRPr>
          </a:p>
          <a:p>
            <a:endParaRPr lang="zh-CN" altLang="en-US" sz="1600" dirty="0">
              <a:solidFill>
                <a:srgbClr val="0000FF"/>
              </a:solidFill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538248" y="3048000"/>
            <a:ext cx="2438400" cy="1143000"/>
          </a:xfrm>
          <a:prstGeom prst="rect">
            <a:avLst/>
          </a:prstGeom>
          <a:solidFill>
            <a:srgbClr val="00B050">
              <a:alpha val="9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Process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程序处理功能</a:t>
            </a:r>
          </a:p>
        </p:txBody>
      </p:sp>
      <p:sp>
        <p:nvSpPr>
          <p:cNvPr id="6" name="右箭头 5"/>
          <p:cNvSpPr/>
          <p:nvPr/>
        </p:nvSpPr>
        <p:spPr bwMode="auto">
          <a:xfrm>
            <a:off x="762000" y="3176752"/>
            <a:ext cx="1776248" cy="785648"/>
          </a:xfrm>
          <a:prstGeom prst="rightArrow">
            <a:avLst/>
          </a:prstGeom>
          <a:solidFill>
            <a:srgbClr val="993366">
              <a:alpha val="96001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微软雅黑" pitchFamily="34" charset="-122"/>
              </a:rPr>
              <a:t>Input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微软雅黑" pitchFamily="34" charset="-122"/>
            </a:endParaRPr>
          </a:p>
        </p:txBody>
      </p:sp>
      <p:sp>
        <p:nvSpPr>
          <p:cNvPr id="7" name="右箭头 6"/>
          <p:cNvSpPr/>
          <p:nvPr/>
        </p:nvSpPr>
        <p:spPr bwMode="auto">
          <a:xfrm>
            <a:off x="5029200" y="3221420"/>
            <a:ext cx="2057400" cy="762000"/>
          </a:xfrm>
          <a:prstGeom prst="rightArrow">
            <a:avLst/>
          </a:prstGeom>
          <a:solidFill>
            <a:srgbClr val="993366">
              <a:alpha val="96001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微软雅黑" pitchFamily="34" charset="-122"/>
              </a:rPr>
              <a:t>Output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微软雅黑" pitchFamily="34" charset="-122"/>
            </a:endParaRPr>
          </a:p>
        </p:txBody>
      </p:sp>
      <p:sp>
        <p:nvSpPr>
          <p:cNvPr id="9" name="云形标注 8"/>
          <p:cNvSpPr/>
          <p:nvPr/>
        </p:nvSpPr>
        <p:spPr bwMode="auto">
          <a:xfrm>
            <a:off x="1409700" y="4572000"/>
            <a:ext cx="3048000" cy="2133600"/>
          </a:xfrm>
          <a:prstGeom prst="cloudCallout">
            <a:avLst>
              <a:gd name="adj1" fmla="val 14670"/>
              <a:gd name="adj2" fmla="val -65497"/>
            </a:avLst>
          </a:prstGeom>
          <a:solidFill>
            <a:srgbClr val="FFFF00">
              <a:alpha val="6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理念</a:t>
            </a:r>
            <a:r>
              <a: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:</a:t>
            </a: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只要程序编的巧，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微软雅黑" pitchFamily="34" charset="-122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计算机就能处理任何事情，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微软雅黑" pitchFamily="34" charset="-122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 smtClean="0"/>
              <a:t>焦点是编程技术。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微软雅黑" pitchFamily="34" charset="-122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数据管理是程序的附属，是配角</a:t>
            </a:r>
          </a:p>
        </p:txBody>
      </p:sp>
      <p:sp>
        <p:nvSpPr>
          <p:cNvPr id="10" name="云形标注 9"/>
          <p:cNvSpPr/>
          <p:nvPr/>
        </p:nvSpPr>
        <p:spPr bwMode="auto">
          <a:xfrm>
            <a:off x="5181600" y="4419600"/>
            <a:ext cx="3429000" cy="1752600"/>
          </a:xfrm>
          <a:prstGeom prst="cloudCallout">
            <a:avLst>
              <a:gd name="adj1" fmla="val -27227"/>
              <a:gd name="adj2" fmla="val -94971"/>
            </a:avLst>
          </a:prstGeom>
          <a:solidFill>
            <a:srgbClr val="FFFF00">
              <a:alpha val="6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理念</a:t>
            </a:r>
            <a:r>
              <a: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:</a:t>
            </a: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只要数据管理好了，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微软雅黑" pitchFamily="34" charset="-122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傻瓜都能编程序，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微软雅黑" pitchFamily="34" charset="-122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焦点是数据管理，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微软雅黑" pitchFamily="34" charset="-122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微软雅黑" pitchFamily="34" charset="-122"/>
              </a:rPr>
              <a:t>程序可以自动生成</a:t>
            </a:r>
          </a:p>
        </p:txBody>
      </p:sp>
    </p:spTree>
    <p:extLst>
      <p:ext uri="{BB962C8B-B14F-4D97-AF65-F5344CB8AC3E}">
        <p14:creationId xmlns:p14="http://schemas.microsoft.com/office/powerpoint/2010/main" val="24393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13</a:t>
            </a:fld>
            <a:endParaRPr lang="en-US" altLang="zh-CN" smtClean="0"/>
          </a:p>
          <a:p>
            <a:endParaRPr lang="en-US" altLang="zh-CN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533401" y="1066801"/>
            <a:ext cx="8294688" cy="4191000"/>
            <a:chOff x="1935" y="2830"/>
            <a:chExt cx="8765" cy="3061"/>
          </a:xfrm>
        </p:grpSpPr>
        <p:sp>
          <p:nvSpPr>
            <p:cNvPr id="5" name="AutoShape 7"/>
            <p:cNvSpPr>
              <a:spLocks noChangeArrowheads="1" noTextEdit="1"/>
            </p:cNvSpPr>
            <p:nvPr/>
          </p:nvSpPr>
          <p:spPr bwMode="auto">
            <a:xfrm>
              <a:off x="1935" y="2830"/>
              <a:ext cx="8765" cy="3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1935" y="2830"/>
              <a:ext cx="3652" cy="3061"/>
              <a:chOff x="1800" y="6744"/>
              <a:chExt cx="3600" cy="3276"/>
            </a:xfrm>
          </p:grpSpPr>
          <p:sp>
            <p:nvSpPr>
              <p:cNvPr id="16" name="Text Box 9"/>
              <p:cNvSpPr txBox="1">
                <a:spLocks noChangeArrowheads="1"/>
              </p:cNvSpPr>
              <p:nvPr/>
            </p:nvSpPr>
            <p:spPr bwMode="auto">
              <a:xfrm>
                <a:off x="1800" y="6744"/>
                <a:ext cx="3600" cy="327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zh-CN" altLang="en-US" sz="1400">
                    <a:solidFill>
                      <a:srgbClr val="000000"/>
                    </a:solidFill>
                    <a:latin typeface="Times New Roman" pitchFamily="18" charset="0"/>
                  </a:rPr>
                  <a:t>高级语言阶段系统开发</a:t>
                </a:r>
              </a:p>
              <a:p>
                <a:pPr algn="just" eaLnBrk="0" hangingPunct="0"/>
                <a:endParaRPr kumimoji="0" lang="en-US" altLang="zh-CN" sz="1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0"/>
              <p:cNvSpPr>
                <a:spLocks noChangeArrowheads="1"/>
              </p:cNvSpPr>
              <p:nvPr/>
            </p:nvSpPr>
            <p:spPr bwMode="auto">
              <a:xfrm>
                <a:off x="2520" y="7368"/>
                <a:ext cx="19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>
                    <a:solidFill>
                      <a:srgbClr val="000000"/>
                    </a:solidFill>
                    <a:latin typeface="Times New Roman" pitchFamily="18" charset="0"/>
                  </a:rPr>
                  <a:t>Requirement</a:t>
                </a:r>
              </a:p>
            </p:txBody>
          </p:sp>
          <p:sp>
            <p:nvSpPr>
              <p:cNvPr id="18" name="Rectangle 11"/>
              <p:cNvSpPr>
                <a:spLocks noChangeArrowheads="1"/>
              </p:cNvSpPr>
              <p:nvPr/>
            </p:nvSpPr>
            <p:spPr bwMode="auto">
              <a:xfrm>
                <a:off x="2520" y="8772"/>
                <a:ext cx="19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>
                    <a:solidFill>
                      <a:srgbClr val="000000"/>
                    </a:solidFill>
                    <a:latin typeface="Times New Roman" pitchFamily="18" charset="0"/>
                  </a:rPr>
                  <a:t>Data Design</a:t>
                </a:r>
              </a:p>
            </p:txBody>
          </p:sp>
          <p:sp>
            <p:nvSpPr>
              <p:cNvPr id="19" name="Rectangle 12"/>
              <p:cNvSpPr>
                <a:spLocks noChangeArrowheads="1"/>
              </p:cNvSpPr>
              <p:nvPr/>
            </p:nvSpPr>
            <p:spPr bwMode="auto">
              <a:xfrm>
                <a:off x="2520" y="8133"/>
                <a:ext cx="1980" cy="46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 b="1">
                    <a:solidFill>
                      <a:srgbClr val="000000"/>
                    </a:solidFill>
                    <a:latin typeface="Times New Roman" pitchFamily="18" charset="0"/>
                  </a:rPr>
                  <a:t>Procedure Design</a:t>
                </a:r>
              </a:p>
            </p:txBody>
          </p:sp>
          <p:sp>
            <p:nvSpPr>
              <p:cNvPr id="20" name="Rectangle 13"/>
              <p:cNvSpPr>
                <a:spLocks noChangeArrowheads="1"/>
              </p:cNvSpPr>
              <p:nvPr/>
            </p:nvSpPr>
            <p:spPr bwMode="auto">
              <a:xfrm>
                <a:off x="2520" y="9441"/>
                <a:ext cx="19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>
                    <a:solidFill>
                      <a:srgbClr val="000000"/>
                    </a:solidFill>
                    <a:latin typeface="Times New Roman" pitchFamily="18" charset="0"/>
                  </a:rPr>
                  <a:t>Implementation</a:t>
                </a:r>
              </a:p>
            </p:txBody>
          </p:sp>
          <p:sp>
            <p:nvSpPr>
              <p:cNvPr id="21" name="Line 14"/>
              <p:cNvSpPr>
                <a:spLocks noChangeShapeType="1"/>
              </p:cNvSpPr>
              <p:nvPr/>
            </p:nvSpPr>
            <p:spPr bwMode="auto">
              <a:xfrm>
                <a:off x="3420" y="7836"/>
                <a:ext cx="0" cy="3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15"/>
              <p:cNvSpPr>
                <a:spLocks noChangeShapeType="1"/>
              </p:cNvSpPr>
              <p:nvPr/>
            </p:nvSpPr>
            <p:spPr bwMode="auto">
              <a:xfrm>
                <a:off x="3420" y="8616"/>
                <a:ext cx="0" cy="1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16"/>
              <p:cNvSpPr>
                <a:spLocks noChangeShapeType="1"/>
              </p:cNvSpPr>
              <p:nvPr/>
            </p:nvSpPr>
            <p:spPr bwMode="auto">
              <a:xfrm>
                <a:off x="3420" y="9240"/>
                <a:ext cx="0" cy="21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7048" y="2830"/>
              <a:ext cx="3652" cy="3061"/>
              <a:chOff x="6840" y="6744"/>
              <a:chExt cx="3600" cy="3276"/>
            </a:xfrm>
          </p:grpSpPr>
          <p:sp>
            <p:nvSpPr>
              <p:cNvPr id="8" name="Text Box 18"/>
              <p:cNvSpPr txBox="1">
                <a:spLocks noChangeArrowheads="1"/>
              </p:cNvSpPr>
              <p:nvPr/>
            </p:nvSpPr>
            <p:spPr bwMode="auto">
              <a:xfrm>
                <a:off x="6840" y="6744"/>
                <a:ext cx="3600" cy="327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zh-CN" altLang="en-US" sz="1400">
                    <a:solidFill>
                      <a:srgbClr val="000000"/>
                    </a:solidFill>
                    <a:latin typeface="Times New Roman" pitchFamily="18" charset="0"/>
                  </a:rPr>
                  <a:t>数据库技术支持下的系统开发</a:t>
                </a:r>
              </a:p>
            </p:txBody>
          </p:sp>
          <p:sp>
            <p:nvSpPr>
              <p:cNvPr id="9" name="Rectangle 19"/>
              <p:cNvSpPr>
                <a:spLocks noChangeArrowheads="1"/>
              </p:cNvSpPr>
              <p:nvPr/>
            </p:nvSpPr>
            <p:spPr bwMode="auto">
              <a:xfrm>
                <a:off x="7560" y="7368"/>
                <a:ext cx="19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>
                    <a:solidFill>
                      <a:srgbClr val="000000"/>
                    </a:solidFill>
                    <a:latin typeface="Times New Roman" pitchFamily="18" charset="0"/>
                  </a:rPr>
                  <a:t>Requirement</a:t>
                </a:r>
              </a:p>
            </p:txBody>
          </p:sp>
          <p:sp>
            <p:nvSpPr>
              <p:cNvPr id="10" name="Rectangle 20"/>
              <p:cNvSpPr>
                <a:spLocks noChangeArrowheads="1"/>
              </p:cNvSpPr>
              <p:nvPr/>
            </p:nvSpPr>
            <p:spPr bwMode="auto">
              <a:xfrm>
                <a:off x="7560" y="8772"/>
                <a:ext cx="19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>
                    <a:solidFill>
                      <a:srgbClr val="000000"/>
                    </a:solidFill>
                    <a:latin typeface="Times New Roman" pitchFamily="18" charset="0"/>
                  </a:rPr>
                  <a:t>Procedure Design</a:t>
                </a:r>
              </a:p>
              <a:p>
                <a:pPr algn="just" eaLnBrk="0" hangingPunct="0"/>
                <a:endParaRPr kumimoji="0" lang="en-US" altLang="zh-CN" sz="1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21"/>
              <p:cNvSpPr>
                <a:spLocks noChangeArrowheads="1"/>
              </p:cNvSpPr>
              <p:nvPr/>
            </p:nvSpPr>
            <p:spPr bwMode="auto">
              <a:xfrm>
                <a:off x="7560" y="8133"/>
                <a:ext cx="1980" cy="46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 b="1">
                    <a:solidFill>
                      <a:srgbClr val="000000"/>
                    </a:solidFill>
                    <a:latin typeface="Times New Roman" pitchFamily="18" charset="0"/>
                  </a:rPr>
                  <a:t>Data  Design </a:t>
                </a:r>
              </a:p>
            </p:txBody>
          </p:sp>
          <p:sp>
            <p:nvSpPr>
              <p:cNvPr id="12" name="Rectangle 22"/>
              <p:cNvSpPr>
                <a:spLocks noChangeArrowheads="1"/>
              </p:cNvSpPr>
              <p:nvPr/>
            </p:nvSpPr>
            <p:spPr bwMode="auto">
              <a:xfrm>
                <a:off x="7560" y="9441"/>
                <a:ext cx="1980" cy="46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4981" tIns="37490" rIns="74981" bIns="37490"/>
              <a:lstStyle/>
              <a:p>
                <a:pPr algn="just" eaLnBrk="0" hangingPunct="0"/>
                <a:r>
                  <a:rPr kumimoji="0" lang="en-US" altLang="zh-CN" sz="1400">
                    <a:solidFill>
                      <a:srgbClr val="000000"/>
                    </a:solidFill>
                    <a:latin typeface="Times New Roman" pitchFamily="18" charset="0"/>
                  </a:rPr>
                  <a:t>Implementation</a:t>
                </a:r>
              </a:p>
            </p:txBody>
          </p:sp>
          <p:sp>
            <p:nvSpPr>
              <p:cNvPr id="13" name="Line 23"/>
              <p:cNvSpPr>
                <a:spLocks noChangeShapeType="1"/>
              </p:cNvSpPr>
              <p:nvPr/>
            </p:nvSpPr>
            <p:spPr bwMode="auto">
              <a:xfrm>
                <a:off x="8460" y="7836"/>
                <a:ext cx="0" cy="3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Line 24"/>
              <p:cNvSpPr>
                <a:spLocks noChangeShapeType="1"/>
              </p:cNvSpPr>
              <p:nvPr/>
            </p:nvSpPr>
            <p:spPr bwMode="auto">
              <a:xfrm>
                <a:off x="8460" y="8616"/>
                <a:ext cx="0" cy="1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Line 25"/>
              <p:cNvSpPr>
                <a:spLocks noChangeShapeType="1"/>
              </p:cNvSpPr>
              <p:nvPr/>
            </p:nvSpPr>
            <p:spPr bwMode="auto">
              <a:xfrm>
                <a:off x="8460" y="9240"/>
                <a:ext cx="0" cy="21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3812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14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TextBox 3"/>
          <p:cNvSpPr txBox="1"/>
          <p:nvPr/>
        </p:nvSpPr>
        <p:spPr>
          <a:xfrm>
            <a:off x="-228600" y="609600"/>
            <a:ext cx="9677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l"/>
            <a:r>
              <a:rPr lang="en-US" altLang="zh-CN" sz="3200" dirty="0" smtClean="0">
                <a:solidFill>
                  <a:srgbClr val="0000FF"/>
                </a:solidFill>
              </a:rPr>
              <a:t>5.3</a:t>
            </a:r>
            <a:r>
              <a:rPr lang="zh-CN" altLang="en-US" sz="3200" dirty="0" smtClean="0">
                <a:solidFill>
                  <a:srgbClr val="0000FF"/>
                </a:solidFill>
              </a:rPr>
              <a:t>文件系统</a:t>
            </a:r>
            <a:r>
              <a:rPr lang="zh-CN" altLang="en-US" sz="3200" dirty="0">
                <a:solidFill>
                  <a:srgbClr val="0000FF"/>
                </a:solidFill>
              </a:rPr>
              <a:t>的缺陷与数据库技术的</a:t>
            </a:r>
            <a:r>
              <a:rPr lang="zh-CN" altLang="en-US" sz="3200" dirty="0" smtClean="0">
                <a:solidFill>
                  <a:srgbClr val="0000FF"/>
                </a:solidFill>
              </a:rPr>
              <a:t>特点（</a:t>
            </a:r>
            <a:r>
              <a:rPr lang="en-US" altLang="zh-CN" sz="3200" dirty="0" smtClean="0">
                <a:solidFill>
                  <a:srgbClr val="0000FF"/>
                </a:solidFill>
              </a:rPr>
              <a:t>5</a:t>
            </a:r>
            <a:r>
              <a:rPr lang="zh-CN" altLang="en-US" sz="3200" dirty="0" smtClean="0">
                <a:solidFill>
                  <a:srgbClr val="0000FF"/>
                </a:solidFill>
              </a:rPr>
              <a:t>分钟</a:t>
            </a:r>
            <a:r>
              <a:rPr lang="zh-CN" altLang="en-US" sz="3200" dirty="0">
                <a:solidFill>
                  <a:srgbClr val="0000FF"/>
                </a:solidFill>
              </a:rPr>
              <a:t>）</a:t>
            </a:r>
            <a:endParaRPr lang="en-US" altLang="zh-CN" sz="3200" dirty="0">
              <a:solidFill>
                <a:srgbClr val="0000FF"/>
              </a:solidFill>
            </a:endParaRPr>
          </a:p>
          <a:p>
            <a:endParaRPr lang="zh-CN" altLang="en-US" sz="1400" dirty="0">
              <a:solidFill>
                <a:srgbClr val="0000FF"/>
              </a:solidFill>
            </a:endParaRPr>
          </a:p>
        </p:txBody>
      </p:sp>
      <p:graphicFrame>
        <p:nvGraphicFramePr>
          <p:cNvPr id="5" name="Group 9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3257012"/>
              </p:ext>
            </p:extLst>
          </p:nvPr>
        </p:nvGraphicFramePr>
        <p:xfrm>
          <a:off x="457200" y="1433882"/>
          <a:ext cx="8229600" cy="4662116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984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文件管理的缺陷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对数据库技术的期望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面向单用户程序，不能共享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面向全局的，可共享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6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面向程序，与程序相关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数据独立于程序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存在大量数据冗余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可控冗余的</a:t>
                      </a:r>
                      <a:endParaRPr kumimoji="1" lang="zh-CN" alt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6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没有完整性控制机制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具有完整性控制机制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6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没有一致性保障	</a:t>
                      </a:r>
                      <a:endParaRPr kumimoji="1" lang="zh-CN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具有一致性保障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6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没有安全性保障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具有安全性保障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数据无直接语义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数据有明确语义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文件之间没有联系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宋体" charset="-122"/>
                          <a:sym typeface="Wingdings" pitchFamily="2" charset="2"/>
                        </a:rPr>
                        <a:t>数据文件之间相互关联</a:t>
                      </a:r>
                      <a:endParaRPr kumimoji="1" lang="zh-CN" alt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21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buClr>
                <a:srgbClr val="FFFF00"/>
              </a:buClr>
              <a:buSzPct val="80000"/>
              <a:buFont typeface="Wingdings" pitchFamily="2" charset="2"/>
              <a:buChar char="®"/>
            </a:pPr>
            <a:r>
              <a:rPr lang="zh-CN" altLang="en-US" sz="2800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数据库技术管理数据的特点</a:t>
            </a:r>
            <a:endParaRPr lang="zh-CN" altLang="en-US" sz="2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lvl="1">
              <a:lnSpc>
                <a:spcPct val="110000"/>
              </a:lnSpc>
              <a:buClr>
                <a:srgbClr val="CC0000"/>
              </a:buClr>
              <a:buSzPct val="70000"/>
              <a:buFont typeface="Wingdings" pitchFamily="2" charset="2"/>
              <a:buChar char="®"/>
            </a:pPr>
            <a:r>
              <a:rPr lang="zh-CN" altLang="en-US" sz="2400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	</a:t>
            </a:r>
            <a:r>
              <a:rPr lang="zh-CN" altLang="en-US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面向全局可共享的、结构化的数据集合</a:t>
            </a:r>
          </a:p>
          <a:p>
            <a:pPr lvl="1">
              <a:lnSpc>
                <a:spcPct val="110000"/>
              </a:lnSpc>
              <a:buClr>
                <a:srgbClr val="CC0000"/>
              </a:buClr>
              <a:buSzPct val="70000"/>
              <a:buFont typeface="Wingdings" pitchFamily="2" charset="2"/>
              <a:buChar char="®"/>
            </a:pPr>
            <a:r>
              <a:rPr lang="zh-CN" altLang="en-US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	数据是独立性，完整的、安全的</a:t>
            </a:r>
            <a:endParaRPr lang="en-US" altLang="zh-CN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lvl="1">
              <a:lnSpc>
                <a:spcPct val="110000"/>
              </a:lnSpc>
              <a:buClr>
                <a:srgbClr val="CC0000"/>
              </a:buClr>
              <a:buSzPct val="70000"/>
              <a:buFont typeface="Wingdings" pitchFamily="2" charset="2"/>
              <a:buChar char="®"/>
            </a:pPr>
            <a:r>
              <a:rPr lang="zh-CN" altLang="en-US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 数据</a:t>
            </a:r>
            <a:r>
              <a:rPr lang="zh-CN" altLang="en-US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是相关联的，可控冗余的，可长期保存的</a:t>
            </a:r>
          </a:p>
          <a:p>
            <a:pPr lvl="1">
              <a:lnSpc>
                <a:spcPct val="110000"/>
              </a:lnSpc>
              <a:buClr>
                <a:srgbClr val="CC0000"/>
              </a:buClr>
              <a:buSzPct val="70000"/>
              <a:buFont typeface="Wingdings" pitchFamily="2" charset="2"/>
              <a:buChar char="®"/>
            </a:pPr>
            <a:r>
              <a:rPr lang="zh-CN" altLang="en-US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	数据是有意义的</a:t>
            </a:r>
          </a:p>
          <a:p>
            <a:pPr>
              <a:lnSpc>
                <a:spcPct val="110000"/>
              </a:lnSpc>
              <a:buClr>
                <a:srgbClr val="CC0000"/>
              </a:buClr>
              <a:buSzPct val="70000"/>
              <a:buFont typeface="Wingdings" pitchFamily="2" charset="2"/>
              <a:buChar char="®"/>
            </a:pPr>
            <a:r>
              <a:rPr lang="zh-CN" altLang="en-US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这些功能谁来实现？</a:t>
            </a:r>
            <a:endParaRPr lang="en-US" altLang="zh-CN" dirty="0" smtClean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lvl="1">
              <a:lnSpc>
                <a:spcPct val="110000"/>
              </a:lnSpc>
              <a:buClr>
                <a:srgbClr val="CC0000"/>
              </a:buClr>
              <a:buSzPct val="70000"/>
              <a:buFont typeface="Wingdings" pitchFamily="2" charset="2"/>
              <a:buChar char="®"/>
            </a:pPr>
            <a:r>
              <a:rPr lang="zh-CN" altLang="en-US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数据库管理系统</a:t>
            </a:r>
            <a:r>
              <a:rPr lang="en-US" altLang="zh-CN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DBMS</a:t>
            </a:r>
            <a:r>
              <a:rPr lang="zh-CN" altLang="en-US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	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15</a:t>
            </a:fld>
            <a:endParaRPr lang="en-US" altLang="zh-CN" smtClean="0"/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56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16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5" name="Rectangle 13"/>
          <p:cNvSpPr txBox="1">
            <a:spLocks noRot="1" noChangeArrowheads="1"/>
          </p:cNvSpPr>
          <p:nvPr/>
        </p:nvSpPr>
        <p:spPr>
          <a:xfrm>
            <a:off x="268288" y="533400"/>
            <a:ext cx="8229600" cy="855662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pPr algn="ctr">
              <a:defRPr/>
            </a:pPr>
            <a:r>
              <a:rPr lang="en-US" altLang="zh-CN" sz="3600" dirty="0" smtClean="0">
                <a:latin typeface="Arial" charset="0"/>
                <a:ea typeface="微软雅黑" pitchFamily="34" charset="-122"/>
                <a:cs typeface="+mn-cs"/>
              </a:rPr>
              <a:t>5.4 </a:t>
            </a:r>
            <a:r>
              <a:rPr lang="zh-CN" altLang="en-US" sz="3600" dirty="0" smtClean="0">
                <a:latin typeface="Arial" charset="0"/>
                <a:ea typeface="微软雅黑" pitchFamily="34" charset="-122"/>
                <a:cs typeface="+mn-cs"/>
              </a:rPr>
              <a:t>数据库系统</a:t>
            </a:r>
            <a:r>
              <a:rPr lang="zh-CN" altLang="en-US" sz="3600" dirty="0">
                <a:latin typeface="Arial" charset="0"/>
                <a:ea typeface="微软雅黑" pitchFamily="34" charset="-122"/>
                <a:cs typeface="+mn-cs"/>
              </a:rPr>
              <a:t>的</a:t>
            </a:r>
            <a:r>
              <a:rPr lang="zh-CN" altLang="en-US" sz="3600" dirty="0" smtClean="0">
                <a:latin typeface="Arial" charset="0"/>
                <a:ea typeface="微软雅黑" pitchFamily="34" charset="-122"/>
                <a:cs typeface="+mn-cs"/>
              </a:rPr>
              <a:t>体系结构（</a:t>
            </a:r>
            <a:r>
              <a:rPr lang="en-US" altLang="zh-CN" sz="3600" dirty="0" smtClean="0">
                <a:latin typeface="Arial" charset="0"/>
                <a:ea typeface="微软雅黑" pitchFamily="34" charset="-122"/>
                <a:cs typeface="+mn-cs"/>
              </a:rPr>
              <a:t>3</a:t>
            </a:r>
            <a:r>
              <a:rPr lang="zh-CN" altLang="en-US" sz="3600" dirty="0" smtClean="0">
                <a:latin typeface="Arial" charset="0"/>
                <a:ea typeface="微软雅黑" pitchFamily="34" charset="-122"/>
                <a:cs typeface="+mn-cs"/>
              </a:rPr>
              <a:t>分钟）</a:t>
            </a:r>
            <a:endParaRPr lang="zh-CN" altLang="en-US" sz="3600" dirty="0">
              <a:latin typeface="Arial" charset="0"/>
              <a:ea typeface="微软雅黑" pitchFamily="34" charset="-122"/>
              <a:cs typeface="+mn-cs"/>
            </a:endParaRPr>
          </a:p>
        </p:txBody>
      </p:sp>
      <p:pic>
        <p:nvPicPr>
          <p:cNvPr id="225282" name="Picture 2" descr="http://www.edutt.com/files/videoface/2006/12-7/061271347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1389062"/>
            <a:ext cx="6991350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" y="5638800"/>
            <a:ext cx="662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对用户进行分类，见人说人话，见机器说机器话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9237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17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68288" y="1447800"/>
            <a:ext cx="87518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altLang="zh-CN" sz="2800" dirty="0" smtClean="0"/>
              <a:t>ANSI/X</a:t>
            </a:r>
            <a:r>
              <a:rPr lang="en-US" altLang="zh-CN" sz="3600" baseline="-18000" dirty="0" smtClean="0"/>
              <a:t>3</a:t>
            </a:r>
            <a:r>
              <a:rPr lang="en-US" altLang="zh-CN" sz="2800" dirty="0" smtClean="0"/>
              <a:t>/SPARC(75,78)</a:t>
            </a:r>
            <a:r>
              <a:rPr lang="zh-CN" altLang="en-US" sz="2800" dirty="0" smtClean="0"/>
              <a:t>提出</a:t>
            </a:r>
            <a:r>
              <a:rPr lang="en-US" altLang="zh-CN" sz="2800" dirty="0" smtClean="0"/>
              <a:t>SPARC</a:t>
            </a:r>
            <a:r>
              <a:rPr lang="zh-CN" altLang="en-US" sz="2800" dirty="0" smtClean="0"/>
              <a:t>报告，其</a:t>
            </a:r>
            <a:r>
              <a:rPr lang="en-US" altLang="zh-CN" sz="2800" dirty="0" smtClean="0"/>
              <a:t>ANSI</a:t>
            </a:r>
            <a:r>
              <a:rPr lang="zh-CN" altLang="en-US" sz="2800" dirty="0" smtClean="0"/>
              <a:t>模型将数据库模式分为外部级、概念级、内部级</a:t>
            </a: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838200" y="2971800"/>
            <a:ext cx="7659688" cy="3384550"/>
            <a:chOff x="477" y="2112"/>
            <a:chExt cx="4825" cy="2132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292" y="3840"/>
              <a:ext cx="1272" cy="404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3600" b="1">
                  <a:latin typeface="隶书" pitchFamily="49" charset="-122"/>
                  <a:ea typeface="隶书" pitchFamily="49" charset="-122"/>
                </a:rPr>
                <a:t>存储视图</a:t>
              </a:r>
              <a:endParaRPr kumimoji="1" lang="zh-CN" altLang="en-US" sz="4400">
                <a:solidFill>
                  <a:schemeClr val="tx2"/>
                </a:solidFill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306" y="3024"/>
              <a:ext cx="1272" cy="40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3600" b="1">
                  <a:latin typeface="隶书" pitchFamily="49" charset="-122"/>
                  <a:ea typeface="隶书" pitchFamily="49" charset="-122"/>
                </a:rPr>
                <a:t>概念视图</a:t>
              </a:r>
              <a:endParaRPr kumimoji="1" lang="zh-CN" altLang="en-US" sz="4400">
                <a:solidFill>
                  <a:schemeClr val="tx2"/>
                </a:solidFill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205" y="2112"/>
              <a:ext cx="1417" cy="404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3600" b="1">
                  <a:latin typeface="隶书" pitchFamily="49" charset="-122"/>
                  <a:ea typeface="隶书" pitchFamily="49" charset="-122"/>
                </a:rPr>
                <a:t>用户视图</a:t>
              </a:r>
              <a:r>
                <a:rPr kumimoji="1" lang="en-US" altLang="zh-CN" sz="3600" b="1">
                  <a:latin typeface="隶书" pitchFamily="49" charset="-122"/>
                  <a:ea typeface="隶书" pitchFamily="49" charset="-122"/>
                </a:rPr>
                <a:t>2</a:t>
              </a:r>
              <a:endParaRPr kumimoji="1" lang="en-US" altLang="zh-CN" sz="4400">
                <a:solidFill>
                  <a:schemeClr val="tx2"/>
                </a:solidFill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3885" y="2112"/>
              <a:ext cx="1417" cy="404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3600" b="1" dirty="0">
                  <a:latin typeface="隶书" pitchFamily="49" charset="-122"/>
                  <a:ea typeface="隶书" pitchFamily="49" charset="-122"/>
                </a:rPr>
                <a:t>用户视图</a:t>
              </a:r>
              <a:r>
                <a:rPr kumimoji="1" lang="en-US" altLang="zh-CN" sz="3600" b="1" dirty="0">
                  <a:latin typeface="隶书" pitchFamily="49" charset="-122"/>
                  <a:ea typeface="隶书" pitchFamily="49" charset="-122"/>
                </a:rPr>
                <a:t>3</a:t>
              </a:r>
              <a:endParaRPr kumimoji="1" lang="en-US" altLang="zh-CN" sz="4400" dirty="0">
                <a:solidFill>
                  <a:schemeClr val="tx2"/>
                </a:solidFill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477" y="2112"/>
              <a:ext cx="1417" cy="404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3600" b="1">
                  <a:latin typeface="隶书" pitchFamily="49" charset="-122"/>
                  <a:ea typeface="隶书" pitchFamily="49" charset="-122"/>
                </a:rPr>
                <a:t>用户视图</a:t>
              </a:r>
              <a:r>
                <a:rPr kumimoji="1" lang="en-US" altLang="zh-CN" sz="3600" b="1">
                  <a:latin typeface="隶书" pitchFamily="49" charset="-122"/>
                  <a:ea typeface="隶书" pitchFamily="49" charset="-122"/>
                </a:rPr>
                <a:t>1</a:t>
              </a:r>
              <a:endParaRPr kumimoji="1" lang="en-US" altLang="zh-CN" sz="4400">
                <a:solidFill>
                  <a:schemeClr val="tx2"/>
                </a:solidFill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2928" y="3456"/>
              <a:ext cx="0" cy="384"/>
            </a:xfrm>
            <a:prstGeom prst="line">
              <a:avLst/>
            </a:prstGeom>
            <a:noFill/>
            <a:ln w="1016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2928" y="2544"/>
              <a:ext cx="0" cy="480"/>
            </a:xfrm>
            <a:prstGeom prst="line">
              <a:avLst/>
            </a:prstGeom>
            <a:noFill/>
            <a:ln w="1016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3216" y="2544"/>
              <a:ext cx="1008" cy="480"/>
            </a:xfrm>
            <a:prstGeom prst="line">
              <a:avLst/>
            </a:prstGeom>
            <a:noFill/>
            <a:ln w="1016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1488" y="2544"/>
              <a:ext cx="1104" cy="480"/>
            </a:xfrm>
            <a:prstGeom prst="line">
              <a:avLst/>
            </a:prstGeom>
            <a:noFill/>
            <a:ln w="1016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" name="Rectangle 13"/>
          <p:cNvSpPr txBox="1">
            <a:spLocks noRot="1" noChangeArrowheads="1"/>
          </p:cNvSpPr>
          <p:nvPr/>
        </p:nvSpPr>
        <p:spPr>
          <a:xfrm>
            <a:off x="268288" y="668338"/>
            <a:ext cx="8229600" cy="855662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pPr algn="ctr">
              <a:defRPr/>
            </a:pPr>
            <a:r>
              <a:rPr lang="en-US" altLang="zh-CN" sz="3600" dirty="0" smtClean="0">
                <a:latin typeface="Arial" charset="0"/>
                <a:ea typeface="微软雅黑" pitchFamily="34" charset="-122"/>
                <a:cs typeface="+mn-cs"/>
              </a:rPr>
              <a:t>5.4</a:t>
            </a:r>
            <a:r>
              <a:rPr lang="zh-CN" altLang="en-US" sz="3600" dirty="0" smtClean="0">
                <a:latin typeface="Arial" charset="0"/>
                <a:ea typeface="微软雅黑" pitchFamily="34" charset="-122"/>
                <a:cs typeface="+mn-cs"/>
              </a:rPr>
              <a:t>数据库系统</a:t>
            </a:r>
            <a:r>
              <a:rPr lang="zh-CN" altLang="en-US" sz="3600" dirty="0">
                <a:latin typeface="Arial" charset="0"/>
                <a:ea typeface="微软雅黑" pitchFamily="34" charset="-122"/>
                <a:cs typeface="+mn-cs"/>
              </a:rPr>
              <a:t>的体系结构</a:t>
            </a:r>
          </a:p>
        </p:txBody>
      </p:sp>
    </p:spTree>
    <p:extLst>
      <p:ext uri="{BB962C8B-B14F-4D97-AF65-F5344CB8AC3E}">
        <p14:creationId xmlns:p14="http://schemas.microsoft.com/office/powerpoint/2010/main" val="62948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18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457200" y="685800"/>
            <a:ext cx="8229600" cy="855663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pPr>
              <a:defRPr/>
            </a:pPr>
            <a:r>
              <a:rPr lang="zh-CN" altLang="en-US" sz="3600" smtClean="0"/>
              <a:t>三级模式两级变换的体系结构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4270375" y="5764213"/>
            <a:ext cx="965200" cy="865187"/>
          </a:xfrm>
          <a:prstGeom prst="flowChartMagneticDisk">
            <a:avLst/>
          </a:prstGeom>
          <a:solidFill>
            <a:srgbClr val="969696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数据库</a:t>
            </a:r>
            <a:endParaRPr kumimoji="1" lang="zh-CN" altLang="en-US" sz="2400">
              <a:latin typeface="Tahoma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076700" y="4900613"/>
            <a:ext cx="1287463" cy="550862"/>
          </a:xfrm>
          <a:prstGeom prst="bevel">
            <a:avLst>
              <a:gd name="adj" fmla="val 12500"/>
            </a:avLst>
          </a:prstGeom>
          <a:solidFill>
            <a:srgbClr val="008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内模式</a:t>
            </a:r>
            <a:endParaRPr kumimoji="1" lang="zh-CN" altLang="en-US" sz="2400">
              <a:latin typeface="Tahoma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076700" y="4037013"/>
            <a:ext cx="1287463" cy="549275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模 式</a:t>
            </a:r>
            <a:endParaRPr kumimoji="1" lang="zh-CN" altLang="en-US" sz="2400">
              <a:latin typeface="Tahoma" pitchFamily="34" charset="0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4076700" y="2700338"/>
            <a:ext cx="1287463" cy="550862"/>
          </a:xfrm>
          <a:prstGeom prst="bevel">
            <a:avLst>
              <a:gd name="adj" fmla="val 12500"/>
            </a:avLst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外模式</a:t>
            </a:r>
            <a:r>
              <a:rPr kumimoji="1" lang="en-US" altLang="zh-CN" sz="2800" b="1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2</a:t>
            </a:r>
            <a:endParaRPr kumimoji="1" lang="en-US" altLang="zh-CN" sz="2400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6394450" y="2700338"/>
            <a:ext cx="1285875" cy="550862"/>
          </a:xfrm>
          <a:prstGeom prst="bevel">
            <a:avLst>
              <a:gd name="adj" fmla="val 12500"/>
            </a:avLst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外模式</a:t>
            </a:r>
            <a:r>
              <a:rPr kumimoji="1" lang="en-US" altLang="zh-CN" sz="2800" b="1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3</a:t>
            </a:r>
            <a:endParaRPr kumimoji="1" lang="en-US" altLang="zh-CN" sz="2400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1760538" y="2700338"/>
            <a:ext cx="1285875" cy="550862"/>
          </a:xfrm>
          <a:prstGeom prst="bevel">
            <a:avLst>
              <a:gd name="adj" fmla="val 12500"/>
            </a:avLst>
          </a:prstGeom>
          <a:solidFill>
            <a:schemeClr val="fol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外模式</a:t>
            </a:r>
            <a:r>
              <a:rPr kumimoji="1" lang="en-US" altLang="zh-CN" sz="2800" b="1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1</a:t>
            </a:r>
            <a:endParaRPr kumimoji="1" lang="en-US" altLang="zh-CN" sz="2400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987425" y="1600200"/>
            <a:ext cx="1287463" cy="550863"/>
          </a:xfrm>
          <a:prstGeom prst="bevel">
            <a:avLst>
              <a:gd name="adj" fmla="val 12500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应用</a:t>
            </a:r>
            <a:r>
              <a:rPr kumimoji="1" lang="en-US" altLang="zh-CN" sz="2800" b="1">
                <a:latin typeface="隶书" pitchFamily="49" charset="-122"/>
                <a:ea typeface="隶书" pitchFamily="49" charset="-122"/>
              </a:rPr>
              <a:t>A</a:t>
            </a:r>
            <a:endParaRPr kumimoji="1" lang="en-US" altLang="zh-CN" sz="2400">
              <a:latin typeface="Tahoma" pitchFamily="34" charset="0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2532063" y="1600200"/>
            <a:ext cx="1287462" cy="550863"/>
          </a:xfrm>
          <a:prstGeom prst="bevel">
            <a:avLst>
              <a:gd name="adj" fmla="val 12500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应用</a:t>
            </a:r>
            <a:r>
              <a:rPr kumimoji="1" lang="en-US" altLang="zh-CN" sz="2800" b="1">
                <a:latin typeface="隶书" pitchFamily="49" charset="-122"/>
                <a:ea typeface="隶书" pitchFamily="49" charset="-122"/>
              </a:rPr>
              <a:t>B</a:t>
            </a:r>
            <a:endParaRPr kumimoji="1" lang="en-US" altLang="zh-CN" sz="2400">
              <a:latin typeface="Tahoma" pitchFamily="34" charset="0"/>
            </a:endParaRPr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4076700" y="1600200"/>
            <a:ext cx="1287463" cy="550863"/>
          </a:xfrm>
          <a:prstGeom prst="bevel">
            <a:avLst>
              <a:gd name="adj" fmla="val 12500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应用</a:t>
            </a:r>
            <a:r>
              <a:rPr kumimoji="1" lang="en-US" altLang="zh-CN" sz="2800" b="1">
                <a:latin typeface="隶书" pitchFamily="49" charset="-122"/>
                <a:ea typeface="隶书" pitchFamily="49" charset="-122"/>
              </a:rPr>
              <a:t>C</a:t>
            </a:r>
            <a:endParaRPr kumimoji="1" lang="en-US" altLang="zh-CN" sz="2400">
              <a:latin typeface="Tahoma" pitchFamily="34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5621338" y="1600200"/>
            <a:ext cx="1287462" cy="550863"/>
          </a:xfrm>
          <a:prstGeom prst="bevel">
            <a:avLst>
              <a:gd name="adj" fmla="val 12500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应用</a:t>
            </a:r>
            <a:r>
              <a:rPr kumimoji="1" lang="en-US" altLang="zh-CN" sz="2800" b="1">
                <a:latin typeface="隶书" pitchFamily="49" charset="-122"/>
                <a:ea typeface="隶书" pitchFamily="49" charset="-122"/>
              </a:rPr>
              <a:t>D</a:t>
            </a:r>
            <a:endParaRPr kumimoji="1" lang="en-US" altLang="zh-CN" sz="2400">
              <a:latin typeface="Tahoma" pitchFamily="34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7165975" y="1600200"/>
            <a:ext cx="1287463" cy="550863"/>
          </a:xfrm>
          <a:prstGeom prst="bevel">
            <a:avLst>
              <a:gd name="adj" fmla="val 12500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应用</a:t>
            </a:r>
            <a:r>
              <a:rPr kumimoji="1" lang="en-US" altLang="zh-CN" sz="2800" b="1">
                <a:latin typeface="隶书" pitchFamily="49" charset="-122"/>
                <a:ea typeface="隶书" pitchFamily="49" charset="-122"/>
              </a:rPr>
              <a:t>E</a:t>
            </a:r>
            <a:endParaRPr kumimoji="1" lang="en-US" altLang="zh-CN" sz="2400">
              <a:latin typeface="Tahoma" pitchFamily="34" charset="0"/>
            </a:endParaRP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4656138" y="5449888"/>
            <a:ext cx="128587" cy="314325"/>
          </a:xfrm>
          <a:prstGeom prst="upDownArrow">
            <a:avLst>
              <a:gd name="adj1" fmla="val 50000"/>
              <a:gd name="adj2" fmla="val 40039"/>
            </a:avLst>
          </a:prstGeom>
          <a:solidFill>
            <a:schemeClr val="tx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4656138" y="4586288"/>
            <a:ext cx="128587" cy="314325"/>
          </a:xfrm>
          <a:prstGeom prst="upDownArrow">
            <a:avLst>
              <a:gd name="adj1" fmla="val 50000"/>
              <a:gd name="adj2" fmla="val 40039"/>
            </a:avLst>
          </a:prstGeom>
          <a:solidFill>
            <a:srgbClr val="000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AutoShape 18"/>
          <p:cNvSpPr>
            <a:spLocks noChangeArrowheads="1"/>
          </p:cNvSpPr>
          <p:nvPr/>
        </p:nvSpPr>
        <p:spPr bwMode="auto">
          <a:xfrm>
            <a:off x="4656138" y="3249613"/>
            <a:ext cx="128587" cy="787400"/>
          </a:xfrm>
          <a:prstGeom prst="upDownArrow">
            <a:avLst>
              <a:gd name="adj1" fmla="val 50000"/>
              <a:gd name="adj2" fmla="val 100300"/>
            </a:avLst>
          </a:prstGeom>
          <a:solidFill>
            <a:schemeClr val="tx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4784725" y="3643313"/>
            <a:ext cx="2252663" cy="0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>
            <a:off x="2468563" y="3643313"/>
            <a:ext cx="2252662" cy="0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 flipV="1">
            <a:off x="2403475" y="3249613"/>
            <a:ext cx="0" cy="393700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V="1">
            <a:off x="7037388" y="3249613"/>
            <a:ext cx="0" cy="393700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 flipH="1" flipV="1">
            <a:off x="1503363" y="2151063"/>
            <a:ext cx="771525" cy="549275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 flipH="1" flipV="1">
            <a:off x="6135688" y="2151063"/>
            <a:ext cx="773112" cy="549275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V="1">
            <a:off x="2532063" y="2151063"/>
            <a:ext cx="773112" cy="549275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 flipV="1">
            <a:off x="7165975" y="2151063"/>
            <a:ext cx="771525" cy="549275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" name="AutoShape 27"/>
          <p:cNvSpPr>
            <a:spLocks noChangeArrowheads="1"/>
          </p:cNvSpPr>
          <p:nvPr/>
        </p:nvSpPr>
        <p:spPr bwMode="auto">
          <a:xfrm>
            <a:off x="4656138" y="2151063"/>
            <a:ext cx="128587" cy="549275"/>
          </a:xfrm>
          <a:prstGeom prst="upDownArrow">
            <a:avLst>
              <a:gd name="adj1" fmla="val 50000"/>
              <a:gd name="adj2" fmla="val 69968"/>
            </a:avLst>
          </a:prstGeom>
          <a:solidFill>
            <a:schemeClr val="tx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800100" y="3887788"/>
            <a:ext cx="2863850" cy="519112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外模式</a:t>
            </a:r>
            <a:r>
              <a:rPr kumimoji="1" lang="en-US" altLang="zh-CN" sz="2800" b="1">
                <a:latin typeface="隶书" pitchFamily="49" charset="-122"/>
                <a:ea typeface="隶书" pitchFamily="49" charset="-122"/>
              </a:rPr>
              <a:t>/</a:t>
            </a: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模式映象</a:t>
            </a:r>
            <a:endParaRPr kumimoji="1" lang="zh-CN" altLang="en-US" sz="240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5776913" y="4452938"/>
            <a:ext cx="2863850" cy="519112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模式</a:t>
            </a:r>
            <a:r>
              <a:rPr kumimoji="1" lang="en-US" altLang="zh-CN" sz="2800" b="1">
                <a:latin typeface="隶书" pitchFamily="49" charset="-122"/>
                <a:ea typeface="隶书" pitchFamily="49" charset="-122"/>
              </a:rPr>
              <a:t>/</a:t>
            </a:r>
            <a:r>
              <a:rPr kumimoji="1" lang="zh-CN" altLang="en-US" sz="2800" b="1">
                <a:latin typeface="隶书" pitchFamily="49" charset="-122"/>
                <a:ea typeface="隶书" pitchFamily="49" charset="-122"/>
              </a:rPr>
              <a:t>内模式映象</a:t>
            </a:r>
            <a:endParaRPr kumimoji="1" lang="zh-CN" altLang="en-US" sz="240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 flipV="1">
            <a:off x="3368675" y="3722688"/>
            <a:ext cx="1287463" cy="471487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 flipV="1">
            <a:off x="4721225" y="4743450"/>
            <a:ext cx="1285875" cy="0"/>
          </a:xfrm>
          <a:prstGeom prst="line">
            <a:avLst/>
          </a:prstGeom>
          <a:noFill/>
          <a:ln w="101600" cap="sq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048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574088" cy="53340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 smtClean="0">
                <a:solidFill>
                  <a:schemeClr val="hlink"/>
                </a:solidFill>
                <a:latin typeface="华文行楷" pitchFamily="2" charset="-122"/>
              </a:rPr>
              <a:t>外模式</a:t>
            </a:r>
            <a:r>
              <a:rPr lang="en-US" altLang="zh-CN" dirty="0" smtClean="0">
                <a:solidFill>
                  <a:schemeClr val="hlink"/>
                </a:solidFill>
                <a:latin typeface="华文新魏" pitchFamily="2" charset="-122"/>
                <a:ea typeface="华文新魏" pitchFamily="2" charset="-122"/>
              </a:rPr>
              <a:t>(Sub-Schema)</a:t>
            </a:r>
          </a:p>
          <a:p>
            <a:pPr lvl="1" eaLnBrk="1" hangingPunct="1">
              <a:defRPr/>
            </a:pPr>
            <a:r>
              <a:rPr lang="zh-CN" altLang="en-US" dirty="0" smtClean="0">
                <a:latin typeface="华文新魏" pitchFamily="2" charset="-122"/>
              </a:rPr>
              <a:t>用户的数据视图</a:t>
            </a:r>
          </a:p>
          <a:p>
            <a:pPr lvl="1" eaLnBrk="1" hangingPunct="1">
              <a:defRPr/>
            </a:pPr>
            <a:r>
              <a:rPr lang="zh-CN" altLang="en-US" dirty="0" smtClean="0">
                <a:latin typeface="华文新魏" pitchFamily="2" charset="-122"/>
              </a:rPr>
              <a:t>是数据的局部逻辑结构，模式的子集</a:t>
            </a:r>
            <a:endParaRPr lang="zh-CN" altLang="zh-CN" dirty="0" smtClean="0">
              <a:latin typeface="华文新魏" pitchFamily="2" charset="-122"/>
            </a:endParaRPr>
          </a:p>
          <a:p>
            <a:pPr eaLnBrk="1" hangingPunct="1">
              <a:defRPr/>
            </a:pPr>
            <a:r>
              <a:rPr lang="zh-CN" altLang="en-US" dirty="0" smtClean="0">
                <a:solidFill>
                  <a:schemeClr val="hlink"/>
                </a:solidFill>
                <a:latin typeface="华文行楷" pitchFamily="2" charset="-122"/>
              </a:rPr>
              <a:t>模式</a:t>
            </a:r>
            <a:r>
              <a:rPr lang="en-US" altLang="zh-CN" dirty="0" smtClean="0">
                <a:solidFill>
                  <a:schemeClr val="hlink"/>
                </a:solidFill>
                <a:latin typeface="华文新魏" pitchFamily="2" charset="-122"/>
                <a:ea typeface="华文新魏" pitchFamily="2" charset="-122"/>
              </a:rPr>
              <a:t>(Schema)</a:t>
            </a:r>
          </a:p>
          <a:p>
            <a:pPr lvl="1" eaLnBrk="1" hangingPunct="1">
              <a:defRPr/>
            </a:pPr>
            <a:r>
              <a:rPr lang="zh-CN" altLang="en-US" dirty="0" smtClean="0">
                <a:latin typeface="华文新魏" pitchFamily="2" charset="-122"/>
              </a:rPr>
              <a:t>所有用户的公共数据视图</a:t>
            </a:r>
          </a:p>
          <a:p>
            <a:pPr lvl="1" eaLnBrk="1" hangingPunct="1">
              <a:defRPr/>
            </a:pPr>
            <a:r>
              <a:rPr lang="zh-CN" altLang="en-US" dirty="0" smtClean="0">
                <a:latin typeface="华文新魏" pitchFamily="2" charset="-122"/>
              </a:rPr>
              <a:t>是数据库中全体数据的全局逻辑结构和特性的描述</a:t>
            </a:r>
          </a:p>
          <a:p>
            <a:pPr eaLnBrk="1" hangingPunct="1">
              <a:defRPr/>
            </a:pPr>
            <a:r>
              <a:rPr lang="zh-CN" altLang="en-US" dirty="0" smtClean="0">
                <a:solidFill>
                  <a:schemeClr val="hlink"/>
                </a:solidFill>
                <a:latin typeface="华文行楷" pitchFamily="2" charset="-122"/>
              </a:rPr>
              <a:t>内模式</a:t>
            </a:r>
            <a:r>
              <a:rPr lang="en-US" altLang="zh-CN" dirty="0" smtClean="0">
                <a:solidFill>
                  <a:schemeClr val="hlink"/>
                </a:solidFill>
                <a:latin typeface="华文新魏" pitchFamily="2" charset="-122"/>
                <a:ea typeface="华文新魏" pitchFamily="2" charset="-122"/>
              </a:rPr>
              <a:t>(Storage Schema)</a:t>
            </a:r>
          </a:p>
          <a:p>
            <a:pPr lvl="1" eaLnBrk="1" hangingPunct="1">
              <a:defRPr/>
            </a:pPr>
            <a:r>
              <a:rPr lang="zh-CN" altLang="en-US" dirty="0" smtClean="0">
                <a:latin typeface="华文新魏" pitchFamily="2" charset="-122"/>
              </a:rPr>
              <a:t>又称存储模式</a:t>
            </a:r>
          </a:p>
          <a:p>
            <a:pPr lvl="1" eaLnBrk="1" hangingPunct="1">
              <a:defRPr/>
            </a:pPr>
            <a:r>
              <a:rPr lang="zh-CN" altLang="en-US" dirty="0" smtClean="0">
                <a:latin typeface="华文新魏" pitchFamily="2" charset="-122"/>
              </a:rPr>
              <a:t>是数据的物理结构及存储方式</a:t>
            </a:r>
          </a:p>
        </p:txBody>
      </p:sp>
    </p:spTree>
    <p:extLst>
      <p:ext uri="{BB962C8B-B14F-4D97-AF65-F5344CB8AC3E}">
        <p14:creationId xmlns:p14="http://schemas.microsoft.com/office/powerpoint/2010/main" val="69167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对象：四年制本科，</a:t>
            </a:r>
            <a:r>
              <a:rPr lang="en-US" altLang="zh-CN" dirty="0" smtClean="0"/>
              <a:t>3</a:t>
            </a:r>
            <a:r>
              <a:rPr lang="zh-CN" altLang="en-US" dirty="0" smtClean="0"/>
              <a:t>年级第</a:t>
            </a:r>
            <a:r>
              <a:rPr lang="en-US" altLang="zh-CN" dirty="0" smtClean="0"/>
              <a:t>6</a:t>
            </a:r>
            <a:r>
              <a:rPr lang="zh-CN" altLang="en-US" dirty="0" smtClean="0"/>
              <a:t>学期</a:t>
            </a:r>
            <a:endParaRPr lang="en-US" altLang="zh-CN" dirty="0" smtClean="0"/>
          </a:p>
          <a:p>
            <a:r>
              <a:rPr lang="zh-CN" altLang="en-US" dirty="0" smtClean="0"/>
              <a:t>人数：</a:t>
            </a:r>
            <a:r>
              <a:rPr lang="en-US" altLang="zh-CN" dirty="0" smtClean="0"/>
              <a:t>25</a:t>
            </a:r>
            <a:r>
              <a:rPr lang="zh-CN" altLang="en-US" dirty="0" smtClean="0"/>
              <a:t>人，分</a:t>
            </a:r>
            <a:r>
              <a:rPr lang="en-US" altLang="zh-CN" dirty="0" smtClean="0"/>
              <a:t>5</a:t>
            </a:r>
            <a:r>
              <a:rPr lang="zh-CN" altLang="en-US" dirty="0" smtClean="0"/>
              <a:t>组</a:t>
            </a:r>
            <a:endParaRPr lang="en-US" altLang="zh-CN" dirty="0" smtClean="0"/>
          </a:p>
          <a:p>
            <a:r>
              <a:rPr lang="zh-CN" altLang="en-US" dirty="0" smtClean="0"/>
              <a:t>时机：第一章绪论，</a:t>
            </a:r>
            <a:r>
              <a:rPr lang="en-US" altLang="zh-CN" dirty="0" smtClean="0"/>
              <a:t>4</a:t>
            </a:r>
            <a:r>
              <a:rPr lang="zh-CN" altLang="en-US" dirty="0" smtClean="0"/>
              <a:t>学时，三明治安排在</a:t>
            </a:r>
            <a:r>
              <a:rPr lang="en-US" altLang="zh-CN" dirty="0" smtClean="0"/>
              <a:t>34</a:t>
            </a:r>
            <a:r>
              <a:rPr lang="zh-CN" altLang="en-US" dirty="0" smtClean="0"/>
              <a:t>学时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2</a:t>
            </a:fld>
            <a:endParaRPr lang="en-US" altLang="zh-CN" smtClean="0"/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25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305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 smtClean="0">
                <a:solidFill>
                  <a:schemeClr val="hlink"/>
                </a:solidFill>
                <a:latin typeface="华文行楷" pitchFamily="2" charset="-122"/>
              </a:rPr>
              <a:t>外模式</a:t>
            </a:r>
            <a:r>
              <a:rPr lang="en-US" altLang="zh-CN" dirty="0" smtClean="0">
                <a:solidFill>
                  <a:schemeClr val="hlink"/>
                </a:solidFill>
                <a:latin typeface="华文行楷" pitchFamily="2" charset="-122"/>
              </a:rPr>
              <a:t>/</a:t>
            </a:r>
            <a:r>
              <a:rPr lang="zh-CN" altLang="en-US" dirty="0" smtClean="0">
                <a:solidFill>
                  <a:schemeClr val="hlink"/>
                </a:solidFill>
                <a:latin typeface="华文行楷" pitchFamily="2" charset="-122"/>
              </a:rPr>
              <a:t>模式映象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CN" altLang="en-US" dirty="0" smtClean="0">
                <a:latin typeface="华文新魏" pitchFamily="2" charset="-122"/>
              </a:rPr>
              <a:t>定义某一个外模式和模式之间的对应关系，映象定义通常包含在各外模式中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CN" altLang="en-US" dirty="0" smtClean="0">
                <a:latin typeface="华文新魏" pitchFamily="2" charset="-122"/>
              </a:rPr>
              <a:t>当模式改变时，修改外模式</a:t>
            </a:r>
            <a:r>
              <a:rPr lang="en-US" altLang="zh-CN" dirty="0" smtClean="0">
                <a:latin typeface="华文新魏" pitchFamily="2" charset="-122"/>
              </a:rPr>
              <a:t>/</a:t>
            </a:r>
            <a:r>
              <a:rPr lang="zh-CN" altLang="en-US" dirty="0" smtClean="0">
                <a:latin typeface="华文新魏" pitchFamily="2" charset="-122"/>
              </a:rPr>
              <a:t>模式映象，使外模式保持不变，从而应用程序可以保持不变，称为数据的逻辑独立性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 smtClean="0">
                <a:solidFill>
                  <a:schemeClr val="hlink"/>
                </a:solidFill>
                <a:latin typeface="华文行楷" pitchFamily="2" charset="-122"/>
              </a:rPr>
              <a:t>模式</a:t>
            </a:r>
            <a:r>
              <a:rPr lang="en-US" altLang="zh-CN" dirty="0" smtClean="0">
                <a:solidFill>
                  <a:schemeClr val="hlink"/>
                </a:solidFill>
                <a:latin typeface="华文行楷" pitchFamily="2" charset="-122"/>
              </a:rPr>
              <a:t>/</a:t>
            </a:r>
            <a:r>
              <a:rPr lang="zh-CN" altLang="en-US" dirty="0" smtClean="0">
                <a:solidFill>
                  <a:schemeClr val="hlink"/>
                </a:solidFill>
                <a:latin typeface="华文行楷" pitchFamily="2" charset="-122"/>
              </a:rPr>
              <a:t>内模式映象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CN" altLang="en-US" dirty="0" smtClean="0">
                <a:latin typeface="华文新魏" pitchFamily="2" charset="-122"/>
              </a:rPr>
              <a:t>定义数据逻辑结构与存储结构之间的对应关系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zh-CN" altLang="en-US" dirty="0" smtClean="0">
                <a:latin typeface="华文新魏" pitchFamily="2" charset="-122"/>
              </a:rPr>
              <a:t>存储结构改变时，修改模式</a:t>
            </a:r>
            <a:r>
              <a:rPr lang="en-US" altLang="zh-CN" dirty="0" smtClean="0">
                <a:latin typeface="华文新魏" pitchFamily="2" charset="-122"/>
              </a:rPr>
              <a:t>/</a:t>
            </a:r>
            <a:r>
              <a:rPr lang="zh-CN" altLang="en-US" dirty="0" smtClean="0">
                <a:latin typeface="华文新魏" pitchFamily="2" charset="-122"/>
              </a:rPr>
              <a:t>内模式映象，使模式保持不变，从而应用程序可以保持不变，称为数据的物理独立性</a:t>
            </a:r>
          </a:p>
        </p:txBody>
      </p:sp>
    </p:spTree>
    <p:extLst>
      <p:ext uri="{BB962C8B-B14F-4D97-AF65-F5344CB8AC3E}">
        <p14:creationId xmlns:p14="http://schemas.microsoft.com/office/powerpoint/2010/main" val="304025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66688" y="533400"/>
            <a:ext cx="8686800" cy="9144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 kern="1200" dirty="0" smtClean="0">
                <a:solidFill>
                  <a:srgbClr val="0000FF"/>
                </a:solidFill>
                <a:latin typeface="Arial" charset="0"/>
                <a:ea typeface="微软雅黑" pitchFamily="34" charset="-122"/>
              </a:rPr>
              <a:t>5.5 </a:t>
            </a:r>
            <a:r>
              <a:rPr lang="zh-CN" altLang="en-US" sz="3600" kern="1200" dirty="0">
                <a:solidFill>
                  <a:srgbClr val="0000FF"/>
                </a:solidFill>
                <a:latin typeface="Arial" charset="0"/>
                <a:ea typeface="微软雅黑" pitchFamily="34" charset="-122"/>
              </a:rPr>
              <a:t>现实世界的描述技术</a:t>
            </a:r>
            <a:r>
              <a:rPr lang="en-US" altLang="zh-CN" sz="3600" kern="1200" dirty="0">
                <a:solidFill>
                  <a:srgbClr val="0000FF"/>
                </a:solidFill>
                <a:latin typeface="Arial" charset="0"/>
                <a:ea typeface="微软雅黑" pitchFamily="34" charset="-122"/>
              </a:rPr>
              <a:t>E-R</a:t>
            </a:r>
            <a:r>
              <a:rPr lang="zh-CN" altLang="en-US" sz="3600" kern="1200" dirty="0">
                <a:solidFill>
                  <a:srgbClr val="0000FF"/>
                </a:solidFill>
                <a:latin typeface="Arial" charset="0"/>
                <a:ea typeface="微软雅黑" pitchFamily="34" charset="-122"/>
              </a:rPr>
              <a:t>模型（</a:t>
            </a:r>
            <a:r>
              <a:rPr lang="en-US" altLang="zh-CN" sz="3600" kern="1200" dirty="0">
                <a:solidFill>
                  <a:srgbClr val="0000FF"/>
                </a:solidFill>
                <a:latin typeface="Arial" charset="0"/>
                <a:ea typeface="微软雅黑" pitchFamily="34" charset="-122"/>
              </a:rPr>
              <a:t>2</a:t>
            </a:r>
            <a:r>
              <a:rPr lang="zh-CN" altLang="en-US" sz="3600" kern="1200" dirty="0">
                <a:solidFill>
                  <a:srgbClr val="0000FF"/>
                </a:solidFill>
                <a:latin typeface="Arial" charset="0"/>
                <a:ea typeface="微软雅黑" pitchFamily="34" charset="-122"/>
              </a:rPr>
              <a:t>分钟）</a:t>
            </a:r>
            <a:endParaRPr lang="en-US" altLang="zh-CN" sz="3600" kern="1200" dirty="0">
              <a:solidFill>
                <a:srgbClr val="0000FF"/>
              </a:solidFill>
              <a:latin typeface="Arial" charset="0"/>
              <a:ea typeface="微软雅黑" pitchFamily="34" charset="-122"/>
            </a:endParaRPr>
          </a:p>
          <a:p>
            <a:r>
              <a:rPr lang="zh-CN" altLang="en-US" dirty="0" smtClean="0"/>
              <a:t>哲学家思维看待现实世界：世界是有实体组成的，实体之间的联系反映了世界的动态变化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21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161131" y="1143000"/>
            <a:ext cx="8545513" cy="1143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pPr>
              <a:defRPr/>
            </a:pPr>
            <a:endParaRPr lang="en-US" altLang="zh-CN" sz="1100" dirty="0" smtClean="0">
              <a:latin typeface="隶书" pitchFamily="49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603375" y="3886200"/>
            <a:ext cx="1301750" cy="762000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4400" b="1" dirty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学生</a:t>
            </a:r>
            <a:endParaRPr kumimoji="1" lang="zh-CN" altLang="en-US" sz="4400" dirty="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191250" y="3886200"/>
            <a:ext cx="1301750" cy="762000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44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课程</a:t>
            </a:r>
            <a:endParaRPr kumimoji="1" lang="zh-CN" altLang="en-US" sz="440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3748088" y="3429000"/>
            <a:ext cx="1524000" cy="1600200"/>
          </a:xfrm>
          <a:prstGeom prst="diamond">
            <a:avLst/>
          </a:prstGeom>
          <a:solidFill>
            <a:srgbClr val="808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44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选修</a:t>
            </a:r>
          </a:p>
        </p:txBody>
      </p:sp>
      <p:sp>
        <p:nvSpPr>
          <p:cNvPr id="8" name="Oval 7" descr="Large confetti"/>
          <p:cNvSpPr>
            <a:spLocks noChangeArrowheads="1"/>
          </p:cNvSpPr>
          <p:nvPr/>
        </p:nvSpPr>
        <p:spPr bwMode="auto">
          <a:xfrm>
            <a:off x="14288" y="2286000"/>
            <a:ext cx="13716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姓名</a:t>
            </a:r>
          </a:p>
        </p:txBody>
      </p:sp>
      <p:sp>
        <p:nvSpPr>
          <p:cNvPr id="9" name="Oval 8" descr="Large confetti"/>
          <p:cNvSpPr>
            <a:spLocks noChangeArrowheads="1"/>
          </p:cNvSpPr>
          <p:nvPr/>
        </p:nvSpPr>
        <p:spPr bwMode="auto">
          <a:xfrm>
            <a:off x="1538288" y="2286000"/>
            <a:ext cx="13716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学号</a:t>
            </a:r>
          </a:p>
        </p:txBody>
      </p:sp>
      <p:sp>
        <p:nvSpPr>
          <p:cNvPr id="10" name="Oval 9" descr="Large confetti"/>
          <p:cNvSpPr>
            <a:spLocks noChangeArrowheads="1"/>
          </p:cNvSpPr>
          <p:nvPr/>
        </p:nvSpPr>
        <p:spPr bwMode="auto">
          <a:xfrm>
            <a:off x="3062288" y="2286000"/>
            <a:ext cx="13716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系别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>
            <a:off x="2909888" y="4267200"/>
            <a:ext cx="838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224088" y="2971800"/>
            <a:ext cx="0" cy="914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 flipV="1">
            <a:off x="700088" y="2971800"/>
            <a:ext cx="1143000" cy="914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V="1">
            <a:off x="2605088" y="2971800"/>
            <a:ext cx="1219200" cy="914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Oval 14" descr="Large confetti"/>
          <p:cNvSpPr>
            <a:spLocks noChangeArrowheads="1"/>
          </p:cNvSpPr>
          <p:nvPr/>
        </p:nvSpPr>
        <p:spPr bwMode="auto">
          <a:xfrm>
            <a:off x="4586288" y="2286000"/>
            <a:ext cx="13716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课程名</a:t>
            </a:r>
          </a:p>
        </p:txBody>
      </p:sp>
      <p:sp>
        <p:nvSpPr>
          <p:cNvPr id="16" name="Oval 15" descr="Large confetti"/>
          <p:cNvSpPr>
            <a:spLocks noChangeArrowheads="1"/>
          </p:cNvSpPr>
          <p:nvPr/>
        </p:nvSpPr>
        <p:spPr bwMode="auto">
          <a:xfrm>
            <a:off x="6110288" y="2286000"/>
            <a:ext cx="13716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先修课</a:t>
            </a:r>
          </a:p>
        </p:txBody>
      </p:sp>
      <p:sp>
        <p:nvSpPr>
          <p:cNvPr id="17" name="Oval 16" descr="Large confetti"/>
          <p:cNvSpPr>
            <a:spLocks noChangeArrowheads="1"/>
          </p:cNvSpPr>
          <p:nvPr/>
        </p:nvSpPr>
        <p:spPr bwMode="auto">
          <a:xfrm>
            <a:off x="7634288" y="2286000"/>
            <a:ext cx="14478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主讲老师</a:t>
            </a: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6796088" y="2971800"/>
            <a:ext cx="0" cy="914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H="1">
            <a:off x="5272088" y="4267200"/>
            <a:ext cx="9144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 flipV="1">
            <a:off x="5348288" y="2971800"/>
            <a:ext cx="1143000" cy="914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 flipV="1">
            <a:off x="7100888" y="2971800"/>
            <a:ext cx="1219200" cy="914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" name="Oval 21" descr="Large confetti"/>
          <p:cNvSpPr>
            <a:spLocks noChangeArrowheads="1"/>
          </p:cNvSpPr>
          <p:nvPr/>
        </p:nvSpPr>
        <p:spPr bwMode="auto">
          <a:xfrm>
            <a:off x="3824288" y="5486400"/>
            <a:ext cx="13716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成绩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auto">
          <a:xfrm>
            <a:off x="319088" y="4800600"/>
            <a:ext cx="914400" cy="533400"/>
          </a:xfrm>
          <a:prstGeom prst="wedgeRoundRectCallout">
            <a:avLst>
              <a:gd name="adj1" fmla="val 108856"/>
              <a:gd name="adj2" fmla="val -76486"/>
              <a:gd name="adj3" fmla="val 16667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32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实体</a:t>
            </a:r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4510088" y="5029200"/>
            <a:ext cx="0" cy="457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>
            <a:off x="2528888" y="4953000"/>
            <a:ext cx="914400" cy="533400"/>
          </a:xfrm>
          <a:prstGeom prst="wedgeRoundRectCallout">
            <a:avLst>
              <a:gd name="adj1" fmla="val 119273"/>
              <a:gd name="adj2" fmla="val -119347"/>
              <a:gd name="adj3" fmla="val 16667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32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联系</a:t>
            </a:r>
          </a:p>
        </p:txBody>
      </p:sp>
      <p:sp>
        <p:nvSpPr>
          <p:cNvPr id="26" name="AutoShape 25"/>
          <p:cNvSpPr>
            <a:spLocks noChangeArrowheads="1"/>
          </p:cNvSpPr>
          <p:nvPr/>
        </p:nvSpPr>
        <p:spPr bwMode="auto">
          <a:xfrm>
            <a:off x="6262688" y="5105400"/>
            <a:ext cx="990600" cy="533400"/>
          </a:xfrm>
          <a:prstGeom prst="wedgeRoundRectCallout">
            <a:avLst>
              <a:gd name="adj1" fmla="val -155287"/>
              <a:gd name="adj2" fmla="val 73514"/>
              <a:gd name="adj3" fmla="val 16667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1" lang="zh-CN" altLang="en-US" sz="3200" b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属性</a:t>
            </a:r>
            <a:endParaRPr kumimoji="1" lang="zh-CN" altLang="en-US" sz="440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3048000" y="3810000"/>
            <a:ext cx="5334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chemeClr val="bg2"/>
                </a:solidFill>
                <a:latin typeface="Tahoma" pitchFamily="34" charset="0"/>
              </a:rPr>
              <a:t>m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5486400" y="3810000"/>
            <a:ext cx="5334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chemeClr val="bg2"/>
                </a:solidFill>
                <a:latin typeface="Tahoma" pitchFamily="34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09436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08547" y="381000"/>
            <a:ext cx="89154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>
                <a:solidFill>
                  <a:srgbClr val="0000FF"/>
                </a:solidFill>
              </a:rPr>
              <a:t>5.6 </a:t>
            </a:r>
            <a:r>
              <a:rPr lang="zh-CN" altLang="en-US" dirty="0" smtClean="0">
                <a:solidFill>
                  <a:srgbClr val="0000FF"/>
                </a:solidFill>
              </a:rPr>
              <a:t>数据模型</a:t>
            </a:r>
            <a:r>
              <a:rPr lang="zh-CN" altLang="en-US" dirty="0">
                <a:solidFill>
                  <a:srgbClr val="0000FF"/>
                </a:solidFill>
              </a:rPr>
              <a:t>及其三</a:t>
            </a:r>
            <a:r>
              <a:rPr lang="zh-CN" altLang="en-US" dirty="0" smtClean="0">
                <a:solidFill>
                  <a:srgbClr val="0000FF"/>
                </a:solidFill>
              </a:rPr>
              <a:t>要素（</a:t>
            </a:r>
            <a:r>
              <a:rPr lang="en-US" altLang="zh-CN" dirty="0" smtClean="0">
                <a:solidFill>
                  <a:srgbClr val="0000FF"/>
                </a:solidFill>
              </a:rPr>
              <a:t>2</a:t>
            </a:r>
            <a:r>
              <a:rPr lang="zh-CN" altLang="en-US" dirty="0" smtClean="0">
                <a:solidFill>
                  <a:srgbClr val="0000FF"/>
                </a:solidFill>
              </a:rPr>
              <a:t>分钟）</a:t>
            </a:r>
            <a:endParaRPr lang="en-US" altLang="zh-CN" dirty="0">
              <a:solidFill>
                <a:srgbClr val="0000FF"/>
              </a:solidFill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CN" altLang="en-US" sz="2800" dirty="0"/>
              <a:t>数据结构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400" dirty="0">
                <a:latin typeface="华文新魏" pitchFamily="2" charset="-122"/>
              </a:rPr>
              <a:t>描述系统的静态特性，即组成数据库的对象类型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400" dirty="0">
                <a:latin typeface="华文新魏" pitchFamily="2" charset="-122"/>
              </a:rPr>
              <a:t>数据</a:t>
            </a:r>
            <a:r>
              <a:rPr lang="zh-CN" altLang="en-US" sz="2400" dirty="0" smtClean="0">
                <a:latin typeface="华文新魏" pitchFamily="2" charset="-122"/>
              </a:rPr>
              <a:t>本身：</a:t>
            </a:r>
            <a:r>
              <a:rPr lang="zh-CN" altLang="en-US" sz="2000" dirty="0" smtClean="0">
                <a:latin typeface="华文新魏" pitchFamily="2" charset="-122"/>
              </a:rPr>
              <a:t>类型</a:t>
            </a:r>
            <a:r>
              <a:rPr lang="zh-CN" altLang="en-US" sz="2000" dirty="0">
                <a:latin typeface="华文新魏" pitchFamily="2" charset="-122"/>
              </a:rPr>
              <a:t>、内容、性质。如网状模型中的数据项、记录，关系模型中的域、属性，关系等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zh-CN" altLang="en-US" sz="2400" dirty="0">
                <a:latin typeface="华文新魏" pitchFamily="2" charset="-122"/>
              </a:rPr>
              <a:t>数据之间的</a:t>
            </a:r>
            <a:r>
              <a:rPr lang="zh-CN" altLang="en-US" sz="2400" dirty="0" smtClean="0">
                <a:latin typeface="华文新魏" pitchFamily="2" charset="-122"/>
              </a:rPr>
              <a:t>联系：</a:t>
            </a:r>
            <a:r>
              <a:rPr lang="zh-CN" altLang="en-US" sz="2000" dirty="0" smtClean="0">
                <a:latin typeface="华文新魏" pitchFamily="2" charset="-122"/>
              </a:rPr>
              <a:t>例如</a:t>
            </a:r>
            <a:r>
              <a:rPr lang="zh-CN" altLang="en-US" sz="2000" dirty="0">
                <a:latin typeface="华文新魏" pitchFamily="2" charset="-122"/>
              </a:rPr>
              <a:t>网状模型中的系型，关系模型中的外码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CN" altLang="en-US" sz="2800" dirty="0"/>
              <a:t>数据操纵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 sz="2400" dirty="0"/>
              <a:t>描述系统的动态特性</a:t>
            </a:r>
            <a:r>
              <a:rPr lang="zh-CN" altLang="en-US" sz="2400" dirty="0" smtClean="0"/>
              <a:t>，</a:t>
            </a:r>
            <a:endParaRPr lang="en-US" altLang="zh-CN" sz="2400" dirty="0" smtClean="0"/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 sz="2400" dirty="0" smtClean="0"/>
              <a:t>一般</a:t>
            </a:r>
            <a:r>
              <a:rPr lang="zh-CN" altLang="en-US" sz="2400" dirty="0"/>
              <a:t>有检索、更新（插入、删除、修改）操作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CN" altLang="en-US" sz="2800" dirty="0" smtClean="0"/>
              <a:t>数据</a:t>
            </a:r>
            <a:r>
              <a:rPr lang="zh-CN" altLang="en-US" sz="2800" dirty="0"/>
              <a:t>的约束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CN" altLang="en-US" sz="2400" dirty="0"/>
              <a:t>数据的约束条件是完整性规则的集合，规定数据库状态及状态变化所应满足的条件，以保证数据的正确、有效、相容</a:t>
            </a: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22</a:t>
            </a:fld>
            <a:endParaRPr lang="en-US" altLang="zh-CN" smtClean="0"/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679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23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4778" y="1371600"/>
            <a:ext cx="8229600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lnSpc>
                <a:spcPct val="90000"/>
              </a:lnSpc>
              <a:defRPr/>
            </a:pPr>
            <a:r>
              <a:rPr lang="zh-CN" altLang="en-US" sz="2800" dirty="0" smtClean="0">
                <a:solidFill>
                  <a:schemeClr val="hlink"/>
                </a:solidFill>
                <a:latin typeface="Times New Roman" charset="0"/>
              </a:rPr>
              <a:t>数据库定义功能</a:t>
            </a:r>
            <a:r>
              <a:rPr lang="zh-CN" altLang="en-US" sz="2800" dirty="0" smtClean="0">
                <a:latin typeface="Times New Roman" charset="0"/>
              </a:rPr>
              <a:t>：用于定义数据库中的对象（关系数据库为：模式、子模式、内模式）</a:t>
            </a:r>
            <a:endParaRPr lang="zh-CN" altLang="en-US" sz="2800" dirty="0" smtClean="0"/>
          </a:p>
          <a:p>
            <a:pPr algn="just">
              <a:lnSpc>
                <a:spcPct val="90000"/>
              </a:lnSpc>
              <a:defRPr/>
            </a:pPr>
            <a:r>
              <a:rPr lang="zh-CN" altLang="en-US" sz="2800" dirty="0" smtClean="0">
                <a:solidFill>
                  <a:schemeClr val="hlink"/>
                </a:solidFill>
                <a:latin typeface="Times New Roman" charset="0"/>
              </a:rPr>
              <a:t>两级变换实现功能</a:t>
            </a:r>
            <a:r>
              <a:rPr lang="zh-CN" altLang="en-US" sz="2800" dirty="0" smtClean="0">
                <a:latin typeface="Times New Roman" charset="0"/>
              </a:rPr>
              <a:t>：自动实现模式</a:t>
            </a:r>
            <a:r>
              <a:rPr lang="en-US" altLang="zh-CN" sz="2800" dirty="0" smtClean="0"/>
              <a:t>/</a:t>
            </a:r>
            <a:r>
              <a:rPr lang="zh-CN" altLang="en-US" sz="2800" dirty="0" smtClean="0">
                <a:latin typeface="Times New Roman" charset="0"/>
              </a:rPr>
              <a:t>外模式之间的逻辑变换、模式</a:t>
            </a:r>
            <a:r>
              <a:rPr lang="en-US" altLang="zh-CN" sz="2800" dirty="0" smtClean="0"/>
              <a:t>/</a:t>
            </a:r>
            <a:r>
              <a:rPr lang="zh-CN" altLang="en-US" sz="2800" dirty="0" smtClean="0">
                <a:latin typeface="Times New Roman" charset="0"/>
              </a:rPr>
              <a:t>内模式之间的物理变换</a:t>
            </a:r>
            <a:endParaRPr lang="zh-CN" altLang="en-US" sz="2800" dirty="0" smtClean="0"/>
          </a:p>
          <a:p>
            <a:pPr algn="just">
              <a:lnSpc>
                <a:spcPct val="90000"/>
              </a:lnSpc>
              <a:defRPr/>
            </a:pPr>
            <a:r>
              <a:rPr lang="zh-CN" altLang="en-US" sz="2800" dirty="0" smtClean="0">
                <a:solidFill>
                  <a:schemeClr val="hlink"/>
                </a:solidFill>
                <a:latin typeface="Times New Roman" charset="0"/>
              </a:rPr>
              <a:t>数据存取功能</a:t>
            </a:r>
            <a:r>
              <a:rPr lang="zh-CN" altLang="en-US" sz="2800" dirty="0" smtClean="0">
                <a:latin typeface="Times New Roman" charset="0"/>
              </a:rPr>
              <a:t>：提供类似自然语言的非过程化编程语言（数据操纵语言）</a:t>
            </a:r>
            <a:endParaRPr lang="zh-CN" altLang="en-US" sz="2800" dirty="0" smtClean="0"/>
          </a:p>
          <a:p>
            <a:pPr algn="just">
              <a:lnSpc>
                <a:spcPct val="90000"/>
              </a:lnSpc>
              <a:defRPr/>
            </a:pPr>
            <a:r>
              <a:rPr lang="zh-CN" altLang="en-US" sz="2800" dirty="0" smtClean="0">
                <a:solidFill>
                  <a:schemeClr val="hlink"/>
                </a:solidFill>
                <a:latin typeface="Times New Roman" charset="0"/>
              </a:rPr>
              <a:t>数据库运行控制功能</a:t>
            </a:r>
            <a:r>
              <a:rPr lang="zh-CN" altLang="en-US" sz="2800" dirty="0" smtClean="0">
                <a:latin typeface="Times New Roman" charset="0"/>
              </a:rPr>
              <a:t>：实现并发控制，存取控制，完整性检查，日志，事务管理等</a:t>
            </a:r>
            <a:endParaRPr lang="zh-CN" altLang="en-US" sz="2800" dirty="0" smtClean="0"/>
          </a:p>
          <a:p>
            <a:pPr algn="just">
              <a:lnSpc>
                <a:spcPct val="90000"/>
              </a:lnSpc>
              <a:defRPr/>
            </a:pPr>
            <a:r>
              <a:rPr lang="zh-CN" altLang="en-US" sz="2800" dirty="0" smtClean="0">
                <a:solidFill>
                  <a:schemeClr val="hlink"/>
                </a:solidFill>
                <a:latin typeface="Times New Roman" charset="0"/>
              </a:rPr>
              <a:t>实现集合操作</a:t>
            </a:r>
            <a:r>
              <a:rPr lang="zh-CN" altLang="en-US" sz="2800" dirty="0" smtClean="0">
                <a:latin typeface="Times New Roman" charset="0"/>
              </a:rPr>
              <a:t>。</a:t>
            </a:r>
          </a:p>
          <a:p>
            <a:pPr algn="just">
              <a:lnSpc>
                <a:spcPct val="90000"/>
              </a:lnSpc>
              <a:defRPr/>
            </a:pPr>
            <a:r>
              <a:rPr lang="zh-CN" altLang="en-US" sz="2800" dirty="0" smtClean="0">
                <a:solidFill>
                  <a:schemeClr val="hlink"/>
                </a:solidFill>
                <a:latin typeface="Times New Roman" charset="0"/>
              </a:rPr>
              <a:t>数据库维护</a:t>
            </a:r>
            <a:r>
              <a:rPr lang="zh-CN" altLang="en-US" sz="2800" dirty="0" smtClean="0">
                <a:latin typeface="Times New Roman" charset="0"/>
              </a:rPr>
              <a:t>：简化</a:t>
            </a:r>
            <a:r>
              <a:rPr lang="en-US" altLang="zh-CN" sz="2800" dirty="0" smtClean="0"/>
              <a:t>DBA</a:t>
            </a:r>
            <a:r>
              <a:rPr lang="zh-CN" altLang="en-US" sz="2800" dirty="0" smtClean="0">
                <a:latin typeface="Times New Roman" charset="0"/>
              </a:rPr>
              <a:t>的维护工作</a:t>
            </a:r>
            <a:endParaRPr lang="zh-CN" altLang="en-US" sz="2800" dirty="0" smtClean="0"/>
          </a:p>
          <a:p>
            <a:pPr algn="just">
              <a:lnSpc>
                <a:spcPct val="90000"/>
              </a:lnSpc>
              <a:defRPr/>
            </a:pPr>
            <a:endParaRPr lang="en-US" altLang="zh-CN" sz="2800" dirty="0" smtClean="0"/>
          </a:p>
        </p:txBody>
      </p:sp>
      <p:sp>
        <p:nvSpPr>
          <p:cNvPr id="5" name="Rectangle 13"/>
          <p:cNvSpPr txBox="1">
            <a:spLocks noRot="1" noChangeArrowheads="1"/>
          </p:cNvSpPr>
          <p:nvPr/>
        </p:nvSpPr>
        <p:spPr>
          <a:xfrm>
            <a:off x="268288" y="668338"/>
            <a:ext cx="8570912" cy="855662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pPr algn="ctr">
              <a:defRPr/>
            </a:pPr>
            <a:r>
              <a:rPr lang="en-US" altLang="zh-CN" sz="3600" dirty="0" smtClean="0">
                <a:latin typeface="Arial" charset="0"/>
                <a:ea typeface="微软雅黑" pitchFamily="34" charset="-122"/>
                <a:cs typeface="+mn-cs"/>
              </a:rPr>
              <a:t>5.7</a:t>
            </a:r>
            <a:r>
              <a:rPr lang="zh-CN" altLang="en-US" sz="3600" dirty="0" smtClean="0">
                <a:latin typeface="Arial" charset="0"/>
                <a:ea typeface="微软雅黑" pitchFamily="34" charset="-122"/>
                <a:cs typeface="+mn-cs"/>
              </a:rPr>
              <a:t>数据库管理系统的主要功能（</a:t>
            </a:r>
            <a:r>
              <a:rPr lang="en-US" altLang="zh-CN" sz="3600" dirty="0" smtClean="0">
                <a:latin typeface="Arial" charset="0"/>
                <a:ea typeface="微软雅黑" pitchFamily="34" charset="-122"/>
                <a:cs typeface="+mn-cs"/>
              </a:rPr>
              <a:t>5</a:t>
            </a:r>
            <a:r>
              <a:rPr lang="zh-CN" altLang="en-US" sz="3600" dirty="0" smtClean="0">
                <a:latin typeface="Arial" charset="0"/>
                <a:ea typeface="微软雅黑" pitchFamily="34" charset="-122"/>
                <a:cs typeface="+mn-cs"/>
              </a:rPr>
              <a:t>分钟）</a:t>
            </a:r>
            <a:endParaRPr lang="zh-CN" altLang="en-US" sz="3600" dirty="0">
              <a:latin typeface="Arial" charset="0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70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b="0" smtClean="0">
                <a:latin typeface="隶书" pitchFamily="49" charset="-122"/>
              </a:rPr>
              <a:t> DBMS</a:t>
            </a:r>
            <a:r>
              <a:rPr lang="zh-CN" altLang="en-US" b="0" smtClean="0">
                <a:latin typeface="隶书" pitchFamily="49" charset="-122"/>
              </a:rPr>
              <a:t>的层次结构</a:t>
            </a:r>
            <a:endParaRPr lang="zh-CN" altLang="en-US" smtClean="0">
              <a:latin typeface="隶书" pitchFamily="49" charset="-122"/>
            </a:endParaRP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3124200" y="2362200"/>
            <a:ext cx="2971800" cy="22860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4022725" y="4983163"/>
            <a:ext cx="1206500" cy="3968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E9E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操作系统</a:t>
            </a:r>
            <a:endParaRPr kumimoji="1" lang="zh-CN" altLang="en-US" sz="4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3884613" y="4144963"/>
            <a:ext cx="1462087" cy="3968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E9E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数据存储层</a:t>
            </a:r>
            <a:endParaRPr kumimoji="1" lang="zh-CN" altLang="en-US" sz="4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3884613" y="3382963"/>
            <a:ext cx="1462087" cy="3968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E9E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数据存取层</a:t>
            </a:r>
            <a:endParaRPr kumimoji="1" lang="zh-CN" altLang="en-US" sz="2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3575050" y="2620963"/>
            <a:ext cx="1973263" cy="3968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E9E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语言翻译处理层</a:t>
            </a:r>
            <a:endParaRPr kumimoji="1" lang="zh-CN" altLang="en-US" sz="2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1272" name="AutoShape 9"/>
          <p:cNvSpPr>
            <a:spLocks noChangeArrowheads="1"/>
          </p:cNvSpPr>
          <p:nvPr/>
        </p:nvSpPr>
        <p:spPr bwMode="auto">
          <a:xfrm>
            <a:off x="4038600" y="5588000"/>
            <a:ext cx="1219200" cy="914400"/>
          </a:xfrm>
          <a:prstGeom prst="can">
            <a:avLst>
              <a:gd name="adj" fmla="val 34722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数据库</a:t>
            </a: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4119563" y="1630363"/>
            <a:ext cx="950912" cy="3968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E9E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应用层</a:t>
            </a:r>
            <a:endParaRPr kumimoji="1" lang="zh-CN" altLang="en-US" sz="2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1274" name="AutoShape 11"/>
          <p:cNvSpPr>
            <a:spLocks noChangeArrowheads="1"/>
          </p:cNvSpPr>
          <p:nvPr/>
        </p:nvSpPr>
        <p:spPr bwMode="auto">
          <a:xfrm>
            <a:off x="4495800" y="4572000"/>
            <a:ext cx="228600" cy="304800"/>
          </a:xfrm>
          <a:prstGeom prst="upDownArrow">
            <a:avLst>
              <a:gd name="adj1" fmla="val 50000"/>
              <a:gd name="adj2" fmla="val 2666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5" name="AutoShape 12"/>
          <p:cNvSpPr>
            <a:spLocks noChangeArrowheads="1"/>
          </p:cNvSpPr>
          <p:nvPr/>
        </p:nvSpPr>
        <p:spPr bwMode="auto">
          <a:xfrm>
            <a:off x="4495800" y="3810000"/>
            <a:ext cx="228600" cy="233363"/>
          </a:xfrm>
          <a:prstGeom prst="upDownArrow">
            <a:avLst>
              <a:gd name="adj1" fmla="val 50000"/>
              <a:gd name="adj2" fmla="val 2041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6" name="AutoShape 13"/>
          <p:cNvSpPr>
            <a:spLocks noChangeArrowheads="1"/>
          </p:cNvSpPr>
          <p:nvPr/>
        </p:nvSpPr>
        <p:spPr bwMode="auto">
          <a:xfrm>
            <a:off x="4495800" y="3048000"/>
            <a:ext cx="228600" cy="233363"/>
          </a:xfrm>
          <a:prstGeom prst="upDownArrow">
            <a:avLst>
              <a:gd name="adj1" fmla="val 50000"/>
              <a:gd name="adj2" fmla="val 2041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5918200" y="5486400"/>
            <a:ext cx="3048000" cy="838200"/>
          </a:xfrm>
          <a:prstGeom prst="wedgeRoundRectCallout">
            <a:avLst>
              <a:gd name="adj1" fmla="val -70468"/>
              <a:gd name="adj2" fmla="val 23866"/>
              <a:gd name="adj3" fmla="val 1666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105000"/>
              </a:lnSpc>
            </a:pPr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数据文件，数据字典，</a:t>
            </a:r>
          </a:p>
          <a:p>
            <a:pPr algn="ctr">
              <a:lnSpc>
                <a:spcPct val="105000"/>
              </a:lnSpc>
            </a:pPr>
            <a:r>
              <a:rPr kumimoji="1" lang="zh-CN" altLang="en-US" sz="2000" b="1">
                <a:solidFill>
                  <a:schemeClr val="bg2"/>
                </a:solidFill>
                <a:latin typeface="宋体" charset="-122"/>
              </a:rPr>
              <a:t>索引，统计数据</a:t>
            </a:r>
            <a:endParaRPr kumimoji="1" lang="zh-CN" altLang="en-US" sz="4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8447" name="AutoShape 15"/>
          <p:cNvSpPr>
            <a:spLocks noChangeArrowheads="1"/>
          </p:cNvSpPr>
          <p:nvPr/>
        </p:nvSpPr>
        <p:spPr bwMode="auto">
          <a:xfrm>
            <a:off x="6781800" y="3092450"/>
            <a:ext cx="1524000" cy="1000125"/>
          </a:xfrm>
          <a:prstGeom prst="wedgeRoundRectCallout">
            <a:avLst>
              <a:gd name="adj1" fmla="val -129583"/>
              <a:gd name="adj2" fmla="val 57296"/>
              <a:gd name="adj3" fmla="val 1666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000">
                <a:solidFill>
                  <a:schemeClr val="bg2"/>
                </a:solidFill>
                <a:latin typeface="宋体" charset="-122"/>
              </a:rPr>
              <a:t>缓冲区，提供数据页操作</a:t>
            </a:r>
            <a:endParaRPr kumimoji="1" lang="zh-CN" altLang="en-US" sz="4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8448" name="AutoShape 16"/>
          <p:cNvSpPr>
            <a:spLocks noChangeArrowheads="1"/>
          </p:cNvSpPr>
          <p:nvPr/>
        </p:nvSpPr>
        <p:spPr bwMode="auto">
          <a:xfrm>
            <a:off x="6324600" y="1570038"/>
            <a:ext cx="2667000" cy="1050925"/>
          </a:xfrm>
          <a:prstGeom prst="wedgeRoundRectCallout">
            <a:avLst>
              <a:gd name="adj1" fmla="val -69227"/>
              <a:gd name="adj2" fmla="val 49875"/>
              <a:gd name="adj3" fmla="val 1666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kumimoji="1" lang="en-US" altLang="zh-CN" sz="2000">
                <a:solidFill>
                  <a:schemeClr val="bg2"/>
                </a:solidFill>
                <a:latin typeface="宋体" charset="-122"/>
              </a:rPr>
              <a:t>DDL</a:t>
            </a:r>
            <a:r>
              <a:rPr kumimoji="1" lang="zh-CN" altLang="en-US" sz="2000">
                <a:solidFill>
                  <a:schemeClr val="bg2"/>
                </a:solidFill>
                <a:latin typeface="宋体" charset="-122"/>
              </a:rPr>
              <a:t>，</a:t>
            </a:r>
            <a:r>
              <a:rPr kumimoji="1" lang="en-US" altLang="zh-CN" sz="2000">
                <a:solidFill>
                  <a:schemeClr val="bg2"/>
                </a:solidFill>
                <a:latin typeface="宋体" charset="-122"/>
              </a:rPr>
              <a:t>DML</a:t>
            </a:r>
            <a:r>
              <a:rPr kumimoji="1" lang="zh-CN" altLang="en-US" sz="2000">
                <a:solidFill>
                  <a:schemeClr val="bg2"/>
                </a:solidFill>
                <a:latin typeface="宋体" charset="-122"/>
              </a:rPr>
              <a:t>，查询计算引擎，提供关系、视图接口</a:t>
            </a:r>
            <a:endParaRPr kumimoji="1" lang="zh-CN" altLang="en-US" sz="4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152400" y="1931988"/>
            <a:ext cx="2514600" cy="1050925"/>
          </a:xfrm>
          <a:prstGeom prst="wedgeRoundRectCallout">
            <a:avLst>
              <a:gd name="adj1" fmla="val 91792"/>
              <a:gd name="adj2" fmla="val 94569"/>
              <a:gd name="adj3" fmla="val 1666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kumimoji="1" lang="zh-CN" altLang="en-US" sz="2000">
                <a:solidFill>
                  <a:schemeClr val="bg2"/>
                </a:solidFill>
                <a:latin typeface="宋体" charset="-122"/>
              </a:rPr>
              <a:t>事务，日志，封锁，存取路径，提供单元组接口</a:t>
            </a:r>
            <a:endParaRPr kumimoji="1" lang="zh-CN" altLang="en-US" sz="4000">
              <a:solidFill>
                <a:schemeClr val="bg2"/>
              </a:solidFill>
              <a:latin typeface="宋体" charset="-122"/>
            </a:endParaRPr>
          </a:p>
        </p:txBody>
      </p:sp>
      <p:sp>
        <p:nvSpPr>
          <p:cNvPr id="11281" name="AutoShape 18"/>
          <p:cNvSpPr>
            <a:spLocks noChangeArrowheads="1"/>
          </p:cNvSpPr>
          <p:nvPr/>
        </p:nvSpPr>
        <p:spPr bwMode="auto">
          <a:xfrm>
            <a:off x="4419600" y="2057400"/>
            <a:ext cx="304800" cy="457200"/>
          </a:xfrm>
          <a:prstGeom prst="upDownArrow">
            <a:avLst>
              <a:gd name="adj1" fmla="val 50000"/>
              <a:gd name="adj2" fmla="val 30000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762000" y="4289425"/>
            <a:ext cx="1524000" cy="1000125"/>
          </a:xfrm>
          <a:prstGeom prst="wedgeRoundRectCallout">
            <a:avLst>
              <a:gd name="adj1" fmla="val 153958"/>
              <a:gd name="adj2" fmla="val 24935"/>
              <a:gd name="adj3" fmla="val 1666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000">
                <a:solidFill>
                  <a:schemeClr val="bg2"/>
                </a:solidFill>
                <a:latin typeface="宋体" charset="-122"/>
              </a:rPr>
              <a:t>执行物理文件的读写操作</a:t>
            </a:r>
          </a:p>
        </p:txBody>
      </p:sp>
      <p:sp>
        <p:nvSpPr>
          <p:cNvPr id="11283" name="AutoShape 20"/>
          <p:cNvSpPr>
            <a:spLocks noChangeArrowheads="1"/>
          </p:cNvSpPr>
          <p:nvPr/>
        </p:nvSpPr>
        <p:spPr bwMode="auto">
          <a:xfrm>
            <a:off x="4495800" y="5410200"/>
            <a:ext cx="228600" cy="304800"/>
          </a:xfrm>
          <a:prstGeom prst="upDownArrow">
            <a:avLst>
              <a:gd name="adj1" fmla="val 50000"/>
              <a:gd name="adj2" fmla="val 2666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8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6" grpId="0" animBg="1"/>
      <p:bldP spid="18447" grpId="0" animBg="1"/>
      <p:bldP spid="18448" grpId="0" animBg="1"/>
      <p:bldP spid="18449" grpId="0" animBg="1"/>
      <p:bldP spid="1845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1704975" y="5557838"/>
            <a:ext cx="6400800" cy="1219200"/>
          </a:xfrm>
          <a:prstGeom prst="can">
            <a:avLst>
              <a:gd name="adj" fmla="val 23699"/>
            </a:avLst>
          </a:prstGeom>
          <a:gradFill rotWithShape="0">
            <a:gsLst>
              <a:gs pos="0">
                <a:srgbClr val="156B13"/>
              </a:gs>
              <a:gs pos="50000">
                <a:srgbClr val="9CB86E"/>
              </a:gs>
              <a:gs pos="100000">
                <a:srgbClr val="DDEBC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3657600" y="6178550"/>
            <a:ext cx="8382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索引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2109788" y="6165850"/>
            <a:ext cx="1028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数据文件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4991100" y="6153150"/>
            <a:ext cx="1028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统计数据</a:t>
            </a: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6505575" y="6153150"/>
            <a:ext cx="1028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数据字典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257175" y="1657350"/>
            <a:ext cx="8610600" cy="3810000"/>
          </a:xfrm>
          <a:prstGeom prst="rect">
            <a:avLst/>
          </a:prstGeom>
          <a:gradFill rotWithShape="0">
            <a:gsLst>
              <a:gs pos="0">
                <a:srgbClr val="FF8200"/>
              </a:gs>
              <a:gs pos="10001">
                <a:srgbClr val="FF0000"/>
              </a:gs>
              <a:gs pos="35001">
                <a:srgbClr val="BA0066"/>
              </a:gs>
              <a:gs pos="70000">
                <a:srgbClr val="66008F"/>
              </a:gs>
              <a:gs pos="100000">
                <a:srgbClr val="000082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942975" y="1885950"/>
            <a:ext cx="7086600" cy="1905000"/>
          </a:xfrm>
          <a:prstGeom prst="rect">
            <a:avLst/>
          </a:pr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3D4A8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942975" y="4019550"/>
            <a:ext cx="7086600" cy="1371600"/>
          </a:xfrm>
          <a:prstGeom prst="rect">
            <a:avLst/>
          </a:prstGeom>
          <a:gradFill rotWithShape="0">
            <a:gsLst>
              <a:gs pos="0">
                <a:srgbClr val="156B13"/>
              </a:gs>
              <a:gs pos="50000">
                <a:srgbClr val="9CB86E"/>
              </a:gs>
              <a:gs pos="100000">
                <a:srgbClr val="DDEBCF"/>
              </a:gs>
            </a:gsLst>
            <a:lin ang="189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DDEBC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12298" name="Rectangle 11"/>
          <p:cNvSpPr>
            <a:spLocks noChangeArrowheads="1"/>
          </p:cNvSpPr>
          <p:nvPr/>
        </p:nvSpPr>
        <p:spPr bwMode="auto">
          <a:xfrm>
            <a:off x="1552575" y="4248150"/>
            <a:ext cx="1282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事务管理器</a:t>
            </a:r>
          </a:p>
        </p:txBody>
      </p:sp>
      <p:sp>
        <p:nvSpPr>
          <p:cNvPr id="12299" name="Rectangle 12"/>
          <p:cNvSpPr>
            <a:spLocks noChangeArrowheads="1"/>
          </p:cNvSpPr>
          <p:nvPr/>
        </p:nvSpPr>
        <p:spPr bwMode="auto">
          <a:xfrm>
            <a:off x="1209675" y="2101850"/>
            <a:ext cx="1066800" cy="6223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应用程序</a:t>
            </a:r>
          </a:p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目标代码</a:t>
            </a:r>
          </a:p>
        </p:txBody>
      </p:sp>
      <p:sp>
        <p:nvSpPr>
          <p:cNvPr id="12300" name="Rectangle 13"/>
          <p:cNvSpPr>
            <a:spLocks noChangeArrowheads="1"/>
          </p:cNvSpPr>
          <p:nvPr/>
        </p:nvSpPr>
        <p:spPr bwMode="auto">
          <a:xfrm>
            <a:off x="2581275" y="2101850"/>
            <a:ext cx="1339850" cy="6223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嵌入式</a:t>
            </a:r>
            <a:r>
              <a:rPr kumimoji="1" lang="en-US" altLang="zh-CN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DML</a:t>
            </a:r>
          </a:p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预编译器</a:t>
            </a:r>
          </a:p>
        </p:txBody>
      </p:sp>
      <p:sp>
        <p:nvSpPr>
          <p:cNvPr id="12301" name="Rectangle 14"/>
          <p:cNvSpPr>
            <a:spLocks noChangeArrowheads="1"/>
          </p:cNvSpPr>
          <p:nvPr/>
        </p:nvSpPr>
        <p:spPr bwMode="auto">
          <a:xfrm>
            <a:off x="4410075" y="2114550"/>
            <a:ext cx="774700" cy="6223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en-US" altLang="zh-CN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DML</a:t>
            </a:r>
          </a:p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编译器</a:t>
            </a:r>
          </a:p>
        </p:txBody>
      </p:sp>
      <p:sp>
        <p:nvSpPr>
          <p:cNvPr id="12302" name="Rectangle 15"/>
          <p:cNvSpPr>
            <a:spLocks noChangeArrowheads="1"/>
          </p:cNvSpPr>
          <p:nvPr/>
        </p:nvSpPr>
        <p:spPr bwMode="auto">
          <a:xfrm>
            <a:off x="6111875" y="2114550"/>
            <a:ext cx="774700" cy="6223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en-US" altLang="zh-CN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DDL</a:t>
            </a:r>
          </a:p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解释器</a:t>
            </a:r>
          </a:p>
        </p:txBody>
      </p:sp>
      <p:sp>
        <p:nvSpPr>
          <p:cNvPr id="12303" name="Rectangle 16"/>
          <p:cNvSpPr>
            <a:spLocks noChangeArrowheads="1"/>
          </p:cNvSpPr>
          <p:nvPr/>
        </p:nvSpPr>
        <p:spPr bwMode="auto">
          <a:xfrm>
            <a:off x="2466975" y="3300413"/>
            <a:ext cx="1536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查询计算引擎</a:t>
            </a:r>
          </a:p>
        </p:txBody>
      </p:sp>
      <p:sp>
        <p:nvSpPr>
          <p:cNvPr id="12304" name="Rectangle 17"/>
          <p:cNvSpPr>
            <a:spLocks noChangeArrowheads="1"/>
          </p:cNvSpPr>
          <p:nvPr/>
        </p:nvSpPr>
        <p:spPr bwMode="auto">
          <a:xfrm>
            <a:off x="1209675" y="1111250"/>
            <a:ext cx="1028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应用界面</a:t>
            </a:r>
          </a:p>
        </p:txBody>
      </p:sp>
      <p:sp>
        <p:nvSpPr>
          <p:cNvPr id="12305" name="Rectangle 18"/>
          <p:cNvSpPr>
            <a:spLocks noChangeArrowheads="1"/>
          </p:cNvSpPr>
          <p:nvPr/>
        </p:nvSpPr>
        <p:spPr bwMode="auto">
          <a:xfrm>
            <a:off x="2746375" y="1111250"/>
            <a:ext cx="1028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应用程序</a:t>
            </a:r>
          </a:p>
        </p:txBody>
      </p:sp>
      <p:sp>
        <p:nvSpPr>
          <p:cNvPr id="12306" name="Rectangle 19"/>
          <p:cNvSpPr>
            <a:spLocks noChangeArrowheads="1"/>
          </p:cNvSpPr>
          <p:nvPr/>
        </p:nvSpPr>
        <p:spPr bwMode="auto">
          <a:xfrm>
            <a:off x="4600575" y="1111250"/>
            <a:ext cx="520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查询</a:t>
            </a:r>
          </a:p>
        </p:txBody>
      </p:sp>
      <p:sp>
        <p:nvSpPr>
          <p:cNvPr id="12307" name="Rectangle 20"/>
          <p:cNvSpPr>
            <a:spLocks noChangeArrowheads="1"/>
          </p:cNvSpPr>
          <p:nvPr/>
        </p:nvSpPr>
        <p:spPr bwMode="auto">
          <a:xfrm>
            <a:off x="5895975" y="1123950"/>
            <a:ext cx="1282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数据库模式</a:t>
            </a:r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866775" y="209550"/>
            <a:ext cx="7772400" cy="609600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accent2"/>
              </a:gs>
            </a:gsLst>
            <a:lin ang="189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l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12309" name="Rectangle 22"/>
          <p:cNvSpPr>
            <a:spLocks noChangeArrowheads="1"/>
          </p:cNvSpPr>
          <p:nvPr/>
        </p:nvSpPr>
        <p:spPr bwMode="auto">
          <a:xfrm>
            <a:off x="1235075" y="425450"/>
            <a:ext cx="1028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初级用户</a:t>
            </a:r>
          </a:p>
        </p:txBody>
      </p:sp>
      <p:sp>
        <p:nvSpPr>
          <p:cNvPr id="12310" name="Rectangle 23"/>
          <p:cNvSpPr>
            <a:spLocks noChangeArrowheads="1"/>
          </p:cNvSpPr>
          <p:nvPr/>
        </p:nvSpPr>
        <p:spPr bwMode="auto">
          <a:xfrm>
            <a:off x="2555875" y="425450"/>
            <a:ext cx="1536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程序设计人员</a:t>
            </a:r>
          </a:p>
        </p:txBody>
      </p:sp>
      <p:sp>
        <p:nvSpPr>
          <p:cNvPr id="12311" name="Rectangle 24"/>
          <p:cNvSpPr>
            <a:spLocks noChangeArrowheads="1"/>
          </p:cNvSpPr>
          <p:nvPr/>
        </p:nvSpPr>
        <p:spPr bwMode="auto">
          <a:xfrm>
            <a:off x="4410075" y="425450"/>
            <a:ext cx="1028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熟练用户</a:t>
            </a:r>
          </a:p>
        </p:txBody>
      </p:sp>
      <p:sp>
        <p:nvSpPr>
          <p:cNvPr id="12312" name="Rectangle 25"/>
          <p:cNvSpPr>
            <a:spLocks noChangeArrowheads="1"/>
          </p:cNvSpPr>
          <p:nvPr/>
        </p:nvSpPr>
        <p:spPr bwMode="auto">
          <a:xfrm>
            <a:off x="5832475" y="425450"/>
            <a:ext cx="1536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数据库管理员</a:t>
            </a:r>
          </a:p>
        </p:txBody>
      </p:sp>
      <p:sp>
        <p:nvSpPr>
          <p:cNvPr id="12313" name="AutoShape 26"/>
          <p:cNvSpPr>
            <a:spLocks noChangeArrowheads="1"/>
          </p:cNvSpPr>
          <p:nvPr/>
        </p:nvSpPr>
        <p:spPr bwMode="auto">
          <a:xfrm>
            <a:off x="1666875" y="742950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14" name="AutoShape 27"/>
          <p:cNvSpPr>
            <a:spLocks noChangeArrowheads="1"/>
          </p:cNvSpPr>
          <p:nvPr/>
        </p:nvSpPr>
        <p:spPr bwMode="auto">
          <a:xfrm>
            <a:off x="3190875" y="742950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15" name="AutoShape 28"/>
          <p:cNvSpPr>
            <a:spLocks noChangeArrowheads="1"/>
          </p:cNvSpPr>
          <p:nvPr/>
        </p:nvSpPr>
        <p:spPr bwMode="auto">
          <a:xfrm>
            <a:off x="4791075" y="742950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16" name="AutoShape 29"/>
          <p:cNvSpPr>
            <a:spLocks noChangeArrowheads="1"/>
          </p:cNvSpPr>
          <p:nvPr/>
        </p:nvSpPr>
        <p:spPr bwMode="auto">
          <a:xfrm>
            <a:off x="6505575" y="742950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17" name="AutoShape 30"/>
          <p:cNvSpPr>
            <a:spLocks noChangeArrowheads="1"/>
          </p:cNvSpPr>
          <p:nvPr/>
        </p:nvSpPr>
        <p:spPr bwMode="auto">
          <a:xfrm>
            <a:off x="1666875" y="1428750"/>
            <a:ext cx="228600" cy="609600"/>
          </a:xfrm>
          <a:prstGeom prst="downArrow">
            <a:avLst>
              <a:gd name="adj1" fmla="val 50000"/>
              <a:gd name="adj2" fmla="val 66667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18" name="AutoShape 31"/>
          <p:cNvSpPr>
            <a:spLocks noChangeArrowheads="1"/>
          </p:cNvSpPr>
          <p:nvPr/>
        </p:nvSpPr>
        <p:spPr bwMode="auto">
          <a:xfrm>
            <a:off x="3190875" y="1428750"/>
            <a:ext cx="228600" cy="609600"/>
          </a:xfrm>
          <a:prstGeom prst="downArrow">
            <a:avLst>
              <a:gd name="adj1" fmla="val 50000"/>
              <a:gd name="adj2" fmla="val 66667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19" name="AutoShape 32"/>
          <p:cNvSpPr>
            <a:spLocks noChangeArrowheads="1"/>
          </p:cNvSpPr>
          <p:nvPr/>
        </p:nvSpPr>
        <p:spPr bwMode="auto">
          <a:xfrm>
            <a:off x="4791075" y="1428750"/>
            <a:ext cx="228600" cy="609600"/>
          </a:xfrm>
          <a:prstGeom prst="downArrow">
            <a:avLst>
              <a:gd name="adj1" fmla="val 50000"/>
              <a:gd name="adj2" fmla="val 66667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20" name="AutoShape 33"/>
          <p:cNvSpPr>
            <a:spLocks noChangeArrowheads="1"/>
          </p:cNvSpPr>
          <p:nvPr/>
        </p:nvSpPr>
        <p:spPr bwMode="auto">
          <a:xfrm>
            <a:off x="6457950" y="1447800"/>
            <a:ext cx="200025" cy="590550"/>
          </a:xfrm>
          <a:prstGeom prst="downArrow">
            <a:avLst>
              <a:gd name="adj1" fmla="val 50000"/>
              <a:gd name="adj2" fmla="val 73810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21" name="Text Box 34"/>
          <p:cNvSpPr txBox="1">
            <a:spLocks noChangeArrowheads="1"/>
          </p:cNvSpPr>
          <p:nvPr/>
        </p:nvSpPr>
        <p:spPr bwMode="auto">
          <a:xfrm>
            <a:off x="8318500" y="2114550"/>
            <a:ext cx="5492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>
                <a:latin typeface="Tahoma" pitchFamily="34" charset="0"/>
                <a:ea typeface="隶书" pitchFamily="49" charset="-122"/>
              </a:rPr>
              <a:t>数据库管理系统</a:t>
            </a:r>
          </a:p>
        </p:txBody>
      </p:sp>
      <p:sp>
        <p:nvSpPr>
          <p:cNvPr id="12322" name="Text Box 35"/>
          <p:cNvSpPr txBox="1">
            <a:spLocks noChangeArrowheads="1"/>
          </p:cNvSpPr>
          <p:nvPr/>
        </p:nvSpPr>
        <p:spPr bwMode="auto">
          <a:xfrm>
            <a:off x="7556500" y="1790700"/>
            <a:ext cx="4889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>
                <a:latin typeface="Tahoma" pitchFamily="34" charset="0"/>
                <a:ea typeface="隶书" pitchFamily="49" charset="-122"/>
              </a:rPr>
              <a:t>查询处理器</a:t>
            </a:r>
          </a:p>
        </p:txBody>
      </p:sp>
      <p:sp>
        <p:nvSpPr>
          <p:cNvPr id="12323" name="Text Box 36"/>
          <p:cNvSpPr txBox="1">
            <a:spLocks noChangeArrowheads="1"/>
          </p:cNvSpPr>
          <p:nvPr/>
        </p:nvSpPr>
        <p:spPr bwMode="auto">
          <a:xfrm>
            <a:off x="7556500" y="3776663"/>
            <a:ext cx="4889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>
                <a:latin typeface="Tahoma" pitchFamily="34" charset="0"/>
                <a:ea typeface="隶书" pitchFamily="49" charset="-122"/>
              </a:rPr>
              <a:t>存储管理器</a:t>
            </a:r>
          </a:p>
        </p:txBody>
      </p:sp>
      <p:sp>
        <p:nvSpPr>
          <p:cNvPr id="12324" name="Text Box 37"/>
          <p:cNvSpPr txBox="1">
            <a:spLocks noChangeArrowheads="1"/>
          </p:cNvSpPr>
          <p:nvPr/>
        </p:nvSpPr>
        <p:spPr bwMode="auto">
          <a:xfrm>
            <a:off x="8089900" y="90488"/>
            <a:ext cx="5492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>
                <a:latin typeface="Tahoma" pitchFamily="34" charset="0"/>
                <a:ea typeface="隶书" pitchFamily="49" charset="-122"/>
              </a:rPr>
              <a:t>用户</a:t>
            </a:r>
          </a:p>
        </p:txBody>
      </p:sp>
      <p:sp>
        <p:nvSpPr>
          <p:cNvPr id="12325" name="AutoShape 38"/>
          <p:cNvSpPr>
            <a:spLocks noChangeArrowheads="1"/>
          </p:cNvSpPr>
          <p:nvPr/>
        </p:nvSpPr>
        <p:spPr bwMode="auto">
          <a:xfrm>
            <a:off x="3967163" y="2266950"/>
            <a:ext cx="457200" cy="228600"/>
          </a:xfrm>
          <a:prstGeom prst="leftRightArrow">
            <a:avLst>
              <a:gd name="adj1" fmla="val 50000"/>
              <a:gd name="adj2" fmla="val 40000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26" name="AutoShape 39"/>
          <p:cNvSpPr>
            <a:spLocks noChangeArrowheads="1"/>
          </p:cNvSpPr>
          <p:nvPr/>
        </p:nvSpPr>
        <p:spPr bwMode="auto">
          <a:xfrm>
            <a:off x="2290763" y="2266950"/>
            <a:ext cx="304800" cy="228600"/>
          </a:xfrm>
          <a:prstGeom prst="leftArrow">
            <a:avLst>
              <a:gd name="adj1" fmla="val 50000"/>
              <a:gd name="adj2" fmla="val 3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27" name="AutoShape 40"/>
          <p:cNvSpPr>
            <a:spLocks noChangeArrowheads="1"/>
          </p:cNvSpPr>
          <p:nvPr/>
        </p:nvSpPr>
        <p:spPr bwMode="auto">
          <a:xfrm rot="600000">
            <a:off x="4459288" y="2714625"/>
            <a:ext cx="233362" cy="3438525"/>
          </a:xfrm>
          <a:prstGeom prst="downArrow">
            <a:avLst>
              <a:gd name="adj1" fmla="val 50000"/>
              <a:gd name="adj2" fmla="val 368368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28" name="AutoShape 41"/>
          <p:cNvSpPr>
            <a:spLocks noChangeArrowheads="1"/>
          </p:cNvSpPr>
          <p:nvPr/>
        </p:nvSpPr>
        <p:spPr bwMode="auto">
          <a:xfrm rot="1200000">
            <a:off x="1749425" y="2855913"/>
            <a:ext cx="1352550" cy="214312"/>
          </a:xfrm>
          <a:prstGeom prst="leftRightArrow">
            <a:avLst>
              <a:gd name="adj1" fmla="val 50000"/>
              <a:gd name="adj2" fmla="val 12622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29" name="AutoShape 42"/>
          <p:cNvSpPr>
            <a:spLocks noChangeArrowheads="1"/>
          </p:cNvSpPr>
          <p:nvPr/>
        </p:nvSpPr>
        <p:spPr bwMode="auto">
          <a:xfrm rot="-1200000">
            <a:off x="3476625" y="2876550"/>
            <a:ext cx="1352550" cy="214313"/>
          </a:xfrm>
          <a:prstGeom prst="leftRightArrow">
            <a:avLst>
              <a:gd name="adj1" fmla="val 50000"/>
              <a:gd name="adj2" fmla="val 126222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0" name="AutoShape 43"/>
          <p:cNvSpPr>
            <a:spLocks noChangeArrowheads="1"/>
          </p:cNvSpPr>
          <p:nvPr/>
        </p:nvSpPr>
        <p:spPr bwMode="auto">
          <a:xfrm rot="-2700000">
            <a:off x="2147888" y="3786188"/>
            <a:ext cx="838200" cy="228600"/>
          </a:xfrm>
          <a:prstGeom prst="leftRightArrow">
            <a:avLst>
              <a:gd name="adj1" fmla="val 50000"/>
              <a:gd name="adj2" fmla="val 7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1" name="AutoShape 44"/>
          <p:cNvSpPr>
            <a:spLocks noChangeArrowheads="1"/>
          </p:cNvSpPr>
          <p:nvPr/>
        </p:nvSpPr>
        <p:spPr bwMode="auto">
          <a:xfrm rot="10320000">
            <a:off x="5168900" y="2703513"/>
            <a:ext cx="268288" cy="3371850"/>
          </a:xfrm>
          <a:prstGeom prst="downArrow">
            <a:avLst>
              <a:gd name="adj1" fmla="val 50000"/>
              <a:gd name="adj2" fmla="val 314201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2" name="Rectangle 45"/>
          <p:cNvSpPr>
            <a:spLocks noChangeArrowheads="1"/>
          </p:cNvSpPr>
          <p:nvPr/>
        </p:nvSpPr>
        <p:spPr bwMode="auto">
          <a:xfrm>
            <a:off x="3368675" y="4248150"/>
            <a:ext cx="1536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缓冲区管理器</a:t>
            </a:r>
          </a:p>
        </p:txBody>
      </p:sp>
      <p:sp>
        <p:nvSpPr>
          <p:cNvPr id="12333" name="Rectangle 46"/>
          <p:cNvSpPr>
            <a:spLocks noChangeArrowheads="1"/>
          </p:cNvSpPr>
          <p:nvPr/>
        </p:nvSpPr>
        <p:spPr bwMode="auto">
          <a:xfrm>
            <a:off x="3397250" y="4997450"/>
            <a:ext cx="1282700" cy="317500"/>
          </a:xfrm>
          <a:prstGeom prst="rect">
            <a:avLst/>
          </a:prstGeom>
          <a:solidFill>
            <a:srgbClr val="00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>
            <a:spAutoFit/>
            <a:flatTx/>
          </a:bodyPr>
          <a:lstStyle/>
          <a:p>
            <a:pPr algn="ctr"/>
            <a:r>
              <a:rPr kumimoji="1" lang="zh-CN" altLang="en-US" sz="200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文件管理器</a:t>
            </a:r>
          </a:p>
        </p:txBody>
      </p:sp>
      <p:sp>
        <p:nvSpPr>
          <p:cNvPr id="12334" name="AutoShape 47"/>
          <p:cNvSpPr>
            <a:spLocks noChangeArrowheads="1"/>
          </p:cNvSpPr>
          <p:nvPr/>
        </p:nvSpPr>
        <p:spPr bwMode="auto">
          <a:xfrm rot="2700000">
            <a:off x="3489325" y="3776663"/>
            <a:ext cx="838200" cy="228600"/>
          </a:xfrm>
          <a:prstGeom prst="leftRightArrow">
            <a:avLst>
              <a:gd name="adj1" fmla="val 50000"/>
              <a:gd name="adj2" fmla="val 7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5" name="AutoShape 48"/>
          <p:cNvSpPr>
            <a:spLocks noChangeArrowheads="1"/>
          </p:cNvSpPr>
          <p:nvPr/>
        </p:nvSpPr>
        <p:spPr bwMode="auto">
          <a:xfrm rot="5400000">
            <a:off x="3979863" y="4618037"/>
            <a:ext cx="381000" cy="250825"/>
          </a:xfrm>
          <a:prstGeom prst="leftRightArrow">
            <a:avLst>
              <a:gd name="adj1" fmla="val 50000"/>
              <a:gd name="adj2" fmla="val 30380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6" name="AutoShape 49"/>
          <p:cNvSpPr>
            <a:spLocks noChangeArrowheads="1"/>
          </p:cNvSpPr>
          <p:nvPr/>
        </p:nvSpPr>
        <p:spPr bwMode="auto">
          <a:xfrm rot="9120000">
            <a:off x="5926138" y="2528888"/>
            <a:ext cx="241300" cy="3781425"/>
          </a:xfrm>
          <a:prstGeom prst="downArrow">
            <a:avLst>
              <a:gd name="adj1" fmla="val 50000"/>
              <a:gd name="adj2" fmla="val 391776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7" name="AutoShape 50"/>
          <p:cNvSpPr>
            <a:spLocks noChangeArrowheads="1"/>
          </p:cNvSpPr>
          <p:nvPr/>
        </p:nvSpPr>
        <p:spPr bwMode="auto">
          <a:xfrm rot="4800000">
            <a:off x="5188745" y="4298156"/>
            <a:ext cx="3452812" cy="257175"/>
          </a:xfrm>
          <a:prstGeom prst="leftRightArrow">
            <a:avLst>
              <a:gd name="adj1" fmla="val 50000"/>
              <a:gd name="adj2" fmla="val 268518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8" name="AutoShape 51"/>
          <p:cNvSpPr>
            <a:spLocks noChangeArrowheads="1"/>
          </p:cNvSpPr>
          <p:nvPr/>
        </p:nvSpPr>
        <p:spPr bwMode="auto">
          <a:xfrm rot="5400000">
            <a:off x="3609975" y="5619750"/>
            <a:ext cx="838200" cy="228600"/>
          </a:xfrm>
          <a:prstGeom prst="leftRightArrow">
            <a:avLst>
              <a:gd name="adj1" fmla="val 50000"/>
              <a:gd name="adj2" fmla="val 733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39" name="AutoShape 52"/>
          <p:cNvSpPr>
            <a:spLocks noChangeArrowheads="1"/>
          </p:cNvSpPr>
          <p:nvPr/>
        </p:nvSpPr>
        <p:spPr bwMode="auto">
          <a:xfrm>
            <a:off x="3195638" y="6197600"/>
            <a:ext cx="457200" cy="228600"/>
          </a:xfrm>
          <a:prstGeom prst="leftRightArrow">
            <a:avLst>
              <a:gd name="adj1" fmla="val 50000"/>
              <a:gd name="adj2" fmla="val 40000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40" name="AutoShape 53"/>
          <p:cNvSpPr>
            <a:spLocks noChangeArrowheads="1"/>
          </p:cNvSpPr>
          <p:nvPr/>
        </p:nvSpPr>
        <p:spPr bwMode="auto">
          <a:xfrm rot="-2400000">
            <a:off x="2595563" y="5584825"/>
            <a:ext cx="1250950" cy="271463"/>
          </a:xfrm>
          <a:prstGeom prst="leftRightArrow">
            <a:avLst>
              <a:gd name="adj1" fmla="val 50000"/>
              <a:gd name="adj2" fmla="val 92164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41" name="Text Box 54"/>
          <p:cNvSpPr txBox="1">
            <a:spLocks noChangeArrowheads="1"/>
          </p:cNvSpPr>
          <p:nvPr/>
        </p:nvSpPr>
        <p:spPr bwMode="auto">
          <a:xfrm>
            <a:off x="2771775" y="638175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/>
            <a:r>
              <a:rPr kumimoji="1" lang="zh-CN" altLang="en-US" sz="2400">
                <a:solidFill>
                  <a:schemeClr val="bg2"/>
                </a:solidFill>
                <a:latin typeface="Tahoma" pitchFamily="34" charset="0"/>
                <a:ea typeface="隶书" pitchFamily="49" charset="-122"/>
              </a:rPr>
              <a:t>磁盘存储器</a:t>
            </a:r>
            <a:endParaRPr kumimoji="1" lang="zh-CN" altLang="en-US" sz="2400">
              <a:solidFill>
                <a:schemeClr val="bg2"/>
              </a:solidFill>
              <a:latin typeface="Tahoma" pitchFamily="34" charset="0"/>
            </a:endParaRPr>
          </a:p>
        </p:txBody>
      </p:sp>
      <p:sp>
        <p:nvSpPr>
          <p:cNvPr id="12342" name="Text Box 55"/>
          <p:cNvSpPr txBox="1">
            <a:spLocks noChangeArrowheads="1"/>
          </p:cNvSpPr>
          <p:nvPr/>
        </p:nvSpPr>
        <p:spPr bwMode="auto">
          <a:xfrm>
            <a:off x="104775" y="5940425"/>
            <a:ext cx="1403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ea typeface="宋体" charset="-122"/>
              </a:defRPr>
            </a:lvl9pPr>
          </a:lstStyle>
          <a:p>
            <a:pPr algn="ctr" eaLnBrk="1" hangingPunct="1"/>
            <a:r>
              <a:rPr kumimoji="1" lang="zh-CN" altLang="en-US" sz="2400">
                <a:latin typeface="Tahoma" pitchFamily="34" charset="0"/>
                <a:ea typeface="隶书" pitchFamily="49" charset="-122"/>
              </a:rPr>
              <a:t>数据库</a:t>
            </a:r>
          </a:p>
          <a:p>
            <a:pPr algn="ctr" eaLnBrk="1" hangingPunct="1"/>
            <a:r>
              <a:rPr kumimoji="1" lang="zh-CN" altLang="en-US" sz="2400">
                <a:latin typeface="Tahoma" pitchFamily="34" charset="0"/>
                <a:ea typeface="隶书" pitchFamily="49" charset="-122"/>
              </a:rPr>
              <a:t>系统结构</a:t>
            </a:r>
            <a:endParaRPr kumimoji="1" lang="zh-CN" alt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4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64" grpId="0" animBg="1"/>
      <p:bldP spid="19465" grpId="0" animBg="1"/>
      <p:bldP spid="19466" grpId="0" animBg="1"/>
      <p:bldP spid="1947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685800"/>
            <a:ext cx="8229600" cy="334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 smtClean="0"/>
              <a:t>DBMS</a:t>
            </a:r>
            <a:r>
              <a:rPr lang="zh-CN" altLang="en-US" dirty="0" smtClean="0"/>
              <a:t>的运行过程</a:t>
            </a:r>
          </a:p>
        </p:txBody>
      </p:sp>
      <p:sp>
        <p:nvSpPr>
          <p:cNvPr id="13315" name="AutoShape 4"/>
          <p:cNvSpPr>
            <a:spLocks noChangeArrowheads="1"/>
          </p:cNvSpPr>
          <p:nvPr/>
        </p:nvSpPr>
        <p:spPr bwMode="auto">
          <a:xfrm>
            <a:off x="457200" y="1905000"/>
            <a:ext cx="2590800" cy="914400"/>
          </a:xfrm>
          <a:prstGeom prst="parallelogram">
            <a:avLst>
              <a:gd name="adj" fmla="val 70833"/>
            </a:avLst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1" lang="zh-CN" altLang="en-US" sz="2800" b="1">
                <a:solidFill>
                  <a:schemeClr val="accent2"/>
                </a:solidFill>
                <a:latin typeface="Tahoma" pitchFamily="34" charset="0"/>
                <a:ea typeface="华文新魏" pitchFamily="2" charset="-122"/>
              </a:rPr>
              <a:t>系统缓冲区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4343400" y="1752600"/>
            <a:ext cx="1981200" cy="1143000"/>
          </a:xfrm>
          <a:prstGeom prst="rect">
            <a:avLst/>
          </a:prstGeom>
          <a:gradFill rotWithShape="0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189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CC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1" lang="zh-CN" altLang="en-US" sz="2800" b="1">
                <a:latin typeface="Tahoma" pitchFamily="34" charset="0"/>
                <a:ea typeface="华文新魏" pitchFamily="2" charset="-122"/>
              </a:rPr>
              <a:t>应用程序用户</a:t>
            </a:r>
          </a:p>
          <a:p>
            <a:pPr algn="ctr"/>
            <a:r>
              <a:rPr kumimoji="1" lang="zh-CN" altLang="en-US" sz="2800" b="1">
                <a:latin typeface="Tahoma" pitchFamily="34" charset="0"/>
                <a:ea typeface="华文新魏" pitchFamily="2" charset="-122"/>
              </a:rPr>
              <a:t>工作区</a:t>
            </a:r>
            <a:r>
              <a:rPr kumimoji="1" lang="en-US" altLang="zh-CN" sz="2800" b="1">
                <a:latin typeface="Tahoma" pitchFamily="34" charset="0"/>
                <a:ea typeface="华文新魏" pitchFamily="2" charset="-122"/>
              </a:rPr>
              <a:t>UWA</a:t>
            </a:r>
          </a:p>
        </p:txBody>
      </p:sp>
      <p:sp>
        <p:nvSpPr>
          <p:cNvPr id="13317" name="AutoShape 6"/>
          <p:cNvSpPr>
            <a:spLocks noChangeArrowheads="1"/>
          </p:cNvSpPr>
          <p:nvPr/>
        </p:nvSpPr>
        <p:spPr bwMode="auto">
          <a:xfrm>
            <a:off x="3657600" y="3886200"/>
            <a:ext cx="3276600" cy="1066800"/>
          </a:xfrm>
          <a:prstGeom prst="hexagon">
            <a:avLst>
              <a:gd name="adj" fmla="val 76786"/>
              <a:gd name="vf" fmla="val 115470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E9E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1" lang="zh-CN" altLang="en-US" sz="2800" b="1">
                <a:latin typeface="Tahoma" pitchFamily="34" charset="0"/>
                <a:ea typeface="华文新魏" pitchFamily="2" charset="-122"/>
              </a:rPr>
              <a:t>数据库管理系统</a:t>
            </a:r>
          </a:p>
        </p:txBody>
      </p:sp>
      <p:sp>
        <p:nvSpPr>
          <p:cNvPr id="13318" name="AutoShape 7"/>
          <p:cNvSpPr>
            <a:spLocks noChangeArrowheads="1"/>
          </p:cNvSpPr>
          <p:nvPr/>
        </p:nvSpPr>
        <p:spPr bwMode="auto">
          <a:xfrm>
            <a:off x="7315200" y="5410200"/>
            <a:ext cx="1371600" cy="990600"/>
          </a:xfrm>
          <a:prstGeom prst="can">
            <a:avLst>
              <a:gd name="adj" fmla="val 35097"/>
            </a:avLst>
          </a:prstGeom>
          <a:gradFill rotWithShape="0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latin typeface="Tahoma" pitchFamily="34" charset="0"/>
                <a:ea typeface="华文新魏" pitchFamily="2" charset="-122"/>
              </a:rPr>
              <a:t>数据字典</a:t>
            </a:r>
          </a:p>
        </p:txBody>
      </p:sp>
      <p:sp>
        <p:nvSpPr>
          <p:cNvPr id="13319" name="AutoShape 8"/>
          <p:cNvSpPr>
            <a:spLocks noChangeArrowheads="1"/>
          </p:cNvSpPr>
          <p:nvPr/>
        </p:nvSpPr>
        <p:spPr bwMode="auto">
          <a:xfrm>
            <a:off x="990600" y="5105400"/>
            <a:ext cx="1371600" cy="990600"/>
          </a:xfrm>
          <a:prstGeom prst="can">
            <a:avLst>
              <a:gd name="adj" fmla="val 32694"/>
            </a:avLst>
          </a:prstGeom>
          <a:gradFill rotWithShape="0">
            <a:gsLst>
              <a:gs pos="0">
                <a:srgbClr val="156B13"/>
              </a:gs>
              <a:gs pos="50000">
                <a:srgbClr val="9CB86E"/>
              </a:gs>
              <a:gs pos="100000">
                <a:srgbClr val="DDEBC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800" b="1">
                <a:latin typeface="Tahoma" pitchFamily="34" charset="0"/>
                <a:ea typeface="华文新魏" pitchFamily="2" charset="-122"/>
              </a:rPr>
              <a:t>数据库</a:t>
            </a:r>
          </a:p>
        </p:txBody>
      </p:sp>
      <p:sp>
        <p:nvSpPr>
          <p:cNvPr id="13320" name="Oval 9"/>
          <p:cNvSpPr>
            <a:spLocks noChangeArrowheads="1"/>
          </p:cNvSpPr>
          <p:nvPr/>
        </p:nvSpPr>
        <p:spPr bwMode="auto">
          <a:xfrm>
            <a:off x="4800600" y="5638800"/>
            <a:ext cx="1008063" cy="1008063"/>
          </a:xfrm>
          <a:prstGeom prst="ellipse">
            <a:avLst/>
          </a:prstGeom>
          <a:gradFill rotWithShape="0">
            <a:gsLst>
              <a:gs pos="0">
                <a:srgbClr val="FEE7F2"/>
              </a:gs>
              <a:gs pos="17999">
                <a:srgbClr val="FBD49C"/>
              </a:gs>
              <a:gs pos="39000">
                <a:srgbClr val="FBA97D"/>
              </a:gs>
              <a:gs pos="64000">
                <a:srgbClr val="FAC77D"/>
              </a:gs>
              <a:gs pos="82001">
                <a:srgbClr val="FEE7F2"/>
              </a:gs>
              <a:gs pos="100000">
                <a:srgbClr val="FBEAC7"/>
              </a:gs>
            </a:gsLst>
            <a:lin ang="5400000" scaled="1"/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BEAC7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1" lang="zh-CN" altLang="en-US" sz="2800" b="1">
                <a:latin typeface="Tahoma" pitchFamily="34" charset="0"/>
                <a:ea typeface="华文新魏" pitchFamily="2" charset="-122"/>
              </a:rPr>
              <a:t>操作</a:t>
            </a:r>
          </a:p>
          <a:p>
            <a:pPr algn="ctr"/>
            <a:r>
              <a:rPr kumimoji="1" lang="zh-CN" altLang="en-US" sz="2800" b="1">
                <a:latin typeface="Tahoma" pitchFamily="34" charset="0"/>
                <a:ea typeface="华文新魏" pitchFamily="2" charset="-122"/>
              </a:rPr>
              <a:t>系统</a:t>
            </a: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1422400" y="2819400"/>
            <a:ext cx="539750" cy="2438400"/>
          </a:xfrm>
          <a:prstGeom prst="upDownArrow">
            <a:avLst>
              <a:gd name="adj1" fmla="val 50000"/>
              <a:gd name="adj2" fmla="val 90353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9</a:t>
            </a: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2743200" y="2057400"/>
            <a:ext cx="1600200" cy="520700"/>
          </a:xfrm>
          <a:prstGeom prst="leftRightArrow">
            <a:avLst>
              <a:gd name="adj1" fmla="val 50000"/>
              <a:gd name="adj2" fmla="val 61463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11</a:t>
            </a:r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5562600" y="2895600"/>
            <a:ext cx="539750" cy="914400"/>
          </a:xfrm>
          <a:prstGeom prst="upArrow">
            <a:avLst>
              <a:gd name="adj1" fmla="val 50000"/>
              <a:gd name="adj2" fmla="val 42353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12</a:t>
            </a: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4800600" y="2895600"/>
            <a:ext cx="539750" cy="914400"/>
          </a:xfrm>
          <a:prstGeom prst="downArrow">
            <a:avLst>
              <a:gd name="adj1" fmla="val 50000"/>
              <a:gd name="adj2" fmla="val 42353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20494" name="AutoShape 14"/>
          <p:cNvSpPr>
            <a:spLocks noChangeArrowheads="1"/>
          </p:cNvSpPr>
          <p:nvPr/>
        </p:nvSpPr>
        <p:spPr bwMode="auto">
          <a:xfrm>
            <a:off x="5105400" y="4953000"/>
            <a:ext cx="539750" cy="609600"/>
          </a:xfrm>
          <a:prstGeom prst="upDownArrow">
            <a:avLst>
              <a:gd name="adj1" fmla="val 50000"/>
              <a:gd name="adj2" fmla="val 22588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7</a:t>
            </a:r>
          </a:p>
        </p:txBody>
      </p:sp>
      <p:sp>
        <p:nvSpPr>
          <p:cNvPr id="20495" name="AutoShape 15"/>
          <p:cNvSpPr>
            <a:spLocks noChangeArrowheads="1"/>
          </p:cNvSpPr>
          <p:nvPr/>
        </p:nvSpPr>
        <p:spPr bwMode="auto">
          <a:xfrm rot="-1800000">
            <a:off x="3789363" y="2344738"/>
            <a:ext cx="539750" cy="1676400"/>
          </a:xfrm>
          <a:prstGeom prst="upArrow">
            <a:avLst>
              <a:gd name="adj1" fmla="val 50000"/>
              <a:gd name="adj2" fmla="val 77647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10</a:t>
            </a:r>
          </a:p>
        </p:txBody>
      </p:sp>
      <p:sp>
        <p:nvSpPr>
          <p:cNvPr id="20496" name="AutoShape 16"/>
          <p:cNvSpPr>
            <a:spLocks noChangeArrowheads="1"/>
          </p:cNvSpPr>
          <p:nvPr/>
        </p:nvSpPr>
        <p:spPr bwMode="auto">
          <a:xfrm rot="-2700000">
            <a:off x="2989263" y="2354263"/>
            <a:ext cx="539750" cy="2114550"/>
          </a:xfrm>
          <a:prstGeom prst="upArrow">
            <a:avLst>
              <a:gd name="adj1" fmla="val 50000"/>
              <a:gd name="adj2" fmla="val 97941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5</a:t>
            </a:r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 rot="-4859869">
            <a:off x="3311525" y="4606925"/>
            <a:ext cx="539750" cy="2438400"/>
          </a:xfrm>
          <a:prstGeom prst="upArrow">
            <a:avLst>
              <a:gd name="adj1" fmla="val 50000"/>
              <a:gd name="adj2" fmla="val 161757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8</a:t>
            </a:r>
          </a:p>
        </p:txBody>
      </p:sp>
      <p:sp>
        <p:nvSpPr>
          <p:cNvPr id="20498" name="AutoShape 18"/>
          <p:cNvSpPr>
            <a:spLocks noChangeArrowheads="1"/>
          </p:cNvSpPr>
          <p:nvPr/>
        </p:nvSpPr>
        <p:spPr bwMode="auto">
          <a:xfrm rot="-3600000">
            <a:off x="6962776" y="4270375"/>
            <a:ext cx="539750" cy="1787525"/>
          </a:xfrm>
          <a:prstGeom prst="upArrow">
            <a:avLst>
              <a:gd name="adj1" fmla="val 50000"/>
              <a:gd name="adj2" fmla="val 82794"/>
            </a:avLst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2</a:t>
            </a:r>
            <a:r>
              <a:rPr kumimoji="1" lang="zh-CN" altLang="en-US" sz="2400">
                <a:solidFill>
                  <a:srgbClr val="FF0000"/>
                </a:solidFill>
                <a:latin typeface="Tahoma" pitchFamily="34" charset="0"/>
              </a:rPr>
              <a:t>，</a:t>
            </a:r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3</a:t>
            </a:r>
            <a:r>
              <a:rPr kumimoji="1" lang="zh-CN" altLang="en-US" sz="2400">
                <a:solidFill>
                  <a:srgbClr val="FF0000"/>
                </a:solidFill>
                <a:latin typeface="Tahoma" pitchFamily="34" charset="0"/>
              </a:rPr>
              <a:t>，</a:t>
            </a:r>
            <a:r>
              <a:rPr kumimoji="1" lang="en-US" altLang="zh-CN" sz="2400">
                <a:solidFill>
                  <a:srgbClr val="FF0000"/>
                </a:solidFill>
                <a:latin typeface="Tahoma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2066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0" grpId="0" animBg="1"/>
      <p:bldP spid="20491" grpId="0" animBg="1"/>
      <p:bldP spid="20492" grpId="0" animBg="1"/>
      <p:bldP spid="20493" grpId="0" animBg="1"/>
      <p:bldP spid="20494" grpId="0" animBg="1"/>
      <p:bldP spid="20495" grpId="0" animBg="1"/>
      <p:bldP spid="20496" grpId="0" animBg="1"/>
      <p:bldP spid="20497" grpId="0" animBg="1"/>
      <p:bldP spid="2049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6209-6D6C-4FDC-B32F-B4DFBDB69C85}" type="slidenum">
              <a:rPr lang="zh-CN" altLang="en-US"/>
              <a:pPr/>
              <a:t>27</a:t>
            </a:fld>
            <a:endParaRPr lang="zh-CN" alt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229600" cy="762000"/>
          </a:xfrm>
        </p:spPr>
        <p:txBody>
          <a:bodyPr/>
          <a:lstStyle/>
          <a:p>
            <a:r>
              <a:rPr lang="en-US" altLang="zh-CN" sz="3600" kern="1200" dirty="0">
                <a:latin typeface="Arial" charset="0"/>
                <a:ea typeface="微软雅黑" pitchFamily="34" charset="-122"/>
                <a:cs typeface="+mn-cs"/>
              </a:rPr>
              <a:t>5.8 </a:t>
            </a:r>
            <a:r>
              <a:rPr lang="zh-CN" altLang="en-US" sz="3600" kern="1200" dirty="0">
                <a:latin typeface="Arial" charset="0"/>
                <a:ea typeface="微软雅黑" pitchFamily="34" charset="-122"/>
                <a:cs typeface="+mn-cs"/>
              </a:rPr>
              <a:t>数据库系统的</a:t>
            </a:r>
            <a:r>
              <a:rPr lang="zh-CN" altLang="en-US" sz="3600" kern="1200" dirty="0" smtClean="0">
                <a:latin typeface="Arial" charset="0"/>
                <a:ea typeface="微软雅黑" pitchFamily="34" charset="-122"/>
                <a:cs typeface="+mn-cs"/>
              </a:rPr>
              <a:t>组成（</a:t>
            </a:r>
            <a:r>
              <a:rPr lang="en-US" altLang="zh-CN" sz="3600" kern="1200" dirty="0" smtClean="0">
                <a:latin typeface="Arial" charset="0"/>
                <a:ea typeface="微软雅黑" pitchFamily="34" charset="-122"/>
                <a:cs typeface="+mn-cs"/>
              </a:rPr>
              <a:t>3</a:t>
            </a:r>
            <a:r>
              <a:rPr lang="zh-CN" altLang="en-US" sz="3600" kern="1200" dirty="0" smtClean="0">
                <a:latin typeface="Arial" charset="0"/>
                <a:ea typeface="微软雅黑" pitchFamily="34" charset="-122"/>
                <a:cs typeface="+mn-cs"/>
              </a:rPr>
              <a:t>分钟）</a:t>
            </a:r>
            <a:endParaRPr lang="zh-CN" altLang="en-US" sz="3600" kern="1200" dirty="0">
              <a:latin typeface="Arial" charset="0"/>
              <a:ea typeface="微软雅黑" pitchFamily="34" charset="-122"/>
              <a:cs typeface="+mn-cs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229600" cy="4525963"/>
          </a:xfrm>
        </p:spPr>
        <p:txBody>
          <a:bodyPr/>
          <a:lstStyle/>
          <a:p>
            <a:r>
              <a:rPr lang="zh-CN" altLang="en-US" dirty="0">
                <a:latin typeface="华文行楷" pitchFamily="2" charset="-122"/>
              </a:rPr>
              <a:t>数据库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数据的集合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由</a:t>
            </a:r>
            <a:r>
              <a:rPr lang="en-US" altLang="zh-CN" dirty="0">
                <a:latin typeface="华文新魏" pitchFamily="2" charset="-122"/>
              </a:rPr>
              <a:t>DBMS</a:t>
            </a:r>
            <a:r>
              <a:rPr lang="zh-CN" altLang="en-US" dirty="0">
                <a:latin typeface="华文新魏" pitchFamily="2" charset="-122"/>
              </a:rPr>
              <a:t>统一管理，多用户共享</a:t>
            </a:r>
          </a:p>
          <a:p>
            <a:r>
              <a:rPr lang="zh-CN" altLang="en-US" dirty="0">
                <a:latin typeface="华文行楷" pitchFamily="2" charset="-122"/>
              </a:rPr>
              <a:t>数据库管理系统</a:t>
            </a:r>
            <a:r>
              <a:rPr lang="en-US" altLang="zh-CN" dirty="0">
                <a:latin typeface="华文新魏" pitchFamily="2" charset="-122"/>
                <a:ea typeface="华文新魏" pitchFamily="2" charset="-122"/>
              </a:rPr>
              <a:t>DBMS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系统软件，对数据库进行统一管理和控制</a:t>
            </a:r>
          </a:p>
          <a:p>
            <a:r>
              <a:rPr lang="zh-CN" altLang="en-US" dirty="0">
                <a:latin typeface="华文行楷" pitchFamily="2" charset="-122"/>
              </a:rPr>
              <a:t>数据库系统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带有数据库的整个计算机系统，包括硬件、软件、数据、人员</a:t>
            </a:r>
          </a:p>
        </p:txBody>
      </p:sp>
    </p:spTree>
    <p:extLst>
      <p:ext uri="{BB962C8B-B14F-4D97-AF65-F5344CB8AC3E}">
        <p14:creationId xmlns:p14="http://schemas.microsoft.com/office/powerpoint/2010/main" val="262960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679A-647A-45E6-8A81-D7639D545ED9}" type="slidenum">
              <a:rPr lang="zh-CN" altLang="en-US"/>
              <a:pPr/>
              <a:t>28</a:t>
            </a:fld>
            <a:endParaRPr lang="zh-CN" alt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138" y="533400"/>
            <a:ext cx="8229600" cy="334963"/>
          </a:xfrm>
        </p:spPr>
        <p:txBody>
          <a:bodyPr/>
          <a:lstStyle/>
          <a:p>
            <a:r>
              <a:rPr lang="zh-CN" altLang="en-US" sz="2800" b="1" dirty="0"/>
              <a:t>数据库系统的软硬件层次</a:t>
            </a:r>
            <a:endParaRPr lang="zh-CN" altLang="en-US" sz="2800" dirty="0"/>
          </a:p>
        </p:txBody>
      </p:sp>
      <p:grpSp>
        <p:nvGrpSpPr>
          <p:cNvPr id="64556" name="Group 44"/>
          <p:cNvGrpSpPr>
            <a:grpSpLocks/>
          </p:cNvGrpSpPr>
          <p:nvPr/>
        </p:nvGrpSpPr>
        <p:grpSpPr bwMode="auto">
          <a:xfrm>
            <a:off x="304800" y="1585913"/>
            <a:ext cx="8534400" cy="4738687"/>
            <a:chOff x="48" y="1152"/>
            <a:chExt cx="5376" cy="2985"/>
          </a:xfrm>
        </p:grpSpPr>
        <p:sp>
          <p:nvSpPr>
            <p:cNvPr id="64537" name="Text Box 25"/>
            <p:cNvSpPr txBox="1">
              <a:spLocks noChangeArrowheads="1"/>
            </p:cNvSpPr>
            <p:nvPr/>
          </p:nvSpPr>
          <p:spPr bwMode="auto">
            <a:xfrm>
              <a:off x="2581" y="3754"/>
              <a:ext cx="638" cy="383"/>
            </a:xfrm>
            <a:prstGeom prst="rect">
              <a:avLst/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latin typeface="Times New Roman" pitchFamily="18" charset="0"/>
                  <a:ea typeface="华文隶书" pitchFamily="2" charset="-122"/>
                </a:rPr>
                <a:t>硬件</a:t>
              </a:r>
              <a:endParaRPr lang="zh-CN" altLang="en-US" sz="4400">
                <a:latin typeface="Times New Roman" pitchFamily="18" charset="0"/>
                <a:ea typeface="华文隶书" pitchFamily="2" charset="-122"/>
              </a:endParaRPr>
            </a:p>
          </p:txBody>
        </p:sp>
        <p:sp>
          <p:nvSpPr>
            <p:cNvPr id="64538" name="Text Box 26"/>
            <p:cNvSpPr txBox="1">
              <a:spLocks noChangeArrowheads="1"/>
            </p:cNvSpPr>
            <p:nvPr/>
          </p:nvSpPr>
          <p:spPr bwMode="auto">
            <a:xfrm>
              <a:off x="2289" y="3159"/>
              <a:ext cx="1142" cy="383"/>
            </a:xfrm>
            <a:prstGeom prst="rect">
              <a:avLst/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latin typeface="Times New Roman" pitchFamily="18" charset="0"/>
                  <a:ea typeface="华文隶书" pitchFamily="2" charset="-122"/>
                </a:rPr>
                <a:t>操作系统</a:t>
              </a:r>
              <a:endParaRPr lang="zh-CN" altLang="en-US" sz="4400">
                <a:latin typeface="Times New Roman" pitchFamily="18" charset="0"/>
                <a:ea typeface="华文隶书" pitchFamily="2" charset="-122"/>
              </a:endParaRPr>
            </a:p>
          </p:txBody>
        </p:sp>
        <p:sp>
          <p:nvSpPr>
            <p:cNvPr id="64539" name="Text Box 27"/>
            <p:cNvSpPr txBox="1">
              <a:spLocks noChangeArrowheads="1"/>
            </p:cNvSpPr>
            <p:nvPr/>
          </p:nvSpPr>
          <p:spPr bwMode="auto">
            <a:xfrm>
              <a:off x="1841" y="2554"/>
              <a:ext cx="2134" cy="383"/>
            </a:xfrm>
            <a:prstGeom prst="rect">
              <a:avLst/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latin typeface="Times New Roman" pitchFamily="18" charset="0"/>
                  <a:ea typeface="华文隶书" pitchFamily="2" charset="-122"/>
                </a:rPr>
                <a:t>DBMS，</a:t>
              </a:r>
              <a:r>
                <a:rPr lang="zh-CN" altLang="en-US" sz="3200" b="1">
                  <a:latin typeface="Times New Roman" pitchFamily="18" charset="0"/>
                  <a:ea typeface="华文隶书" pitchFamily="2" charset="-122"/>
                </a:rPr>
                <a:t>编译系统</a:t>
              </a:r>
              <a:endParaRPr lang="zh-CN" altLang="en-US" sz="4400">
                <a:latin typeface="Times New Roman" pitchFamily="18" charset="0"/>
                <a:ea typeface="华文隶书" pitchFamily="2" charset="-122"/>
              </a:endParaRPr>
            </a:p>
          </p:txBody>
        </p:sp>
        <p:sp>
          <p:nvSpPr>
            <p:cNvPr id="64540" name="Text Box 28"/>
            <p:cNvSpPr txBox="1">
              <a:spLocks noChangeArrowheads="1"/>
            </p:cNvSpPr>
            <p:nvPr/>
          </p:nvSpPr>
          <p:spPr bwMode="auto">
            <a:xfrm>
              <a:off x="1833" y="1930"/>
              <a:ext cx="2150" cy="383"/>
            </a:xfrm>
            <a:prstGeom prst="rect">
              <a:avLst/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latin typeface="Times New Roman" pitchFamily="18" charset="0"/>
                  <a:ea typeface="华文隶书" pitchFamily="2" charset="-122"/>
                </a:rPr>
                <a:t>应用开发工具软件</a:t>
              </a:r>
              <a:endParaRPr lang="zh-CN" altLang="en-US">
                <a:latin typeface="Times New Roman" pitchFamily="18" charset="0"/>
                <a:ea typeface="华文隶书" pitchFamily="2" charset="-122"/>
              </a:endParaRPr>
            </a:p>
          </p:txBody>
        </p:sp>
        <p:sp>
          <p:nvSpPr>
            <p:cNvPr id="64541" name="Text Box 29"/>
            <p:cNvSpPr txBox="1">
              <a:spLocks noChangeArrowheads="1"/>
            </p:cNvSpPr>
            <p:nvPr/>
          </p:nvSpPr>
          <p:spPr bwMode="auto">
            <a:xfrm>
              <a:off x="2391" y="1287"/>
              <a:ext cx="1142" cy="383"/>
            </a:xfrm>
            <a:prstGeom prst="rect">
              <a:avLst/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latin typeface="Times New Roman" pitchFamily="18" charset="0"/>
                  <a:ea typeface="华文隶书" pitchFamily="2" charset="-122"/>
                </a:rPr>
                <a:t>应用系统</a:t>
              </a:r>
              <a:endParaRPr lang="zh-CN" altLang="en-US">
                <a:latin typeface="Times New Roman" pitchFamily="18" charset="0"/>
                <a:ea typeface="华文隶书" pitchFamily="2" charset="-122"/>
              </a:endParaRPr>
            </a:p>
          </p:txBody>
        </p:sp>
        <p:sp>
          <p:nvSpPr>
            <p:cNvPr id="64542" name="Line 30"/>
            <p:cNvSpPr>
              <a:spLocks noChangeShapeType="1"/>
            </p:cNvSpPr>
            <p:nvPr/>
          </p:nvSpPr>
          <p:spPr bwMode="auto">
            <a:xfrm>
              <a:off x="2160" y="3648"/>
              <a:ext cx="153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3" name="Line 31"/>
            <p:cNvSpPr>
              <a:spLocks noChangeShapeType="1"/>
            </p:cNvSpPr>
            <p:nvPr/>
          </p:nvSpPr>
          <p:spPr bwMode="auto">
            <a:xfrm flipH="1">
              <a:off x="1584" y="3648"/>
              <a:ext cx="576" cy="43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4" name="Line 32"/>
            <p:cNvSpPr>
              <a:spLocks noChangeShapeType="1"/>
            </p:cNvSpPr>
            <p:nvPr/>
          </p:nvSpPr>
          <p:spPr bwMode="auto">
            <a:xfrm>
              <a:off x="3696" y="3648"/>
              <a:ext cx="528" cy="3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5" name="Line 33"/>
            <p:cNvSpPr>
              <a:spLocks noChangeShapeType="1"/>
            </p:cNvSpPr>
            <p:nvPr/>
          </p:nvSpPr>
          <p:spPr bwMode="auto">
            <a:xfrm>
              <a:off x="2064" y="3072"/>
              <a:ext cx="172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6" name="Line 34"/>
            <p:cNvSpPr>
              <a:spLocks noChangeShapeType="1"/>
            </p:cNvSpPr>
            <p:nvPr/>
          </p:nvSpPr>
          <p:spPr bwMode="auto">
            <a:xfrm flipH="1">
              <a:off x="1488" y="3072"/>
              <a:ext cx="576" cy="43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7" name="Line 35"/>
            <p:cNvSpPr>
              <a:spLocks noChangeShapeType="1"/>
            </p:cNvSpPr>
            <p:nvPr/>
          </p:nvSpPr>
          <p:spPr bwMode="auto">
            <a:xfrm>
              <a:off x="3792" y="3072"/>
              <a:ext cx="528" cy="3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8" name="Line 36"/>
            <p:cNvSpPr>
              <a:spLocks noChangeShapeType="1"/>
            </p:cNvSpPr>
            <p:nvPr/>
          </p:nvSpPr>
          <p:spPr bwMode="auto">
            <a:xfrm>
              <a:off x="1584" y="2448"/>
              <a:ext cx="254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49" name="Line 37"/>
            <p:cNvSpPr>
              <a:spLocks noChangeShapeType="1"/>
            </p:cNvSpPr>
            <p:nvPr/>
          </p:nvSpPr>
          <p:spPr bwMode="auto">
            <a:xfrm flipH="1">
              <a:off x="1008" y="2448"/>
              <a:ext cx="576" cy="43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50" name="Line 38"/>
            <p:cNvSpPr>
              <a:spLocks noChangeShapeType="1"/>
            </p:cNvSpPr>
            <p:nvPr/>
          </p:nvSpPr>
          <p:spPr bwMode="auto">
            <a:xfrm>
              <a:off x="4128" y="2448"/>
              <a:ext cx="528" cy="3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51" name="Line 39"/>
            <p:cNvSpPr>
              <a:spLocks noChangeShapeType="1"/>
            </p:cNvSpPr>
            <p:nvPr/>
          </p:nvSpPr>
          <p:spPr bwMode="auto">
            <a:xfrm>
              <a:off x="1584" y="1824"/>
              <a:ext cx="254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52" name="Line 40"/>
            <p:cNvSpPr>
              <a:spLocks noChangeShapeType="1"/>
            </p:cNvSpPr>
            <p:nvPr/>
          </p:nvSpPr>
          <p:spPr bwMode="auto">
            <a:xfrm flipH="1">
              <a:off x="1008" y="1824"/>
              <a:ext cx="576" cy="43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53" name="Line 41"/>
            <p:cNvSpPr>
              <a:spLocks noChangeShapeType="1"/>
            </p:cNvSpPr>
            <p:nvPr/>
          </p:nvSpPr>
          <p:spPr bwMode="auto">
            <a:xfrm>
              <a:off x="4128" y="1824"/>
              <a:ext cx="528" cy="3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54" name="AutoShape 42"/>
            <p:cNvSpPr>
              <a:spLocks noChangeArrowheads="1"/>
            </p:cNvSpPr>
            <p:nvPr/>
          </p:nvSpPr>
          <p:spPr bwMode="auto">
            <a:xfrm>
              <a:off x="4176" y="1152"/>
              <a:ext cx="1248" cy="576"/>
            </a:xfrm>
            <a:prstGeom prst="wedgeRoundRectCallout">
              <a:avLst>
                <a:gd name="adj1" fmla="val -64421"/>
                <a:gd name="adj2" fmla="val 91667"/>
                <a:gd name="adj3" fmla="val 16667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800">
                  <a:latin typeface="Times New Roman" pitchFamily="18" charset="0"/>
                </a:rPr>
                <a:t>PB,VB,VC</a:t>
              </a:r>
            </a:p>
            <a:p>
              <a:pPr algn="ctr"/>
              <a:r>
                <a:rPr lang="en-US" altLang="zh-CN" sz="2800">
                  <a:latin typeface="Times New Roman" pitchFamily="18" charset="0"/>
                </a:rPr>
                <a:t>DELPHY</a:t>
              </a:r>
            </a:p>
          </p:txBody>
        </p:sp>
        <p:sp>
          <p:nvSpPr>
            <p:cNvPr id="64555" name="AutoShape 43"/>
            <p:cNvSpPr>
              <a:spLocks noChangeArrowheads="1"/>
            </p:cNvSpPr>
            <p:nvPr/>
          </p:nvSpPr>
          <p:spPr bwMode="auto">
            <a:xfrm rot="16200000">
              <a:off x="216" y="1608"/>
              <a:ext cx="864" cy="1200"/>
            </a:xfrm>
            <a:prstGeom prst="wedgeRoundRectCallout">
              <a:avLst>
                <a:gd name="adj1" fmla="val -37000"/>
                <a:gd name="adj2" fmla="val 137148"/>
                <a:gd name="adj3" fmla="val 16667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>
                <a:lnSpc>
                  <a:spcPct val="75000"/>
                </a:lnSpc>
              </a:pPr>
              <a:r>
                <a:rPr lang="en-US" altLang="zh-CN" sz="2800">
                  <a:latin typeface="Times New Roman" pitchFamily="18" charset="0"/>
                </a:rPr>
                <a:t>Oracle,Db2,</a:t>
              </a:r>
            </a:p>
            <a:p>
              <a:pPr algn="ctr">
                <a:lnSpc>
                  <a:spcPct val="75000"/>
                </a:lnSpc>
              </a:pPr>
              <a:r>
                <a:rPr lang="en-US" altLang="zh-CN" sz="2800">
                  <a:latin typeface="Times New Roman" pitchFamily="18" charset="0"/>
                </a:rPr>
                <a:t>Sybase,</a:t>
              </a:r>
            </a:p>
            <a:p>
              <a:pPr algn="ctr">
                <a:lnSpc>
                  <a:spcPct val="75000"/>
                </a:lnSpc>
              </a:pPr>
              <a:r>
                <a:rPr lang="en-US" altLang="zh-CN" sz="2800">
                  <a:latin typeface="Times New Roman" pitchFamily="18" charset="0"/>
                </a:rPr>
                <a:t>SQL Server,</a:t>
              </a:r>
            </a:p>
            <a:p>
              <a:pPr algn="ctr">
                <a:lnSpc>
                  <a:spcPct val="75000"/>
                </a:lnSpc>
              </a:pPr>
              <a:r>
                <a:rPr lang="en-US" altLang="zh-CN" sz="2800">
                  <a:latin typeface="Times New Roman" pitchFamily="18" charset="0"/>
                </a:rPr>
                <a:t>Informix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577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2A107-3A47-489D-87BE-7B31386B6522}" type="slidenum">
              <a:rPr lang="zh-CN" altLang="en-US"/>
              <a:pPr/>
              <a:t>29</a:t>
            </a:fld>
            <a:endParaRPr lang="zh-CN" alt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334963"/>
          </a:xfrm>
        </p:spPr>
        <p:txBody>
          <a:bodyPr/>
          <a:lstStyle/>
          <a:p>
            <a:r>
              <a:rPr lang="zh-CN" altLang="en-US" sz="3600" b="1" dirty="0"/>
              <a:t>数据库系统的主要成分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dirty="0">
                <a:latin typeface="华文行楷" pitchFamily="2" charset="-122"/>
              </a:rPr>
              <a:t>硬件</a:t>
            </a:r>
          </a:p>
          <a:p>
            <a:pPr lvl="1">
              <a:lnSpc>
                <a:spcPct val="90000"/>
              </a:lnSpc>
            </a:pPr>
            <a:r>
              <a:rPr lang="zh-CN" altLang="en-US" dirty="0">
                <a:latin typeface="华文新魏" pitchFamily="2" charset="-122"/>
              </a:rPr>
              <a:t>大内存，放得下</a:t>
            </a:r>
            <a:r>
              <a:rPr lang="en-US" altLang="zh-CN" dirty="0">
                <a:latin typeface="华文新魏" pitchFamily="2" charset="-122"/>
              </a:rPr>
              <a:t>OS，DBMS</a:t>
            </a:r>
            <a:r>
              <a:rPr lang="zh-CN" altLang="en-US" dirty="0">
                <a:latin typeface="华文新魏" pitchFamily="2" charset="-122"/>
              </a:rPr>
              <a:t>核心，系统缓冲区，用户工作区等</a:t>
            </a:r>
          </a:p>
          <a:p>
            <a:pPr lvl="1">
              <a:lnSpc>
                <a:spcPct val="90000"/>
              </a:lnSpc>
            </a:pPr>
            <a:r>
              <a:rPr lang="zh-CN" altLang="en-US" dirty="0">
                <a:latin typeface="华文新魏" pitchFamily="2" charset="-122"/>
              </a:rPr>
              <a:t>大容量、直接存取的外存设备</a:t>
            </a:r>
          </a:p>
          <a:p>
            <a:pPr lvl="1">
              <a:lnSpc>
                <a:spcPct val="90000"/>
              </a:lnSpc>
            </a:pPr>
            <a:r>
              <a:rPr lang="zh-CN" altLang="en-US" dirty="0">
                <a:latin typeface="华文新魏" pitchFamily="2" charset="-122"/>
              </a:rPr>
              <a:t>作数据备份的磁带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latin typeface="华文行楷" pitchFamily="2" charset="-122"/>
              </a:rPr>
              <a:t>软件</a:t>
            </a:r>
          </a:p>
          <a:p>
            <a:pPr lvl="1">
              <a:lnSpc>
                <a:spcPct val="90000"/>
              </a:lnSpc>
            </a:pPr>
            <a:r>
              <a:rPr lang="en-US" altLang="zh-CN" dirty="0">
                <a:latin typeface="华文新魏" pitchFamily="2" charset="-122"/>
              </a:rPr>
              <a:t>OS，DBMS，</a:t>
            </a:r>
            <a:r>
              <a:rPr lang="zh-CN" altLang="en-US" dirty="0">
                <a:latin typeface="华文新魏" pitchFamily="2" charset="-122"/>
              </a:rPr>
              <a:t>高级语言编译系统及其与数据库的接口，应用开发工具，应用系统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latin typeface="华文行楷" pitchFamily="2" charset="-122"/>
              </a:rPr>
              <a:t>数据</a:t>
            </a:r>
            <a:endParaRPr lang="zh-CN" altLang="en-US" dirty="0">
              <a:latin typeface="华文新魏" pitchFamily="2" charset="-122"/>
              <a:ea typeface="华文新魏" pitchFamily="2" charset="-122"/>
            </a:endParaRPr>
          </a:p>
          <a:p>
            <a:pPr lvl="1">
              <a:lnSpc>
                <a:spcPct val="90000"/>
              </a:lnSpc>
            </a:pPr>
            <a:r>
              <a:rPr lang="zh-CN" altLang="en-US" dirty="0">
                <a:latin typeface="华文新魏" pitchFamily="2" charset="-122"/>
              </a:rPr>
              <a:t>目标数据：数据本身</a:t>
            </a:r>
          </a:p>
          <a:p>
            <a:pPr lvl="1">
              <a:lnSpc>
                <a:spcPct val="90000"/>
              </a:lnSpc>
            </a:pPr>
            <a:r>
              <a:rPr lang="zh-CN" altLang="en-US" dirty="0">
                <a:latin typeface="华文新魏" pitchFamily="2" charset="-122"/>
              </a:rPr>
              <a:t>描述数据：对数据的说明信息</a:t>
            </a:r>
          </a:p>
        </p:txBody>
      </p:sp>
    </p:spTree>
    <p:extLst>
      <p:ext uri="{BB962C8B-B14F-4D97-AF65-F5344CB8AC3E}">
        <p14:creationId xmlns:p14="http://schemas.microsoft.com/office/powerpoint/2010/main" val="397718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98342" y="1746885"/>
            <a:ext cx="8229600" cy="3992563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zh-CN" dirty="0" smtClean="0"/>
              <a:t>1.</a:t>
            </a:r>
            <a:r>
              <a:rPr lang="zh-CN" altLang="en-US" dirty="0" smtClean="0"/>
              <a:t>教师开场白（</a:t>
            </a:r>
            <a:r>
              <a:rPr lang="en-US" altLang="zh-CN" dirty="0" smtClean="0"/>
              <a:t>5</a:t>
            </a:r>
            <a:r>
              <a:rPr lang="zh-CN" altLang="en-US" dirty="0" smtClean="0"/>
              <a:t>分钟）</a:t>
            </a:r>
            <a:endParaRPr lang="en-US" altLang="zh-CN" dirty="0" smtClean="0"/>
          </a:p>
          <a:p>
            <a:pPr marL="457200" lvl="1" indent="0">
              <a:buNone/>
            </a:pPr>
            <a:r>
              <a:rPr lang="en-US" altLang="zh-CN" dirty="0" smtClean="0"/>
              <a:t>2.</a:t>
            </a:r>
            <a:r>
              <a:rPr lang="zh-CN" altLang="en-US" dirty="0" smtClean="0"/>
              <a:t>学生分组讨论（</a:t>
            </a:r>
            <a:r>
              <a:rPr lang="en-US" altLang="zh-CN" dirty="0" smtClean="0"/>
              <a:t>15</a:t>
            </a:r>
            <a:r>
              <a:rPr lang="zh-CN" altLang="en-US" dirty="0" smtClean="0"/>
              <a:t>分钟）</a:t>
            </a:r>
            <a:endParaRPr lang="en-US" altLang="zh-CN" dirty="0" smtClean="0"/>
          </a:p>
          <a:p>
            <a:pPr marL="457200" lvl="1" indent="0">
              <a:buNone/>
            </a:pPr>
            <a:r>
              <a:rPr lang="en-US" altLang="zh-CN" dirty="0" smtClean="0"/>
              <a:t>3.</a:t>
            </a:r>
            <a:r>
              <a:rPr lang="zh-CN" altLang="en-US" dirty="0" smtClean="0"/>
              <a:t>学生交叉学习（</a:t>
            </a:r>
            <a:r>
              <a:rPr lang="en-US" altLang="zh-CN" dirty="0" smtClean="0"/>
              <a:t>15</a:t>
            </a:r>
            <a:r>
              <a:rPr lang="zh-CN" altLang="en-US" dirty="0" smtClean="0"/>
              <a:t>分钟）</a:t>
            </a:r>
            <a:endParaRPr lang="en-US" altLang="zh-CN" dirty="0" smtClean="0"/>
          </a:p>
          <a:p>
            <a:pPr marL="457200" lvl="1" indent="0">
              <a:buNone/>
            </a:pPr>
            <a:r>
              <a:rPr lang="en-US" altLang="zh-CN" dirty="0" smtClean="0"/>
              <a:t>4.</a:t>
            </a:r>
            <a:r>
              <a:rPr lang="zh-CN" altLang="en-US" dirty="0" smtClean="0"/>
              <a:t>学生汇报（</a:t>
            </a:r>
            <a:r>
              <a:rPr lang="en-US" altLang="zh-CN" dirty="0" smtClean="0"/>
              <a:t>15</a:t>
            </a:r>
            <a:r>
              <a:rPr lang="zh-CN" altLang="en-US" dirty="0" smtClean="0"/>
              <a:t>分钟）</a:t>
            </a:r>
            <a:endParaRPr lang="en-US" altLang="zh-CN" dirty="0" smtClean="0"/>
          </a:p>
          <a:p>
            <a:pPr marL="457200" lvl="1" indent="0">
              <a:buNone/>
            </a:pPr>
            <a:r>
              <a:rPr lang="en-US" altLang="zh-CN" dirty="0" smtClean="0"/>
              <a:t>5.</a:t>
            </a:r>
            <a:r>
              <a:rPr lang="zh-CN" altLang="en-US" dirty="0" smtClean="0"/>
              <a:t>教师总结（</a:t>
            </a:r>
            <a:r>
              <a:rPr lang="en-US" altLang="zh-CN" dirty="0" smtClean="0"/>
              <a:t>25</a:t>
            </a:r>
            <a:r>
              <a:rPr lang="zh-CN" altLang="en-US" dirty="0" smtClean="0"/>
              <a:t>分钟）</a:t>
            </a:r>
            <a:endParaRPr lang="en-US" altLang="zh-CN" dirty="0" smtClean="0"/>
          </a:p>
          <a:p>
            <a:pPr marL="457200" lvl="1" indent="0">
              <a:buNone/>
            </a:pPr>
            <a:r>
              <a:rPr lang="en-US" altLang="zh-CN" dirty="0" smtClean="0"/>
              <a:t>6.</a:t>
            </a:r>
            <a:r>
              <a:rPr lang="zh-CN" altLang="en-US" dirty="0" smtClean="0"/>
              <a:t>金鱼缸讨论（</a:t>
            </a:r>
            <a:r>
              <a:rPr lang="en-US" altLang="zh-CN" dirty="0" smtClean="0"/>
              <a:t>10</a:t>
            </a:r>
            <a:r>
              <a:rPr lang="zh-CN" altLang="en-US" dirty="0" smtClean="0"/>
              <a:t>分钟）</a:t>
            </a:r>
            <a:endParaRPr lang="en-US" altLang="zh-CN" dirty="0" smtClean="0"/>
          </a:p>
          <a:p>
            <a:pPr marL="457200" lvl="1" indent="0">
              <a:buNone/>
            </a:pPr>
            <a:r>
              <a:rPr lang="en-US" altLang="zh-CN" dirty="0" smtClean="0"/>
              <a:t>7.</a:t>
            </a:r>
            <a:r>
              <a:rPr lang="zh-CN" altLang="en-US" dirty="0" smtClean="0"/>
              <a:t>总结与反馈（</a:t>
            </a:r>
            <a:r>
              <a:rPr lang="en-US" altLang="zh-CN" dirty="0" smtClean="0"/>
              <a:t>5</a:t>
            </a:r>
            <a:r>
              <a:rPr lang="zh-CN" altLang="en-US" dirty="0" smtClean="0"/>
              <a:t>分钟）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3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TextBox 3"/>
          <p:cNvSpPr txBox="1"/>
          <p:nvPr/>
        </p:nvSpPr>
        <p:spPr>
          <a:xfrm>
            <a:off x="304800" y="762000"/>
            <a:ext cx="8077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0000FF"/>
                </a:solidFill>
              </a:rPr>
              <a:t>时间安排（</a:t>
            </a:r>
            <a:r>
              <a:rPr lang="en-US" altLang="zh-CN" sz="4000" dirty="0">
                <a:solidFill>
                  <a:srgbClr val="0000FF"/>
                </a:solidFill>
              </a:rPr>
              <a:t>90</a:t>
            </a:r>
            <a:r>
              <a:rPr lang="zh-CN" altLang="en-US" sz="4000" dirty="0">
                <a:solidFill>
                  <a:srgbClr val="0000FF"/>
                </a:solidFill>
              </a:rPr>
              <a:t>分钟）</a:t>
            </a:r>
            <a:endParaRPr lang="en-US" altLang="zh-CN" sz="4000" dirty="0">
              <a:solidFill>
                <a:srgbClr val="0000FF"/>
              </a:solidFill>
            </a:endParaRPr>
          </a:p>
          <a:p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7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C703B-F61C-4F88-B1A9-A93CF93219B6}" type="slidenum">
              <a:rPr lang="zh-CN" altLang="en-US"/>
              <a:pPr/>
              <a:t>30</a:t>
            </a:fld>
            <a:endParaRPr lang="zh-CN" alt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077200" cy="838200"/>
          </a:xfrm>
        </p:spPr>
        <p:txBody>
          <a:bodyPr/>
          <a:lstStyle/>
          <a:p>
            <a:r>
              <a:rPr lang="zh-CN" altLang="en-US" sz="3200" b="1" dirty="0"/>
              <a:t>数据库系统的主要成分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763000" cy="5257800"/>
          </a:xfrm>
        </p:spPr>
        <p:txBody>
          <a:bodyPr/>
          <a:lstStyle/>
          <a:p>
            <a:r>
              <a:rPr lang="zh-CN" altLang="en-US" dirty="0">
                <a:latin typeface="华文行楷" pitchFamily="2" charset="-122"/>
              </a:rPr>
              <a:t>用户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最终用户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通过应用系统的用户接口（菜单等）使用数据库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应用程序员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基于外模式来编写应用程序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系统分析员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负责应用系统的需求分析和规范定义，确定系统的软硬件配置，参与数据库模式设计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数据库管理员</a:t>
            </a:r>
            <a:r>
              <a:rPr lang="en-US" altLang="zh-CN" dirty="0">
                <a:latin typeface="华文新魏" pitchFamily="2" charset="-122"/>
              </a:rPr>
              <a:t>DBA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负责数据库的全面管理和控制</a:t>
            </a:r>
          </a:p>
        </p:txBody>
      </p:sp>
    </p:spTree>
    <p:extLst>
      <p:ext uri="{BB962C8B-B14F-4D97-AF65-F5344CB8AC3E}">
        <p14:creationId xmlns:p14="http://schemas.microsoft.com/office/powerpoint/2010/main" val="238684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8A1D-78E0-41FF-BEFA-75224F199E88}" type="slidenum">
              <a:rPr lang="zh-CN" altLang="en-US"/>
              <a:pPr/>
              <a:t>31</a:t>
            </a:fld>
            <a:endParaRPr lang="zh-CN" alt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838200"/>
          </a:xfrm>
        </p:spPr>
        <p:txBody>
          <a:bodyPr/>
          <a:lstStyle/>
          <a:p>
            <a:r>
              <a:rPr lang="zh-CN" altLang="en-US" sz="3200" b="1" dirty="0"/>
              <a:t>数据库系统的主要成分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763000" cy="5334000"/>
          </a:xfrm>
        </p:spPr>
        <p:txBody>
          <a:bodyPr/>
          <a:lstStyle/>
          <a:p>
            <a:r>
              <a:rPr lang="en-US" altLang="zh-CN" dirty="0">
                <a:latin typeface="华文新魏" pitchFamily="2" charset="-122"/>
                <a:ea typeface="华文新魏" pitchFamily="2" charset="-122"/>
              </a:rPr>
              <a:t>DBA</a:t>
            </a:r>
            <a:r>
              <a:rPr lang="zh-CN" altLang="en-US" dirty="0">
                <a:latin typeface="华文行楷" pitchFamily="2" charset="-122"/>
              </a:rPr>
              <a:t>的重要性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重要资源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维护整个组织的信息资源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共享资源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多用户共享，需要统一管理、协调、监控</a:t>
            </a:r>
          </a:p>
          <a:p>
            <a:r>
              <a:rPr lang="en-US" altLang="zh-CN" dirty="0">
                <a:latin typeface="华文新魏" pitchFamily="2" charset="-122"/>
                <a:ea typeface="华文新魏" pitchFamily="2" charset="-122"/>
              </a:rPr>
              <a:t>DBA</a:t>
            </a:r>
            <a:r>
              <a:rPr lang="zh-CN" altLang="en-US" dirty="0">
                <a:latin typeface="华文行楷" pitchFamily="2" charset="-122"/>
              </a:rPr>
              <a:t>职责</a:t>
            </a:r>
          </a:p>
          <a:p>
            <a:pPr lvl="1"/>
            <a:r>
              <a:rPr lang="zh-CN" altLang="en-US" dirty="0">
                <a:latin typeface="华文新魏" pitchFamily="2" charset="-122"/>
              </a:rPr>
              <a:t>建库方面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确定模式、外模式、存储结构、存取策略</a:t>
            </a:r>
          </a:p>
          <a:p>
            <a:pPr lvl="2"/>
            <a:r>
              <a:rPr lang="zh-CN" altLang="en-US" dirty="0">
                <a:latin typeface="华文新魏" pitchFamily="2" charset="-122"/>
              </a:rPr>
              <a:t>负责数据的整理和装入</a:t>
            </a:r>
          </a:p>
        </p:txBody>
      </p:sp>
    </p:spTree>
    <p:extLst>
      <p:ext uri="{BB962C8B-B14F-4D97-AF65-F5344CB8AC3E}">
        <p14:creationId xmlns:p14="http://schemas.microsoft.com/office/powerpoint/2010/main" val="155281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6493" y="1367646"/>
            <a:ext cx="8610600" cy="4343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2800" dirty="0"/>
              <a:t>冯诺依曼计算机的</a:t>
            </a:r>
            <a:r>
              <a:rPr lang="zh-CN" altLang="en-US" sz="2800" dirty="0" smtClean="0"/>
              <a:t>定义是啥，</a:t>
            </a:r>
            <a:r>
              <a:rPr lang="zh-CN" altLang="en-US" sz="2800" dirty="0"/>
              <a:t>为啥要编程</a:t>
            </a:r>
            <a:r>
              <a:rPr lang="zh-CN" altLang="en-US" sz="2800" dirty="0" smtClean="0"/>
              <a:t>？高级语言</a:t>
            </a:r>
            <a:r>
              <a:rPr lang="zh-CN" altLang="en-US" sz="2800" dirty="0"/>
              <a:t>程序设计的主要功能和编程思想有哪些？</a:t>
            </a:r>
            <a:endParaRPr lang="en-US" altLang="zh-CN" sz="2800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 smtClean="0"/>
              <a:t>为啥说让用户上天堂就得让程序员下地狱？数据库管理系统能不能改善这种现状？</a:t>
            </a:r>
            <a:endParaRPr lang="en-US" altLang="zh-CN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/>
              <a:t>为啥要实现数据独立性？如何实现</a:t>
            </a:r>
            <a:r>
              <a:rPr lang="zh-CN" altLang="en-US" sz="2800" dirty="0" smtClean="0"/>
              <a:t>？</a:t>
            </a:r>
            <a:endParaRPr lang="en-US" altLang="zh-CN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 smtClean="0"/>
              <a:t>如何理解三个世界间的游戏规则？</a:t>
            </a:r>
            <a:r>
              <a:rPr lang="zh-CN" altLang="en-US" sz="2800" dirty="0"/>
              <a:t>如何理解善意的欺骗</a:t>
            </a:r>
            <a:r>
              <a:rPr lang="zh-CN" altLang="en-US" sz="2800" dirty="0" smtClean="0"/>
              <a:t>？</a:t>
            </a:r>
            <a:endParaRPr lang="en-US" altLang="zh-CN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 smtClean="0"/>
              <a:t>数据库管理系统为啥不能绕开操作系统直接管理硬件？</a:t>
            </a:r>
            <a:endParaRPr lang="en-US" altLang="zh-CN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CN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CN" sz="28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32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6" name="TextBox 5"/>
          <p:cNvSpPr txBox="1"/>
          <p:nvPr/>
        </p:nvSpPr>
        <p:spPr>
          <a:xfrm>
            <a:off x="323193" y="6096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4000" dirty="0" smtClean="0">
                <a:solidFill>
                  <a:srgbClr val="0000FF"/>
                </a:solidFill>
              </a:rPr>
              <a:t>6</a:t>
            </a:r>
            <a:r>
              <a:rPr lang="en-US" altLang="zh-CN" sz="4000" dirty="0">
                <a:solidFill>
                  <a:srgbClr val="0000FF"/>
                </a:solidFill>
              </a:rPr>
              <a:t>.</a:t>
            </a:r>
            <a:r>
              <a:rPr lang="zh-CN" altLang="en-US" sz="4000" dirty="0">
                <a:solidFill>
                  <a:srgbClr val="0000FF"/>
                </a:solidFill>
              </a:rPr>
              <a:t>金鱼缸讨论（</a:t>
            </a:r>
            <a:r>
              <a:rPr lang="en-US" altLang="zh-CN" sz="4000" dirty="0">
                <a:solidFill>
                  <a:srgbClr val="0000FF"/>
                </a:solidFill>
              </a:rPr>
              <a:t>10</a:t>
            </a:r>
            <a:r>
              <a:rPr lang="zh-CN" altLang="en-US" sz="4000" dirty="0">
                <a:solidFill>
                  <a:srgbClr val="0000FF"/>
                </a:solidFill>
              </a:rPr>
              <a:t>分钟</a:t>
            </a:r>
            <a:r>
              <a:rPr lang="zh-CN" altLang="en-US" sz="4000" dirty="0" smtClean="0">
                <a:solidFill>
                  <a:srgbClr val="0000FF"/>
                </a:solidFill>
              </a:rPr>
              <a:t>）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28600" y="1746886"/>
            <a:ext cx="8610600" cy="3845878"/>
          </a:xfrm>
        </p:spPr>
        <p:txBody>
          <a:bodyPr/>
          <a:lstStyle/>
          <a:p>
            <a:r>
              <a:rPr lang="zh-CN" altLang="en-US" dirty="0" smtClean="0"/>
              <a:t>数据模型的分类？</a:t>
            </a:r>
            <a:endParaRPr lang="en-US" altLang="zh-CN" dirty="0" smtClean="0"/>
          </a:p>
          <a:p>
            <a:r>
              <a:rPr lang="zh-CN" altLang="en-US" dirty="0" smtClean="0"/>
              <a:t>关系模型的特点和缺陷？</a:t>
            </a:r>
            <a:endParaRPr lang="en-US" altLang="zh-CN" dirty="0" smtClean="0"/>
          </a:p>
          <a:p>
            <a:r>
              <a:rPr lang="en-US" altLang="zh-CN" dirty="0" smtClean="0"/>
              <a:t>SQL</a:t>
            </a:r>
            <a:r>
              <a:rPr lang="zh-CN" altLang="en-US" dirty="0" smtClean="0"/>
              <a:t>语言与高级编程语言的区别？</a:t>
            </a:r>
            <a:endParaRPr lang="en-US" altLang="zh-CN" dirty="0" smtClean="0"/>
          </a:p>
          <a:p>
            <a:r>
              <a:rPr lang="zh-CN" altLang="en-US" dirty="0" smtClean="0"/>
              <a:t>数据库中的数据时共享的？如何实现？</a:t>
            </a:r>
            <a:endParaRPr lang="en-US" altLang="zh-CN" dirty="0" smtClean="0"/>
          </a:p>
          <a:p>
            <a:r>
              <a:rPr lang="zh-CN" altLang="en-US" dirty="0" smtClean="0"/>
              <a:t>数据库中的数据时安全的，如何实现？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33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6" name="TextBox 5"/>
          <p:cNvSpPr txBox="1"/>
          <p:nvPr/>
        </p:nvSpPr>
        <p:spPr>
          <a:xfrm>
            <a:off x="304800" y="762000"/>
            <a:ext cx="8077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4000" dirty="0">
                <a:solidFill>
                  <a:srgbClr val="0000FF"/>
                </a:solidFill>
              </a:rPr>
              <a:t>7.</a:t>
            </a:r>
            <a:r>
              <a:rPr lang="zh-CN" altLang="en-US" sz="4000" dirty="0">
                <a:solidFill>
                  <a:srgbClr val="0000FF"/>
                </a:solidFill>
              </a:rPr>
              <a:t>总结与反馈（</a:t>
            </a:r>
            <a:r>
              <a:rPr lang="en-US" altLang="zh-CN" sz="4000" dirty="0">
                <a:solidFill>
                  <a:srgbClr val="0000FF"/>
                </a:solidFill>
              </a:rPr>
              <a:t>5</a:t>
            </a:r>
            <a:r>
              <a:rPr lang="zh-CN" altLang="en-US" sz="4000" dirty="0">
                <a:solidFill>
                  <a:srgbClr val="0000FF"/>
                </a:solidFill>
              </a:rPr>
              <a:t>分钟</a:t>
            </a:r>
            <a:r>
              <a:rPr lang="zh-CN" altLang="en-US" sz="4000" dirty="0" smtClean="0">
                <a:solidFill>
                  <a:srgbClr val="0000FF"/>
                </a:solidFill>
              </a:rPr>
              <a:t>）</a:t>
            </a:r>
            <a:endParaRPr lang="en-US" altLang="zh-CN" sz="4000" dirty="0">
              <a:solidFill>
                <a:srgbClr val="0000FF"/>
              </a:solidFill>
            </a:endParaRPr>
          </a:p>
          <a:p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34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1891617" y="1600200"/>
            <a:ext cx="53142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谢谢合作！</a:t>
            </a:r>
            <a:endParaRPr lang="zh-CN" altLang="en-US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824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28600" y="1746886"/>
            <a:ext cx="8610600" cy="3845878"/>
          </a:xfrm>
        </p:spPr>
        <p:txBody>
          <a:bodyPr/>
          <a:lstStyle/>
          <a:p>
            <a:r>
              <a:rPr lang="zh-CN" altLang="en-US" dirty="0" smtClean="0"/>
              <a:t>为什么要学习数据库技术？</a:t>
            </a:r>
            <a:endParaRPr lang="en-US" altLang="zh-CN" dirty="0" smtClean="0"/>
          </a:p>
          <a:p>
            <a:r>
              <a:rPr lang="zh-CN" altLang="en-US" dirty="0" smtClean="0"/>
              <a:t>数据库技术是不是昙花一现类的技术？</a:t>
            </a:r>
            <a:endParaRPr lang="en-US" altLang="zh-CN" dirty="0" smtClean="0"/>
          </a:p>
          <a:p>
            <a:r>
              <a:rPr lang="zh-CN" altLang="en-US" dirty="0" smtClean="0"/>
              <a:t>数据库系统原理课程的终极目的是什么？</a:t>
            </a:r>
            <a:endParaRPr lang="en-US" altLang="zh-CN" dirty="0" smtClean="0"/>
          </a:p>
          <a:p>
            <a:r>
              <a:rPr lang="zh-CN" altLang="en-US" dirty="0" smtClean="0"/>
              <a:t>和</a:t>
            </a:r>
            <a:r>
              <a:rPr lang="en-US" altLang="zh-CN" dirty="0" smtClean="0"/>
              <a:t>C</a:t>
            </a:r>
            <a:r>
              <a:rPr lang="zh-CN" altLang="en-US" dirty="0" smtClean="0"/>
              <a:t>语言、数据结构、操作系统等课程的联系？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4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6" name="TextBox 5"/>
          <p:cNvSpPr txBox="1"/>
          <p:nvPr/>
        </p:nvSpPr>
        <p:spPr>
          <a:xfrm>
            <a:off x="304800" y="762000"/>
            <a:ext cx="8077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4000" dirty="0">
                <a:solidFill>
                  <a:srgbClr val="0000FF"/>
                </a:solidFill>
              </a:rPr>
              <a:t>1.</a:t>
            </a:r>
            <a:r>
              <a:rPr lang="zh-CN" altLang="en-US" sz="4000" dirty="0">
                <a:solidFill>
                  <a:srgbClr val="0000FF"/>
                </a:solidFill>
              </a:rPr>
              <a:t>教师开场白（</a:t>
            </a:r>
            <a:r>
              <a:rPr lang="en-US" altLang="zh-CN" sz="4000" dirty="0">
                <a:solidFill>
                  <a:srgbClr val="0000FF"/>
                </a:solidFill>
              </a:rPr>
              <a:t>5</a:t>
            </a:r>
            <a:r>
              <a:rPr lang="zh-CN" altLang="en-US" sz="4000" dirty="0">
                <a:solidFill>
                  <a:srgbClr val="0000FF"/>
                </a:solidFill>
              </a:rPr>
              <a:t>分钟）</a:t>
            </a:r>
            <a:endParaRPr lang="en-US" altLang="zh-CN" sz="4000" dirty="0">
              <a:solidFill>
                <a:srgbClr val="0000FF"/>
              </a:solidFill>
            </a:endParaRPr>
          </a:p>
          <a:p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2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52400" y="1746886"/>
            <a:ext cx="8991600" cy="384587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高级语言程序设计和数据结构课程中数据时如何管理的？</a:t>
            </a:r>
            <a:r>
              <a:rPr lang="zh-CN" altLang="en-US" dirty="0"/>
              <a:t>操作系统中是如何管理数据的？</a:t>
            </a:r>
            <a:r>
              <a:rPr lang="zh-CN" altLang="en-US" dirty="0" smtClean="0"/>
              <a:t>你感觉有哪些缺陷？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数据库管理数据应具备哪些功能或优势？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如何理解数据库系统的三级模式两级影像结构？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数据模型三要素是什么，完备的吗？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数据库管理系统应该具备哪些功能？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5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6" name="TextBox 5"/>
          <p:cNvSpPr txBox="1"/>
          <p:nvPr/>
        </p:nvSpPr>
        <p:spPr>
          <a:xfrm>
            <a:off x="304800" y="762000"/>
            <a:ext cx="8077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zh-CN" altLang="en-US" sz="4000" dirty="0">
                <a:solidFill>
                  <a:srgbClr val="0000FF"/>
                </a:solidFill>
              </a:rPr>
              <a:t>学生分组讨论（</a:t>
            </a:r>
            <a:r>
              <a:rPr lang="en-US" altLang="zh-CN" sz="4000" dirty="0">
                <a:solidFill>
                  <a:srgbClr val="0000FF"/>
                </a:solidFill>
              </a:rPr>
              <a:t>15</a:t>
            </a:r>
            <a:r>
              <a:rPr lang="zh-CN" altLang="en-US" sz="4000" dirty="0">
                <a:solidFill>
                  <a:srgbClr val="0000FF"/>
                </a:solidFill>
              </a:rPr>
              <a:t>分钟）</a:t>
            </a:r>
            <a:endParaRPr lang="en-US" altLang="zh-CN" sz="4000" dirty="0">
              <a:solidFill>
                <a:srgbClr val="0000FF"/>
              </a:solidFill>
            </a:endParaRPr>
          </a:p>
          <a:p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28600" y="1518285"/>
            <a:ext cx="8229600" cy="4525963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6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4" name="TextBox 3"/>
          <p:cNvSpPr txBox="1"/>
          <p:nvPr/>
        </p:nvSpPr>
        <p:spPr>
          <a:xfrm>
            <a:off x="304800" y="533400"/>
            <a:ext cx="8077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zh-CN" altLang="en-US" sz="4000" dirty="0" smtClean="0">
                <a:solidFill>
                  <a:srgbClr val="0000FF"/>
                </a:solidFill>
              </a:rPr>
              <a:t>第一次分组</a:t>
            </a:r>
            <a:r>
              <a:rPr lang="zh-CN" altLang="en-US" sz="4000" dirty="0">
                <a:solidFill>
                  <a:srgbClr val="0000FF"/>
                </a:solidFill>
              </a:rPr>
              <a:t>讨论（</a:t>
            </a:r>
            <a:r>
              <a:rPr lang="en-US" altLang="zh-CN" sz="4000" dirty="0">
                <a:solidFill>
                  <a:srgbClr val="0000FF"/>
                </a:solidFill>
              </a:rPr>
              <a:t>15</a:t>
            </a:r>
            <a:r>
              <a:rPr lang="zh-CN" altLang="en-US" sz="4000" dirty="0">
                <a:solidFill>
                  <a:srgbClr val="0000FF"/>
                </a:solidFill>
              </a:rPr>
              <a:t>分钟）</a:t>
            </a:r>
            <a:endParaRPr lang="en-US" altLang="zh-CN" sz="4000" dirty="0">
              <a:solidFill>
                <a:srgbClr val="0000FF"/>
              </a:solidFill>
            </a:endParaRPr>
          </a:p>
          <a:p>
            <a:endParaRPr lang="zh-CN" altLang="en-US" dirty="0">
              <a:solidFill>
                <a:srgbClr val="0000FF"/>
              </a:solidFill>
            </a:endParaRPr>
          </a:p>
        </p:txBody>
      </p:sp>
      <p:graphicFrame>
        <p:nvGraphicFramePr>
          <p:cNvPr id="5" name="内容占位符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560369"/>
              </p:ext>
            </p:extLst>
          </p:nvPr>
        </p:nvGraphicFramePr>
        <p:xfrm>
          <a:off x="457200" y="1518285"/>
          <a:ext cx="822960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250"/>
                <a:gridCol w="1250950"/>
                <a:gridCol w="1219200"/>
                <a:gridCol w="1371600"/>
                <a:gridCol w="1295400"/>
                <a:gridCol w="1600200"/>
              </a:tblGrid>
              <a:tr h="660400"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rgbClr val="0000FF"/>
                          </a:solidFill>
                        </a:rPr>
                        <a:t>第一组</a:t>
                      </a:r>
                      <a:endParaRPr lang="zh-CN" alt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A1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A2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A3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A4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A5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第二组</a:t>
                      </a:r>
                      <a:endParaRPr lang="zh-CN" altLang="en-US" sz="2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B1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B2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B3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B4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B5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009900"/>
                          </a:solidFill>
                          <a:latin typeface="+mn-lt"/>
                          <a:ea typeface="+mn-ea"/>
                          <a:cs typeface="+mn-cs"/>
                        </a:rPr>
                        <a:t>第三组</a:t>
                      </a:r>
                      <a:endParaRPr lang="zh-CN" altLang="en-US" sz="2400" b="1" kern="1200" dirty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C1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C2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C3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C4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C5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FF00FF"/>
                          </a:solidFill>
                          <a:latin typeface="+mn-lt"/>
                          <a:ea typeface="+mn-ea"/>
                          <a:cs typeface="+mn-cs"/>
                        </a:rPr>
                        <a:t>第四组</a:t>
                      </a:r>
                      <a:endParaRPr lang="zh-CN" altLang="en-US" sz="2400" b="1" kern="1200" dirty="0">
                        <a:solidFill>
                          <a:srgbClr val="FF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FF"/>
                          </a:solidFill>
                        </a:rPr>
                        <a:t>D1</a:t>
                      </a:r>
                      <a:endParaRPr lang="zh-CN" altLang="en-US" dirty="0">
                        <a:solidFill>
                          <a:srgbClr val="FF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FF"/>
                          </a:solidFill>
                        </a:rPr>
                        <a:t>D2</a:t>
                      </a:r>
                      <a:endParaRPr lang="zh-CN" altLang="en-US" dirty="0">
                        <a:solidFill>
                          <a:srgbClr val="FF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FF"/>
                          </a:solidFill>
                        </a:rPr>
                        <a:t>D3</a:t>
                      </a:r>
                      <a:endParaRPr lang="zh-CN" altLang="en-US" dirty="0">
                        <a:solidFill>
                          <a:srgbClr val="FF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FF"/>
                          </a:solidFill>
                        </a:rPr>
                        <a:t>D4</a:t>
                      </a:r>
                      <a:endParaRPr lang="zh-CN" altLang="en-US" dirty="0">
                        <a:solidFill>
                          <a:srgbClr val="FF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FF"/>
                          </a:solidFill>
                        </a:rPr>
                        <a:t>D5</a:t>
                      </a:r>
                      <a:endParaRPr lang="zh-CN" altLang="en-US" dirty="0">
                        <a:solidFill>
                          <a:srgbClr val="FF00FF"/>
                        </a:solidFill>
                      </a:endParaRPr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0099CC"/>
                          </a:solidFill>
                          <a:latin typeface="+mn-lt"/>
                          <a:ea typeface="+mn-ea"/>
                          <a:cs typeface="+mn-cs"/>
                        </a:rPr>
                        <a:t>第五组</a:t>
                      </a:r>
                      <a:endParaRPr lang="zh-CN" altLang="en-US" sz="2400" b="1" kern="1200" dirty="0">
                        <a:solidFill>
                          <a:srgbClr val="0099C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CC"/>
                          </a:solidFill>
                        </a:rPr>
                        <a:t>E1</a:t>
                      </a:r>
                      <a:endParaRPr lang="zh-CN" altLang="en-US" dirty="0">
                        <a:solidFill>
                          <a:srgbClr val="0099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CC"/>
                          </a:solidFill>
                        </a:rPr>
                        <a:t>E2</a:t>
                      </a:r>
                      <a:endParaRPr lang="zh-CN" altLang="en-US" dirty="0">
                        <a:solidFill>
                          <a:srgbClr val="0099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CC"/>
                          </a:solidFill>
                        </a:rPr>
                        <a:t>E3 </a:t>
                      </a:r>
                      <a:endParaRPr lang="zh-CN" altLang="en-US" dirty="0">
                        <a:solidFill>
                          <a:srgbClr val="0099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CC"/>
                          </a:solidFill>
                        </a:rPr>
                        <a:t>E4</a:t>
                      </a:r>
                      <a:endParaRPr lang="zh-CN" altLang="en-US" dirty="0">
                        <a:solidFill>
                          <a:srgbClr val="0099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CC"/>
                          </a:solidFill>
                        </a:rPr>
                        <a:t>E5</a:t>
                      </a:r>
                      <a:endParaRPr lang="zh-CN" altLang="en-US" dirty="0">
                        <a:solidFill>
                          <a:srgbClr val="0099CC"/>
                        </a:solidFill>
                      </a:endParaRPr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第六组</a:t>
                      </a:r>
                      <a:endParaRPr lang="zh-CN" altLang="en-US" sz="24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F1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F2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F3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F4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F5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46786"/>
              </p:ext>
            </p:extLst>
          </p:nvPr>
        </p:nvGraphicFramePr>
        <p:xfrm>
          <a:off x="457200" y="1752600"/>
          <a:ext cx="822960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250"/>
                <a:gridCol w="1250950"/>
                <a:gridCol w="1219200"/>
                <a:gridCol w="1371600"/>
                <a:gridCol w="1295400"/>
                <a:gridCol w="1600200"/>
              </a:tblGrid>
              <a:tr h="660400"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rgbClr val="0000FF"/>
                          </a:solidFill>
                        </a:rPr>
                        <a:t>第一组</a:t>
                      </a:r>
                      <a:endParaRPr lang="zh-CN" alt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A1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A2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A3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A4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A5</a:t>
                      </a:r>
                      <a:endParaRPr lang="zh-CN" altLang="en-US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第二组</a:t>
                      </a:r>
                      <a:endParaRPr lang="zh-CN" altLang="en-US" sz="24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B1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B2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B4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B5</a:t>
                      </a:r>
                      <a:endParaRPr lang="zh-CN" altLang="en-US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第三组</a:t>
                      </a:r>
                      <a:endParaRPr lang="zh-CN" altLang="en-US" sz="24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C1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C2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C4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C5</a:t>
                      </a:r>
                      <a:endParaRPr lang="zh-CN" altLang="en-US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第四组</a:t>
                      </a:r>
                      <a:endParaRPr lang="zh-CN" altLang="en-US" sz="24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D1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D2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D4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D5</a:t>
                      </a:r>
                      <a:endParaRPr lang="zh-CN" altLang="en-US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第五组</a:t>
                      </a:r>
                      <a:endParaRPr lang="zh-CN" altLang="en-US" sz="24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E1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E2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E3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E4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E5</a:t>
                      </a:r>
                      <a:endParaRPr lang="zh-CN" altLang="en-US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zh-CN" altLang="en-US" sz="24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第六组</a:t>
                      </a:r>
                      <a:endParaRPr lang="zh-CN" altLang="en-US" sz="24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9900"/>
                          </a:solidFill>
                        </a:rPr>
                        <a:t>F1</a:t>
                      </a:r>
                      <a:endParaRPr lang="zh-CN" alt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F2</a:t>
                      </a:r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00FF"/>
                          </a:solidFill>
                        </a:rPr>
                        <a:t>F4</a:t>
                      </a:r>
                      <a:endParaRPr lang="zh-CN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F5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7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6" name="TextBox 5"/>
          <p:cNvSpPr txBox="1"/>
          <p:nvPr/>
        </p:nvSpPr>
        <p:spPr>
          <a:xfrm>
            <a:off x="304800" y="7620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4000" dirty="0" smtClean="0">
                <a:solidFill>
                  <a:srgbClr val="0000FF"/>
                </a:solidFill>
              </a:rPr>
              <a:t>3</a:t>
            </a:r>
            <a:r>
              <a:rPr lang="en-US" altLang="zh-CN" sz="4000" dirty="0">
                <a:solidFill>
                  <a:srgbClr val="0000FF"/>
                </a:solidFill>
              </a:rPr>
              <a:t>.</a:t>
            </a:r>
            <a:r>
              <a:rPr lang="zh-CN" altLang="en-US" sz="4000" dirty="0">
                <a:solidFill>
                  <a:srgbClr val="0000FF"/>
                </a:solidFill>
              </a:rPr>
              <a:t>学生交叉学习（</a:t>
            </a:r>
            <a:r>
              <a:rPr lang="en-US" altLang="zh-CN" sz="4000" dirty="0">
                <a:solidFill>
                  <a:srgbClr val="0000FF"/>
                </a:solidFill>
              </a:rPr>
              <a:t>15</a:t>
            </a:r>
            <a:r>
              <a:rPr lang="zh-CN" altLang="en-US" sz="4000" dirty="0">
                <a:solidFill>
                  <a:srgbClr val="0000FF"/>
                </a:solidFill>
              </a:rPr>
              <a:t>分钟</a:t>
            </a:r>
            <a:r>
              <a:rPr lang="zh-CN" altLang="en-US" sz="4000" dirty="0" smtClean="0">
                <a:solidFill>
                  <a:srgbClr val="0000FF"/>
                </a:solidFill>
              </a:rPr>
              <a:t>）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28600" y="1746886"/>
            <a:ext cx="8610600" cy="3845878"/>
          </a:xfrm>
        </p:spPr>
        <p:txBody>
          <a:bodyPr/>
          <a:lstStyle/>
          <a:p>
            <a:r>
              <a:rPr lang="zh-CN" altLang="en-US" dirty="0" smtClean="0"/>
              <a:t>每组选出代表发言</a:t>
            </a:r>
            <a:endParaRPr lang="en-US" altLang="zh-CN" dirty="0" smtClean="0"/>
          </a:p>
          <a:p>
            <a:r>
              <a:rPr lang="zh-CN" altLang="en-US" dirty="0" smtClean="0"/>
              <a:t>在黑板上整理发言</a:t>
            </a:r>
            <a:endParaRPr lang="en-US" altLang="zh-CN" dirty="0" smtClean="0"/>
          </a:p>
          <a:p>
            <a:r>
              <a:rPr lang="zh-CN" altLang="en-US" dirty="0" smtClean="0"/>
              <a:t>其他同学对比发言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8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6" name="TextBox 5"/>
          <p:cNvSpPr txBox="1"/>
          <p:nvPr/>
        </p:nvSpPr>
        <p:spPr>
          <a:xfrm>
            <a:off x="304800" y="762000"/>
            <a:ext cx="8077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4000" dirty="0" smtClean="0">
                <a:solidFill>
                  <a:srgbClr val="0000FF"/>
                </a:solidFill>
              </a:rPr>
              <a:t>4</a:t>
            </a:r>
            <a:r>
              <a:rPr lang="en-US" altLang="zh-CN" sz="4000" dirty="0">
                <a:solidFill>
                  <a:srgbClr val="0000FF"/>
                </a:solidFill>
              </a:rPr>
              <a:t>.</a:t>
            </a:r>
            <a:r>
              <a:rPr lang="zh-CN" altLang="en-US" sz="4000" dirty="0">
                <a:solidFill>
                  <a:srgbClr val="0000FF"/>
                </a:solidFill>
              </a:rPr>
              <a:t>学生汇报（</a:t>
            </a:r>
            <a:r>
              <a:rPr lang="en-US" altLang="zh-CN" sz="4000" dirty="0">
                <a:solidFill>
                  <a:srgbClr val="0000FF"/>
                </a:solidFill>
              </a:rPr>
              <a:t>15</a:t>
            </a:r>
            <a:r>
              <a:rPr lang="zh-CN" altLang="en-US" sz="4000" dirty="0">
                <a:solidFill>
                  <a:srgbClr val="0000FF"/>
                </a:solidFill>
              </a:rPr>
              <a:t>分钟）</a:t>
            </a:r>
            <a:endParaRPr lang="en-US" altLang="zh-CN" sz="4000" dirty="0">
              <a:solidFill>
                <a:srgbClr val="0000FF"/>
              </a:solidFill>
            </a:endParaRPr>
          </a:p>
          <a:p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28600" y="1469886"/>
            <a:ext cx="8610600" cy="3845878"/>
          </a:xfrm>
        </p:spPr>
        <p:txBody>
          <a:bodyPr/>
          <a:lstStyle/>
          <a:p>
            <a:r>
              <a:rPr lang="zh-CN" altLang="en-US" sz="2800" dirty="0" smtClean="0"/>
              <a:t>三个世界的概念</a:t>
            </a:r>
            <a:endParaRPr lang="en-US" altLang="zh-CN" sz="2800" dirty="0" smtClean="0"/>
          </a:p>
          <a:p>
            <a:r>
              <a:rPr lang="en-US" altLang="zh-CN" sz="2800" dirty="0" smtClean="0"/>
              <a:t>IPO</a:t>
            </a:r>
            <a:r>
              <a:rPr lang="zh-CN" altLang="en-US" sz="2800" dirty="0" smtClean="0"/>
              <a:t>模型的不同视角</a:t>
            </a:r>
            <a:endParaRPr lang="en-US" altLang="zh-CN" sz="2800" dirty="0" smtClean="0"/>
          </a:p>
          <a:p>
            <a:r>
              <a:rPr lang="zh-CN" altLang="en-US" sz="2800" dirty="0" smtClean="0"/>
              <a:t>文件系统的缺陷与数据库技术的特点</a:t>
            </a:r>
            <a:endParaRPr lang="en-US" altLang="zh-CN" sz="2800" dirty="0" smtClean="0"/>
          </a:p>
          <a:p>
            <a:r>
              <a:rPr lang="zh-CN" altLang="en-US" sz="2800" dirty="0" smtClean="0"/>
              <a:t>数据库系统的体系结构</a:t>
            </a:r>
            <a:endParaRPr lang="en-US" altLang="zh-CN" sz="2800" dirty="0" smtClean="0"/>
          </a:p>
          <a:p>
            <a:r>
              <a:rPr lang="zh-CN" altLang="en-US" sz="2800" dirty="0"/>
              <a:t>现实世界的描述技术</a:t>
            </a:r>
            <a:r>
              <a:rPr lang="en-US" altLang="zh-CN" sz="2800" dirty="0"/>
              <a:t>E-R</a:t>
            </a:r>
            <a:r>
              <a:rPr lang="zh-CN" altLang="en-US" sz="2800" dirty="0" smtClean="0"/>
              <a:t>模型</a:t>
            </a:r>
            <a:endParaRPr lang="en-US" altLang="zh-CN" sz="2800" dirty="0" smtClean="0"/>
          </a:p>
          <a:p>
            <a:r>
              <a:rPr lang="zh-CN" altLang="en-US" sz="2800" dirty="0" smtClean="0"/>
              <a:t>数据模型及其三要素</a:t>
            </a:r>
            <a:endParaRPr lang="en-US" altLang="zh-CN" sz="2800" dirty="0" smtClean="0"/>
          </a:p>
          <a:p>
            <a:r>
              <a:rPr lang="zh-CN" altLang="en-US" sz="2800" dirty="0" smtClean="0"/>
              <a:t>数据库管理系统的功能</a:t>
            </a:r>
            <a:endParaRPr lang="en-US" altLang="zh-CN" sz="2800" dirty="0" smtClean="0"/>
          </a:p>
          <a:p>
            <a:r>
              <a:rPr lang="zh-CN" altLang="en-US" sz="2800" dirty="0" smtClean="0"/>
              <a:t>数据库系统的组成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zh-CN" altLang="en-US" sz="28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F75B-BC56-4612-8EB2-E20F1AFDFED8}" type="slidenum">
              <a:rPr lang="en-US" altLang="zh-CN" smtClean="0"/>
              <a:pPr/>
              <a:t>9</a:t>
            </a:fld>
            <a:endParaRPr lang="en-US" altLang="zh-CN" smtClean="0"/>
          </a:p>
          <a:p>
            <a:endParaRPr lang="en-US" altLang="zh-CN"/>
          </a:p>
        </p:txBody>
      </p:sp>
      <p:sp>
        <p:nvSpPr>
          <p:cNvPr id="6" name="TextBox 5"/>
          <p:cNvSpPr txBox="1"/>
          <p:nvPr/>
        </p:nvSpPr>
        <p:spPr>
          <a:xfrm>
            <a:off x="304800" y="7620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4000" dirty="0" smtClean="0">
                <a:solidFill>
                  <a:srgbClr val="0000FF"/>
                </a:solidFill>
              </a:rPr>
              <a:t>5</a:t>
            </a:r>
            <a:r>
              <a:rPr lang="en-US" altLang="zh-CN" sz="4000" dirty="0">
                <a:solidFill>
                  <a:srgbClr val="0000FF"/>
                </a:solidFill>
              </a:rPr>
              <a:t>.</a:t>
            </a:r>
            <a:r>
              <a:rPr lang="zh-CN" altLang="en-US" sz="4000" dirty="0">
                <a:solidFill>
                  <a:srgbClr val="0000FF"/>
                </a:solidFill>
              </a:rPr>
              <a:t>教师总结（</a:t>
            </a:r>
            <a:r>
              <a:rPr lang="en-US" altLang="zh-CN" sz="4000" dirty="0">
                <a:solidFill>
                  <a:srgbClr val="0000FF"/>
                </a:solidFill>
              </a:rPr>
              <a:t>25</a:t>
            </a:r>
            <a:r>
              <a:rPr lang="zh-CN" altLang="en-US" sz="4000" dirty="0">
                <a:solidFill>
                  <a:srgbClr val="0000FF"/>
                </a:solidFill>
              </a:rPr>
              <a:t>分钟</a:t>
            </a:r>
            <a:r>
              <a:rPr lang="zh-CN" altLang="en-US" sz="4000" dirty="0" smtClean="0">
                <a:solidFill>
                  <a:srgbClr val="0000FF"/>
                </a:solidFill>
              </a:rPr>
              <a:t>）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696de5483c84ab234d3cb45f7bbcdc792d3f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华文隶书"/>
        <a:ea typeface="华文隶书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微软雅黑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微软雅黑" pitchFamily="34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4425</TotalTime>
  <Words>1766</Words>
  <Application>Microsoft Office PowerPoint</Application>
  <PresentationFormat>全屏显示(4:3)</PresentationFormat>
  <Paragraphs>409</Paragraphs>
  <Slides>34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5" baseType="lpstr">
      <vt:lpstr>默认设计模板</vt:lpstr>
      <vt:lpstr>数据库如何管理数据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DBMS的层次结构</vt:lpstr>
      <vt:lpstr>PowerPoint 演示文稿</vt:lpstr>
      <vt:lpstr>DBMS的运行过程</vt:lpstr>
      <vt:lpstr>5.8 数据库系统的组成（3分钟）</vt:lpstr>
      <vt:lpstr>数据库系统的软硬件层次</vt:lpstr>
      <vt:lpstr>数据库系统的主要成分</vt:lpstr>
      <vt:lpstr>数据库系统的主要成分</vt:lpstr>
      <vt:lpstr>数据库系统的主要成分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323</cp:revision>
  <cp:lastPrinted>1601-01-01T00:00:00Z</cp:lastPrinted>
  <dcterms:created xsi:type="dcterms:W3CDTF">1601-01-01T00:00:00Z</dcterms:created>
  <dcterms:modified xsi:type="dcterms:W3CDTF">2016-03-28T13:44:56Z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