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14"/>
  </p:notesMasterIdLst>
  <p:handoutMasterIdLst>
    <p:handoutMasterId r:id="rId15"/>
  </p:handoutMasterIdLst>
  <p:sldIdLst>
    <p:sldId id="256" r:id="rId2"/>
    <p:sldId id="257" r:id="rId3"/>
    <p:sldId id="258" r:id="rId4"/>
    <p:sldId id="259" r:id="rId5"/>
    <p:sldId id="261" r:id="rId6"/>
    <p:sldId id="293" r:id="rId7"/>
    <p:sldId id="262" r:id="rId8"/>
    <p:sldId id="263" r:id="rId9"/>
    <p:sldId id="264" r:id="rId10"/>
    <p:sldId id="265" r:id="rId11"/>
    <p:sldId id="266" r:id="rId12"/>
    <p:sldId id="267" r:id="rId13"/>
  </p:sldIdLst>
  <p:sldSz cx="9144000" cy="6858000" type="screen4x3"/>
  <p:notesSz cx="6858000" cy="9144000"/>
  <p:custDataLst>
    <p:tags r:id="rId16"/>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微软雅黑" pitchFamily="34" charset="-122"/>
        <a:cs typeface="+mn-cs"/>
      </a:defRPr>
    </a:lvl1pPr>
    <a:lvl2pPr marL="457200" algn="ctr" rtl="0" eaLnBrk="0" fontAlgn="base" hangingPunct="0">
      <a:spcBef>
        <a:spcPct val="0"/>
      </a:spcBef>
      <a:spcAft>
        <a:spcPct val="0"/>
      </a:spcAft>
      <a:defRPr kern="1200">
        <a:solidFill>
          <a:schemeClr val="tx1"/>
        </a:solidFill>
        <a:latin typeface="Arial" charset="0"/>
        <a:ea typeface="微软雅黑" pitchFamily="34" charset="-122"/>
        <a:cs typeface="+mn-cs"/>
      </a:defRPr>
    </a:lvl2pPr>
    <a:lvl3pPr marL="914400" algn="ctr" rtl="0" eaLnBrk="0" fontAlgn="base" hangingPunct="0">
      <a:spcBef>
        <a:spcPct val="0"/>
      </a:spcBef>
      <a:spcAft>
        <a:spcPct val="0"/>
      </a:spcAft>
      <a:defRPr kern="1200">
        <a:solidFill>
          <a:schemeClr val="tx1"/>
        </a:solidFill>
        <a:latin typeface="Arial" charset="0"/>
        <a:ea typeface="微软雅黑" pitchFamily="34" charset="-122"/>
        <a:cs typeface="+mn-cs"/>
      </a:defRPr>
    </a:lvl3pPr>
    <a:lvl4pPr marL="1371600" algn="ctr" rtl="0" eaLnBrk="0" fontAlgn="base" hangingPunct="0">
      <a:spcBef>
        <a:spcPct val="0"/>
      </a:spcBef>
      <a:spcAft>
        <a:spcPct val="0"/>
      </a:spcAft>
      <a:defRPr kern="1200">
        <a:solidFill>
          <a:schemeClr val="tx1"/>
        </a:solidFill>
        <a:latin typeface="Arial" charset="0"/>
        <a:ea typeface="微软雅黑" pitchFamily="34" charset="-122"/>
        <a:cs typeface="+mn-cs"/>
      </a:defRPr>
    </a:lvl4pPr>
    <a:lvl5pPr marL="1828800" algn="ctr" rtl="0" eaLnBrk="0" fontAlgn="base" hangingPunct="0">
      <a:spcBef>
        <a:spcPct val="0"/>
      </a:spcBef>
      <a:spcAft>
        <a:spcPct val="0"/>
      </a:spcAft>
      <a:defRPr kern="1200">
        <a:solidFill>
          <a:schemeClr val="tx1"/>
        </a:solidFill>
        <a:latin typeface="Arial" charset="0"/>
        <a:ea typeface="微软雅黑" pitchFamily="34" charset="-122"/>
        <a:cs typeface="+mn-cs"/>
      </a:defRPr>
    </a:lvl5pPr>
    <a:lvl6pPr marL="2286000" algn="l" defTabSz="914400" rtl="0" eaLnBrk="1" latinLnBrk="0" hangingPunct="1">
      <a:defRPr kern="1200">
        <a:solidFill>
          <a:schemeClr val="tx1"/>
        </a:solidFill>
        <a:latin typeface="Arial" charset="0"/>
        <a:ea typeface="微软雅黑" pitchFamily="34" charset="-122"/>
        <a:cs typeface="+mn-cs"/>
      </a:defRPr>
    </a:lvl6pPr>
    <a:lvl7pPr marL="2743200" algn="l" defTabSz="914400" rtl="0" eaLnBrk="1" latinLnBrk="0" hangingPunct="1">
      <a:defRPr kern="1200">
        <a:solidFill>
          <a:schemeClr val="tx1"/>
        </a:solidFill>
        <a:latin typeface="Arial" charset="0"/>
        <a:ea typeface="微软雅黑" pitchFamily="34" charset="-122"/>
        <a:cs typeface="+mn-cs"/>
      </a:defRPr>
    </a:lvl7pPr>
    <a:lvl8pPr marL="3200400" algn="l" defTabSz="914400" rtl="0" eaLnBrk="1" latinLnBrk="0" hangingPunct="1">
      <a:defRPr kern="1200">
        <a:solidFill>
          <a:schemeClr val="tx1"/>
        </a:solidFill>
        <a:latin typeface="Arial" charset="0"/>
        <a:ea typeface="微软雅黑" pitchFamily="34" charset="-122"/>
        <a:cs typeface="+mn-cs"/>
      </a:defRPr>
    </a:lvl8pPr>
    <a:lvl9pPr marL="3657600" algn="l" defTabSz="914400" rtl="0" eaLnBrk="1" latinLnBrk="0" hangingPunct="1">
      <a:defRPr kern="1200">
        <a:solidFill>
          <a:schemeClr val="tx1"/>
        </a:solidFill>
        <a:latin typeface="Arial" charset="0"/>
        <a:ea typeface="微软雅黑" pitchFamily="34"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9900"/>
    <a:srgbClr val="0099CC"/>
    <a:srgbClr val="FF00FF"/>
    <a:srgbClr val="FF6600"/>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0" autoAdjust="0"/>
  </p:normalViewPr>
  <p:slideViewPr>
    <p:cSldViewPr>
      <p:cViewPr varScale="1">
        <p:scale>
          <a:sx n="81" d="100"/>
          <a:sy n="81" d="100"/>
        </p:scale>
        <p:origin x="-846"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a typeface="宋体" pitchFamily="2" charset="-122"/>
              </a:defRPr>
            </a:lvl1pPr>
          </a:lstStyle>
          <a:p>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a typeface="宋体" pitchFamily="2" charset="-122"/>
              </a:defRPr>
            </a:lvl1pPr>
          </a:lstStyle>
          <a:p>
            <a:fld id="{032CC0F5-B764-45BC-BC58-17B91E0A68CD}" type="slidenum">
              <a:rPr lang="en-US" altLang="zh-CN"/>
              <a:pPr/>
              <a:t>‹#›</a:t>
            </a:fld>
            <a:endParaRPr lang="en-US" altLang="zh-CN"/>
          </a:p>
        </p:txBody>
      </p:sp>
    </p:spTree>
    <p:extLst>
      <p:ext uri="{BB962C8B-B14F-4D97-AF65-F5344CB8AC3E}">
        <p14:creationId xmlns:p14="http://schemas.microsoft.com/office/powerpoint/2010/main" val="42630362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42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10342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ea typeface="宋体" pitchFamily="2" charset="-122"/>
              </a:defRPr>
            </a:lvl1pPr>
          </a:lstStyle>
          <a:p>
            <a:endParaRPr lang="en-US" altLang="zh-CN"/>
          </a:p>
        </p:txBody>
      </p:sp>
      <p:sp>
        <p:nvSpPr>
          <p:cNvPr id="1034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342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10343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ea typeface="宋体" pitchFamily="2" charset="-122"/>
              </a:defRPr>
            </a:lvl1pPr>
          </a:lstStyle>
          <a:p>
            <a:endParaRPr lang="en-US" altLang="zh-CN"/>
          </a:p>
        </p:txBody>
      </p:sp>
      <p:sp>
        <p:nvSpPr>
          <p:cNvPr id="10343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ea typeface="宋体" pitchFamily="2" charset="-122"/>
              </a:defRPr>
            </a:lvl1pPr>
          </a:lstStyle>
          <a:p>
            <a:fld id="{72B79472-355A-44BE-9E33-43CBF8D66FAE}" type="slidenum">
              <a:rPr lang="en-US" altLang="zh-CN"/>
              <a:pPr/>
              <a:t>‹#›</a:t>
            </a:fld>
            <a:endParaRPr lang="en-US" altLang="zh-CN"/>
          </a:p>
        </p:txBody>
      </p:sp>
    </p:spTree>
    <p:extLst>
      <p:ext uri="{BB962C8B-B14F-4D97-AF65-F5344CB8AC3E}">
        <p14:creationId xmlns:p14="http://schemas.microsoft.com/office/powerpoint/2010/main" val="408583440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宋体" pitchFamily="2" charset="-122"/>
        <a:cs typeface="+mn-cs"/>
      </a:defRPr>
    </a:lvl1pPr>
    <a:lvl2pPr marL="457200" algn="l" rtl="0" fontAlgn="base">
      <a:spcBef>
        <a:spcPct val="30000"/>
      </a:spcBef>
      <a:spcAft>
        <a:spcPct val="0"/>
      </a:spcAft>
      <a:defRPr sz="1200" kern="1200">
        <a:solidFill>
          <a:schemeClr val="tx1"/>
        </a:solidFill>
        <a:latin typeface="Arial" charset="0"/>
        <a:ea typeface="宋体" pitchFamily="2" charset="-122"/>
        <a:cs typeface="+mn-cs"/>
      </a:defRPr>
    </a:lvl2pPr>
    <a:lvl3pPr marL="914400" algn="l" rtl="0" fontAlgn="base">
      <a:spcBef>
        <a:spcPct val="30000"/>
      </a:spcBef>
      <a:spcAft>
        <a:spcPct val="0"/>
      </a:spcAft>
      <a:defRPr sz="1200" kern="1200">
        <a:solidFill>
          <a:schemeClr val="tx1"/>
        </a:solidFill>
        <a:latin typeface="Arial" charset="0"/>
        <a:ea typeface="宋体" pitchFamily="2" charset="-122"/>
        <a:cs typeface="+mn-cs"/>
      </a:defRPr>
    </a:lvl3pPr>
    <a:lvl4pPr marL="1371600" algn="l" rtl="0" fontAlgn="base">
      <a:spcBef>
        <a:spcPct val="30000"/>
      </a:spcBef>
      <a:spcAft>
        <a:spcPct val="0"/>
      </a:spcAft>
      <a:defRPr sz="1200" kern="1200">
        <a:solidFill>
          <a:schemeClr val="tx1"/>
        </a:solidFill>
        <a:latin typeface="Arial" charset="0"/>
        <a:ea typeface="宋体" pitchFamily="2" charset="-122"/>
        <a:cs typeface="+mn-cs"/>
      </a:defRPr>
    </a:lvl4pPr>
    <a:lvl5pPr marL="1828800" algn="l" rtl="0" fontAlgn="base">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D8C92742-413D-4258-941D-78A1AA4F3CC1}" type="slidenum">
              <a:rPr lang="en-US" altLang="zh-CN"/>
              <a:pPr/>
              <a:t>‹#›</a:t>
            </a:fld>
            <a:endParaRPr lang="en-US" altLang="zh-CN"/>
          </a:p>
          <a:p>
            <a:endParaRPr lang="en-US" altLang="zh-CN"/>
          </a:p>
        </p:txBody>
      </p:sp>
      <p:sp>
        <p:nvSpPr>
          <p:cNvPr id="8" name="Rectangle 2"/>
          <p:cNvSpPr txBox="1">
            <a:spLocks noChangeArrowheads="1"/>
          </p:cNvSpPr>
          <p:nvPr userDrawn="1"/>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mtClean="0"/>
              <a:t>三明治教学法</a:t>
            </a:r>
            <a:r>
              <a:rPr lang="en-US" altLang="zh-CN" smtClean="0"/>
              <a:t>-</a:t>
            </a:r>
            <a:r>
              <a:rPr lang="zh-CN" altLang="en-US" smtClean="0"/>
              <a:t>计算机学院 </a:t>
            </a:r>
            <a:r>
              <a:rPr lang="en-US" altLang="zh-CN" smtClean="0"/>
              <a:t>–</a:t>
            </a:r>
            <a:r>
              <a:rPr lang="zh-CN" altLang="en-US" smtClean="0"/>
              <a:t>徐丽萍</a:t>
            </a:r>
            <a:endParaRPr lang="zh-CN" altLang="en-US" dirty="0" smtClean="0"/>
          </a:p>
        </p:txBody>
      </p:sp>
    </p:spTree>
    <p:extLst>
      <p:ext uri="{BB962C8B-B14F-4D97-AF65-F5344CB8AC3E}">
        <p14:creationId xmlns:p14="http://schemas.microsoft.com/office/powerpoint/2010/main" val="292816804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15DFF75B-BC56-4612-8EB2-E20F1AFDFED8}" type="slidenum">
              <a:rPr lang="en-US" altLang="zh-CN"/>
              <a:pPr/>
              <a:t>‹#›</a:t>
            </a:fld>
            <a:endParaRPr lang="en-US" altLang="zh-CN"/>
          </a:p>
          <a:p>
            <a:endParaRPr lang="en-US" altLang="zh-CN"/>
          </a:p>
        </p:txBody>
      </p:sp>
      <p:sp>
        <p:nvSpPr>
          <p:cNvPr id="7" name="Rectangle 2"/>
          <p:cNvSpPr txBox="1">
            <a:spLocks noChangeArrowheads="1"/>
          </p:cNvSpPr>
          <p:nvPr userDrawn="1"/>
        </p:nvSpPr>
        <p:spPr bwMode="auto">
          <a:xfrm>
            <a:off x="2286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dirty="0" smtClean="0"/>
              <a:t>三明治教学法</a:t>
            </a:r>
            <a:r>
              <a:rPr lang="en-US" altLang="zh-CN" dirty="0" smtClean="0"/>
              <a:t>-</a:t>
            </a:r>
            <a:r>
              <a:rPr lang="zh-CN" altLang="en-US" dirty="0" smtClean="0"/>
              <a:t>计算机学院 </a:t>
            </a:r>
            <a:r>
              <a:rPr lang="en-US" altLang="zh-CN" dirty="0" smtClean="0"/>
              <a:t>–</a:t>
            </a:r>
            <a:r>
              <a:rPr lang="zh-CN" altLang="en-US" dirty="0" smtClean="0"/>
              <a:t>徐丽萍</a:t>
            </a:r>
          </a:p>
        </p:txBody>
      </p:sp>
    </p:spTree>
    <p:extLst>
      <p:ext uri="{BB962C8B-B14F-4D97-AF65-F5344CB8AC3E}">
        <p14:creationId xmlns:p14="http://schemas.microsoft.com/office/powerpoint/2010/main" val="352943021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131F9F7-2522-40F9-BF67-826A4745FB37}" type="slidenum">
              <a:rPr lang="en-US" altLang="zh-CN"/>
              <a:pPr/>
              <a:t>‹#›</a:t>
            </a:fld>
            <a:endParaRPr lang="en-US" altLang="zh-CN"/>
          </a:p>
          <a:p>
            <a:endParaRPr lang="en-US" altLang="zh-CN"/>
          </a:p>
        </p:txBody>
      </p:sp>
      <p:sp>
        <p:nvSpPr>
          <p:cNvPr id="7" name="Rectangle 2"/>
          <p:cNvSpPr txBox="1">
            <a:spLocks noChangeArrowheads="1"/>
          </p:cNvSpPr>
          <p:nvPr userDrawn="1"/>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mtClean="0"/>
              <a:t>三明治教学法</a:t>
            </a:r>
            <a:r>
              <a:rPr lang="en-US" altLang="zh-CN" smtClean="0"/>
              <a:t>-</a:t>
            </a:r>
            <a:r>
              <a:rPr lang="zh-CN" altLang="en-US" smtClean="0"/>
              <a:t>计算机学院 </a:t>
            </a:r>
            <a:r>
              <a:rPr lang="en-US" altLang="zh-CN" smtClean="0"/>
              <a:t>–</a:t>
            </a:r>
            <a:r>
              <a:rPr lang="zh-CN" altLang="en-US" smtClean="0"/>
              <a:t>徐丽萍</a:t>
            </a:r>
            <a:endParaRPr lang="zh-CN" altLang="en-US" dirty="0" smtClean="0"/>
          </a:p>
        </p:txBody>
      </p:sp>
    </p:spTree>
    <p:extLst>
      <p:ext uri="{BB962C8B-B14F-4D97-AF65-F5344CB8AC3E}">
        <p14:creationId xmlns:p14="http://schemas.microsoft.com/office/powerpoint/2010/main" val="21483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6A2E6FCD-6FDA-4C89-AB14-F026A850FE63}" type="slidenum">
              <a:rPr lang="en-US" altLang="zh-CN"/>
              <a:pPr/>
              <a:t>‹#›</a:t>
            </a:fld>
            <a:endParaRPr lang="en-US" altLang="zh-CN"/>
          </a:p>
          <a:p>
            <a:endParaRPr lang="en-US" altLang="zh-CN"/>
          </a:p>
        </p:txBody>
      </p:sp>
      <p:sp>
        <p:nvSpPr>
          <p:cNvPr id="8"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smtClean="0"/>
              <a:t>三明治教学法</a:t>
            </a:r>
            <a:r>
              <a:rPr lang="en-US" altLang="zh-CN" dirty="0" smtClean="0"/>
              <a:t>-</a:t>
            </a:r>
            <a:r>
              <a:rPr lang="zh-CN" altLang="en-US" dirty="0" smtClean="0"/>
              <a:t>计算机学院 </a:t>
            </a:r>
            <a:r>
              <a:rPr lang="en-US" altLang="zh-CN" dirty="0" smtClean="0"/>
              <a:t>–</a:t>
            </a:r>
            <a:r>
              <a:rPr lang="zh-CN" altLang="en-US" dirty="0" smtClean="0"/>
              <a:t>徐丽萍</a:t>
            </a:r>
          </a:p>
        </p:txBody>
      </p:sp>
    </p:spTree>
    <p:extLst>
      <p:ext uri="{BB962C8B-B14F-4D97-AF65-F5344CB8AC3E}">
        <p14:creationId xmlns:p14="http://schemas.microsoft.com/office/powerpoint/2010/main" val="3410508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32FB8F29-AEE5-4D01-8BA2-2B644DAFF1AE}" type="slidenum">
              <a:rPr lang="en-US" altLang="zh-CN"/>
              <a:pPr/>
              <a:t>‹#›</a:t>
            </a:fld>
            <a:endParaRPr lang="en-US" altLang="zh-CN"/>
          </a:p>
          <a:p>
            <a:endParaRPr lang="en-US" altLang="zh-CN"/>
          </a:p>
        </p:txBody>
      </p:sp>
      <p:sp>
        <p:nvSpPr>
          <p:cNvPr id="10" name="Rectangle 2"/>
          <p:cNvSpPr txBox="1">
            <a:spLocks noChangeArrowheads="1"/>
          </p:cNvSpPr>
          <p:nvPr userDrawn="1"/>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mtClean="0"/>
              <a:t>三明治教学法</a:t>
            </a:r>
            <a:r>
              <a:rPr lang="en-US" altLang="zh-CN" smtClean="0"/>
              <a:t>-</a:t>
            </a:r>
            <a:r>
              <a:rPr lang="zh-CN" altLang="en-US" smtClean="0"/>
              <a:t>计算机学院 </a:t>
            </a:r>
            <a:r>
              <a:rPr lang="en-US" altLang="zh-CN" smtClean="0"/>
              <a:t>–</a:t>
            </a:r>
            <a:r>
              <a:rPr lang="zh-CN" altLang="en-US" smtClean="0"/>
              <a:t>徐丽萍</a:t>
            </a:r>
            <a:endParaRPr lang="zh-CN" altLang="en-US" dirty="0" smtClean="0"/>
          </a:p>
        </p:txBody>
      </p:sp>
    </p:spTree>
    <p:extLst>
      <p:ext uri="{BB962C8B-B14F-4D97-AF65-F5344CB8AC3E}">
        <p14:creationId xmlns:p14="http://schemas.microsoft.com/office/powerpoint/2010/main" val="3120918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45768367-19B6-44BC-9951-BC83BC5A3A7D}" type="slidenum">
              <a:rPr lang="en-US" altLang="zh-CN"/>
              <a:pPr/>
              <a:t>‹#›</a:t>
            </a:fld>
            <a:endParaRPr lang="en-US" altLang="zh-CN"/>
          </a:p>
          <a:p>
            <a:endParaRPr lang="en-US" altLang="zh-CN"/>
          </a:p>
        </p:txBody>
      </p:sp>
      <p:sp>
        <p:nvSpPr>
          <p:cNvPr id="6"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smtClean="0"/>
              <a:t>三明治教学法</a:t>
            </a:r>
            <a:r>
              <a:rPr lang="en-US" altLang="zh-CN" dirty="0" smtClean="0"/>
              <a:t>-</a:t>
            </a:r>
            <a:r>
              <a:rPr lang="zh-CN" altLang="en-US" dirty="0" smtClean="0"/>
              <a:t>计算机学院 </a:t>
            </a:r>
            <a:r>
              <a:rPr lang="en-US" altLang="zh-CN" dirty="0" smtClean="0"/>
              <a:t>–</a:t>
            </a:r>
            <a:r>
              <a:rPr lang="zh-CN" altLang="en-US" dirty="0" smtClean="0"/>
              <a:t>徐丽萍</a:t>
            </a:r>
          </a:p>
        </p:txBody>
      </p:sp>
    </p:spTree>
    <p:extLst>
      <p:ext uri="{BB962C8B-B14F-4D97-AF65-F5344CB8AC3E}">
        <p14:creationId xmlns:p14="http://schemas.microsoft.com/office/powerpoint/2010/main" val="133671549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8D611F3A-53DE-4E73-A372-B7C8602DC65D}" type="slidenum">
              <a:rPr lang="en-US" altLang="zh-CN"/>
              <a:pPr/>
              <a:t>‹#›</a:t>
            </a:fld>
            <a:endParaRPr lang="en-US" altLang="zh-CN"/>
          </a:p>
          <a:p>
            <a:endParaRPr lang="en-US" altLang="zh-CN"/>
          </a:p>
        </p:txBody>
      </p:sp>
      <p:sp>
        <p:nvSpPr>
          <p:cNvPr id="5"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smtClean="0"/>
              <a:t>三明治教学法</a:t>
            </a:r>
            <a:r>
              <a:rPr lang="en-US" altLang="zh-CN" dirty="0" smtClean="0"/>
              <a:t>-</a:t>
            </a:r>
            <a:r>
              <a:rPr lang="zh-CN" altLang="en-US" dirty="0" smtClean="0"/>
              <a:t>计算机学院 </a:t>
            </a:r>
            <a:r>
              <a:rPr lang="en-US" altLang="zh-CN" dirty="0" smtClean="0"/>
              <a:t>–</a:t>
            </a:r>
            <a:r>
              <a:rPr lang="zh-CN" altLang="en-US" dirty="0" smtClean="0"/>
              <a:t>徐丽萍</a:t>
            </a:r>
          </a:p>
        </p:txBody>
      </p:sp>
    </p:spTree>
    <p:extLst>
      <p:ext uri="{BB962C8B-B14F-4D97-AF65-F5344CB8AC3E}">
        <p14:creationId xmlns:p14="http://schemas.microsoft.com/office/powerpoint/2010/main" val="123165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dirty="0" smtClean="0"/>
              <a:t>三明治教学法</a:t>
            </a:r>
            <a:r>
              <a:rPr lang="en-US" altLang="zh-CN" dirty="0" smtClean="0"/>
              <a:t>-</a:t>
            </a:r>
            <a:r>
              <a:rPr lang="zh-CN" altLang="en-US" dirty="0" smtClean="0"/>
              <a:t>计算机学院 </a:t>
            </a:r>
            <a:r>
              <a:rPr lang="en-US" altLang="zh-CN" dirty="0" smtClean="0"/>
              <a:t>–</a:t>
            </a:r>
            <a:r>
              <a:rPr lang="zh-CN" altLang="en-US" dirty="0" smtClean="0"/>
              <a:t>徐丽萍</a:t>
            </a:r>
          </a:p>
        </p:txBody>
      </p:sp>
      <p:sp>
        <p:nvSpPr>
          <p:cNvPr id="64515"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dirty="0" smtClean="0"/>
              <a:t>单击此处编辑母版文本样式</a:t>
            </a:r>
          </a:p>
          <a:p>
            <a:pPr lvl="1"/>
            <a:r>
              <a:rPr lang="zh-CN" altLang="en-US" dirty="0" smtClean="0"/>
              <a:t>第二级</a:t>
            </a:r>
          </a:p>
          <a:p>
            <a:pPr lvl="2"/>
            <a:r>
              <a:rPr lang="zh-CN" altLang="en-US" dirty="0" smtClean="0"/>
              <a:t>第三级</a:t>
            </a:r>
          </a:p>
          <a:p>
            <a:pPr lvl="3"/>
            <a:r>
              <a:rPr lang="zh-CN" altLang="en-US" dirty="0" smtClean="0"/>
              <a:t>第四级</a:t>
            </a:r>
          </a:p>
          <a:p>
            <a:pPr lvl="4"/>
            <a:r>
              <a:rPr lang="zh-CN" altLang="en-US" dirty="0"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ea typeface="+mn-ea"/>
              </a:defRPr>
            </a:lvl1pPr>
          </a:lstStyle>
          <a:p>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ea typeface="+mn-ea"/>
              </a:defRPr>
            </a:lvl1pPr>
          </a:lstStyle>
          <a:p>
            <a:endParaRPr lang="en-US" altLang="zh-CN"/>
          </a:p>
        </p:txBody>
      </p:sp>
      <p:sp>
        <p:nvSpPr>
          <p:cNvPr id="64518" name="Rectangle 6"/>
          <p:cNvSpPr>
            <a:spLocks noGrp="1" noChangeArrowheads="1"/>
          </p:cNvSpPr>
          <p:nvPr>
            <p:ph type="sldNum" sz="quarter" idx="4"/>
          </p:nvPr>
        </p:nvSpPr>
        <p:spPr bwMode="auto">
          <a:xfrm>
            <a:off x="66294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ea typeface="+mn-ea"/>
              </a:defRPr>
            </a:lvl1pPr>
          </a:lstStyle>
          <a:p>
            <a:fld id="{ADD49263-313D-4D49-AD8D-AF8D88B8E1A8}" type="slidenum">
              <a:rPr lang="en-US" altLang="zh-CN"/>
              <a:pPr/>
              <a:t>‹#›</a:t>
            </a:fld>
            <a:endParaRPr lang="en-US" altLang="zh-CN"/>
          </a:p>
          <a:p>
            <a:endParaRPr lang="en-US" altLang="zh-CN"/>
          </a:p>
        </p:txBody>
      </p:sp>
      <p:sp>
        <p:nvSpPr>
          <p:cNvPr id="64527" name="Rectangle 15"/>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28" name="Rectangle 16"/>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Lst>
  <p:timing>
    <p:tnLst>
      <p:par>
        <p:cTn id="1" dur="indefinite" restart="never" nodeType="tmRoot"/>
      </p:par>
    </p:tnLst>
  </p:timing>
  <p:hf hdr="0" ftr="0" dt="0"/>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5"/>
          <p:cNvSpPr>
            <a:spLocks noGrp="1"/>
          </p:cNvSpPr>
          <p:nvPr>
            <p:ph type="sldNum" sz="quarter" idx="12"/>
          </p:nvPr>
        </p:nvSpPr>
        <p:spPr/>
        <p:txBody>
          <a:bodyPr/>
          <a:lstStyle/>
          <a:p>
            <a:fld id="{B24CEAE9-6266-4A8E-966B-B945EA04AE0F}" type="slidenum">
              <a:rPr lang="en-US" altLang="zh-CN"/>
              <a:pPr/>
              <a:t>1</a:t>
            </a:fld>
            <a:endParaRPr lang="en-US" altLang="zh-CN"/>
          </a:p>
          <a:p>
            <a:endParaRPr lang="en-US" altLang="zh-CN"/>
          </a:p>
        </p:txBody>
      </p:sp>
      <p:sp>
        <p:nvSpPr>
          <p:cNvPr id="5122" name="Rectangle 2"/>
          <p:cNvSpPr>
            <a:spLocks noGrp="1" noChangeArrowheads="1"/>
          </p:cNvSpPr>
          <p:nvPr>
            <p:ph type="ctrTitle"/>
          </p:nvPr>
        </p:nvSpPr>
        <p:spPr>
          <a:xfrm>
            <a:off x="647700" y="533400"/>
            <a:ext cx="7848600" cy="762000"/>
          </a:xfrm>
        </p:spPr>
        <p:txBody>
          <a:bodyPr/>
          <a:lstStyle/>
          <a:p>
            <a:pPr algn="ctr"/>
            <a:r>
              <a:rPr lang="zh-CN" altLang="en-US" sz="4400" dirty="0" smtClean="0">
                <a:latin typeface="+mn-ea"/>
                <a:ea typeface="+mn-ea"/>
              </a:rPr>
              <a:t>语法分析建模</a:t>
            </a:r>
            <a:r>
              <a:rPr lang="zh-CN" altLang="en-US" sz="4400" dirty="0" smtClean="0">
                <a:latin typeface="+mn-ea"/>
                <a:ea typeface="+mn-ea"/>
              </a:rPr>
              <a:t>方法研讨</a:t>
            </a:r>
            <a:r>
              <a:rPr lang="zh-CN" altLang="en-US" sz="4400" dirty="0">
                <a:latin typeface="+mn-ea"/>
                <a:ea typeface="+mn-ea"/>
              </a:rPr>
              <a:t/>
            </a:r>
            <a:br>
              <a:rPr lang="zh-CN" altLang="en-US" sz="4400" dirty="0">
                <a:latin typeface="+mn-ea"/>
                <a:ea typeface="+mn-ea"/>
              </a:rPr>
            </a:br>
            <a:endParaRPr lang="en-US" altLang="zh-CN" sz="2400" dirty="0">
              <a:latin typeface="+mn-ea"/>
              <a:ea typeface="+mn-ea"/>
            </a:endParaRPr>
          </a:p>
        </p:txBody>
      </p:sp>
      <p:sp>
        <p:nvSpPr>
          <p:cNvPr id="5123" name="Rectangle 3"/>
          <p:cNvSpPr>
            <a:spLocks noGrp="1" noChangeArrowheads="1"/>
          </p:cNvSpPr>
          <p:nvPr>
            <p:ph type="subTitle" idx="1"/>
          </p:nvPr>
        </p:nvSpPr>
        <p:spPr>
          <a:xfrm>
            <a:off x="1371600" y="4343400"/>
            <a:ext cx="7086600" cy="1524000"/>
          </a:xfrm>
        </p:spPr>
        <p:txBody>
          <a:bodyPr/>
          <a:lstStyle/>
          <a:p>
            <a:pPr>
              <a:lnSpc>
                <a:spcPct val="90000"/>
              </a:lnSpc>
            </a:pPr>
            <a:r>
              <a:rPr lang="zh-CN" altLang="en-US" sz="2800" dirty="0" smtClean="0"/>
              <a:t>卓越工程师 </a:t>
            </a:r>
            <a:r>
              <a:rPr lang="en-US" altLang="zh-CN" sz="2800" dirty="0"/>
              <a:t>2013</a:t>
            </a:r>
            <a:endParaRPr lang="en-US" altLang="zh-CN" sz="2800" dirty="0" smtClean="0"/>
          </a:p>
          <a:p>
            <a:pPr>
              <a:lnSpc>
                <a:spcPct val="90000"/>
              </a:lnSpc>
            </a:pPr>
            <a:r>
              <a:rPr lang="zh-CN" altLang="en-US" sz="2800" dirty="0" smtClean="0"/>
              <a:t>计算机学院 副教授   徐丽萍</a:t>
            </a:r>
            <a:endParaRPr lang="zh-CN" altLang="en-US" sz="2800" dirty="0"/>
          </a:p>
          <a:p>
            <a:pPr>
              <a:lnSpc>
                <a:spcPct val="90000"/>
              </a:lnSpc>
            </a:pPr>
            <a:r>
              <a:rPr lang="en-US" altLang="zh-CN" sz="2800" dirty="0" smtClean="0"/>
              <a:t>2016-04-06</a:t>
            </a:r>
            <a:endParaRPr lang="en-US" altLang="zh-CN" sz="2800" dirty="0"/>
          </a:p>
          <a:p>
            <a:pPr>
              <a:lnSpc>
                <a:spcPct val="90000"/>
              </a:lnSpc>
            </a:pPr>
            <a:endParaRPr lang="en-US" altLang="zh-CN" sz="2800" dirty="0"/>
          </a:p>
        </p:txBody>
      </p:sp>
      <p:pic>
        <p:nvPicPr>
          <p:cNvPr id="2242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1447800"/>
            <a:ext cx="2295525"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56592" y="1676400"/>
            <a:ext cx="7010401" cy="4114800"/>
          </a:xfrm>
        </p:spPr>
        <p:txBody>
          <a:bodyPr/>
          <a:lstStyle/>
          <a:p>
            <a:pPr marL="0" indent="0">
              <a:lnSpc>
                <a:spcPct val="150000"/>
              </a:lnSpc>
              <a:buNone/>
            </a:pPr>
            <a:r>
              <a:rPr lang="en-US" altLang="zh-CN" sz="2800" dirty="0" smtClean="0"/>
              <a:t>1.</a:t>
            </a:r>
            <a:r>
              <a:rPr lang="zh-CN" altLang="en-US" sz="2800" dirty="0" smtClean="0"/>
              <a:t>如果</a:t>
            </a:r>
            <a:r>
              <a:rPr lang="zh-CN" altLang="en-US" sz="2800" dirty="0" smtClean="0"/>
              <a:t>不用词法分析器和语法分析器生成工具自己也能构造出一个简单的词法、语法分析器，我们有没有必要化时间去</a:t>
            </a:r>
            <a:r>
              <a:rPr lang="zh-CN" altLang="en-US" sz="2800" dirty="0" smtClean="0"/>
              <a:t>学习自动生成分析软件工具</a:t>
            </a:r>
            <a:r>
              <a:rPr lang="zh-CN" altLang="en-US" sz="2800" dirty="0" smtClean="0"/>
              <a:t>软件</a:t>
            </a:r>
            <a:r>
              <a:rPr lang="zh-CN" altLang="en-US" sz="2800" dirty="0" smtClean="0"/>
              <a:t>？</a:t>
            </a:r>
            <a:endParaRPr lang="en-US" altLang="zh-CN" sz="2800" dirty="0" smtClean="0"/>
          </a:p>
          <a:p>
            <a:pPr marL="0" indent="0">
              <a:lnSpc>
                <a:spcPct val="150000"/>
              </a:lnSpc>
              <a:buNone/>
            </a:pPr>
            <a:r>
              <a:rPr lang="en-US" altLang="zh-CN" sz="2800" dirty="0" smtClean="0"/>
              <a:t>2.</a:t>
            </a:r>
            <a:r>
              <a:rPr lang="zh-CN" altLang="en-US" sz="2800" dirty="0" smtClean="0"/>
              <a:t>有没有想过构造出上下文有关的高级编程语言？如果有关键点在哪里？</a:t>
            </a:r>
            <a:endParaRPr lang="en-US" altLang="zh-CN" sz="2800" dirty="0" smtClean="0"/>
          </a:p>
          <a:p>
            <a:pPr marL="514350" indent="-514350">
              <a:lnSpc>
                <a:spcPct val="150000"/>
              </a:lnSpc>
              <a:buFont typeface="+mj-lt"/>
              <a:buAutoNum type="arabicPeriod"/>
            </a:pPr>
            <a:endParaRPr lang="en-US" altLang="zh-CN" sz="2800" dirty="0" smtClean="0"/>
          </a:p>
          <a:p>
            <a:pPr marL="514350" indent="-514350">
              <a:lnSpc>
                <a:spcPct val="150000"/>
              </a:lnSpc>
              <a:buFont typeface="+mj-lt"/>
              <a:buAutoNum type="arabicPeriod"/>
            </a:pPr>
            <a:endParaRPr lang="en-US" altLang="zh-CN" sz="28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10</a:t>
            </a:fld>
            <a:endParaRPr lang="en-US" altLang="zh-CN" smtClean="0"/>
          </a:p>
          <a:p>
            <a:endParaRPr lang="en-US" altLang="zh-CN"/>
          </a:p>
        </p:txBody>
      </p:sp>
      <p:sp>
        <p:nvSpPr>
          <p:cNvPr id="6" name="TextBox 5"/>
          <p:cNvSpPr txBox="1"/>
          <p:nvPr/>
        </p:nvSpPr>
        <p:spPr>
          <a:xfrm>
            <a:off x="323193" y="609600"/>
            <a:ext cx="8077200" cy="707886"/>
          </a:xfrm>
          <a:prstGeom prst="rect">
            <a:avLst/>
          </a:prstGeom>
          <a:noFill/>
        </p:spPr>
        <p:txBody>
          <a:bodyPr wrap="square" rtlCol="0">
            <a:spAutoFit/>
          </a:bodyPr>
          <a:lstStyle/>
          <a:p>
            <a:pPr lvl="1"/>
            <a:r>
              <a:rPr lang="en-US" altLang="zh-CN" sz="4000" dirty="0" smtClean="0">
                <a:solidFill>
                  <a:srgbClr val="0000FF"/>
                </a:solidFill>
              </a:rPr>
              <a:t>6</a:t>
            </a:r>
            <a:r>
              <a:rPr lang="en-US" altLang="zh-CN" sz="4000" dirty="0">
                <a:solidFill>
                  <a:srgbClr val="0000FF"/>
                </a:solidFill>
              </a:rPr>
              <a:t>.</a:t>
            </a:r>
            <a:r>
              <a:rPr lang="zh-CN" altLang="en-US" sz="4000" dirty="0">
                <a:solidFill>
                  <a:srgbClr val="0000FF"/>
                </a:solidFill>
              </a:rPr>
              <a:t>金鱼缸讨论（</a:t>
            </a:r>
            <a:r>
              <a:rPr lang="en-US" altLang="zh-CN" sz="4000" dirty="0">
                <a:solidFill>
                  <a:srgbClr val="0000FF"/>
                </a:solidFill>
              </a:rPr>
              <a:t>10</a:t>
            </a:r>
            <a:r>
              <a:rPr lang="zh-CN" altLang="en-US" sz="4000" dirty="0">
                <a:solidFill>
                  <a:srgbClr val="0000FF"/>
                </a:solidFill>
              </a:rPr>
              <a:t>分钟</a:t>
            </a:r>
            <a:r>
              <a:rPr lang="zh-CN" altLang="en-US" sz="4000" dirty="0" smtClean="0">
                <a:solidFill>
                  <a:srgbClr val="0000FF"/>
                </a:solidFill>
              </a:rPr>
              <a:t>）</a:t>
            </a:r>
            <a:endParaRPr lang="zh-CN" altLang="en-US" dirty="0">
              <a:solidFill>
                <a:srgbClr val="0000FF"/>
              </a:solidFill>
            </a:endParaRPr>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28600" y="1746886"/>
            <a:ext cx="8610600" cy="3845878"/>
          </a:xfrm>
        </p:spPr>
        <p:txBody>
          <a:bodyPr/>
          <a:lstStyle/>
          <a:p>
            <a:endParaRPr lang="en-US" altLang="zh-CN" dirty="0" smtClean="0"/>
          </a:p>
          <a:p>
            <a:endParaRPr lang="zh-CN" altLang="en-US"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11</a:t>
            </a:fld>
            <a:endParaRPr lang="en-US" altLang="zh-CN" smtClean="0"/>
          </a:p>
          <a:p>
            <a:endParaRPr lang="en-US" altLang="zh-CN"/>
          </a:p>
        </p:txBody>
      </p:sp>
      <p:sp>
        <p:nvSpPr>
          <p:cNvPr id="6" name="TextBox 5"/>
          <p:cNvSpPr txBox="1"/>
          <p:nvPr/>
        </p:nvSpPr>
        <p:spPr>
          <a:xfrm>
            <a:off x="304800" y="762000"/>
            <a:ext cx="8077200" cy="984885"/>
          </a:xfrm>
          <a:prstGeom prst="rect">
            <a:avLst/>
          </a:prstGeom>
          <a:noFill/>
        </p:spPr>
        <p:txBody>
          <a:bodyPr wrap="square" rtlCol="0">
            <a:spAutoFit/>
          </a:bodyPr>
          <a:lstStyle/>
          <a:p>
            <a:pPr lvl="1"/>
            <a:r>
              <a:rPr lang="en-US" altLang="zh-CN" sz="4000" dirty="0">
                <a:solidFill>
                  <a:srgbClr val="0000FF"/>
                </a:solidFill>
              </a:rPr>
              <a:t>7.</a:t>
            </a:r>
            <a:r>
              <a:rPr lang="zh-CN" altLang="en-US" sz="4000" dirty="0">
                <a:solidFill>
                  <a:srgbClr val="0000FF"/>
                </a:solidFill>
              </a:rPr>
              <a:t>总结与反馈（</a:t>
            </a:r>
            <a:r>
              <a:rPr lang="en-US" altLang="zh-CN" sz="4000" dirty="0">
                <a:solidFill>
                  <a:srgbClr val="0000FF"/>
                </a:solidFill>
              </a:rPr>
              <a:t>5</a:t>
            </a:r>
            <a:r>
              <a:rPr lang="zh-CN" altLang="en-US" sz="4000" dirty="0">
                <a:solidFill>
                  <a:srgbClr val="0000FF"/>
                </a:solidFill>
              </a:rPr>
              <a:t>分钟</a:t>
            </a:r>
            <a:r>
              <a:rPr lang="zh-CN" altLang="en-US" sz="4000" dirty="0" smtClean="0">
                <a:solidFill>
                  <a:srgbClr val="0000FF"/>
                </a:solidFill>
              </a:rPr>
              <a:t>）</a:t>
            </a:r>
            <a:endParaRPr lang="en-US" altLang="zh-CN" sz="4000" dirty="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15DFF75B-BC56-4612-8EB2-E20F1AFDFED8}" type="slidenum">
              <a:rPr lang="en-US" altLang="zh-CN" smtClean="0"/>
              <a:pPr/>
              <a:t>12</a:t>
            </a:fld>
            <a:endParaRPr lang="en-US" altLang="zh-CN" smtClean="0"/>
          </a:p>
          <a:p>
            <a:endParaRPr lang="en-US" altLang="zh-CN"/>
          </a:p>
        </p:txBody>
      </p:sp>
      <p:sp>
        <p:nvSpPr>
          <p:cNvPr id="4" name="矩形 3"/>
          <p:cNvSpPr/>
          <p:nvPr/>
        </p:nvSpPr>
        <p:spPr>
          <a:xfrm>
            <a:off x="2743200" y="2819400"/>
            <a:ext cx="3262432" cy="1323439"/>
          </a:xfrm>
          <a:prstGeom prst="rect">
            <a:avLst/>
          </a:prstGeom>
          <a:noFill/>
        </p:spPr>
        <p:txBody>
          <a:bodyPr wrap="none" lIns="91440" tIns="45720" rIns="91440" bIns="45720">
            <a:spAutoFit/>
          </a:bodyPr>
          <a:lstStyle/>
          <a:p>
            <a:pPr algn="ctr"/>
            <a:r>
              <a:rPr lang="zh-CN" altLang="en-US" sz="80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谢谢！</a:t>
            </a:r>
            <a:endParaRPr lang="zh-CN" altLang="en-US" sz="80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extLst>
      <p:ext uri="{BB962C8B-B14F-4D97-AF65-F5344CB8AC3E}">
        <p14:creationId xmlns:p14="http://schemas.microsoft.com/office/powerpoint/2010/main" val="28982448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04800" y="1143000"/>
            <a:ext cx="8686800" cy="5334000"/>
          </a:xfrm>
        </p:spPr>
        <p:txBody>
          <a:bodyPr/>
          <a:lstStyle/>
          <a:p>
            <a:r>
              <a:rPr lang="zh-CN" altLang="en-US" sz="2800" dirty="0" smtClean="0"/>
              <a:t>对象：四年制本科，</a:t>
            </a:r>
            <a:r>
              <a:rPr lang="en-US" altLang="zh-CN" sz="2800" dirty="0" smtClean="0"/>
              <a:t>3</a:t>
            </a:r>
            <a:r>
              <a:rPr lang="zh-CN" altLang="en-US" sz="2800" dirty="0" smtClean="0"/>
              <a:t>年级第</a:t>
            </a:r>
            <a:r>
              <a:rPr lang="en-US" altLang="zh-CN" sz="2800" dirty="0" smtClean="0"/>
              <a:t>6</a:t>
            </a:r>
            <a:r>
              <a:rPr lang="zh-CN" altLang="en-US" sz="2800" dirty="0" smtClean="0"/>
              <a:t>学期</a:t>
            </a:r>
            <a:endParaRPr lang="en-US" altLang="zh-CN" sz="2800" dirty="0" smtClean="0"/>
          </a:p>
          <a:p>
            <a:r>
              <a:rPr lang="zh-CN" altLang="en-US" sz="2800" dirty="0" smtClean="0"/>
              <a:t>人数：</a:t>
            </a:r>
            <a:r>
              <a:rPr lang="en-US" altLang="zh-CN" sz="2800" dirty="0" smtClean="0"/>
              <a:t>25</a:t>
            </a:r>
            <a:r>
              <a:rPr lang="zh-CN" altLang="en-US" sz="2800" dirty="0" smtClean="0"/>
              <a:t>人</a:t>
            </a:r>
            <a:r>
              <a:rPr lang="en-US" altLang="zh-CN" sz="2800" dirty="0" smtClean="0"/>
              <a:t>+2</a:t>
            </a:r>
            <a:r>
              <a:rPr lang="zh-CN" altLang="en-US" sz="2800" dirty="0" smtClean="0"/>
              <a:t>个</a:t>
            </a:r>
            <a:r>
              <a:rPr lang="zh-CN" altLang="en-US" sz="2800" dirty="0" smtClean="0"/>
              <a:t>助教，</a:t>
            </a:r>
            <a:r>
              <a:rPr lang="zh-CN" altLang="en-US" sz="2800" dirty="0" smtClean="0"/>
              <a:t>分</a:t>
            </a:r>
            <a:r>
              <a:rPr lang="en-US" altLang="zh-CN" sz="2800" dirty="0" smtClean="0"/>
              <a:t>5</a:t>
            </a:r>
            <a:r>
              <a:rPr lang="zh-CN" altLang="en-US" sz="2800" dirty="0" smtClean="0"/>
              <a:t>组</a:t>
            </a:r>
            <a:endParaRPr lang="en-US" altLang="zh-CN" sz="2800" dirty="0" smtClean="0"/>
          </a:p>
          <a:p>
            <a:r>
              <a:rPr lang="zh-CN" altLang="en-US" sz="2800" dirty="0" smtClean="0"/>
              <a:t>时机</a:t>
            </a:r>
            <a:r>
              <a:rPr lang="zh-CN" altLang="en-US" sz="2800" dirty="0"/>
              <a:t>：教学内容过半，学时过半</a:t>
            </a:r>
            <a:r>
              <a:rPr lang="en-US" altLang="zh-CN" sz="2800" dirty="0"/>
              <a:t>24/40</a:t>
            </a:r>
            <a:r>
              <a:rPr lang="zh-CN" altLang="en-US" sz="2800" dirty="0" smtClean="0"/>
              <a:t>学时，</a:t>
            </a:r>
            <a:r>
              <a:rPr lang="zh-CN" altLang="en-US" sz="2800" dirty="0"/>
              <a:t>编译器的前端已经</a:t>
            </a:r>
            <a:r>
              <a:rPr lang="zh-CN" altLang="en-US" sz="2800" dirty="0" smtClean="0"/>
              <a:t>介绍（第</a:t>
            </a:r>
            <a:r>
              <a:rPr lang="en-US" altLang="zh-CN" sz="2800" dirty="0" smtClean="0"/>
              <a:t>1</a:t>
            </a:r>
            <a:r>
              <a:rPr lang="en-US" altLang="zh-CN" sz="2800" dirty="0" smtClean="0"/>
              <a:t>-6</a:t>
            </a:r>
            <a:r>
              <a:rPr lang="zh-CN" altLang="en-US" sz="2800" dirty="0" smtClean="0"/>
              <a:t>章），三明治</a:t>
            </a:r>
            <a:r>
              <a:rPr lang="zh-CN" altLang="en-US" sz="2800" dirty="0" smtClean="0"/>
              <a:t>安排</a:t>
            </a:r>
            <a:r>
              <a:rPr lang="zh-CN" altLang="en-US" sz="2800" dirty="0" smtClean="0"/>
              <a:t>在编译器前端和后端之间（第</a:t>
            </a:r>
            <a:r>
              <a:rPr lang="en-US" altLang="zh-CN" sz="2800" dirty="0" smtClean="0"/>
              <a:t>7</a:t>
            </a:r>
            <a:r>
              <a:rPr lang="zh-CN" altLang="en-US" sz="2800" dirty="0" smtClean="0"/>
              <a:t>周周三</a:t>
            </a:r>
            <a:r>
              <a:rPr lang="en-US" altLang="zh-CN" sz="2800" dirty="0" smtClean="0"/>
              <a:t>12</a:t>
            </a:r>
            <a:r>
              <a:rPr lang="zh-CN" altLang="en-US" sz="2800" dirty="0" smtClean="0"/>
              <a:t>节），</a:t>
            </a:r>
            <a:r>
              <a:rPr lang="zh-CN" altLang="en-US" sz="2800" dirty="0" smtClean="0"/>
              <a:t>共</a:t>
            </a:r>
            <a:r>
              <a:rPr lang="en-US" altLang="zh-CN" sz="2800" dirty="0" smtClean="0"/>
              <a:t>2</a:t>
            </a:r>
            <a:r>
              <a:rPr lang="zh-CN" altLang="en-US" sz="2800" dirty="0" smtClean="0"/>
              <a:t>学时。</a:t>
            </a:r>
            <a:endParaRPr lang="en-US" altLang="zh-CN" sz="2800" dirty="0" smtClean="0"/>
          </a:p>
          <a:p>
            <a:r>
              <a:rPr lang="zh-CN" altLang="en-US" sz="2800" dirty="0" smtClean="0"/>
              <a:t>编译原理课程中最巧妙的算法</a:t>
            </a:r>
            <a:r>
              <a:rPr lang="zh-CN" altLang="en-US" sz="2800" dirty="0" smtClean="0"/>
              <a:t>基本领略，</a:t>
            </a:r>
            <a:r>
              <a:rPr lang="zh-CN" altLang="en-US" sz="2800" dirty="0" smtClean="0"/>
              <a:t>接下来的内容属于技术性很强</a:t>
            </a:r>
            <a:r>
              <a:rPr lang="zh-CN" altLang="en-US" sz="2800" dirty="0" smtClean="0"/>
              <a:t>的部分，</a:t>
            </a:r>
            <a:r>
              <a:rPr lang="zh-CN" altLang="en-US" sz="2800" dirty="0" smtClean="0"/>
              <a:t>需要对前期的知识熟练</a:t>
            </a:r>
            <a:r>
              <a:rPr lang="zh-CN" altLang="en-US" sz="2800" dirty="0" smtClean="0"/>
              <a:t>掌握。制作</a:t>
            </a:r>
            <a:r>
              <a:rPr lang="zh-CN" altLang="en-US" sz="2800" dirty="0"/>
              <a:t>编译器</a:t>
            </a:r>
            <a:r>
              <a:rPr lang="zh-CN" altLang="en-US" sz="2800" dirty="0" smtClean="0"/>
              <a:t>的工具选择也需要这方面的知识</a:t>
            </a:r>
            <a:r>
              <a:rPr lang="zh-CN" altLang="en-US" sz="2800" dirty="0" smtClean="0"/>
              <a:t>。</a:t>
            </a:r>
            <a:endParaRPr lang="en-US" altLang="zh-CN" sz="2800" dirty="0" smtClean="0"/>
          </a:p>
          <a:p>
            <a:r>
              <a:rPr lang="zh-CN" altLang="en-US" sz="2800" dirty="0" smtClean="0"/>
              <a:t>目的：启发学生对原理的理解，体会原理与实现之间的距离。</a:t>
            </a:r>
            <a:endParaRPr lang="zh-CN" altLang="en-US" sz="28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2</a:t>
            </a:fld>
            <a:endParaRPr lang="en-US" altLang="zh-CN" smtClean="0"/>
          </a:p>
          <a:p>
            <a:endParaRPr lang="en-US" altLang="zh-CN"/>
          </a:p>
        </p:txBody>
      </p:sp>
      <p:sp>
        <p:nvSpPr>
          <p:cNvPr id="4" name="TextBox 3"/>
          <p:cNvSpPr txBox="1"/>
          <p:nvPr/>
        </p:nvSpPr>
        <p:spPr>
          <a:xfrm>
            <a:off x="322385" y="427892"/>
            <a:ext cx="8077200" cy="984885"/>
          </a:xfrm>
          <a:prstGeom prst="rect">
            <a:avLst/>
          </a:prstGeom>
          <a:noFill/>
        </p:spPr>
        <p:txBody>
          <a:bodyPr wrap="square" rtlCol="0">
            <a:spAutoFit/>
          </a:bodyPr>
          <a:lstStyle/>
          <a:p>
            <a:r>
              <a:rPr lang="zh-CN" altLang="en-US" sz="4000" dirty="0" smtClean="0">
                <a:solidFill>
                  <a:srgbClr val="0000FF"/>
                </a:solidFill>
              </a:rPr>
              <a:t>背景</a:t>
            </a:r>
            <a:endParaRPr lang="en-US" altLang="zh-CN" sz="4000" dirty="0" smtClean="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3074258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98342" y="1746885"/>
            <a:ext cx="8229600" cy="3992563"/>
          </a:xfrm>
        </p:spPr>
        <p:txBody>
          <a:bodyPr/>
          <a:lstStyle/>
          <a:p>
            <a:pPr marL="457200" lvl="1" indent="0">
              <a:buNone/>
            </a:pPr>
            <a:r>
              <a:rPr lang="en-US" altLang="zh-CN" dirty="0" smtClean="0"/>
              <a:t>1.</a:t>
            </a:r>
            <a:r>
              <a:rPr lang="zh-CN" altLang="en-US" dirty="0" smtClean="0"/>
              <a:t>教师开场白（</a:t>
            </a:r>
            <a:r>
              <a:rPr lang="en-US" altLang="zh-CN" dirty="0" smtClean="0"/>
              <a:t>5</a:t>
            </a:r>
            <a:r>
              <a:rPr lang="zh-CN" altLang="en-US" dirty="0" smtClean="0"/>
              <a:t>分钟）</a:t>
            </a:r>
            <a:endParaRPr lang="en-US" altLang="zh-CN" dirty="0" smtClean="0"/>
          </a:p>
          <a:p>
            <a:pPr marL="457200" lvl="1" indent="0">
              <a:buNone/>
            </a:pPr>
            <a:r>
              <a:rPr lang="en-US" altLang="zh-CN" dirty="0" smtClean="0"/>
              <a:t>2.</a:t>
            </a:r>
            <a:r>
              <a:rPr lang="zh-CN" altLang="en-US" dirty="0" smtClean="0"/>
              <a:t>学生分组讨论（</a:t>
            </a:r>
            <a:r>
              <a:rPr lang="en-US" altLang="zh-CN" dirty="0" smtClean="0"/>
              <a:t>15</a:t>
            </a:r>
            <a:r>
              <a:rPr lang="zh-CN" altLang="en-US" dirty="0" smtClean="0"/>
              <a:t>分钟）</a:t>
            </a:r>
            <a:endParaRPr lang="en-US" altLang="zh-CN" dirty="0" smtClean="0"/>
          </a:p>
          <a:p>
            <a:pPr marL="457200" lvl="1" indent="0">
              <a:buNone/>
            </a:pPr>
            <a:r>
              <a:rPr lang="en-US" altLang="zh-CN" dirty="0" smtClean="0"/>
              <a:t>3.</a:t>
            </a:r>
            <a:r>
              <a:rPr lang="zh-CN" altLang="en-US" dirty="0" smtClean="0"/>
              <a:t>学生交叉学习（</a:t>
            </a:r>
            <a:r>
              <a:rPr lang="en-US" altLang="zh-CN" dirty="0" smtClean="0"/>
              <a:t>15</a:t>
            </a:r>
            <a:r>
              <a:rPr lang="zh-CN" altLang="en-US" dirty="0" smtClean="0"/>
              <a:t>分钟）</a:t>
            </a:r>
            <a:endParaRPr lang="en-US" altLang="zh-CN" dirty="0" smtClean="0"/>
          </a:p>
          <a:p>
            <a:pPr marL="457200" lvl="1" indent="0">
              <a:buNone/>
            </a:pPr>
            <a:r>
              <a:rPr lang="en-US" altLang="zh-CN" dirty="0" smtClean="0"/>
              <a:t>4.</a:t>
            </a:r>
            <a:r>
              <a:rPr lang="zh-CN" altLang="en-US" dirty="0" smtClean="0"/>
              <a:t>学生汇报（</a:t>
            </a:r>
            <a:r>
              <a:rPr lang="en-US" altLang="zh-CN" dirty="0" smtClean="0"/>
              <a:t>15</a:t>
            </a:r>
            <a:r>
              <a:rPr lang="zh-CN" altLang="en-US" dirty="0" smtClean="0"/>
              <a:t>分钟）</a:t>
            </a:r>
            <a:endParaRPr lang="en-US" altLang="zh-CN" dirty="0" smtClean="0"/>
          </a:p>
          <a:p>
            <a:pPr marL="457200" lvl="1" indent="0">
              <a:buNone/>
            </a:pPr>
            <a:r>
              <a:rPr lang="en-US" altLang="zh-CN" dirty="0" smtClean="0"/>
              <a:t>5.</a:t>
            </a:r>
            <a:r>
              <a:rPr lang="zh-CN" altLang="en-US" dirty="0" smtClean="0"/>
              <a:t>教师总结（</a:t>
            </a:r>
            <a:r>
              <a:rPr lang="en-US" altLang="zh-CN" dirty="0" smtClean="0"/>
              <a:t>25</a:t>
            </a:r>
            <a:r>
              <a:rPr lang="zh-CN" altLang="en-US" dirty="0" smtClean="0"/>
              <a:t>分钟）</a:t>
            </a:r>
            <a:endParaRPr lang="en-US" altLang="zh-CN" dirty="0" smtClean="0"/>
          </a:p>
          <a:p>
            <a:pPr marL="457200" lvl="1" indent="0">
              <a:buNone/>
            </a:pPr>
            <a:r>
              <a:rPr lang="en-US" altLang="zh-CN" dirty="0" smtClean="0"/>
              <a:t>6.</a:t>
            </a:r>
            <a:r>
              <a:rPr lang="zh-CN" altLang="en-US" dirty="0" smtClean="0"/>
              <a:t>金鱼缸讨论（</a:t>
            </a:r>
            <a:r>
              <a:rPr lang="en-US" altLang="zh-CN" dirty="0" smtClean="0"/>
              <a:t>10</a:t>
            </a:r>
            <a:r>
              <a:rPr lang="zh-CN" altLang="en-US" dirty="0" smtClean="0"/>
              <a:t>分钟）</a:t>
            </a:r>
            <a:endParaRPr lang="en-US" altLang="zh-CN" dirty="0" smtClean="0"/>
          </a:p>
          <a:p>
            <a:pPr marL="457200" lvl="1" indent="0">
              <a:buNone/>
            </a:pPr>
            <a:r>
              <a:rPr lang="en-US" altLang="zh-CN" dirty="0" smtClean="0"/>
              <a:t>7.</a:t>
            </a:r>
            <a:r>
              <a:rPr lang="zh-CN" altLang="en-US" dirty="0" smtClean="0"/>
              <a:t>总结与反馈（</a:t>
            </a:r>
            <a:r>
              <a:rPr lang="en-US" altLang="zh-CN" dirty="0" smtClean="0"/>
              <a:t>5</a:t>
            </a:r>
            <a:r>
              <a:rPr lang="zh-CN" altLang="en-US" dirty="0" smtClean="0"/>
              <a:t>分钟）</a:t>
            </a:r>
            <a:endParaRPr lang="en-US" altLang="zh-CN" dirty="0" smtClean="0"/>
          </a:p>
          <a:p>
            <a:endParaRPr lang="zh-CN" altLang="en-US"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3</a:t>
            </a:fld>
            <a:endParaRPr lang="en-US" altLang="zh-CN" smtClean="0"/>
          </a:p>
          <a:p>
            <a:endParaRPr lang="en-US" altLang="zh-CN"/>
          </a:p>
        </p:txBody>
      </p:sp>
      <p:sp>
        <p:nvSpPr>
          <p:cNvPr id="4" name="TextBox 3"/>
          <p:cNvSpPr txBox="1"/>
          <p:nvPr/>
        </p:nvSpPr>
        <p:spPr>
          <a:xfrm>
            <a:off x="304800" y="762000"/>
            <a:ext cx="8077200" cy="984885"/>
          </a:xfrm>
          <a:prstGeom prst="rect">
            <a:avLst/>
          </a:prstGeom>
          <a:noFill/>
        </p:spPr>
        <p:txBody>
          <a:bodyPr wrap="square" rtlCol="0">
            <a:spAutoFit/>
          </a:bodyPr>
          <a:lstStyle/>
          <a:p>
            <a:r>
              <a:rPr lang="zh-CN" altLang="en-US" sz="4000" dirty="0">
                <a:solidFill>
                  <a:srgbClr val="0000FF"/>
                </a:solidFill>
              </a:rPr>
              <a:t>时间安排（</a:t>
            </a:r>
            <a:r>
              <a:rPr lang="en-US" altLang="zh-CN" sz="4000" dirty="0">
                <a:solidFill>
                  <a:srgbClr val="0000FF"/>
                </a:solidFill>
              </a:rPr>
              <a:t>90</a:t>
            </a:r>
            <a:r>
              <a:rPr lang="zh-CN" altLang="en-US" sz="4000" dirty="0">
                <a:solidFill>
                  <a:srgbClr val="0000FF"/>
                </a:solidFill>
              </a:rPr>
              <a:t>分钟）</a:t>
            </a:r>
            <a:endParaRPr lang="en-US" altLang="zh-CN" sz="4000" dirty="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33789711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95072" y="1447800"/>
            <a:ext cx="8610600" cy="5334000"/>
          </a:xfrm>
        </p:spPr>
        <p:txBody>
          <a:bodyPr/>
          <a:lstStyle/>
          <a:p>
            <a:r>
              <a:rPr lang="zh-CN" altLang="en-US" sz="2800" dirty="0" smtClean="0">
                <a:solidFill>
                  <a:srgbClr val="FF0000"/>
                </a:solidFill>
              </a:rPr>
              <a:t>教学改革：</a:t>
            </a:r>
            <a:r>
              <a:rPr lang="zh-CN" altLang="en-US" sz="2800" dirty="0" smtClean="0"/>
              <a:t>三明治</a:t>
            </a:r>
            <a:r>
              <a:rPr lang="zh-CN" altLang="en-US" sz="2800" dirty="0" smtClean="0"/>
              <a:t>教学法是一种行为导向教学法，通过多种集体和个人的学习讨论，达到对知识的个性化理解。</a:t>
            </a:r>
            <a:r>
              <a:rPr lang="zh-CN" altLang="en-US" sz="2800" dirty="0"/>
              <a:t>环节</a:t>
            </a:r>
            <a:r>
              <a:rPr lang="zh-CN" altLang="en-US" sz="2800" dirty="0" smtClean="0"/>
              <a:t>包括教师引导，分组学习，交叉讨论，小组发言，金鱼缸效应等环节。</a:t>
            </a:r>
            <a:endParaRPr lang="en-US" altLang="zh-CN" sz="2800" dirty="0" smtClean="0"/>
          </a:p>
          <a:p>
            <a:r>
              <a:rPr lang="zh-CN" altLang="en-US" sz="2800" dirty="0">
                <a:solidFill>
                  <a:srgbClr val="FF0000"/>
                </a:solidFill>
              </a:rPr>
              <a:t>头脑风暴：</a:t>
            </a:r>
            <a:r>
              <a:rPr lang="zh-CN" altLang="en-US" sz="2800" dirty="0"/>
              <a:t>你处在没有编译器的时代怎么办</a:t>
            </a:r>
            <a:r>
              <a:rPr lang="zh-CN" altLang="en-US" sz="2800" dirty="0" smtClean="0"/>
              <a:t>？有没有勇气和能力设计</a:t>
            </a:r>
            <a:r>
              <a:rPr lang="zh-CN" altLang="en-US" sz="2800" dirty="0" smtClean="0"/>
              <a:t>出不一样的</a:t>
            </a:r>
            <a:r>
              <a:rPr lang="zh-CN" altLang="en-US" sz="2800" dirty="0" smtClean="0"/>
              <a:t>编译器？</a:t>
            </a:r>
            <a:endParaRPr lang="en-US" altLang="zh-CN" sz="2800" dirty="0"/>
          </a:p>
          <a:p>
            <a:r>
              <a:rPr lang="zh-CN" altLang="en-US" sz="2800" dirty="0" smtClean="0">
                <a:solidFill>
                  <a:srgbClr val="FF0000"/>
                </a:solidFill>
              </a:rPr>
              <a:t>知识总结：</a:t>
            </a:r>
            <a:r>
              <a:rPr lang="zh-CN" altLang="en-US" sz="2800" dirty="0" smtClean="0"/>
              <a:t>回顾</a:t>
            </a:r>
            <a:r>
              <a:rPr lang="zh-CN" altLang="en-US" sz="2800" dirty="0" smtClean="0"/>
              <a:t>编译器</a:t>
            </a:r>
            <a:r>
              <a:rPr lang="zh-CN" altLang="en-US" sz="2800" dirty="0" smtClean="0"/>
              <a:t>的总体结构，编译器前端设计时建模的重要性。</a:t>
            </a:r>
            <a:endParaRPr lang="en-US" altLang="zh-CN" sz="2800" dirty="0" smtClean="0"/>
          </a:p>
          <a:p>
            <a:r>
              <a:rPr lang="zh-CN" altLang="en-US" sz="2800" dirty="0" smtClean="0">
                <a:solidFill>
                  <a:srgbClr val="FF0000"/>
                </a:solidFill>
              </a:rPr>
              <a:t>个性展现：</a:t>
            </a:r>
            <a:r>
              <a:rPr lang="zh-CN" altLang="en-US" sz="2800" dirty="0" smtClean="0"/>
              <a:t>通过积极</a:t>
            </a:r>
            <a:r>
              <a:rPr lang="zh-CN" altLang="en-US" sz="2800" dirty="0" smtClean="0"/>
              <a:t>发言，将自己在编译原理课程中掌握的知识与大家分享。</a:t>
            </a:r>
            <a:endParaRPr lang="zh-CN" altLang="en-US" sz="28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4</a:t>
            </a:fld>
            <a:endParaRPr lang="en-US" altLang="zh-CN" smtClean="0"/>
          </a:p>
          <a:p>
            <a:endParaRPr lang="en-US" altLang="zh-CN"/>
          </a:p>
        </p:txBody>
      </p:sp>
      <p:sp>
        <p:nvSpPr>
          <p:cNvPr id="6" name="TextBox 5"/>
          <p:cNvSpPr txBox="1"/>
          <p:nvPr/>
        </p:nvSpPr>
        <p:spPr>
          <a:xfrm>
            <a:off x="295072" y="533399"/>
            <a:ext cx="8077200" cy="984885"/>
          </a:xfrm>
          <a:prstGeom prst="rect">
            <a:avLst/>
          </a:prstGeom>
          <a:noFill/>
        </p:spPr>
        <p:txBody>
          <a:bodyPr wrap="square" rtlCol="0">
            <a:spAutoFit/>
          </a:bodyPr>
          <a:lstStyle/>
          <a:p>
            <a:pPr lvl="1"/>
            <a:r>
              <a:rPr lang="en-US" altLang="zh-CN" sz="4000" dirty="0">
                <a:solidFill>
                  <a:srgbClr val="0000FF"/>
                </a:solidFill>
              </a:rPr>
              <a:t>1.</a:t>
            </a:r>
            <a:r>
              <a:rPr lang="zh-CN" altLang="en-US" sz="4000" dirty="0">
                <a:solidFill>
                  <a:srgbClr val="0000FF"/>
                </a:solidFill>
              </a:rPr>
              <a:t>教师开场白（</a:t>
            </a:r>
            <a:r>
              <a:rPr lang="en-US" altLang="zh-CN" sz="4000" dirty="0">
                <a:solidFill>
                  <a:srgbClr val="0000FF"/>
                </a:solidFill>
              </a:rPr>
              <a:t>5</a:t>
            </a:r>
            <a:r>
              <a:rPr lang="zh-CN" altLang="en-US" sz="4000" dirty="0">
                <a:solidFill>
                  <a:srgbClr val="0000FF"/>
                </a:solidFill>
              </a:rPr>
              <a:t>分钟）</a:t>
            </a:r>
            <a:endParaRPr lang="en-US" altLang="zh-CN" sz="4000" dirty="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14232550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152400" y="1283677"/>
            <a:ext cx="8991600" cy="4964723"/>
          </a:xfrm>
        </p:spPr>
        <p:txBody>
          <a:bodyPr/>
          <a:lstStyle/>
          <a:p>
            <a:pPr marL="514350" indent="-514350">
              <a:lnSpc>
                <a:spcPts val="3280"/>
              </a:lnSpc>
              <a:buFont typeface="+mj-lt"/>
              <a:buAutoNum type="arabicPeriod"/>
            </a:pPr>
            <a:r>
              <a:rPr lang="zh-CN" altLang="en-US" sz="2400" dirty="0" smtClean="0"/>
              <a:t>既然正规文法是上下文无关文法的特例，为什么不统一用</a:t>
            </a:r>
            <a:r>
              <a:rPr lang="en-US" altLang="zh-CN" sz="2400" dirty="0" smtClean="0"/>
              <a:t>2</a:t>
            </a:r>
            <a:r>
              <a:rPr lang="zh-CN" altLang="en-US" sz="2400" dirty="0" smtClean="0"/>
              <a:t>型文法设计词法和语法分析器？而选择用</a:t>
            </a:r>
            <a:r>
              <a:rPr lang="en-US" altLang="zh-CN" sz="2400" dirty="0" smtClean="0"/>
              <a:t>3</a:t>
            </a:r>
            <a:r>
              <a:rPr lang="zh-CN" altLang="en-US" sz="2400" dirty="0" smtClean="0"/>
              <a:t>型文法实现词法分析。</a:t>
            </a:r>
            <a:endParaRPr lang="en-US" altLang="zh-CN" sz="2400" dirty="0" smtClean="0"/>
          </a:p>
          <a:p>
            <a:pPr marL="514350" indent="-514350">
              <a:lnSpc>
                <a:spcPts val="3280"/>
              </a:lnSpc>
              <a:buFont typeface="+mj-lt"/>
              <a:buAutoNum type="arabicPeriod"/>
            </a:pPr>
            <a:r>
              <a:rPr lang="zh-CN" altLang="en-US" sz="2400" dirty="0" smtClean="0"/>
              <a:t>预测</a:t>
            </a:r>
            <a:r>
              <a:rPr lang="zh-CN" altLang="en-US" sz="2400" dirty="0" smtClean="0"/>
              <a:t>分析</a:t>
            </a:r>
            <a:r>
              <a:rPr lang="zh-CN" altLang="en-US" sz="2400" dirty="0" smtClean="0"/>
              <a:t>法的建模思想有</a:t>
            </a:r>
            <a:r>
              <a:rPr lang="zh-CN" altLang="en-US" sz="2400" dirty="0" smtClean="0"/>
              <a:t>何奇妙之</a:t>
            </a:r>
            <a:r>
              <a:rPr lang="zh-CN" altLang="en-US" sz="2400" dirty="0" smtClean="0"/>
              <a:t>处，实现的关键点在哪里？以你现在的技术预计多长时间能实现？</a:t>
            </a:r>
            <a:endParaRPr lang="en-US" altLang="zh-CN" sz="2400" dirty="0" smtClean="0"/>
          </a:p>
          <a:p>
            <a:pPr marL="514350" indent="-514350">
              <a:lnSpc>
                <a:spcPts val="3280"/>
              </a:lnSpc>
              <a:buFont typeface="+mj-lt"/>
              <a:buAutoNum type="arabicPeriod"/>
            </a:pPr>
            <a:r>
              <a:rPr lang="zh-CN" altLang="en-US" sz="2400" dirty="0" smtClean="0"/>
              <a:t>优先分析法</a:t>
            </a:r>
            <a:r>
              <a:rPr lang="zh-CN" altLang="en-US" sz="2400" dirty="0" smtClean="0"/>
              <a:t>的建模思想</a:t>
            </a:r>
            <a:r>
              <a:rPr lang="zh-CN" altLang="en-US" sz="2400" dirty="0" smtClean="0"/>
              <a:t>最奇妙的地方在哪里</a:t>
            </a:r>
            <a:r>
              <a:rPr lang="zh-CN" altLang="en-US" sz="2400" dirty="0"/>
              <a:t>？实现的关键点在哪里</a:t>
            </a:r>
            <a:r>
              <a:rPr lang="zh-CN" altLang="en-US" sz="2400" dirty="0" smtClean="0"/>
              <a:t>？</a:t>
            </a:r>
            <a:r>
              <a:rPr lang="zh-CN" altLang="en-US" sz="2400" dirty="0"/>
              <a:t>以你现在的技术预计多长时间能实现</a:t>
            </a:r>
            <a:r>
              <a:rPr lang="zh-CN" altLang="en-US" sz="2400" dirty="0" smtClean="0"/>
              <a:t>？</a:t>
            </a:r>
            <a:endParaRPr lang="en-US" altLang="zh-CN" sz="2400" dirty="0" smtClean="0"/>
          </a:p>
          <a:p>
            <a:pPr marL="514350" indent="-514350">
              <a:lnSpc>
                <a:spcPts val="3280"/>
              </a:lnSpc>
              <a:buFont typeface="+mj-lt"/>
              <a:buAutoNum type="arabicPeriod"/>
            </a:pPr>
            <a:r>
              <a:rPr lang="en-US" altLang="zh-CN" sz="2400" dirty="0"/>
              <a:t>LR</a:t>
            </a:r>
            <a:r>
              <a:rPr lang="zh-CN" altLang="en-US" sz="2400" dirty="0"/>
              <a:t>分析</a:t>
            </a:r>
            <a:r>
              <a:rPr lang="zh-CN" altLang="en-US" sz="2400" dirty="0" smtClean="0"/>
              <a:t>法建模是否巧妙？</a:t>
            </a:r>
            <a:r>
              <a:rPr lang="en-US" altLang="zh-CN" sz="2400" dirty="0" smtClean="0"/>
              <a:t>LR</a:t>
            </a:r>
            <a:r>
              <a:rPr lang="zh-CN" altLang="en-US" sz="2400" dirty="0" smtClean="0"/>
              <a:t>分析</a:t>
            </a:r>
            <a:r>
              <a:rPr lang="zh-CN" altLang="en-US" sz="2400" dirty="0"/>
              <a:t>表结构有何</a:t>
            </a:r>
            <a:r>
              <a:rPr lang="zh-CN" altLang="en-US" sz="2400" dirty="0" smtClean="0"/>
              <a:t>特点，如果有</a:t>
            </a:r>
            <a:r>
              <a:rPr lang="en-US" altLang="zh-CN" sz="2400" dirty="0" smtClean="0"/>
              <a:t>1000</a:t>
            </a:r>
            <a:r>
              <a:rPr lang="zh-CN" altLang="en-US" sz="2400" dirty="0" smtClean="0"/>
              <a:t>个状态，手工构造是否可能？</a:t>
            </a:r>
            <a:endParaRPr lang="en-US" altLang="zh-CN" sz="2400" dirty="0" smtClean="0"/>
          </a:p>
          <a:p>
            <a:pPr marL="514350" indent="-514350">
              <a:lnSpc>
                <a:spcPts val="3280"/>
              </a:lnSpc>
              <a:buFont typeface="+mj-lt"/>
              <a:buAutoNum type="arabicPeriod"/>
            </a:pPr>
            <a:r>
              <a:rPr lang="zh-CN" altLang="en-US" sz="2400" dirty="0" smtClean="0"/>
              <a:t>语法分析算法的结束状态是什么？输出又是什么？这种结束有缺憾吗？是不是感觉还可以或应该再做点什么？</a:t>
            </a:r>
            <a:endParaRPr lang="zh-CN" altLang="en-US" sz="24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5</a:t>
            </a:fld>
            <a:endParaRPr lang="en-US" altLang="zh-CN" smtClean="0"/>
          </a:p>
          <a:p>
            <a:endParaRPr lang="en-US" altLang="zh-CN"/>
          </a:p>
        </p:txBody>
      </p:sp>
      <p:sp>
        <p:nvSpPr>
          <p:cNvPr id="6" name="TextBox 5"/>
          <p:cNvSpPr txBox="1"/>
          <p:nvPr/>
        </p:nvSpPr>
        <p:spPr>
          <a:xfrm>
            <a:off x="304800" y="381000"/>
            <a:ext cx="8077200" cy="984885"/>
          </a:xfrm>
          <a:prstGeom prst="rect">
            <a:avLst/>
          </a:prstGeom>
          <a:noFill/>
        </p:spPr>
        <p:txBody>
          <a:bodyPr wrap="square" rtlCol="0">
            <a:spAutoFit/>
          </a:bodyPr>
          <a:lstStyle/>
          <a:p>
            <a:pPr lvl="1"/>
            <a:r>
              <a:rPr lang="zh-CN" altLang="en-US" sz="4000" dirty="0">
                <a:solidFill>
                  <a:srgbClr val="0000FF"/>
                </a:solidFill>
              </a:rPr>
              <a:t>学生分组讨论（</a:t>
            </a:r>
            <a:r>
              <a:rPr lang="en-US" altLang="zh-CN" sz="4000" dirty="0">
                <a:solidFill>
                  <a:srgbClr val="0000FF"/>
                </a:solidFill>
              </a:rPr>
              <a:t>15</a:t>
            </a:r>
            <a:r>
              <a:rPr lang="zh-CN" altLang="en-US" sz="4000" dirty="0">
                <a:solidFill>
                  <a:srgbClr val="0000FF"/>
                </a:solidFill>
              </a:rPr>
              <a:t>分钟）</a:t>
            </a:r>
            <a:endParaRPr lang="en-US" altLang="zh-CN" sz="4000" dirty="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94564" y="1213484"/>
            <a:ext cx="8229600" cy="843915"/>
          </a:xfrm>
        </p:spPr>
        <p:txBody>
          <a:bodyPr/>
          <a:lstStyle/>
          <a:p>
            <a:r>
              <a:rPr lang="zh-CN" altLang="en-US" sz="2800" dirty="0" smtClean="0"/>
              <a:t>每个同学发表自己对本组问题的看法，记录员记录。每个同学总结本组的见解。</a:t>
            </a:r>
            <a:endParaRPr lang="zh-CN" altLang="en-US" sz="28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6</a:t>
            </a:fld>
            <a:endParaRPr lang="en-US" altLang="zh-CN" smtClean="0"/>
          </a:p>
          <a:p>
            <a:endParaRPr lang="en-US" altLang="zh-CN"/>
          </a:p>
        </p:txBody>
      </p:sp>
      <p:sp>
        <p:nvSpPr>
          <p:cNvPr id="4" name="TextBox 3"/>
          <p:cNvSpPr txBox="1"/>
          <p:nvPr/>
        </p:nvSpPr>
        <p:spPr>
          <a:xfrm>
            <a:off x="304800" y="533400"/>
            <a:ext cx="8077200" cy="984885"/>
          </a:xfrm>
          <a:prstGeom prst="rect">
            <a:avLst/>
          </a:prstGeom>
          <a:noFill/>
        </p:spPr>
        <p:txBody>
          <a:bodyPr wrap="square" rtlCol="0">
            <a:spAutoFit/>
          </a:bodyPr>
          <a:lstStyle/>
          <a:p>
            <a:pPr lvl="1"/>
            <a:r>
              <a:rPr lang="zh-CN" altLang="en-US" sz="4000" dirty="0" smtClean="0">
                <a:solidFill>
                  <a:srgbClr val="0000FF"/>
                </a:solidFill>
              </a:rPr>
              <a:t>第一次分组</a:t>
            </a:r>
            <a:r>
              <a:rPr lang="zh-CN" altLang="en-US" sz="4000" dirty="0">
                <a:solidFill>
                  <a:srgbClr val="0000FF"/>
                </a:solidFill>
              </a:rPr>
              <a:t>讨论（</a:t>
            </a:r>
            <a:r>
              <a:rPr lang="en-US" altLang="zh-CN" sz="4000" dirty="0">
                <a:solidFill>
                  <a:srgbClr val="0000FF"/>
                </a:solidFill>
              </a:rPr>
              <a:t>15</a:t>
            </a:r>
            <a:r>
              <a:rPr lang="zh-CN" altLang="en-US" sz="4000" dirty="0">
                <a:solidFill>
                  <a:srgbClr val="0000FF"/>
                </a:solidFill>
              </a:rPr>
              <a:t>分钟）</a:t>
            </a:r>
            <a:endParaRPr lang="en-US" altLang="zh-CN" sz="4000" dirty="0">
              <a:solidFill>
                <a:srgbClr val="0000FF"/>
              </a:solidFill>
            </a:endParaRPr>
          </a:p>
          <a:p>
            <a:endParaRPr lang="zh-CN" altLang="en-US" dirty="0">
              <a:solidFill>
                <a:srgbClr val="0000FF"/>
              </a:solidFill>
            </a:endParaRPr>
          </a:p>
        </p:txBody>
      </p:sp>
      <p:graphicFrame>
        <p:nvGraphicFramePr>
          <p:cNvPr id="5" name="内容占位符 3"/>
          <p:cNvGraphicFramePr>
            <a:graphicFrameLocks/>
          </p:cNvGraphicFramePr>
          <p:nvPr>
            <p:extLst>
              <p:ext uri="{D42A27DB-BD31-4B8C-83A1-F6EECF244321}">
                <p14:modId xmlns:p14="http://schemas.microsoft.com/office/powerpoint/2010/main" val="2429323446"/>
              </p:ext>
            </p:extLst>
          </p:nvPr>
        </p:nvGraphicFramePr>
        <p:xfrm>
          <a:off x="762000" y="2362200"/>
          <a:ext cx="7315201" cy="3511415"/>
        </p:xfrm>
        <a:graphic>
          <a:graphicData uri="http://schemas.openxmlformats.org/drawingml/2006/table">
            <a:tbl>
              <a:tblPr firstRow="1" bandRow="1">
                <a:tableStyleId>{5C22544A-7EE6-4342-B048-85BDC9FD1C3A}</a:tableStyleId>
              </a:tblPr>
              <a:tblGrid>
                <a:gridCol w="2362201"/>
                <a:gridCol w="990600"/>
                <a:gridCol w="914400"/>
                <a:gridCol w="1143000"/>
                <a:gridCol w="1066800"/>
                <a:gridCol w="838200"/>
              </a:tblGrid>
              <a:tr h="153643">
                <a:tc>
                  <a:txBody>
                    <a:bodyPr/>
                    <a:lstStyle/>
                    <a:p>
                      <a:r>
                        <a:rPr lang="zh-CN" altLang="en-US" sz="2400" dirty="0" smtClean="0">
                          <a:solidFill>
                            <a:srgbClr val="0000FF"/>
                          </a:solidFill>
                        </a:rPr>
                        <a:t>记录员</a:t>
                      </a:r>
                      <a:endParaRPr lang="zh-CN" altLang="en-US" sz="2400" dirty="0">
                        <a:solidFill>
                          <a:srgbClr val="0000FF"/>
                        </a:solidFill>
                      </a:endParaRPr>
                    </a:p>
                  </a:txBody>
                  <a:tcPr/>
                </a:tc>
                <a:tc>
                  <a:txBody>
                    <a:bodyPr/>
                    <a:lstStyle/>
                    <a:p>
                      <a:r>
                        <a:rPr lang="en-US" altLang="zh-CN" dirty="0" smtClean="0">
                          <a:solidFill>
                            <a:srgbClr val="FFFF00"/>
                          </a:solidFill>
                        </a:rPr>
                        <a:t>A1</a:t>
                      </a:r>
                      <a:endParaRPr lang="zh-CN" altLang="en-US" dirty="0">
                        <a:solidFill>
                          <a:srgbClr val="FFFF00"/>
                        </a:solidFill>
                      </a:endParaRPr>
                    </a:p>
                  </a:txBody>
                  <a:tcPr/>
                </a:tc>
                <a:tc>
                  <a:txBody>
                    <a:bodyPr/>
                    <a:lstStyle/>
                    <a:p>
                      <a:r>
                        <a:rPr lang="en-US" altLang="zh-CN" dirty="0" smtClean="0">
                          <a:solidFill>
                            <a:srgbClr val="FFFF00"/>
                          </a:solidFill>
                        </a:rPr>
                        <a:t>B2</a:t>
                      </a:r>
                      <a:endParaRPr lang="zh-CN" altLang="en-US" dirty="0">
                        <a:solidFill>
                          <a:srgbClr val="FFFF00"/>
                        </a:solidFill>
                      </a:endParaRPr>
                    </a:p>
                  </a:txBody>
                  <a:tcPr/>
                </a:tc>
                <a:tc>
                  <a:txBody>
                    <a:bodyPr/>
                    <a:lstStyle/>
                    <a:p>
                      <a:r>
                        <a:rPr lang="en-US" altLang="zh-CN" dirty="0" smtClean="0">
                          <a:solidFill>
                            <a:srgbClr val="FFFF00"/>
                          </a:solidFill>
                        </a:rPr>
                        <a:t>C3</a:t>
                      </a:r>
                      <a:endParaRPr lang="zh-CN" altLang="en-US" dirty="0">
                        <a:solidFill>
                          <a:srgbClr val="FFFF00"/>
                        </a:solidFill>
                      </a:endParaRPr>
                    </a:p>
                  </a:txBody>
                  <a:tcPr/>
                </a:tc>
                <a:tc>
                  <a:txBody>
                    <a:bodyPr/>
                    <a:lstStyle/>
                    <a:p>
                      <a:r>
                        <a:rPr lang="en-US" altLang="zh-CN" dirty="0" smtClean="0">
                          <a:solidFill>
                            <a:srgbClr val="FFFF00"/>
                          </a:solidFill>
                        </a:rPr>
                        <a:t>D4</a:t>
                      </a:r>
                      <a:endParaRPr lang="zh-CN" altLang="en-US" dirty="0">
                        <a:solidFill>
                          <a:srgbClr val="FFFF00"/>
                        </a:solidFill>
                      </a:endParaRPr>
                    </a:p>
                  </a:txBody>
                  <a:tcPr/>
                </a:tc>
                <a:tc>
                  <a:txBody>
                    <a:bodyPr/>
                    <a:lstStyle/>
                    <a:p>
                      <a:r>
                        <a:rPr lang="en-US" altLang="zh-CN" dirty="0" smtClean="0">
                          <a:solidFill>
                            <a:srgbClr val="FFFF00"/>
                          </a:solidFill>
                        </a:rPr>
                        <a:t>E5</a:t>
                      </a:r>
                      <a:endParaRPr lang="zh-CN" altLang="en-US" dirty="0">
                        <a:solidFill>
                          <a:srgbClr val="FFFF00"/>
                        </a:solidFill>
                      </a:endParaRPr>
                    </a:p>
                  </a:txBody>
                  <a:tcPr/>
                </a:tc>
              </a:tr>
              <a:tr h="61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dirty="0" smtClean="0">
                          <a:solidFill>
                            <a:srgbClr val="0000FF"/>
                          </a:solidFill>
                        </a:rPr>
                        <a:t>第一组</a:t>
                      </a:r>
                      <a:r>
                        <a:rPr lang="en-US" altLang="zh-CN" sz="2400" dirty="0" smtClean="0">
                          <a:solidFill>
                            <a:srgbClr val="0000FF"/>
                          </a:solidFill>
                        </a:rPr>
                        <a:t>(</a:t>
                      </a:r>
                      <a:r>
                        <a:rPr lang="zh-CN" altLang="en-US" sz="2400" dirty="0" smtClean="0">
                          <a:solidFill>
                            <a:srgbClr val="0000FF"/>
                          </a:solidFill>
                          <a:latin typeface="黑体" pitchFamily="49" charset="-122"/>
                          <a:ea typeface="黑体" pitchFamily="49" charset="-122"/>
                        </a:rPr>
                        <a:t>问题</a:t>
                      </a:r>
                      <a:r>
                        <a:rPr lang="zh-CN" altLang="zh-CN" sz="2400" dirty="0" smtClean="0">
                          <a:solidFill>
                            <a:srgbClr val="0000FF"/>
                          </a:solidFill>
                          <a:latin typeface="黑体" pitchFamily="49" charset="-122"/>
                          <a:ea typeface="黑体" pitchFamily="49" charset="-122"/>
                        </a:rPr>
                        <a:t>1</a:t>
                      </a:r>
                      <a:r>
                        <a:rPr lang="en-US" altLang="zh-CN" sz="2400" dirty="0" smtClean="0">
                          <a:solidFill>
                            <a:srgbClr val="0000FF"/>
                          </a:solidFill>
                          <a:latin typeface="黑体" pitchFamily="49" charset="-122"/>
                          <a:ea typeface="黑体" pitchFamily="49" charset="-122"/>
                        </a:rPr>
                        <a:t>)</a:t>
                      </a:r>
                      <a:endParaRPr lang="zh-CN" altLang="en-US" sz="2400" dirty="0">
                        <a:solidFill>
                          <a:srgbClr val="0000FF"/>
                        </a:solidFill>
                      </a:endParaRPr>
                    </a:p>
                  </a:txBody>
                  <a:tcPr/>
                </a:tc>
                <a:tc>
                  <a:txBody>
                    <a:bodyPr/>
                    <a:lstStyle/>
                    <a:p>
                      <a:r>
                        <a:rPr lang="en-US" altLang="zh-CN" dirty="0" smtClean="0">
                          <a:solidFill>
                            <a:srgbClr val="0000FF"/>
                          </a:solidFill>
                        </a:rPr>
                        <a:t>A1</a:t>
                      </a:r>
                      <a:endParaRPr lang="zh-CN" altLang="en-US" dirty="0">
                        <a:solidFill>
                          <a:srgbClr val="0000FF"/>
                        </a:solidFill>
                      </a:endParaRPr>
                    </a:p>
                  </a:txBody>
                  <a:tcPr/>
                </a:tc>
                <a:tc>
                  <a:txBody>
                    <a:bodyPr/>
                    <a:lstStyle/>
                    <a:p>
                      <a:r>
                        <a:rPr lang="en-US" altLang="zh-CN" dirty="0" smtClean="0">
                          <a:solidFill>
                            <a:srgbClr val="0000FF"/>
                          </a:solidFill>
                        </a:rPr>
                        <a:t>A2</a:t>
                      </a:r>
                      <a:endParaRPr lang="zh-CN" altLang="en-US" dirty="0">
                        <a:solidFill>
                          <a:srgbClr val="0000FF"/>
                        </a:solidFill>
                      </a:endParaRPr>
                    </a:p>
                  </a:txBody>
                  <a:tcPr/>
                </a:tc>
                <a:tc>
                  <a:txBody>
                    <a:bodyPr/>
                    <a:lstStyle/>
                    <a:p>
                      <a:r>
                        <a:rPr lang="en-US" altLang="zh-CN" dirty="0" smtClean="0">
                          <a:solidFill>
                            <a:srgbClr val="0000FF"/>
                          </a:solidFill>
                        </a:rPr>
                        <a:t>A3</a:t>
                      </a:r>
                      <a:endParaRPr lang="zh-CN" altLang="en-US" dirty="0">
                        <a:solidFill>
                          <a:srgbClr val="0000FF"/>
                        </a:solidFill>
                      </a:endParaRPr>
                    </a:p>
                  </a:txBody>
                  <a:tcPr/>
                </a:tc>
                <a:tc>
                  <a:txBody>
                    <a:bodyPr/>
                    <a:lstStyle/>
                    <a:p>
                      <a:r>
                        <a:rPr lang="en-US" altLang="zh-CN" dirty="0" smtClean="0">
                          <a:solidFill>
                            <a:srgbClr val="0000FF"/>
                          </a:solidFill>
                        </a:rPr>
                        <a:t>A4</a:t>
                      </a:r>
                      <a:endParaRPr lang="zh-CN" altLang="en-US" dirty="0">
                        <a:solidFill>
                          <a:srgbClr val="0000FF"/>
                        </a:solidFill>
                      </a:endParaRPr>
                    </a:p>
                  </a:txBody>
                  <a:tcPr/>
                </a:tc>
                <a:tc>
                  <a:txBody>
                    <a:bodyPr/>
                    <a:lstStyle/>
                    <a:p>
                      <a:r>
                        <a:rPr lang="en-US" altLang="zh-CN" dirty="0" smtClean="0">
                          <a:solidFill>
                            <a:srgbClr val="0000FF"/>
                          </a:solidFill>
                        </a:rPr>
                        <a:t>A5</a:t>
                      </a:r>
                      <a:endParaRPr lang="zh-CN" altLang="en-US" dirty="0">
                        <a:solidFill>
                          <a:srgbClr val="0000FF"/>
                        </a:solidFill>
                      </a:endParaRPr>
                    </a:p>
                  </a:txBody>
                  <a:tcPr/>
                </a:tc>
              </a:tr>
              <a:tr h="61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b="1" kern="1200" dirty="0" smtClean="0">
                          <a:solidFill>
                            <a:srgbClr val="FF0000"/>
                          </a:solidFill>
                          <a:latin typeface="+mn-lt"/>
                          <a:ea typeface="+mn-ea"/>
                          <a:cs typeface="+mn-cs"/>
                        </a:rPr>
                        <a:t>第二组</a:t>
                      </a:r>
                      <a:r>
                        <a:rPr lang="en-US" altLang="zh-CN" sz="2400" b="1" kern="1200" dirty="0" smtClean="0">
                          <a:solidFill>
                            <a:srgbClr val="FF0000"/>
                          </a:solidFill>
                          <a:latin typeface="+mn-lt"/>
                          <a:ea typeface="+mn-ea"/>
                          <a:cs typeface="+mn-cs"/>
                        </a:rPr>
                        <a:t>(</a:t>
                      </a:r>
                      <a:r>
                        <a:rPr lang="zh-CN" altLang="en-US" sz="2400" b="1" kern="1200" dirty="0" smtClean="0">
                          <a:solidFill>
                            <a:srgbClr val="FF0000"/>
                          </a:solidFill>
                          <a:latin typeface="+mn-lt"/>
                          <a:ea typeface="+mn-ea"/>
                          <a:cs typeface="+mn-cs"/>
                        </a:rPr>
                        <a:t>问题</a:t>
                      </a:r>
                      <a:r>
                        <a:rPr lang="en-US" altLang="zh-CN" sz="2400" b="1" kern="1200" dirty="0" smtClean="0">
                          <a:solidFill>
                            <a:srgbClr val="FF0000"/>
                          </a:solidFill>
                          <a:latin typeface="+mn-lt"/>
                          <a:ea typeface="+mn-ea"/>
                          <a:cs typeface="+mn-cs"/>
                        </a:rPr>
                        <a:t>2)</a:t>
                      </a:r>
                      <a:endParaRPr lang="zh-CN" altLang="en-US" sz="2400" b="1" kern="1200" dirty="0">
                        <a:solidFill>
                          <a:srgbClr val="FF0000"/>
                        </a:solidFill>
                        <a:latin typeface="+mn-lt"/>
                        <a:ea typeface="+mn-ea"/>
                        <a:cs typeface="+mn-cs"/>
                      </a:endParaRPr>
                    </a:p>
                  </a:txBody>
                  <a:tcPr/>
                </a:tc>
                <a:tc>
                  <a:txBody>
                    <a:bodyPr/>
                    <a:lstStyle/>
                    <a:p>
                      <a:r>
                        <a:rPr lang="en-US" altLang="zh-CN" dirty="0" smtClean="0">
                          <a:solidFill>
                            <a:srgbClr val="FF0000"/>
                          </a:solidFill>
                        </a:rPr>
                        <a:t>B1</a:t>
                      </a:r>
                      <a:endParaRPr lang="zh-CN" altLang="en-US" dirty="0">
                        <a:solidFill>
                          <a:srgbClr val="FF0000"/>
                        </a:solidFill>
                      </a:endParaRPr>
                    </a:p>
                  </a:txBody>
                  <a:tcPr/>
                </a:tc>
                <a:tc>
                  <a:txBody>
                    <a:bodyPr/>
                    <a:lstStyle/>
                    <a:p>
                      <a:r>
                        <a:rPr lang="en-US" altLang="zh-CN" dirty="0" smtClean="0">
                          <a:solidFill>
                            <a:srgbClr val="FF0000"/>
                          </a:solidFill>
                        </a:rPr>
                        <a:t>B2</a:t>
                      </a:r>
                      <a:endParaRPr lang="zh-CN" altLang="en-US" dirty="0">
                        <a:solidFill>
                          <a:srgbClr val="FF0000"/>
                        </a:solidFill>
                      </a:endParaRPr>
                    </a:p>
                  </a:txBody>
                  <a:tcPr/>
                </a:tc>
                <a:tc>
                  <a:txBody>
                    <a:bodyPr/>
                    <a:lstStyle/>
                    <a:p>
                      <a:r>
                        <a:rPr lang="en-US" altLang="zh-CN" dirty="0" smtClean="0">
                          <a:solidFill>
                            <a:srgbClr val="FF0000"/>
                          </a:solidFill>
                        </a:rPr>
                        <a:t>B3</a:t>
                      </a:r>
                      <a:endParaRPr lang="zh-CN" altLang="en-US" dirty="0">
                        <a:solidFill>
                          <a:srgbClr val="FF0000"/>
                        </a:solidFill>
                      </a:endParaRPr>
                    </a:p>
                  </a:txBody>
                  <a:tcPr/>
                </a:tc>
                <a:tc>
                  <a:txBody>
                    <a:bodyPr/>
                    <a:lstStyle/>
                    <a:p>
                      <a:r>
                        <a:rPr lang="en-US" altLang="zh-CN" dirty="0" smtClean="0">
                          <a:solidFill>
                            <a:srgbClr val="FF0000"/>
                          </a:solidFill>
                        </a:rPr>
                        <a:t>B4</a:t>
                      </a:r>
                      <a:endParaRPr lang="zh-CN" altLang="en-US" dirty="0">
                        <a:solidFill>
                          <a:srgbClr val="FF0000"/>
                        </a:solidFill>
                      </a:endParaRPr>
                    </a:p>
                  </a:txBody>
                  <a:tcPr/>
                </a:tc>
                <a:tc>
                  <a:txBody>
                    <a:bodyPr/>
                    <a:lstStyle/>
                    <a:p>
                      <a:r>
                        <a:rPr lang="en-US" altLang="zh-CN" dirty="0" smtClean="0">
                          <a:solidFill>
                            <a:srgbClr val="FF0000"/>
                          </a:solidFill>
                        </a:rPr>
                        <a:t>B5</a:t>
                      </a:r>
                      <a:endParaRPr lang="zh-CN" altLang="en-US" dirty="0">
                        <a:solidFill>
                          <a:srgbClr val="FF0000"/>
                        </a:solidFill>
                      </a:endParaRPr>
                    </a:p>
                  </a:txBody>
                  <a:tcPr/>
                </a:tc>
              </a:tr>
              <a:tr h="61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b="1" kern="1200" dirty="0" smtClean="0">
                          <a:solidFill>
                            <a:srgbClr val="009900"/>
                          </a:solidFill>
                          <a:latin typeface="+mn-lt"/>
                          <a:ea typeface="+mn-ea"/>
                          <a:cs typeface="+mn-cs"/>
                        </a:rPr>
                        <a:t>第三组</a:t>
                      </a:r>
                      <a:r>
                        <a:rPr lang="en-US" altLang="zh-CN" sz="2400" b="1" kern="1200" dirty="0" smtClean="0">
                          <a:solidFill>
                            <a:srgbClr val="009900"/>
                          </a:solidFill>
                          <a:latin typeface="+mn-lt"/>
                          <a:ea typeface="+mn-ea"/>
                          <a:cs typeface="+mn-cs"/>
                        </a:rPr>
                        <a:t>(</a:t>
                      </a:r>
                      <a:r>
                        <a:rPr lang="zh-CN" altLang="en-US" sz="2400" b="1" kern="1200" dirty="0" smtClean="0">
                          <a:solidFill>
                            <a:srgbClr val="009900"/>
                          </a:solidFill>
                          <a:latin typeface="+mn-lt"/>
                          <a:ea typeface="+mn-ea"/>
                          <a:cs typeface="+mn-cs"/>
                        </a:rPr>
                        <a:t>问题</a:t>
                      </a:r>
                      <a:r>
                        <a:rPr lang="en-US" altLang="zh-CN" sz="2400" b="1" kern="1200" dirty="0" smtClean="0">
                          <a:solidFill>
                            <a:srgbClr val="009900"/>
                          </a:solidFill>
                          <a:latin typeface="+mn-lt"/>
                          <a:ea typeface="+mn-ea"/>
                          <a:cs typeface="+mn-cs"/>
                        </a:rPr>
                        <a:t>3)</a:t>
                      </a:r>
                      <a:endParaRPr lang="zh-CN" altLang="en-US" sz="2400" b="1" kern="1200" dirty="0">
                        <a:solidFill>
                          <a:srgbClr val="009900"/>
                        </a:solidFill>
                        <a:latin typeface="+mn-lt"/>
                        <a:ea typeface="+mn-ea"/>
                        <a:cs typeface="+mn-cs"/>
                      </a:endParaRPr>
                    </a:p>
                  </a:txBody>
                  <a:tcPr/>
                </a:tc>
                <a:tc>
                  <a:txBody>
                    <a:bodyPr/>
                    <a:lstStyle/>
                    <a:p>
                      <a:r>
                        <a:rPr lang="en-US" altLang="zh-CN" dirty="0" smtClean="0">
                          <a:solidFill>
                            <a:srgbClr val="009900"/>
                          </a:solidFill>
                        </a:rPr>
                        <a:t>C1</a:t>
                      </a:r>
                      <a:endParaRPr lang="zh-CN" altLang="en-US" dirty="0">
                        <a:solidFill>
                          <a:srgbClr val="009900"/>
                        </a:solidFill>
                      </a:endParaRPr>
                    </a:p>
                  </a:txBody>
                  <a:tcPr/>
                </a:tc>
                <a:tc>
                  <a:txBody>
                    <a:bodyPr/>
                    <a:lstStyle/>
                    <a:p>
                      <a:r>
                        <a:rPr lang="en-US" altLang="zh-CN" dirty="0" smtClean="0">
                          <a:solidFill>
                            <a:srgbClr val="009900"/>
                          </a:solidFill>
                        </a:rPr>
                        <a:t>C2</a:t>
                      </a:r>
                      <a:endParaRPr lang="zh-CN" altLang="en-US" dirty="0">
                        <a:solidFill>
                          <a:srgbClr val="009900"/>
                        </a:solidFill>
                      </a:endParaRPr>
                    </a:p>
                  </a:txBody>
                  <a:tcPr/>
                </a:tc>
                <a:tc>
                  <a:txBody>
                    <a:bodyPr/>
                    <a:lstStyle/>
                    <a:p>
                      <a:r>
                        <a:rPr lang="en-US" altLang="zh-CN" dirty="0" smtClean="0">
                          <a:solidFill>
                            <a:srgbClr val="009900"/>
                          </a:solidFill>
                        </a:rPr>
                        <a:t>C3</a:t>
                      </a:r>
                      <a:endParaRPr lang="zh-CN" altLang="en-US" dirty="0">
                        <a:solidFill>
                          <a:srgbClr val="009900"/>
                        </a:solidFill>
                      </a:endParaRPr>
                    </a:p>
                  </a:txBody>
                  <a:tcPr/>
                </a:tc>
                <a:tc>
                  <a:txBody>
                    <a:bodyPr/>
                    <a:lstStyle/>
                    <a:p>
                      <a:r>
                        <a:rPr lang="en-US" altLang="zh-CN" dirty="0" smtClean="0">
                          <a:solidFill>
                            <a:srgbClr val="009900"/>
                          </a:solidFill>
                        </a:rPr>
                        <a:t>C4</a:t>
                      </a:r>
                      <a:endParaRPr lang="zh-CN" altLang="en-US" dirty="0">
                        <a:solidFill>
                          <a:srgbClr val="009900"/>
                        </a:solidFill>
                      </a:endParaRPr>
                    </a:p>
                  </a:txBody>
                  <a:tcPr/>
                </a:tc>
                <a:tc>
                  <a:txBody>
                    <a:bodyPr/>
                    <a:lstStyle/>
                    <a:p>
                      <a:r>
                        <a:rPr lang="en-US" altLang="zh-CN" dirty="0" smtClean="0">
                          <a:solidFill>
                            <a:srgbClr val="009900"/>
                          </a:solidFill>
                        </a:rPr>
                        <a:t>C5</a:t>
                      </a:r>
                      <a:endParaRPr lang="zh-CN" altLang="en-US" dirty="0">
                        <a:solidFill>
                          <a:srgbClr val="009900"/>
                        </a:solidFill>
                      </a:endParaRPr>
                    </a:p>
                  </a:txBody>
                  <a:tcPr/>
                </a:tc>
              </a:tr>
              <a:tr h="61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b="1" kern="1200" dirty="0" smtClean="0">
                          <a:solidFill>
                            <a:srgbClr val="FF00FF"/>
                          </a:solidFill>
                          <a:latin typeface="+mn-lt"/>
                          <a:ea typeface="+mn-ea"/>
                          <a:cs typeface="+mn-cs"/>
                        </a:rPr>
                        <a:t>第四组</a:t>
                      </a:r>
                      <a:r>
                        <a:rPr lang="en-US" altLang="zh-CN" sz="2400" b="1" kern="1200" dirty="0" smtClean="0">
                          <a:solidFill>
                            <a:srgbClr val="FF00FF"/>
                          </a:solidFill>
                          <a:latin typeface="+mn-lt"/>
                          <a:ea typeface="+mn-ea"/>
                          <a:cs typeface="+mn-cs"/>
                        </a:rPr>
                        <a:t>(</a:t>
                      </a:r>
                      <a:r>
                        <a:rPr lang="zh-CN" altLang="en-US" sz="2400" b="1" kern="1200" dirty="0" smtClean="0">
                          <a:solidFill>
                            <a:srgbClr val="FF00FF"/>
                          </a:solidFill>
                          <a:latin typeface="+mn-lt"/>
                          <a:ea typeface="+mn-ea"/>
                          <a:cs typeface="+mn-cs"/>
                        </a:rPr>
                        <a:t>问题</a:t>
                      </a:r>
                      <a:r>
                        <a:rPr lang="en-US" altLang="zh-CN" sz="2400" b="1" kern="1200" dirty="0" smtClean="0">
                          <a:solidFill>
                            <a:srgbClr val="FF00FF"/>
                          </a:solidFill>
                          <a:latin typeface="+mn-lt"/>
                          <a:ea typeface="+mn-ea"/>
                          <a:cs typeface="+mn-cs"/>
                        </a:rPr>
                        <a:t>4)</a:t>
                      </a:r>
                      <a:endParaRPr lang="zh-CN" altLang="en-US" sz="2400" b="1" kern="1200" dirty="0">
                        <a:solidFill>
                          <a:srgbClr val="FF00FF"/>
                        </a:solidFill>
                        <a:latin typeface="+mn-lt"/>
                        <a:ea typeface="+mn-ea"/>
                        <a:cs typeface="+mn-cs"/>
                      </a:endParaRPr>
                    </a:p>
                  </a:txBody>
                  <a:tcPr/>
                </a:tc>
                <a:tc>
                  <a:txBody>
                    <a:bodyPr/>
                    <a:lstStyle/>
                    <a:p>
                      <a:r>
                        <a:rPr lang="en-US" altLang="zh-CN" dirty="0" smtClean="0">
                          <a:solidFill>
                            <a:srgbClr val="FF00FF"/>
                          </a:solidFill>
                        </a:rPr>
                        <a:t>D1</a:t>
                      </a:r>
                      <a:endParaRPr lang="zh-CN" altLang="en-US" dirty="0">
                        <a:solidFill>
                          <a:srgbClr val="FF00FF"/>
                        </a:solidFill>
                      </a:endParaRPr>
                    </a:p>
                  </a:txBody>
                  <a:tcPr/>
                </a:tc>
                <a:tc>
                  <a:txBody>
                    <a:bodyPr/>
                    <a:lstStyle/>
                    <a:p>
                      <a:r>
                        <a:rPr lang="en-US" altLang="zh-CN" dirty="0" smtClean="0">
                          <a:solidFill>
                            <a:srgbClr val="FF00FF"/>
                          </a:solidFill>
                        </a:rPr>
                        <a:t>D2</a:t>
                      </a:r>
                      <a:endParaRPr lang="zh-CN" altLang="en-US" dirty="0">
                        <a:solidFill>
                          <a:srgbClr val="FF00FF"/>
                        </a:solidFill>
                      </a:endParaRPr>
                    </a:p>
                  </a:txBody>
                  <a:tcPr/>
                </a:tc>
                <a:tc>
                  <a:txBody>
                    <a:bodyPr/>
                    <a:lstStyle/>
                    <a:p>
                      <a:r>
                        <a:rPr lang="en-US" altLang="zh-CN" dirty="0" smtClean="0">
                          <a:solidFill>
                            <a:srgbClr val="FF00FF"/>
                          </a:solidFill>
                        </a:rPr>
                        <a:t>D3</a:t>
                      </a:r>
                      <a:endParaRPr lang="zh-CN" altLang="en-US" dirty="0">
                        <a:solidFill>
                          <a:srgbClr val="FF00FF"/>
                        </a:solidFill>
                      </a:endParaRPr>
                    </a:p>
                  </a:txBody>
                  <a:tcPr/>
                </a:tc>
                <a:tc>
                  <a:txBody>
                    <a:bodyPr/>
                    <a:lstStyle/>
                    <a:p>
                      <a:r>
                        <a:rPr lang="en-US" altLang="zh-CN" dirty="0" smtClean="0">
                          <a:solidFill>
                            <a:srgbClr val="FF00FF"/>
                          </a:solidFill>
                        </a:rPr>
                        <a:t>D4</a:t>
                      </a:r>
                      <a:endParaRPr lang="zh-CN" altLang="en-US" dirty="0">
                        <a:solidFill>
                          <a:srgbClr val="FF00FF"/>
                        </a:solidFill>
                      </a:endParaRPr>
                    </a:p>
                  </a:txBody>
                  <a:tcPr/>
                </a:tc>
                <a:tc>
                  <a:txBody>
                    <a:bodyPr/>
                    <a:lstStyle/>
                    <a:p>
                      <a:r>
                        <a:rPr lang="en-US" altLang="zh-CN" dirty="0" smtClean="0">
                          <a:solidFill>
                            <a:srgbClr val="FF00FF"/>
                          </a:solidFill>
                        </a:rPr>
                        <a:t>D5</a:t>
                      </a:r>
                      <a:endParaRPr lang="zh-CN" altLang="en-US" dirty="0">
                        <a:solidFill>
                          <a:srgbClr val="FF00FF"/>
                        </a:solidFill>
                      </a:endParaRPr>
                    </a:p>
                  </a:txBody>
                  <a:tcPr/>
                </a:tc>
              </a:tr>
              <a:tr h="6108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2400" b="1" kern="1200" dirty="0" smtClean="0">
                          <a:solidFill>
                            <a:srgbClr val="0099CC"/>
                          </a:solidFill>
                          <a:latin typeface="+mn-lt"/>
                          <a:ea typeface="+mn-ea"/>
                          <a:cs typeface="+mn-cs"/>
                        </a:rPr>
                        <a:t>第五组</a:t>
                      </a:r>
                      <a:r>
                        <a:rPr lang="en-US" altLang="zh-CN" sz="2400" b="1" kern="1200" dirty="0" smtClean="0">
                          <a:solidFill>
                            <a:srgbClr val="FF00FF"/>
                          </a:solidFill>
                          <a:latin typeface="+mn-lt"/>
                          <a:ea typeface="+mn-ea"/>
                          <a:cs typeface="+mn-cs"/>
                        </a:rPr>
                        <a:t>(</a:t>
                      </a:r>
                      <a:r>
                        <a:rPr lang="zh-CN" altLang="en-US" sz="2400" b="1" kern="1200" dirty="0" smtClean="0">
                          <a:solidFill>
                            <a:srgbClr val="FF00FF"/>
                          </a:solidFill>
                          <a:latin typeface="+mn-lt"/>
                          <a:ea typeface="+mn-ea"/>
                          <a:cs typeface="+mn-cs"/>
                        </a:rPr>
                        <a:t>问题</a:t>
                      </a:r>
                      <a:r>
                        <a:rPr lang="en-US" altLang="zh-CN" sz="2400" b="1" kern="1200" dirty="0" smtClean="0">
                          <a:solidFill>
                            <a:srgbClr val="FF00FF"/>
                          </a:solidFill>
                          <a:latin typeface="+mn-lt"/>
                          <a:ea typeface="+mn-ea"/>
                          <a:cs typeface="+mn-cs"/>
                        </a:rPr>
                        <a:t>5)</a:t>
                      </a:r>
                      <a:endParaRPr lang="zh-CN" altLang="en-US" sz="2400" b="1" kern="1200" dirty="0">
                        <a:solidFill>
                          <a:srgbClr val="FF00FF"/>
                        </a:solidFill>
                        <a:latin typeface="+mn-lt"/>
                        <a:ea typeface="+mn-ea"/>
                        <a:cs typeface="+mn-cs"/>
                      </a:endParaRPr>
                    </a:p>
                  </a:txBody>
                  <a:tcPr/>
                </a:tc>
                <a:tc>
                  <a:txBody>
                    <a:bodyPr/>
                    <a:lstStyle/>
                    <a:p>
                      <a:r>
                        <a:rPr lang="en-US" altLang="zh-CN" dirty="0" smtClean="0">
                          <a:solidFill>
                            <a:srgbClr val="0099CC"/>
                          </a:solidFill>
                        </a:rPr>
                        <a:t>E1</a:t>
                      </a:r>
                      <a:endParaRPr lang="zh-CN" altLang="en-US" dirty="0">
                        <a:solidFill>
                          <a:srgbClr val="0099CC"/>
                        </a:solidFill>
                      </a:endParaRPr>
                    </a:p>
                  </a:txBody>
                  <a:tcPr/>
                </a:tc>
                <a:tc>
                  <a:txBody>
                    <a:bodyPr/>
                    <a:lstStyle/>
                    <a:p>
                      <a:r>
                        <a:rPr lang="en-US" altLang="zh-CN" dirty="0" smtClean="0">
                          <a:solidFill>
                            <a:srgbClr val="0099CC"/>
                          </a:solidFill>
                        </a:rPr>
                        <a:t>E2</a:t>
                      </a:r>
                      <a:endParaRPr lang="zh-CN" altLang="en-US" dirty="0">
                        <a:solidFill>
                          <a:srgbClr val="0099CC"/>
                        </a:solidFill>
                      </a:endParaRPr>
                    </a:p>
                  </a:txBody>
                  <a:tcPr/>
                </a:tc>
                <a:tc>
                  <a:txBody>
                    <a:bodyPr/>
                    <a:lstStyle/>
                    <a:p>
                      <a:r>
                        <a:rPr lang="en-US" altLang="zh-CN" dirty="0" smtClean="0">
                          <a:solidFill>
                            <a:srgbClr val="0099CC"/>
                          </a:solidFill>
                        </a:rPr>
                        <a:t>E3 </a:t>
                      </a:r>
                      <a:endParaRPr lang="zh-CN" altLang="en-US" dirty="0">
                        <a:solidFill>
                          <a:srgbClr val="0099CC"/>
                        </a:solidFill>
                      </a:endParaRPr>
                    </a:p>
                  </a:txBody>
                  <a:tcPr/>
                </a:tc>
                <a:tc>
                  <a:txBody>
                    <a:bodyPr/>
                    <a:lstStyle/>
                    <a:p>
                      <a:r>
                        <a:rPr lang="en-US" altLang="zh-CN" dirty="0" smtClean="0">
                          <a:solidFill>
                            <a:srgbClr val="0099CC"/>
                          </a:solidFill>
                        </a:rPr>
                        <a:t>E4</a:t>
                      </a:r>
                      <a:endParaRPr lang="zh-CN" altLang="en-US" dirty="0">
                        <a:solidFill>
                          <a:srgbClr val="0099CC"/>
                        </a:solidFill>
                      </a:endParaRPr>
                    </a:p>
                  </a:txBody>
                  <a:tcPr/>
                </a:tc>
                <a:tc>
                  <a:txBody>
                    <a:bodyPr/>
                    <a:lstStyle/>
                    <a:p>
                      <a:r>
                        <a:rPr lang="en-US" altLang="zh-CN" dirty="0" smtClean="0">
                          <a:solidFill>
                            <a:srgbClr val="0099CC"/>
                          </a:solidFill>
                        </a:rPr>
                        <a:t>E5</a:t>
                      </a:r>
                      <a:endParaRPr lang="zh-CN" altLang="en-US" dirty="0">
                        <a:solidFill>
                          <a:srgbClr val="0099CC"/>
                        </a:solidFill>
                      </a:endParaRPr>
                    </a:p>
                  </a:txBody>
                  <a:tcPr/>
                </a:tc>
              </a:tr>
            </a:tbl>
          </a:graphicData>
        </a:graphic>
      </p:graphicFrame>
    </p:spTree>
    <p:extLst>
      <p:ext uri="{BB962C8B-B14F-4D97-AF65-F5344CB8AC3E}">
        <p14:creationId xmlns:p14="http://schemas.microsoft.com/office/powerpoint/2010/main" val="158703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内容占位符 3"/>
          <p:cNvGraphicFramePr>
            <a:graphicFrameLocks noGrp="1"/>
          </p:cNvGraphicFramePr>
          <p:nvPr>
            <p:ph idx="1"/>
            <p:extLst>
              <p:ext uri="{D42A27DB-BD31-4B8C-83A1-F6EECF244321}">
                <p14:modId xmlns:p14="http://schemas.microsoft.com/office/powerpoint/2010/main" val="26431616"/>
              </p:ext>
            </p:extLst>
          </p:nvPr>
        </p:nvGraphicFramePr>
        <p:xfrm>
          <a:off x="1092390" y="2590800"/>
          <a:ext cx="6477000" cy="3759200"/>
        </p:xfrm>
        <a:graphic>
          <a:graphicData uri="http://schemas.openxmlformats.org/drawingml/2006/table">
            <a:tbl>
              <a:tblPr firstRow="1" bandRow="1">
                <a:tableStyleId>{5C22544A-7EE6-4342-B048-85BDC9FD1C3A}</a:tableStyleId>
              </a:tblPr>
              <a:tblGrid>
                <a:gridCol w="1295400"/>
                <a:gridCol w="990600"/>
                <a:gridCol w="990600"/>
                <a:gridCol w="1143000"/>
                <a:gridCol w="914400"/>
                <a:gridCol w="1143000"/>
              </a:tblGrid>
              <a:tr h="329919">
                <a:tc>
                  <a:txBody>
                    <a:bodyPr/>
                    <a:lstStyle/>
                    <a:p>
                      <a:endParaRPr lang="zh-CN" altLang="en-US" sz="2400" dirty="0">
                        <a:solidFill>
                          <a:srgbClr val="0000FF"/>
                        </a:solidFill>
                      </a:endParaRPr>
                    </a:p>
                  </a:txBody>
                  <a:tcPr/>
                </a:tc>
                <a:tc>
                  <a:txBody>
                    <a:bodyPr/>
                    <a:lstStyle/>
                    <a:p>
                      <a:r>
                        <a:rPr lang="en-US" altLang="zh-CN" dirty="0" smtClean="0">
                          <a:solidFill>
                            <a:srgbClr val="FFFF00"/>
                          </a:solidFill>
                        </a:rPr>
                        <a:t>1-5</a:t>
                      </a:r>
                      <a:endParaRPr lang="zh-CN" altLang="en-US" dirty="0">
                        <a:solidFill>
                          <a:srgbClr val="FFFF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FFFF00"/>
                          </a:solidFill>
                        </a:rPr>
                        <a:t>1-5</a:t>
                      </a:r>
                      <a:endParaRPr lang="zh-CN" altLang="en-US" dirty="0" smtClean="0">
                        <a:solidFill>
                          <a:srgbClr val="FFFF00"/>
                        </a:solidFill>
                      </a:endParaRPr>
                    </a:p>
                  </a:txBody>
                  <a:tcPr/>
                </a:tc>
                <a:tc>
                  <a:txBody>
                    <a:bodyPr/>
                    <a:lstStyle/>
                    <a:p>
                      <a:r>
                        <a:rPr lang="en-US" altLang="zh-CN" dirty="0" smtClean="0">
                          <a:solidFill>
                            <a:srgbClr val="FFFF00"/>
                          </a:solidFill>
                        </a:rPr>
                        <a:t>1-5</a:t>
                      </a:r>
                      <a:endParaRPr lang="zh-CN" altLang="en-US" dirty="0">
                        <a:solidFill>
                          <a:srgbClr val="FFFF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FFFF00"/>
                          </a:solidFill>
                        </a:rPr>
                        <a:t>1-5</a:t>
                      </a:r>
                      <a:endParaRPr lang="zh-CN" altLang="en-US" dirty="0" smtClean="0">
                        <a:solidFill>
                          <a:srgbClr val="FFFF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dirty="0" smtClean="0">
                          <a:solidFill>
                            <a:srgbClr val="FFFF00"/>
                          </a:solidFill>
                        </a:rPr>
                        <a:t>1-5</a:t>
                      </a:r>
                      <a:endParaRPr lang="zh-CN" altLang="en-US" dirty="0" smtClean="0">
                        <a:solidFill>
                          <a:srgbClr val="FFFF00"/>
                        </a:solidFill>
                      </a:endParaRPr>
                    </a:p>
                  </a:txBody>
                  <a:tcPr/>
                </a:tc>
              </a:tr>
              <a:tr h="660400">
                <a:tc>
                  <a:txBody>
                    <a:bodyPr/>
                    <a:lstStyle/>
                    <a:p>
                      <a:r>
                        <a:rPr lang="zh-CN" altLang="en-US" sz="2400" dirty="0" smtClean="0">
                          <a:solidFill>
                            <a:srgbClr val="0000FF"/>
                          </a:solidFill>
                        </a:rPr>
                        <a:t>第一组</a:t>
                      </a:r>
                      <a:endParaRPr lang="zh-CN" altLang="en-US" sz="2400" dirty="0">
                        <a:solidFill>
                          <a:srgbClr val="0000FF"/>
                        </a:solidFill>
                      </a:endParaRPr>
                    </a:p>
                  </a:txBody>
                  <a:tcPr/>
                </a:tc>
                <a:tc>
                  <a:txBody>
                    <a:bodyPr/>
                    <a:lstStyle/>
                    <a:p>
                      <a:r>
                        <a:rPr lang="en-US" altLang="zh-CN" dirty="0" smtClean="0">
                          <a:solidFill>
                            <a:srgbClr val="009900"/>
                          </a:solidFill>
                        </a:rPr>
                        <a:t>A1</a:t>
                      </a:r>
                      <a:endParaRPr lang="zh-CN" altLang="en-US" dirty="0">
                        <a:solidFill>
                          <a:srgbClr val="009900"/>
                        </a:solidFill>
                      </a:endParaRPr>
                    </a:p>
                  </a:txBody>
                  <a:tcPr/>
                </a:tc>
                <a:tc>
                  <a:txBody>
                    <a:bodyPr/>
                    <a:lstStyle/>
                    <a:p>
                      <a:r>
                        <a:rPr lang="en-US" altLang="zh-CN" dirty="0" smtClean="0">
                          <a:solidFill>
                            <a:srgbClr val="FF0000"/>
                          </a:solidFill>
                        </a:rPr>
                        <a:t>A2</a:t>
                      </a:r>
                      <a:endParaRPr lang="zh-CN" altLang="en-US" dirty="0">
                        <a:solidFill>
                          <a:srgbClr val="FF0000"/>
                        </a:solidFill>
                      </a:endParaRPr>
                    </a:p>
                  </a:txBody>
                  <a:tcPr/>
                </a:tc>
                <a:tc>
                  <a:txBody>
                    <a:bodyPr/>
                    <a:lstStyle/>
                    <a:p>
                      <a:r>
                        <a:rPr lang="en-US" altLang="zh-CN" dirty="0" smtClean="0"/>
                        <a:t>A3</a:t>
                      </a:r>
                      <a:endParaRPr lang="zh-CN" altLang="en-US" dirty="0"/>
                    </a:p>
                  </a:txBody>
                  <a:tcPr/>
                </a:tc>
                <a:tc>
                  <a:txBody>
                    <a:bodyPr/>
                    <a:lstStyle/>
                    <a:p>
                      <a:r>
                        <a:rPr lang="en-US" altLang="zh-CN" dirty="0" smtClean="0">
                          <a:solidFill>
                            <a:srgbClr val="0000FF"/>
                          </a:solidFill>
                        </a:rPr>
                        <a:t>A4</a:t>
                      </a:r>
                      <a:endParaRPr lang="zh-CN" altLang="en-US" dirty="0">
                        <a:solidFill>
                          <a:srgbClr val="0000FF"/>
                        </a:solidFill>
                      </a:endParaRPr>
                    </a:p>
                  </a:txBody>
                  <a:tcPr/>
                </a:tc>
                <a:tc>
                  <a:txBody>
                    <a:bodyPr/>
                    <a:lstStyle/>
                    <a:p>
                      <a:r>
                        <a:rPr lang="en-US" altLang="zh-CN" dirty="0" smtClean="0"/>
                        <a:t>A5</a:t>
                      </a:r>
                      <a:endParaRPr lang="zh-CN" altLang="en-US" dirty="0"/>
                    </a:p>
                  </a:txBody>
                  <a:tcPr/>
                </a:tc>
              </a:tr>
              <a:tr h="660400">
                <a:tc>
                  <a:txBody>
                    <a:bodyPr/>
                    <a:lstStyle/>
                    <a:p>
                      <a:r>
                        <a:rPr lang="zh-CN" altLang="en-US" sz="2400" b="1" kern="1200" dirty="0" smtClean="0">
                          <a:solidFill>
                            <a:srgbClr val="0000FF"/>
                          </a:solidFill>
                          <a:latin typeface="+mn-lt"/>
                          <a:ea typeface="+mn-ea"/>
                          <a:cs typeface="+mn-cs"/>
                        </a:rPr>
                        <a:t>第二组</a:t>
                      </a:r>
                      <a:endParaRPr lang="zh-CN" altLang="en-US" sz="2400" b="1" kern="1200" dirty="0">
                        <a:solidFill>
                          <a:srgbClr val="0000FF"/>
                        </a:solidFill>
                        <a:latin typeface="+mn-lt"/>
                        <a:ea typeface="+mn-ea"/>
                        <a:cs typeface="+mn-cs"/>
                      </a:endParaRPr>
                    </a:p>
                  </a:txBody>
                  <a:tcPr/>
                </a:tc>
                <a:tc>
                  <a:txBody>
                    <a:bodyPr/>
                    <a:lstStyle/>
                    <a:p>
                      <a:r>
                        <a:rPr lang="en-US" altLang="zh-CN" dirty="0" smtClean="0">
                          <a:solidFill>
                            <a:srgbClr val="009900"/>
                          </a:solidFill>
                        </a:rPr>
                        <a:t>B1</a:t>
                      </a:r>
                      <a:endParaRPr lang="zh-CN" altLang="en-US" dirty="0">
                        <a:solidFill>
                          <a:srgbClr val="009900"/>
                        </a:solidFill>
                      </a:endParaRPr>
                    </a:p>
                  </a:txBody>
                  <a:tcPr/>
                </a:tc>
                <a:tc>
                  <a:txBody>
                    <a:bodyPr/>
                    <a:lstStyle/>
                    <a:p>
                      <a:r>
                        <a:rPr lang="en-US" altLang="zh-CN" dirty="0" smtClean="0">
                          <a:solidFill>
                            <a:srgbClr val="FF0000"/>
                          </a:solidFill>
                        </a:rPr>
                        <a:t>B2</a:t>
                      </a:r>
                      <a:endParaRPr lang="zh-CN" altLang="en-US" dirty="0">
                        <a:solidFill>
                          <a:srgbClr val="FF0000"/>
                        </a:solidFill>
                      </a:endParaRPr>
                    </a:p>
                  </a:txBody>
                  <a:tcPr/>
                </a:tc>
                <a:tc>
                  <a:txBody>
                    <a:bodyPr/>
                    <a:lstStyle/>
                    <a:p>
                      <a:r>
                        <a:rPr lang="en-US" altLang="zh-CN" dirty="0" smtClean="0"/>
                        <a:t>B3</a:t>
                      </a:r>
                      <a:endParaRPr lang="zh-CN" altLang="en-US" dirty="0"/>
                    </a:p>
                  </a:txBody>
                  <a:tcPr/>
                </a:tc>
                <a:tc>
                  <a:txBody>
                    <a:bodyPr/>
                    <a:lstStyle/>
                    <a:p>
                      <a:r>
                        <a:rPr lang="en-US" altLang="zh-CN" dirty="0" smtClean="0">
                          <a:solidFill>
                            <a:srgbClr val="0000FF"/>
                          </a:solidFill>
                        </a:rPr>
                        <a:t>B4</a:t>
                      </a:r>
                      <a:endParaRPr lang="zh-CN" altLang="en-US" dirty="0">
                        <a:solidFill>
                          <a:srgbClr val="0000FF"/>
                        </a:solidFill>
                      </a:endParaRPr>
                    </a:p>
                  </a:txBody>
                  <a:tcPr/>
                </a:tc>
                <a:tc>
                  <a:txBody>
                    <a:bodyPr/>
                    <a:lstStyle/>
                    <a:p>
                      <a:r>
                        <a:rPr lang="en-US" altLang="zh-CN" dirty="0" smtClean="0"/>
                        <a:t>B5</a:t>
                      </a:r>
                      <a:endParaRPr lang="zh-CN" altLang="en-US" dirty="0"/>
                    </a:p>
                  </a:txBody>
                  <a:tcPr/>
                </a:tc>
              </a:tr>
              <a:tr h="660400">
                <a:tc>
                  <a:txBody>
                    <a:bodyPr/>
                    <a:lstStyle/>
                    <a:p>
                      <a:r>
                        <a:rPr lang="zh-CN" altLang="en-US" sz="2400" b="1" kern="1200" dirty="0" smtClean="0">
                          <a:solidFill>
                            <a:srgbClr val="0000FF"/>
                          </a:solidFill>
                          <a:latin typeface="+mn-lt"/>
                          <a:ea typeface="+mn-ea"/>
                          <a:cs typeface="+mn-cs"/>
                        </a:rPr>
                        <a:t>第三组</a:t>
                      </a:r>
                      <a:endParaRPr lang="zh-CN" altLang="en-US" sz="2400" b="1" kern="1200" dirty="0">
                        <a:solidFill>
                          <a:srgbClr val="0000FF"/>
                        </a:solidFill>
                        <a:latin typeface="+mn-lt"/>
                        <a:ea typeface="+mn-ea"/>
                        <a:cs typeface="+mn-cs"/>
                      </a:endParaRPr>
                    </a:p>
                  </a:txBody>
                  <a:tcPr/>
                </a:tc>
                <a:tc>
                  <a:txBody>
                    <a:bodyPr/>
                    <a:lstStyle/>
                    <a:p>
                      <a:r>
                        <a:rPr lang="en-US" altLang="zh-CN" dirty="0" smtClean="0">
                          <a:solidFill>
                            <a:srgbClr val="009900"/>
                          </a:solidFill>
                        </a:rPr>
                        <a:t>C1</a:t>
                      </a:r>
                      <a:endParaRPr lang="zh-CN" altLang="en-US" dirty="0">
                        <a:solidFill>
                          <a:srgbClr val="009900"/>
                        </a:solidFill>
                      </a:endParaRPr>
                    </a:p>
                  </a:txBody>
                  <a:tcPr/>
                </a:tc>
                <a:tc>
                  <a:txBody>
                    <a:bodyPr/>
                    <a:lstStyle/>
                    <a:p>
                      <a:r>
                        <a:rPr lang="en-US" altLang="zh-CN" dirty="0" smtClean="0">
                          <a:solidFill>
                            <a:srgbClr val="FF0000"/>
                          </a:solidFill>
                        </a:rPr>
                        <a:t>C2</a:t>
                      </a:r>
                      <a:endParaRPr lang="zh-CN" altLang="en-US" dirty="0">
                        <a:solidFill>
                          <a:srgbClr val="FF0000"/>
                        </a:solidFill>
                      </a:endParaRPr>
                    </a:p>
                  </a:txBody>
                  <a:tcPr/>
                </a:tc>
                <a:tc>
                  <a:txBody>
                    <a:bodyPr/>
                    <a:lstStyle/>
                    <a:p>
                      <a:r>
                        <a:rPr lang="en-US" altLang="zh-CN" dirty="0" smtClean="0"/>
                        <a:t>C3</a:t>
                      </a:r>
                      <a:endParaRPr lang="zh-CN" altLang="en-US" dirty="0"/>
                    </a:p>
                  </a:txBody>
                  <a:tcPr/>
                </a:tc>
                <a:tc>
                  <a:txBody>
                    <a:bodyPr/>
                    <a:lstStyle/>
                    <a:p>
                      <a:r>
                        <a:rPr lang="en-US" altLang="zh-CN" dirty="0" smtClean="0">
                          <a:solidFill>
                            <a:srgbClr val="0000FF"/>
                          </a:solidFill>
                        </a:rPr>
                        <a:t>C4</a:t>
                      </a:r>
                      <a:endParaRPr lang="zh-CN" altLang="en-US" dirty="0">
                        <a:solidFill>
                          <a:srgbClr val="0000FF"/>
                        </a:solidFill>
                      </a:endParaRPr>
                    </a:p>
                  </a:txBody>
                  <a:tcPr/>
                </a:tc>
                <a:tc>
                  <a:txBody>
                    <a:bodyPr/>
                    <a:lstStyle/>
                    <a:p>
                      <a:r>
                        <a:rPr lang="en-US" altLang="zh-CN" dirty="0" smtClean="0"/>
                        <a:t>C5</a:t>
                      </a:r>
                      <a:endParaRPr lang="zh-CN" altLang="en-US" dirty="0"/>
                    </a:p>
                  </a:txBody>
                  <a:tcPr/>
                </a:tc>
              </a:tr>
              <a:tr h="660400">
                <a:tc>
                  <a:txBody>
                    <a:bodyPr/>
                    <a:lstStyle/>
                    <a:p>
                      <a:r>
                        <a:rPr lang="zh-CN" altLang="en-US" sz="2400" b="1" kern="1200" dirty="0" smtClean="0">
                          <a:solidFill>
                            <a:srgbClr val="0000FF"/>
                          </a:solidFill>
                          <a:latin typeface="+mn-lt"/>
                          <a:ea typeface="+mn-ea"/>
                          <a:cs typeface="+mn-cs"/>
                        </a:rPr>
                        <a:t>第四组</a:t>
                      </a:r>
                      <a:endParaRPr lang="zh-CN" altLang="en-US" sz="2400" b="1" kern="1200" dirty="0">
                        <a:solidFill>
                          <a:srgbClr val="0000FF"/>
                        </a:solidFill>
                        <a:latin typeface="+mn-lt"/>
                        <a:ea typeface="+mn-ea"/>
                        <a:cs typeface="+mn-cs"/>
                      </a:endParaRPr>
                    </a:p>
                  </a:txBody>
                  <a:tcPr/>
                </a:tc>
                <a:tc>
                  <a:txBody>
                    <a:bodyPr/>
                    <a:lstStyle/>
                    <a:p>
                      <a:r>
                        <a:rPr lang="en-US" altLang="zh-CN" dirty="0" smtClean="0">
                          <a:solidFill>
                            <a:srgbClr val="009900"/>
                          </a:solidFill>
                        </a:rPr>
                        <a:t>D1</a:t>
                      </a:r>
                      <a:endParaRPr lang="zh-CN" altLang="en-US" dirty="0">
                        <a:solidFill>
                          <a:srgbClr val="009900"/>
                        </a:solidFill>
                      </a:endParaRPr>
                    </a:p>
                  </a:txBody>
                  <a:tcPr/>
                </a:tc>
                <a:tc>
                  <a:txBody>
                    <a:bodyPr/>
                    <a:lstStyle/>
                    <a:p>
                      <a:r>
                        <a:rPr lang="en-US" altLang="zh-CN" dirty="0" smtClean="0">
                          <a:solidFill>
                            <a:srgbClr val="FF0000"/>
                          </a:solidFill>
                        </a:rPr>
                        <a:t>D2</a:t>
                      </a:r>
                      <a:endParaRPr lang="zh-CN" altLang="en-US" dirty="0">
                        <a:solidFill>
                          <a:srgbClr val="FF0000"/>
                        </a:solidFill>
                      </a:endParaRPr>
                    </a:p>
                  </a:txBody>
                  <a:tcPr/>
                </a:tc>
                <a:tc>
                  <a:txBody>
                    <a:bodyPr/>
                    <a:lstStyle/>
                    <a:p>
                      <a:r>
                        <a:rPr lang="en-US" altLang="zh-CN" dirty="0" smtClean="0"/>
                        <a:t>D3</a:t>
                      </a:r>
                      <a:endParaRPr lang="zh-CN" altLang="en-US" dirty="0"/>
                    </a:p>
                  </a:txBody>
                  <a:tcPr/>
                </a:tc>
                <a:tc>
                  <a:txBody>
                    <a:bodyPr/>
                    <a:lstStyle/>
                    <a:p>
                      <a:r>
                        <a:rPr lang="en-US" altLang="zh-CN" dirty="0" smtClean="0">
                          <a:solidFill>
                            <a:srgbClr val="0000FF"/>
                          </a:solidFill>
                        </a:rPr>
                        <a:t>D4</a:t>
                      </a:r>
                      <a:endParaRPr lang="zh-CN" altLang="en-US" dirty="0">
                        <a:solidFill>
                          <a:srgbClr val="0000FF"/>
                        </a:solidFill>
                      </a:endParaRPr>
                    </a:p>
                  </a:txBody>
                  <a:tcPr/>
                </a:tc>
                <a:tc>
                  <a:txBody>
                    <a:bodyPr/>
                    <a:lstStyle/>
                    <a:p>
                      <a:r>
                        <a:rPr lang="en-US" altLang="zh-CN" dirty="0" smtClean="0"/>
                        <a:t>D5</a:t>
                      </a:r>
                      <a:endParaRPr lang="zh-CN" altLang="en-US" dirty="0"/>
                    </a:p>
                  </a:txBody>
                  <a:tcPr/>
                </a:tc>
              </a:tr>
              <a:tr h="660400">
                <a:tc>
                  <a:txBody>
                    <a:bodyPr/>
                    <a:lstStyle/>
                    <a:p>
                      <a:r>
                        <a:rPr lang="zh-CN" altLang="en-US" sz="2400" b="1" kern="1200" dirty="0" smtClean="0">
                          <a:solidFill>
                            <a:srgbClr val="0000FF"/>
                          </a:solidFill>
                          <a:latin typeface="+mn-lt"/>
                          <a:ea typeface="+mn-ea"/>
                          <a:cs typeface="+mn-cs"/>
                        </a:rPr>
                        <a:t>第五组</a:t>
                      </a:r>
                      <a:endParaRPr lang="zh-CN" altLang="en-US" sz="2400" b="1" kern="1200" dirty="0">
                        <a:solidFill>
                          <a:srgbClr val="0000FF"/>
                        </a:solidFill>
                        <a:latin typeface="+mn-lt"/>
                        <a:ea typeface="+mn-ea"/>
                        <a:cs typeface="+mn-cs"/>
                      </a:endParaRPr>
                    </a:p>
                  </a:txBody>
                  <a:tcPr/>
                </a:tc>
                <a:tc>
                  <a:txBody>
                    <a:bodyPr/>
                    <a:lstStyle/>
                    <a:p>
                      <a:r>
                        <a:rPr lang="en-US" altLang="zh-CN" dirty="0" smtClean="0">
                          <a:solidFill>
                            <a:srgbClr val="009900"/>
                          </a:solidFill>
                        </a:rPr>
                        <a:t>E1</a:t>
                      </a:r>
                      <a:endParaRPr lang="zh-CN" altLang="en-US" dirty="0">
                        <a:solidFill>
                          <a:srgbClr val="009900"/>
                        </a:solidFill>
                      </a:endParaRPr>
                    </a:p>
                  </a:txBody>
                  <a:tcPr/>
                </a:tc>
                <a:tc>
                  <a:txBody>
                    <a:bodyPr/>
                    <a:lstStyle/>
                    <a:p>
                      <a:r>
                        <a:rPr lang="en-US" altLang="zh-CN" dirty="0" smtClean="0">
                          <a:solidFill>
                            <a:srgbClr val="FF0000"/>
                          </a:solidFill>
                        </a:rPr>
                        <a:t>E2</a:t>
                      </a:r>
                      <a:endParaRPr lang="zh-CN" altLang="en-US" dirty="0">
                        <a:solidFill>
                          <a:srgbClr val="FF0000"/>
                        </a:solidFill>
                      </a:endParaRPr>
                    </a:p>
                  </a:txBody>
                  <a:tcPr/>
                </a:tc>
                <a:tc>
                  <a:txBody>
                    <a:bodyPr/>
                    <a:lstStyle/>
                    <a:p>
                      <a:r>
                        <a:rPr lang="en-US" altLang="zh-CN" dirty="0" smtClean="0"/>
                        <a:t>E3 </a:t>
                      </a:r>
                      <a:endParaRPr lang="zh-CN" altLang="en-US" dirty="0"/>
                    </a:p>
                  </a:txBody>
                  <a:tcPr/>
                </a:tc>
                <a:tc>
                  <a:txBody>
                    <a:bodyPr/>
                    <a:lstStyle/>
                    <a:p>
                      <a:r>
                        <a:rPr lang="en-US" altLang="zh-CN" dirty="0" smtClean="0">
                          <a:solidFill>
                            <a:srgbClr val="0000FF"/>
                          </a:solidFill>
                        </a:rPr>
                        <a:t>E4</a:t>
                      </a:r>
                      <a:endParaRPr lang="zh-CN" altLang="en-US" dirty="0">
                        <a:solidFill>
                          <a:srgbClr val="0000FF"/>
                        </a:solidFill>
                      </a:endParaRPr>
                    </a:p>
                  </a:txBody>
                  <a:tcPr/>
                </a:tc>
                <a:tc>
                  <a:txBody>
                    <a:bodyPr/>
                    <a:lstStyle/>
                    <a:p>
                      <a:r>
                        <a:rPr lang="en-US" altLang="zh-CN" dirty="0" smtClean="0"/>
                        <a:t>E5</a:t>
                      </a:r>
                      <a:endParaRPr lang="zh-CN" altLang="en-US" dirty="0"/>
                    </a:p>
                  </a:txBody>
                  <a:tcPr/>
                </a:tc>
              </a:tr>
            </a:tbl>
          </a:graphicData>
        </a:graphic>
      </p:graphicFrame>
      <p:sp>
        <p:nvSpPr>
          <p:cNvPr id="3" name="灯片编号占位符 2"/>
          <p:cNvSpPr>
            <a:spLocks noGrp="1"/>
          </p:cNvSpPr>
          <p:nvPr>
            <p:ph type="sldNum" sz="quarter" idx="12"/>
          </p:nvPr>
        </p:nvSpPr>
        <p:spPr/>
        <p:txBody>
          <a:bodyPr/>
          <a:lstStyle/>
          <a:p>
            <a:fld id="{15DFF75B-BC56-4612-8EB2-E20F1AFDFED8}" type="slidenum">
              <a:rPr lang="en-US" altLang="zh-CN" smtClean="0"/>
              <a:pPr/>
              <a:t>7</a:t>
            </a:fld>
            <a:endParaRPr lang="en-US" altLang="zh-CN" smtClean="0"/>
          </a:p>
          <a:p>
            <a:endParaRPr lang="en-US" altLang="zh-CN"/>
          </a:p>
        </p:txBody>
      </p:sp>
      <p:sp>
        <p:nvSpPr>
          <p:cNvPr id="6" name="TextBox 5"/>
          <p:cNvSpPr txBox="1"/>
          <p:nvPr/>
        </p:nvSpPr>
        <p:spPr>
          <a:xfrm>
            <a:off x="292290" y="505598"/>
            <a:ext cx="8077200" cy="707886"/>
          </a:xfrm>
          <a:prstGeom prst="rect">
            <a:avLst/>
          </a:prstGeom>
          <a:noFill/>
        </p:spPr>
        <p:txBody>
          <a:bodyPr wrap="square" rtlCol="0">
            <a:spAutoFit/>
          </a:bodyPr>
          <a:lstStyle/>
          <a:p>
            <a:pPr lvl="1"/>
            <a:r>
              <a:rPr lang="en-US" altLang="zh-CN" sz="4000" dirty="0" smtClean="0">
                <a:solidFill>
                  <a:srgbClr val="0000FF"/>
                </a:solidFill>
              </a:rPr>
              <a:t>3</a:t>
            </a:r>
            <a:r>
              <a:rPr lang="en-US" altLang="zh-CN" sz="4000" dirty="0">
                <a:solidFill>
                  <a:srgbClr val="0000FF"/>
                </a:solidFill>
              </a:rPr>
              <a:t>.</a:t>
            </a:r>
            <a:r>
              <a:rPr lang="zh-CN" altLang="en-US" sz="4000" dirty="0">
                <a:solidFill>
                  <a:srgbClr val="0000FF"/>
                </a:solidFill>
              </a:rPr>
              <a:t>学生交叉学习（</a:t>
            </a:r>
            <a:r>
              <a:rPr lang="en-US" altLang="zh-CN" sz="4000" dirty="0">
                <a:solidFill>
                  <a:srgbClr val="0000FF"/>
                </a:solidFill>
              </a:rPr>
              <a:t>15</a:t>
            </a:r>
            <a:r>
              <a:rPr lang="zh-CN" altLang="en-US" sz="4000" dirty="0">
                <a:solidFill>
                  <a:srgbClr val="0000FF"/>
                </a:solidFill>
              </a:rPr>
              <a:t>分钟</a:t>
            </a:r>
            <a:r>
              <a:rPr lang="zh-CN" altLang="en-US" sz="4000" dirty="0" smtClean="0">
                <a:solidFill>
                  <a:srgbClr val="0000FF"/>
                </a:solidFill>
              </a:rPr>
              <a:t>）</a:t>
            </a:r>
            <a:endParaRPr lang="zh-CN" altLang="en-US" dirty="0">
              <a:solidFill>
                <a:srgbClr val="0000FF"/>
              </a:solidFill>
            </a:endParaRPr>
          </a:p>
        </p:txBody>
      </p:sp>
      <p:sp>
        <p:nvSpPr>
          <p:cNvPr id="5" name="内容占位符 1"/>
          <p:cNvSpPr txBox="1">
            <a:spLocks/>
          </p:cNvSpPr>
          <p:nvPr/>
        </p:nvSpPr>
        <p:spPr bwMode="auto">
          <a:xfrm>
            <a:off x="292290" y="1359877"/>
            <a:ext cx="8468436" cy="843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zh-CN" altLang="en-US" sz="2400" dirty="0" smtClean="0"/>
              <a:t>每个同学将本组的见解在新组中分享。其它同学对问题进行</a:t>
            </a:r>
            <a:r>
              <a:rPr lang="zh-CN" altLang="en-US" sz="2400" dirty="0"/>
              <a:t>补充（</a:t>
            </a:r>
            <a:r>
              <a:rPr lang="en-US" altLang="zh-CN" sz="2400" dirty="0"/>
              <a:t>5+4</a:t>
            </a:r>
            <a:r>
              <a:rPr lang="zh-CN" altLang="en-US" sz="2400" dirty="0"/>
              <a:t>）</a:t>
            </a:r>
            <a:r>
              <a:rPr lang="zh-CN" altLang="en-US" sz="2400" dirty="0" smtClean="0"/>
              <a:t>，</a:t>
            </a:r>
            <a:r>
              <a:rPr lang="zh-CN" altLang="en-US" sz="2400" dirty="0" smtClean="0"/>
              <a:t>然后</a:t>
            </a:r>
            <a:r>
              <a:rPr lang="zh-CN" altLang="en-US" sz="2400" dirty="0" smtClean="0"/>
              <a:t>再回到原组总结总体见解</a:t>
            </a:r>
            <a:r>
              <a:rPr lang="zh-CN" altLang="en-US" sz="2400" dirty="0" smtClean="0"/>
              <a:t>。</a:t>
            </a:r>
            <a:endParaRPr lang="zh-CN" altLang="en-US" sz="2400" dirty="0"/>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28600" y="1746886"/>
            <a:ext cx="8610600" cy="3845878"/>
          </a:xfrm>
        </p:spPr>
        <p:txBody>
          <a:bodyPr/>
          <a:lstStyle/>
          <a:p>
            <a:r>
              <a:rPr lang="zh-CN" altLang="en-US" b="1" dirty="0" smtClean="0"/>
              <a:t>每组选出代表发言</a:t>
            </a:r>
            <a:endParaRPr lang="en-US" altLang="zh-CN" b="1" dirty="0" smtClean="0"/>
          </a:p>
          <a:p>
            <a:pPr lvl="1"/>
            <a:r>
              <a:rPr lang="zh-CN" altLang="en-US" dirty="0" smtClean="0"/>
              <a:t>每个同学再分别介绍从交叉讨论带回的意见，重新总结，看有没有新的观点</a:t>
            </a:r>
            <a:r>
              <a:rPr lang="zh-CN" altLang="en-US" dirty="0" smtClean="0"/>
              <a:t>。</a:t>
            </a:r>
            <a:endParaRPr lang="en-US" altLang="zh-CN" dirty="0" smtClean="0"/>
          </a:p>
          <a:p>
            <a:r>
              <a:rPr lang="zh-CN" altLang="en-US" b="1" dirty="0" smtClean="0"/>
              <a:t>另一同学在黑板上整理发言</a:t>
            </a:r>
            <a:endParaRPr lang="en-US" altLang="zh-CN" b="1" dirty="0" smtClean="0"/>
          </a:p>
          <a:p>
            <a:pPr lvl="1"/>
            <a:r>
              <a:rPr lang="zh-CN" altLang="en-US" dirty="0" smtClean="0"/>
              <a:t>列出观点大意</a:t>
            </a:r>
            <a:endParaRPr lang="en-US" altLang="zh-CN" dirty="0" smtClean="0"/>
          </a:p>
          <a:p>
            <a:r>
              <a:rPr lang="zh-CN" altLang="en-US" b="1" dirty="0" smtClean="0"/>
              <a:t>其他同学补充发言</a:t>
            </a:r>
            <a:endParaRPr lang="en-US" altLang="zh-CN" b="1" dirty="0" smtClean="0"/>
          </a:p>
          <a:p>
            <a:pPr lvl="1"/>
            <a:r>
              <a:rPr lang="zh-CN" altLang="en-US" dirty="0"/>
              <a:t>同</a:t>
            </a:r>
            <a:r>
              <a:rPr lang="zh-CN" altLang="en-US" dirty="0" smtClean="0"/>
              <a:t>组同学对发言进行补充</a:t>
            </a:r>
            <a:endParaRPr lang="zh-CN" altLang="en-US"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8</a:t>
            </a:fld>
            <a:endParaRPr lang="en-US" altLang="zh-CN" smtClean="0"/>
          </a:p>
          <a:p>
            <a:endParaRPr lang="en-US" altLang="zh-CN"/>
          </a:p>
        </p:txBody>
      </p:sp>
      <p:sp>
        <p:nvSpPr>
          <p:cNvPr id="6" name="TextBox 5"/>
          <p:cNvSpPr txBox="1"/>
          <p:nvPr/>
        </p:nvSpPr>
        <p:spPr>
          <a:xfrm>
            <a:off x="304800" y="762000"/>
            <a:ext cx="8077200" cy="984885"/>
          </a:xfrm>
          <a:prstGeom prst="rect">
            <a:avLst/>
          </a:prstGeom>
          <a:noFill/>
        </p:spPr>
        <p:txBody>
          <a:bodyPr wrap="square" rtlCol="0">
            <a:spAutoFit/>
          </a:bodyPr>
          <a:lstStyle/>
          <a:p>
            <a:pPr lvl="1"/>
            <a:r>
              <a:rPr lang="en-US" altLang="zh-CN" sz="4000" dirty="0" smtClean="0">
                <a:solidFill>
                  <a:srgbClr val="0000FF"/>
                </a:solidFill>
              </a:rPr>
              <a:t>4</a:t>
            </a:r>
            <a:r>
              <a:rPr lang="en-US" altLang="zh-CN" sz="4000" dirty="0">
                <a:solidFill>
                  <a:srgbClr val="0000FF"/>
                </a:solidFill>
              </a:rPr>
              <a:t>.</a:t>
            </a:r>
            <a:r>
              <a:rPr lang="zh-CN" altLang="en-US" sz="4000" dirty="0">
                <a:solidFill>
                  <a:srgbClr val="0000FF"/>
                </a:solidFill>
              </a:rPr>
              <a:t>学生汇报（</a:t>
            </a:r>
            <a:r>
              <a:rPr lang="en-US" altLang="zh-CN" sz="4000" dirty="0">
                <a:solidFill>
                  <a:srgbClr val="0000FF"/>
                </a:solidFill>
              </a:rPr>
              <a:t>15</a:t>
            </a:r>
            <a:r>
              <a:rPr lang="zh-CN" altLang="en-US" sz="4000" dirty="0">
                <a:solidFill>
                  <a:srgbClr val="0000FF"/>
                </a:solidFill>
              </a:rPr>
              <a:t>分钟）</a:t>
            </a:r>
            <a:endParaRPr lang="en-US" altLang="zh-CN" sz="4000" dirty="0">
              <a:solidFill>
                <a:srgbClr val="0000FF"/>
              </a:solidFill>
            </a:endParaRPr>
          </a:p>
          <a:p>
            <a:endParaRPr lang="zh-CN" altLang="en-US" dirty="0">
              <a:solidFill>
                <a:srgbClr val="0000FF"/>
              </a:solidFill>
            </a:endParaRPr>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228600" y="1146747"/>
            <a:ext cx="8915400" cy="4720654"/>
          </a:xfrm>
        </p:spPr>
        <p:txBody>
          <a:bodyPr/>
          <a:lstStyle/>
          <a:p>
            <a:pPr>
              <a:lnSpc>
                <a:spcPts val="3880"/>
              </a:lnSpc>
            </a:pPr>
            <a:r>
              <a:rPr lang="zh-CN" altLang="en-US" sz="2400" dirty="0" smtClean="0"/>
              <a:t>词法分析采用线性文法可以降低程序复杂</a:t>
            </a:r>
            <a:r>
              <a:rPr lang="zh-CN" altLang="en-US" sz="2400" dirty="0"/>
              <a:t>度，提高分析的效率</a:t>
            </a:r>
            <a:r>
              <a:rPr lang="zh-CN" altLang="en-US" sz="2400" dirty="0" smtClean="0"/>
              <a:t>，降低</a:t>
            </a:r>
            <a:r>
              <a:rPr lang="zh-CN" altLang="en-US" sz="2400" dirty="0" smtClean="0"/>
              <a:t>编译器各部分</a:t>
            </a:r>
            <a:r>
              <a:rPr lang="zh-CN" altLang="en-US" sz="2400" dirty="0" smtClean="0"/>
              <a:t>之间的耦合度</a:t>
            </a:r>
            <a:r>
              <a:rPr lang="zh-CN" altLang="en-US" sz="2400" dirty="0" smtClean="0"/>
              <a:t>。有利于模块化编程。</a:t>
            </a:r>
            <a:endParaRPr lang="en-US" altLang="zh-CN" sz="2400" dirty="0" smtClean="0"/>
          </a:p>
          <a:p>
            <a:pPr>
              <a:lnSpc>
                <a:spcPts val="3880"/>
              </a:lnSpc>
            </a:pPr>
            <a:r>
              <a:rPr lang="en-US" altLang="zh-CN" sz="2400" dirty="0" smtClean="0"/>
              <a:t>LL(1</a:t>
            </a:r>
            <a:r>
              <a:rPr lang="en-US" altLang="zh-CN" sz="2400" dirty="0" smtClean="0"/>
              <a:t>)</a:t>
            </a:r>
            <a:r>
              <a:rPr lang="zh-CN" altLang="en-US" sz="2400" dirty="0" smtClean="0"/>
              <a:t>文法思想中，设计产生式的</a:t>
            </a:r>
            <a:r>
              <a:rPr lang="en-US" altLang="zh-CN" sz="2400" dirty="0" smtClean="0"/>
              <a:t>select</a:t>
            </a:r>
            <a:r>
              <a:rPr lang="zh-CN" altLang="en-US" sz="2400" dirty="0" smtClean="0"/>
              <a:t>（</a:t>
            </a:r>
            <a:r>
              <a:rPr lang="en-US" altLang="zh-CN" sz="2400" dirty="0"/>
              <a:t>A</a:t>
            </a:r>
            <a:r>
              <a:rPr lang="en-US" altLang="zh-CN" sz="2400" dirty="0" smtClean="0"/>
              <a:t>→</a:t>
            </a:r>
            <a:r>
              <a:rPr lang="el-GR" altLang="zh-CN" sz="2400" dirty="0" smtClean="0"/>
              <a:t>α</a:t>
            </a:r>
            <a:r>
              <a:rPr lang="zh-CN" altLang="en-US" sz="2400" dirty="0" smtClean="0"/>
              <a:t>）集很有创意，是关键点，另外构造分析表和分析栈也挺有创意。</a:t>
            </a:r>
            <a:endParaRPr lang="en-US" altLang="zh-CN" sz="2400" dirty="0" smtClean="0"/>
          </a:p>
          <a:p>
            <a:pPr>
              <a:lnSpc>
                <a:spcPts val="3880"/>
              </a:lnSpc>
            </a:pPr>
            <a:r>
              <a:rPr lang="zh-CN" altLang="en-US" sz="2400" dirty="0" smtClean="0"/>
              <a:t>优先分析法中总结出句柄在句型中的特点最有创意。</a:t>
            </a:r>
            <a:endParaRPr lang="en-US" altLang="zh-CN" sz="2400" dirty="0" smtClean="0"/>
          </a:p>
          <a:p>
            <a:pPr>
              <a:lnSpc>
                <a:spcPts val="3880"/>
              </a:lnSpc>
            </a:pPr>
            <a:r>
              <a:rPr lang="en-US" altLang="zh-CN" sz="2400" dirty="0" smtClean="0"/>
              <a:t>LR</a:t>
            </a:r>
            <a:r>
              <a:rPr lang="zh-CN" altLang="en-US" sz="2400" dirty="0" smtClean="0"/>
              <a:t>分析法的关键点在于构造出识别活前缀的</a:t>
            </a:r>
            <a:r>
              <a:rPr lang="en-US" altLang="zh-CN" sz="2400" dirty="0" smtClean="0"/>
              <a:t>DFA</a:t>
            </a:r>
            <a:r>
              <a:rPr lang="zh-CN" altLang="en-US" sz="2400" dirty="0" smtClean="0"/>
              <a:t>。</a:t>
            </a:r>
            <a:r>
              <a:rPr lang="en-US" altLang="zh-CN" sz="2400" dirty="0" smtClean="0"/>
              <a:t>LR</a:t>
            </a:r>
            <a:r>
              <a:rPr lang="zh-CN" altLang="en-US" sz="2400" dirty="0" smtClean="0"/>
              <a:t>分析法消除冲突的思路完全和我们平常进行系统发设计的路线相一致。</a:t>
            </a:r>
            <a:endParaRPr lang="en-US" altLang="zh-CN" sz="2400" dirty="0" smtClean="0"/>
          </a:p>
          <a:p>
            <a:pPr>
              <a:lnSpc>
                <a:spcPts val="3880"/>
              </a:lnSpc>
            </a:pPr>
            <a:r>
              <a:rPr lang="zh-CN" altLang="en-US" sz="2400" dirty="0" smtClean="0"/>
              <a:t>语法分析算法就是</a:t>
            </a:r>
            <a:r>
              <a:rPr lang="zh-CN" altLang="en-US" sz="2400" dirty="0" smtClean="0"/>
              <a:t>猴子掰棒子，最后只是得到一个结论，源代码有没有语法错误！这离目标差很远</a:t>
            </a:r>
            <a:r>
              <a:rPr lang="zh-CN" altLang="en-US" sz="2400" dirty="0" smtClean="0"/>
              <a:t>！</a:t>
            </a:r>
            <a:endParaRPr lang="zh-CN" altLang="en-US" sz="2400" dirty="0"/>
          </a:p>
        </p:txBody>
      </p:sp>
      <p:sp>
        <p:nvSpPr>
          <p:cNvPr id="3" name="灯片编号占位符 2"/>
          <p:cNvSpPr>
            <a:spLocks noGrp="1"/>
          </p:cNvSpPr>
          <p:nvPr>
            <p:ph type="sldNum" sz="quarter" idx="12"/>
          </p:nvPr>
        </p:nvSpPr>
        <p:spPr/>
        <p:txBody>
          <a:bodyPr/>
          <a:lstStyle/>
          <a:p>
            <a:fld id="{15DFF75B-BC56-4612-8EB2-E20F1AFDFED8}" type="slidenum">
              <a:rPr lang="en-US" altLang="zh-CN" smtClean="0"/>
              <a:pPr/>
              <a:t>9</a:t>
            </a:fld>
            <a:endParaRPr lang="en-US" altLang="zh-CN" smtClean="0"/>
          </a:p>
          <a:p>
            <a:endParaRPr lang="en-US" altLang="zh-CN"/>
          </a:p>
        </p:txBody>
      </p:sp>
      <p:sp>
        <p:nvSpPr>
          <p:cNvPr id="6" name="TextBox 5"/>
          <p:cNvSpPr txBox="1"/>
          <p:nvPr/>
        </p:nvSpPr>
        <p:spPr>
          <a:xfrm>
            <a:off x="304800" y="430755"/>
            <a:ext cx="8458200" cy="707886"/>
          </a:xfrm>
          <a:prstGeom prst="rect">
            <a:avLst/>
          </a:prstGeom>
          <a:noFill/>
        </p:spPr>
        <p:txBody>
          <a:bodyPr wrap="square" rtlCol="0">
            <a:spAutoFit/>
          </a:bodyPr>
          <a:lstStyle/>
          <a:p>
            <a:pPr lvl="1"/>
            <a:r>
              <a:rPr lang="en-US" altLang="zh-CN" sz="4000" dirty="0" smtClean="0">
                <a:solidFill>
                  <a:srgbClr val="0000FF"/>
                </a:solidFill>
              </a:rPr>
              <a:t>5</a:t>
            </a:r>
            <a:r>
              <a:rPr lang="en-US" altLang="zh-CN" sz="4000" dirty="0">
                <a:solidFill>
                  <a:srgbClr val="0000FF"/>
                </a:solidFill>
              </a:rPr>
              <a:t>.</a:t>
            </a:r>
            <a:r>
              <a:rPr lang="zh-CN" altLang="en-US" sz="4000" dirty="0">
                <a:solidFill>
                  <a:srgbClr val="0000FF"/>
                </a:solidFill>
              </a:rPr>
              <a:t>教师总结（</a:t>
            </a:r>
            <a:r>
              <a:rPr lang="en-US" altLang="zh-CN" sz="4000" dirty="0">
                <a:solidFill>
                  <a:srgbClr val="0000FF"/>
                </a:solidFill>
              </a:rPr>
              <a:t>25</a:t>
            </a:r>
            <a:r>
              <a:rPr lang="zh-CN" altLang="en-US" sz="4000" dirty="0">
                <a:solidFill>
                  <a:srgbClr val="0000FF"/>
                </a:solidFill>
              </a:rPr>
              <a:t>分钟</a:t>
            </a:r>
            <a:r>
              <a:rPr lang="zh-CN" altLang="en-US" sz="4000" dirty="0" smtClean="0">
                <a:solidFill>
                  <a:srgbClr val="0000FF"/>
                </a:solidFill>
              </a:rPr>
              <a:t>）</a:t>
            </a:r>
            <a:endParaRPr lang="zh-CN" altLang="en-US" dirty="0">
              <a:solidFill>
                <a:srgbClr val="0000FF"/>
              </a:solidFill>
            </a:endParaRPr>
          </a:p>
        </p:txBody>
      </p:sp>
    </p:spTree>
    <p:extLst>
      <p:ext uri="{BB962C8B-B14F-4D97-AF65-F5344CB8AC3E}">
        <p14:creationId xmlns:p14="http://schemas.microsoft.com/office/powerpoint/2010/main" val="4253590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d632412b63013d85d7dacdc77bc6718eeace1b"/>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微软雅黑" pitchFamily="34"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5129</TotalTime>
  <Words>933</Words>
  <Application>Microsoft Office PowerPoint</Application>
  <PresentationFormat>全屏显示(4:3)</PresentationFormat>
  <Paragraphs>134</Paragraphs>
  <Slides>12</Slides>
  <Notes>0</Notes>
  <HiddenSlides>0</HiddenSlides>
  <MMClips>0</MMClips>
  <ScaleCrop>false</ScaleCrop>
  <HeadingPairs>
    <vt:vector size="4" baseType="variant">
      <vt:variant>
        <vt:lpstr>主题</vt:lpstr>
      </vt:variant>
      <vt:variant>
        <vt:i4>1</vt:i4>
      </vt:variant>
      <vt:variant>
        <vt:lpstr>幻灯片标题</vt:lpstr>
      </vt:variant>
      <vt:variant>
        <vt:i4>12</vt:i4>
      </vt:variant>
    </vt:vector>
  </HeadingPairs>
  <TitlesOfParts>
    <vt:vector size="13" baseType="lpstr">
      <vt:lpstr>默认设计模板</vt:lpstr>
      <vt:lpstr>语法分析建模方法研讨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373</cp:revision>
  <cp:lastPrinted>1601-01-01T00:00:00Z</cp:lastPrinted>
  <dcterms:created xsi:type="dcterms:W3CDTF">1601-01-01T00:00:00Z</dcterms:created>
  <dcterms:modified xsi:type="dcterms:W3CDTF">2016-04-05T14:19:42Z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