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77"/>
  </p:notesMasterIdLst>
  <p:handoutMasterIdLst>
    <p:handoutMasterId r:id="rId78"/>
  </p:handoutMasterIdLst>
  <p:sldIdLst>
    <p:sldId id="257" r:id="rId2"/>
    <p:sldId id="308" r:id="rId3"/>
    <p:sldId id="259" r:id="rId4"/>
    <p:sldId id="429" r:id="rId5"/>
    <p:sldId id="430" r:id="rId6"/>
    <p:sldId id="431" r:id="rId7"/>
    <p:sldId id="432" r:id="rId8"/>
    <p:sldId id="433" r:id="rId9"/>
    <p:sldId id="436" r:id="rId10"/>
    <p:sldId id="438" r:id="rId11"/>
    <p:sldId id="439" r:id="rId12"/>
    <p:sldId id="440" r:id="rId13"/>
    <p:sldId id="441" r:id="rId14"/>
    <p:sldId id="442" r:id="rId15"/>
    <p:sldId id="443" r:id="rId16"/>
    <p:sldId id="444" r:id="rId17"/>
    <p:sldId id="445" r:id="rId18"/>
    <p:sldId id="446" r:id="rId19"/>
    <p:sldId id="447" r:id="rId20"/>
    <p:sldId id="448" r:id="rId21"/>
    <p:sldId id="449" r:id="rId22"/>
    <p:sldId id="450" r:id="rId23"/>
    <p:sldId id="451" r:id="rId24"/>
    <p:sldId id="452" r:id="rId25"/>
    <p:sldId id="453" r:id="rId26"/>
    <p:sldId id="454" r:id="rId27"/>
    <p:sldId id="455" r:id="rId28"/>
    <p:sldId id="456" r:id="rId29"/>
    <p:sldId id="457" r:id="rId30"/>
    <p:sldId id="459" r:id="rId31"/>
    <p:sldId id="460" r:id="rId32"/>
    <p:sldId id="462" r:id="rId33"/>
    <p:sldId id="463" r:id="rId34"/>
    <p:sldId id="461" r:id="rId35"/>
    <p:sldId id="464" r:id="rId36"/>
    <p:sldId id="465" r:id="rId37"/>
    <p:sldId id="503" r:id="rId38"/>
    <p:sldId id="466" r:id="rId39"/>
    <p:sldId id="467" r:id="rId40"/>
    <p:sldId id="468" r:id="rId41"/>
    <p:sldId id="469" r:id="rId42"/>
    <p:sldId id="470" r:id="rId43"/>
    <p:sldId id="471" r:id="rId44"/>
    <p:sldId id="472" r:id="rId45"/>
    <p:sldId id="473" r:id="rId46"/>
    <p:sldId id="474" r:id="rId47"/>
    <p:sldId id="475" r:id="rId48"/>
    <p:sldId id="476" r:id="rId49"/>
    <p:sldId id="477" r:id="rId50"/>
    <p:sldId id="504" r:id="rId51"/>
    <p:sldId id="478" r:id="rId52"/>
    <p:sldId id="479" r:id="rId53"/>
    <p:sldId id="480" r:id="rId54"/>
    <p:sldId id="481" r:id="rId55"/>
    <p:sldId id="482" r:id="rId56"/>
    <p:sldId id="483" r:id="rId57"/>
    <p:sldId id="484" r:id="rId58"/>
    <p:sldId id="485" r:id="rId59"/>
    <p:sldId id="486" r:id="rId60"/>
    <p:sldId id="487" r:id="rId61"/>
    <p:sldId id="488" r:id="rId62"/>
    <p:sldId id="489" r:id="rId63"/>
    <p:sldId id="490" r:id="rId64"/>
    <p:sldId id="491" r:id="rId65"/>
    <p:sldId id="492" r:id="rId66"/>
    <p:sldId id="493" r:id="rId67"/>
    <p:sldId id="494" r:id="rId68"/>
    <p:sldId id="495" r:id="rId69"/>
    <p:sldId id="497" r:id="rId70"/>
    <p:sldId id="498" r:id="rId71"/>
    <p:sldId id="499" r:id="rId72"/>
    <p:sldId id="500" r:id="rId73"/>
    <p:sldId id="501" r:id="rId74"/>
    <p:sldId id="502" r:id="rId75"/>
    <p:sldId id="305" r:id="rId76"/>
  </p:sldIdLst>
  <p:sldSz cx="9144000" cy="6858000" type="screen4x3"/>
  <p:notesSz cx="6858000" cy="9144000"/>
  <p:custDataLst>
    <p:tags r:id="rId79"/>
  </p:custDataLst>
  <p:defaultTextStyle>
    <a:defPPr>
      <a:defRPr lang="zh-CN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D60093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8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219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gs" Target="tags/tag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handoutMaster" Target="handoutMasters/handoutMaster1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endParaRPr lang="en-US" altLang="zh-CN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 altLang="zh-CN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endParaRPr lang="en-US" altLang="zh-CN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A4F7BB9-F1CF-46C0-A2FD-3A34CE22242E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65016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0B0D51-9F7C-4855-8C00-B6344FA8AB8D}" type="datetimeFigureOut">
              <a:rPr lang="zh-CN" altLang="en-US" smtClean="0"/>
              <a:t>2016/5/8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3DA81-E8BE-465B-9544-C020D122254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3644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93DA81-E8BE-465B-9544-C020D1222547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9787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FF9D13-33DD-4503-8F75-E274B9193E09}" type="slidenum">
              <a:rPr lang="zh-CN" altLang="en-US"/>
              <a:pPr/>
              <a:t>37</a:t>
            </a:fld>
            <a:endParaRPr lang="zh-CN" altLang="en-US"/>
          </a:p>
        </p:txBody>
      </p:sp>
      <p:sp>
        <p:nvSpPr>
          <p:cNvPr id="615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5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zh-CN" altLang="en-US"/>
              <a:t>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4D602-A7C2-42D2-8B9F-B437EFE4233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9917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6AC041B-3D4B-4472-949D-504E029030B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539226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0938" y="381000"/>
            <a:ext cx="7793037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5530895-FDDC-43FE-A105-4469B934985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748349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0668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/>
            </a:lvl1pPr>
          </a:lstStyle>
          <a:p>
            <a:endParaRPr lang="en-US" altLang="zh-CN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endParaRPr lang="en-US" altLang="zh-CN"/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75F4790B-E809-4BBF-A7BD-D29B37449FC2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64527" name="Rectangle 15"/>
          <p:cNvSpPr>
            <a:spLocks noChangeArrowheads="1"/>
          </p:cNvSpPr>
          <p:nvPr userDrawn="1"/>
        </p:nvSpPr>
        <p:spPr bwMode="auto">
          <a:xfrm>
            <a:off x="152400" y="304800"/>
            <a:ext cx="5486400" cy="76200"/>
          </a:xfrm>
          <a:prstGeom prst="rect">
            <a:avLst/>
          </a:prstGeom>
          <a:solidFill>
            <a:srgbClr val="993366">
              <a:alpha val="9600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528" name="Rectangle 16"/>
          <p:cNvSpPr>
            <a:spLocks noChangeArrowheads="1"/>
          </p:cNvSpPr>
          <p:nvPr userDrawn="1"/>
        </p:nvSpPr>
        <p:spPr bwMode="auto">
          <a:xfrm>
            <a:off x="3429000" y="6324600"/>
            <a:ext cx="5486400" cy="76200"/>
          </a:xfrm>
          <a:prstGeom prst="rect">
            <a:avLst/>
          </a:prstGeom>
          <a:solidFill>
            <a:srgbClr val="993366">
              <a:alpha val="9600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.e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slide" Target="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2667000"/>
            <a:ext cx="7010400" cy="1295400"/>
          </a:xfrm>
        </p:spPr>
        <p:txBody>
          <a:bodyPr/>
          <a:lstStyle/>
          <a:p>
            <a:pPr marL="1808163" indent="-1808163" algn="ctr"/>
            <a:r>
              <a:rPr lang="zh-CN" altLang="en-US" sz="4000" b="1" dirty="0" smtClean="0">
                <a:latin typeface="Times New Roman" charset="0"/>
                <a:ea typeface="黑体" pitchFamily="2" charset="-122"/>
              </a:rPr>
              <a:t>第</a:t>
            </a:r>
            <a:r>
              <a:rPr lang="en-US" altLang="zh-CN" sz="4000" b="1" dirty="0" smtClean="0">
                <a:latin typeface="Times New Roman" charset="0"/>
                <a:ea typeface="黑体" pitchFamily="2" charset="-122"/>
              </a:rPr>
              <a:t>8</a:t>
            </a:r>
            <a:r>
              <a:rPr lang="zh-CN" altLang="en-US" sz="4000" b="1" dirty="0" smtClean="0">
                <a:latin typeface="Times New Roman" charset="0"/>
                <a:ea typeface="黑体" pitchFamily="2" charset="-122"/>
              </a:rPr>
              <a:t>章</a:t>
            </a:r>
            <a:r>
              <a:rPr lang="zh-CN" altLang="en-US" sz="4000" b="1" dirty="0">
                <a:latin typeface="Times New Roman" charset="0"/>
                <a:ea typeface="黑体" pitchFamily="2" charset="-122"/>
              </a:rPr>
              <a:t>　</a:t>
            </a:r>
            <a:r>
              <a:rPr lang="zh-CN" altLang="en-US" sz="4000" b="1" dirty="0" smtClean="0">
                <a:latin typeface="Times New Roman" charset="0"/>
                <a:ea typeface="黑体" pitchFamily="2" charset="-122"/>
              </a:rPr>
              <a:t>静态语义分析和</a:t>
            </a:r>
            <a:r>
              <a:rPr lang="en-US" altLang="zh-CN" sz="4000" b="1" dirty="0" smtClean="0">
                <a:latin typeface="Times New Roman" charset="0"/>
                <a:ea typeface="黑体" pitchFamily="2" charset="-122"/>
              </a:rPr>
              <a:t/>
            </a:r>
            <a:br>
              <a:rPr lang="en-US" altLang="zh-CN" sz="4000" b="1" dirty="0" smtClean="0">
                <a:latin typeface="Times New Roman" charset="0"/>
                <a:ea typeface="黑体" pitchFamily="2" charset="-122"/>
              </a:rPr>
            </a:br>
            <a:r>
              <a:rPr lang="zh-CN" altLang="en-US" sz="4000" b="1" dirty="0" smtClean="0">
                <a:latin typeface="Times New Roman" charset="0"/>
                <a:ea typeface="黑体" pitchFamily="2" charset="-122"/>
              </a:rPr>
              <a:t>中间代码生成</a:t>
            </a:r>
            <a:endParaRPr lang="zh-CN" altLang="en-US" sz="4000" b="1" dirty="0">
              <a:latin typeface="Times New Roman" charset="0"/>
              <a:ea typeface="黑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762000" y="1339850"/>
            <a:ext cx="2438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chemeClr val="tx2"/>
                </a:solidFill>
                <a:latin typeface="Times New Roman" charset="0"/>
                <a:ea typeface="黑体" pitchFamily="2" charset="-122"/>
              </a:rPr>
              <a:t>编译原理</a:t>
            </a:r>
          </a:p>
        </p:txBody>
      </p:sp>
    </p:spTree>
    <p:extLst>
      <p:ext uri="{BB962C8B-B14F-4D97-AF65-F5344CB8AC3E}">
        <p14:creationId xmlns:p14="http://schemas.microsoft.com/office/powerpoint/2010/main" val="24847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30" name="Text Box 7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04800" y="533400"/>
            <a:ext cx="50339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800080"/>
                </a:solidFill>
              </a:rPr>
              <a:t> </a:t>
            </a:r>
            <a:r>
              <a:rPr kumimoji="0" lang="zh-CN" altLang="en-US" sz="3200" b="1" dirty="0">
                <a:solidFill>
                  <a:srgbClr val="800080"/>
                </a:solidFill>
              </a:rPr>
              <a:t>作用域与符号表组织</a:t>
            </a:r>
          </a:p>
        </p:txBody>
      </p:sp>
      <p:sp>
        <p:nvSpPr>
          <p:cNvPr id="450639" name="Rectangle 79"/>
          <p:cNvSpPr>
            <a:spLocks noChangeArrowheads="1"/>
          </p:cNvSpPr>
          <p:nvPr/>
        </p:nvSpPr>
        <p:spPr bwMode="auto">
          <a:xfrm>
            <a:off x="813594" y="1295400"/>
            <a:ext cx="7658100" cy="303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kumimoji="0" lang="en-US" altLang="zh-CN" sz="2800" b="1" dirty="0">
                <a:solidFill>
                  <a:srgbClr val="800080"/>
                </a:solidFill>
              </a:rPr>
              <a:t>  </a:t>
            </a:r>
            <a:r>
              <a:rPr kumimoji="0" lang="zh-CN" altLang="en-US" sz="2800" b="1" dirty="0">
                <a:solidFill>
                  <a:srgbClr val="800080"/>
                </a:solidFill>
              </a:rPr>
              <a:t>作用域与单符号表组织</a:t>
            </a:r>
          </a:p>
          <a:p>
            <a:pPr algn="l">
              <a:buClrTx/>
              <a:buFont typeface="Symbol" pitchFamily="18" charset="2"/>
              <a:buNone/>
            </a:pPr>
            <a:endParaRPr kumimoji="0" lang="zh-CN" altLang="en-US" sz="1000" b="1" dirty="0">
              <a:solidFill>
                <a:srgbClr val="800080"/>
              </a:solidFill>
            </a:endParaRPr>
          </a:p>
          <a:p>
            <a:pPr lvl="1" algn="l">
              <a:buFontTx/>
              <a:buChar char="•"/>
            </a:pPr>
            <a:r>
              <a:rPr lang="zh-CN" altLang="en-US" b="1" dirty="0"/>
              <a:t>  </a:t>
            </a:r>
            <a:r>
              <a:rPr kumimoji="0" lang="zh-CN" altLang="en-US" sz="2400" b="1" dirty="0"/>
              <a:t>所有嵌套的作用域共用一个全局符号表</a:t>
            </a:r>
          </a:p>
          <a:p>
            <a:pPr lvl="1" algn="l">
              <a:buFontTx/>
              <a:buNone/>
            </a:pPr>
            <a:endParaRPr kumimoji="0" lang="zh-CN" altLang="en-US" sz="1100" b="1" dirty="0">
              <a:latin typeface="楷体_GB2312" pitchFamily="49" charset="-122"/>
            </a:endParaRPr>
          </a:p>
          <a:p>
            <a:pPr lvl="1" algn="l">
              <a:buFontTx/>
              <a:buChar char="•"/>
            </a:pPr>
            <a:r>
              <a:rPr lang="zh-CN" altLang="en-US" sz="2400" b="1" dirty="0">
                <a:latin typeface="楷体_GB2312" pitchFamily="49" charset="-122"/>
              </a:rPr>
              <a:t> </a:t>
            </a:r>
            <a:r>
              <a:rPr kumimoji="0" lang="zh-CN" altLang="en-US" sz="2400" b="1" dirty="0"/>
              <a:t>每个作用域有一个作用域号</a:t>
            </a:r>
          </a:p>
          <a:p>
            <a:pPr lvl="1" algn="l">
              <a:buFontTx/>
              <a:buNone/>
            </a:pPr>
            <a:endParaRPr kumimoji="0" lang="zh-CN" altLang="en-US" sz="1100" b="1" dirty="0"/>
          </a:p>
          <a:p>
            <a:pPr lvl="1" algn="l">
              <a:buFontTx/>
              <a:buChar char="•"/>
            </a:pPr>
            <a:r>
              <a:rPr kumimoji="0" lang="zh-CN" altLang="en-US" sz="2400" b="1" dirty="0"/>
              <a:t>  仅记录开作用域中的符号</a:t>
            </a:r>
          </a:p>
          <a:p>
            <a:pPr lvl="1" algn="l">
              <a:buFontTx/>
              <a:buNone/>
            </a:pPr>
            <a:endParaRPr kumimoji="0" lang="zh-CN" altLang="en-US" sz="1100" b="1" dirty="0"/>
          </a:p>
          <a:p>
            <a:pPr lvl="1" algn="l">
              <a:buFontTx/>
              <a:buChar char="•"/>
            </a:pPr>
            <a:r>
              <a:rPr kumimoji="0" lang="zh-CN" altLang="en-US" sz="2400" b="1" dirty="0"/>
              <a:t>  当某个作用域成为闭作用域时，从符号表中删除该</a:t>
            </a:r>
          </a:p>
          <a:p>
            <a:pPr lvl="1" algn="l">
              <a:buFontTx/>
              <a:buNone/>
            </a:pPr>
            <a:r>
              <a:rPr kumimoji="0" lang="zh-CN" altLang="en-US" sz="2400" b="1" dirty="0"/>
              <a:t>   作用域中所声明的名字</a:t>
            </a:r>
            <a:endParaRPr kumimoji="0" lang="zh-CN" altLang="en-US" sz="1100" b="1" dirty="0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015462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066" name="Text Box 2"/>
          <p:cNvSpPr txBox="1">
            <a:spLocks noChangeArrowheads="1"/>
          </p:cNvSpPr>
          <p:nvPr/>
        </p:nvSpPr>
        <p:spPr bwMode="auto">
          <a:xfrm>
            <a:off x="6422642" y="745331"/>
            <a:ext cx="2592387" cy="552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>
                <a:ea typeface="宋体" pitchFamily="2" charset="-122"/>
              </a:rPr>
              <a:t>const a=25;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>
                <a:ea typeface="宋体" pitchFamily="2" charset="-122"/>
              </a:rPr>
              <a:t>var x,y;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>
                <a:ea typeface="宋体" pitchFamily="2" charset="-122"/>
              </a:rPr>
              <a:t>procedure  p;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>
                <a:ea typeface="宋体" pitchFamily="2" charset="-122"/>
              </a:rPr>
              <a:t>    var  z;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>
                <a:ea typeface="宋体" pitchFamily="2" charset="-122"/>
              </a:rPr>
              <a:t>    begin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>
                <a:ea typeface="宋体" pitchFamily="2" charset="-122"/>
              </a:rPr>
              <a:t>         ……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>
                <a:ea typeface="宋体" pitchFamily="2" charset="-122"/>
              </a:rPr>
              <a:t>    end; 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>
                <a:ea typeface="宋体" pitchFamily="2" charset="-122"/>
              </a:rPr>
              <a:t>procedure  r;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>
                <a:ea typeface="宋体" pitchFamily="2" charset="-122"/>
              </a:rPr>
              <a:t>    var x, s;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>
                <a:ea typeface="宋体" pitchFamily="2" charset="-122"/>
              </a:rPr>
              <a:t>    procedure t;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>
                <a:ea typeface="宋体" pitchFamily="2" charset="-122"/>
              </a:rPr>
              <a:t>         var  x;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>
                <a:ea typeface="宋体" pitchFamily="2" charset="-122"/>
              </a:rPr>
              <a:t>         begin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>
                <a:ea typeface="宋体" pitchFamily="2" charset="-122"/>
              </a:rPr>
              <a:t>            ……  </a:t>
            </a:r>
            <a:r>
              <a:rPr lang="en-US" altLang="zh-CN" sz="1800" b="1">
                <a:solidFill>
                  <a:srgbClr val="800080"/>
                </a:solidFill>
                <a:ea typeface="宋体" pitchFamily="2" charset="-122"/>
              </a:rPr>
              <a:t>/*here*/</a:t>
            </a:r>
            <a:endParaRPr lang="en-US" altLang="zh-CN" sz="1800" b="1">
              <a:ea typeface="宋体" pitchFamily="2" charset="-122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>
                <a:ea typeface="宋体" pitchFamily="2" charset="-122"/>
              </a:rPr>
              <a:t>         end;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>
                <a:ea typeface="宋体" pitchFamily="2" charset="-122"/>
              </a:rPr>
              <a:t>    begin</a:t>
            </a:r>
            <a:endParaRPr lang="en-US" altLang="zh-CN" sz="1800" b="1">
              <a:solidFill>
                <a:srgbClr val="800080"/>
              </a:solidFill>
              <a:ea typeface="宋体" pitchFamily="2" charset="-122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>
                <a:ea typeface="宋体" pitchFamily="2" charset="-122"/>
              </a:rPr>
              <a:t>         ……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>
                <a:ea typeface="宋体" pitchFamily="2" charset="-122"/>
              </a:rPr>
              <a:t>    end; 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>
                <a:ea typeface="宋体" pitchFamily="2" charset="-122"/>
              </a:rPr>
              <a:t>begin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>
                <a:ea typeface="宋体" pitchFamily="2" charset="-122"/>
              </a:rPr>
              <a:t>    ……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>
                <a:ea typeface="宋体" pitchFamily="2" charset="-122"/>
              </a:rPr>
              <a:t>end. </a:t>
            </a:r>
          </a:p>
        </p:txBody>
      </p:sp>
      <p:sp>
        <p:nvSpPr>
          <p:cNvPr id="728067" name="Text Box 3"/>
          <p:cNvSpPr txBox="1">
            <a:spLocks noChangeArrowheads="1"/>
          </p:cNvSpPr>
          <p:nvPr/>
        </p:nvSpPr>
        <p:spPr bwMode="auto">
          <a:xfrm>
            <a:off x="361074" y="1176338"/>
            <a:ext cx="5832475" cy="88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2800" b="1" dirty="0">
                <a:solidFill>
                  <a:srgbClr val="800080"/>
                </a:solidFill>
              </a:rPr>
              <a:t>    </a:t>
            </a:r>
            <a:r>
              <a:rPr lang="zh-CN" altLang="en-US" sz="2800" b="1" dirty="0">
                <a:solidFill>
                  <a:srgbClr val="800080"/>
                </a:solidFill>
              </a:rPr>
              <a:t>例：</a:t>
            </a:r>
            <a:r>
              <a:rPr lang="zh-CN" altLang="en-US" b="1" dirty="0"/>
              <a:t>右边某语言程序在处理到</a:t>
            </a:r>
            <a:r>
              <a:rPr lang="en-US" altLang="zh-CN" dirty="0"/>
              <a:t>/*here*/</a:t>
            </a:r>
          </a:p>
          <a:p>
            <a:pPr>
              <a:buFont typeface="Wingdings" pitchFamily="2" charset="2"/>
              <a:buNone/>
            </a:pPr>
            <a:r>
              <a:rPr lang="en-US" altLang="zh-CN" dirty="0"/>
              <a:t>             </a:t>
            </a:r>
            <a:r>
              <a:rPr lang="zh-CN" altLang="en-US" b="1" dirty="0"/>
              <a:t>时的符号表（以哈希表为例）</a:t>
            </a:r>
            <a:endParaRPr lang="zh-CN" altLang="en-US" b="1" dirty="0">
              <a:latin typeface="楷体_GB2312" pitchFamily="49" charset="-122"/>
            </a:endParaRPr>
          </a:p>
        </p:txBody>
      </p:sp>
      <p:sp>
        <p:nvSpPr>
          <p:cNvPr id="728068" name="Text Box 4"/>
          <p:cNvSpPr txBox="1">
            <a:spLocks noChangeArrowheads="1"/>
          </p:cNvSpPr>
          <p:nvPr/>
        </p:nvSpPr>
        <p:spPr bwMode="auto">
          <a:xfrm>
            <a:off x="16422" y="483721"/>
            <a:ext cx="71775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800080"/>
                </a:solidFill>
              </a:rPr>
              <a:t> </a:t>
            </a:r>
            <a:r>
              <a:rPr kumimoji="0" lang="zh-CN" altLang="en-US" sz="2800" b="1" dirty="0">
                <a:solidFill>
                  <a:srgbClr val="800080"/>
                </a:solidFill>
              </a:rPr>
              <a:t>所有嵌套的作用域共用一</a:t>
            </a:r>
            <a:r>
              <a:rPr kumimoji="0" lang="zh-CN" altLang="en-US" sz="2800" b="1" dirty="0" smtClean="0">
                <a:solidFill>
                  <a:srgbClr val="800080"/>
                </a:solidFill>
              </a:rPr>
              <a:t>个全局</a:t>
            </a:r>
            <a:r>
              <a:rPr kumimoji="0" lang="zh-CN" altLang="en-US" sz="2800" b="1" dirty="0">
                <a:solidFill>
                  <a:srgbClr val="800080"/>
                </a:solidFill>
              </a:rPr>
              <a:t>符号表</a:t>
            </a:r>
          </a:p>
        </p:txBody>
      </p:sp>
      <p:sp>
        <p:nvSpPr>
          <p:cNvPr id="728070" name="Line 6"/>
          <p:cNvSpPr>
            <a:spLocks noChangeShapeType="1"/>
          </p:cNvSpPr>
          <p:nvPr/>
        </p:nvSpPr>
        <p:spPr bwMode="auto">
          <a:xfrm>
            <a:off x="1066800" y="2590800"/>
            <a:ext cx="0" cy="27432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728071" name="Line 7"/>
          <p:cNvSpPr>
            <a:spLocks noChangeShapeType="1"/>
          </p:cNvSpPr>
          <p:nvPr/>
        </p:nvSpPr>
        <p:spPr bwMode="auto">
          <a:xfrm>
            <a:off x="2286000" y="2590800"/>
            <a:ext cx="0" cy="27432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728072" name="Line 8"/>
          <p:cNvSpPr>
            <a:spLocks noChangeShapeType="1"/>
          </p:cNvSpPr>
          <p:nvPr/>
        </p:nvSpPr>
        <p:spPr bwMode="auto">
          <a:xfrm>
            <a:off x="1066800" y="2590800"/>
            <a:ext cx="1219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728073" name="Line 9"/>
          <p:cNvSpPr>
            <a:spLocks noChangeShapeType="1"/>
          </p:cNvSpPr>
          <p:nvPr/>
        </p:nvSpPr>
        <p:spPr bwMode="auto">
          <a:xfrm>
            <a:off x="1066800" y="3200400"/>
            <a:ext cx="1219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728074" name="Line 10"/>
          <p:cNvSpPr>
            <a:spLocks noChangeShapeType="1"/>
          </p:cNvSpPr>
          <p:nvPr/>
        </p:nvSpPr>
        <p:spPr bwMode="auto">
          <a:xfrm>
            <a:off x="1066800" y="3810000"/>
            <a:ext cx="1219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728075" name="Text Box 11"/>
          <p:cNvSpPr txBox="1">
            <a:spLocks noChangeArrowheads="1"/>
          </p:cNvSpPr>
          <p:nvPr/>
        </p:nvSpPr>
        <p:spPr bwMode="auto">
          <a:xfrm>
            <a:off x="1524000" y="4022725"/>
            <a:ext cx="2286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1000">
                <a:solidFill>
                  <a:srgbClr val="800080"/>
                </a:solidFill>
                <a:sym typeface="Symbol" pitchFamily="18" charset="2"/>
              </a:rPr>
              <a:t></a:t>
            </a:r>
          </a:p>
        </p:txBody>
      </p:sp>
      <p:sp>
        <p:nvSpPr>
          <p:cNvPr id="728076" name="Text Box 12"/>
          <p:cNvSpPr txBox="1">
            <a:spLocks noChangeArrowheads="1"/>
          </p:cNvSpPr>
          <p:nvPr/>
        </p:nvSpPr>
        <p:spPr bwMode="auto">
          <a:xfrm>
            <a:off x="2743200" y="2667000"/>
            <a:ext cx="762000" cy="466725"/>
          </a:xfrm>
          <a:prstGeom prst="rect">
            <a:avLst/>
          </a:prstGeom>
          <a:noFill/>
          <a:ln w="9525">
            <a:solidFill>
              <a:srgbClr val="80008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>
                <a:solidFill>
                  <a:srgbClr val="800080"/>
                </a:solidFill>
              </a:rPr>
              <a:t>t(2)</a:t>
            </a:r>
          </a:p>
        </p:txBody>
      </p:sp>
      <p:sp>
        <p:nvSpPr>
          <p:cNvPr id="728077" name="Line 13"/>
          <p:cNvSpPr>
            <a:spLocks noChangeShapeType="1"/>
          </p:cNvSpPr>
          <p:nvPr/>
        </p:nvSpPr>
        <p:spPr bwMode="auto">
          <a:xfrm>
            <a:off x="2286000" y="2895600"/>
            <a:ext cx="457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728078" name="Line 14"/>
          <p:cNvSpPr>
            <a:spLocks noChangeShapeType="1"/>
          </p:cNvSpPr>
          <p:nvPr/>
        </p:nvSpPr>
        <p:spPr bwMode="auto">
          <a:xfrm>
            <a:off x="1066800" y="4724400"/>
            <a:ext cx="1219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728079" name="Line 15"/>
          <p:cNvSpPr>
            <a:spLocks noChangeShapeType="1"/>
          </p:cNvSpPr>
          <p:nvPr/>
        </p:nvSpPr>
        <p:spPr bwMode="auto">
          <a:xfrm>
            <a:off x="1066800" y="5334000"/>
            <a:ext cx="1219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728080" name="Text Box 16"/>
          <p:cNvSpPr txBox="1">
            <a:spLocks noChangeArrowheads="1"/>
          </p:cNvSpPr>
          <p:nvPr/>
        </p:nvSpPr>
        <p:spPr bwMode="auto">
          <a:xfrm>
            <a:off x="3962400" y="2667000"/>
            <a:ext cx="838200" cy="466725"/>
          </a:xfrm>
          <a:prstGeom prst="rect">
            <a:avLst/>
          </a:prstGeom>
          <a:noFill/>
          <a:ln w="9525">
            <a:solidFill>
              <a:srgbClr val="80008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>
                <a:solidFill>
                  <a:srgbClr val="800080"/>
                </a:solidFill>
              </a:rPr>
              <a:t>p(1)</a:t>
            </a:r>
          </a:p>
        </p:txBody>
      </p:sp>
      <p:sp>
        <p:nvSpPr>
          <p:cNvPr id="728081" name="Text Box 17"/>
          <p:cNvSpPr txBox="1">
            <a:spLocks noChangeArrowheads="1"/>
          </p:cNvSpPr>
          <p:nvPr/>
        </p:nvSpPr>
        <p:spPr bwMode="auto">
          <a:xfrm>
            <a:off x="5257800" y="2657475"/>
            <a:ext cx="762000" cy="466725"/>
          </a:xfrm>
          <a:prstGeom prst="rect">
            <a:avLst/>
          </a:prstGeom>
          <a:noFill/>
          <a:ln w="9525">
            <a:solidFill>
              <a:srgbClr val="80008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>
                <a:solidFill>
                  <a:srgbClr val="800080"/>
                </a:solidFill>
              </a:rPr>
              <a:t>a(1)</a:t>
            </a:r>
          </a:p>
        </p:txBody>
      </p:sp>
      <p:sp>
        <p:nvSpPr>
          <p:cNvPr id="728082" name="Line 18"/>
          <p:cNvSpPr>
            <a:spLocks noChangeShapeType="1"/>
          </p:cNvSpPr>
          <p:nvPr/>
        </p:nvSpPr>
        <p:spPr bwMode="auto">
          <a:xfrm>
            <a:off x="3505200" y="2895600"/>
            <a:ext cx="457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728083" name="Line 19"/>
          <p:cNvSpPr>
            <a:spLocks noChangeShapeType="1"/>
          </p:cNvSpPr>
          <p:nvPr/>
        </p:nvSpPr>
        <p:spPr bwMode="auto">
          <a:xfrm>
            <a:off x="4800600" y="2895600"/>
            <a:ext cx="457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728084" name="Text Box 20"/>
          <p:cNvSpPr txBox="1">
            <a:spLocks noChangeArrowheads="1"/>
          </p:cNvSpPr>
          <p:nvPr/>
        </p:nvSpPr>
        <p:spPr bwMode="auto">
          <a:xfrm>
            <a:off x="2743200" y="4791075"/>
            <a:ext cx="762000" cy="466725"/>
          </a:xfrm>
          <a:prstGeom prst="rect">
            <a:avLst/>
          </a:prstGeom>
          <a:noFill/>
          <a:ln w="9525">
            <a:solidFill>
              <a:srgbClr val="80008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>
                <a:solidFill>
                  <a:srgbClr val="800080"/>
                </a:solidFill>
              </a:rPr>
              <a:t>s(2)</a:t>
            </a:r>
          </a:p>
        </p:txBody>
      </p:sp>
      <p:sp>
        <p:nvSpPr>
          <p:cNvPr id="728085" name="Line 21"/>
          <p:cNvSpPr>
            <a:spLocks noChangeShapeType="1"/>
          </p:cNvSpPr>
          <p:nvPr/>
        </p:nvSpPr>
        <p:spPr bwMode="auto">
          <a:xfrm>
            <a:off x="2286000" y="5019675"/>
            <a:ext cx="457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728086" name="Text Box 22"/>
          <p:cNvSpPr txBox="1">
            <a:spLocks noChangeArrowheads="1"/>
          </p:cNvSpPr>
          <p:nvPr/>
        </p:nvSpPr>
        <p:spPr bwMode="auto">
          <a:xfrm>
            <a:off x="3962400" y="4791075"/>
            <a:ext cx="838200" cy="466725"/>
          </a:xfrm>
          <a:prstGeom prst="rect">
            <a:avLst/>
          </a:prstGeom>
          <a:noFill/>
          <a:ln w="9525">
            <a:solidFill>
              <a:srgbClr val="80008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>
                <a:solidFill>
                  <a:srgbClr val="800080"/>
                </a:solidFill>
              </a:rPr>
              <a:t>r(1)</a:t>
            </a:r>
          </a:p>
        </p:txBody>
      </p:sp>
      <p:sp>
        <p:nvSpPr>
          <p:cNvPr id="728087" name="Text Box 23"/>
          <p:cNvSpPr txBox="1">
            <a:spLocks noChangeArrowheads="1"/>
          </p:cNvSpPr>
          <p:nvPr/>
        </p:nvSpPr>
        <p:spPr bwMode="auto">
          <a:xfrm>
            <a:off x="5257800" y="4781550"/>
            <a:ext cx="762000" cy="466725"/>
          </a:xfrm>
          <a:prstGeom prst="rect">
            <a:avLst/>
          </a:prstGeom>
          <a:noFill/>
          <a:ln w="9525">
            <a:solidFill>
              <a:srgbClr val="80008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>
                <a:solidFill>
                  <a:srgbClr val="800080"/>
                </a:solidFill>
              </a:rPr>
              <a:t>y(1)</a:t>
            </a:r>
          </a:p>
        </p:txBody>
      </p:sp>
      <p:sp>
        <p:nvSpPr>
          <p:cNvPr id="728088" name="Line 24"/>
          <p:cNvSpPr>
            <a:spLocks noChangeShapeType="1"/>
          </p:cNvSpPr>
          <p:nvPr/>
        </p:nvSpPr>
        <p:spPr bwMode="auto">
          <a:xfrm>
            <a:off x="3505200" y="5019675"/>
            <a:ext cx="457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728089" name="Line 25"/>
          <p:cNvSpPr>
            <a:spLocks noChangeShapeType="1"/>
          </p:cNvSpPr>
          <p:nvPr/>
        </p:nvSpPr>
        <p:spPr bwMode="auto">
          <a:xfrm>
            <a:off x="4800600" y="5019675"/>
            <a:ext cx="457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728090" name="Text Box 26"/>
          <p:cNvSpPr txBox="1">
            <a:spLocks noChangeArrowheads="1"/>
          </p:cNvSpPr>
          <p:nvPr/>
        </p:nvSpPr>
        <p:spPr bwMode="auto">
          <a:xfrm>
            <a:off x="2743200" y="3343275"/>
            <a:ext cx="762000" cy="466725"/>
          </a:xfrm>
          <a:prstGeom prst="rect">
            <a:avLst/>
          </a:prstGeom>
          <a:noFill/>
          <a:ln w="9525">
            <a:solidFill>
              <a:srgbClr val="80008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>
                <a:solidFill>
                  <a:srgbClr val="800080"/>
                </a:solidFill>
              </a:rPr>
              <a:t>x(3)</a:t>
            </a:r>
          </a:p>
        </p:txBody>
      </p:sp>
      <p:sp>
        <p:nvSpPr>
          <p:cNvPr id="728091" name="Line 27"/>
          <p:cNvSpPr>
            <a:spLocks noChangeShapeType="1"/>
          </p:cNvSpPr>
          <p:nvPr/>
        </p:nvSpPr>
        <p:spPr bwMode="auto">
          <a:xfrm>
            <a:off x="2286000" y="3571875"/>
            <a:ext cx="457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728092" name="Text Box 28"/>
          <p:cNvSpPr txBox="1">
            <a:spLocks noChangeArrowheads="1"/>
          </p:cNvSpPr>
          <p:nvPr/>
        </p:nvSpPr>
        <p:spPr bwMode="auto">
          <a:xfrm>
            <a:off x="3962400" y="3343275"/>
            <a:ext cx="838200" cy="466725"/>
          </a:xfrm>
          <a:prstGeom prst="rect">
            <a:avLst/>
          </a:prstGeom>
          <a:noFill/>
          <a:ln w="9525">
            <a:solidFill>
              <a:srgbClr val="80008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>
                <a:solidFill>
                  <a:srgbClr val="800080"/>
                </a:solidFill>
              </a:rPr>
              <a:t>x(2)</a:t>
            </a:r>
          </a:p>
        </p:txBody>
      </p:sp>
      <p:sp>
        <p:nvSpPr>
          <p:cNvPr id="728093" name="Text Box 29"/>
          <p:cNvSpPr txBox="1">
            <a:spLocks noChangeArrowheads="1"/>
          </p:cNvSpPr>
          <p:nvPr/>
        </p:nvSpPr>
        <p:spPr bwMode="auto">
          <a:xfrm>
            <a:off x="5257800" y="3333750"/>
            <a:ext cx="762000" cy="466725"/>
          </a:xfrm>
          <a:prstGeom prst="rect">
            <a:avLst/>
          </a:prstGeom>
          <a:noFill/>
          <a:ln w="9525">
            <a:solidFill>
              <a:srgbClr val="80008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>
                <a:solidFill>
                  <a:srgbClr val="800080"/>
                </a:solidFill>
              </a:rPr>
              <a:t>x(1)</a:t>
            </a:r>
          </a:p>
        </p:txBody>
      </p:sp>
      <p:sp>
        <p:nvSpPr>
          <p:cNvPr id="728094" name="Line 30"/>
          <p:cNvSpPr>
            <a:spLocks noChangeShapeType="1"/>
          </p:cNvSpPr>
          <p:nvPr/>
        </p:nvSpPr>
        <p:spPr bwMode="auto">
          <a:xfrm>
            <a:off x="3505200" y="3571875"/>
            <a:ext cx="457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728095" name="Line 31"/>
          <p:cNvSpPr>
            <a:spLocks noChangeShapeType="1"/>
          </p:cNvSpPr>
          <p:nvPr/>
        </p:nvSpPr>
        <p:spPr bwMode="auto">
          <a:xfrm>
            <a:off x="4800600" y="3571875"/>
            <a:ext cx="457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728096" name="Rectangle 32"/>
          <p:cNvSpPr>
            <a:spLocks noChangeArrowheads="1"/>
          </p:cNvSpPr>
          <p:nvPr/>
        </p:nvSpPr>
        <p:spPr bwMode="auto">
          <a:xfrm>
            <a:off x="762000" y="5486400"/>
            <a:ext cx="5229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>
                <a:solidFill>
                  <a:srgbClr val="800080"/>
                </a:solidFill>
              </a:rPr>
              <a:t>Hash Table     </a:t>
            </a:r>
            <a:r>
              <a:rPr lang="zh-CN" altLang="en-US" b="1"/>
              <a:t>（表中数字代表层号）</a:t>
            </a:r>
          </a:p>
        </p:txBody>
      </p:sp>
    </p:spTree>
    <p:extLst>
      <p:ext uri="{BB962C8B-B14F-4D97-AF65-F5344CB8AC3E}">
        <p14:creationId xmlns:p14="http://schemas.microsoft.com/office/powerpoint/2010/main" val="307367207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116" name="Text Box 4"/>
          <p:cNvSpPr txBox="1">
            <a:spLocks noChangeArrowheads="1"/>
          </p:cNvSpPr>
          <p:nvPr/>
        </p:nvSpPr>
        <p:spPr bwMode="auto">
          <a:xfrm>
            <a:off x="0" y="593725"/>
            <a:ext cx="53435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800" b="1" dirty="0">
                <a:solidFill>
                  <a:srgbClr val="800080"/>
                </a:solidFill>
              </a:rPr>
              <a:t> </a:t>
            </a:r>
            <a:r>
              <a:rPr kumimoji="0" lang="zh-CN" altLang="en-US" sz="2800" b="1" dirty="0">
                <a:solidFill>
                  <a:srgbClr val="800080"/>
                </a:solidFill>
              </a:rPr>
              <a:t>所有嵌套的作用域共用一个</a:t>
            </a:r>
          </a:p>
          <a:p>
            <a:pPr>
              <a:buFont typeface="Wingdings" pitchFamily="2" charset="2"/>
              <a:buNone/>
            </a:pPr>
            <a:r>
              <a:rPr kumimoji="0" lang="zh-CN" altLang="en-US" sz="2800" b="1" dirty="0">
                <a:solidFill>
                  <a:srgbClr val="800080"/>
                </a:solidFill>
              </a:rPr>
              <a:t>    全局符号表</a:t>
            </a:r>
          </a:p>
        </p:txBody>
      </p:sp>
      <p:graphicFrame>
        <p:nvGraphicFramePr>
          <p:cNvPr id="730157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6981891"/>
              </p:ext>
            </p:extLst>
          </p:nvPr>
        </p:nvGraphicFramePr>
        <p:xfrm>
          <a:off x="685800" y="2473637"/>
          <a:ext cx="5165725" cy="295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6" name="Visio" r:id="rId3" imgW="4366870" imgH="2506370" progId="Visio.Drawing.11">
                  <p:embed/>
                </p:oleObj>
              </mc:Choice>
              <mc:Fallback>
                <p:oleObj name="Visio" r:id="rId3" imgW="4366870" imgH="250637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473637"/>
                        <a:ext cx="5165725" cy="295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0158" name="Text Box 46"/>
          <p:cNvSpPr txBox="1">
            <a:spLocks noChangeArrowheads="1"/>
          </p:cNvSpPr>
          <p:nvPr/>
        </p:nvSpPr>
        <p:spPr bwMode="auto">
          <a:xfrm>
            <a:off x="6443663" y="593725"/>
            <a:ext cx="2592387" cy="552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 err="1">
                <a:ea typeface="宋体" pitchFamily="2" charset="-122"/>
              </a:rPr>
              <a:t>const</a:t>
            </a:r>
            <a:r>
              <a:rPr lang="en-US" altLang="zh-CN" sz="1800" b="1" dirty="0">
                <a:ea typeface="宋体" pitchFamily="2" charset="-122"/>
              </a:rPr>
              <a:t> a=25;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 err="1">
                <a:ea typeface="宋体" pitchFamily="2" charset="-122"/>
              </a:rPr>
              <a:t>var</a:t>
            </a:r>
            <a:r>
              <a:rPr lang="en-US" altLang="zh-CN" sz="1800" b="1" dirty="0">
                <a:ea typeface="宋体" pitchFamily="2" charset="-122"/>
              </a:rPr>
              <a:t> </a:t>
            </a:r>
            <a:r>
              <a:rPr lang="en-US" altLang="zh-CN" sz="1800" b="1" dirty="0" err="1">
                <a:ea typeface="宋体" pitchFamily="2" charset="-122"/>
              </a:rPr>
              <a:t>x,y</a:t>
            </a:r>
            <a:r>
              <a:rPr lang="en-US" altLang="zh-CN" sz="1800" b="1" dirty="0">
                <a:ea typeface="宋体" pitchFamily="2" charset="-122"/>
              </a:rPr>
              <a:t>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procedure  p;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</a:t>
            </a:r>
            <a:r>
              <a:rPr lang="en-US" altLang="zh-CN" sz="1800" b="1" dirty="0" err="1">
                <a:ea typeface="宋体" pitchFamily="2" charset="-122"/>
              </a:rPr>
              <a:t>var</a:t>
            </a:r>
            <a:r>
              <a:rPr lang="en-US" altLang="zh-CN" sz="1800" b="1" dirty="0">
                <a:ea typeface="宋体" pitchFamily="2" charset="-122"/>
              </a:rPr>
              <a:t>  z;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begin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     ……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end; 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procedure  r;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</a:t>
            </a:r>
            <a:r>
              <a:rPr lang="en-US" altLang="zh-CN" sz="1800" b="1" dirty="0" err="1">
                <a:ea typeface="宋体" pitchFamily="2" charset="-122"/>
              </a:rPr>
              <a:t>var</a:t>
            </a:r>
            <a:r>
              <a:rPr lang="en-US" altLang="zh-CN" sz="1800" b="1" dirty="0">
                <a:ea typeface="宋体" pitchFamily="2" charset="-122"/>
              </a:rPr>
              <a:t> x, s;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procedure t;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     </a:t>
            </a:r>
            <a:r>
              <a:rPr lang="en-US" altLang="zh-CN" sz="1800" b="1" dirty="0" err="1">
                <a:ea typeface="宋体" pitchFamily="2" charset="-122"/>
              </a:rPr>
              <a:t>var</a:t>
            </a:r>
            <a:r>
              <a:rPr lang="en-US" altLang="zh-CN" sz="1800" b="1" dirty="0">
                <a:ea typeface="宋体" pitchFamily="2" charset="-122"/>
              </a:rPr>
              <a:t>  v, x, y;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     begin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        ……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     end;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begin         </a:t>
            </a:r>
            <a:r>
              <a:rPr lang="en-US" altLang="zh-CN" sz="1800" b="1" dirty="0">
                <a:solidFill>
                  <a:srgbClr val="800080"/>
                </a:solidFill>
                <a:ea typeface="宋体" pitchFamily="2" charset="-122"/>
              </a:rPr>
              <a:t>/*here*/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     ……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end; 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begin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……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end. </a:t>
            </a:r>
          </a:p>
        </p:txBody>
      </p:sp>
      <p:sp>
        <p:nvSpPr>
          <p:cNvPr id="730159" name="Rectangle 47"/>
          <p:cNvSpPr>
            <a:spLocks noChangeArrowheads="1"/>
          </p:cNvSpPr>
          <p:nvPr/>
        </p:nvSpPr>
        <p:spPr bwMode="auto">
          <a:xfrm>
            <a:off x="158477" y="5633545"/>
            <a:ext cx="6248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altLang="zh-CN" sz="2000" dirty="0" err="1">
                <a:solidFill>
                  <a:srgbClr val="800080"/>
                </a:solidFill>
              </a:rPr>
              <a:t>Dx</a:t>
            </a:r>
            <a:r>
              <a:rPr lang="en-US" altLang="zh-CN" sz="2000" dirty="0">
                <a:solidFill>
                  <a:srgbClr val="800080"/>
                </a:solidFill>
              </a:rPr>
              <a:t>:</a:t>
            </a:r>
            <a:r>
              <a:rPr lang="en-US" altLang="zh-CN" sz="2000" b="1" dirty="0">
                <a:solidFill>
                  <a:srgbClr val="800080"/>
                </a:solidFill>
              </a:rPr>
              <a:t> </a:t>
            </a:r>
            <a:r>
              <a:rPr lang="zh-CN" altLang="en-US" sz="2000" b="1" dirty="0"/>
              <a:t>基地址  </a:t>
            </a:r>
            <a:r>
              <a:rPr lang="zh-CN" altLang="en-US" sz="2000" b="1" dirty="0">
                <a:solidFill>
                  <a:srgbClr val="800080"/>
                </a:solidFill>
              </a:rPr>
              <a:t>    </a:t>
            </a:r>
            <a:r>
              <a:rPr lang="en-US" altLang="zh-CN" sz="2000" dirty="0" err="1">
                <a:solidFill>
                  <a:srgbClr val="800080"/>
                </a:solidFill>
              </a:rPr>
              <a:t>Cx</a:t>
            </a:r>
            <a:r>
              <a:rPr lang="en-US" altLang="zh-CN" sz="2000" dirty="0">
                <a:solidFill>
                  <a:srgbClr val="800080"/>
                </a:solidFill>
              </a:rPr>
              <a:t>:</a:t>
            </a:r>
            <a:r>
              <a:rPr lang="en-US" altLang="zh-CN" sz="2000" b="1" dirty="0">
                <a:solidFill>
                  <a:srgbClr val="800080"/>
                </a:solidFill>
              </a:rPr>
              <a:t> </a:t>
            </a:r>
            <a:r>
              <a:rPr lang="zh-CN" altLang="en-US" sz="2000" b="1" dirty="0"/>
              <a:t>栈帧中控制单元</a:t>
            </a:r>
            <a:r>
              <a:rPr lang="zh-CN" altLang="en-US" sz="2000" b="1" dirty="0" smtClean="0"/>
              <a:t>数目     </a:t>
            </a:r>
            <a:r>
              <a:rPr lang="en-US" altLang="zh-CN" sz="2000" dirty="0" smtClean="0">
                <a:solidFill>
                  <a:srgbClr val="800080"/>
                </a:solidFill>
              </a:rPr>
              <a:t>LEV</a:t>
            </a:r>
            <a:r>
              <a:rPr lang="en-US" altLang="zh-CN" sz="2000" dirty="0">
                <a:solidFill>
                  <a:srgbClr val="800080"/>
                </a:solidFill>
              </a:rPr>
              <a:t>:</a:t>
            </a:r>
            <a:r>
              <a:rPr lang="en-US" altLang="zh-CN" sz="2000" b="1" dirty="0">
                <a:solidFill>
                  <a:srgbClr val="800080"/>
                </a:solidFill>
              </a:rPr>
              <a:t> </a:t>
            </a:r>
            <a:r>
              <a:rPr lang="zh-CN" altLang="en-US" sz="2000" b="1" dirty="0"/>
              <a:t>层号</a:t>
            </a:r>
            <a:r>
              <a:rPr lang="zh-CN" altLang="en-US" sz="2000" dirty="0"/>
              <a:t>      </a:t>
            </a:r>
          </a:p>
        </p:txBody>
      </p:sp>
      <p:sp>
        <p:nvSpPr>
          <p:cNvPr id="730160" name="Text Box 48"/>
          <p:cNvSpPr txBox="1">
            <a:spLocks noChangeArrowheads="1"/>
          </p:cNvSpPr>
          <p:nvPr/>
        </p:nvSpPr>
        <p:spPr bwMode="auto">
          <a:xfrm>
            <a:off x="252413" y="1639259"/>
            <a:ext cx="5832475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altLang="zh-CN" sz="2800" b="1" dirty="0">
                <a:solidFill>
                  <a:srgbClr val="800080"/>
                </a:solidFill>
              </a:rPr>
              <a:t>    </a:t>
            </a:r>
            <a:r>
              <a:rPr lang="zh-CN" altLang="en-US" sz="2800" b="1" dirty="0">
                <a:solidFill>
                  <a:srgbClr val="800080"/>
                </a:solidFill>
              </a:rPr>
              <a:t>例：</a:t>
            </a:r>
            <a:r>
              <a:rPr lang="zh-CN" altLang="en-US" b="1" dirty="0"/>
              <a:t>右边某语言程序在处理到</a:t>
            </a:r>
            <a:r>
              <a:rPr lang="en-US" altLang="zh-CN" dirty="0"/>
              <a:t>/*here*/</a:t>
            </a:r>
          </a:p>
          <a:p>
            <a:pPr algn="l">
              <a:buFont typeface="Wingdings" pitchFamily="2" charset="2"/>
              <a:buNone/>
            </a:pPr>
            <a:r>
              <a:rPr lang="en-US" altLang="zh-CN" dirty="0"/>
              <a:t>             </a:t>
            </a:r>
            <a:r>
              <a:rPr lang="zh-CN" altLang="en-US" b="1" dirty="0"/>
              <a:t>时的符号表（以</a:t>
            </a:r>
            <a:r>
              <a:rPr lang="zh-CN" altLang="en-US" b="1" dirty="0" smtClean="0"/>
              <a:t>线性表</a:t>
            </a:r>
            <a:r>
              <a:rPr lang="zh-CN" altLang="en-US" b="1" dirty="0"/>
              <a:t>为例）</a:t>
            </a:r>
            <a:endParaRPr lang="zh-CN" altLang="en-US" b="1" dirty="0">
              <a:latin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5920474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119" name="Text Box 7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57200" y="746126"/>
            <a:ext cx="50339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800080"/>
                </a:solidFill>
              </a:rPr>
              <a:t> </a:t>
            </a:r>
            <a:r>
              <a:rPr kumimoji="0" lang="zh-CN" altLang="en-US" sz="3200" b="1" dirty="0">
                <a:solidFill>
                  <a:srgbClr val="800080"/>
                </a:solidFill>
              </a:rPr>
              <a:t>作用域与符号表组织</a:t>
            </a:r>
          </a:p>
        </p:txBody>
      </p:sp>
      <p:sp>
        <p:nvSpPr>
          <p:cNvPr id="602128" name="Rectangle 16"/>
          <p:cNvSpPr>
            <a:spLocks noChangeArrowheads="1"/>
          </p:cNvSpPr>
          <p:nvPr/>
        </p:nvSpPr>
        <p:spPr bwMode="auto">
          <a:xfrm>
            <a:off x="457200" y="1523999"/>
            <a:ext cx="8350469" cy="377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kumimoji="0" lang="en-US" altLang="zh-CN" sz="2800" b="1" dirty="0">
                <a:solidFill>
                  <a:srgbClr val="800080"/>
                </a:solidFill>
              </a:rPr>
              <a:t>  </a:t>
            </a:r>
            <a:r>
              <a:rPr kumimoji="0" lang="zh-CN" altLang="en-US" sz="2800" b="1" dirty="0">
                <a:solidFill>
                  <a:srgbClr val="800080"/>
                </a:solidFill>
              </a:rPr>
              <a:t>作用域与多符号表组织</a:t>
            </a:r>
          </a:p>
          <a:p>
            <a:pPr algn="l">
              <a:buClrTx/>
              <a:buFont typeface="Symbol" pitchFamily="18" charset="2"/>
              <a:buNone/>
            </a:pPr>
            <a:endParaRPr kumimoji="0" lang="zh-CN" altLang="en-US" sz="1000" b="1" dirty="0">
              <a:solidFill>
                <a:srgbClr val="800080"/>
              </a:solidFill>
            </a:endParaRPr>
          </a:p>
          <a:p>
            <a:pPr lvl="1" algn="l">
              <a:buFontTx/>
              <a:buChar char="•"/>
            </a:pPr>
            <a:r>
              <a:rPr lang="zh-CN" altLang="en-US" b="1" dirty="0"/>
              <a:t>  </a:t>
            </a:r>
            <a:r>
              <a:rPr kumimoji="0" lang="zh-CN" altLang="en-US" sz="2400" b="1" dirty="0"/>
              <a:t>每个作用域都有各自的符号表</a:t>
            </a:r>
          </a:p>
          <a:p>
            <a:pPr lvl="1" algn="l">
              <a:buFontTx/>
              <a:buNone/>
            </a:pPr>
            <a:endParaRPr kumimoji="0" lang="zh-CN" altLang="en-US" sz="1100" b="1" dirty="0">
              <a:latin typeface="楷体_GB2312" pitchFamily="49" charset="-122"/>
            </a:endParaRPr>
          </a:p>
          <a:p>
            <a:pPr lvl="1" algn="l">
              <a:buFontTx/>
              <a:buChar char="•"/>
            </a:pPr>
            <a:r>
              <a:rPr lang="zh-CN" altLang="en-US" sz="2400" b="1" dirty="0">
                <a:latin typeface="楷体_GB2312" pitchFamily="49" charset="-122"/>
              </a:rPr>
              <a:t> 维护一个符号表的</a:t>
            </a:r>
            <a:r>
              <a:rPr lang="zh-CN" altLang="en-US" sz="2400" b="1" dirty="0">
                <a:solidFill>
                  <a:srgbClr val="800080"/>
                </a:solidFill>
                <a:latin typeface="楷体_GB2312" pitchFamily="49" charset="-122"/>
              </a:rPr>
              <a:t>作用域栈</a:t>
            </a:r>
            <a:r>
              <a:rPr lang="zh-CN" altLang="en-US" sz="2400" b="1" dirty="0">
                <a:latin typeface="楷体_GB2312" pitchFamily="49" charset="-122"/>
              </a:rPr>
              <a:t>，</a:t>
            </a:r>
            <a:r>
              <a:rPr kumimoji="0" lang="zh-CN" altLang="en-US" sz="2400" b="1" dirty="0"/>
              <a:t>每个开作用域对应</a:t>
            </a:r>
            <a:r>
              <a:rPr kumimoji="0" lang="zh-CN" altLang="en-US" sz="2400" b="1" dirty="0" smtClean="0"/>
              <a:t>栈中</a:t>
            </a:r>
            <a:r>
              <a:rPr kumimoji="0" lang="zh-CN" altLang="en-US" sz="2400" b="1" dirty="0"/>
              <a:t>的一个入口，当前的开作用域出现在该栈的栈顶</a:t>
            </a:r>
          </a:p>
          <a:p>
            <a:pPr lvl="1" algn="l">
              <a:buFontTx/>
              <a:buNone/>
            </a:pPr>
            <a:endParaRPr kumimoji="0" lang="zh-CN" altLang="en-US" sz="1100" b="1" dirty="0"/>
          </a:p>
          <a:p>
            <a:pPr lvl="1" algn="l">
              <a:buFontTx/>
              <a:buChar char="•"/>
            </a:pPr>
            <a:r>
              <a:rPr kumimoji="0" lang="zh-CN" altLang="en-US" sz="2400" b="1" dirty="0"/>
              <a:t>  当一个新的作用域开放时，新符号表将被创建，</a:t>
            </a:r>
            <a:r>
              <a:rPr kumimoji="0" lang="zh-CN" altLang="en-US" sz="2400" b="1" dirty="0" smtClean="0"/>
              <a:t>并将</a:t>
            </a:r>
            <a:r>
              <a:rPr kumimoji="0" lang="zh-CN" altLang="en-US" sz="2400" b="1" dirty="0"/>
              <a:t>其入栈</a:t>
            </a:r>
          </a:p>
          <a:p>
            <a:pPr lvl="1" algn="l">
              <a:buFontTx/>
              <a:buNone/>
            </a:pPr>
            <a:endParaRPr kumimoji="0" lang="zh-CN" altLang="en-US" sz="1100" b="1" dirty="0"/>
          </a:p>
          <a:p>
            <a:pPr lvl="1" algn="l">
              <a:buFontTx/>
              <a:buChar char="•"/>
            </a:pPr>
            <a:r>
              <a:rPr kumimoji="0" lang="zh-CN" altLang="en-US" sz="2400" b="1" dirty="0"/>
              <a:t>  在当前作用域成为闭作用域时，从栈顶弹出相应</a:t>
            </a:r>
            <a:r>
              <a:rPr kumimoji="0" lang="zh-CN" altLang="en-US" sz="2400" b="1" dirty="0" smtClean="0"/>
              <a:t>的符号</a:t>
            </a:r>
            <a:r>
              <a:rPr kumimoji="0" lang="zh-CN" altLang="en-US" sz="2400" b="1" dirty="0"/>
              <a:t>表</a:t>
            </a:r>
            <a:endParaRPr kumimoji="0" lang="zh-CN" altLang="en-US" sz="1100" b="1" dirty="0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152678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471" name="Text Box 103"/>
          <p:cNvSpPr txBox="1">
            <a:spLocks noChangeArrowheads="1"/>
          </p:cNvSpPr>
          <p:nvPr/>
        </p:nvSpPr>
        <p:spPr bwMode="auto">
          <a:xfrm>
            <a:off x="6425270" y="774865"/>
            <a:ext cx="2592387" cy="552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 err="1">
                <a:ea typeface="宋体" pitchFamily="2" charset="-122"/>
              </a:rPr>
              <a:t>const</a:t>
            </a:r>
            <a:r>
              <a:rPr lang="en-US" altLang="zh-CN" sz="1800" b="1" dirty="0">
                <a:ea typeface="宋体" pitchFamily="2" charset="-122"/>
              </a:rPr>
              <a:t> a=25;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 err="1">
                <a:ea typeface="宋体" pitchFamily="2" charset="-122"/>
              </a:rPr>
              <a:t>var</a:t>
            </a:r>
            <a:r>
              <a:rPr lang="en-US" altLang="zh-CN" sz="1800" b="1" dirty="0">
                <a:ea typeface="宋体" pitchFamily="2" charset="-122"/>
              </a:rPr>
              <a:t> </a:t>
            </a:r>
            <a:r>
              <a:rPr lang="en-US" altLang="zh-CN" sz="1800" b="1" dirty="0" err="1">
                <a:ea typeface="宋体" pitchFamily="2" charset="-122"/>
              </a:rPr>
              <a:t>x,y</a:t>
            </a:r>
            <a:r>
              <a:rPr lang="en-US" altLang="zh-CN" sz="1800" b="1" dirty="0">
                <a:ea typeface="宋体" pitchFamily="2" charset="-122"/>
              </a:rPr>
              <a:t>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procedure  p;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</a:t>
            </a:r>
            <a:r>
              <a:rPr lang="en-US" altLang="zh-CN" sz="1800" b="1" dirty="0" err="1">
                <a:ea typeface="宋体" pitchFamily="2" charset="-122"/>
              </a:rPr>
              <a:t>var</a:t>
            </a:r>
            <a:r>
              <a:rPr lang="en-US" altLang="zh-CN" sz="1800" b="1" dirty="0">
                <a:ea typeface="宋体" pitchFamily="2" charset="-122"/>
              </a:rPr>
              <a:t>  z;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begin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     ……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end; 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procedure  r;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</a:t>
            </a:r>
            <a:r>
              <a:rPr lang="en-US" altLang="zh-CN" sz="1800" b="1" dirty="0" err="1">
                <a:ea typeface="宋体" pitchFamily="2" charset="-122"/>
              </a:rPr>
              <a:t>var</a:t>
            </a:r>
            <a:r>
              <a:rPr lang="en-US" altLang="zh-CN" sz="1800" b="1" dirty="0">
                <a:ea typeface="宋体" pitchFamily="2" charset="-122"/>
              </a:rPr>
              <a:t> x, s;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procedure t;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     </a:t>
            </a:r>
            <a:r>
              <a:rPr lang="en-US" altLang="zh-CN" sz="1800" b="1" dirty="0" err="1">
                <a:ea typeface="宋体" pitchFamily="2" charset="-122"/>
              </a:rPr>
              <a:t>var</a:t>
            </a:r>
            <a:r>
              <a:rPr lang="en-US" altLang="zh-CN" sz="1800" b="1" dirty="0">
                <a:ea typeface="宋体" pitchFamily="2" charset="-122"/>
              </a:rPr>
              <a:t>  x;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     begin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        ……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     end;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begin         </a:t>
            </a:r>
            <a:r>
              <a:rPr lang="en-US" altLang="zh-CN" sz="1800" b="1" dirty="0">
                <a:solidFill>
                  <a:srgbClr val="800080"/>
                </a:solidFill>
                <a:ea typeface="宋体" pitchFamily="2" charset="-122"/>
              </a:rPr>
              <a:t>/*here*/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     ……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end; 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begin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    ……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zh-CN" sz="1800" b="1" dirty="0">
                <a:ea typeface="宋体" pitchFamily="2" charset="-122"/>
              </a:rPr>
              <a:t>end. </a:t>
            </a:r>
          </a:p>
        </p:txBody>
      </p:sp>
      <p:sp>
        <p:nvSpPr>
          <p:cNvPr id="570472" name="Text Box 104"/>
          <p:cNvSpPr txBox="1">
            <a:spLocks noChangeArrowheads="1"/>
          </p:cNvSpPr>
          <p:nvPr/>
        </p:nvSpPr>
        <p:spPr bwMode="auto">
          <a:xfrm>
            <a:off x="369888" y="1081882"/>
            <a:ext cx="5268912" cy="88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2800" b="1" dirty="0">
                <a:solidFill>
                  <a:srgbClr val="800080"/>
                </a:solidFill>
              </a:rPr>
              <a:t>    </a:t>
            </a:r>
            <a:r>
              <a:rPr lang="zh-CN" altLang="en-US" sz="2800" b="1" dirty="0">
                <a:solidFill>
                  <a:srgbClr val="800080"/>
                </a:solidFill>
              </a:rPr>
              <a:t>例：</a:t>
            </a:r>
            <a:r>
              <a:rPr lang="zh-CN" altLang="en-US" b="1" dirty="0"/>
              <a:t>右边程序在处理到</a:t>
            </a:r>
            <a:r>
              <a:rPr lang="en-US" altLang="zh-CN" dirty="0"/>
              <a:t>/*here*/</a:t>
            </a:r>
            <a:r>
              <a:rPr lang="zh-CN" altLang="en-US" b="1" dirty="0"/>
              <a:t>时</a:t>
            </a:r>
          </a:p>
          <a:p>
            <a:pPr>
              <a:buFont typeface="Wingdings" pitchFamily="2" charset="2"/>
              <a:buNone/>
            </a:pPr>
            <a:r>
              <a:rPr lang="zh-CN" altLang="en-US" b="1" dirty="0"/>
              <a:t>              的作用域栈如下所示</a:t>
            </a:r>
            <a:endParaRPr lang="zh-CN" altLang="en-US" b="1" dirty="0">
              <a:latin typeface="楷体_GB2312" pitchFamily="49" charset="-122"/>
            </a:endParaRPr>
          </a:p>
        </p:txBody>
      </p:sp>
      <p:sp>
        <p:nvSpPr>
          <p:cNvPr id="570473" name="Text Box 105"/>
          <p:cNvSpPr txBox="1">
            <a:spLocks noChangeArrowheads="1"/>
          </p:cNvSpPr>
          <p:nvPr/>
        </p:nvSpPr>
        <p:spPr bwMode="auto">
          <a:xfrm>
            <a:off x="295275" y="515309"/>
            <a:ext cx="53435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800" b="1" dirty="0">
                <a:solidFill>
                  <a:srgbClr val="800080"/>
                </a:solidFill>
              </a:rPr>
              <a:t> </a:t>
            </a:r>
            <a:r>
              <a:rPr lang="zh-CN" altLang="en-US" sz="2800" b="1" dirty="0">
                <a:solidFill>
                  <a:srgbClr val="800080"/>
                </a:solidFill>
              </a:rPr>
              <a:t>每个作用域都有各自的符号表</a:t>
            </a:r>
            <a:r>
              <a:rPr lang="zh-CN" altLang="en-US" sz="2800" b="1" dirty="0">
                <a:latin typeface="楷体_GB2312" pitchFamily="49" charset="-122"/>
              </a:rPr>
              <a:t> </a:t>
            </a:r>
          </a:p>
        </p:txBody>
      </p:sp>
      <p:sp>
        <p:nvSpPr>
          <p:cNvPr id="570488" name="Line 120"/>
          <p:cNvSpPr>
            <a:spLocks noChangeShapeType="1"/>
          </p:cNvSpPr>
          <p:nvPr/>
        </p:nvSpPr>
        <p:spPr bwMode="auto">
          <a:xfrm>
            <a:off x="1295400" y="2286000"/>
            <a:ext cx="0" cy="25146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70489" name="Line 121"/>
          <p:cNvSpPr>
            <a:spLocks noChangeShapeType="1"/>
          </p:cNvSpPr>
          <p:nvPr/>
        </p:nvSpPr>
        <p:spPr bwMode="auto">
          <a:xfrm>
            <a:off x="2514600" y="2286000"/>
            <a:ext cx="0" cy="25146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70490" name="Line 122"/>
          <p:cNvSpPr>
            <a:spLocks noChangeShapeType="1"/>
          </p:cNvSpPr>
          <p:nvPr/>
        </p:nvSpPr>
        <p:spPr bwMode="auto">
          <a:xfrm>
            <a:off x="1295400" y="2286000"/>
            <a:ext cx="1219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70491" name="Line 123"/>
          <p:cNvSpPr>
            <a:spLocks noChangeShapeType="1"/>
          </p:cNvSpPr>
          <p:nvPr/>
        </p:nvSpPr>
        <p:spPr bwMode="auto">
          <a:xfrm>
            <a:off x="1295400" y="2895600"/>
            <a:ext cx="1219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70492" name="Line 124"/>
          <p:cNvSpPr>
            <a:spLocks noChangeShapeType="1"/>
          </p:cNvSpPr>
          <p:nvPr/>
        </p:nvSpPr>
        <p:spPr bwMode="auto">
          <a:xfrm>
            <a:off x="1295400" y="3505200"/>
            <a:ext cx="1219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70493" name="Text Box 125"/>
          <p:cNvSpPr txBox="1">
            <a:spLocks noChangeArrowheads="1"/>
          </p:cNvSpPr>
          <p:nvPr/>
        </p:nvSpPr>
        <p:spPr bwMode="auto">
          <a:xfrm>
            <a:off x="1752600" y="3810000"/>
            <a:ext cx="2286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1000">
                <a:solidFill>
                  <a:srgbClr val="800080"/>
                </a:solidFill>
                <a:sym typeface="Symbol" pitchFamily="18" charset="2"/>
              </a:rPr>
              <a:t></a:t>
            </a:r>
          </a:p>
        </p:txBody>
      </p:sp>
      <p:sp>
        <p:nvSpPr>
          <p:cNvPr id="570495" name="Text Box 127"/>
          <p:cNvSpPr txBox="1">
            <a:spLocks noChangeArrowheads="1"/>
          </p:cNvSpPr>
          <p:nvPr/>
        </p:nvSpPr>
        <p:spPr bwMode="auto">
          <a:xfrm>
            <a:off x="3276600" y="2362200"/>
            <a:ext cx="1676400" cy="466725"/>
          </a:xfrm>
          <a:prstGeom prst="rect">
            <a:avLst/>
          </a:prstGeom>
          <a:noFill/>
          <a:ln w="9525">
            <a:solidFill>
              <a:srgbClr val="80008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>
                <a:solidFill>
                  <a:srgbClr val="800080"/>
                </a:solidFill>
              </a:rPr>
              <a:t>a, x, y, p, r</a:t>
            </a:r>
          </a:p>
        </p:txBody>
      </p:sp>
      <p:sp>
        <p:nvSpPr>
          <p:cNvPr id="570496" name="Text Box 128"/>
          <p:cNvSpPr txBox="1">
            <a:spLocks noChangeArrowheads="1"/>
          </p:cNvSpPr>
          <p:nvPr/>
        </p:nvSpPr>
        <p:spPr bwMode="auto">
          <a:xfrm>
            <a:off x="3581400" y="3038475"/>
            <a:ext cx="990600" cy="466725"/>
          </a:xfrm>
          <a:prstGeom prst="rect">
            <a:avLst/>
          </a:prstGeom>
          <a:noFill/>
          <a:ln w="9525">
            <a:solidFill>
              <a:srgbClr val="80008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>
                <a:solidFill>
                  <a:srgbClr val="800080"/>
                </a:solidFill>
              </a:rPr>
              <a:t>x, s, t</a:t>
            </a:r>
          </a:p>
        </p:txBody>
      </p:sp>
      <p:sp>
        <p:nvSpPr>
          <p:cNvPr id="570497" name="Text Box 129"/>
          <p:cNvSpPr txBox="1">
            <a:spLocks noChangeArrowheads="1"/>
          </p:cNvSpPr>
          <p:nvPr/>
        </p:nvSpPr>
        <p:spPr bwMode="auto">
          <a:xfrm>
            <a:off x="3581400" y="3810000"/>
            <a:ext cx="533400" cy="466725"/>
          </a:xfrm>
          <a:prstGeom prst="rect">
            <a:avLst/>
          </a:prstGeom>
          <a:noFill/>
          <a:ln w="9525">
            <a:solidFill>
              <a:srgbClr val="3333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/>
              <a:t>z</a:t>
            </a:r>
          </a:p>
        </p:txBody>
      </p:sp>
      <p:sp>
        <p:nvSpPr>
          <p:cNvPr id="570498" name="Text Box 130"/>
          <p:cNvSpPr txBox="1">
            <a:spLocks noChangeArrowheads="1"/>
          </p:cNvSpPr>
          <p:nvPr/>
        </p:nvSpPr>
        <p:spPr bwMode="auto">
          <a:xfrm>
            <a:off x="3581400" y="4495800"/>
            <a:ext cx="533400" cy="466725"/>
          </a:xfrm>
          <a:prstGeom prst="rect">
            <a:avLst/>
          </a:prstGeom>
          <a:noFill/>
          <a:ln w="9525">
            <a:solidFill>
              <a:srgbClr val="3333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/>
              <a:t>x</a:t>
            </a:r>
          </a:p>
        </p:txBody>
      </p:sp>
      <p:sp>
        <p:nvSpPr>
          <p:cNvPr id="570499" name="Text Box 131"/>
          <p:cNvSpPr txBox="1">
            <a:spLocks noChangeArrowheads="1"/>
          </p:cNvSpPr>
          <p:nvPr/>
        </p:nvSpPr>
        <p:spPr bwMode="auto">
          <a:xfrm>
            <a:off x="4038600" y="5105400"/>
            <a:ext cx="2286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1000">
                <a:sym typeface="Symbol" pitchFamily="18" charset="2"/>
              </a:rPr>
              <a:t></a:t>
            </a:r>
          </a:p>
        </p:txBody>
      </p:sp>
      <p:sp>
        <p:nvSpPr>
          <p:cNvPr id="570500" name="Rectangle 132"/>
          <p:cNvSpPr>
            <a:spLocks noChangeArrowheads="1"/>
          </p:cNvSpPr>
          <p:nvPr/>
        </p:nvSpPr>
        <p:spPr bwMode="auto">
          <a:xfrm>
            <a:off x="4686300" y="3733800"/>
            <a:ext cx="1409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kumimoji="0" lang="zh-CN" altLang="en-US" b="1">
                <a:solidFill>
                  <a:srgbClr val="800080"/>
                </a:solidFill>
              </a:rPr>
              <a:t>开作用域</a:t>
            </a:r>
          </a:p>
        </p:txBody>
      </p:sp>
      <p:sp>
        <p:nvSpPr>
          <p:cNvPr id="570501" name="Rectangle 133"/>
          <p:cNvSpPr>
            <a:spLocks noChangeArrowheads="1"/>
          </p:cNvSpPr>
          <p:nvPr/>
        </p:nvSpPr>
        <p:spPr bwMode="auto">
          <a:xfrm>
            <a:off x="4686300" y="4495800"/>
            <a:ext cx="1409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kumimoji="0" lang="zh-CN" altLang="en-US" b="1" dirty="0"/>
              <a:t>闭作用域</a:t>
            </a:r>
          </a:p>
        </p:txBody>
      </p:sp>
      <p:sp>
        <p:nvSpPr>
          <p:cNvPr id="570503" name="Line 135"/>
          <p:cNvSpPr>
            <a:spLocks noChangeShapeType="1"/>
          </p:cNvSpPr>
          <p:nvPr/>
        </p:nvSpPr>
        <p:spPr bwMode="auto">
          <a:xfrm>
            <a:off x="1981200" y="2590800"/>
            <a:ext cx="12954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70504" name="Line 136"/>
          <p:cNvSpPr>
            <a:spLocks noChangeShapeType="1"/>
          </p:cNvSpPr>
          <p:nvPr/>
        </p:nvSpPr>
        <p:spPr bwMode="auto">
          <a:xfrm>
            <a:off x="1981200" y="3276600"/>
            <a:ext cx="1600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70505" name="Line 137"/>
          <p:cNvSpPr>
            <a:spLocks noChangeShapeType="1"/>
          </p:cNvSpPr>
          <p:nvPr/>
        </p:nvSpPr>
        <p:spPr bwMode="auto">
          <a:xfrm>
            <a:off x="4953000" y="2590800"/>
            <a:ext cx="685800" cy="1219200"/>
          </a:xfrm>
          <a:prstGeom prst="line">
            <a:avLst/>
          </a:prstGeom>
          <a:noFill/>
          <a:ln w="12700" cap="rnd">
            <a:solidFill>
              <a:srgbClr val="800080"/>
            </a:solidFill>
            <a:prstDash val="sysDot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70506" name="Line 138"/>
          <p:cNvSpPr>
            <a:spLocks noChangeShapeType="1"/>
          </p:cNvSpPr>
          <p:nvPr/>
        </p:nvSpPr>
        <p:spPr bwMode="auto">
          <a:xfrm>
            <a:off x="4572000" y="3276600"/>
            <a:ext cx="533400" cy="533400"/>
          </a:xfrm>
          <a:prstGeom prst="line">
            <a:avLst/>
          </a:prstGeom>
          <a:noFill/>
          <a:ln w="12700" cap="rnd">
            <a:solidFill>
              <a:srgbClr val="800080"/>
            </a:solidFill>
            <a:prstDash val="sysDot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70507" name="Line 139"/>
          <p:cNvSpPr>
            <a:spLocks noChangeShapeType="1"/>
          </p:cNvSpPr>
          <p:nvPr/>
        </p:nvSpPr>
        <p:spPr bwMode="auto">
          <a:xfrm>
            <a:off x="4114800" y="4038600"/>
            <a:ext cx="1066800" cy="533400"/>
          </a:xfrm>
          <a:prstGeom prst="line">
            <a:avLst/>
          </a:prstGeom>
          <a:noFill/>
          <a:ln w="12700" cap="rnd">
            <a:solidFill>
              <a:srgbClr val="333399"/>
            </a:solidFill>
            <a:prstDash val="sysDot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70508" name="Line 140"/>
          <p:cNvSpPr>
            <a:spLocks noChangeShapeType="1"/>
          </p:cNvSpPr>
          <p:nvPr/>
        </p:nvSpPr>
        <p:spPr bwMode="auto">
          <a:xfrm flipV="1">
            <a:off x="4114800" y="4724400"/>
            <a:ext cx="685800" cy="76200"/>
          </a:xfrm>
          <a:prstGeom prst="line">
            <a:avLst/>
          </a:prstGeom>
          <a:noFill/>
          <a:ln w="12700" cap="rnd">
            <a:solidFill>
              <a:srgbClr val="333399"/>
            </a:solidFill>
            <a:prstDash val="sysDot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70509" name="Rectangle 141"/>
          <p:cNvSpPr>
            <a:spLocks noChangeArrowheads="1"/>
          </p:cNvSpPr>
          <p:nvPr/>
        </p:nvSpPr>
        <p:spPr bwMode="auto">
          <a:xfrm>
            <a:off x="990600" y="5029200"/>
            <a:ext cx="1895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>
                <a:solidFill>
                  <a:srgbClr val="800080"/>
                </a:solidFill>
              </a:rPr>
              <a:t>Scope Stack</a:t>
            </a:r>
          </a:p>
        </p:txBody>
      </p:sp>
    </p:spTree>
    <p:extLst>
      <p:ext uri="{BB962C8B-B14F-4D97-AF65-F5344CB8AC3E}">
        <p14:creationId xmlns:p14="http://schemas.microsoft.com/office/powerpoint/2010/main" val="1136630134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0500" grpId="0"/>
      <p:bldP spid="570501" grpId="0"/>
      <p:bldP spid="570505" grpId="0" animBg="1"/>
      <p:bldP spid="570506" grpId="0" animBg="1"/>
      <p:bldP spid="570507" grpId="0" animBg="1"/>
      <p:bldP spid="57050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5"/>
          <p:cNvSpPr txBox="1">
            <a:spLocks noChangeArrowheads="1"/>
          </p:cNvSpPr>
          <p:nvPr/>
        </p:nvSpPr>
        <p:spPr bwMode="auto">
          <a:xfrm>
            <a:off x="533400" y="1066800"/>
            <a:ext cx="71294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</a:pPr>
            <a:r>
              <a:rPr lang="en-US" altLang="zh-CN" sz="28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en-US" altLang="zh-CN" sz="2800" b="1" dirty="0" smtClean="0">
                <a:solidFill>
                  <a:srgbClr val="800080"/>
                </a:solidFill>
                <a:latin typeface="楷体_GB2312" pitchFamily="49" charset="-122"/>
              </a:rPr>
              <a:t>8.2.1</a:t>
            </a:r>
            <a:r>
              <a:rPr lang="zh-CN" altLang="en-US" sz="2800" b="1" dirty="0" smtClean="0">
                <a:solidFill>
                  <a:srgbClr val="800080"/>
                </a:solidFill>
                <a:latin typeface="楷体_GB2312" pitchFamily="49" charset="-122"/>
              </a:rPr>
              <a:t>与</a:t>
            </a:r>
            <a:r>
              <a:rPr lang="zh-CN" altLang="en-US" sz="2800" b="1" dirty="0">
                <a:solidFill>
                  <a:srgbClr val="800080"/>
                </a:solidFill>
                <a:latin typeface="楷体_GB2312" pitchFamily="49" charset="-122"/>
              </a:rPr>
              <a:t>语义分析相关的工作</a:t>
            </a:r>
          </a:p>
        </p:txBody>
      </p:sp>
      <p:sp>
        <p:nvSpPr>
          <p:cNvPr id="8196" name="Rectangle 40"/>
          <p:cNvSpPr>
            <a:spLocks noChangeArrowheads="1"/>
          </p:cNvSpPr>
          <p:nvPr/>
        </p:nvSpPr>
        <p:spPr bwMode="auto">
          <a:xfrm>
            <a:off x="533400" y="1752600"/>
            <a:ext cx="8023225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400" b="1" dirty="0">
                <a:solidFill>
                  <a:srgbClr val="800080"/>
                </a:solidFill>
              </a:rPr>
              <a:t>  </a:t>
            </a:r>
            <a:r>
              <a:rPr lang="zh-CN" altLang="en-US" sz="2400" b="1" dirty="0">
                <a:solidFill>
                  <a:srgbClr val="800080"/>
                </a:solidFill>
              </a:rPr>
              <a:t>静态语义检查</a:t>
            </a:r>
            <a:endParaRPr lang="zh-CN" altLang="en-US" sz="2400" b="1" dirty="0"/>
          </a:p>
          <a:p>
            <a:pPr algn="l">
              <a:buClrTx/>
              <a:buFont typeface="Symbol" pitchFamily="18" charset="2"/>
              <a:buNone/>
            </a:pPr>
            <a:endParaRPr lang="zh-CN" altLang="en-US" sz="900" b="1" dirty="0"/>
          </a:p>
          <a:p>
            <a:pPr lvl="1" algn="l">
              <a:buFontTx/>
              <a:buChar char="•"/>
            </a:pPr>
            <a:r>
              <a:rPr lang="zh-CN" altLang="en-US" sz="1600" b="1" dirty="0"/>
              <a:t>  </a:t>
            </a:r>
            <a:r>
              <a:rPr lang="zh-CN" altLang="en-US" sz="2000" b="1" dirty="0"/>
              <a:t>编译期间所进行的语义</a:t>
            </a:r>
            <a:r>
              <a:rPr lang="zh-CN" altLang="en-US" sz="2000" b="1" dirty="0" smtClean="0"/>
              <a:t>检查 </a:t>
            </a:r>
            <a:endParaRPr lang="zh-CN" altLang="en-US" sz="2000" b="1" dirty="0"/>
          </a:p>
          <a:p>
            <a:pPr lvl="1" algn="l">
              <a:buFontTx/>
              <a:buChar char="•"/>
            </a:pPr>
            <a:endParaRPr lang="zh-CN" altLang="en-US" sz="900" b="1" dirty="0"/>
          </a:p>
          <a:p>
            <a:pPr algn="l">
              <a:buClrTx/>
              <a:buFont typeface="Symbol" pitchFamily="18" charset="2"/>
              <a:buChar char="-"/>
            </a:pPr>
            <a:r>
              <a:rPr lang="zh-CN" altLang="en-US" sz="2400" b="1" dirty="0">
                <a:solidFill>
                  <a:srgbClr val="800080"/>
                </a:solidFill>
              </a:rPr>
              <a:t>  动态语义检查</a:t>
            </a:r>
          </a:p>
          <a:p>
            <a:pPr algn="l">
              <a:buClrTx/>
              <a:buFont typeface="Symbol" pitchFamily="18" charset="2"/>
              <a:buNone/>
            </a:pPr>
            <a:endParaRPr lang="zh-CN" altLang="en-US" sz="900" b="1" dirty="0">
              <a:solidFill>
                <a:srgbClr val="800080"/>
              </a:solidFill>
            </a:endParaRPr>
          </a:p>
          <a:p>
            <a:pPr lvl="1" algn="l">
              <a:buFontTx/>
              <a:buChar char="•"/>
            </a:pPr>
            <a:r>
              <a:rPr lang="zh-CN" altLang="en-US" sz="2000" dirty="0"/>
              <a:t>   </a:t>
            </a:r>
            <a:r>
              <a:rPr lang="zh-CN" altLang="en-US" sz="2000" b="1" dirty="0"/>
              <a:t>所生成的代码在运行期间进行的语义检查</a:t>
            </a:r>
            <a:r>
              <a:rPr lang="zh-CN" altLang="en-US" sz="2000" dirty="0"/>
              <a:t> </a:t>
            </a:r>
            <a:endParaRPr lang="zh-CN" altLang="en-US" sz="2000" b="1" dirty="0"/>
          </a:p>
          <a:p>
            <a:pPr lvl="1" algn="l">
              <a:buFontTx/>
              <a:buNone/>
            </a:pPr>
            <a:endParaRPr lang="zh-CN" altLang="en-US" sz="900" b="1" dirty="0"/>
          </a:p>
          <a:p>
            <a:pPr algn="l">
              <a:buClrTx/>
              <a:buFont typeface="Symbol" pitchFamily="18" charset="2"/>
              <a:buChar char="-"/>
            </a:pPr>
            <a:r>
              <a:rPr lang="zh-CN" altLang="en-US" sz="2400" b="1" dirty="0">
                <a:solidFill>
                  <a:srgbClr val="800080"/>
                </a:solidFill>
              </a:rPr>
              <a:t>  收集语义信息</a:t>
            </a:r>
            <a:endParaRPr lang="zh-CN" altLang="en-US" sz="2400" b="1" dirty="0"/>
          </a:p>
          <a:p>
            <a:pPr algn="l">
              <a:buClrTx/>
              <a:buFont typeface="Symbol" pitchFamily="18" charset="2"/>
              <a:buNone/>
            </a:pPr>
            <a:endParaRPr lang="zh-CN" altLang="en-US" sz="900" b="1" dirty="0"/>
          </a:p>
          <a:p>
            <a:pPr lvl="1" algn="l">
              <a:buFontTx/>
              <a:buChar char="•"/>
            </a:pPr>
            <a:r>
              <a:rPr lang="zh-CN" altLang="en-US" sz="2400" b="1" dirty="0"/>
              <a:t>  </a:t>
            </a:r>
            <a:r>
              <a:rPr lang="zh-CN" altLang="en-US" sz="2000" b="1" dirty="0"/>
              <a:t>为语义检查收集程序的语义信息</a:t>
            </a:r>
          </a:p>
          <a:p>
            <a:pPr lvl="1" algn="l">
              <a:buFontTx/>
              <a:buChar char="•"/>
            </a:pPr>
            <a:r>
              <a:rPr lang="zh-CN" altLang="en-US" sz="3200" b="1" dirty="0" smtClean="0"/>
              <a:t>  </a:t>
            </a:r>
            <a:r>
              <a:rPr lang="zh-CN" altLang="en-US" sz="2000" b="1" dirty="0"/>
              <a:t>为代码生成等后续阶段收集程序的语义信息</a:t>
            </a:r>
          </a:p>
          <a:p>
            <a:pPr lvl="1" algn="l">
              <a:buFontTx/>
              <a:buNone/>
            </a:pPr>
            <a:endParaRPr lang="zh-CN" altLang="en-US" sz="1050" b="1" dirty="0"/>
          </a:p>
          <a:p>
            <a:pPr lvl="1" algn="l">
              <a:buFontTx/>
              <a:buNone/>
            </a:pPr>
            <a:r>
              <a:rPr lang="zh-CN" altLang="en-US" sz="2000" b="1" dirty="0"/>
              <a:t>    有些内容合并到“中间代码生成”部分讨论</a:t>
            </a:r>
          </a:p>
          <a:p>
            <a:pPr lvl="1" algn="l">
              <a:buFontTx/>
              <a:buNone/>
            </a:pPr>
            <a:r>
              <a:rPr lang="zh-CN" altLang="en-US" sz="2400" b="1" dirty="0"/>
              <a:t>    </a:t>
            </a:r>
            <a:r>
              <a:rPr lang="zh-CN" altLang="en-US" sz="2000" b="1" dirty="0"/>
              <a:t>（如过程、数组声明的语义处理）</a:t>
            </a:r>
          </a:p>
        </p:txBody>
      </p:sp>
      <p:sp>
        <p:nvSpPr>
          <p:cNvPr id="9" name="Text Box 34"/>
          <p:cNvSpPr txBox="1">
            <a:spLocks noChangeArrowheads="1"/>
          </p:cNvSpPr>
          <p:nvPr/>
        </p:nvSpPr>
        <p:spPr bwMode="auto">
          <a:xfrm>
            <a:off x="249620" y="391180"/>
            <a:ext cx="508437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600" b="1" dirty="0" smtClean="0">
                <a:solidFill>
                  <a:srgbClr val="0000FF"/>
                </a:solidFill>
              </a:rPr>
              <a:t>8.2 </a:t>
            </a:r>
            <a:r>
              <a:rPr lang="zh-CN" altLang="en-US" sz="3600" b="1" dirty="0" smtClean="0">
                <a:solidFill>
                  <a:srgbClr val="0000FF"/>
                </a:solidFill>
              </a:rPr>
              <a:t>静态语义分析</a:t>
            </a:r>
            <a:endParaRPr lang="zh-CN" altLang="en-US" sz="3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01997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28599" y="533400"/>
            <a:ext cx="8351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</a:pPr>
            <a:r>
              <a:rPr lang="en-US" altLang="zh-CN" sz="3200" b="1" dirty="0">
                <a:solidFill>
                  <a:srgbClr val="0000FF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0000FF"/>
                </a:solidFill>
                <a:latin typeface="楷体_GB2312" pitchFamily="49" charset="-122"/>
              </a:rPr>
              <a:t>静态语义检查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264317" y="1128603"/>
            <a:ext cx="8280400" cy="5178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3200" b="1" dirty="0">
                <a:solidFill>
                  <a:srgbClr val="800080"/>
                </a:solidFill>
              </a:rPr>
              <a:t>  </a:t>
            </a:r>
            <a:r>
              <a:rPr lang="zh-CN" altLang="en-US" sz="3200" b="1" dirty="0">
                <a:solidFill>
                  <a:srgbClr val="800080"/>
                </a:solidFill>
              </a:rPr>
              <a:t>代码生成前程序合法性检查的最后阶段</a:t>
            </a:r>
          </a:p>
          <a:p>
            <a:pPr algn="l">
              <a:buClrTx/>
              <a:buFont typeface="Symbol" pitchFamily="18" charset="2"/>
              <a:buNone/>
            </a:pPr>
            <a:endParaRPr lang="zh-CN" altLang="en-US" sz="1050" b="1" dirty="0">
              <a:solidFill>
                <a:srgbClr val="800080"/>
              </a:solidFill>
            </a:endParaRPr>
          </a:p>
          <a:p>
            <a:pPr lvl="1" algn="l">
              <a:buFontTx/>
              <a:buChar char="•"/>
            </a:pPr>
            <a:r>
              <a:rPr lang="zh-CN" altLang="en-US" sz="2400" b="1" dirty="0"/>
              <a:t>  静态</a:t>
            </a:r>
            <a:r>
              <a:rPr lang="zh-CN" altLang="en-US" sz="2400" b="1" dirty="0">
                <a:solidFill>
                  <a:srgbClr val="800080"/>
                </a:solidFill>
              </a:rPr>
              <a:t>类型检查</a:t>
            </a:r>
            <a:r>
              <a:rPr lang="zh-CN" altLang="en-US" sz="2400" b="1" dirty="0"/>
              <a:t>（</a:t>
            </a:r>
            <a:r>
              <a:rPr lang="en-US" altLang="zh-CN" sz="2400" b="1" i="1" dirty="0"/>
              <a:t>type checks</a:t>
            </a:r>
            <a:r>
              <a:rPr lang="zh-CN" altLang="en-US" sz="2400" b="1" dirty="0"/>
              <a:t>） </a:t>
            </a:r>
          </a:p>
          <a:p>
            <a:pPr lvl="1" algn="l">
              <a:buFontTx/>
              <a:buNone/>
            </a:pPr>
            <a:r>
              <a:rPr kumimoji="0" lang="zh-CN" altLang="en-US" sz="2400" b="1" dirty="0"/>
              <a:t>   检查每个操作是否遵守语言类型系统的定义</a:t>
            </a:r>
            <a:endParaRPr lang="zh-CN" altLang="en-US" sz="1100" b="1" dirty="0"/>
          </a:p>
          <a:p>
            <a:pPr lvl="1" algn="l">
              <a:buFontTx/>
              <a:buChar char="•"/>
            </a:pPr>
            <a:r>
              <a:rPr lang="zh-CN" altLang="en-US" sz="2400" b="1" dirty="0"/>
              <a:t>  </a:t>
            </a:r>
            <a:r>
              <a:rPr lang="zh-CN" altLang="en-US" sz="2400" b="1" dirty="0">
                <a:solidFill>
                  <a:srgbClr val="800080"/>
                </a:solidFill>
              </a:rPr>
              <a:t>名字的作用域</a:t>
            </a:r>
            <a:r>
              <a:rPr lang="zh-CN" altLang="en-US" sz="2400" b="1" dirty="0"/>
              <a:t>（</a:t>
            </a:r>
            <a:r>
              <a:rPr lang="en-US" altLang="zh-CN" sz="2400" b="1" i="1" dirty="0"/>
              <a:t>scope</a:t>
            </a:r>
            <a:r>
              <a:rPr lang="zh-CN" altLang="en-US" sz="2400" b="1" dirty="0"/>
              <a:t>）</a:t>
            </a:r>
            <a:r>
              <a:rPr lang="zh-CN" altLang="en-US" sz="2400" b="1" dirty="0">
                <a:solidFill>
                  <a:srgbClr val="800080"/>
                </a:solidFill>
              </a:rPr>
              <a:t>分析  </a:t>
            </a:r>
          </a:p>
          <a:p>
            <a:pPr lvl="1" algn="l">
              <a:buFontTx/>
              <a:buNone/>
            </a:pPr>
            <a:r>
              <a:rPr lang="zh-CN" altLang="en-US" sz="2400" b="1" dirty="0">
                <a:solidFill>
                  <a:srgbClr val="800080"/>
                </a:solidFill>
              </a:rPr>
              <a:t>   </a:t>
            </a:r>
            <a:r>
              <a:rPr lang="zh-CN" altLang="en-US" sz="2400" b="1" dirty="0"/>
              <a:t>建立名字的定义和使用之间联系</a:t>
            </a:r>
            <a:endParaRPr lang="zh-CN" altLang="en-US" sz="1100" b="1" dirty="0"/>
          </a:p>
          <a:p>
            <a:pPr lvl="1" algn="l">
              <a:buFontTx/>
              <a:buChar char="•"/>
            </a:pPr>
            <a:r>
              <a:rPr lang="zh-CN" altLang="en-US" sz="2400" b="1" dirty="0">
                <a:solidFill>
                  <a:srgbClr val="800080"/>
                </a:solidFill>
              </a:rPr>
              <a:t>  控制流检查</a:t>
            </a:r>
            <a:r>
              <a:rPr lang="zh-CN" altLang="en-US" sz="2400" b="1" dirty="0"/>
              <a:t>（</a:t>
            </a:r>
            <a:r>
              <a:rPr lang="en-US" altLang="zh-CN" sz="2400" b="1" i="1" dirty="0"/>
              <a:t>flow-of-control checks</a:t>
            </a:r>
            <a:r>
              <a:rPr lang="zh-CN" altLang="en-US" sz="2400" b="1" dirty="0"/>
              <a:t>）</a:t>
            </a:r>
          </a:p>
          <a:p>
            <a:pPr lvl="1" algn="l">
              <a:buFontTx/>
              <a:buNone/>
            </a:pPr>
            <a:r>
              <a:rPr kumimoji="0" lang="zh-CN" altLang="en-US" sz="2400" b="1" dirty="0"/>
              <a:t>   控制流语句必须使控制转移到合法的地方（如 </a:t>
            </a:r>
            <a:r>
              <a:rPr kumimoji="0" lang="en-US" altLang="zh-CN" sz="2400" b="1" i="1" dirty="0"/>
              <a:t>break </a:t>
            </a:r>
          </a:p>
          <a:p>
            <a:pPr lvl="1" algn="l">
              <a:buFontTx/>
              <a:buNone/>
            </a:pPr>
            <a:r>
              <a:rPr kumimoji="0" lang="en-US" altLang="zh-CN" sz="2400" b="1" i="1" dirty="0"/>
              <a:t>   </a:t>
            </a:r>
            <a:r>
              <a:rPr kumimoji="0" lang="zh-CN" altLang="en-US" sz="2400" b="1" dirty="0"/>
              <a:t>语句必须有合法的语句包围它）</a:t>
            </a:r>
            <a:endParaRPr lang="zh-CN" altLang="en-US" sz="1100" b="1" dirty="0"/>
          </a:p>
          <a:p>
            <a:pPr lvl="1" algn="l">
              <a:buFontTx/>
              <a:buChar char="•"/>
            </a:pPr>
            <a:r>
              <a:rPr lang="zh-CN" altLang="en-US" sz="2400" b="1" dirty="0">
                <a:solidFill>
                  <a:srgbClr val="800080"/>
                </a:solidFill>
              </a:rPr>
              <a:t>  唯一性检查</a:t>
            </a:r>
            <a:r>
              <a:rPr lang="zh-CN" altLang="en-US" sz="2400" b="1" dirty="0"/>
              <a:t>（</a:t>
            </a:r>
            <a:r>
              <a:rPr lang="en-US" altLang="zh-CN" sz="2400" b="1" i="1" dirty="0"/>
              <a:t>uniqueness checks</a:t>
            </a:r>
            <a:r>
              <a:rPr lang="zh-CN" altLang="en-US" sz="2400" b="1" dirty="0"/>
              <a:t>） </a:t>
            </a:r>
            <a:r>
              <a:rPr kumimoji="0" lang="zh-CN" altLang="en-US" sz="2400" b="1" dirty="0"/>
              <a:t>很多场合要求对</a:t>
            </a:r>
          </a:p>
          <a:p>
            <a:pPr lvl="1" algn="l">
              <a:buFontTx/>
              <a:buNone/>
            </a:pPr>
            <a:r>
              <a:rPr kumimoji="0" lang="zh-CN" altLang="en-US" sz="2400" b="1" dirty="0"/>
              <a:t>   象只能被定义一次（</a:t>
            </a:r>
            <a:r>
              <a:rPr lang="zh-CN" altLang="en-US" sz="2400" b="1" dirty="0"/>
              <a:t>如</a:t>
            </a:r>
            <a:r>
              <a:rPr kumimoji="0" lang="zh-CN" altLang="en-US" sz="2400" b="1" dirty="0"/>
              <a:t>枚举类型的元素不能重复出现</a:t>
            </a:r>
            <a:r>
              <a:rPr lang="zh-CN" altLang="en-US" sz="2400" b="1" dirty="0"/>
              <a:t>）</a:t>
            </a:r>
            <a:endParaRPr lang="zh-CN" altLang="en-US" sz="1100" b="1" dirty="0">
              <a:solidFill>
                <a:srgbClr val="800080"/>
              </a:solidFill>
            </a:endParaRPr>
          </a:p>
          <a:p>
            <a:pPr lvl="1" algn="l">
              <a:buFontTx/>
              <a:buChar char="•"/>
            </a:pPr>
            <a:r>
              <a:rPr lang="zh-CN" altLang="en-US" sz="2400" b="1" dirty="0">
                <a:solidFill>
                  <a:srgbClr val="800080"/>
                </a:solidFill>
              </a:rPr>
              <a:t> </a:t>
            </a:r>
            <a:r>
              <a:rPr lang="zh-CN" altLang="en-US" sz="2400" b="1" dirty="0" smtClean="0">
                <a:solidFill>
                  <a:srgbClr val="800080"/>
                </a:solidFill>
              </a:rPr>
              <a:t>名字的上下文相关性检查</a:t>
            </a:r>
            <a:r>
              <a:rPr lang="zh-CN" altLang="en-US" sz="2400" b="1" dirty="0"/>
              <a:t>（</a:t>
            </a:r>
            <a:r>
              <a:rPr lang="en-US" altLang="zh-CN" sz="2400" b="1" i="1" dirty="0"/>
              <a:t>name-related checks</a:t>
            </a:r>
            <a:r>
              <a:rPr lang="zh-CN" altLang="en-US" sz="2400" b="1" dirty="0"/>
              <a:t>） </a:t>
            </a:r>
            <a:r>
              <a:rPr kumimoji="0" lang="zh-CN" altLang="en-US" sz="2400" b="1" dirty="0" smtClean="0"/>
              <a:t>某</a:t>
            </a:r>
            <a:endParaRPr kumimoji="0" lang="en-US" altLang="zh-CN" sz="2400" b="1" dirty="0" smtClean="0"/>
          </a:p>
          <a:p>
            <a:pPr lvl="1" algn="l">
              <a:buNone/>
            </a:pPr>
            <a:r>
              <a:rPr kumimoji="0" lang="en-US" altLang="zh-CN" sz="2400" b="1" dirty="0" smtClean="0"/>
              <a:t>   </a:t>
            </a:r>
            <a:r>
              <a:rPr kumimoji="0" lang="zh-CN" altLang="en-US" sz="2400" b="1" dirty="0" smtClean="0"/>
              <a:t>些</a:t>
            </a:r>
            <a:r>
              <a:rPr kumimoji="0" lang="zh-CN" altLang="en-US" sz="2400" b="1" dirty="0"/>
              <a:t>名字的</a:t>
            </a:r>
            <a:r>
              <a:rPr kumimoji="0" lang="zh-CN" altLang="en-US" sz="2400" b="1" dirty="0" smtClean="0"/>
              <a:t>多次</a:t>
            </a:r>
            <a:r>
              <a:rPr kumimoji="0" lang="zh-CN" altLang="en-US" sz="2400" b="1" dirty="0"/>
              <a:t>出现之间应该满足一定的上下文相关性</a:t>
            </a:r>
          </a:p>
          <a:p>
            <a:pPr lvl="1" algn="l">
              <a:buFontTx/>
              <a:buChar char="•"/>
            </a:pPr>
            <a:r>
              <a:rPr lang="zh-CN" altLang="en-US" sz="2400" b="1" dirty="0"/>
              <a:t> </a:t>
            </a:r>
            <a:r>
              <a:rPr lang="en-US" altLang="zh-CN" sz="2400" b="1" dirty="0">
                <a:solidFill>
                  <a:srgbClr val="800080"/>
                </a:solidFill>
              </a:rPr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81317902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7"/>
          <p:cNvSpPr>
            <a:spLocks noChangeArrowheads="1"/>
          </p:cNvSpPr>
          <p:nvPr/>
        </p:nvSpPr>
        <p:spPr bwMode="auto">
          <a:xfrm>
            <a:off x="609600" y="1447800"/>
            <a:ext cx="7921625" cy="4385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>
                <a:solidFill>
                  <a:srgbClr val="800080"/>
                </a:solidFill>
              </a:rPr>
              <a:t>类型检查程序</a:t>
            </a:r>
            <a:r>
              <a:rPr lang="zh-CN" altLang="en-US" sz="2800" b="1" dirty="0"/>
              <a:t>（</a:t>
            </a:r>
            <a:r>
              <a:rPr lang="en-US" altLang="zh-CN" sz="2800" i="1" dirty="0"/>
              <a:t>type checker</a:t>
            </a:r>
            <a:r>
              <a:rPr lang="zh-CN" altLang="en-US" sz="2800" b="1" dirty="0"/>
              <a:t>）负责类型检查</a:t>
            </a:r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/>
          </a:p>
          <a:p>
            <a:pPr lvl="1" algn="l">
              <a:buFontTx/>
              <a:buChar char="•"/>
            </a:pPr>
            <a:r>
              <a:rPr lang="zh-CN" altLang="en-US" sz="2400" i="1" dirty="0">
                <a:solidFill>
                  <a:srgbClr val="800080"/>
                </a:solidFill>
              </a:rPr>
              <a:t>  </a:t>
            </a:r>
            <a:r>
              <a:rPr lang="zh-CN" altLang="en-US" sz="2400" b="1" dirty="0"/>
              <a:t>验证语言结构是否匹配上下文所期望的类型</a:t>
            </a:r>
          </a:p>
          <a:p>
            <a:pPr lvl="1" algn="l">
              <a:buFontTx/>
              <a:buNone/>
            </a:pPr>
            <a:endParaRPr lang="zh-CN" altLang="en-US" sz="900" b="1" dirty="0">
              <a:solidFill>
                <a:srgbClr val="800080"/>
              </a:solidFill>
            </a:endParaRPr>
          </a:p>
          <a:p>
            <a:pPr lvl="1" algn="l">
              <a:buFontTx/>
              <a:buChar char="•"/>
            </a:pPr>
            <a:r>
              <a:rPr lang="zh-CN" altLang="en-US" sz="2400" b="1" dirty="0"/>
              <a:t>  为相关阶段搜集及建立必要的类型信息</a:t>
            </a:r>
          </a:p>
          <a:p>
            <a:pPr lvl="1" algn="l">
              <a:buFontTx/>
              <a:buNone/>
            </a:pPr>
            <a:endParaRPr lang="zh-CN" altLang="en-US" sz="900" b="1" dirty="0">
              <a:solidFill>
                <a:srgbClr val="800080"/>
              </a:solidFill>
            </a:endParaRPr>
          </a:p>
          <a:p>
            <a:pPr lvl="1" algn="l">
              <a:buFontTx/>
              <a:buChar char="•"/>
            </a:pPr>
            <a:r>
              <a:rPr lang="zh-CN" altLang="en-US" sz="2400" b="1" dirty="0"/>
              <a:t>  </a:t>
            </a:r>
            <a:r>
              <a:rPr lang="zh-CN" altLang="en-US" sz="2400" b="1" dirty="0">
                <a:solidFill>
                  <a:srgbClr val="800080"/>
                </a:solidFill>
              </a:rPr>
              <a:t>实现</a:t>
            </a:r>
            <a:r>
              <a:rPr lang="zh-CN" altLang="en-US" sz="2400" b="1" dirty="0"/>
              <a:t>某个</a:t>
            </a:r>
            <a:r>
              <a:rPr lang="zh-CN" altLang="en-US" sz="2400" b="1" dirty="0">
                <a:solidFill>
                  <a:srgbClr val="800080"/>
                </a:solidFill>
              </a:rPr>
              <a:t>类型系统</a:t>
            </a:r>
            <a:r>
              <a:rPr lang="zh-CN" altLang="en-US" sz="2400" b="1" dirty="0"/>
              <a:t>（</a:t>
            </a:r>
            <a:r>
              <a:rPr lang="en-US" altLang="zh-CN" sz="2400" i="1" dirty="0"/>
              <a:t>type system</a:t>
            </a:r>
            <a:r>
              <a:rPr lang="zh-CN" altLang="en-US" sz="2400" b="1" dirty="0"/>
              <a:t>）</a:t>
            </a:r>
          </a:p>
          <a:p>
            <a:pPr lvl="1" algn="l">
              <a:buFontTx/>
              <a:buNone/>
            </a:pPr>
            <a:endParaRPr lang="zh-CN" altLang="en-US" sz="900" b="1" dirty="0"/>
          </a:p>
          <a:p>
            <a:pPr algn="l">
              <a:buClrTx/>
              <a:buFont typeface="Symbol" pitchFamily="18" charset="2"/>
              <a:buChar char="-"/>
            </a:pPr>
            <a:r>
              <a:rPr lang="zh-CN" altLang="en-US" sz="24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>
                <a:solidFill>
                  <a:srgbClr val="800080"/>
                </a:solidFill>
              </a:rPr>
              <a:t>静态类型检查</a:t>
            </a:r>
            <a:endParaRPr lang="zh-CN" altLang="en-US" sz="2800" b="1" dirty="0"/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/>
          </a:p>
          <a:p>
            <a:pPr lvl="1" algn="l">
              <a:buFontTx/>
              <a:buChar char="•"/>
            </a:pPr>
            <a:r>
              <a:rPr lang="zh-CN" altLang="en-US" sz="2800" i="1" dirty="0">
                <a:solidFill>
                  <a:srgbClr val="800080"/>
                </a:solidFill>
              </a:rPr>
              <a:t>  </a:t>
            </a:r>
            <a:r>
              <a:rPr lang="zh-CN" altLang="en-US" sz="2400" b="1" dirty="0"/>
              <a:t>编译期间进行的类型检查</a:t>
            </a:r>
          </a:p>
          <a:p>
            <a:pPr lvl="1" algn="l">
              <a:buFontTx/>
              <a:buNone/>
            </a:pPr>
            <a:endParaRPr lang="zh-CN" altLang="en-US" sz="1000" b="1" dirty="0"/>
          </a:p>
          <a:p>
            <a:pPr algn="l">
              <a:buClrTx/>
              <a:buFont typeface="Symbol" pitchFamily="18" charset="2"/>
              <a:buChar char="-"/>
            </a:pPr>
            <a:r>
              <a:rPr lang="zh-CN" altLang="en-US" sz="2800" b="1" dirty="0">
                <a:solidFill>
                  <a:srgbClr val="800080"/>
                </a:solidFill>
              </a:rPr>
              <a:t>  动态类型检查</a:t>
            </a:r>
            <a:endParaRPr lang="zh-CN" altLang="en-US" sz="2800" b="1" dirty="0"/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/>
          </a:p>
          <a:p>
            <a:pPr lvl="1" algn="l">
              <a:buFontTx/>
              <a:buChar char="•"/>
            </a:pPr>
            <a:r>
              <a:rPr lang="zh-CN" altLang="en-US" sz="2800" i="1" dirty="0">
                <a:solidFill>
                  <a:srgbClr val="800080"/>
                </a:solidFill>
              </a:rPr>
              <a:t>  </a:t>
            </a:r>
            <a:r>
              <a:rPr lang="zh-CN" altLang="en-US" sz="2400" b="1" dirty="0"/>
              <a:t>目标程序运行期间进行的类型检查</a:t>
            </a:r>
            <a:endParaRPr lang="zh-CN" altLang="en-US" sz="900" b="1" dirty="0">
              <a:solidFill>
                <a:srgbClr val="800080"/>
              </a:solidFill>
            </a:endParaRPr>
          </a:p>
        </p:txBody>
      </p:sp>
      <p:sp>
        <p:nvSpPr>
          <p:cNvPr id="10243" name="Text Box 19"/>
          <p:cNvSpPr txBox="1">
            <a:spLocks noChangeArrowheads="1"/>
          </p:cNvSpPr>
          <p:nvPr/>
        </p:nvSpPr>
        <p:spPr bwMode="auto">
          <a:xfrm>
            <a:off x="381000" y="602976"/>
            <a:ext cx="71294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</a:pPr>
            <a:r>
              <a:rPr lang="en-US" altLang="zh-CN" sz="3200" b="1" dirty="0">
                <a:solidFill>
                  <a:srgbClr val="0000FF"/>
                </a:solidFill>
                <a:latin typeface="楷体_GB2312" pitchFamily="49" charset="-122"/>
              </a:rPr>
              <a:t> </a:t>
            </a:r>
            <a:r>
              <a:rPr lang="en-US" altLang="zh-CN" sz="3200" b="1" dirty="0" smtClean="0">
                <a:solidFill>
                  <a:srgbClr val="0000FF"/>
                </a:solidFill>
                <a:latin typeface="楷体_GB2312" pitchFamily="49" charset="-122"/>
              </a:rPr>
              <a:t>8.2.1</a:t>
            </a:r>
            <a:r>
              <a:rPr lang="zh-CN" altLang="en-US" sz="3200" b="1" dirty="0" smtClean="0">
                <a:solidFill>
                  <a:srgbClr val="0000FF"/>
                </a:solidFill>
                <a:latin typeface="楷体_GB2312" pitchFamily="49" charset="-122"/>
              </a:rPr>
              <a:t>类型</a:t>
            </a:r>
            <a:r>
              <a:rPr lang="zh-CN" altLang="en-US" sz="3200" b="1" dirty="0">
                <a:solidFill>
                  <a:srgbClr val="0000FF"/>
                </a:solidFill>
                <a:latin typeface="楷体_GB2312" pitchFamily="49" charset="-122"/>
              </a:rPr>
              <a:t>检查</a:t>
            </a:r>
          </a:p>
        </p:txBody>
      </p:sp>
    </p:spTree>
    <p:extLst>
      <p:ext uri="{BB962C8B-B14F-4D97-AF65-F5344CB8AC3E}">
        <p14:creationId xmlns:p14="http://schemas.microsoft.com/office/powerpoint/2010/main" val="30687082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391510" y="1036637"/>
            <a:ext cx="7696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/>
              <a:t>以下是定义某个简单语言的上下文无关文法</a:t>
            </a:r>
          </a:p>
          <a:p>
            <a:pPr algn="l">
              <a:buClrTx/>
              <a:buFont typeface="Symbol" pitchFamily="18" charset="2"/>
              <a:buNone/>
            </a:pPr>
            <a:r>
              <a:rPr lang="en-US" altLang="zh-CN" sz="2800" i="1" dirty="0" smtClean="0"/>
              <a:t>G</a:t>
            </a:r>
            <a:r>
              <a:rPr lang="en-US" altLang="zh-CN" sz="2800" dirty="0" smtClean="0"/>
              <a:t>[</a:t>
            </a:r>
            <a:r>
              <a:rPr lang="en-US" altLang="zh-CN" sz="2800" i="1" dirty="0" smtClean="0"/>
              <a:t>P</a:t>
            </a:r>
            <a:r>
              <a:rPr lang="en-US" altLang="zh-CN" sz="2800" dirty="0"/>
              <a:t>]</a:t>
            </a:r>
            <a:r>
              <a:rPr lang="en-US" altLang="zh-CN" sz="2800" b="1" dirty="0"/>
              <a:t> </a:t>
            </a:r>
            <a:r>
              <a:rPr lang="zh-CN" altLang="en-US" sz="2800" b="1" dirty="0"/>
              <a:t>：</a:t>
            </a:r>
            <a:endParaRPr lang="zh-CN" altLang="en-US" sz="1000" b="1" dirty="0"/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533400" y="457200"/>
            <a:ext cx="71294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</a:pPr>
            <a:r>
              <a:rPr lang="en-US" altLang="zh-CN" sz="3200" b="1" dirty="0">
                <a:solidFill>
                  <a:srgbClr val="0000FF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0000FF"/>
                </a:solidFill>
                <a:latin typeface="楷体_GB2312" pitchFamily="49" charset="-122"/>
              </a:rPr>
              <a:t>一个简单</a:t>
            </a:r>
            <a:r>
              <a:rPr lang="zh-CN" altLang="en-US" sz="3200" b="1" dirty="0" smtClean="0">
                <a:solidFill>
                  <a:srgbClr val="0000FF"/>
                </a:solidFill>
                <a:latin typeface="楷体_GB2312" pitchFamily="49" charset="-122"/>
              </a:rPr>
              <a:t>语言定义</a:t>
            </a:r>
            <a:endParaRPr lang="zh-CN" altLang="en-US" sz="3200" b="1" dirty="0">
              <a:solidFill>
                <a:srgbClr val="0000FF"/>
              </a:solidFill>
              <a:latin typeface="楷体_GB2312" pitchFamily="49" charset="-122"/>
            </a:endParaRPr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8074406"/>
              </p:ext>
            </p:extLst>
          </p:nvPr>
        </p:nvGraphicFramePr>
        <p:xfrm>
          <a:off x="674878" y="2133600"/>
          <a:ext cx="7129463" cy="3843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5" name="Visio" r:id="rId3" imgW="5331866" imgH="2875178" progId="Visio.Drawing.11">
                  <p:embed/>
                </p:oleObj>
              </mc:Choice>
              <mc:Fallback>
                <p:oleObj name="Visio" r:id="rId3" imgW="5331866" imgH="2875178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878" y="2133600"/>
                        <a:ext cx="7129463" cy="3843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568327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414338" y="1295400"/>
            <a:ext cx="8229600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>
                <a:solidFill>
                  <a:srgbClr val="800080"/>
                </a:solidFill>
              </a:rPr>
              <a:t>类型表达式</a:t>
            </a:r>
            <a:r>
              <a:rPr lang="zh-CN" altLang="en-US" sz="2800" b="1" dirty="0"/>
              <a:t>（</a:t>
            </a:r>
            <a:r>
              <a:rPr lang="en-US" altLang="zh-CN" sz="2800" i="1" dirty="0"/>
              <a:t>type expressions</a:t>
            </a:r>
            <a:r>
              <a:rPr lang="zh-CN" altLang="en-US" sz="2800" b="1" dirty="0"/>
              <a:t>）</a:t>
            </a:r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/>
          </a:p>
          <a:p>
            <a:pPr lvl="1" algn="l">
              <a:buFontTx/>
              <a:buChar char="•"/>
            </a:pPr>
            <a:r>
              <a:rPr lang="zh-CN" altLang="en-US" sz="2400" i="1" dirty="0">
                <a:solidFill>
                  <a:srgbClr val="800080"/>
                </a:solidFill>
              </a:rPr>
              <a:t>  </a:t>
            </a:r>
            <a:r>
              <a:rPr lang="zh-CN" altLang="en-US" sz="2400" b="1" dirty="0"/>
              <a:t>由</a:t>
            </a:r>
            <a:r>
              <a:rPr lang="zh-CN" altLang="en-US" sz="2400" b="1" dirty="0">
                <a:solidFill>
                  <a:srgbClr val="800080"/>
                </a:solidFill>
              </a:rPr>
              <a:t>基本类型</a:t>
            </a:r>
            <a:r>
              <a:rPr lang="zh-CN" altLang="en-US" sz="2400" b="1" dirty="0"/>
              <a:t>，</a:t>
            </a:r>
            <a:r>
              <a:rPr lang="zh-CN" altLang="en-US" sz="2400" b="1" dirty="0">
                <a:solidFill>
                  <a:srgbClr val="800080"/>
                </a:solidFill>
              </a:rPr>
              <a:t>类型名字</a:t>
            </a:r>
            <a:r>
              <a:rPr lang="zh-CN" altLang="en-US" sz="2400" b="1" dirty="0"/>
              <a:t>，</a:t>
            </a:r>
            <a:r>
              <a:rPr lang="zh-CN" altLang="en-US" sz="2400" b="1" dirty="0">
                <a:solidFill>
                  <a:srgbClr val="800080"/>
                </a:solidFill>
              </a:rPr>
              <a:t>类型变量</a:t>
            </a:r>
            <a:r>
              <a:rPr lang="zh-CN" altLang="en-US" sz="2400" b="1" dirty="0"/>
              <a:t>，及</a:t>
            </a:r>
            <a:r>
              <a:rPr lang="zh-CN" altLang="en-US" sz="2400" b="1" dirty="0">
                <a:solidFill>
                  <a:srgbClr val="800080"/>
                </a:solidFill>
              </a:rPr>
              <a:t>类型构造子 </a:t>
            </a:r>
          </a:p>
          <a:p>
            <a:pPr lvl="1" algn="l">
              <a:buFontTx/>
              <a:buNone/>
            </a:pPr>
            <a:r>
              <a:rPr lang="zh-CN" altLang="en-US" sz="2400" b="1" dirty="0"/>
              <a:t>  （</a:t>
            </a:r>
            <a:r>
              <a:rPr lang="en-US" altLang="zh-CN" sz="2400" i="1" dirty="0"/>
              <a:t>type constructor</a:t>
            </a:r>
            <a:r>
              <a:rPr lang="zh-CN" altLang="en-US" sz="2400" b="1" dirty="0"/>
              <a:t>）归纳定义的</a:t>
            </a:r>
            <a:r>
              <a:rPr lang="zh-CN" altLang="en-US" sz="2400" b="1" dirty="0" smtClean="0"/>
              <a:t>表达式</a:t>
            </a:r>
            <a:endParaRPr lang="en-US" altLang="zh-CN" sz="2400" b="1" dirty="0" smtClean="0"/>
          </a:p>
          <a:p>
            <a:pPr lvl="1" algn="l">
              <a:buFontTx/>
              <a:buNone/>
            </a:pPr>
            <a:endParaRPr lang="zh-CN" altLang="en-US" sz="2400" b="1" dirty="0"/>
          </a:p>
          <a:p>
            <a:pPr lvl="1" algn="l">
              <a:buFontTx/>
              <a:buNone/>
            </a:pPr>
            <a:endParaRPr lang="zh-CN" altLang="en-US" sz="1000" b="1" dirty="0"/>
          </a:p>
          <a:p>
            <a:pPr algn="l">
              <a:buClrTx/>
              <a:buFont typeface="Symbol" pitchFamily="18" charset="2"/>
              <a:buChar char="-"/>
            </a:pPr>
            <a:r>
              <a:rPr lang="zh-CN" altLang="en-US" sz="2800" b="1" dirty="0">
                <a:solidFill>
                  <a:srgbClr val="800080"/>
                </a:solidFill>
              </a:rPr>
              <a:t> 类型系统</a:t>
            </a:r>
            <a:r>
              <a:rPr lang="zh-CN" altLang="en-US" sz="2800" b="1" dirty="0"/>
              <a:t>（</a:t>
            </a:r>
            <a:r>
              <a:rPr lang="en-US" altLang="zh-CN" sz="2800" i="1" dirty="0"/>
              <a:t>type systems</a:t>
            </a:r>
            <a:r>
              <a:rPr lang="zh-CN" altLang="en-US" sz="2800" b="1" dirty="0"/>
              <a:t>）</a:t>
            </a:r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/>
          </a:p>
          <a:p>
            <a:pPr lvl="1" algn="l">
              <a:buFontTx/>
              <a:buChar char="•"/>
            </a:pPr>
            <a:r>
              <a:rPr lang="zh-CN" altLang="en-US" i="1" dirty="0">
                <a:solidFill>
                  <a:srgbClr val="800080"/>
                </a:solidFill>
              </a:rPr>
              <a:t>  </a:t>
            </a:r>
            <a:r>
              <a:rPr lang="zh-CN" altLang="en-US" sz="2400" b="1" dirty="0"/>
              <a:t>将类型表达式赋给程序各个部分的</a:t>
            </a:r>
            <a:r>
              <a:rPr lang="zh-CN" altLang="en-US" sz="2400" b="1" dirty="0">
                <a:solidFill>
                  <a:srgbClr val="800080"/>
                </a:solidFill>
              </a:rPr>
              <a:t>规则集合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414338" y="533400"/>
            <a:ext cx="71294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0000FF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0000FF"/>
                </a:solidFill>
                <a:latin typeface="楷体_GB2312" pitchFamily="49" charset="-122"/>
              </a:rPr>
              <a:t>类型表达式和类型系统</a:t>
            </a:r>
          </a:p>
        </p:txBody>
      </p:sp>
    </p:spTree>
    <p:extLst>
      <p:ext uri="{BB962C8B-B14F-4D97-AF65-F5344CB8AC3E}">
        <p14:creationId xmlns:p14="http://schemas.microsoft.com/office/powerpoint/2010/main" val="325371931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灯片编号占位符 5"/>
          <p:cNvSpPr>
            <a:spLocks noGrp="1"/>
          </p:cNvSpPr>
          <p:nvPr>
            <p:ph type="sldNum" sz="quarter" idx="4294967295"/>
          </p:nvPr>
        </p:nvSpPr>
        <p:spPr>
          <a:xfrm>
            <a:off x="6629400" y="6477000"/>
            <a:ext cx="2133600" cy="244475"/>
          </a:xfrm>
          <a:prstGeom prst="rect">
            <a:avLst/>
          </a:prstGeom>
        </p:spPr>
        <p:txBody>
          <a:bodyPr/>
          <a:lstStyle/>
          <a:p>
            <a:fld id="{231D62DC-FCB4-4F84-8D1A-6B8BF2412333}" type="slidenum">
              <a:rPr lang="en-US" altLang="zh-CN"/>
              <a:pPr/>
              <a:t>2</a:t>
            </a:fld>
            <a:endParaRPr lang="en-US" altLang="zh-CN"/>
          </a:p>
          <a:p>
            <a:endParaRPr lang="en-US" altLang="zh-CN"/>
          </a:p>
        </p:txBody>
      </p:sp>
      <p:grpSp>
        <p:nvGrpSpPr>
          <p:cNvPr id="241666" name="Group 2"/>
          <p:cNvGrpSpPr>
            <a:grpSpLocks/>
          </p:cNvGrpSpPr>
          <p:nvPr/>
        </p:nvGrpSpPr>
        <p:grpSpPr bwMode="auto">
          <a:xfrm>
            <a:off x="1524000" y="1371600"/>
            <a:ext cx="6667500" cy="4878388"/>
            <a:chOff x="944" y="719"/>
            <a:chExt cx="4200" cy="3073"/>
          </a:xfrm>
        </p:grpSpPr>
        <p:sp>
          <p:nvSpPr>
            <p:cNvPr id="241667" name="Text Box 3"/>
            <p:cNvSpPr txBox="1">
              <a:spLocks noChangeAspect="1" noChangeArrowheads="1"/>
            </p:cNvSpPr>
            <p:nvPr/>
          </p:nvSpPr>
          <p:spPr bwMode="auto">
            <a:xfrm>
              <a:off x="2274" y="719"/>
              <a:ext cx="1566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zh-CN" altLang="en-US" b="1">
                  <a:latin typeface="Times New Roman" pitchFamily="18" charset="0"/>
                  <a:ea typeface="宋体" pitchFamily="2" charset="-122"/>
                </a:rPr>
                <a:t>源程序</a:t>
              </a:r>
            </a:p>
          </p:txBody>
        </p:sp>
        <p:sp>
          <p:nvSpPr>
            <p:cNvPr id="241668" name="Rectangle 4"/>
            <p:cNvSpPr>
              <a:spLocks noChangeArrowheads="1"/>
            </p:cNvSpPr>
            <p:nvPr/>
          </p:nvSpPr>
          <p:spPr bwMode="auto">
            <a:xfrm>
              <a:off x="2349" y="777"/>
              <a:ext cx="2469" cy="2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241669" name="Rectangle 5"/>
            <p:cNvSpPr>
              <a:spLocks noChangeArrowheads="1"/>
            </p:cNvSpPr>
            <p:nvPr/>
          </p:nvSpPr>
          <p:spPr bwMode="auto">
            <a:xfrm>
              <a:off x="944" y="748"/>
              <a:ext cx="24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endParaRPr kumimoji="1" lang="zh-CN" altLang="zh-CN" sz="2400">
                <a:latin typeface="Tahoma" pitchFamily="34" charset="0"/>
                <a:ea typeface="宋体" pitchFamily="2" charset="-122"/>
              </a:endParaRPr>
            </a:p>
          </p:txBody>
        </p:sp>
        <p:sp>
          <p:nvSpPr>
            <p:cNvPr id="241670" name="Rectangle 6"/>
            <p:cNvSpPr>
              <a:spLocks noChangeArrowheads="1"/>
            </p:cNvSpPr>
            <p:nvPr/>
          </p:nvSpPr>
          <p:spPr bwMode="auto">
            <a:xfrm>
              <a:off x="2349" y="777"/>
              <a:ext cx="2469" cy="2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241671" name="Rectangle 7"/>
            <p:cNvSpPr>
              <a:spLocks noChangeArrowheads="1"/>
            </p:cNvSpPr>
            <p:nvPr/>
          </p:nvSpPr>
          <p:spPr bwMode="auto">
            <a:xfrm>
              <a:off x="944" y="748"/>
              <a:ext cx="24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/>
              <a:endParaRPr kumimoji="1" lang="zh-CN" altLang="zh-CN" sz="2400">
                <a:latin typeface="Tahoma" pitchFamily="34" charset="0"/>
                <a:ea typeface="宋体" pitchFamily="2" charset="-122"/>
              </a:endParaRPr>
            </a:p>
          </p:txBody>
        </p:sp>
        <p:sp>
          <p:nvSpPr>
            <p:cNvPr id="241672" name="Rectangle 8"/>
            <p:cNvSpPr>
              <a:spLocks noChangeArrowheads="1"/>
            </p:cNvSpPr>
            <p:nvPr/>
          </p:nvSpPr>
          <p:spPr bwMode="auto">
            <a:xfrm>
              <a:off x="2349" y="777"/>
              <a:ext cx="2469" cy="2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241673" name="Text Box 9"/>
            <p:cNvSpPr txBox="1">
              <a:spLocks noChangeAspect="1" noChangeArrowheads="1"/>
            </p:cNvSpPr>
            <p:nvPr/>
          </p:nvSpPr>
          <p:spPr bwMode="auto">
            <a:xfrm>
              <a:off x="2284" y="1952"/>
              <a:ext cx="1565" cy="20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en-US" b="1">
                  <a:latin typeface="Times New Roman" pitchFamily="18" charset="0"/>
                  <a:ea typeface="宋体" pitchFamily="2" charset="-122"/>
                </a:rPr>
                <a:t>语义分析程序</a:t>
              </a:r>
            </a:p>
          </p:txBody>
        </p:sp>
        <p:sp>
          <p:nvSpPr>
            <p:cNvPr id="241674" name="Text Box 10"/>
            <p:cNvSpPr txBox="1">
              <a:spLocks noChangeAspect="1" noChangeArrowheads="1"/>
            </p:cNvSpPr>
            <p:nvPr/>
          </p:nvSpPr>
          <p:spPr bwMode="auto">
            <a:xfrm>
              <a:off x="2284" y="1538"/>
              <a:ext cx="1565" cy="20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en-US" b="1">
                  <a:latin typeface="Times New Roman" pitchFamily="18" charset="0"/>
                  <a:ea typeface="宋体" pitchFamily="2" charset="-122"/>
                </a:rPr>
                <a:t>语法分析程序</a:t>
              </a:r>
            </a:p>
          </p:txBody>
        </p:sp>
        <p:sp>
          <p:nvSpPr>
            <p:cNvPr id="241675" name="Text Box 11"/>
            <p:cNvSpPr txBox="1">
              <a:spLocks noChangeAspect="1" noChangeArrowheads="1"/>
            </p:cNvSpPr>
            <p:nvPr/>
          </p:nvSpPr>
          <p:spPr bwMode="auto">
            <a:xfrm>
              <a:off x="2317" y="2365"/>
              <a:ext cx="1566" cy="20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en-US" b="1">
                  <a:latin typeface="Times New Roman" pitchFamily="18" charset="0"/>
                  <a:ea typeface="宋体" pitchFamily="2" charset="-122"/>
                </a:rPr>
                <a:t>中间代码生成程序</a:t>
              </a:r>
            </a:p>
          </p:txBody>
        </p:sp>
        <p:sp>
          <p:nvSpPr>
            <p:cNvPr id="241676" name="Text Box 12"/>
            <p:cNvSpPr txBox="1">
              <a:spLocks noChangeAspect="1" noChangeArrowheads="1"/>
            </p:cNvSpPr>
            <p:nvPr/>
          </p:nvSpPr>
          <p:spPr bwMode="auto">
            <a:xfrm>
              <a:off x="2284" y="1136"/>
              <a:ext cx="1565" cy="20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en-US" b="1">
                  <a:latin typeface="Times New Roman" pitchFamily="18" charset="0"/>
                  <a:ea typeface="宋体" pitchFamily="2" charset="-122"/>
                </a:rPr>
                <a:t>词法分析程序</a:t>
              </a:r>
            </a:p>
          </p:txBody>
        </p:sp>
        <p:sp>
          <p:nvSpPr>
            <p:cNvPr id="241677" name="Text Box 13"/>
            <p:cNvSpPr txBox="1">
              <a:spLocks noChangeAspect="1" noChangeArrowheads="1"/>
            </p:cNvSpPr>
            <p:nvPr/>
          </p:nvSpPr>
          <p:spPr bwMode="auto">
            <a:xfrm>
              <a:off x="2317" y="2778"/>
              <a:ext cx="1566" cy="20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en-US" b="1">
                  <a:latin typeface="Times New Roman" pitchFamily="18" charset="0"/>
                  <a:ea typeface="宋体" pitchFamily="2" charset="-122"/>
                </a:rPr>
                <a:t>代码优化程序</a:t>
              </a:r>
            </a:p>
          </p:txBody>
        </p:sp>
        <p:sp>
          <p:nvSpPr>
            <p:cNvPr id="241678" name="Text Box 14"/>
            <p:cNvSpPr txBox="1">
              <a:spLocks noChangeAspect="1" noChangeArrowheads="1"/>
            </p:cNvSpPr>
            <p:nvPr/>
          </p:nvSpPr>
          <p:spPr bwMode="auto">
            <a:xfrm>
              <a:off x="2328" y="3196"/>
              <a:ext cx="1566" cy="20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en-US" b="1">
                  <a:latin typeface="Times New Roman" pitchFamily="18" charset="0"/>
                  <a:ea typeface="宋体" pitchFamily="2" charset="-122"/>
                </a:rPr>
                <a:t>目标代码生成程序</a:t>
              </a:r>
            </a:p>
          </p:txBody>
        </p:sp>
        <p:sp>
          <p:nvSpPr>
            <p:cNvPr id="241679" name="Text Box 15"/>
            <p:cNvSpPr txBox="1">
              <a:spLocks noChangeAspect="1" noChangeArrowheads="1"/>
            </p:cNvSpPr>
            <p:nvPr/>
          </p:nvSpPr>
          <p:spPr bwMode="auto">
            <a:xfrm>
              <a:off x="2308" y="3585"/>
              <a:ext cx="1565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r>
                <a:rPr lang="zh-CN" altLang="en-US" b="1">
                  <a:latin typeface="Times New Roman" pitchFamily="18" charset="0"/>
                  <a:ea typeface="宋体" pitchFamily="2" charset="-122"/>
                </a:rPr>
                <a:t>目标程序</a:t>
              </a:r>
            </a:p>
          </p:txBody>
        </p:sp>
        <p:sp>
          <p:nvSpPr>
            <p:cNvPr id="241680" name="Text Box 16"/>
            <p:cNvSpPr txBox="1">
              <a:spLocks noChangeAspect="1" noChangeArrowheads="1"/>
            </p:cNvSpPr>
            <p:nvPr/>
          </p:nvSpPr>
          <p:spPr bwMode="auto">
            <a:xfrm>
              <a:off x="1222" y="1400"/>
              <a:ext cx="391" cy="172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zh-CN" b="1">
                <a:latin typeface="Times New Roman" pitchFamily="18" charset="0"/>
                <a:ea typeface="宋体" pitchFamily="2" charset="-122"/>
              </a:endParaRPr>
            </a:p>
            <a:p>
              <a:endParaRPr lang="en-US" altLang="zh-CN" b="1">
                <a:latin typeface="Times New Roman" pitchFamily="18" charset="0"/>
                <a:ea typeface="宋体" pitchFamily="2" charset="-122"/>
              </a:endParaRPr>
            </a:p>
            <a:p>
              <a:r>
                <a:rPr lang="zh-CN" altLang="en-US" b="1">
                  <a:latin typeface="Times New Roman" pitchFamily="18" charset="0"/>
                  <a:ea typeface="宋体" pitchFamily="2" charset="-122"/>
                </a:rPr>
                <a:t>表格管理程序</a:t>
              </a:r>
            </a:p>
          </p:txBody>
        </p:sp>
        <p:sp>
          <p:nvSpPr>
            <p:cNvPr id="241681" name="Text Box 17"/>
            <p:cNvSpPr txBox="1">
              <a:spLocks noChangeAspect="1" noChangeArrowheads="1"/>
            </p:cNvSpPr>
            <p:nvPr/>
          </p:nvSpPr>
          <p:spPr bwMode="auto">
            <a:xfrm>
              <a:off x="4562" y="1400"/>
              <a:ext cx="365" cy="172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altLang="zh-CN" b="1">
                <a:latin typeface="Times New Roman" pitchFamily="18" charset="0"/>
                <a:ea typeface="宋体" pitchFamily="2" charset="-122"/>
              </a:endParaRPr>
            </a:p>
            <a:p>
              <a:endParaRPr lang="en-US" altLang="zh-CN" b="1">
                <a:latin typeface="Times New Roman" pitchFamily="18" charset="0"/>
                <a:ea typeface="宋体" pitchFamily="2" charset="-122"/>
              </a:endParaRPr>
            </a:p>
            <a:p>
              <a:r>
                <a:rPr lang="zh-CN" altLang="en-US" b="1">
                  <a:latin typeface="Times New Roman" pitchFamily="18" charset="0"/>
                  <a:ea typeface="宋体" pitchFamily="2" charset="-122"/>
                </a:rPr>
                <a:t>出错处理程序</a:t>
              </a:r>
            </a:p>
          </p:txBody>
        </p:sp>
        <p:sp>
          <p:nvSpPr>
            <p:cNvPr id="241682" name="Line 18"/>
            <p:cNvSpPr>
              <a:spLocks noChangeAspect="1" noChangeShapeType="1"/>
            </p:cNvSpPr>
            <p:nvPr/>
          </p:nvSpPr>
          <p:spPr bwMode="auto">
            <a:xfrm>
              <a:off x="3069" y="919"/>
              <a:ext cx="1" cy="2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683" name="Line 19"/>
            <p:cNvSpPr>
              <a:spLocks noChangeAspect="1" noChangeShapeType="1"/>
            </p:cNvSpPr>
            <p:nvPr/>
          </p:nvSpPr>
          <p:spPr bwMode="auto">
            <a:xfrm>
              <a:off x="3080" y="3407"/>
              <a:ext cx="1" cy="2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684" name="Line 20"/>
            <p:cNvSpPr>
              <a:spLocks noChangeAspect="1" noChangeShapeType="1"/>
            </p:cNvSpPr>
            <p:nvPr/>
          </p:nvSpPr>
          <p:spPr bwMode="auto">
            <a:xfrm>
              <a:off x="1620" y="1641"/>
              <a:ext cx="65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685" name="Line 21"/>
            <p:cNvSpPr>
              <a:spLocks noChangeAspect="1" noChangeShapeType="1"/>
            </p:cNvSpPr>
            <p:nvPr/>
          </p:nvSpPr>
          <p:spPr bwMode="auto">
            <a:xfrm>
              <a:off x="1642" y="2039"/>
              <a:ext cx="65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686" name="Line 22"/>
            <p:cNvSpPr>
              <a:spLocks noChangeAspect="1" noChangeShapeType="1"/>
            </p:cNvSpPr>
            <p:nvPr/>
          </p:nvSpPr>
          <p:spPr bwMode="auto">
            <a:xfrm>
              <a:off x="3323" y="1331"/>
              <a:ext cx="1" cy="2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687" name="Line 23"/>
            <p:cNvSpPr>
              <a:spLocks noChangeAspect="1" noChangeShapeType="1"/>
            </p:cNvSpPr>
            <p:nvPr/>
          </p:nvSpPr>
          <p:spPr bwMode="auto">
            <a:xfrm>
              <a:off x="3323" y="1744"/>
              <a:ext cx="1" cy="2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688" name="Line 24"/>
            <p:cNvSpPr>
              <a:spLocks noChangeAspect="1" noChangeShapeType="1"/>
            </p:cNvSpPr>
            <p:nvPr/>
          </p:nvSpPr>
          <p:spPr bwMode="auto">
            <a:xfrm>
              <a:off x="3323" y="2159"/>
              <a:ext cx="1" cy="2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689" name="Line 25"/>
            <p:cNvSpPr>
              <a:spLocks noChangeAspect="1" noChangeShapeType="1"/>
            </p:cNvSpPr>
            <p:nvPr/>
          </p:nvSpPr>
          <p:spPr bwMode="auto">
            <a:xfrm>
              <a:off x="3334" y="2572"/>
              <a:ext cx="1" cy="2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690" name="Line 26"/>
            <p:cNvSpPr>
              <a:spLocks noChangeAspect="1" noChangeShapeType="1"/>
            </p:cNvSpPr>
            <p:nvPr/>
          </p:nvSpPr>
          <p:spPr bwMode="auto">
            <a:xfrm>
              <a:off x="3334" y="2985"/>
              <a:ext cx="1" cy="2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691" name="Line 27"/>
            <p:cNvSpPr>
              <a:spLocks noChangeAspect="1" noChangeShapeType="1"/>
            </p:cNvSpPr>
            <p:nvPr/>
          </p:nvSpPr>
          <p:spPr bwMode="auto">
            <a:xfrm flipV="1">
              <a:off x="1620" y="1222"/>
              <a:ext cx="641" cy="24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692" name="Line 28"/>
            <p:cNvSpPr>
              <a:spLocks noChangeAspect="1" noChangeShapeType="1"/>
            </p:cNvSpPr>
            <p:nvPr/>
          </p:nvSpPr>
          <p:spPr bwMode="auto">
            <a:xfrm>
              <a:off x="1631" y="2460"/>
              <a:ext cx="65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693" name="Line 29"/>
            <p:cNvSpPr>
              <a:spLocks noChangeAspect="1" noChangeShapeType="1"/>
            </p:cNvSpPr>
            <p:nvPr/>
          </p:nvSpPr>
          <p:spPr bwMode="auto">
            <a:xfrm>
              <a:off x="1631" y="2863"/>
              <a:ext cx="65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694" name="Line 30"/>
            <p:cNvSpPr>
              <a:spLocks noChangeAspect="1" noChangeShapeType="1"/>
            </p:cNvSpPr>
            <p:nvPr/>
          </p:nvSpPr>
          <p:spPr bwMode="auto">
            <a:xfrm>
              <a:off x="1620" y="3053"/>
              <a:ext cx="653" cy="22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695" name="Line 31"/>
            <p:cNvSpPr>
              <a:spLocks noChangeAspect="1" noChangeShapeType="1"/>
            </p:cNvSpPr>
            <p:nvPr/>
          </p:nvSpPr>
          <p:spPr bwMode="auto">
            <a:xfrm>
              <a:off x="2818" y="1328"/>
              <a:ext cx="1" cy="20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696" name="Line 32"/>
            <p:cNvSpPr>
              <a:spLocks noChangeAspect="1" noChangeShapeType="1"/>
            </p:cNvSpPr>
            <p:nvPr/>
          </p:nvSpPr>
          <p:spPr bwMode="auto">
            <a:xfrm>
              <a:off x="2818" y="1742"/>
              <a:ext cx="1" cy="2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697" name="Line 33"/>
            <p:cNvSpPr>
              <a:spLocks noChangeAspect="1" noChangeShapeType="1"/>
            </p:cNvSpPr>
            <p:nvPr/>
          </p:nvSpPr>
          <p:spPr bwMode="auto">
            <a:xfrm>
              <a:off x="2818" y="2155"/>
              <a:ext cx="1" cy="2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698" name="Line 34"/>
            <p:cNvSpPr>
              <a:spLocks noChangeAspect="1" noChangeShapeType="1"/>
            </p:cNvSpPr>
            <p:nvPr/>
          </p:nvSpPr>
          <p:spPr bwMode="auto">
            <a:xfrm>
              <a:off x="2830" y="2568"/>
              <a:ext cx="1" cy="2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699" name="Line 35"/>
            <p:cNvSpPr>
              <a:spLocks noChangeAspect="1" noChangeShapeType="1"/>
            </p:cNvSpPr>
            <p:nvPr/>
          </p:nvSpPr>
          <p:spPr bwMode="auto">
            <a:xfrm>
              <a:off x="2826" y="2985"/>
              <a:ext cx="1" cy="2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700" name="Line 36"/>
            <p:cNvSpPr>
              <a:spLocks noChangeAspect="1" noChangeShapeType="1"/>
            </p:cNvSpPr>
            <p:nvPr/>
          </p:nvSpPr>
          <p:spPr bwMode="auto">
            <a:xfrm>
              <a:off x="3876" y="1641"/>
              <a:ext cx="65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701" name="Line 37"/>
            <p:cNvSpPr>
              <a:spLocks noChangeAspect="1" noChangeShapeType="1"/>
            </p:cNvSpPr>
            <p:nvPr/>
          </p:nvSpPr>
          <p:spPr bwMode="auto">
            <a:xfrm>
              <a:off x="3898" y="2039"/>
              <a:ext cx="65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702" name="Line 38"/>
            <p:cNvSpPr>
              <a:spLocks noChangeAspect="1" noChangeShapeType="1"/>
            </p:cNvSpPr>
            <p:nvPr/>
          </p:nvSpPr>
          <p:spPr bwMode="auto">
            <a:xfrm>
              <a:off x="3887" y="2460"/>
              <a:ext cx="65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703" name="Line 39"/>
            <p:cNvSpPr>
              <a:spLocks noChangeAspect="1" noChangeShapeType="1"/>
            </p:cNvSpPr>
            <p:nvPr/>
          </p:nvSpPr>
          <p:spPr bwMode="auto">
            <a:xfrm>
              <a:off x="3887" y="2863"/>
              <a:ext cx="65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704" name="Line 40"/>
            <p:cNvSpPr>
              <a:spLocks noChangeAspect="1" noChangeShapeType="1"/>
            </p:cNvSpPr>
            <p:nvPr/>
          </p:nvSpPr>
          <p:spPr bwMode="auto">
            <a:xfrm flipH="1" flipV="1">
              <a:off x="3865" y="1229"/>
              <a:ext cx="664" cy="2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705" name="Line 41"/>
            <p:cNvSpPr>
              <a:spLocks noChangeAspect="1" noChangeShapeType="1"/>
            </p:cNvSpPr>
            <p:nvPr/>
          </p:nvSpPr>
          <p:spPr bwMode="auto">
            <a:xfrm flipH="1">
              <a:off x="3954" y="3053"/>
              <a:ext cx="576" cy="2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1706" name="Rectangle 42"/>
            <p:cNvSpPr>
              <a:spLocks noChangeAspect="1" noChangeArrowheads="1"/>
            </p:cNvSpPr>
            <p:nvPr/>
          </p:nvSpPr>
          <p:spPr bwMode="auto">
            <a:xfrm>
              <a:off x="1001" y="987"/>
              <a:ext cx="4143" cy="248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41707" name="Rectangle 43"/>
          <p:cNvSpPr>
            <a:spLocks noGrp="1" noChangeArrowheads="1"/>
          </p:cNvSpPr>
          <p:nvPr>
            <p:ph type="title"/>
          </p:nvPr>
        </p:nvSpPr>
        <p:spPr>
          <a:xfrm>
            <a:off x="850900" y="528638"/>
            <a:ext cx="4330700" cy="385762"/>
          </a:xfrm>
        </p:spPr>
        <p:txBody>
          <a:bodyPr/>
          <a:lstStyle/>
          <a:p>
            <a:r>
              <a:rPr lang="en-US" altLang="zh-CN" sz="3200" b="1">
                <a:solidFill>
                  <a:srgbClr val="CC0099"/>
                </a:solidFill>
                <a:latin typeface="Times New Roman" pitchFamily="18" charset="0"/>
                <a:ea typeface="黑体" pitchFamily="2" charset="-122"/>
              </a:rPr>
              <a:t>1.2.2</a:t>
            </a:r>
            <a:r>
              <a:rPr lang="zh-CN" altLang="en-US" sz="3200" b="1">
                <a:solidFill>
                  <a:srgbClr val="CC0099"/>
                </a:solidFill>
                <a:latin typeface="Times New Roman" pitchFamily="18" charset="0"/>
                <a:ea typeface="黑体" pitchFamily="2" charset="-122"/>
              </a:rPr>
              <a:t>　编译程序结构</a:t>
            </a:r>
          </a:p>
        </p:txBody>
      </p:sp>
      <p:sp>
        <p:nvSpPr>
          <p:cNvPr id="241708" name="Rectangle 44"/>
          <p:cNvSpPr>
            <a:spLocks noChangeArrowheads="1"/>
          </p:cNvSpPr>
          <p:nvPr/>
        </p:nvSpPr>
        <p:spPr bwMode="auto">
          <a:xfrm>
            <a:off x="3276600" y="1828800"/>
            <a:ext cx="3200400" cy="685800"/>
          </a:xfrm>
          <a:prstGeom prst="rect">
            <a:avLst/>
          </a:prstGeom>
          <a:solidFill>
            <a:srgbClr val="00FF00">
              <a:alpha val="38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" name="Rectangle 44"/>
          <p:cNvSpPr>
            <a:spLocks noChangeArrowheads="1"/>
          </p:cNvSpPr>
          <p:nvPr/>
        </p:nvSpPr>
        <p:spPr bwMode="auto">
          <a:xfrm>
            <a:off x="3316288" y="2564358"/>
            <a:ext cx="3200400" cy="685800"/>
          </a:xfrm>
          <a:prstGeom prst="rect">
            <a:avLst/>
          </a:prstGeom>
          <a:solidFill>
            <a:srgbClr val="00FF00">
              <a:alpha val="38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58026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1"/>
          <p:cNvSpPr>
            <a:spLocks noChangeArrowheads="1"/>
          </p:cNvSpPr>
          <p:nvPr/>
        </p:nvSpPr>
        <p:spPr bwMode="auto">
          <a:xfrm>
            <a:off x="838200" y="1371600"/>
            <a:ext cx="7489825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>
                <a:solidFill>
                  <a:srgbClr val="800080"/>
                </a:solidFill>
              </a:rPr>
              <a:t>类型表达式</a:t>
            </a:r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>
              <a:solidFill>
                <a:srgbClr val="800080"/>
              </a:solidFill>
            </a:endParaRPr>
          </a:p>
          <a:p>
            <a:pPr lvl="1" algn="l">
              <a:buFontTx/>
              <a:buChar char="•"/>
            </a:pPr>
            <a:r>
              <a:rPr lang="zh-CN" altLang="en-US" dirty="0"/>
              <a:t> </a:t>
            </a:r>
            <a:r>
              <a:rPr lang="zh-CN" altLang="en-US" b="1" dirty="0">
                <a:solidFill>
                  <a:srgbClr val="800080"/>
                </a:solidFill>
              </a:rPr>
              <a:t>分四类定义</a:t>
            </a:r>
          </a:p>
          <a:p>
            <a:pPr lvl="1" algn="l">
              <a:buFontTx/>
              <a:buNone/>
            </a:pPr>
            <a:endParaRPr lang="zh-CN" altLang="en-US" sz="1000" dirty="0"/>
          </a:p>
          <a:p>
            <a:pPr lvl="1" algn="l">
              <a:buFontTx/>
              <a:buNone/>
            </a:pPr>
            <a:r>
              <a:rPr lang="zh-CN" altLang="en-US" sz="2000" b="1" dirty="0"/>
              <a:t>  基本数据类型表达式，积类型表达式，过程类型表达式，</a:t>
            </a:r>
          </a:p>
          <a:p>
            <a:pPr lvl="1" algn="l">
              <a:buFontTx/>
              <a:buNone/>
            </a:pPr>
            <a:r>
              <a:rPr lang="zh-CN" altLang="en-US" sz="2000" b="1" dirty="0"/>
              <a:t>  专用类型表达式</a:t>
            </a:r>
          </a:p>
          <a:p>
            <a:pPr lvl="1" algn="l">
              <a:buFontTx/>
              <a:buNone/>
            </a:pPr>
            <a:endParaRPr lang="zh-CN" altLang="en-US" sz="1000" b="1" dirty="0"/>
          </a:p>
          <a:p>
            <a:pPr algn="l">
              <a:buClrTx/>
              <a:buFont typeface="Symbol" pitchFamily="18" charset="2"/>
              <a:buChar char="-"/>
            </a:pPr>
            <a:r>
              <a:rPr lang="zh-CN" altLang="en-US" sz="28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 smtClean="0">
                <a:solidFill>
                  <a:srgbClr val="800080"/>
                </a:solidFill>
              </a:rPr>
              <a:t>基本数据类型</a:t>
            </a:r>
            <a:r>
              <a:rPr lang="zh-CN" altLang="en-US" sz="2800" b="1" dirty="0">
                <a:solidFill>
                  <a:srgbClr val="800080"/>
                </a:solidFill>
              </a:rPr>
              <a:t>表达式</a:t>
            </a:r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>
              <a:solidFill>
                <a:srgbClr val="800080"/>
              </a:solidFill>
            </a:endParaRPr>
          </a:p>
          <a:p>
            <a:pPr lvl="1" algn="l">
              <a:buFontTx/>
              <a:buChar char="•"/>
            </a:pPr>
            <a:r>
              <a:rPr lang="zh-CN" altLang="en-US" b="1" dirty="0"/>
              <a:t> </a:t>
            </a:r>
            <a:r>
              <a:rPr lang="zh-CN" altLang="en-US" b="1" dirty="0" smtClean="0"/>
              <a:t>纯量类型</a:t>
            </a:r>
            <a:r>
              <a:rPr lang="zh-CN" altLang="en-US" b="1" dirty="0"/>
              <a:t>表达式：</a:t>
            </a:r>
            <a:r>
              <a:rPr lang="en-US" altLang="zh-CN" b="1" i="1" dirty="0" err="1">
                <a:solidFill>
                  <a:srgbClr val="800080"/>
                </a:solidFill>
              </a:rPr>
              <a:t>bool</a:t>
            </a:r>
            <a:r>
              <a:rPr lang="en-US" altLang="zh-CN" b="1" i="1" dirty="0"/>
              <a:t>,</a:t>
            </a:r>
            <a:r>
              <a:rPr lang="en-US" altLang="zh-CN" b="1" dirty="0"/>
              <a:t> </a:t>
            </a:r>
            <a:r>
              <a:rPr lang="en-US" altLang="zh-CN" b="1" i="1" dirty="0" err="1">
                <a:solidFill>
                  <a:srgbClr val="800080"/>
                </a:solidFill>
              </a:rPr>
              <a:t>int</a:t>
            </a:r>
            <a:r>
              <a:rPr lang="en-US" altLang="zh-CN" b="1" i="1" dirty="0"/>
              <a:t>, </a:t>
            </a:r>
            <a:r>
              <a:rPr lang="en-US" altLang="zh-CN" b="1" i="1" dirty="0">
                <a:solidFill>
                  <a:srgbClr val="800080"/>
                </a:solidFill>
              </a:rPr>
              <a:t>real</a:t>
            </a:r>
          </a:p>
          <a:p>
            <a:pPr lvl="1" algn="l">
              <a:buFontTx/>
              <a:buNone/>
            </a:pPr>
            <a:endParaRPr lang="en-US" altLang="zh-CN" sz="1000" b="1" dirty="0"/>
          </a:p>
          <a:p>
            <a:pPr lvl="1" algn="l">
              <a:buFontTx/>
              <a:buChar char="•"/>
            </a:pPr>
            <a:r>
              <a:rPr lang="en-US" altLang="zh-CN" b="1" dirty="0"/>
              <a:t> </a:t>
            </a:r>
            <a:r>
              <a:rPr lang="zh-CN" altLang="en-US" b="1" dirty="0"/>
              <a:t>有界数组类型表达式：</a:t>
            </a:r>
            <a:r>
              <a:rPr lang="en-US" altLang="zh-CN" b="1" i="1" dirty="0">
                <a:solidFill>
                  <a:srgbClr val="800080"/>
                </a:solidFill>
              </a:rPr>
              <a:t>array(I,T)</a:t>
            </a:r>
            <a:r>
              <a:rPr lang="en-US" altLang="zh-CN" b="1" i="1" dirty="0"/>
              <a:t> </a:t>
            </a:r>
          </a:p>
          <a:p>
            <a:pPr lvl="1" algn="l">
              <a:buFontTx/>
              <a:buNone/>
            </a:pPr>
            <a:endParaRPr lang="en-US" altLang="zh-CN" sz="1000" b="1" dirty="0"/>
          </a:p>
          <a:p>
            <a:pPr lvl="1" algn="l">
              <a:buFontTx/>
              <a:buNone/>
            </a:pPr>
            <a:r>
              <a:rPr lang="en-US" altLang="zh-CN" sz="2000" b="1" dirty="0"/>
              <a:t>   </a:t>
            </a:r>
            <a:r>
              <a:rPr lang="en-US" altLang="zh-CN" sz="2000" b="1" i="1" dirty="0"/>
              <a:t>T</a:t>
            </a:r>
            <a:r>
              <a:rPr lang="en-US" altLang="zh-CN" sz="2000" b="1" dirty="0"/>
              <a:t> </a:t>
            </a:r>
            <a:r>
              <a:rPr lang="en-US" altLang="zh-CN" sz="2000" b="1" dirty="0">
                <a:sym typeface="Symbol" pitchFamily="18" charset="2"/>
              </a:rPr>
              <a:t> </a:t>
            </a:r>
            <a:r>
              <a:rPr lang="en-US" altLang="zh-CN" sz="2000" b="1" dirty="0"/>
              <a:t>{ </a:t>
            </a:r>
            <a:r>
              <a:rPr lang="en-US" altLang="zh-CN" sz="2000" b="1" i="1" dirty="0" err="1"/>
              <a:t>bool</a:t>
            </a:r>
            <a:r>
              <a:rPr lang="en-US" altLang="zh-CN" sz="2000" b="1" i="1" dirty="0"/>
              <a:t>, </a:t>
            </a:r>
            <a:r>
              <a:rPr lang="en-US" altLang="zh-CN" sz="2000" b="1" i="1" dirty="0" err="1"/>
              <a:t>int</a:t>
            </a:r>
            <a:r>
              <a:rPr lang="en-US" altLang="zh-CN" sz="2000" b="1" i="1" dirty="0"/>
              <a:t>, real </a:t>
            </a:r>
            <a:r>
              <a:rPr lang="en-US" altLang="zh-CN" sz="2000" b="1" dirty="0"/>
              <a:t>}</a:t>
            </a:r>
            <a:r>
              <a:rPr lang="zh-CN" altLang="en-US" sz="2000" b="1" dirty="0"/>
              <a:t>；</a:t>
            </a:r>
            <a:r>
              <a:rPr lang="en-US" altLang="zh-CN" sz="2000" b="1" i="1" dirty="0"/>
              <a:t>I </a:t>
            </a:r>
            <a:r>
              <a:rPr lang="zh-CN" altLang="en-US" sz="2000" b="1" dirty="0"/>
              <a:t>代表一个整数区间，如 </a:t>
            </a:r>
            <a:r>
              <a:rPr lang="en-US" altLang="zh-CN" sz="2000" b="1" i="1" dirty="0"/>
              <a:t>1..10</a:t>
            </a:r>
            <a:endParaRPr lang="en-US" altLang="zh-CN" sz="2000" b="1" dirty="0"/>
          </a:p>
          <a:p>
            <a:pPr lvl="1" algn="l">
              <a:buFontTx/>
              <a:buNone/>
            </a:pPr>
            <a:endParaRPr lang="en-US" altLang="zh-CN" sz="1000" b="1" dirty="0"/>
          </a:p>
          <a:p>
            <a:pPr lvl="1" algn="l">
              <a:buFontTx/>
              <a:buChar char="•"/>
            </a:pPr>
            <a:r>
              <a:rPr lang="en-US" altLang="zh-CN" b="1" dirty="0"/>
              <a:t> </a:t>
            </a:r>
            <a:r>
              <a:rPr lang="zh-CN" altLang="en-US" b="1" dirty="0"/>
              <a:t>指针数据类型表达式：</a:t>
            </a:r>
            <a:r>
              <a:rPr lang="en-US" altLang="zh-CN" b="1" i="1" dirty="0">
                <a:solidFill>
                  <a:srgbClr val="800080"/>
                </a:solidFill>
              </a:rPr>
              <a:t>pointer(T)</a:t>
            </a:r>
          </a:p>
          <a:p>
            <a:pPr lvl="1" algn="l">
              <a:buFontTx/>
              <a:buNone/>
            </a:pPr>
            <a:endParaRPr lang="en-US" altLang="zh-CN" sz="1000" b="1" dirty="0"/>
          </a:p>
          <a:p>
            <a:pPr lvl="1" algn="l">
              <a:buFontTx/>
              <a:buNone/>
            </a:pPr>
            <a:r>
              <a:rPr lang="en-US" altLang="zh-CN" sz="2000" b="1" i="1" dirty="0"/>
              <a:t>   T</a:t>
            </a:r>
            <a:r>
              <a:rPr lang="en-US" altLang="zh-CN" sz="2000" b="1" dirty="0"/>
              <a:t> </a:t>
            </a:r>
            <a:r>
              <a:rPr lang="en-US" altLang="zh-CN" sz="2000" b="1" dirty="0">
                <a:sym typeface="Symbol" pitchFamily="18" charset="2"/>
              </a:rPr>
              <a:t> </a:t>
            </a:r>
            <a:r>
              <a:rPr lang="en-US" altLang="zh-CN" sz="2000" b="1" dirty="0"/>
              <a:t>{ </a:t>
            </a:r>
            <a:r>
              <a:rPr lang="en-US" altLang="zh-CN" sz="2000" b="1" i="1" dirty="0" err="1"/>
              <a:t>bool</a:t>
            </a:r>
            <a:r>
              <a:rPr lang="en-US" altLang="zh-CN" sz="2000" b="1" i="1" dirty="0"/>
              <a:t>, </a:t>
            </a:r>
            <a:r>
              <a:rPr lang="en-US" altLang="zh-CN" sz="2000" b="1" i="1" dirty="0" err="1"/>
              <a:t>int</a:t>
            </a:r>
            <a:r>
              <a:rPr lang="en-US" altLang="zh-CN" sz="2000" b="1" i="1" dirty="0"/>
              <a:t>, real </a:t>
            </a:r>
            <a:r>
              <a:rPr lang="en-US" altLang="zh-CN" sz="2000" b="1" dirty="0"/>
              <a:t>}</a:t>
            </a:r>
          </a:p>
        </p:txBody>
      </p:sp>
      <p:sp>
        <p:nvSpPr>
          <p:cNvPr id="12291" name="Text Box 12"/>
          <p:cNvSpPr txBox="1">
            <a:spLocks noChangeArrowheads="1"/>
          </p:cNvSpPr>
          <p:nvPr/>
        </p:nvSpPr>
        <p:spPr bwMode="auto">
          <a:xfrm>
            <a:off x="381000" y="590057"/>
            <a:ext cx="71294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类型表达式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  <a:sym typeface="Symbol" pitchFamily="18" charset="2"/>
              </a:rPr>
              <a:t>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举例 </a:t>
            </a:r>
          </a:p>
        </p:txBody>
      </p:sp>
    </p:spTree>
    <p:extLst>
      <p:ext uri="{BB962C8B-B14F-4D97-AF65-F5344CB8AC3E}">
        <p14:creationId xmlns:p14="http://schemas.microsoft.com/office/powerpoint/2010/main" val="192883076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09600" y="1447800"/>
            <a:ext cx="777716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>
                <a:solidFill>
                  <a:srgbClr val="800080"/>
                </a:solidFill>
              </a:rPr>
              <a:t>积类型表达式</a:t>
            </a:r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/>
          </a:p>
          <a:p>
            <a:pPr lvl="1" algn="l">
              <a:buFontTx/>
              <a:buChar char="•"/>
            </a:pPr>
            <a:r>
              <a:rPr lang="zh-CN" altLang="en-US" dirty="0"/>
              <a:t> </a:t>
            </a:r>
            <a:r>
              <a:rPr lang="zh-CN" altLang="en-US" b="1" dirty="0"/>
              <a:t> </a:t>
            </a:r>
            <a:r>
              <a:rPr lang="en-US" altLang="zh-CN" b="1" dirty="0">
                <a:solidFill>
                  <a:srgbClr val="800080"/>
                </a:solidFill>
              </a:rPr>
              <a:t>&lt;</a:t>
            </a:r>
            <a:r>
              <a:rPr lang="en-US" altLang="zh-CN" b="1" i="1" dirty="0">
                <a:solidFill>
                  <a:srgbClr val="800080"/>
                </a:solidFill>
              </a:rPr>
              <a:t>T</a:t>
            </a:r>
            <a:r>
              <a:rPr lang="en-US" altLang="zh-CN" b="1" baseline="-25000" dirty="0">
                <a:solidFill>
                  <a:srgbClr val="800080"/>
                </a:solidFill>
              </a:rPr>
              <a:t>1</a:t>
            </a:r>
            <a:r>
              <a:rPr lang="en-US" altLang="zh-CN" b="1" dirty="0">
                <a:solidFill>
                  <a:srgbClr val="800080"/>
                </a:solidFill>
              </a:rPr>
              <a:t>, </a:t>
            </a:r>
            <a:r>
              <a:rPr lang="en-US" altLang="zh-CN" b="1" i="1" dirty="0">
                <a:solidFill>
                  <a:srgbClr val="800080"/>
                </a:solidFill>
              </a:rPr>
              <a:t>T</a:t>
            </a:r>
            <a:r>
              <a:rPr lang="en-US" altLang="zh-CN" b="1" baseline="-25000" dirty="0">
                <a:solidFill>
                  <a:srgbClr val="800080"/>
                </a:solidFill>
              </a:rPr>
              <a:t>2</a:t>
            </a:r>
            <a:r>
              <a:rPr lang="en-US" altLang="zh-CN" b="1" dirty="0">
                <a:solidFill>
                  <a:srgbClr val="800080"/>
                </a:solidFill>
              </a:rPr>
              <a:t>, …, </a:t>
            </a:r>
            <a:r>
              <a:rPr lang="en-US" altLang="zh-CN" b="1" i="1" dirty="0" err="1">
                <a:solidFill>
                  <a:srgbClr val="800080"/>
                </a:solidFill>
              </a:rPr>
              <a:t>T</a:t>
            </a:r>
            <a:r>
              <a:rPr lang="en-US" altLang="zh-CN" b="1" i="1" baseline="-25000" dirty="0" err="1">
                <a:solidFill>
                  <a:srgbClr val="800080"/>
                </a:solidFill>
              </a:rPr>
              <a:t>n</a:t>
            </a:r>
            <a:r>
              <a:rPr lang="en-US" altLang="zh-CN" b="1" dirty="0">
                <a:solidFill>
                  <a:srgbClr val="800080"/>
                </a:solidFill>
              </a:rPr>
              <a:t>&gt;</a:t>
            </a:r>
          </a:p>
          <a:p>
            <a:pPr lvl="1" algn="l">
              <a:buFontTx/>
              <a:buNone/>
            </a:pPr>
            <a:endParaRPr lang="en-US" altLang="zh-CN" sz="1000" b="1" dirty="0"/>
          </a:p>
          <a:p>
            <a:pPr lvl="1" algn="l">
              <a:buFontTx/>
              <a:buNone/>
            </a:pPr>
            <a:r>
              <a:rPr lang="en-US" altLang="zh-CN" sz="2000" b="1" dirty="0"/>
              <a:t>    </a:t>
            </a:r>
            <a:r>
              <a:rPr lang="en-US" altLang="zh-CN" sz="2000" b="1" i="1" dirty="0"/>
              <a:t>T</a:t>
            </a:r>
            <a:r>
              <a:rPr lang="en-US" altLang="zh-CN" sz="2000" b="1" baseline="-25000" dirty="0"/>
              <a:t>1</a:t>
            </a:r>
            <a:r>
              <a:rPr lang="en-US" altLang="zh-CN" sz="2000" b="1" dirty="0"/>
              <a:t>, </a:t>
            </a:r>
            <a:r>
              <a:rPr lang="en-US" altLang="zh-CN" sz="2000" b="1" i="1" dirty="0"/>
              <a:t>T</a:t>
            </a:r>
            <a:r>
              <a:rPr lang="en-US" altLang="zh-CN" sz="2000" b="1" baseline="-25000" dirty="0"/>
              <a:t>2</a:t>
            </a:r>
            <a:r>
              <a:rPr lang="en-US" altLang="zh-CN" sz="2000" b="1" dirty="0"/>
              <a:t>, …, </a:t>
            </a:r>
            <a:r>
              <a:rPr lang="en-US" altLang="zh-CN" sz="2000" b="1" i="1" dirty="0" err="1"/>
              <a:t>T</a:t>
            </a:r>
            <a:r>
              <a:rPr lang="en-US" altLang="zh-CN" sz="2000" b="1" i="1" baseline="-25000" dirty="0" err="1"/>
              <a:t>n</a:t>
            </a:r>
            <a:r>
              <a:rPr lang="en-US" altLang="zh-CN" sz="2000" b="1" i="1" baseline="-25000" dirty="0"/>
              <a:t> </a:t>
            </a:r>
            <a:r>
              <a:rPr lang="zh-CN" altLang="en-US" sz="2000" b="1" dirty="0"/>
              <a:t>为上述数据类型表达式；若</a:t>
            </a:r>
            <a:r>
              <a:rPr lang="en-US" altLang="zh-CN" sz="2000" i="1" dirty="0"/>
              <a:t>n</a:t>
            </a:r>
            <a:r>
              <a:rPr lang="en-US" altLang="zh-CN" sz="2000" b="1" dirty="0"/>
              <a:t>=0</a:t>
            </a:r>
            <a:r>
              <a:rPr lang="zh-CN" altLang="en-US" sz="2000" b="1" dirty="0"/>
              <a:t>，则表示为 </a:t>
            </a:r>
            <a:r>
              <a:rPr lang="en-US" altLang="zh-CN" sz="2000" b="1" dirty="0"/>
              <a:t>&lt; &gt;</a:t>
            </a:r>
            <a:r>
              <a:rPr lang="en-US" altLang="zh-CN" sz="2000" dirty="0"/>
              <a:t> </a:t>
            </a:r>
          </a:p>
          <a:p>
            <a:pPr lvl="1" algn="l">
              <a:buFontTx/>
              <a:buNone/>
            </a:pPr>
            <a:endParaRPr lang="en-US" altLang="zh-CN" sz="1000" dirty="0"/>
          </a:p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>
                <a:solidFill>
                  <a:srgbClr val="800080"/>
                </a:solidFill>
              </a:rPr>
              <a:t>过程类型表达式</a:t>
            </a:r>
          </a:p>
          <a:p>
            <a:pPr lvl="1" algn="l">
              <a:buFontTx/>
              <a:buNone/>
            </a:pPr>
            <a:endParaRPr lang="zh-CN" altLang="en-US" sz="1000" dirty="0"/>
          </a:p>
          <a:p>
            <a:pPr lvl="1" algn="l">
              <a:buFontTx/>
              <a:buChar char="•"/>
            </a:pPr>
            <a:r>
              <a:rPr lang="zh-CN" altLang="en-US" dirty="0"/>
              <a:t>  </a:t>
            </a:r>
            <a:r>
              <a:rPr lang="en-US" altLang="zh-CN" b="1" i="1" dirty="0">
                <a:solidFill>
                  <a:srgbClr val="800080"/>
                </a:solidFill>
              </a:rPr>
              <a:t>fun</a:t>
            </a:r>
            <a:r>
              <a:rPr lang="zh-CN" altLang="en-US" b="1" dirty="0">
                <a:solidFill>
                  <a:srgbClr val="800080"/>
                </a:solidFill>
              </a:rPr>
              <a:t>（</a:t>
            </a:r>
            <a:r>
              <a:rPr lang="en-US" altLang="zh-CN" b="1" i="1" dirty="0">
                <a:solidFill>
                  <a:srgbClr val="800080"/>
                </a:solidFill>
              </a:rPr>
              <a:t>T</a:t>
            </a:r>
            <a:r>
              <a:rPr lang="zh-CN" altLang="en-US" b="1" dirty="0">
                <a:solidFill>
                  <a:srgbClr val="800080"/>
                </a:solidFill>
              </a:rPr>
              <a:t>）</a:t>
            </a:r>
          </a:p>
          <a:p>
            <a:pPr lvl="1" algn="l">
              <a:buFontTx/>
              <a:buNone/>
            </a:pPr>
            <a:endParaRPr lang="zh-CN" altLang="en-US" sz="1000" b="1" dirty="0"/>
          </a:p>
          <a:p>
            <a:pPr lvl="1" algn="l">
              <a:buFontTx/>
              <a:buNone/>
            </a:pPr>
            <a:r>
              <a:rPr lang="zh-CN" altLang="en-US" sz="2000" b="1" i="1" dirty="0"/>
              <a:t>    </a:t>
            </a:r>
            <a:r>
              <a:rPr lang="en-US" altLang="zh-CN" sz="2000" b="1" i="1" dirty="0"/>
              <a:t>T</a:t>
            </a:r>
            <a:r>
              <a:rPr lang="en-US" altLang="zh-CN" sz="2000" b="1" dirty="0"/>
              <a:t> </a:t>
            </a:r>
            <a:r>
              <a:rPr lang="zh-CN" altLang="en-US" sz="2000" b="1" dirty="0"/>
              <a:t>是上述积类型表达式</a:t>
            </a:r>
          </a:p>
          <a:p>
            <a:pPr lvl="1" algn="l">
              <a:buFontTx/>
              <a:buNone/>
            </a:pPr>
            <a:r>
              <a:rPr lang="zh-CN" altLang="en-US" sz="1000" dirty="0"/>
              <a:t> </a:t>
            </a:r>
          </a:p>
          <a:p>
            <a:pPr algn="l">
              <a:buClrTx/>
              <a:buFont typeface="Symbol" pitchFamily="18" charset="2"/>
              <a:buChar char="-"/>
            </a:pPr>
            <a:r>
              <a:rPr lang="zh-CN" altLang="en-US" sz="2800" dirty="0"/>
              <a:t>  </a:t>
            </a:r>
            <a:r>
              <a:rPr lang="zh-CN" altLang="en-US" sz="2800" b="1" dirty="0">
                <a:solidFill>
                  <a:srgbClr val="800080"/>
                </a:solidFill>
              </a:rPr>
              <a:t>专用类型表达式</a:t>
            </a:r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>
              <a:solidFill>
                <a:srgbClr val="800080"/>
              </a:solidFill>
            </a:endParaRPr>
          </a:p>
          <a:p>
            <a:pPr lvl="1" algn="l">
              <a:buFontTx/>
              <a:buChar char="•"/>
            </a:pPr>
            <a:r>
              <a:rPr lang="zh-CN" altLang="en-US" dirty="0"/>
              <a:t>  </a:t>
            </a:r>
            <a:r>
              <a:rPr lang="en-US" altLang="zh-CN" b="1" i="1" dirty="0" err="1">
                <a:solidFill>
                  <a:srgbClr val="800080"/>
                </a:solidFill>
              </a:rPr>
              <a:t>type_error</a:t>
            </a:r>
            <a:r>
              <a:rPr lang="en-US" altLang="zh-CN" dirty="0"/>
              <a:t>    </a:t>
            </a:r>
            <a:r>
              <a:rPr lang="zh-CN" altLang="en-US" sz="2000" b="1" dirty="0"/>
              <a:t>专用于有类型错误的程序单元</a:t>
            </a:r>
            <a:r>
              <a:rPr lang="zh-CN" altLang="en-US" dirty="0"/>
              <a:t> </a:t>
            </a:r>
            <a:endParaRPr lang="zh-CN" altLang="en-US" b="1" dirty="0">
              <a:solidFill>
                <a:srgbClr val="800080"/>
              </a:solidFill>
            </a:endParaRPr>
          </a:p>
          <a:p>
            <a:pPr lvl="1" algn="l">
              <a:buFontTx/>
              <a:buNone/>
            </a:pPr>
            <a:endParaRPr lang="zh-CN" altLang="en-US" sz="1000" dirty="0"/>
          </a:p>
          <a:p>
            <a:pPr lvl="1" algn="l">
              <a:buFontTx/>
              <a:buChar char="•"/>
            </a:pPr>
            <a:r>
              <a:rPr lang="zh-CN" altLang="en-US" dirty="0"/>
              <a:t>  </a:t>
            </a:r>
            <a:r>
              <a:rPr lang="en-US" altLang="zh-CN" b="1" i="1" dirty="0">
                <a:solidFill>
                  <a:srgbClr val="800080"/>
                </a:solidFill>
              </a:rPr>
              <a:t>ok</a:t>
            </a:r>
            <a:r>
              <a:rPr lang="en-US" altLang="zh-CN" dirty="0"/>
              <a:t>                  </a:t>
            </a:r>
            <a:r>
              <a:rPr lang="zh-CN" altLang="en-US" sz="2000" b="1" dirty="0"/>
              <a:t>专用于没有类型错误的程序单元</a:t>
            </a:r>
            <a:r>
              <a:rPr lang="zh-CN" altLang="en-US" dirty="0"/>
              <a:t> 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457200" y="617537"/>
            <a:ext cx="71294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类型表达式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  <a:sym typeface="Symbol" pitchFamily="18" charset="2"/>
              </a:rPr>
              <a:t>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举例 </a:t>
            </a:r>
            <a:r>
              <a:rPr lang="en-US" altLang="zh-CN" sz="3200" b="1" dirty="0">
                <a:latin typeface="楷体_GB2312" pitchFamily="49" charset="-122"/>
              </a:rPr>
              <a:t>(</a:t>
            </a:r>
            <a:r>
              <a:rPr lang="zh-CN" altLang="en-US" sz="3200" b="1" dirty="0">
                <a:latin typeface="楷体_GB2312" pitchFamily="49" charset="-122"/>
              </a:rPr>
              <a:t>续</a:t>
            </a:r>
            <a:r>
              <a:rPr lang="en-US" altLang="zh-CN" sz="3200" b="1" dirty="0">
                <a:latin typeface="楷体_GB2312" pitchFamily="49" charset="-12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5788904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1"/>
          <p:cNvSpPr>
            <a:spLocks noChangeArrowheads="1"/>
          </p:cNvSpPr>
          <p:nvPr/>
        </p:nvSpPr>
        <p:spPr bwMode="auto">
          <a:xfrm>
            <a:off x="460375" y="1828800"/>
            <a:ext cx="79216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>
                <a:solidFill>
                  <a:srgbClr val="800080"/>
                </a:solidFill>
              </a:rPr>
              <a:t>语法制导的方法</a:t>
            </a:r>
            <a:endParaRPr lang="zh-CN" altLang="en-US" sz="2800" b="1" dirty="0"/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/>
          </a:p>
          <a:p>
            <a:pPr lvl="1" algn="l">
              <a:buFontTx/>
              <a:buChar char="•"/>
            </a:pPr>
            <a:r>
              <a:rPr lang="zh-CN" altLang="en-US" sz="2800" b="1" dirty="0"/>
              <a:t>  将类型表达式作为属性值赋给程序各个部分</a:t>
            </a:r>
          </a:p>
          <a:p>
            <a:pPr lvl="1" algn="l">
              <a:buFontTx/>
              <a:buNone/>
            </a:pPr>
            <a:endParaRPr lang="zh-CN" altLang="en-US" sz="1000" b="1" dirty="0">
              <a:solidFill>
                <a:srgbClr val="800080"/>
              </a:solidFill>
            </a:endParaRPr>
          </a:p>
          <a:p>
            <a:pPr lvl="1" algn="l">
              <a:buFontTx/>
              <a:buChar char="•"/>
            </a:pPr>
            <a:r>
              <a:rPr lang="zh-CN" altLang="en-US" sz="2800" b="1" dirty="0"/>
              <a:t>  设计恰当的翻译模式</a:t>
            </a:r>
          </a:p>
          <a:p>
            <a:pPr lvl="1" algn="l">
              <a:buFontTx/>
              <a:buNone/>
            </a:pPr>
            <a:endParaRPr lang="zh-CN" altLang="en-US" sz="1000" b="1" dirty="0">
              <a:solidFill>
                <a:srgbClr val="800080"/>
              </a:solidFill>
            </a:endParaRPr>
          </a:p>
          <a:p>
            <a:pPr lvl="1" algn="l">
              <a:buFontTx/>
              <a:buChar char="•"/>
            </a:pPr>
            <a:r>
              <a:rPr lang="zh-CN" altLang="en-US" sz="2800" b="1" dirty="0"/>
              <a:t>  可实现相应语言的一个类型系统</a:t>
            </a:r>
            <a:endParaRPr lang="zh-CN" altLang="en-US" sz="1000" b="1" dirty="0"/>
          </a:p>
        </p:txBody>
      </p:sp>
      <p:sp>
        <p:nvSpPr>
          <p:cNvPr id="14339" name="Text Box 12"/>
          <p:cNvSpPr txBox="1">
            <a:spLocks noChangeArrowheads="1"/>
          </p:cNvSpPr>
          <p:nvPr/>
        </p:nvSpPr>
        <p:spPr bwMode="auto">
          <a:xfrm>
            <a:off x="381000" y="817781"/>
            <a:ext cx="71294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>
                <a:solidFill>
                  <a:srgbClr val="800080"/>
                </a:solidFill>
                <a:latin typeface="楷体_GB2312" pitchFamily="49" charset="-122"/>
              </a:rPr>
              <a:t>类型检查程序的设计</a:t>
            </a:r>
          </a:p>
        </p:txBody>
      </p:sp>
    </p:spTree>
    <p:extLst>
      <p:ext uri="{BB962C8B-B14F-4D97-AF65-F5344CB8AC3E}">
        <p14:creationId xmlns:p14="http://schemas.microsoft.com/office/powerpoint/2010/main" val="175293369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6"/>
          <p:cNvSpPr>
            <a:spLocks noChangeArrowheads="1"/>
          </p:cNvSpPr>
          <p:nvPr/>
        </p:nvSpPr>
        <p:spPr bwMode="auto">
          <a:xfrm>
            <a:off x="658156" y="1117547"/>
            <a:ext cx="79216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/>
              <a:t>处理</a:t>
            </a:r>
            <a:r>
              <a:rPr lang="zh-CN" altLang="en-US" sz="2800" b="1" dirty="0">
                <a:solidFill>
                  <a:srgbClr val="800080"/>
                </a:solidFill>
              </a:rPr>
              <a:t>声明</a:t>
            </a:r>
            <a:r>
              <a:rPr lang="zh-CN" altLang="en-US" sz="2800" b="1" dirty="0"/>
              <a:t>的翻译模式</a:t>
            </a:r>
          </a:p>
        </p:txBody>
      </p:sp>
      <p:sp>
        <p:nvSpPr>
          <p:cNvPr id="15363" name="Text Box 27"/>
          <p:cNvSpPr txBox="1">
            <a:spLocks noChangeArrowheads="1"/>
          </p:cNvSpPr>
          <p:nvPr/>
        </p:nvSpPr>
        <p:spPr bwMode="auto">
          <a:xfrm>
            <a:off x="284163" y="494480"/>
            <a:ext cx="84026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语法制导的类型检查程序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  <a:sym typeface="Symbol" pitchFamily="18" charset="2"/>
              </a:rPr>
              <a:t>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举例 </a:t>
            </a:r>
          </a:p>
        </p:txBody>
      </p:sp>
      <p:sp>
        <p:nvSpPr>
          <p:cNvPr id="440353" name="Text Box 33"/>
          <p:cNvSpPr txBox="1">
            <a:spLocks noChangeArrowheads="1"/>
          </p:cNvSpPr>
          <p:nvPr/>
        </p:nvSpPr>
        <p:spPr bwMode="auto">
          <a:xfrm>
            <a:off x="582394" y="1752600"/>
            <a:ext cx="8135937" cy="443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Wingdings" pitchFamily="2" charset="2"/>
              <a:buNone/>
            </a:pPr>
            <a:r>
              <a:rPr lang="de-DE" altLang="zh-CN" sz="2000" i="1" dirty="0">
                <a:sym typeface="Symbol" pitchFamily="18" charset="2"/>
              </a:rPr>
              <a:t>V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de-DE" altLang="zh-CN" sz="2000" i="1" dirty="0">
                <a:sym typeface="Symbol" pitchFamily="18" charset="2"/>
              </a:rPr>
              <a:t>V</a:t>
            </a:r>
            <a:r>
              <a:rPr lang="de-DE" altLang="zh-CN" sz="2000" baseline="-25000" dirty="0">
                <a:sym typeface="Symbol" pitchFamily="18" charset="2"/>
              </a:rPr>
              <a:t>1</a:t>
            </a:r>
            <a:r>
              <a:rPr lang="de-DE" altLang="zh-CN" sz="2000" i="1" dirty="0">
                <a:sym typeface="Symbol" pitchFamily="18" charset="2"/>
              </a:rPr>
              <a:t> ; T   </a:t>
            </a:r>
            <a:r>
              <a:rPr lang="de-DE" altLang="zh-CN" sz="2000" dirty="0">
                <a:sym typeface="Symbol" pitchFamily="18" charset="2"/>
              </a:rPr>
              <a:t>{</a:t>
            </a:r>
            <a:r>
              <a:rPr lang="de-DE" altLang="zh-CN" sz="2000" i="1" dirty="0">
                <a:sym typeface="Symbol" pitchFamily="18" charset="2"/>
              </a:rPr>
              <a:t> L</a:t>
            </a:r>
            <a:r>
              <a:rPr lang="de-DE" altLang="zh-CN" sz="2000" b="1" i="1" dirty="0">
                <a:sym typeface="Symbol" pitchFamily="18" charset="2"/>
              </a:rPr>
              <a:t>.</a:t>
            </a:r>
            <a:r>
              <a:rPr lang="de-DE" altLang="zh-CN" sz="2000" i="1" dirty="0">
                <a:sym typeface="Symbol" pitchFamily="18" charset="2"/>
              </a:rPr>
              <a:t>in := T.type </a:t>
            </a:r>
            <a:r>
              <a:rPr lang="de-DE" altLang="zh-CN" sz="2000" dirty="0">
                <a:sym typeface="Symbol" pitchFamily="18" charset="2"/>
              </a:rPr>
              <a:t>}</a:t>
            </a:r>
            <a:r>
              <a:rPr lang="de-DE" altLang="zh-CN" sz="2000" i="1" dirty="0">
                <a:sym typeface="Symbol" pitchFamily="18" charset="2"/>
              </a:rPr>
              <a:t> 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de-DE" altLang="zh-CN" sz="2000" i="1" dirty="0">
                <a:sym typeface="Symbol" pitchFamily="18" charset="2"/>
              </a:rPr>
              <a:t>        L  </a:t>
            </a:r>
            <a:r>
              <a:rPr lang="de-DE" altLang="zh-CN" sz="2000" dirty="0">
                <a:sym typeface="Symbol" pitchFamily="18" charset="2"/>
              </a:rPr>
              <a:t>{</a:t>
            </a:r>
            <a:r>
              <a:rPr lang="de-DE" altLang="zh-CN" sz="2000" i="1" dirty="0">
                <a:sym typeface="Symbol" pitchFamily="18" charset="2"/>
              </a:rPr>
              <a:t> V.type := make_product_3</a:t>
            </a:r>
            <a:r>
              <a:rPr lang="de-DE" altLang="zh-CN" sz="2000" dirty="0">
                <a:sym typeface="Symbol" pitchFamily="18" charset="2"/>
              </a:rPr>
              <a:t> (</a:t>
            </a:r>
            <a:r>
              <a:rPr lang="de-DE" altLang="zh-CN" sz="2000" i="1" dirty="0">
                <a:sym typeface="Symbol" pitchFamily="18" charset="2"/>
              </a:rPr>
              <a:t>V</a:t>
            </a:r>
            <a:r>
              <a:rPr lang="de-DE" altLang="zh-CN" sz="2000" baseline="-25000" dirty="0">
                <a:sym typeface="Symbol" pitchFamily="18" charset="2"/>
              </a:rPr>
              <a:t>1</a:t>
            </a:r>
            <a:r>
              <a:rPr lang="de-DE" altLang="zh-CN" sz="2000" i="1" dirty="0">
                <a:sym typeface="Symbol" pitchFamily="18" charset="2"/>
              </a:rPr>
              <a:t>.type, T.type, L.num</a:t>
            </a:r>
            <a:r>
              <a:rPr lang="de-DE" altLang="zh-CN" sz="2000" dirty="0">
                <a:sym typeface="Symbol" pitchFamily="18" charset="2"/>
              </a:rPr>
              <a:t>) }</a:t>
            </a:r>
            <a:r>
              <a:rPr lang="de-DE" altLang="zh-CN" dirty="0">
                <a:sym typeface="Symbol" pitchFamily="18" charset="2"/>
              </a:rPr>
              <a:t> </a:t>
            </a:r>
          </a:p>
          <a:p>
            <a:pPr algn="l">
              <a:buClrTx/>
              <a:buFont typeface="Wingdings" pitchFamily="2" charset="2"/>
              <a:buNone/>
            </a:pPr>
            <a:endParaRPr lang="de-DE" altLang="zh-CN" sz="1000" dirty="0"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de-DE" altLang="zh-CN" sz="2000" i="1" dirty="0">
                <a:sym typeface="Symbol" pitchFamily="18" charset="2"/>
              </a:rPr>
              <a:t>V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</a:t>
            </a:r>
            <a:r>
              <a:rPr lang="en-US" altLang="zh-CN" sz="2000" i="1" dirty="0">
                <a:sym typeface="Symbol" pitchFamily="18" charset="2"/>
              </a:rPr>
              <a:t>   </a:t>
            </a:r>
            <a:r>
              <a:rPr lang="de-DE" altLang="zh-CN" sz="2000" dirty="0">
                <a:sym typeface="Symbol" pitchFamily="18" charset="2"/>
              </a:rPr>
              <a:t>{</a:t>
            </a:r>
            <a:r>
              <a:rPr lang="de-DE" altLang="zh-CN" sz="2000" i="1" dirty="0">
                <a:sym typeface="Symbol" pitchFamily="18" charset="2"/>
              </a:rPr>
              <a:t> V.type := &lt;&gt; </a:t>
            </a:r>
            <a:r>
              <a:rPr lang="de-DE" altLang="zh-CN" sz="2000" dirty="0">
                <a:sym typeface="Symbol" pitchFamily="18" charset="2"/>
              </a:rPr>
              <a:t>} </a:t>
            </a:r>
            <a:endParaRPr lang="en-US" altLang="zh-CN" sz="2000" dirty="0">
              <a:cs typeface="Times New Roman" pitchFamily="18" charset="0"/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1000" i="1" dirty="0">
                <a:cs typeface="Times New Roman" pitchFamily="18" charset="0"/>
                <a:sym typeface="Symbol" pitchFamily="18" charset="2"/>
              </a:rPr>
              <a:t>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T </a:t>
            </a:r>
            <a:r>
              <a:rPr lang="en-US" altLang="zh-CN" sz="2000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dirty="0" err="1">
                <a:ea typeface="华文行楷" pitchFamily="2" charset="-122"/>
                <a:cs typeface="Times New Roman" pitchFamily="18" charset="0"/>
                <a:sym typeface="Symbol" pitchFamily="18" charset="2"/>
              </a:rPr>
              <a:t>boolean</a:t>
            </a:r>
            <a:r>
              <a:rPr lang="en-US" altLang="zh-CN" sz="2000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   </a:t>
            </a:r>
            <a:r>
              <a:rPr lang="de-DE" altLang="zh-CN" sz="2000" dirty="0">
                <a:sym typeface="Symbol" pitchFamily="18" charset="2"/>
              </a:rPr>
              <a:t>{</a:t>
            </a:r>
            <a:r>
              <a:rPr lang="de-DE" altLang="zh-CN" sz="2000" i="1" dirty="0">
                <a:sym typeface="Symbol" pitchFamily="18" charset="2"/>
              </a:rPr>
              <a:t> T.type </a:t>
            </a:r>
            <a:r>
              <a:rPr lang="de-DE" altLang="zh-CN" sz="2000" dirty="0">
                <a:sym typeface="Symbol" pitchFamily="18" charset="2"/>
              </a:rPr>
              <a:t>:=</a:t>
            </a:r>
            <a:r>
              <a:rPr lang="de-DE" altLang="zh-CN" sz="2000" i="1" dirty="0">
                <a:sym typeface="Symbol" pitchFamily="18" charset="2"/>
              </a:rPr>
              <a:t> bool </a:t>
            </a:r>
            <a:r>
              <a:rPr lang="de-DE" altLang="zh-CN" sz="2000" dirty="0">
                <a:sym typeface="Symbol" pitchFamily="18" charset="2"/>
              </a:rPr>
              <a:t>} </a:t>
            </a:r>
          </a:p>
          <a:p>
            <a:pPr algn="l">
              <a:buClrTx/>
              <a:buFont typeface="Wingdings" pitchFamily="2" charset="2"/>
              <a:buNone/>
            </a:pPr>
            <a:endParaRPr lang="en-US" altLang="zh-CN" sz="1000" dirty="0">
              <a:ea typeface="华文行楷" pitchFamily="2" charset="-122"/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T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integer     </a:t>
            </a:r>
            <a:r>
              <a:rPr lang="de-DE" altLang="zh-CN" sz="2000" dirty="0">
                <a:sym typeface="Symbol" pitchFamily="18" charset="2"/>
              </a:rPr>
              <a:t>{</a:t>
            </a:r>
            <a:r>
              <a:rPr lang="de-DE" altLang="zh-CN" sz="2000" i="1" dirty="0">
                <a:sym typeface="Symbol" pitchFamily="18" charset="2"/>
              </a:rPr>
              <a:t> T.type </a:t>
            </a:r>
            <a:r>
              <a:rPr lang="de-DE" altLang="zh-CN" sz="2000" dirty="0">
                <a:sym typeface="Symbol" pitchFamily="18" charset="2"/>
              </a:rPr>
              <a:t>:=</a:t>
            </a:r>
            <a:r>
              <a:rPr lang="de-DE" altLang="zh-CN" sz="2000" i="1" dirty="0">
                <a:sym typeface="Symbol" pitchFamily="18" charset="2"/>
              </a:rPr>
              <a:t> int </a:t>
            </a:r>
            <a:r>
              <a:rPr lang="de-DE" altLang="zh-CN" sz="2000" dirty="0">
                <a:sym typeface="Symbol" pitchFamily="18" charset="2"/>
              </a:rPr>
              <a:t>} </a:t>
            </a:r>
          </a:p>
          <a:p>
            <a:pPr algn="l">
              <a:buClrTx/>
              <a:buFont typeface="Wingdings" pitchFamily="2" charset="2"/>
              <a:buNone/>
            </a:pPr>
            <a:endParaRPr lang="en-US" altLang="zh-CN" sz="1000" dirty="0">
              <a:ea typeface="华文行楷" pitchFamily="2" charset="-122"/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T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real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         </a:t>
            </a:r>
            <a:r>
              <a:rPr lang="en-US" altLang="zh-CN" sz="2000" i="1" dirty="0">
                <a:sym typeface="Symbol" pitchFamily="18" charset="2"/>
              </a:rPr>
              <a:t>{ </a:t>
            </a:r>
            <a:r>
              <a:rPr lang="en-US" altLang="zh-CN" sz="2000" i="1" dirty="0" err="1">
                <a:sym typeface="Symbol" pitchFamily="18" charset="2"/>
              </a:rPr>
              <a:t>T.type</a:t>
            </a:r>
            <a:r>
              <a:rPr lang="en-US" altLang="zh-CN" sz="2000" i="1" dirty="0">
                <a:sym typeface="Symbol" pitchFamily="18" charset="2"/>
              </a:rPr>
              <a:t> := real}</a:t>
            </a:r>
            <a:r>
              <a:rPr lang="en-US" altLang="zh-CN" sz="2000" dirty="0">
                <a:sym typeface="Symbol" pitchFamily="18" charset="2"/>
              </a:rPr>
              <a:t> </a:t>
            </a:r>
          </a:p>
          <a:p>
            <a:pPr algn="l">
              <a:buClrTx/>
              <a:buFont typeface="Wingdings" pitchFamily="2" charset="2"/>
              <a:buNone/>
            </a:pPr>
            <a:endParaRPr lang="en-US" altLang="zh-CN" sz="1000" i="1" dirty="0">
              <a:ea typeface="华文行楷" pitchFamily="2" charset="-122"/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T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array [ </a:t>
            </a:r>
            <a:r>
              <a:rPr lang="en-US" altLang="zh-CN" sz="2000" u="sng" dirty="0" err="1">
                <a:sym typeface="Symbol" pitchFamily="18" charset="2"/>
              </a:rPr>
              <a:t>num</a:t>
            </a:r>
            <a:r>
              <a:rPr lang="en-US" altLang="zh-CN" sz="2000" dirty="0">
                <a:sym typeface="Symbol" pitchFamily="18" charset="2"/>
              </a:rPr>
              <a:t> ] of </a:t>
            </a:r>
            <a:r>
              <a:rPr lang="en-US" altLang="zh-CN" sz="2000" i="1" dirty="0">
                <a:sym typeface="Symbol" pitchFamily="18" charset="2"/>
              </a:rPr>
              <a:t>T</a:t>
            </a:r>
            <a:r>
              <a:rPr lang="en-US" altLang="zh-CN" sz="2000" baseline="-25000" dirty="0">
                <a:sym typeface="Symbol" pitchFamily="18" charset="2"/>
              </a:rPr>
              <a:t>1     </a:t>
            </a:r>
            <a:r>
              <a:rPr lang="en-US" altLang="zh-CN" sz="2000" dirty="0">
                <a:sym typeface="Symbol" pitchFamily="18" charset="2"/>
              </a:rPr>
              <a:t>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T.type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array</a:t>
            </a:r>
            <a:r>
              <a:rPr lang="en-US" altLang="zh-CN" sz="2000" dirty="0">
                <a:sym typeface="Symbol" pitchFamily="18" charset="2"/>
              </a:rPr>
              <a:t>(1.. </a:t>
            </a:r>
            <a:r>
              <a:rPr lang="fr-FR" altLang="zh-CN" sz="2000" i="1" u="sng" dirty="0">
                <a:sym typeface="Symbol" pitchFamily="18" charset="2"/>
              </a:rPr>
              <a:t>num</a:t>
            </a:r>
            <a:r>
              <a:rPr lang="fr-FR" altLang="zh-CN" sz="2000" dirty="0">
                <a:sym typeface="Symbol" pitchFamily="18" charset="2"/>
              </a:rPr>
              <a:t>.</a:t>
            </a:r>
            <a:r>
              <a:rPr lang="fr-FR" altLang="zh-CN" sz="2000" i="1" dirty="0">
                <a:sym typeface="Symbol" pitchFamily="18" charset="2"/>
              </a:rPr>
              <a:t>lexval</a:t>
            </a:r>
            <a:r>
              <a:rPr lang="fr-FR" altLang="zh-CN" sz="2000" dirty="0">
                <a:sym typeface="Symbol" pitchFamily="18" charset="2"/>
              </a:rPr>
              <a:t>,</a:t>
            </a:r>
            <a:r>
              <a:rPr lang="fr-FR" altLang="zh-CN" sz="2000" i="1" dirty="0">
                <a:sym typeface="Symbol" pitchFamily="18" charset="2"/>
              </a:rPr>
              <a:t> T</a:t>
            </a:r>
            <a:r>
              <a:rPr lang="fr-FR" altLang="zh-CN" sz="2000" dirty="0">
                <a:sym typeface="Symbol" pitchFamily="18" charset="2"/>
              </a:rPr>
              <a:t>1</a:t>
            </a:r>
            <a:r>
              <a:rPr lang="fr-FR" altLang="zh-CN" sz="2000" i="1" dirty="0">
                <a:sym typeface="Symbol" pitchFamily="18" charset="2"/>
              </a:rPr>
              <a:t>.type</a:t>
            </a:r>
            <a:r>
              <a:rPr lang="fr-FR" altLang="zh-CN" sz="2000" dirty="0">
                <a:sym typeface="Symbol" pitchFamily="18" charset="2"/>
              </a:rPr>
              <a:t>) } </a:t>
            </a:r>
          </a:p>
          <a:p>
            <a:pPr algn="l">
              <a:buClrTx/>
              <a:buFont typeface="Wingdings" pitchFamily="2" charset="2"/>
              <a:buNone/>
            </a:pPr>
            <a:endParaRPr lang="en-US" altLang="zh-CN" sz="1000" i="1" dirty="0"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T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 </a:t>
            </a:r>
            <a:r>
              <a:rPr lang="en-US" altLang="zh-CN" sz="2000" i="1" dirty="0">
                <a:sym typeface="Symbol" pitchFamily="18" charset="2"/>
              </a:rPr>
              <a:t>T</a:t>
            </a:r>
            <a:r>
              <a:rPr lang="en-US" altLang="zh-CN" sz="2000" baseline="-25000" dirty="0">
                <a:sym typeface="Symbol" pitchFamily="18" charset="2"/>
              </a:rPr>
              <a:t>1    </a:t>
            </a:r>
            <a:r>
              <a:rPr lang="fr-FR" altLang="zh-CN" sz="2000" dirty="0">
                <a:sym typeface="Symbol" pitchFamily="18" charset="2"/>
              </a:rPr>
              <a:t>  {</a:t>
            </a:r>
            <a:r>
              <a:rPr lang="fr-FR" altLang="zh-CN" sz="2000" i="1" dirty="0">
                <a:sym typeface="Symbol" pitchFamily="18" charset="2"/>
              </a:rPr>
              <a:t> T.type </a:t>
            </a:r>
            <a:r>
              <a:rPr lang="fr-FR" altLang="zh-CN" sz="2000" dirty="0">
                <a:sym typeface="Symbol" pitchFamily="18" charset="2"/>
              </a:rPr>
              <a:t>:=</a:t>
            </a:r>
            <a:r>
              <a:rPr lang="fr-FR" altLang="zh-CN" sz="2000" i="1" dirty="0">
                <a:sym typeface="Symbol" pitchFamily="18" charset="2"/>
              </a:rPr>
              <a:t> pointer</a:t>
            </a:r>
            <a:r>
              <a:rPr lang="fr-FR" altLang="zh-CN" sz="2000" dirty="0">
                <a:sym typeface="Symbol" pitchFamily="18" charset="2"/>
              </a:rPr>
              <a:t>(</a:t>
            </a:r>
            <a:r>
              <a:rPr lang="fr-FR" altLang="zh-CN" sz="2000" i="1" dirty="0">
                <a:sym typeface="Symbol" pitchFamily="18" charset="2"/>
              </a:rPr>
              <a:t>T</a:t>
            </a:r>
            <a:r>
              <a:rPr lang="fr-FR" altLang="zh-CN" sz="2000" dirty="0">
                <a:sym typeface="Symbol" pitchFamily="18" charset="2"/>
              </a:rPr>
              <a:t>1</a:t>
            </a:r>
            <a:r>
              <a:rPr lang="fr-FR" altLang="zh-CN" sz="2000" i="1" dirty="0">
                <a:sym typeface="Symbol" pitchFamily="18" charset="2"/>
              </a:rPr>
              <a:t>.type</a:t>
            </a:r>
            <a:r>
              <a:rPr lang="fr-FR" altLang="zh-CN" sz="2000" dirty="0">
                <a:sym typeface="Symbol" pitchFamily="18" charset="2"/>
              </a:rPr>
              <a:t>) } </a:t>
            </a:r>
          </a:p>
          <a:p>
            <a:pPr algn="l">
              <a:buClrTx/>
              <a:buFont typeface="Wingdings" pitchFamily="2" charset="2"/>
              <a:buNone/>
            </a:pPr>
            <a:endParaRPr lang="en-US" altLang="zh-CN" sz="1000" baseline="-25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fr-FR" altLang="zh-CN" sz="2000" i="1" dirty="0">
                <a:sym typeface="Symbol" pitchFamily="18" charset="2"/>
              </a:rPr>
              <a:t>L </a:t>
            </a:r>
            <a:r>
              <a:rPr lang="en-US" altLang="zh-CN" sz="2000" dirty="0">
                <a:sym typeface="Symbol" pitchFamily="18" charset="2"/>
              </a:rPr>
              <a:t> </a:t>
            </a:r>
            <a:r>
              <a:rPr lang="fr-FR" altLang="zh-CN" sz="2000" dirty="0">
                <a:sym typeface="Symbol" pitchFamily="18" charset="2"/>
              </a:rPr>
              <a:t>{</a:t>
            </a:r>
            <a:r>
              <a:rPr lang="fr-FR" altLang="zh-CN" sz="2000" i="1" dirty="0">
                <a:sym typeface="Symbol" pitchFamily="18" charset="2"/>
              </a:rPr>
              <a:t> L</a:t>
            </a:r>
            <a:r>
              <a:rPr lang="fr-FR" altLang="zh-CN" sz="2000" baseline="-25000" dirty="0">
                <a:sym typeface="Symbol" pitchFamily="18" charset="2"/>
              </a:rPr>
              <a:t>1</a:t>
            </a:r>
            <a:r>
              <a:rPr lang="fr-FR" altLang="zh-CN" sz="2000" b="1" i="1" dirty="0">
                <a:sym typeface="Symbol" pitchFamily="18" charset="2"/>
              </a:rPr>
              <a:t>.</a:t>
            </a:r>
            <a:r>
              <a:rPr lang="fr-FR" altLang="zh-CN" sz="2000" i="1" dirty="0">
                <a:sym typeface="Symbol" pitchFamily="18" charset="2"/>
              </a:rPr>
              <a:t>in</a:t>
            </a:r>
            <a:r>
              <a:rPr lang="fr-FR" altLang="zh-CN" sz="2000" dirty="0">
                <a:sym typeface="Symbol" pitchFamily="18" charset="2"/>
              </a:rPr>
              <a:t> := </a:t>
            </a:r>
            <a:r>
              <a:rPr lang="fr-FR" altLang="zh-CN" sz="2000" i="1" dirty="0">
                <a:sym typeface="Symbol" pitchFamily="18" charset="2"/>
              </a:rPr>
              <a:t>L</a:t>
            </a:r>
            <a:r>
              <a:rPr lang="fr-FR" altLang="zh-CN" sz="2000" b="1" i="1" dirty="0">
                <a:sym typeface="Symbol" pitchFamily="18" charset="2"/>
              </a:rPr>
              <a:t>.</a:t>
            </a:r>
            <a:r>
              <a:rPr lang="fr-FR" altLang="zh-CN" sz="2000" i="1" dirty="0">
                <a:sym typeface="Symbol" pitchFamily="18" charset="2"/>
              </a:rPr>
              <a:t>in</a:t>
            </a:r>
            <a:r>
              <a:rPr lang="fr-FR" altLang="zh-CN" sz="2000" dirty="0">
                <a:sym typeface="Symbol" pitchFamily="18" charset="2"/>
              </a:rPr>
              <a:t> } </a:t>
            </a:r>
            <a:r>
              <a:rPr lang="fr-FR" altLang="zh-CN" sz="2000" i="1" dirty="0">
                <a:sym typeface="Symbol" pitchFamily="18" charset="2"/>
              </a:rPr>
              <a:t>L</a:t>
            </a:r>
            <a:r>
              <a:rPr lang="fr-FR" altLang="zh-CN" sz="2000" baseline="-25000" dirty="0">
                <a:sym typeface="Symbol" pitchFamily="18" charset="2"/>
              </a:rPr>
              <a:t>1</a:t>
            </a:r>
            <a:r>
              <a:rPr lang="fr-FR" altLang="zh-CN" sz="2000" dirty="0">
                <a:sym typeface="Symbol" pitchFamily="18" charset="2"/>
              </a:rPr>
              <a:t>, </a:t>
            </a:r>
            <a:r>
              <a:rPr lang="fr-FR" altLang="zh-CN" sz="2000" u="sng" dirty="0">
                <a:sym typeface="Symbol" pitchFamily="18" charset="2"/>
              </a:rPr>
              <a:t>id</a:t>
            </a:r>
            <a:r>
              <a:rPr lang="fr-FR" altLang="zh-CN" sz="2000" i="1" dirty="0">
                <a:sym typeface="Symbol" pitchFamily="18" charset="2"/>
              </a:rPr>
              <a:t> </a:t>
            </a:r>
            <a:r>
              <a:rPr lang="fr-FR" altLang="zh-CN" sz="2000" dirty="0">
                <a:sym typeface="Symbol" pitchFamily="18" charset="2"/>
              </a:rPr>
              <a:t>{</a:t>
            </a:r>
            <a:r>
              <a:rPr lang="fr-FR" altLang="zh-CN" sz="2000" i="1" dirty="0">
                <a:sym typeface="Symbol" pitchFamily="18" charset="2"/>
              </a:rPr>
              <a:t>addtype</a:t>
            </a:r>
            <a:r>
              <a:rPr lang="fr-FR" altLang="zh-CN" sz="2000" dirty="0">
                <a:sym typeface="Symbol" pitchFamily="18" charset="2"/>
              </a:rPr>
              <a:t>(</a:t>
            </a:r>
            <a:r>
              <a:rPr lang="fr-FR" altLang="zh-CN" sz="2000" u="sng" dirty="0">
                <a:sym typeface="Symbol" pitchFamily="18" charset="2"/>
              </a:rPr>
              <a:t>id</a:t>
            </a:r>
            <a:r>
              <a:rPr lang="fr-FR" altLang="zh-CN" sz="2000" i="1" dirty="0">
                <a:sym typeface="Symbol" pitchFamily="18" charset="2"/>
              </a:rPr>
              <a:t>.entry</a:t>
            </a:r>
            <a:r>
              <a:rPr lang="fr-FR" altLang="zh-CN" sz="2000" dirty="0">
                <a:sym typeface="Symbol" pitchFamily="18" charset="2"/>
              </a:rPr>
              <a:t>, </a:t>
            </a:r>
            <a:r>
              <a:rPr lang="fr-FR" altLang="zh-CN" sz="2000" i="1" dirty="0">
                <a:sym typeface="Symbol" pitchFamily="18" charset="2"/>
              </a:rPr>
              <a:t>L.in</a:t>
            </a:r>
            <a:r>
              <a:rPr lang="fr-FR" altLang="zh-CN" sz="2000" dirty="0">
                <a:sym typeface="Symbol" pitchFamily="18" charset="2"/>
              </a:rPr>
              <a:t>) ; </a:t>
            </a:r>
            <a:r>
              <a:rPr lang="fr-FR" altLang="zh-CN" sz="2000" i="1" dirty="0">
                <a:sym typeface="Symbol" pitchFamily="18" charset="2"/>
              </a:rPr>
              <a:t>L.num </a:t>
            </a:r>
            <a:r>
              <a:rPr lang="fr-FR" altLang="zh-CN" sz="2000" dirty="0">
                <a:sym typeface="Symbol" pitchFamily="18" charset="2"/>
              </a:rPr>
              <a:t>:=</a:t>
            </a:r>
            <a:r>
              <a:rPr lang="fr-FR" altLang="zh-CN" sz="2000" i="1" dirty="0">
                <a:sym typeface="Symbol" pitchFamily="18" charset="2"/>
              </a:rPr>
              <a:t> L</a:t>
            </a:r>
            <a:r>
              <a:rPr lang="fr-FR" altLang="zh-CN" sz="2000" baseline="-25000" dirty="0">
                <a:sym typeface="Symbol" pitchFamily="18" charset="2"/>
              </a:rPr>
              <a:t>1</a:t>
            </a:r>
            <a:r>
              <a:rPr lang="fr-FR" altLang="zh-CN" sz="2000" i="1" dirty="0">
                <a:sym typeface="Symbol" pitchFamily="18" charset="2"/>
              </a:rPr>
              <a:t>.num</a:t>
            </a:r>
            <a:r>
              <a:rPr lang="fr-FR" altLang="zh-CN" sz="2000" dirty="0">
                <a:sym typeface="Symbol" pitchFamily="18" charset="2"/>
              </a:rPr>
              <a:t> +1 }</a:t>
            </a:r>
          </a:p>
          <a:p>
            <a:pPr algn="l">
              <a:buFont typeface="Wingdings" pitchFamily="2" charset="2"/>
              <a:buNone/>
            </a:pPr>
            <a:endParaRPr lang="fr-FR" altLang="zh-CN" sz="1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fr-FR" altLang="zh-CN" sz="2000" i="1" dirty="0">
                <a:sym typeface="Symbol" pitchFamily="18" charset="2"/>
              </a:rPr>
              <a:t>L </a:t>
            </a:r>
            <a:r>
              <a:rPr lang="en-US" altLang="zh-CN" sz="2000" dirty="0">
                <a:sym typeface="Symbol" pitchFamily="18" charset="2"/>
              </a:rPr>
              <a:t> </a:t>
            </a:r>
            <a:r>
              <a:rPr lang="fr-FR" altLang="zh-CN" sz="2000" u="sng" dirty="0">
                <a:sym typeface="Symbol" pitchFamily="18" charset="2"/>
              </a:rPr>
              <a:t>id</a:t>
            </a:r>
            <a:r>
              <a:rPr lang="fr-FR" altLang="zh-CN" sz="2000" i="1" dirty="0">
                <a:sym typeface="Symbol" pitchFamily="18" charset="2"/>
              </a:rPr>
              <a:t> </a:t>
            </a:r>
            <a:r>
              <a:rPr lang="fr-FR" altLang="zh-CN" sz="2000" b="1" dirty="0">
                <a:sym typeface="Symbol" pitchFamily="18" charset="2"/>
              </a:rPr>
              <a:t>                    </a:t>
            </a:r>
            <a:r>
              <a:rPr lang="fr-FR" altLang="zh-CN" sz="2000" dirty="0">
                <a:sym typeface="Symbol" pitchFamily="18" charset="2"/>
              </a:rPr>
              <a:t>{</a:t>
            </a:r>
            <a:r>
              <a:rPr lang="fr-FR" altLang="zh-CN" sz="2000" i="1" dirty="0">
                <a:sym typeface="Symbol" pitchFamily="18" charset="2"/>
              </a:rPr>
              <a:t> addtype</a:t>
            </a:r>
            <a:r>
              <a:rPr lang="fr-FR" altLang="zh-CN" sz="2000" dirty="0">
                <a:sym typeface="Symbol" pitchFamily="18" charset="2"/>
              </a:rPr>
              <a:t>(</a:t>
            </a:r>
            <a:r>
              <a:rPr lang="fr-FR" altLang="zh-CN" sz="2000" u="sng" dirty="0">
                <a:sym typeface="Symbol" pitchFamily="18" charset="2"/>
              </a:rPr>
              <a:t>id</a:t>
            </a:r>
            <a:r>
              <a:rPr lang="fr-FR" altLang="zh-CN" sz="2000" i="1" dirty="0">
                <a:sym typeface="Symbol" pitchFamily="18" charset="2"/>
              </a:rPr>
              <a:t>.entry</a:t>
            </a:r>
            <a:r>
              <a:rPr lang="fr-FR" altLang="zh-CN" sz="2000" dirty="0">
                <a:sym typeface="Symbol" pitchFamily="18" charset="2"/>
              </a:rPr>
              <a:t>, </a:t>
            </a:r>
            <a:r>
              <a:rPr lang="fr-FR" altLang="zh-CN" sz="2000" i="1" dirty="0">
                <a:sym typeface="Symbol" pitchFamily="18" charset="2"/>
              </a:rPr>
              <a:t>L.in</a:t>
            </a:r>
            <a:r>
              <a:rPr lang="fr-FR" altLang="zh-CN" sz="2000" dirty="0">
                <a:sym typeface="Symbol" pitchFamily="18" charset="2"/>
              </a:rPr>
              <a:t>); </a:t>
            </a:r>
            <a:r>
              <a:rPr lang="fr-FR" altLang="zh-CN" sz="2000" i="1" dirty="0">
                <a:sym typeface="Symbol" pitchFamily="18" charset="2"/>
              </a:rPr>
              <a:t>L.num </a:t>
            </a:r>
            <a:r>
              <a:rPr lang="fr-FR" altLang="zh-CN" sz="2000" dirty="0">
                <a:sym typeface="Symbol" pitchFamily="18" charset="2"/>
              </a:rPr>
              <a:t>:=</a:t>
            </a:r>
            <a:r>
              <a:rPr lang="fr-FR" altLang="zh-CN" sz="2000" i="1" dirty="0">
                <a:sym typeface="Symbol" pitchFamily="18" charset="2"/>
              </a:rPr>
              <a:t> </a:t>
            </a:r>
            <a:r>
              <a:rPr lang="fr-FR" altLang="zh-CN" sz="2000" dirty="0">
                <a:sym typeface="Symbol" pitchFamily="18" charset="2"/>
              </a:rPr>
              <a:t>1</a:t>
            </a:r>
            <a:r>
              <a:rPr lang="fr-FR" altLang="zh-CN" i="1" dirty="0">
                <a:sym typeface="Symbol" pitchFamily="18" charset="2"/>
              </a:rPr>
              <a:t> </a:t>
            </a:r>
            <a:r>
              <a:rPr lang="fr-FR" altLang="zh-CN" dirty="0">
                <a:sym typeface="Symbol" pitchFamily="18" charset="2"/>
              </a:rPr>
              <a:t>}</a:t>
            </a:r>
            <a:endParaRPr lang="en-US" altLang="zh-CN" dirty="0"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29501951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0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3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4"/>
          <p:cNvSpPr>
            <a:spLocks noChangeArrowheads="1"/>
          </p:cNvSpPr>
          <p:nvPr/>
        </p:nvSpPr>
        <p:spPr bwMode="auto">
          <a:xfrm>
            <a:off x="655529" y="1371600"/>
            <a:ext cx="79216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</a:t>
            </a:r>
            <a:r>
              <a:rPr lang="zh-CN" altLang="en-US" sz="2800" b="1" dirty="0"/>
              <a:t>处理</a:t>
            </a:r>
            <a:r>
              <a:rPr lang="zh-CN" altLang="en-US" sz="2800" b="1" dirty="0">
                <a:solidFill>
                  <a:srgbClr val="800080"/>
                </a:solidFill>
              </a:rPr>
              <a:t>表达式</a:t>
            </a:r>
            <a:r>
              <a:rPr lang="zh-CN" altLang="en-US" sz="2800" b="1" dirty="0"/>
              <a:t>的翻译模式</a:t>
            </a:r>
          </a:p>
        </p:txBody>
      </p:sp>
      <p:sp>
        <p:nvSpPr>
          <p:cNvPr id="16392" name="Text Box 89"/>
          <p:cNvSpPr txBox="1">
            <a:spLocks noChangeArrowheads="1"/>
          </p:cNvSpPr>
          <p:nvPr/>
        </p:nvSpPr>
        <p:spPr bwMode="auto">
          <a:xfrm>
            <a:off x="284162" y="609600"/>
            <a:ext cx="84026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语法制导的类型检查程序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  <a:sym typeface="Symbol" pitchFamily="18" charset="2"/>
              </a:rPr>
              <a:t>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举例</a:t>
            </a:r>
            <a:endParaRPr lang="zh-CN" altLang="en-US" sz="3200" b="1" dirty="0">
              <a:latin typeface="楷体_GB2312" pitchFamily="49" charset="-122"/>
            </a:endParaRPr>
          </a:p>
        </p:txBody>
      </p:sp>
      <p:sp>
        <p:nvSpPr>
          <p:cNvPr id="450650" name="Text Box 90"/>
          <p:cNvSpPr txBox="1">
            <a:spLocks noChangeArrowheads="1"/>
          </p:cNvSpPr>
          <p:nvPr/>
        </p:nvSpPr>
        <p:spPr bwMode="auto">
          <a:xfrm>
            <a:off x="818795" y="2133600"/>
            <a:ext cx="7056437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true         </a:t>
            </a:r>
            <a:r>
              <a:rPr lang="en-US" altLang="zh-CN" sz="2000" dirty="0">
                <a:sym typeface="Symbol" pitchFamily="18" charset="2"/>
              </a:rPr>
              <a:t> 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E.type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bool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endParaRPr lang="de-DE" altLang="zh-CN" sz="1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de-DE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de-DE" altLang="zh-CN" sz="2000" i="1" dirty="0">
                <a:sym typeface="Symbol" pitchFamily="18" charset="2"/>
              </a:rPr>
              <a:t>false        </a:t>
            </a:r>
            <a:r>
              <a:rPr lang="de-DE" altLang="zh-CN" sz="2000" dirty="0">
                <a:sym typeface="Symbol" pitchFamily="18" charset="2"/>
              </a:rPr>
              <a:t>{</a:t>
            </a:r>
            <a:r>
              <a:rPr lang="de-DE" altLang="zh-CN" sz="2000" i="1" dirty="0">
                <a:sym typeface="Symbol" pitchFamily="18" charset="2"/>
              </a:rPr>
              <a:t> E.type</a:t>
            </a:r>
            <a:r>
              <a:rPr lang="de-DE" altLang="zh-CN" sz="2000" dirty="0">
                <a:sym typeface="Symbol" pitchFamily="18" charset="2"/>
              </a:rPr>
              <a:t> := </a:t>
            </a:r>
            <a:r>
              <a:rPr lang="de-DE" altLang="zh-CN" sz="2000" i="1" dirty="0">
                <a:sym typeface="Symbol" pitchFamily="18" charset="2"/>
              </a:rPr>
              <a:t>bool </a:t>
            </a:r>
            <a:r>
              <a:rPr lang="de-DE" altLang="zh-CN" sz="2000" dirty="0"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endParaRPr lang="de-DE" altLang="zh-CN" sz="1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de-DE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de-DE" altLang="zh-CN" sz="2000" i="1" u="sng" dirty="0">
                <a:sym typeface="Symbol" pitchFamily="18" charset="2"/>
              </a:rPr>
              <a:t>int</a:t>
            </a:r>
            <a:r>
              <a:rPr lang="de-DE" altLang="zh-CN" sz="2000" i="1" dirty="0">
                <a:sym typeface="Symbol" pitchFamily="18" charset="2"/>
              </a:rPr>
              <a:t>           </a:t>
            </a:r>
            <a:r>
              <a:rPr lang="de-DE" altLang="zh-CN" sz="2000" dirty="0">
                <a:sym typeface="Symbol" pitchFamily="18" charset="2"/>
              </a:rPr>
              <a:t> {</a:t>
            </a:r>
            <a:r>
              <a:rPr lang="de-DE" altLang="zh-CN" sz="2000" i="1" dirty="0">
                <a:sym typeface="Symbol" pitchFamily="18" charset="2"/>
              </a:rPr>
              <a:t> E.type </a:t>
            </a:r>
            <a:r>
              <a:rPr lang="de-DE" altLang="zh-CN" sz="2000" dirty="0">
                <a:sym typeface="Symbol" pitchFamily="18" charset="2"/>
              </a:rPr>
              <a:t>:=</a:t>
            </a:r>
            <a:r>
              <a:rPr lang="de-DE" altLang="zh-CN" sz="2000" i="1" dirty="0">
                <a:sym typeface="Symbol" pitchFamily="18" charset="2"/>
              </a:rPr>
              <a:t> int </a:t>
            </a:r>
            <a:r>
              <a:rPr lang="de-DE" altLang="zh-CN" sz="2000" dirty="0"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endParaRPr lang="pt-BR" altLang="zh-CN" sz="1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pt-BR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pt-BR" altLang="zh-CN" sz="2000" i="1" u="sng" dirty="0">
                <a:sym typeface="Symbol" pitchFamily="18" charset="2"/>
              </a:rPr>
              <a:t>real</a:t>
            </a:r>
            <a:r>
              <a:rPr lang="pt-BR" altLang="zh-CN" sz="2000" i="1" dirty="0">
                <a:sym typeface="Symbol" pitchFamily="18" charset="2"/>
              </a:rPr>
              <a:t>          </a:t>
            </a:r>
            <a:r>
              <a:rPr lang="pt-BR" altLang="zh-CN" sz="2000" dirty="0">
                <a:sym typeface="Symbol" pitchFamily="18" charset="2"/>
              </a:rPr>
              <a:t>{</a:t>
            </a:r>
            <a:r>
              <a:rPr lang="pt-BR" altLang="zh-CN" sz="2000" i="1" dirty="0">
                <a:sym typeface="Symbol" pitchFamily="18" charset="2"/>
              </a:rPr>
              <a:t> E.type </a:t>
            </a:r>
            <a:r>
              <a:rPr lang="pt-BR" altLang="zh-CN" sz="2000" dirty="0">
                <a:sym typeface="Symbol" pitchFamily="18" charset="2"/>
              </a:rPr>
              <a:t>:=</a:t>
            </a:r>
            <a:r>
              <a:rPr lang="pt-BR" altLang="zh-CN" sz="2000" i="1" dirty="0">
                <a:sym typeface="Symbol" pitchFamily="18" charset="2"/>
              </a:rPr>
              <a:t> real </a:t>
            </a:r>
            <a:r>
              <a:rPr lang="pt-BR" altLang="zh-CN" sz="2000" dirty="0"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endParaRPr lang="en-US" altLang="zh-CN" sz="1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u="sng" dirty="0">
                <a:sym typeface="Symbol" pitchFamily="18" charset="2"/>
              </a:rPr>
              <a:t>id</a:t>
            </a:r>
            <a:r>
              <a:rPr lang="en-US" altLang="zh-CN" sz="2000" i="1" dirty="0">
                <a:sym typeface="Symbol" pitchFamily="18" charset="2"/>
              </a:rPr>
              <a:t>             </a:t>
            </a:r>
            <a:r>
              <a:rPr lang="en-US" altLang="zh-CN" sz="2000" dirty="0">
                <a:sym typeface="Symbol" pitchFamily="18" charset="2"/>
              </a:rPr>
              <a:t>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E.type</a:t>
            </a:r>
            <a:r>
              <a:rPr lang="en-US" altLang="zh-CN" sz="2000" i="1" dirty="0">
                <a:sym typeface="Symbol" pitchFamily="18" charset="2"/>
              </a:rPr>
              <a:t> := if </a:t>
            </a:r>
            <a:r>
              <a:rPr lang="en-US" altLang="zh-CN" sz="2000" i="1" dirty="0" err="1">
                <a:sym typeface="Symbol" pitchFamily="18" charset="2"/>
              </a:rPr>
              <a:t>lookup_type</a:t>
            </a:r>
            <a:r>
              <a:rPr lang="en-US" altLang="zh-CN" sz="2000" i="1" dirty="0">
                <a:sym typeface="Symbol" pitchFamily="18" charset="2"/>
              </a:rPr>
              <a:t>(</a:t>
            </a:r>
            <a:r>
              <a:rPr lang="en-US" altLang="zh-CN" sz="2000" i="1" u="sng" dirty="0">
                <a:sym typeface="Symbol" pitchFamily="18" charset="2"/>
              </a:rPr>
              <a:t>id</a:t>
            </a:r>
            <a:r>
              <a:rPr lang="en-US" altLang="zh-CN" sz="2000" i="1" dirty="0">
                <a:sym typeface="Symbol" pitchFamily="18" charset="2"/>
              </a:rPr>
              <a:t>.name) = nil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                                         then </a:t>
            </a:r>
            <a:r>
              <a:rPr lang="en-US" altLang="zh-CN" sz="2000" i="1" dirty="0" err="1">
                <a:sym typeface="Symbol" pitchFamily="18" charset="2"/>
              </a:rPr>
              <a:t>type_error</a:t>
            </a:r>
            <a:r>
              <a:rPr lang="en-US" altLang="zh-CN" sz="2000" i="1" dirty="0">
                <a:sym typeface="Symbol" pitchFamily="18" charset="2"/>
              </a:rPr>
              <a:t>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                                         else </a:t>
            </a:r>
            <a:r>
              <a:rPr lang="en-US" altLang="zh-CN" sz="2000" i="1" dirty="0" err="1">
                <a:sym typeface="Symbol" pitchFamily="18" charset="2"/>
              </a:rPr>
              <a:t>lookup_type</a:t>
            </a:r>
            <a:r>
              <a:rPr lang="en-US" altLang="zh-CN" sz="2000" i="1" dirty="0">
                <a:sym typeface="Symbol" pitchFamily="18" charset="2"/>
              </a:rPr>
              <a:t>(</a:t>
            </a:r>
            <a:r>
              <a:rPr lang="en-US" altLang="zh-CN" sz="2000" i="1" u="sng" dirty="0">
                <a:sym typeface="Symbol" pitchFamily="18" charset="2"/>
              </a:rPr>
              <a:t>id</a:t>
            </a:r>
            <a:r>
              <a:rPr lang="en-US" altLang="zh-CN" sz="2000" i="1" dirty="0">
                <a:sym typeface="Symbol" pitchFamily="18" charset="2"/>
              </a:rPr>
              <a:t>.name </a:t>
            </a:r>
            <a:r>
              <a:rPr lang="en-US" altLang="zh-CN" sz="2000" dirty="0">
                <a:sym typeface="Symbol" pitchFamily="18" charset="2"/>
              </a:rPr>
              <a:t>}</a:t>
            </a:r>
            <a:endParaRPr lang="fr-FR" altLang="zh-CN" sz="2000" dirty="0"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3280990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50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50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273" name="Text Box 9"/>
          <p:cNvSpPr txBox="1">
            <a:spLocks noChangeArrowheads="1"/>
          </p:cNvSpPr>
          <p:nvPr/>
        </p:nvSpPr>
        <p:spPr bwMode="auto">
          <a:xfrm>
            <a:off x="514378" y="2133600"/>
            <a:ext cx="7991475" cy="359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sym typeface="Symbol" pitchFamily="18" charset="2"/>
              </a:rPr>
              <a:t> </a:t>
            </a:r>
            <a:r>
              <a:rPr lang="en-US" altLang="zh-CN" sz="2000" i="1" dirty="0"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dirty="0">
                <a:sym typeface="Symbol" pitchFamily="18" charset="2"/>
              </a:rPr>
              <a:t> </a:t>
            </a:r>
            <a:r>
              <a:rPr lang="en-US" altLang="zh-CN" sz="2000" u="sng" dirty="0">
                <a:sym typeface="Symbol" pitchFamily="18" charset="2"/>
              </a:rPr>
              <a:t>op</a:t>
            </a:r>
            <a:r>
              <a:rPr lang="en-US" altLang="zh-CN" sz="2000" dirty="0">
                <a:sym typeface="Symbol" pitchFamily="18" charset="2"/>
              </a:rPr>
              <a:t> </a:t>
            </a:r>
            <a:r>
              <a:rPr lang="en-US" altLang="zh-CN" sz="2000" i="1" dirty="0"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dirty="0">
                <a:sym typeface="Symbol" pitchFamily="18" charset="2"/>
              </a:rPr>
              <a:t>   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E.type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if</a:t>
            </a:r>
            <a:r>
              <a:rPr lang="en-US" altLang="zh-CN" sz="2000" i="1" dirty="0">
                <a:sym typeface="Symbol" pitchFamily="18" charset="2"/>
              </a:rPr>
              <a:t> E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.type=real </a:t>
            </a:r>
            <a:r>
              <a:rPr lang="en-US" altLang="zh-CN" sz="2000" dirty="0">
                <a:sym typeface="Symbol" pitchFamily="18" charset="2"/>
              </a:rPr>
              <a:t>and </a:t>
            </a:r>
            <a:r>
              <a:rPr lang="en-US" altLang="zh-CN" sz="2000" i="1" dirty="0"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sym typeface="Symbol" pitchFamily="18" charset="2"/>
              </a:rPr>
              <a:t>.type=real</a:t>
            </a:r>
            <a:r>
              <a:rPr lang="en-US" altLang="zh-CN" sz="2000" dirty="0">
                <a:sym typeface="Symbol" pitchFamily="18" charset="2"/>
              </a:rPr>
              <a:t> then</a:t>
            </a:r>
            <a:r>
              <a:rPr lang="en-US" altLang="zh-CN" sz="2000" i="1" dirty="0">
                <a:sym typeface="Symbol" pitchFamily="18" charset="2"/>
              </a:rPr>
              <a:t> real</a:t>
            </a:r>
            <a:endParaRPr lang="en-US" altLang="zh-CN" sz="2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                                          else if </a:t>
            </a:r>
            <a:r>
              <a:rPr lang="en-US" altLang="zh-CN" sz="2000" i="1" dirty="0"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.type=</a:t>
            </a:r>
            <a:r>
              <a:rPr lang="en-US" altLang="zh-CN" sz="2000" i="1" dirty="0" err="1">
                <a:sym typeface="Symbol" pitchFamily="18" charset="2"/>
              </a:rPr>
              <a:t>int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and</a:t>
            </a:r>
            <a:r>
              <a:rPr lang="en-US" altLang="zh-CN" sz="2000" i="1" dirty="0">
                <a:sym typeface="Symbol" pitchFamily="18" charset="2"/>
              </a:rPr>
              <a:t> E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sym typeface="Symbol" pitchFamily="18" charset="2"/>
              </a:rPr>
              <a:t>.type=</a:t>
            </a:r>
            <a:r>
              <a:rPr lang="en-US" altLang="zh-CN" sz="2000" i="1" dirty="0" err="1">
                <a:sym typeface="Symbol" pitchFamily="18" charset="2"/>
              </a:rPr>
              <a:t>int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then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int</a:t>
            </a:r>
            <a:endParaRPr lang="en-US" altLang="zh-CN" sz="2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                                          else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type_error</a:t>
            </a:r>
            <a:r>
              <a:rPr lang="en-US" altLang="zh-CN" sz="2000" dirty="0">
                <a:sym typeface="Symbol" pitchFamily="18" charset="2"/>
              </a:rPr>
              <a:t> }</a:t>
            </a:r>
          </a:p>
          <a:p>
            <a:pPr algn="l">
              <a:buFont typeface="Wingdings" pitchFamily="2" charset="2"/>
              <a:buNone/>
            </a:pPr>
            <a:endParaRPr lang="en-US" altLang="zh-CN" sz="1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sym typeface="Symbol" pitchFamily="18" charset="2"/>
              </a:rPr>
              <a:t> </a:t>
            </a:r>
            <a:r>
              <a:rPr lang="en-US" altLang="zh-CN" sz="2000" i="1" dirty="0"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dirty="0">
                <a:sym typeface="Symbol" pitchFamily="18" charset="2"/>
              </a:rPr>
              <a:t> </a:t>
            </a:r>
            <a:r>
              <a:rPr lang="en-US" altLang="zh-CN" sz="2000" u="sng" dirty="0" err="1">
                <a:sym typeface="Symbol" pitchFamily="18" charset="2"/>
              </a:rPr>
              <a:t>rop</a:t>
            </a:r>
            <a:r>
              <a:rPr lang="en-US" altLang="zh-CN" sz="2000" dirty="0">
                <a:sym typeface="Symbol" pitchFamily="18" charset="2"/>
              </a:rPr>
              <a:t> </a:t>
            </a:r>
            <a:r>
              <a:rPr lang="en-US" altLang="zh-CN" sz="2000" i="1" dirty="0"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dirty="0">
                <a:sym typeface="Symbol" pitchFamily="18" charset="2"/>
              </a:rPr>
              <a:t>  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E.type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if </a:t>
            </a:r>
            <a:r>
              <a:rPr lang="en-US" altLang="zh-CN" sz="2000" i="1" dirty="0"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.type=real </a:t>
            </a:r>
            <a:r>
              <a:rPr lang="en-US" altLang="zh-CN" sz="2000" dirty="0">
                <a:sym typeface="Symbol" pitchFamily="18" charset="2"/>
              </a:rPr>
              <a:t>and </a:t>
            </a:r>
            <a:r>
              <a:rPr lang="en-US" altLang="zh-CN" sz="2000" i="1" dirty="0"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sym typeface="Symbol" pitchFamily="18" charset="2"/>
              </a:rPr>
              <a:t>.type=real</a:t>
            </a:r>
            <a:r>
              <a:rPr lang="en-US" altLang="zh-CN" sz="2000" dirty="0">
                <a:sym typeface="Symbol" pitchFamily="18" charset="2"/>
              </a:rPr>
              <a:t> then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bool</a:t>
            </a:r>
            <a:endParaRPr lang="en-US" altLang="zh-CN" sz="2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                                          else if</a:t>
            </a:r>
            <a:r>
              <a:rPr lang="en-US" altLang="zh-CN" sz="2000" i="1" dirty="0">
                <a:sym typeface="Symbol" pitchFamily="18" charset="2"/>
              </a:rPr>
              <a:t> E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.type=</a:t>
            </a:r>
            <a:r>
              <a:rPr lang="en-US" altLang="zh-CN" sz="2000" i="1" dirty="0" err="1">
                <a:sym typeface="Symbol" pitchFamily="18" charset="2"/>
              </a:rPr>
              <a:t>int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and</a:t>
            </a:r>
            <a:r>
              <a:rPr lang="en-US" altLang="zh-CN" sz="2000" i="1" dirty="0">
                <a:sym typeface="Symbol" pitchFamily="18" charset="2"/>
              </a:rPr>
              <a:t> E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sym typeface="Symbol" pitchFamily="18" charset="2"/>
              </a:rPr>
              <a:t>.type=</a:t>
            </a:r>
            <a:r>
              <a:rPr lang="en-US" altLang="zh-CN" sz="2000" i="1" dirty="0" err="1">
                <a:sym typeface="Symbol" pitchFamily="18" charset="2"/>
              </a:rPr>
              <a:t>int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then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bool</a:t>
            </a:r>
            <a:endParaRPr lang="en-US" altLang="zh-CN" sz="2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                                          else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type_error</a:t>
            </a:r>
            <a:r>
              <a:rPr lang="en-US" altLang="zh-CN" sz="2000" dirty="0">
                <a:sym typeface="Symbol" pitchFamily="18" charset="2"/>
              </a:rPr>
              <a:t> }</a:t>
            </a:r>
          </a:p>
          <a:p>
            <a:pPr algn="l">
              <a:buFont typeface="Wingdings" pitchFamily="2" charset="2"/>
              <a:buNone/>
            </a:pPr>
            <a:endParaRPr lang="en-US" altLang="zh-CN" sz="1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sym typeface="Symbol" pitchFamily="18" charset="2"/>
              </a:rPr>
              <a:t> </a:t>
            </a:r>
            <a:r>
              <a:rPr lang="en-US" altLang="zh-CN" sz="2000" i="1" dirty="0"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1 </a:t>
            </a:r>
            <a:r>
              <a:rPr lang="en-US" altLang="zh-CN" sz="2000" dirty="0">
                <a:sym typeface="Symbol" pitchFamily="18" charset="2"/>
              </a:rPr>
              <a:t>[</a:t>
            </a:r>
            <a:r>
              <a:rPr lang="en-US" altLang="zh-CN" sz="2000" i="1" dirty="0"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dirty="0">
                <a:sym typeface="Symbol" pitchFamily="18" charset="2"/>
              </a:rPr>
              <a:t>]       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E.type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if</a:t>
            </a:r>
            <a:r>
              <a:rPr lang="en-US" altLang="zh-CN" sz="2000" i="1" dirty="0">
                <a:sym typeface="Symbol" pitchFamily="18" charset="2"/>
              </a:rPr>
              <a:t> E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sym typeface="Symbol" pitchFamily="18" charset="2"/>
              </a:rPr>
              <a:t>.type= </a:t>
            </a:r>
            <a:r>
              <a:rPr lang="en-US" altLang="zh-CN" sz="2000" i="1" dirty="0" err="1">
                <a:sym typeface="Symbol" pitchFamily="18" charset="2"/>
              </a:rPr>
              <a:t>int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and</a:t>
            </a:r>
            <a:r>
              <a:rPr lang="en-US" altLang="zh-CN" sz="2000" i="1" dirty="0">
                <a:sym typeface="Symbol" pitchFamily="18" charset="2"/>
              </a:rPr>
              <a:t> E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.type=array</a:t>
            </a:r>
            <a:r>
              <a:rPr lang="en-US" altLang="zh-CN" sz="2000" dirty="0">
                <a:sym typeface="Symbol" pitchFamily="18" charset="2"/>
              </a:rPr>
              <a:t>(</a:t>
            </a:r>
            <a:r>
              <a:rPr lang="en-US" altLang="zh-CN" sz="2000" i="1" dirty="0">
                <a:sym typeface="Symbol" pitchFamily="18" charset="2"/>
              </a:rPr>
              <a:t>s</a:t>
            </a:r>
            <a:r>
              <a:rPr lang="en-US" altLang="zh-CN" sz="2000" dirty="0">
                <a:sym typeface="Symbol" pitchFamily="18" charset="2"/>
              </a:rPr>
              <a:t>, </a:t>
            </a:r>
            <a:r>
              <a:rPr lang="en-US" altLang="zh-CN" sz="2000" i="1" dirty="0">
                <a:sym typeface="Symbol" pitchFamily="18" charset="2"/>
              </a:rPr>
              <a:t>t</a:t>
            </a:r>
            <a:r>
              <a:rPr lang="en-US" altLang="zh-CN" sz="2000" dirty="0">
                <a:sym typeface="Symbol" pitchFamily="18" charset="2"/>
              </a:rPr>
              <a:t>)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then</a:t>
            </a:r>
            <a:r>
              <a:rPr lang="en-US" altLang="zh-CN" sz="2000" i="1" dirty="0">
                <a:sym typeface="Symbol" pitchFamily="18" charset="2"/>
              </a:rPr>
              <a:t> t</a:t>
            </a:r>
            <a:endParaRPr lang="en-US" altLang="zh-CN" sz="2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                                          else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type_error</a:t>
            </a:r>
            <a:r>
              <a:rPr lang="en-US" altLang="zh-CN" sz="2000" dirty="0">
                <a:sym typeface="Symbol" pitchFamily="18" charset="2"/>
              </a:rPr>
              <a:t> }</a:t>
            </a:r>
          </a:p>
          <a:p>
            <a:pPr algn="l">
              <a:buFont typeface="Wingdings" pitchFamily="2" charset="2"/>
              <a:buNone/>
            </a:pPr>
            <a:endParaRPr lang="en-US" altLang="zh-CN" sz="1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sym typeface="Symbol" pitchFamily="18" charset="2"/>
              </a:rPr>
              <a:t> </a:t>
            </a:r>
            <a:r>
              <a:rPr lang="en-US" altLang="zh-CN" sz="2000" i="1" dirty="0"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^  </a:t>
            </a:r>
            <a:r>
              <a:rPr lang="pt-BR" altLang="zh-CN" sz="2000" dirty="0">
                <a:sym typeface="Symbol" pitchFamily="18" charset="2"/>
              </a:rPr>
              <a:t>      </a:t>
            </a:r>
            <a:r>
              <a:rPr lang="en-US" altLang="zh-CN" sz="2000" dirty="0">
                <a:sym typeface="Symbol" pitchFamily="18" charset="2"/>
              </a:rPr>
              <a:t>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E.type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if E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.type= pointer</a:t>
            </a:r>
            <a:r>
              <a:rPr lang="en-US" altLang="zh-CN" sz="2000" dirty="0">
                <a:sym typeface="Symbol" pitchFamily="18" charset="2"/>
              </a:rPr>
              <a:t>(</a:t>
            </a:r>
            <a:r>
              <a:rPr lang="en-US" altLang="zh-CN" sz="2000" i="1" dirty="0">
                <a:sym typeface="Symbol" pitchFamily="18" charset="2"/>
              </a:rPr>
              <a:t>t</a:t>
            </a:r>
            <a:r>
              <a:rPr lang="en-US" altLang="zh-CN" sz="2000" dirty="0">
                <a:sym typeface="Symbol" pitchFamily="18" charset="2"/>
              </a:rPr>
              <a:t>)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then</a:t>
            </a:r>
            <a:r>
              <a:rPr lang="en-US" altLang="zh-CN" sz="2000" i="1" dirty="0">
                <a:sym typeface="Symbol" pitchFamily="18" charset="2"/>
              </a:rPr>
              <a:t> t</a:t>
            </a:r>
            <a:endParaRPr lang="en-US" altLang="zh-CN" sz="2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                                          else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type_error</a:t>
            </a:r>
            <a:r>
              <a:rPr lang="en-US" altLang="zh-CN" sz="2000" dirty="0">
                <a:sym typeface="Symbol" pitchFamily="18" charset="2"/>
              </a:rPr>
              <a:t> }</a:t>
            </a:r>
          </a:p>
        </p:txBody>
      </p:sp>
      <p:sp>
        <p:nvSpPr>
          <p:cNvPr id="17416" name="Rectangle 10"/>
          <p:cNvSpPr>
            <a:spLocks noChangeArrowheads="1"/>
          </p:cNvSpPr>
          <p:nvPr/>
        </p:nvSpPr>
        <p:spPr bwMode="auto">
          <a:xfrm>
            <a:off x="765175" y="1295400"/>
            <a:ext cx="79216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</a:t>
            </a:r>
            <a:r>
              <a:rPr lang="zh-CN" altLang="en-US" sz="2800" b="1" dirty="0"/>
              <a:t>处理</a:t>
            </a:r>
            <a:r>
              <a:rPr lang="zh-CN" altLang="en-US" sz="2800" b="1" dirty="0">
                <a:solidFill>
                  <a:srgbClr val="800080"/>
                </a:solidFill>
              </a:rPr>
              <a:t>表达式</a:t>
            </a:r>
            <a:r>
              <a:rPr lang="zh-CN" altLang="en-US" sz="2800" b="1" dirty="0"/>
              <a:t>的翻译模式</a:t>
            </a:r>
          </a:p>
        </p:txBody>
      </p:sp>
      <p:sp>
        <p:nvSpPr>
          <p:cNvPr id="17417" name="Text Box 11"/>
          <p:cNvSpPr txBox="1">
            <a:spLocks noChangeArrowheads="1"/>
          </p:cNvSpPr>
          <p:nvPr/>
        </p:nvSpPr>
        <p:spPr bwMode="auto">
          <a:xfrm>
            <a:off x="103215" y="533400"/>
            <a:ext cx="84026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语法制导的类型检查程序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  <a:sym typeface="Symbol" pitchFamily="18" charset="2"/>
              </a:rPr>
              <a:t>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举例</a:t>
            </a:r>
            <a:endParaRPr lang="zh-CN" altLang="en-US" sz="3200" b="1" dirty="0">
              <a:latin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7415555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1273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765175" y="1109662"/>
            <a:ext cx="79216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</a:t>
            </a:r>
            <a:r>
              <a:rPr lang="zh-CN" altLang="en-US" sz="2800" b="1" dirty="0"/>
              <a:t>处理</a:t>
            </a:r>
            <a:r>
              <a:rPr lang="zh-CN" altLang="en-US" sz="2800" b="1" dirty="0">
                <a:solidFill>
                  <a:srgbClr val="800080"/>
                </a:solidFill>
              </a:rPr>
              <a:t>语句、过程声明及程序</a:t>
            </a:r>
            <a:r>
              <a:rPr lang="zh-CN" altLang="en-US" sz="2800" b="1" dirty="0"/>
              <a:t>的翻译模式</a:t>
            </a:r>
          </a:p>
        </p:txBody>
      </p:sp>
      <p:sp>
        <p:nvSpPr>
          <p:cNvPr id="18436" name="Text Box 8"/>
          <p:cNvSpPr txBox="1">
            <a:spLocks noChangeArrowheads="1"/>
          </p:cNvSpPr>
          <p:nvPr/>
        </p:nvSpPr>
        <p:spPr bwMode="auto">
          <a:xfrm>
            <a:off x="316819" y="473076"/>
            <a:ext cx="84026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语法制导的类型检查程序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  <a:sym typeface="Symbol" pitchFamily="18" charset="2"/>
              </a:rPr>
              <a:t>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举例</a:t>
            </a:r>
            <a:endParaRPr lang="zh-CN" altLang="en-US" sz="3200" b="1" dirty="0">
              <a:latin typeface="楷体_GB2312" pitchFamily="49" charset="-122"/>
            </a:endParaRPr>
          </a:p>
        </p:txBody>
      </p:sp>
      <p:sp>
        <p:nvSpPr>
          <p:cNvPr id="652297" name="Text Box 9"/>
          <p:cNvSpPr txBox="1">
            <a:spLocks noChangeArrowheads="1"/>
          </p:cNvSpPr>
          <p:nvPr/>
        </p:nvSpPr>
        <p:spPr bwMode="auto">
          <a:xfrm>
            <a:off x="965200" y="1752600"/>
            <a:ext cx="7416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S </a:t>
            </a:r>
            <a:r>
              <a:rPr lang="en-US" altLang="zh-CN" sz="2000" dirty="0">
                <a:sym typeface="Symbol" pitchFamily="18" charset="2"/>
              </a:rPr>
              <a:t> </a:t>
            </a:r>
            <a:r>
              <a:rPr lang="en-US" altLang="zh-CN" sz="2000" u="sng" dirty="0">
                <a:sym typeface="Symbol" pitchFamily="18" charset="2"/>
              </a:rPr>
              <a:t>id</a:t>
            </a:r>
            <a:r>
              <a:rPr lang="en-US" altLang="zh-CN" sz="2000" dirty="0">
                <a:sym typeface="Symbol" pitchFamily="18" charset="2"/>
              </a:rPr>
              <a:t> := </a:t>
            </a:r>
            <a:r>
              <a:rPr lang="en-US" altLang="zh-CN" sz="2000" i="1" dirty="0">
                <a:sym typeface="Symbol" pitchFamily="18" charset="2"/>
              </a:rPr>
              <a:t>E</a:t>
            </a:r>
            <a:r>
              <a:rPr lang="en-US" altLang="zh-CN" sz="2000" dirty="0">
                <a:sym typeface="Symbol" pitchFamily="18" charset="2"/>
              </a:rPr>
              <a:t>     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S.type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 if </a:t>
            </a:r>
            <a:r>
              <a:rPr lang="en-US" altLang="zh-CN" sz="2000" i="1" dirty="0" err="1">
                <a:sym typeface="Symbol" pitchFamily="18" charset="2"/>
              </a:rPr>
              <a:t>lookup_type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(</a:t>
            </a:r>
            <a:r>
              <a:rPr lang="en-US" altLang="zh-CN" sz="2000" u="sng" dirty="0" err="1">
                <a:sym typeface="Symbol" pitchFamily="18" charset="2"/>
              </a:rPr>
              <a:t>id</a:t>
            </a:r>
            <a:r>
              <a:rPr lang="en-US" altLang="zh-CN" sz="2000" dirty="0" err="1">
                <a:sym typeface="Symbol" pitchFamily="18" charset="2"/>
              </a:rPr>
              <a:t>.</a:t>
            </a:r>
            <a:r>
              <a:rPr lang="en-US" altLang="zh-CN" sz="2000" i="1" dirty="0" err="1">
                <a:sym typeface="Symbol" pitchFamily="18" charset="2"/>
              </a:rPr>
              <a:t>entry</a:t>
            </a:r>
            <a:r>
              <a:rPr lang="en-US" altLang="zh-CN" sz="2000" dirty="0">
                <a:sym typeface="Symbol" pitchFamily="18" charset="2"/>
              </a:rPr>
              <a:t>) = </a:t>
            </a:r>
            <a:r>
              <a:rPr lang="en-US" altLang="zh-CN" sz="2000" i="1" dirty="0" err="1">
                <a:sym typeface="Symbol" pitchFamily="18" charset="2"/>
              </a:rPr>
              <a:t>E.type</a:t>
            </a:r>
            <a:endParaRPr lang="en-US" altLang="zh-CN" sz="2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                                         then</a:t>
            </a:r>
            <a:r>
              <a:rPr lang="en-US" altLang="zh-CN" sz="2000" i="1" dirty="0">
                <a:sym typeface="Symbol" pitchFamily="18" charset="2"/>
              </a:rPr>
              <a:t> ok</a:t>
            </a:r>
            <a:r>
              <a:rPr lang="en-US" altLang="zh-CN" sz="2000" dirty="0">
                <a:sym typeface="Symbol" pitchFamily="18" charset="2"/>
              </a:rPr>
              <a:t> else </a:t>
            </a:r>
            <a:r>
              <a:rPr lang="en-US" altLang="zh-CN" sz="2000" i="1" dirty="0" err="1">
                <a:sym typeface="Symbol" pitchFamily="18" charset="2"/>
              </a:rPr>
              <a:t>type_error</a:t>
            </a:r>
            <a:r>
              <a:rPr lang="en-US" altLang="zh-CN" sz="2000" dirty="0">
                <a:sym typeface="Symbol" pitchFamily="18" charset="2"/>
              </a:rPr>
              <a:t> }</a:t>
            </a:r>
          </a:p>
          <a:p>
            <a:pPr algn="l">
              <a:buFont typeface="Wingdings" pitchFamily="2" charset="2"/>
              <a:buNone/>
            </a:pPr>
            <a:endParaRPr lang="en-US" altLang="zh-CN" sz="1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S </a:t>
            </a:r>
            <a:r>
              <a:rPr lang="en-US" altLang="zh-CN" sz="2000" dirty="0">
                <a:sym typeface="Symbol" pitchFamily="18" charset="2"/>
              </a:rPr>
              <a:t> if </a:t>
            </a:r>
            <a:r>
              <a:rPr lang="en-US" altLang="zh-CN" sz="2000" i="1" dirty="0">
                <a:sym typeface="Symbol" pitchFamily="18" charset="2"/>
              </a:rPr>
              <a:t>E</a:t>
            </a:r>
            <a:r>
              <a:rPr lang="en-US" altLang="zh-CN" sz="2000" dirty="0">
                <a:sym typeface="Symbol" pitchFamily="18" charset="2"/>
              </a:rPr>
              <a:t> then </a:t>
            </a:r>
            <a:r>
              <a:rPr lang="en-US" altLang="zh-CN" sz="2000" i="1" dirty="0">
                <a:sym typeface="Symbol" pitchFamily="18" charset="2"/>
              </a:rPr>
              <a:t>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dirty="0">
                <a:sym typeface="Symbol" pitchFamily="18" charset="2"/>
              </a:rPr>
              <a:t>    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S.type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 if </a:t>
            </a:r>
            <a:r>
              <a:rPr lang="en-US" altLang="zh-CN" sz="2000" i="1" dirty="0" err="1">
                <a:sym typeface="Symbol" pitchFamily="18" charset="2"/>
              </a:rPr>
              <a:t>E.type</a:t>
            </a:r>
            <a:r>
              <a:rPr lang="en-US" altLang="zh-CN" sz="2000" dirty="0">
                <a:sym typeface="Symbol" pitchFamily="18" charset="2"/>
              </a:rPr>
              <a:t>=</a:t>
            </a:r>
            <a:r>
              <a:rPr lang="en-US" altLang="zh-CN" sz="2000" i="1" dirty="0" err="1">
                <a:sym typeface="Symbol" pitchFamily="18" charset="2"/>
              </a:rPr>
              <a:t>bool</a:t>
            </a:r>
            <a:r>
              <a:rPr lang="en-US" altLang="zh-CN" sz="2000" i="1" dirty="0">
                <a:sym typeface="Symbol" pitchFamily="18" charset="2"/>
              </a:rPr>
              <a:t>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                                         </a:t>
            </a:r>
            <a:r>
              <a:rPr lang="en-US" altLang="zh-CN" sz="2000" dirty="0">
                <a:sym typeface="Symbol" pitchFamily="18" charset="2"/>
              </a:rPr>
              <a:t>then</a:t>
            </a:r>
            <a:r>
              <a:rPr lang="en-US" altLang="zh-CN" sz="2000" i="1" dirty="0">
                <a:sym typeface="Symbol" pitchFamily="18" charset="2"/>
              </a:rPr>
              <a:t> 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.type </a:t>
            </a:r>
            <a:r>
              <a:rPr lang="en-US" altLang="zh-CN" sz="2000" dirty="0">
                <a:sym typeface="Symbol" pitchFamily="18" charset="2"/>
              </a:rPr>
              <a:t>else </a:t>
            </a:r>
            <a:r>
              <a:rPr lang="en-US" altLang="zh-CN" sz="2000" i="1" dirty="0" err="1">
                <a:sym typeface="Symbol" pitchFamily="18" charset="2"/>
              </a:rPr>
              <a:t>type_error</a:t>
            </a:r>
            <a:r>
              <a:rPr lang="en-US" altLang="zh-CN" sz="2000" dirty="0">
                <a:sym typeface="Symbol" pitchFamily="18" charset="2"/>
              </a:rPr>
              <a:t> }</a:t>
            </a:r>
          </a:p>
          <a:p>
            <a:pPr algn="l">
              <a:buFont typeface="Wingdings" pitchFamily="2" charset="2"/>
              <a:buNone/>
            </a:pPr>
            <a:endParaRPr lang="en-US" altLang="zh-CN" sz="1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S </a:t>
            </a:r>
            <a:r>
              <a:rPr lang="en-US" altLang="zh-CN" sz="2000" dirty="0">
                <a:sym typeface="Symbol" pitchFamily="18" charset="2"/>
              </a:rPr>
              <a:t> if </a:t>
            </a:r>
            <a:r>
              <a:rPr lang="en-US" altLang="zh-CN" sz="2000" i="1" dirty="0">
                <a:sym typeface="Symbol" pitchFamily="18" charset="2"/>
              </a:rPr>
              <a:t>E</a:t>
            </a:r>
            <a:r>
              <a:rPr lang="en-US" altLang="zh-CN" sz="2000" dirty="0">
                <a:sym typeface="Symbol" pitchFamily="18" charset="2"/>
              </a:rPr>
              <a:t> then </a:t>
            </a:r>
            <a:r>
              <a:rPr lang="en-US" altLang="zh-CN" sz="2000" i="1" dirty="0">
                <a:sym typeface="Symbol" pitchFamily="18" charset="2"/>
              </a:rPr>
              <a:t>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dirty="0">
                <a:sym typeface="Symbol" pitchFamily="18" charset="2"/>
              </a:rPr>
              <a:t> else </a:t>
            </a:r>
            <a:r>
              <a:rPr lang="en-US" altLang="zh-CN" sz="2000" i="1" dirty="0">
                <a:sym typeface="Symbol" pitchFamily="18" charset="2"/>
              </a:rPr>
              <a:t>S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dirty="0">
                <a:sym typeface="Symbol" pitchFamily="18" charset="2"/>
              </a:rPr>
              <a:t> 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        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S.type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 if </a:t>
            </a:r>
            <a:r>
              <a:rPr lang="en-US" altLang="zh-CN" sz="2000" i="1" dirty="0" err="1">
                <a:sym typeface="Symbol" pitchFamily="18" charset="2"/>
              </a:rPr>
              <a:t>E.type</a:t>
            </a:r>
            <a:r>
              <a:rPr lang="en-US" altLang="zh-CN" sz="2000" dirty="0">
                <a:sym typeface="Symbol" pitchFamily="18" charset="2"/>
              </a:rPr>
              <a:t>=</a:t>
            </a:r>
            <a:r>
              <a:rPr lang="en-US" altLang="zh-CN" sz="2000" i="1" dirty="0" err="1">
                <a:sym typeface="Symbol" pitchFamily="18" charset="2"/>
              </a:rPr>
              <a:t>bool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and </a:t>
            </a:r>
            <a:r>
              <a:rPr lang="en-US" altLang="zh-CN" sz="2000" i="1" dirty="0">
                <a:sym typeface="Symbol" pitchFamily="18" charset="2"/>
              </a:rPr>
              <a:t>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.type </a:t>
            </a:r>
            <a:r>
              <a:rPr lang="en-US" altLang="zh-CN" sz="2000" dirty="0">
                <a:sym typeface="Symbol" pitchFamily="18" charset="2"/>
              </a:rPr>
              <a:t>=</a:t>
            </a:r>
            <a:r>
              <a:rPr lang="en-US" altLang="zh-CN" sz="2000" i="1" dirty="0">
                <a:sym typeface="Symbol" pitchFamily="18" charset="2"/>
              </a:rPr>
              <a:t> ok</a:t>
            </a:r>
            <a:r>
              <a:rPr lang="en-US" altLang="zh-CN" sz="2000" dirty="0">
                <a:sym typeface="Symbol" pitchFamily="18" charset="2"/>
              </a:rPr>
              <a:t> and </a:t>
            </a:r>
            <a:r>
              <a:rPr lang="en-US" altLang="zh-CN" sz="2000" i="1" dirty="0">
                <a:sym typeface="Symbol" pitchFamily="18" charset="2"/>
              </a:rPr>
              <a:t>S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sym typeface="Symbol" pitchFamily="18" charset="2"/>
              </a:rPr>
              <a:t>.type </a:t>
            </a:r>
            <a:r>
              <a:rPr lang="en-US" altLang="zh-CN" sz="2000" dirty="0">
                <a:sym typeface="Symbol" pitchFamily="18" charset="2"/>
              </a:rPr>
              <a:t>=</a:t>
            </a:r>
            <a:r>
              <a:rPr lang="en-US" altLang="zh-CN" sz="2000" i="1" dirty="0">
                <a:sym typeface="Symbol" pitchFamily="18" charset="2"/>
              </a:rPr>
              <a:t> ok</a:t>
            </a:r>
            <a:r>
              <a:rPr lang="en-US" altLang="zh-CN" sz="2000" dirty="0">
                <a:sym typeface="Symbol" pitchFamily="18" charset="2"/>
              </a:rPr>
              <a:t>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 </a:t>
            </a:r>
            <a:r>
              <a:rPr lang="en-US" altLang="zh-CN" sz="2000" i="1" dirty="0">
                <a:sym typeface="Symbol" pitchFamily="18" charset="2"/>
              </a:rPr>
              <a:t>                         </a:t>
            </a:r>
            <a:r>
              <a:rPr lang="en-US" altLang="zh-CN" sz="2000" dirty="0">
                <a:sym typeface="Symbol" pitchFamily="18" charset="2"/>
              </a:rPr>
              <a:t>then</a:t>
            </a:r>
            <a:r>
              <a:rPr lang="en-US" altLang="zh-CN" sz="2000" i="1" dirty="0">
                <a:sym typeface="Symbol" pitchFamily="18" charset="2"/>
              </a:rPr>
              <a:t> ok</a:t>
            </a:r>
            <a:r>
              <a:rPr lang="en-US" altLang="zh-CN" sz="2000" dirty="0">
                <a:sym typeface="Symbol" pitchFamily="18" charset="2"/>
              </a:rPr>
              <a:t> else </a:t>
            </a:r>
            <a:r>
              <a:rPr lang="en-US" altLang="zh-CN" sz="2000" i="1" dirty="0" err="1">
                <a:sym typeface="Symbol" pitchFamily="18" charset="2"/>
              </a:rPr>
              <a:t>type_error</a:t>
            </a:r>
            <a:r>
              <a:rPr lang="en-US" altLang="zh-CN" sz="2000" dirty="0">
                <a:sym typeface="Symbol" pitchFamily="18" charset="2"/>
              </a:rPr>
              <a:t> }</a:t>
            </a:r>
          </a:p>
          <a:p>
            <a:pPr algn="l">
              <a:buFont typeface="Wingdings" pitchFamily="2" charset="2"/>
              <a:buNone/>
            </a:pPr>
            <a:endParaRPr lang="en-US" altLang="zh-CN" sz="1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S </a:t>
            </a:r>
            <a:r>
              <a:rPr lang="en-US" altLang="zh-CN" sz="2000" dirty="0">
                <a:sym typeface="Symbol" pitchFamily="18" charset="2"/>
              </a:rPr>
              <a:t> while </a:t>
            </a:r>
            <a:r>
              <a:rPr lang="en-US" altLang="zh-CN" sz="2000" i="1" dirty="0">
                <a:sym typeface="Symbol" pitchFamily="18" charset="2"/>
              </a:rPr>
              <a:t>E</a:t>
            </a:r>
            <a:r>
              <a:rPr lang="en-US" altLang="zh-CN" sz="2000" dirty="0">
                <a:sym typeface="Symbol" pitchFamily="18" charset="2"/>
              </a:rPr>
              <a:t> then </a:t>
            </a:r>
            <a:r>
              <a:rPr lang="en-US" altLang="zh-CN" sz="2000" i="1" dirty="0">
                <a:sym typeface="Symbol" pitchFamily="18" charset="2"/>
              </a:rPr>
              <a:t>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dirty="0">
                <a:sym typeface="Symbol" pitchFamily="18" charset="2"/>
              </a:rPr>
              <a:t>     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S.type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 if </a:t>
            </a:r>
            <a:r>
              <a:rPr lang="en-US" altLang="zh-CN" sz="2000" i="1" dirty="0" err="1">
                <a:sym typeface="Symbol" pitchFamily="18" charset="2"/>
              </a:rPr>
              <a:t>E.type</a:t>
            </a:r>
            <a:r>
              <a:rPr lang="en-US" altLang="zh-CN" sz="2000" dirty="0">
                <a:sym typeface="Symbol" pitchFamily="18" charset="2"/>
              </a:rPr>
              <a:t>=</a:t>
            </a:r>
            <a:r>
              <a:rPr lang="en-US" altLang="zh-CN" sz="2000" i="1" dirty="0" err="1">
                <a:sym typeface="Symbol" pitchFamily="18" charset="2"/>
              </a:rPr>
              <a:t>bool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then</a:t>
            </a:r>
            <a:r>
              <a:rPr lang="en-US" altLang="zh-CN" sz="2000" i="1" dirty="0">
                <a:sym typeface="Symbol" pitchFamily="18" charset="2"/>
              </a:rPr>
              <a:t> 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.type                       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                                                       </a:t>
            </a:r>
            <a:r>
              <a:rPr lang="en-US" altLang="zh-CN" sz="2000" dirty="0">
                <a:sym typeface="Symbol" pitchFamily="18" charset="2"/>
              </a:rPr>
              <a:t>else </a:t>
            </a:r>
            <a:r>
              <a:rPr lang="en-US" altLang="zh-CN" sz="2000" i="1" dirty="0" err="1">
                <a:sym typeface="Symbol" pitchFamily="18" charset="2"/>
              </a:rPr>
              <a:t>type_error</a:t>
            </a:r>
            <a:r>
              <a:rPr lang="en-US" altLang="zh-CN" sz="2000" dirty="0">
                <a:sym typeface="Symbol" pitchFamily="18" charset="2"/>
              </a:rPr>
              <a:t> }</a:t>
            </a:r>
          </a:p>
          <a:p>
            <a:pPr algn="l">
              <a:buFont typeface="Wingdings" pitchFamily="2" charset="2"/>
              <a:buNone/>
            </a:pPr>
            <a:endParaRPr lang="en-US" altLang="zh-CN" sz="1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S </a:t>
            </a:r>
            <a:r>
              <a:rPr lang="en-US" altLang="zh-CN" sz="2000" dirty="0">
                <a:sym typeface="Symbol" pitchFamily="18" charset="2"/>
              </a:rPr>
              <a:t> </a:t>
            </a:r>
            <a:r>
              <a:rPr lang="en-US" altLang="zh-CN" sz="2000" i="1" dirty="0">
                <a:sym typeface="Symbol" pitchFamily="18" charset="2"/>
              </a:rPr>
              <a:t>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dirty="0">
                <a:sym typeface="Symbol" pitchFamily="18" charset="2"/>
              </a:rPr>
              <a:t> ; </a:t>
            </a:r>
            <a:r>
              <a:rPr lang="en-US" altLang="zh-CN" sz="2000" i="1" dirty="0">
                <a:sym typeface="Symbol" pitchFamily="18" charset="2"/>
              </a:rPr>
              <a:t>S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dirty="0">
                <a:sym typeface="Symbol" pitchFamily="18" charset="2"/>
              </a:rPr>
              <a:t>      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S.type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 if </a:t>
            </a:r>
            <a:r>
              <a:rPr lang="en-US" altLang="zh-CN" sz="2000" i="1" dirty="0">
                <a:sym typeface="Symbol" pitchFamily="18" charset="2"/>
              </a:rPr>
              <a:t>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.type</a:t>
            </a:r>
            <a:r>
              <a:rPr lang="en-US" altLang="zh-CN" sz="2000" dirty="0">
                <a:sym typeface="Symbol" pitchFamily="18" charset="2"/>
              </a:rPr>
              <a:t> =</a:t>
            </a:r>
            <a:r>
              <a:rPr lang="en-US" altLang="zh-CN" sz="2000" i="1" dirty="0">
                <a:sym typeface="Symbol" pitchFamily="18" charset="2"/>
              </a:rPr>
              <a:t> ok </a:t>
            </a:r>
            <a:r>
              <a:rPr lang="en-US" altLang="zh-CN" sz="2000" dirty="0">
                <a:sym typeface="Symbol" pitchFamily="18" charset="2"/>
              </a:rPr>
              <a:t>and</a:t>
            </a:r>
            <a:r>
              <a:rPr lang="en-US" altLang="zh-CN" sz="2000" i="1" dirty="0">
                <a:sym typeface="Symbol" pitchFamily="18" charset="2"/>
              </a:rPr>
              <a:t> S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sym typeface="Symbol" pitchFamily="18" charset="2"/>
              </a:rPr>
              <a:t>.type</a:t>
            </a:r>
            <a:r>
              <a:rPr lang="en-US" altLang="zh-CN" sz="2000" dirty="0">
                <a:sym typeface="Symbol" pitchFamily="18" charset="2"/>
              </a:rPr>
              <a:t> =</a:t>
            </a:r>
            <a:r>
              <a:rPr lang="en-US" altLang="zh-CN" sz="2000" i="1" dirty="0">
                <a:sym typeface="Symbol" pitchFamily="18" charset="2"/>
              </a:rPr>
              <a:t> ok</a:t>
            </a:r>
            <a:endParaRPr lang="en-US" altLang="zh-CN" sz="2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 </a:t>
            </a:r>
            <a:r>
              <a:rPr lang="en-US" altLang="zh-CN" sz="2000" i="1" dirty="0">
                <a:sym typeface="Symbol" pitchFamily="18" charset="2"/>
              </a:rPr>
              <a:t>                                         </a:t>
            </a:r>
            <a:r>
              <a:rPr lang="en-US" altLang="zh-CN" sz="2000" dirty="0">
                <a:sym typeface="Symbol" pitchFamily="18" charset="2"/>
              </a:rPr>
              <a:t>then</a:t>
            </a:r>
            <a:r>
              <a:rPr lang="en-US" altLang="zh-CN" sz="2000" i="1" dirty="0">
                <a:sym typeface="Symbol" pitchFamily="18" charset="2"/>
              </a:rPr>
              <a:t> ok</a:t>
            </a:r>
            <a:r>
              <a:rPr lang="en-US" altLang="zh-CN" sz="2000" dirty="0">
                <a:sym typeface="Symbol" pitchFamily="18" charset="2"/>
              </a:rPr>
              <a:t> else </a:t>
            </a:r>
            <a:r>
              <a:rPr lang="en-US" altLang="zh-CN" sz="2000" i="1" dirty="0" err="1">
                <a:sym typeface="Symbol" pitchFamily="18" charset="2"/>
              </a:rPr>
              <a:t>type_error</a:t>
            </a:r>
            <a:r>
              <a:rPr lang="en-US" altLang="zh-CN" sz="2000" dirty="0">
                <a:sym typeface="Symbol" pitchFamily="18" charset="2"/>
              </a:rPr>
              <a:t> }</a:t>
            </a:r>
          </a:p>
          <a:p>
            <a:pPr algn="l">
              <a:buFont typeface="Wingdings" pitchFamily="2" charset="2"/>
              <a:buNone/>
            </a:pPr>
            <a:endParaRPr lang="en-US" altLang="zh-CN" sz="1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S</a:t>
            </a:r>
            <a:r>
              <a:rPr lang="en-US" altLang="zh-CN" sz="2000" dirty="0">
                <a:sym typeface="Symbol" pitchFamily="18" charset="2"/>
              </a:rPr>
              <a:t> </a:t>
            </a:r>
            <a:r>
              <a:rPr lang="en-US" altLang="zh-CN" dirty="0">
                <a:sym typeface="Symbol" pitchFamily="18" charset="2"/>
              </a:rPr>
              <a:t></a:t>
            </a:r>
            <a:r>
              <a:rPr lang="en-US" altLang="zh-CN" sz="2000" dirty="0">
                <a:sym typeface="Symbol" pitchFamily="18" charset="2"/>
              </a:rPr>
              <a:t> break       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S.type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 </a:t>
            </a:r>
            <a:r>
              <a:rPr lang="en-US" altLang="zh-CN" sz="2000" i="1" dirty="0">
                <a:sym typeface="Symbol" pitchFamily="18" charset="2"/>
              </a:rPr>
              <a:t>ok </a:t>
            </a:r>
            <a:r>
              <a:rPr lang="en-US" altLang="zh-CN" sz="2000" dirty="0">
                <a:sym typeface="Symbol" pitchFamily="18" charset="2"/>
              </a:rPr>
              <a:t>}</a:t>
            </a:r>
            <a:endParaRPr lang="fr-FR" altLang="zh-CN" sz="2000" dirty="0"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15431215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2297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317" name="Text Box 5"/>
          <p:cNvSpPr txBox="1">
            <a:spLocks noChangeArrowheads="1"/>
          </p:cNvSpPr>
          <p:nvPr/>
        </p:nvSpPr>
        <p:spPr bwMode="auto">
          <a:xfrm>
            <a:off x="1061053" y="1604689"/>
            <a:ext cx="7489825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S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call </a:t>
            </a:r>
            <a:r>
              <a:rPr lang="en-US" altLang="zh-CN" sz="2000" i="1" u="sng" dirty="0">
                <a:sym typeface="Symbol" pitchFamily="18" charset="2"/>
              </a:rPr>
              <a:t>id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( </a:t>
            </a:r>
            <a:r>
              <a:rPr lang="en-US" altLang="zh-CN" sz="2000" i="1" dirty="0">
                <a:sym typeface="Symbol" pitchFamily="18" charset="2"/>
              </a:rPr>
              <a:t>A </a:t>
            </a:r>
            <a:r>
              <a:rPr lang="en-US" altLang="zh-CN" sz="2000" dirty="0">
                <a:sym typeface="Symbol" pitchFamily="18" charset="2"/>
              </a:rPr>
              <a:t>)  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        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S.type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if</a:t>
            </a:r>
            <a:r>
              <a:rPr lang="en-US" altLang="zh-CN" sz="2000" i="1" dirty="0">
                <a:sym typeface="Symbol" pitchFamily="18" charset="2"/>
              </a:rPr>
              <a:t> match </a:t>
            </a:r>
            <a:r>
              <a:rPr lang="en-US" altLang="zh-CN" sz="2000" dirty="0">
                <a:sym typeface="Symbol" pitchFamily="18" charset="2"/>
              </a:rPr>
              <a:t>(</a:t>
            </a:r>
            <a:r>
              <a:rPr lang="en-US" altLang="zh-CN" sz="2000" i="1" dirty="0" err="1">
                <a:sym typeface="Symbol" pitchFamily="18" charset="2"/>
              </a:rPr>
              <a:t>lookup_type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(</a:t>
            </a:r>
            <a:r>
              <a:rPr lang="en-US" altLang="zh-CN" sz="2000" i="1" u="sng" dirty="0">
                <a:sym typeface="Symbol" pitchFamily="18" charset="2"/>
              </a:rPr>
              <a:t>id</a:t>
            </a:r>
            <a:r>
              <a:rPr lang="en-US" altLang="zh-CN" sz="2000" i="1" dirty="0">
                <a:sym typeface="Symbol" pitchFamily="18" charset="2"/>
              </a:rPr>
              <a:t>.name</a:t>
            </a:r>
            <a:r>
              <a:rPr lang="en-US" altLang="zh-CN" sz="2000" dirty="0">
                <a:sym typeface="Symbol" pitchFamily="18" charset="2"/>
              </a:rPr>
              <a:t>)</a:t>
            </a:r>
            <a:r>
              <a:rPr lang="en-US" altLang="zh-CN" sz="2000" i="1" dirty="0">
                <a:sym typeface="Symbol" pitchFamily="18" charset="2"/>
              </a:rPr>
              <a:t>, </a:t>
            </a:r>
            <a:r>
              <a:rPr lang="en-US" altLang="zh-CN" sz="2000" i="1" dirty="0" err="1">
                <a:sym typeface="Symbol" pitchFamily="18" charset="2"/>
              </a:rPr>
              <a:t>A.type</a:t>
            </a:r>
            <a:r>
              <a:rPr lang="en-US" altLang="zh-CN" sz="2000" dirty="0">
                <a:sym typeface="Symbol" pitchFamily="18" charset="2"/>
              </a:rPr>
              <a:t>)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                         </a:t>
            </a:r>
            <a:r>
              <a:rPr lang="en-US" altLang="zh-CN" sz="2000" dirty="0">
                <a:sym typeface="Symbol" pitchFamily="18" charset="2"/>
              </a:rPr>
              <a:t>then</a:t>
            </a:r>
            <a:r>
              <a:rPr lang="en-US" altLang="zh-CN" sz="2000" i="1" dirty="0">
                <a:sym typeface="Symbol" pitchFamily="18" charset="2"/>
              </a:rPr>
              <a:t> ok else </a:t>
            </a:r>
            <a:r>
              <a:rPr lang="en-US" altLang="zh-CN" sz="2000" i="1" dirty="0" err="1">
                <a:sym typeface="Symbol" pitchFamily="18" charset="2"/>
              </a:rPr>
              <a:t>type_error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endParaRPr lang="en-US" altLang="zh-CN" sz="1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F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F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 ; </a:t>
            </a:r>
            <a:r>
              <a:rPr lang="en-US" altLang="zh-CN" sz="2000" i="1" u="sng" dirty="0">
                <a:sym typeface="Symbol" pitchFamily="18" charset="2"/>
              </a:rPr>
              <a:t>id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( </a:t>
            </a:r>
            <a:r>
              <a:rPr lang="en-US" altLang="zh-CN" sz="2000" i="1" dirty="0">
                <a:sym typeface="Symbol" pitchFamily="18" charset="2"/>
              </a:rPr>
              <a:t>V</a:t>
            </a:r>
            <a:r>
              <a:rPr lang="en-US" altLang="zh-CN" sz="2000" dirty="0">
                <a:sym typeface="Symbol" pitchFamily="18" charset="2"/>
              </a:rPr>
              <a:t> )</a:t>
            </a:r>
            <a:r>
              <a:rPr lang="en-US" altLang="zh-CN" sz="2000" i="1" dirty="0">
                <a:sym typeface="Symbol" pitchFamily="18" charset="2"/>
              </a:rPr>
              <a:t> S        </a:t>
            </a:r>
            <a:r>
              <a:rPr lang="en-US" altLang="zh-CN" sz="2000" dirty="0">
                <a:sym typeface="Symbol" pitchFamily="18" charset="2"/>
              </a:rPr>
              <a:t>{ </a:t>
            </a:r>
            <a:r>
              <a:rPr lang="en-US" altLang="zh-CN" sz="2000" i="1" dirty="0" err="1">
                <a:sym typeface="Symbol" pitchFamily="18" charset="2"/>
              </a:rPr>
              <a:t>addtype</a:t>
            </a:r>
            <a:r>
              <a:rPr lang="en-US" altLang="zh-CN" sz="2000" dirty="0">
                <a:sym typeface="Symbol" pitchFamily="18" charset="2"/>
              </a:rPr>
              <a:t>(</a:t>
            </a:r>
            <a:r>
              <a:rPr lang="en-US" altLang="zh-CN" sz="2000" i="1" u="sng" dirty="0" err="1">
                <a:sym typeface="Symbol" pitchFamily="18" charset="2"/>
              </a:rPr>
              <a:t>id</a:t>
            </a:r>
            <a:r>
              <a:rPr lang="en-US" altLang="zh-CN" sz="2000" i="1" dirty="0" err="1">
                <a:sym typeface="Symbol" pitchFamily="18" charset="2"/>
              </a:rPr>
              <a:t>.entry</a:t>
            </a:r>
            <a:r>
              <a:rPr lang="en-US" altLang="zh-CN" sz="2000" i="1" dirty="0">
                <a:sym typeface="Symbol" pitchFamily="18" charset="2"/>
              </a:rPr>
              <a:t>, fun </a:t>
            </a:r>
            <a:r>
              <a:rPr lang="en-US" altLang="zh-CN" sz="2000" dirty="0">
                <a:sym typeface="Symbol" pitchFamily="18" charset="2"/>
              </a:rPr>
              <a:t>(</a:t>
            </a:r>
            <a:r>
              <a:rPr lang="en-US" altLang="zh-CN" sz="2000" i="1" dirty="0" err="1">
                <a:sym typeface="Symbol" pitchFamily="18" charset="2"/>
              </a:rPr>
              <a:t>V.type</a:t>
            </a:r>
            <a:r>
              <a:rPr lang="en-US" altLang="zh-CN" sz="2000" dirty="0">
                <a:sym typeface="Symbol" pitchFamily="18" charset="2"/>
              </a:rPr>
              <a:t>));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                                       </a:t>
            </a:r>
            <a:r>
              <a:rPr lang="en-US" altLang="zh-CN" sz="2000" i="1" dirty="0" err="1">
                <a:sym typeface="Symbol" pitchFamily="18" charset="2"/>
              </a:rPr>
              <a:t>F.type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if</a:t>
            </a:r>
            <a:r>
              <a:rPr lang="en-US" altLang="zh-CN" sz="2000" i="1" dirty="0">
                <a:sym typeface="Symbol" pitchFamily="18" charset="2"/>
              </a:rPr>
              <a:t> F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.type = ok and </a:t>
            </a:r>
            <a:r>
              <a:rPr lang="en-US" altLang="zh-CN" sz="2000" i="1" dirty="0" err="1">
                <a:sym typeface="Symbol" pitchFamily="18" charset="2"/>
              </a:rPr>
              <a:t>S.type</a:t>
            </a:r>
            <a:r>
              <a:rPr lang="en-US" altLang="zh-CN" sz="2000" i="1" dirty="0">
                <a:sym typeface="Symbol" pitchFamily="18" charset="2"/>
              </a:rPr>
              <a:t> = ok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                              </a:t>
            </a:r>
            <a:r>
              <a:rPr lang="en-US" altLang="zh-CN" sz="2000" dirty="0">
                <a:sym typeface="Symbol" pitchFamily="18" charset="2"/>
              </a:rPr>
              <a:t>                        then </a:t>
            </a:r>
            <a:r>
              <a:rPr lang="en-US" altLang="zh-CN" sz="2000" i="1" dirty="0">
                <a:sym typeface="Symbol" pitchFamily="18" charset="2"/>
              </a:rPr>
              <a:t>ok else </a:t>
            </a:r>
            <a:r>
              <a:rPr lang="en-US" altLang="zh-CN" sz="2000" i="1" dirty="0" err="1">
                <a:sym typeface="Symbol" pitchFamily="18" charset="2"/>
              </a:rPr>
              <a:t>type_error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endParaRPr lang="en-US" altLang="zh-CN" sz="1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F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</a:t>
            </a:r>
            <a:r>
              <a:rPr lang="en-US" altLang="zh-CN" sz="2000" i="1" dirty="0">
                <a:sym typeface="Symbol" pitchFamily="18" charset="2"/>
              </a:rPr>
              <a:t>                </a:t>
            </a:r>
            <a:r>
              <a:rPr lang="en-US" altLang="zh-CN" sz="2000" dirty="0">
                <a:sym typeface="Symbol" pitchFamily="18" charset="2"/>
              </a:rPr>
              <a:t>{ </a:t>
            </a:r>
            <a:r>
              <a:rPr lang="en-US" altLang="zh-CN" sz="2000" i="1" dirty="0" err="1">
                <a:sym typeface="Symbol" pitchFamily="18" charset="2"/>
              </a:rPr>
              <a:t>F.type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ok </a:t>
            </a:r>
            <a:r>
              <a:rPr lang="en-US" altLang="zh-CN" sz="2000" dirty="0"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endParaRPr lang="en-US" altLang="zh-CN" sz="1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A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A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 , E        </a:t>
            </a:r>
            <a:r>
              <a:rPr lang="en-US" altLang="zh-CN" sz="2000" dirty="0">
                <a:sym typeface="Symbol" pitchFamily="18" charset="2"/>
              </a:rPr>
              <a:t>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A.type</a:t>
            </a:r>
            <a:r>
              <a:rPr lang="en-US" altLang="zh-CN" sz="2000" dirty="0">
                <a:sym typeface="Symbol" pitchFamily="18" charset="2"/>
              </a:rPr>
              <a:t> := </a:t>
            </a:r>
            <a:r>
              <a:rPr lang="en-US" altLang="zh-CN" sz="2000" i="1" dirty="0">
                <a:sym typeface="Symbol" pitchFamily="18" charset="2"/>
              </a:rPr>
              <a:t>make_product_2</a:t>
            </a:r>
            <a:r>
              <a:rPr lang="en-US" altLang="zh-CN" sz="2000" dirty="0">
                <a:sym typeface="Symbol" pitchFamily="18" charset="2"/>
              </a:rPr>
              <a:t> (</a:t>
            </a:r>
            <a:r>
              <a:rPr lang="en-US" altLang="zh-CN" sz="2000" i="1" dirty="0">
                <a:sym typeface="Symbol" pitchFamily="18" charset="2"/>
              </a:rPr>
              <a:t>A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.type, </a:t>
            </a:r>
            <a:r>
              <a:rPr lang="en-US" altLang="zh-CN" sz="2000" i="1" dirty="0" err="1">
                <a:sym typeface="Symbol" pitchFamily="18" charset="2"/>
              </a:rPr>
              <a:t>E.type</a:t>
            </a:r>
            <a:r>
              <a:rPr lang="en-US" altLang="zh-CN" sz="2000" dirty="0">
                <a:sym typeface="Symbol" pitchFamily="18" charset="2"/>
              </a:rPr>
              <a:t>) }</a:t>
            </a:r>
          </a:p>
          <a:p>
            <a:pPr algn="l">
              <a:buFont typeface="Wingdings" pitchFamily="2" charset="2"/>
              <a:buNone/>
            </a:pPr>
            <a:endParaRPr lang="en-US" altLang="zh-CN" sz="1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A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</a:t>
            </a:r>
            <a:r>
              <a:rPr lang="en-US" altLang="zh-CN" sz="2000" b="1" i="1" dirty="0">
                <a:sym typeface="Symbol" pitchFamily="18" charset="2"/>
              </a:rPr>
              <a:t>               </a:t>
            </a:r>
            <a:r>
              <a:rPr lang="en-US" altLang="zh-CN" sz="2000" dirty="0">
                <a:sym typeface="Symbol" pitchFamily="18" charset="2"/>
              </a:rPr>
              <a:t>{ </a:t>
            </a:r>
            <a:r>
              <a:rPr lang="en-US" altLang="zh-CN" sz="2000" i="1" dirty="0" err="1">
                <a:sym typeface="Symbol" pitchFamily="18" charset="2"/>
              </a:rPr>
              <a:t>A.type</a:t>
            </a:r>
            <a:r>
              <a:rPr lang="en-US" altLang="zh-CN" sz="2000" dirty="0">
                <a:sym typeface="Symbol" pitchFamily="18" charset="2"/>
              </a:rPr>
              <a:t> := </a:t>
            </a:r>
            <a:r>
              <a:rPr lang="en-US" altLang="zh-CN" sz="2000" i="1" dirty="0">
                <a:sym typeface="Symbol" pitchFamily="18" charset="2"/>
              </a:rPr>
              <a:t>&lt;&gt; </a:t>
            </a:r>
            <a:r>
              <a:rPr lang="en-US" altLang="zh-CN" sz="2000" dirty="0"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endParaRPr lang="en-US" altLang="zh-CN" sz="1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P</a:t>
            </a:r>
            <a:r>
              <a:rPr lang="en-US" altLang="zh-CN" sz="2000" dirty="0">
                <a:sym typeface="Symbol" pitchFamily="18" charset="2"/>
              </a:rPr>
              <a:t>  </a:t>
            </a:r>
            <a:r>
              <a:rPr lang="en-US" altLang="zh-CN" sz="2000" i="1" dirty="0">
                <a:sym typeface="Symbol" pitchFamily="18" charset="2"/>
              </a:rPr>
              <a:t>D</a:t>
            </a:r>
            <a:r>
              <a:rPr lang="en-US" altLang="zh-CN" sz="2000" dirty="0">
                <a:sym typeface="Symbol" pitchFamily="18" charset="2"/>
              </a:rPr>
              <a:t> ; </a:t>
            </a:r>
            <a:r>
              <a:rPr lang="en-US" altLang="zh-CN" sz="2000" i="1" dirty="0">
                <a:sym typeface="Symbol" pitchFamily="18" charset="2"/>
              </a:rPr>
              <a:t>S         </a:t>
            </a:r>
            <a:r>
              <a:rPr lang="en-US" altLang="zh-CN" sz="2000" dirty="0">
                <a:sym typeface="Symbol" pitchFamily="18" charset="2"/>
              </a:rPr>
              <a:t>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P.type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 if </a:t>
            </a:r>
            <a:r>
              <a:rPr lang="en-US" altLang="zh-CN" sz="2000" i="1" dirty="0" err="1">
                <a:sym typeface="Symbol" pitchFamily="18" charset="2"/>
              </a:rPr>
              <a:t>D.type</a:t>
            </a:r>
            <a:r>
              <a:rPr lang="en-US" altLang="zh-CN" sz="2000" dirty="0">
                <a:sym typeface="Symbol" pitchFamily="18" charset="2"/>
              </a:rPr>
              <a:t> =</a:t>
            </a:r>
            <a:r>
              <a:rPr lang="en-US" altLang="zh-CN" sz="2000" i="1" dirty="0">
                <a:sym typeface="Symbol" pitchFamily="18" charset="2"/>
              </a:rPr>
              <a:t> ok </a:t>
            </a:r>
            <a:r>
              <a:rPr lang="en-US" altLang="zh-CN" sz="2000" dirty="0">
                <a:sym typeface="Symbol" pitchFamily="18" charset="2"/>
              </a:rPr>
              <a:t>and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S.type</a:t>
            </a:r>
            <a:r>
              <a:rPr lang="en-US" altLang="zh-CN" sz="2000" dirty="0">
                <a:sym typeface="Symbol" pitchFamily="18" charset="2"/>
              </a:rPr>
              <a:t> =</a:t>
            </a:r>
            <a:r>
              <a:rPr lang="en-US" altLang="zh-CN" sz="2000" i="1" dirty="0">
                <a:sym typeface="Symbol" pitchFamily="18" charset="2"/>
              </a:rPr>
              <a:t> ok</a:t>
            </a:r>
            <a:endParaRPr lang="en-US" altLang="zh-CN" sz="2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 </a:t>
            </a:r>
            <a:r>
              <a:rPr lang="en-US" altLang="zh-CN" sz="2000" i="1" dirty="0">
                <a:sym typeface="Symbol" pitchFamily="18" charset="2"/>
              </a:rPr>
              <a:t>                                          </a:t>
            </a:r>
            <a:r>
              <a:rPr lang="en-US" altLang="zh-CN" sz="2000" dirty="0">
                <a:sym typeface="Symbol" pitchFamily="18" charset="2"/>
              </a:rPr>
              <a:t>then</a:t>
            </a:r>
            <a:r>
              <a:rPr lang="en-US" altLang="zh-CN" sz="2000" i="1" dirty="0">
                <a:sym typeface="Symbol" pitchFamily="18" charset="2"/>
              </a:rPr>
              <a:t> ok</a:t>
            </a:r>
            <a:r>
              <a:rPr lang="en-US" altLang="zh-CN" sz="2000" dirty="0">
                <a:sym typeface="Symbol" pitchFamily="18" charset="2"/>
              </a:rPr>
              <a:t> else </a:t>
            </a:r>
            <a:r>
              <a:rPr lang="en-US" altLang="zh-CN" sz="2000" i="1" dirty="0" err="1">
                <a:sym typeface="Symbol" pitchFamily="18" charset="2"/>
              </a:rPr>
              <a:t>type_error</a:t>
            </a:r>
            <a:r>
              <a:rPr lang="en-US" altLang="zh-CN" sz="2000" dirty="0">
                <a:sym typeface="Symbol" pitchFamily="18" charset="2"/>
              </a:rPr>
              <a:t> }</a:t>
            </a:r>
          </a:p>
          <a:p>
            <a:pPr algn="l">
              <a:buFont typeface="Wingdings" pitchFamily="2" charset="2"/>
              <a:buNone/>
            </a:pPr>
            <a:endParaRPr lang="en-US" altLang="zh-CN" sz="1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D</a:t>
            </a:r>
            <a:r>
              <a:rPr lang="en-US" altLang="zh-CN" sz="2000" dirty="0">
                <a:sym typeface="Symbol" pitchFamily="18" charset="2"/>
              </a:rPr>
              <a:t> </a:t>
            </a:r>
            <a:r>
              <a:rPr lang="en-US" altLang="zh-CN" sz="2000" i="1" dirty="0">
                <a:sym typeface="Symbol" pitchFamily="18" charset="2"/>
              </a:rPr>
              <a:t>V</a:t>
            </a:r>
            <a:r>
              <a:rPr lang="en-US" altLang="zh-CN" sz="2000" dirty="0">
                <a:sym typeface="Symbol" pitchFamily="18" charset="2"/>
              </a:rPr>
              <a:t> ; </a:t>
            </a:r>
            <a:r>
              <a:rPr lang="en-US" altLang="zh-CN" sz="2000" i="1" dirty="0">
                <a:sym typeface="Symbol" pitchFamily="18" charset="2"/>
              </a:rPr>
              <a:t>F               </a:t>
            </a:r>
            <a:r>
              <a:rPr lang="en-US" altLang="zh-CN" sz="2000" dirty="0">
                <a:sym typeface="Symbol" pitchFamily="18" charset="2"/>
              </a:rPr>
              <a:t>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D.type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 </a:t>
            </a:r>
            <a:r>
              <a:rPr lang="en-US" altLang="zh-CN" sz="2000" i="1" dirty="0" err="1">
                <a:sym typeface="Symbol" pitchFamily="18" charset="2"/>
              </a:rPr>
              <a:t>F.type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}</a:t>
            </a:r>
            <a:endParaRPr lang="fr-FR" altLang="zh-CN" sz="2000" dirty="0">
              <a:sym typeface="Symbol" pitchFamily="18" charset="2"/>
            </a:endParaRPr>
          </a:p>
        </p:txBody>
      </p:sp>
      <p:sp>
        <p:nvSpPr>
          <p:cNvPr id="19460" name="Rectangle 10"/>
          <p:cNvSpPr>
            <a:spLocks noChangeArrowheads="1"/>
          </p:cNvSpPr>
          <p:nvPr/>
        </p:nvSpPr>
        <p:spPr bwMode="auto">
          <a:xfrm>
            <a:off x="422904" y="1085577"/>
            <a:ext cx="79216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</a:t>
            </a:r>
            <a:r>
              <a:rPr lang="zh-CN" altLang="en-US" sz="2800" b="1" dirty="0"/>
              <a:t>处理</a:t>
            </a:r>
            <a:r>
              <a:rPr lang="zh-CN" altLang="en-US" sz="2800" b="1" dirty="0">
                <a:solidFill>
                  <a:srgbClr val="800080"/>
                </a:solidFill>
              </a:rPr>
              <a:t>语句、过程声明及程序</a:t>
            </a:r>
            <a:r>
              <a:rPr lang="zh-CN" altLang="en-US" sz="2800" b="1" dirty="0"/>
              <a:t>的翻译模式 （续）</a:t>
            </a:r>
          </a:p>
        </p:txBody>
      </p:sp>
      <p:sp>
        <p:nvSpPr>
          <p:cNvPr id="19461" name="Text Box 11"/>
          <p:cNvSpPr txBox="1">
            <a:spLocks noChangeArrowheads="1"/>
          </p:cNvSpPr>
          <p:nvPr/>
        </p:nvSpPr>
        <p:spPr bwMode="auto">
          <a:xfrm>
            <a:off x="182398" y="462949"/>
            <a:ext cx="84026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语法制导的类型检查程序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  <a:sym typeface="Symbol" pitchFamily="18" charset="2"/>
              </a:rPr>
              <a:t>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举例</a:t>
            </a:r>
            <a:endParaRPr lang="zh-CN" altLang="en-US" sz="3200" b="1" dirty="0">
              <a:latin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225224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3317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407139" y="1006476"/>
            <a:ext cx="79216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</a:t>
            </a:r>
            <a:r>
              <a:rPr lang="zh-CN" altLang="en-US" sz="2800" b="1" dirty="0" smtClean="0">
                <a:solidFill>
                  <a:srgbClr val="800080"/>
                </a:solidFill>
              </a:rPr>
              <a:t>为</a:t>
            </a:r>
            <a:r>
              <a:rPr lang="en-US" altLang="zh-CN" sz="2800" b="1" dirty="0" smtClean="0">
                <a:solidFill>
                  <a:srgbClr val="800080"/>
                </a:solidFill>
              </a:rPr>
              <a:t>S</a:t>
            </a:r>
            <a:r>
              <a:rPr lang="zh-CN" altLang="en-US" sz="2800" b="1" dirty="0" smtClean="0"/>
              <a:t>增加语义</a:t>
            </a:r>
            <a:r>
              <a:rPr lang="en-US" altLang="zh-CN" sz="2800" b="1" dirty="0" smtClean="0"/>
              <a:t>break</a:t>
            </a:r>
            <a:r>
              <a:rPr lang="zh-CN" altLang="en-US" sz="2800" b="1" dirty="0" smtClean="0"/>
              <a:t>：</a:t>
            </a:r>
            <a:r>
              <a:rPr lang="en-US" altLang="zh-CN" sz="2800" i="1" dirty="0"/>
              <a:t>break </a:t>
            </a:r>
            <a:r>
              <a:rPr lang="zh-CN" altLang="en-US" sz="2800" b="1" dirty="0"/>
              <a:t>只能在某个循环语句内部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166633" y="381000"/>
            <a:ext cx="84026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语法制导的类型检查程序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  <a:sym typeface="Symbol" pitchFamily="18" charset="2"/>
              </a:rPr>
              <a:t>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举例</a:t>
            </a:r>
            <a:endParaRPr lang="zh-CN" altLang="en-US" sz="3200" b="1" dirty="0">
              <a:latin typeface="楷体_GB2312" pitchFamily="49" charset="-122"/>
            </a:endParaRPr>
          </a:p>
        </p:txBody>
      </p:sp>
      <p:sp>
        <p:nvSpPr>
          <p:cNvPr id="654341" name="Text Box 5"/>
          <p:cNvSpPr txBox="1">
            <a:spLocks noChangeArrowheads="1"/>
          </p:cNvSpPr>
          <p:nvPr/>
        </p:nvSpPr>
        <p:spPr bwMode="auto">
          <a:xfrm>
            <a:off x="255151" y="1960583"/>
            <a:ext cx="8888849" cy="3739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altLang="zh-CN" sz="2400" i="1" dirty="0">
                <a:sym typeface="Symbol" pitchFamily="18" charset="2"/>
              </a:rPr>
              <a:t>P </a:t>
            </a:r>
            <a:r>
              <a:rPr lang="en-US" altLang="zh-CN" sz="2400" dirty="0">
                <a:sym typeface="Symbol" pitchFamily="18" charset="2"/>
              </a:rPr>
              <a:t> </a:t>
            </a:r>
            <a:r>
              <a:rPr lang="en-US" altLang="zh-CN" sz="2400" i="1" dirty="0">
                <a:sym typeface="Symbol" pitchFamily="18" charset="2"/>
              </a:rPr>
              <a:t>D</a:t>
            </a:r>
            <a:r>
              <a:rPr lang="en-US" altLang="zh-CN" sz="2400" dirty="0">
                <a:sym typeface="Symbol" pitchFamily="18" charset="2"/>
              </a:rPr>
              <a:t> ; {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i="1" dirty="0" err="1">
                <a:solidFill>
                  <a:srgbClr val="0000FF"/>
                </a:solidFill>
                <a:sym typeface="Symbol" pitchFamily="18" charset="2"/>
              </a:rPr>
              <a:t>S</a:t>
            </a:r>
            <a:r>
              <a:rPr lang="en-US" altLang="zh-CN" sz="2400" b="1" i="1" dirty="0" err="1">
                <a:solidFill>
                  <a:srgbClr val="0000FF"/>
                </a:solidFill>
                <a:sym typeface="Symbol" pitchFamily="18" charset="2"/>
              </a:rPr>
              <a:t>.</a:t>
            </a:r>
            <a:r>
              <a:rPr lang="en-US" altLang="zh-CN" sz="2400" i="1" dirty="0" err="1">
                <a:solidFill>
                  <a:srgbClr val="0000FF"/>
                </a:solidFill>
                <a:sym typeface="Symbol" pitchFamily="18" charset="2"/>
              </a:rPr>
              <a:t>break</a:t>
            </a:r>
            <a:r>
              <a:rPr lang="en-US" altLang="zh-CN" sz="2400" dirty="0">
                <a:solidFill>
                  <a:srgbClr val="0000FF"/>
                </a:solidFill>
                <a:sym typeface="Symbol" pitchFamily="18" charset="2"/>
              </a:rPr>
              <a:t> := 0</a:t>
            </a:r>
            <a:r>
              <a:rPr lang="en-US" altLang="zh-CN" sz="2400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}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400" dirty="0">
                <a:sym typeface="Symbol" pitchFamily="18" charset="2"/>
              </a:rPr>
              <a:t>        </a:t>
            </a:r>
            <a:r>
              <a:rPr lang="en-US" altLang="zh-CN" sz="2400" i="1" dirty="0">
                <a:sym typeface="Symbol" pitchFamily="18" charset="2"/>
              </a:rPr>
              <a:t>S</a:t>
            </a:r>
            <a:r>
              <a:rPr lang="en-US" altLang="zh-CN" sz="2400" dirty="0">
                <a:sym typeface="Symbol" pitchFamily="18" charset="2"/>
              </a:rPr>
              <a:t>   {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i="1" dirty="0" err="1">
                <a:sym typeface="Symbol" pitchFamily="18" charset="2"/>
              </a:rPr>
              <a:t>P.type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:= if </a:t>
            </a:r>
            <a:r>
              <a:rPr lang="en-US" altLang="zh-CN" sz="2400" i="1" dirty="0" err="1">
                <a:sym typeface="Symbol" pitchFamily="18" charset="2"/>
              </a:rPr>
              <a:t>D.type</a:t>
            </a:r>
            <a:r>
              <a:rPr lang="en-US" altLang="zh-CN" sz="2400" dirty="0">
                <a:sym typeface="Symbol" pitchFamily="18" charset="2"/>
              </a:rPr>
              <a:t> =</a:t>
            </a:r>
            <a:r>
              <a:rPr lang="en-US" altLang="zh-CN" sz="2400" i="1" dirty="0">
                <a:sym typeface="Symbol" pitchFamily="18" charset="2"/>
              </a:rPr>
              <a:t> ok </a:t>
            </a:r>
            <a:r>
              <a:rPr lang="en-US" altLang="zh-CN" sz="2400" dirty="0">
                <a:sym typeface="Symbol" pitchFamily="18" charset="2"/>
              </a:rPr>
              <a:t>and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i="1" dirty="0" err="1">
                <a:sym typeface="Symbol" pitchFamily="18" charset="2"/>
              </a:rPr>
              <a:t>S.type</a:t>
            </a:r>
            <a:r>
              <a:rPr lang="en-US" altLang="zh-CN" sz="2400" dirty="0">
                <a:sym typeface="Symbol" pitchFamily="18" charset="2"/>
              </a:rPr>
              <a:t> =</a:t>
            </a:r>
            <a:r>
              <a:rPr lang="en-US" altLang="zh-CN" sz="2400" i="1" dirty="0">
                <a:sym typeface="Symbol" pitchFamily="18" charset="2"/>
              </a:rPr>
              <a:t> ok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400" i="1" dirty="0">
                <a:sym typeface="Symbol" pitchFamily="18" charset="2"/>
              </a:rPr>
              <a:t>                               </a:t>
            </a:r>
            <a:r>
              <a:rPr lang="en-US" altLang="zh-CN" sz="2400" dirty="0">
                <a:sym typeface="Symbol" pitchFamily="18" charset="2"/>
              </a:rPr>
              <a:t>then</a:t>
            </a:r>
            <a:r>
              <a:rPr lang="en-US" altLang="zh-CN" sz="2400" i="1" dirty="0">
                <a:sym typeface="Symbol" pitchFamily="18" charset="2"/>
              </a:rPr>
              <a:t> ok</a:t>
            </a:r>
            <a:r>
              <a:rPr lang="en-US" altLang="zh-CN" sz="2400" dirty="0">
                <a:sym typeface="Symbol" pitchFamily="18" charset="2"/>
              </a:rPr>
              <a:t> else </a:t>
            </a:r>
            <a:r>
              <a:rPr lang="en-US" altLang="zh-CN" sz="2400" i="1" dirty="0" err="1">
                <a:sym typeface="Symbol" pitchFamily="18" charset="2"/>
              </a:rPr>
              <a:t>type_error</a:t>
            </a:r>
            <a:r>
              <a:rPr lang="en-US" altLang="zh-CN" sz="2400" dirty="0">
                <a:sym typeface="Symbol" pitchFamily="18" charset="2"/>
              </a:rPr>
              <a:t> }</a:t>
            </a:r>
          </a:p>
          <a:p>
            <a:pPr algn="l">
              <a:buFont typeface="Wingdings" pitchFamily="2" charset="2"/>
              <a:buNone/>
            </a:pPr>
            <a:endParaRPr lang="en-US" altLang="zh-CN" sz="105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400" i="1" dirty="0">
                <a:sym typeface="Symbol" pitchFamily="18" charset="2"/>
              </a:rPr>
              <a:t>S </a:t>
            </a:r>
            <a:r>
              <a:rPr lang="en-US" altLang="zh-CN" sz="2400" dirty="0">
                <a:sym typeface="Symbol" pitchFamily="18" charset="2"/>
              </a:rPr>
              <a:t> if </a:t>
            </a:r>
            <a:r>
              <a:rPr lang="en-US" altLang="zh-CN" sz="2400" i="1" dirty="0">
                <a:sym typeface="Symbol" pitchFamily="18" charset="2"/>
              </a:rPr>
              <a:t>E</a:t>
            </a:r>
            <a:r>
              <a:rPr lang="en-US" altLang="zh-CN" sz="2400" dirty="0">
                <a:sym typeface="Symbol" pitchFamily="18" charset="2"/>
              </a:rPr>
              <a:t> then {</a:t>
            </a:r>
            <a:r>
              <a:rPr lang="en-US" altLang="zh-CN" sz="2400" i="1" dirty="0">
                <a:sym typeface="Symbol" pitchFamily="18" charset="2"/>
              </a:rPr>
              <a:t> S</a:t>
            </a:r>
            <a:r>
              <a:rPr lang="en-US" altLang="zh-CN" sz="2400" baseline="-25000" dirty="0">
                <a:sym typeface="Symbol" pitchFamily="18" charset="2"/>
              </a:rPr>
              <a:t>1</a:t>
            </a:r>
            <a:r>
              <a:rPr lang="en-US" altLang="zh-CN" sz="2400" dirty="0">
                <a:sym typeface="Symbol" pitchFamily="18" charset="2"/>
              </a:rPr>
              <a:t> </a:t>
            </a:r>
            <a:r>
              <a:rPr lang="en-US" altLang="zh-CN" sz="2400" b="1" i="1" dirty="0">
                <a:sym typeface="Symbol" pitchFamily="18" charset="2"/>
              </a:rPr>
              <a:t>.</a:t>
            </a:r>
            <a:r>
              <a:rPr lang="en-US" altLang="zh-CN" sz="2400" i="1" dirty="0">
                <a:sym typeface="Symbol" pitchFamily="18" charset="2"/>
              </a:rPr>
              <a:t>break</a:t>
            </a:r>
            <a:r>
              <a:rPr lang="en-US" altLang="zh-CN" sz="2400" dirty="0">
                <a:sym typeface="Symbol" pitchFamily="18" charset="2"/>
              </a:rPr>
              <a:t> := </a:t>
            </a:r>
            <a:r>
              <a:rPr lang="en-US" altLang="zh-CN" sz="2400" i="1" dirty="0" err="1">
                <a:sym typeface="Symbol" pitchFamily="18" charset="2"/>
              </a:rPr>
              <a:t>S</a:t>
            </a:r>
            <a:r>
              <a:rPr lang="en-US" altLang="zh-CN" sz="2400" b="1" i="1" dirty="0" err="1">
                <a:sym typeface="Symbol" pitchFamily="18" charset="2"/>
              </a:rPr>
              <a:t>.</a:t>
            </a:r>
            <a:r>
              <a:rPr lang="en-US" altLang="zh-CN" sz="2400" i="1" dirty="0" err="1">
                <a:sym typeface="Symbol" pitchFamily="18" charset="2"/>
              </a:rPr>
              <a:t>break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}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400" dirty="0">
                <a:sym typeface="Symbol" pitchFamily="18" charset="2"/>
              </a:rPr>
              <a:t>        </a:t>
            </a:r>
            <a:r>
              <a:rPr lang="en-US" altLang="zh-CN" sz="2400" i="1" dirty="0">
                <a:sym typeface="Symbol" pitchFamily="18" charset="2"/>
              </a:rPr>
              <a:t>S</a:t>
            </a:r>
            <a:r>
              <a:rPr lang="en-US" altLang="zh-CN" sz="2400" baseline="-25000" dirty="0">
                <a:sym typeface="Symbol" pitchFamily="18" charset="2"/>
              </a:rPr>
              <a:t>1</a:t>
            </a:r>
            <a:r>
              <a:rPr lang="en-US" altLang="zh-CN" sz="2400" dirty="0">
                <a:sym typeface="Symbol" pitchFamily="18" charset="2"/>
              </a:rPr>
              <a:t>   {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i="1" dirty="0" err="1">
                <a:sym typeface="Symbol" pitchFamily="18" charset="2"/>
              </a:rPr>
              <a:t>S.type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:= if </a:t>
            </a:r>
            <a:r>
              <a:rPr lang="en-US" altLang="zh-CN" sz="2400" i="1" dirty="0" err="1">
                <a:sym typeface="Symbol" pitchFamily="18" charset="2"/>
              </a:rPr>
              <a:t>E.type</a:t>
            </a:r>
            <a:r>
              <a:rPr lang="en-US" altLang="zh-CN" sz="2400" dirty="0">
                <a:sym typeface="Symbol" pitchFamily="18" charset="2"/>
              </a:rPr>
              <a:t>=</a:t>
            </a:r>
            <a:r>
              <a:rPr lang="en-US" altLang="zh-CN" sz="2400" i="1" dirty="0" err="1">
                <a:sym typeface="Symbol" pitchFamily="18" charset="2"/>
              </a:rPr>
              <a:t>bool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then</a:t>
            </a:r>
            <a:r>
              <a:rPr lang="en-US" altLang="zh-CN" sz="2400" i="1" dirty="0">
                <a:sym typeface="Symbol" pitchFamily="18" charset="2"/>
              </a:rPr>
              <a:t> S</a:t>
            </a:r>
            <a:r>
              <a:rPr lang="en-US" altLang="zh-CN" sz="2400" baseline="-25000" dirty="0">
                <a:sym typeface="Symbol" pitchFamily="18" charset="2"/>
              </a:rPr>
              <a:t>1</a:t>
            </a:r>
            <a:r>
              <a:rPr lang="en-US" altLang="zh-CN" sz="2400" i="1" dirty="0">
                <a:sym typeface="Symbol" pitchFamily="18" charset="2"/>
              </a:rPr>
              <a:t>.type </a:t>
            </a:r>
            <a:r>
              <a:rPr lang="en-US" altLang="zh-CN" sz="2400" dirty="0">
                <a:sym typeface="Symbol" pitchFamily="18" charset="2"/>
              </a:rPr>
              <a:t>else </a:t>
            </a:r>
            <a:r>
              <a:rPr lang="en-US" altLang="zh-CN" sz="2400" i="1" dirty="0" err="1">
                <a:sym typeface="Symbol" pitchFamily="18" charset="2"/>
              </a:rPr>
              <a:t>type_error</a:t>
            </a:r>
            <a:r>
              <a:rPr lang="en-US" altLang="zh-CN" sz="2400" dirty="0">
                <a:sym typeface="Symbol" pitchFamily="18" charset="2"/>
              </a:rPr>
              <a:t> }</a:t>
            </a:r>
          </a:p>
          <a:p>
            <a:pPr algn="l">
              <a:buFont typeface="Wingdings" pitchFamily="2" charset="2"/>
              <a:buNone/>
            </a:pPr>
            <a:endParaRPr lang="en-US" altLang="zh-CN" sz="105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400" i="1" dirty="0">
                <a:sym typeface="Symbol" pitchFamily="18" charset="2"/>
              </a:rPr>
              <a:t>S </a:t>
            </a:r>
            <a:r>
              <a:rPr lang="en-US" altLang="zh-CN" sz="2400" dirty="0">
                <a:sym typeface="Symbol" pitchFamily="18" charset="2"/>
              </a:rPr>
              <a:t> if </a:t>
            </a:r>
            <a:r>
              <a:rPr lang="en-US" altLang="zh-CN" sz="2400" i="1" dirty="0">
                <a:sym typeface="Symbol" pitchFamily="18" charset="2"/>
              </a:rPr>
              <a:t>E</a:t>
            </a:r>
            <a:r>
              <a:rPr lang="en-US" altLang="zh-CN" sz="2400" dirty="0">
                <a:sym typeface="Symbol" pitchFamily="18" charset="2"/>
              </a:rPr>
              <a:t> then {</a:t>
            </a:r>
            <a:r>
              <a:rPr lang="en-US" altLang="zh-CN" sz="2400" i="1" dirty="0">
                <a:sym typeface="Symbol" pitchFamily="18" charset="2"/>
              </a:rPr>
              <a:t> S</a:t>
            </a:r>
            <a:r>
              <a:rPr lang="en-US" altLang="zh-CN" sz="2400" baseline="-25000" dirty="0">
                <a:sym typeface="Symbol" pitchFamily="18" charset="2"/>
              </a:rPr>
              <a:t>1</a:t>
            </a:r>
            <a:r>
              <a:rPr lang="en-US" altLang="zh-CN" sz="2400" dirty="0">
                <a:sym typeface="Symbol" pitchFamily="18" charset="2"/>
              </a:rPr>
              <a:t> </a:t>
            </a:r>
            <a:r>
              <a:rPr lang="en-US" altLang="zh-CN" sz="2400" b="1" i="1" dirty="0">
                <a:sym typeface="Symbol" pitchFamily="18" charset="2"/>
              </a:rPr>
              <a:t>.</a:t>
            </a:r>
            <a:r>
              <a:rPr lang="en-US" altLang="zh-CN" sz="2400" i="1" dirty="0">
                <a:sym typeface="Symbol" pitchFamily="18" charset="2"/>
              </a:rPr>
              <a:t>break</a:t>
            </a:r>
            <a:r>
              <a:rPr lang="en-US" altLang="zh-CN" sz="2400" dirty="0">
                <a:sym typeface="Symbol" pitchFamily="18" charset="2"/>
              </a:rPr>
              <a:t> := </a:t>
            </a:r>
            <a:r>
              <a:rPr lang="en-US" altLang="zh-CN" sz="2400" i="1" dirty="0" err="1">
                <a:sym typeface="Symbol" pitchFamily="18" charset="2"/>
              </a:rPr>
              <a:t>S</a:t>
            </a:r>
            <a:r>
              <a:rPr lang="en-US" altLang="zh-CN" sz="2400" b="1" i="1" dirty="0" err="1">
                <a:sym typeface="Symbol" pitchFamily="18" charset="2"/>
              </a:rPr>
              <a:t>.</a:t>
            </a:r>
            <a:r>
              <a:rPr lang="en-US" altLang="zh-CN" sz="2400" i="1" dirty="0" err="1">
                <a:sym typeface="Symbol" pitchFamily="18" charset="2"/>
              </a:rPr>
              <a:t>break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} </a:t>
            </a:r>
            <a:r>
              <a:rPr lang="en-US" altLang="zh-CN" sz="2400" i="1" dirty="0">
                <a:sym typeface="Symbol" pitchFamily="18" charset="2"/>
              </a:rPr>
              <a:t>S</a:t>
            </a:r>
            <a:r>
              <a:rPr lang="en-US" altLang="zh-CN" sz="2400" baseline="-25000" dirty="0">
                <a:sym typeface="Symbol" pitchFamily="18" charset="2"/>
              </a:rPr>
              <a:t>1</a:t>
            </a:r>
            <a:r>
              <a:rPr lang="en-US" altLang="zh-CN" sz="2400" dirty="0">
                <a:sym typeface="Symbol" pitchFamily="18" charset="2"/>
              </a:rPr>
              <a:t>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400" dirty="0">
                <a:sym typeface="Symbol" pitchFamily="18" charset="2"/>
              </a:rPr>
              <a:t>        else {</a:t>
            </a:r>
            <a:r>
              <a:rPr lang="en-US" altLang="zh-CN" sz="2400" i="1" dirty="0">
                <a:sym typeface="Symbol" pitchFamily="18" charset="2"/>
              </a:rPr>
              <a:t> S</a:t>
            </a:r>
            <a:r>
              <a:rPr lang="en-US" altLang="zh-CN" sz="2400" baseline="-25000" dirty="0">
                <a:sym typeface="Symbol" pitchFamily="18" charset="2"/>
              </a:rPr>
              <a:t>2</a:t>
            </a:r>
            <a:r>
              <a:rPr lang="en-US" altLang="zh-CN" sz="2400" dirty="0">
                <a:sym typeface="Symbol" pitchFamily="18" charset="2"/>
              </a:rPr>
              <a:t> </a:t>
            </a:r>
            <a:r>
              <a:rPr lang="en-US" altLang="zh-CN" sz="2400" b="1" i="1" dirty="0">
                <a:sym typeface="Symbol" pitchFamily="18" charset="2"/>
              </a:rPr>
              <a:t>.</a:t>
            </a:r>
            <a:r>
              <a:rPr lang="en-US" altLang="zh-CN" sz="2400" i="1" dirty="0">
                <a:sym typeface="Symbol" pitchFamily="18" charset="2"/>
              </a:rPr>
              <a:t>break</a:t>
            </a:r>
            <a:r>
              <a:rPr lang="en-US" altLang="zh-CN" sz="2400" dirty="0">
                <a:sym typeface="Symbol" pitchFamily="18" charset="2"/>
              </a:rPr>
              <a:t> := </a:t>
            </a:r>
            <a:r>
              <a:rPr lang="en-US" altLang="zh-CN" sz="2400" i="1" dirty="0" err="1">
                <a:sym typeface="Symbol" pitchFamily="18" charset="2"/>
              </a:rPr>
              <a:t>S</a:t>
            </a:r>
            <a:r>
              <a:rPr lang="en-US" altLang="zh-CN" sz="2400" b="1" i="1" dirty="0" err="1">
                <a:sym typeface="Symbol" pitchFamily="18" charset="2"/>
              </a:rPr>
              <a:t>.</a:t>
            </a:r>
            <a:r>
              <a:rPr lang="en-US" altLang="zh-CN" sz="2400" i="1" dirty="0" err="1">
                <a:sym typeface="Symbol" pitchFamily="18" charset="2"/>
              </a:rPr>
              <a:t>break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} </a:t>
            </a:r>
            <a:r>
              <a:rPr lang="en-US" altLang="zh-CN" sz="2400" i="1" dirty="0">
                <a:sym typeface="Symbol" pitchFamily="18" charset="2"/>
              </a:rPr>
              <a:t>S</a:t>
            </a:r>
            <a:r>
              <a:rPr lang="en-US" altLang="zh-CN" sz="2400" baseline="-25000" dirty="0">
                <a:sym typeface="Symbol" pitchFamily="18" charset="2"/>
              </a:rPr>
              <a:t>2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400" dirty="0">
                <a:sym typeface="Symbol" pitchFamily="18" charset="2"/>
              </a:rPr>
              <a:t>        {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i="1" dirty="0" err="1">
                <a:sym typeface="Symbol" pitchFamily="18" charset="2"/>
              </a:rPr>
              <a:t>S.type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:= if </a:t>
            </a:r>
            <a:r>
              <a:rPr lang="en-US" altLang="zh-CN" sz="2400" i="1" dirty="0" err="1">
                <a:sym typeface="Symbol" pitchFamily="18" charset="2"/>
              </a:rPr>
              <a:t>E.type</a:t>
            </a:r>
            <a:r>
              <a:rPr lang="en-US" altLang="zh-CN" sz="2400" dirty="0">
                <a:sym typeface="Symbol" pitchFamily="18" charset="2"/>
              </a:rPr>
              <a:t>=</a:t>
            </a:r>
            <a:r>
              <a:rPr lang="en-US" altLang="zh-CN" sz="2400" i="1" dirty="0" err="1">
                <a:sym typeface="Symbol" pitchFamily="18" charset="2"/>
              </a:rPr>
              <a:t>bool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and </a:t>
            </a:r>
            <a:r>
              <a:rPr lang="en-US" altLang="zh-CN" sz="2400" i="1" dirty="0">
                <a:sym typeface="Symbol" pitchFamily="18" charset="2"/>
              </a:rPr>
              <a:t>S</a:t>
            </a:r>
            <a:r>
              <a:rPr lang="en-US" altLang="zh-CN" sz="2400" baseline="-25000" dirty="0">
                <a:sym typeface="Symbol" pitchFamily="18" charset="2"/>
              </a:rPr>
              <a:t>1</a:t>
            </a:r>
            <a:r>
              <a:rPr lang="en-US" altLang="zh-CN" sz="2400" i="1" dirty="0">
                <a:sym typeface="Symbol" pitchFamily="18" charset="2"/>
              </a:rPr>
              <a:t>.type </a:t>
            </a:r>
            <a:r>
              <a:rPr lang="en-US" altLang="zh-CN" sz="2400" dirty="0">
                <a:sym typeface="Symbol" pitchFamily="18" charset="2"/>
              </a:rPr>
              <a:t>=</a:t>
            </a:r>
            <a:r>
              <a:rPr lang="en-US" altLang="zh-CN" sz="2400" i="1" dirty="0">
                <a:sym typeface="Symbol" pitchFamily="18" charset="2"/>
              </a:rPr>
              <a:t> ok</a:t>
            </a:r>
            <a:r>
              <a:rPr lang="en-US" altLang="zh-CN" sz="2400" dirty="0">
                <a:sym typeface="Symbol" pitchFamily="18" charset="2"/>
              </a:rPr>
              <a:t> and </a:t>
            </a:r>
            <a:r>
              <a:rPr lang="en-US" altLang="zh-CN" sz="2400" i="1" dirty="0">
                <a:sym typeface="Symbol" pitchFamily="18" charset="2"/>
              </a:rPr>
              <a:t>S</a:t>
            </a:r>
            <a:r>
              <a:rPr lang="en-US" altLang="zh-CN" sz="2400" baseline="-25000" dirty="0">
                <a:sym typeface="Symbol" pitchFamily="18" charset="2"/>
              </a:rPr>
              <a:t>2</a:t>
            </a:r>
            <a:r>
              <a:rPr lang="en-US" altLang="zh-CN" sz="2400" i="1" dirty="0">
                <a:sym typeface="Symbol" pitchFamily="18" charset="2"/>
              </a:rPr>
              <a:t>.type </a:t>
            </a:r>
            <a:r>
              <a:rPr lang="en-US" altLang="zh-CN" sz="2400" dirty="0">
                <a:sym typeface="Symbol" pitchFamily="18" charset="2"/>
              </a:rPr>
              <a:t>=</a:t>
            </a:r>
            <a:r>
              <a:rPr lang="en-US" altLang="zh-CN" sz="2400" i="1" dirty="0">
                <a:sym typeface="Symbol" pitchFamily="18" charset="2"/>
              </a:rPr>
              <a:t> ok</a:t>
            </a:r>
            <a:r>
              <a:rPr lang="en-US" altLang="zh-CN" sz="2400" dirty="0">
                <a:sym typeface="Symbol" pitchFamily="18" charset="2"/>
              </a:rPr>
              <a:t>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400" dirty="0">
                <a:sym typeface="Symbol" pitchFamily="18" charset="2"/>
              </a:rPr>
              <a:t>                         then</a:t>
            </a:r>
            <a:r>
              <a:rPr lang="en-US" altLang="zh-CN" sz="2400" i="1" dirty="0">
                <a:sym typeface="Symbol" pitchFamily="18" charset="2"/>
              </a:rPr>
              <a:t> ok</a:t>
            </a:r>
            <a:r>
              <a:rPr lang="en-US" altLang="zh-CN" sz="2400" dirty="0">
                <a:sym typeface="Symbol" pitchFamily="18" charset="2"/>
              </a:rPr>
              <a:t> else </a:t>
            </a:r>
            <a:r>
              <a:rPr lang="en-US" altLang="zh-CN" sz="2400" i="1" dirty="0" err="1">
                <a:sym typeface="Symbol" pitchFamily="18" charset="2"/>
              </a:rPr>
              <a:t>type_error</a:t>
            </a:r>
            <a:r>
              <a:rPr lang="en-US" altLang="zh-CN" sz="2400" dirty="0">
                <a:sym typeface="Symbol" pitchFamily="18" charset="2"/>
              </a:rPr>
              <a:t> }</a:t>
            </a:r>
            <a:endParaRPr lang="en-US" altLang="zh-CN" sz="2400" i="1" dirty="0"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9753912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4341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65" name="Text Box 5"/>
          <p:cNvSpPr txBox="1">
            <a:spLocks noChangeArrowheads="1"/>
          </p:cNvSpPr>
          <p:nvPr/>
        </p:nvSpPr>
        <p:spPr bwMode="auto">
          <a:xfrm>
            <a:off x="284163" y="1828800"/>
            <a:ext cx="8859838" cy="4639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altLang="zh-CN" sz="2400" i="1" dirty="0">
                <a:sym typeface="Symbol" pitchFamily="18" charset="2"/>
              </a:rPr>
              <a:t>S </a:t>
            </a:r>
            <a:r>
              <a:rPr lang="en-US" altLang="zh-CN" sz="2400" dirty="0">
                <a:sym typeface="Symbol" pitchFamily="18" charset="2"/>
              </a:rPr>
              <a:t> while </a:t>
            </a:r>
            <a:r>
              <a:rPr lang="en-US" altLang="zh-CN" sz="2400" i="1" dirty="0">
                <a:sym typeface="Symbol" pitchFamily="18" charset="2"/>
              </a:rPr>
              <a:t>E</a:t>
            </a:r>
            <a:r>
              <a:rPr lang="en-US" altLang="zh-CN" sz="2400" dirty="0">
                <a:sym typeface="Symbol" pitchFamily="18" charset="2"/>
              </a:rPr>
              <a:t> then  {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i="1" dirty="0">
                <a:solidFill>
                  <a:srgbClr val="FF0000"/>
                </a:solidFill>
                <a:sym typeface="Symbol" pitchFamily="18" charset="2"/>
              </a:rPr>
              <a:t>S</a:t>
            </a:r>
            <a:r>
              <a:rPr lang="en-US" altLang="zh-CN" sz="2400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en-US" altLang="zh-CN" sz="2400" b="1" i="1" dirty="0">
                <a:solidFill>
                  <a:srgbClr val="FF0000"/>
                </a:solidFill>
                <a:sym typeface="Symbol" pitchFamily="18" charset="2"/>
              </a:rPr>
              <a:t>.</a:t>
            </a:r>
            <a:r>
              <a:rPr lang="en-US" altLang="zh-CN" sz="2400" i="1" dirty="0">
                <a:solidFill>
                  <a:srgbClr val="FF0000"/>
                </a:solidFill>
                <a:sym typeface="Symbol" pitchFamily="18" charset="2"/>
              </a:rPr>
              <a:t>break</a:t>
            </a:r>
            <a:r>
              <a:rPr lang="en-US" altLang="zh-CN" sz="2400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en-US" altLang="zh-CN" sz="2400" baseline="-25000" dirty="0">
                <a:solidFill>
                  <a:srgbClr val="FF0000"/>
                </a:solidFill>
                <a:sym typeface="Symbol" pitchFamily="18" charset="2"/>
              </a:rPr>
              <a:t>:</a:t>
            </a:r>
            <a:r>
              <a:rPr lang="en-US" altLang="zh-CN" sz="2400" dirty="0">
                <a:solidFill>
                  <a:srgbClr val="FF0000"/>
                </a:solidFill>
                <a:sym typeface="Symbol" pitchFamily="18" charset="2"/>
              </a:rPr>
              <a:t>= 1</a:t>
            </a:r>
            <a:r>
              <a:rPr lang="en-US" altLang="zh-CN" sz="2400" i="1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}  </a:t>
            </a:r>
            <a:r>
              <a:rPr lang="en-US" altLang="zh-CN" sz="2400" i="1" dirty="0">
                <a:sym typeface="Symbol" pitchFamily="18" charset="2"/>
              </a:rPr>
              <a:t>S</a:t>
            </a:r>
            <a:r>
              <a:rPr lang="en-US" altLang="zh-CN" sz="2400" baseline="-25000" dirty="0">
                <a:sym typeface="Symbol" pitchFamily="18" charset="2"/>
              </a:rPr>
              <a:t>1</a:t>
            </a:r>
            <a:r>
              <a:rPr lang="en-US" altLang="zh-CN" sz="2400" dirty="0">
                <a:sym typeface="Symbol" pitchFamily="18" charset="2"/>
              </a:rPr>
              <a:t>          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400" dirty="0">
                <a:sym typeface="Symbol" pitchFamily="18" charset="2"/>
              </a:rPr>
              <a:t>        {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i="1" dirty="0" err="1">
                <a:sym typeface="Symbol" pitchFamily="18" charset="2"/>
              </a:rPr>
              <a:t>S.type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:= if </a:t>
            </a:r>
            <a:r>
              <a:rPr lang="en-US" altLang="zh-CN" sz="2400" i="1" dirty="0" err="1">
                <a:sym typeface="Symbol" pitchFamily="18" charset="2"/>
              </a:rPr>
              <a:t>E.type</a:t>
            </a:r>
            <a:r>
              <a:rPr lang="en-US" altLang="zh-CN" sz="2400" dirty="0">
                <a:sym typeface="Symbol" pitchFamily="18" charset="2"/>
              </a:rPr>
              <a:t>=</a:t>
            </a:r>
            <a:r>
              <a:rPr lang="en-US" altLang="zh-CN" sz="2400" i="1" dirty="0" err="1">
                <a:sym typeface="Symbol" pitchFamily="18" charset="2"/>
              </a:rPr>
              <a:t>bool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then</a:t>
            </a:r>
            <a:r>
              <a:rPr lang="en-US" altLang="zh-CN" sz="2400" i="1" dirty="0">
                <a:sym typeface="Symbol" pitchFamily="18" charset="2"/>
              </a:rPr>
              <a:t> S</a:t>
            </a:r>
            <a:r>
              <a:rPr lang="en-US" altLang="zh-CN" sz="2400" baseline="-25000" dirty="0">
                <a:sym typeface="Symbol" pitchFamily="18" charset="2"/>
              </a:rPr>
              <a:t>1</a:t>
            </a:r>
            <a:r>
              <a:rPr lang="en-US" altLang="zh-CN" sz="2400" i="1" dirty="0">
                <a:sym typeface="Symbol" pitchFamily="18" charset="2"/>
              </a:rPr>
              <a:t>.type </a:t>
            </a:r>
            <a:r>
              <a:rPr lang="en-US" altLang="zh-CN" sz="2400" dirty="0">
                <a:sym typeface="Symbol" pitchFamily="18" charset="2"/>
              </a:rPr>
              <a:t>else </a:t>
            </a:r>
            <a:r>
              <a:rPr lang="en-US" altLang="zh-CN" sz="2400" i="1" dirty="0" err="1">
                <a:sym typeface="Symbol" pitchFamily="18" charset="2"/>
              </a:rPr>
              <a:t>type_error</a:t>
            </a:r>
            <a:r>
              <a:rPr lang="en-US" altLang="zh-CN" sz="2400" dirty="0">
                <a:sym typeface="Symbol" pitchFamily="18" charset="2"/>
              </a:rPr>
              <a:t> }</a:t>
            </a:r>
          </a:p>
          <a:p>
            <a:pPr algn="l">
              <a:buFont typeface="Wingdings" pitchFamily="2" charset="2"/>
              <a:buNone/>
            </a:pPr>
            <a:endParaRPr lang="en-US" altLang="zh-CN" sz="105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400" i="1" dirty="0">
                <a:sym typeface="Symbol" pitchFamily="18" charset="2"/>
              </a:rPr>
              <a:t>S </a:t>
            </a:r>
            <a:r>
              <a:rPr lang="en-US" altLang="zh-CN" sz="2400" dirty="0">
                <a:sym typeface="Symbol" pitchFamily="18" charset="2"/>
              </a:rPr>
              <a:t> {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i="1" dirty="0">
                <a:solidFill>
                  <a:srgbClr val="FF0000"/>
                </a:solidFill>
                <a:sym typeface="Symbol" pitchFamily="18" charset="2"/>
              </a:rPr>
              <a:t>S</a:t>
            </a:r>
            <a:r>
              <a:rPr lang="en-US" altLang="zh-CN" sz="2400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en-US" altLang="zh-CN" sz="2400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en-US" altLang="zh-CN" sz="2400" b="1" i="1" dirty="0">
                <a:solidFill>
                  <a:srgbClr val="FF0000"/>
                </a:solidFill>
                <a:sym typeface="Symbol" pitchFamily="18" charset="2"/>
              </a:rPr>
              <a:t>.</a:t>
            </a:r>
            <a:r>
              <a:rPr lang="en-US" altLang="zh-CN" sz="2400" i="1" dirty="0">
                <a:solidFill>
                  <a:srgbClr val="FF0000"/>
                </a:solidFill>
                <a:sym typeface="Symbol" pitchFamily="18" charset="2"/>
              </a:rPr>
              <a:t>break</a:t>
            </a:r>
            <a:r>
              <a:rPr lang="en-US" altLang="zh-CN" sz="2400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:= </a:t>
            </a:r>
            <a:r>
              <a:rPr lang="en-US" altLang="zh-CN" sz="2400" i="1" dirty="0" err="1">
                <a:solidFill>
                  <a:srgbClr val="FF0000"/>
                </a:solidFill>
                <a:sym typeface="Symbol" pitchFamily="18" charset="2"/>
              </a:rPr>
              <a:t>S</a:t>
            </a:r>
            <a:r>
              <a:rPr lang="en-US" altLang="zh-CN" sz="2400" b="1" i="1" dirty="0" err="1">
                <a:solidFill>
                  <a:srgbClr val="FF0000"/>
                </a:solidFill>
                <a:sym typeface="Symbol" pitchFamily="18" charset="2"/>
              </a:rPr>
              <a:t>.</a:t>
            </a:r>
            <a:r>
              <a:rPr lang="en-US" altLang="zh-CN" sz="2400" i="1" dirty="0" err="1">
                <a:solidFill>
                  <a:srgbClr val="FF0000"/>
                </a:solidFill>
                <a:sym typeface="Symbol" pitchFamily="18" charset="2"/>
              </a:rPr>
              <a:t>break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} </a:t>
            </a:r>
            <a:r>
              <a:rPr lang="en-US" altLang="zh-CN" sz="2400" i="1" dirty="0">
                <a:sym typeface="Symbol" pitchFamily="18" charset="2"/>
              </a:rPr>
              <a:t>S</a:t>
            </a:r>
            <a:r>
              <a:rPr lang="en-US" altLang="zh-CN" sz="2400" baseline="-25000" dirty="0">
                <a:sym typeface="Symbol" pitchFamily="18" charset="2"/>
              </a:rPr>
              <a:t>1</a:t>
            </a:r>
            <a:r>
              <a:rPr lang="en-US" altLang="zh-CN" sz="2400" dirty="0">
                <a:sym typeface="Symbol" pitchFamily="18" charset="2"/>
              </a:rPr>
              <a:t> ; {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i="1" dirty="0">
                <a:solidFill>
                  <a:srgbClr val="FF0000"/>
                </a:solidFill>
                <a:sym typeface="Symbol" pitchFamily="18" charset="2"/>
              </a:rPr>
              <a:t>S</a:t>
            </a:r>
            <a:r>
              <a:rPr lang="en-US" altLang="zh-CN" sz="2400" baseline="-25000" dirty="0">
                <a:solidFill>
                  <a:srgbClr val="FF0000"/>
                </a:solidFill>
                <a:sym typeface="Symbol" pitchFamily="18" charset="2"/>
              </a:rPr>
              <a:t>2</a:t>
            </a:r>
            <a:r>
              <a:rPr lang="en-US" altLang="zh-CN" sz="2400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en-US" altLang="zh-CN" sz="2400" b="1" i="1" dirty="0">
                <a:solidFill>
                  <a:srgbClr val="FF0000"/>
                </a:solidFill>
                <a:sym typeface="Symbol" pitchFamily="18" charset="2"/>
              </a:rPr>
              <a:t>.</a:t>
            </a:r>
            <a:r>
              <a:rPr lang="en-US" altLang="zh-CN" sz="2400" i="1" dirty="0">
                <a:solidFill>
                  <a:srgbClr val="FF0000"/>
                </a:solidFill>
                <a:sym typeface="Symbol" pitchFamily="18" charset="2"/>
              </a:rPr>
              <a:t>break</a:t>
            </a:r>
            <a:r>
              <a:rPr lang="en-US" altLang="zh-CN" sz="2400" dirty="0">
                <a:solidFill>
                  <a:srgbClr val="FF0000"/>
                </a:solidFill>
                <a:sym typeface="Symbol" pitchFamily="18" charset="2"/>
              </a:rPr>
              <a:t> := </a:t>
            </a:r>
            <a:r>
              <a:rPr lang="en-US" altLang="zh-CN" sz="2400" i="1" dirty="0" err="1">
                <a:solidFill>
                  <a:srgbClr val="FF0000"/>
                </a:solidFill>
                <a:sym typeface="Symbol" pitchFamily="18" charset="2"/>
              </a:rPr>
              <a:t>S</a:t>
            </a:r>
            <a:r>
              <a:rPr lang="en-US" altLang="zh-CN" sz="2400" b="1" i="1" dirty="0" err="1">
                <a:solidFill>
                  <a:srgbClr val="FF0000"/>
                </a:solidFill>
                <a:sym typeface="Symbol" pitchFamily="18" charset="2"/>
              </a:rPr>
              <a:t>.</a:t>
            </a:r>
            <a:r>
              <a:rPr lang="en-US" altLang="zh-CN" sz="2400" i="1" dirty="0" err="1">
                <a:solidFill>
                  <a:srgbClr val="FF0000"/>
                </a:solidFill>
                <a:sym typeface="Symbol" pitchFamily="18" charset="2"/>
              </a:rPr>
              <a:t>break</a:t>
            </a:r>
            <a:r>
              <a:rPr lang="en-US" altLang="zh-CN" sz="2400" i="1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} </a:t>
            </a:r>
            <a:r>
              <a:rPr lang="en-US" altLang="zh-CN" sz="2400" i="1" dirty="0">
                <a:sym typeface="Symbol" pitchFamily="18" charset="2"/>
              </a:rPr>
              <a:t>S</a:t>
            </a:r>
            <a:r>
              <a:rPr lang="en-US" altLang="zh-CN" sz="2400" baseline="-25000" dirty="0">
                <a:sym typeface="Symbol" pitchFamily="18" charset="2"/>
              </a:rPr>
              <a:t>2</a:t>
            </a:r>
            <a:r>
              <a:rPr lang="en-US" altLang="zh-CN" sz="2400" dirty="0">
                <a:sym typeface="Symbol" pitchFamily="18" charset="2"/>
              </a:rPr>
              <a:t>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400" dirty="0">
                <a:sym typeface="Symbol" pitchFamily="18" charset="2"/>
              </a:rPr>
              <a:t>        {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i="1" dirty="0" err="1">
                <a:sym typeface="Symbol" pitchFamily="18" charset="2"/>
              </a:rPr>
              <a:t>S.type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:= if </a:t>
            </a:r>
            <a:r>
              <a:rPr lang="en-US" altLang="zh-CN" sz="2400" i="1" dirty="0">
                <a:sym typeface="Symbol" pitchFamily="18" charset="2"/>
              </a:rPr>
              <a:t>S</a:t>
            </a:r>
            <a:r>
              <a:rPr lang="en-US" altLang="zh-CN" sz="2400" baseline="-25000" dirty="0">
                <a:sym typeface="Symbol" pitchFamily="18" charset="2"/>
              </a:rPr>
              <a:t>1</a:t>
            </a:r>
            <a:r>
              <a:rPr lang="en-US" altLang="zh-CN" sz="2400" i="1" dirty="0">
                <a:sym typeface="Symbol" pitchFamily="18" charset="2"/>
              </a:rPr>
              <a:t>.type</a:t>
            </a:r>
            <a:r>
              <a:rPr lang="en-US" altLang="zh-CN" sz="2400" dirty="0">
                <a:sym typeface="Symbol" pitchFamily="18" charset="2"/>
              </a:rPr>
              <a:t> =</a:t>
            </a:r>
            <a:r>
              <a:rPr lang="en-US" altLang="zh-CN" sz="2400" i="1" dirty="0">
                <a:sym typeface="Symbol" pitchFamily="18" charset="2"/>
              </a:rPr>
              <a:t> ok </a:t>
            </a:r>
            <a:r>
              <a:rPr lang="en-US" altLang="zh-CN" sz="2400" dirty="0">
                <a:sym typeface="Symbol" pitchFamily="18" charset="2"/>
              </a:rPr>
              <a:t>and</a:t>
            </a:r>
            <a:r>
              <a:rPr lang="en-US" altLang="zh-CN" sz="2400" i="1" dirty="0">
                <a:sym typeface="Symbol" pitchFamily="18" charset="2"/>
              </a:rPr>
              <a:t> S</a:t>
            </a:r>
            <a:r>
              <a:rPr lang="en-US" altLang="zh-CN" sz="2400" baseline="-25000" dirty="0">
                <a:sym typeface="Symbol" pitchFamily="18" charset="2"/>
              </a:rPr>
              <a:t>2</a:t>
            </a:r>
            <a:r>
              <a:rPr lang="en-US" altLang="zh-CN" sz="2400" i="1" dirty="0">
                <a:sym typeface="Symbol" pitchFamily="18" charset="2"/>
              </a:rPr>
              <a:t>.type</a:t>
            </a:r>
            <a:r>
              <a:rPr lang="en-US" altLang="zh-CN" sz="2400" dirty="0">
                <a:sym typeface="Symbol" pitchFamily="18" charset="2"/>
              </a:rPr>
              <a:t> =</a:t>
            </a:r>
            <a:r>
              <a:rPr lang="en-US" altLang="zh-CN" sz="2400" i="1" dirty="0">
                <a:sym typeface="Symbol" pitchFamily="18" charset="2"/>
              </a:rPr>
              <a:t> ok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400" i="1" dirty="0">
                <a:sym typeface="Symbol" pitchFamily="18" charset="2"/>
              </a:rPr>
              <a:t>                          </a:t>
            </a:r>
            <a:r>
              <a:rPr lang="en-US" altLang="zh-CN" sz="2400" dirty="0">
                <a:sym typeface="Symbol" pitchFamily="18" charset="2"/>
              </a:rPr>
              <a:t>then</a:t>
            </a:r>
            <a:r>
              <a:rPr lang="en-US" altLang="zh-CN" sz="2400" i="1" dirty="0">
                <a:sym typeface="Symbol" pitchFamily="18" charset="2"/>
              </a:rPr>
              <a:t> ok</a:t>
            </a:r>
            <a:r>
              <a:rPr lang="en-US" altLang="zh-CN" sz="2400" dirty="0">
                <a:sym typeface="Symbol" pitchFamily="18" charset="2"/>
              </a:rPr>
              <a:t> else </a:t>
            </a:r>
            <a:r>
              <a:rPr lang="en-US" altLang="zh-CN" sz="2400" i="1" dirty="0" err="1">
                <a:sym typeface="Symbol" pitchFamily="18" charset="2"/>
              </a:rPr>
              <a:t>type_error</a:t>
            </a:r>
            <a:r>
              <a:rPr lang="en-US" altLang="zh-CN" sz="2400" dirty="0">
                <a:sym typeface="Symbol" pitchFamily="18" charset="2"/>
              </a:rPr>
              <a:t> }</a:t>
            </a:r>
          </a:p>
          <a:p>
            <a:pPr algn="l">
              <a:buFont typeface="Wingdings" pitchFamily="2" charset="2"/>
              <a:buNone/>
            </a:pPr>
            <a:endParaRPr lang="en-US" altLang="zh-CN" sz="105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400" i="1" dirty="0">
                <a:sym typeface="Symbol" pitchFamily="18" charset="2"/>
              </a:rPr>
              <a:t>S </a:t>
            </a:r>
            <a:r>
              <a:rPr lang="en-US" altLang="zh-CN" sz="2400" dirty="0">
                <a:sym typeface="Symbol" pitchFamily="18" charset="2"/>
              </a:rPr>
              <a:t> break     {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i="1" dirty="0" err="1">
                <a:sym typeface="Symbol" pitchFamily="18" charset="2"/>
              </a:rPr>
              <a:t>S.type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:= if </a:t>
            </a:r>
            <a:r>
              <a:rPr lang="en-US" altLang="zh-CN" sz="2400" i="1" dirty="0" err="1" smtClean="0">
                <a:solidFill>
                  <a:srgbClr val="FF0000"/>
                </a:solidFill>
                <a:sym typeface="Symbol" pitchFamily="18" charset="2"/>
              </a:rPr>
              <a:t>S</a:t>
            </a:r>
            <a:r>
              <a:rPr lang="en-US" altLang="zh-CN" sz="2400" b="1" i="1" dirty="0" err="1" smtClean="0">
                <a:solidFill>
                  <a:srgbClr val="FF0000"/>
                </a:solidFill>
                <a:sym typeface="Symbol" pitchFamily="18" charset="2"/>
              </a:rPr>
              <a:t>.</a:t>
            </a:r>
            <a:r>
              <a:rPr lang="en-US" altLang="zh-CN" sz="2400" i="1" dirty="0" err="1" smtClean="0">
                <a:solidFill>
                  <a:srgbClr val="FF0000"/>
                </a:solidFill>
                <a:sym typeface="Symbol" pitchFamily="18" charset="2"/>
              </a:rPr>
              <a:t>break</a:t>
            </a:r>
            <a:r>
              <a:rPr lang="en-US" altLang="zh-CN" sz="2400" dirty="0" smtClean="0">
                <a:solidFill>
                  <a:srgbClr val="FF0000"/>
                </a:solidFill>
                <a:sym typeface="Symbol" pitchFamily="18" charset="2"/>
              </a:rPr>
              <a:t> = </a:t>
            </a:r>
            <a:r>
              <a:rPr lang="en-US" altLang="zh-CN" sz="2400" dirty="0">
                <a:solidFill>
                  <a:srgbClr val="FF0000"/>
                </a:solidFill>
                <a:sym typeface="Symbol" pitchFamily="18" charset="2"/>
              </a:rPr>
              <a:t>1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400" dirty="0">
                <a:sym typeface="Symbol" pitchFamily="18" charset="2"/>
              </a:rPr>
              <a:t>                                        then</a:t>
            </a:r>
            <a:r>
              <a:rPr lang="en-US" altLang="zh-CN" sz="2400" i="1" dirty="0">
                <a:sym typeface="Symbol" pitchFamily="18" charset="2"/>
              </a:rPr>
              <a:t> ok </a:t>
            </a:r>
            <a:r>
              <a:rPr lang="en-US" altLang="zh-CN" sz="2400" dirty="0">
                <a:sym typeface="Symbol" pitchFamily="18" charset="2"/>
              </a:rPr>
              <a:t>else </a:t>
            </a:r>
            <a:r>
              <a:rPr lang="en-US" altLang="zh-CN" sz="2400" i="1" dirty="0" err="1">
                <a:sym typeface="Symbol" pitchFamily="18" charset="2"/>
              </a:rPr>
              <a:t>type_error</a:t>
            </a:r>
            <a:r>
              <a:rPr lang="en-US" altLang="zh-CN" sz="2400" dirty="0">
                <a:sym typeface="Symbol" pitchFamily="18" charset="2"/>
              </a:rPr>
              <a:t> }</a:t>
            </a:r>
          </a:p>
          <a:p>
            <a:pPr algn="l">
              <a:buFont typeface="Wingdings" pitchFamily="2" charset="2"/>
              <a:buNone/>
            </a:pPr>
            <a:endParaRPr lang="en-US" altLang="zh-CN" sz="105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400" i="1" dirty="0">
                <a:sym typeface="Symbol" pitchFamily="18" charset="2"/>
              </a:rPr>
              <a:t>F</a:t>
            </a:r>
            <a:r>
              <a:rPr lang="en-US" altLang="zh-CN" sz="2400" dirty="0">
                <a:sym typeface="Symbol" pitchFamily="18" charset="2"/>
              </a:rPr>
              <a:t>  </a:t>
            </a:r>
            <a:r>
              <a:rPr lang="en-US" altLang="zh-CN" sz="2400" i="1" dirty="0">
                <a:sym typeface="Symbol" pitchFamily="18" charset="2"/>
              </a:rPr>
              <a:t>F</a:t>
            </a:r>
            <a:r>
              <a:rPr lang="en-US" altLang="zh-CN" sz="2400" baseline="-25000" dirty="0">
                <a:sym typeface="Symbol" pitchFamily="18" charset="2"/>
              </a:rPr>
              <a:t>1</a:t>
            </a:r>
            <a:r>
              <a:rPr lang="en-US" altLang="zh-CN" sz="2400" dirty="0">
                <a:sym typeface="Symbol" pitchFamily="18" charset="2"/>
              </a:rPr>
              <a:t> ; </a:t>
            </a:r>
            <a:r>
              <a:rPr lang="en-US" altLang="zh-CN" sz="2400" u="sng" dirty="0">
                <a:sym typeface="Symbol" pitchFamily="18" charset="2"/>
              </a:rPr>
              <a:t>id</a:t>
            </a:r>
            <a:r>
              <a:rPr lang="en-US" altLang="zh-CN" sz="2400" dirty="0">
                <a:sym typeface="Symbol" pitchFamily="18" charset="2"/>
              </a:rPr>
              <a:t> ( </a:t>
            </a:r>
            <a:r>
              <a:rPr lang="en-US" altLang="zh-CN" sz="2400" i="1" dirty="0">
                <a:sym typeface="Symbol" pitchFamily="18" charset="2"/>
              </a:rPr>
              <a:t>V </a:t>
            </a:r>
            <a:r>
              <a:rPr lang="en-US" altLang="zh-CN" sz="2400" dirty="0">
                <a:sym typeface="Symbol" pitchFamily="18" charset="2"/>
              </a:rPr>
              <a:t>)    {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i="1" dirty="0" err="1">
                <a:solidFill>
                  <a:srgbClr val="0000FF"/>
                </a:solidFill>
                <a:sym typeface="Symbol" pitchFamily="18" charset="2"/>
              </a:rPr>
              <a:t>S</a:t>
            </a:r>
            <a:r>
              <a:rPr lang="en-US" altLang="zh-CN" sz="2400" b="1" i="1" dirty="0" err="1">
                <a:solidFill>
                  <a:srgbClr val="0000FF"/>
                </a:solidFill>
                <a:sym typeface="Symbol" pitchFamily="18" charset="2"/>
              </a:rPr>
              <a:t>.</a:t>
            </a:r>
            <a:r>
              <a:rPr lang="en-US" altLang="zh-CN" sz="2400" i="1" dirty="0" err="1">
                <a:solidFill>
                  <a:srgbClr val="0000FF"/>
                </a:solidFill>
                <a:sym typeface="Symbol" pitchFamily="18" charset="2"/>
              </a:rPr>
              <a:t>break</a:t>
            </a:r>
            <a:r>
              <a:rPr lang="en-US" altLang="zh-CN" sz="2400" dirty="0">
                <a:solidFill>
                  <a:srgbClr val="0000FF"/>
                </a:solidFill>
                <a:sym typeface="Symbol" pitchFamily="18" charset="2"/>
              </a:rPr>
              <a:t> := 0</a:t>
            </a:r>
            <a:r>
              <a:rPr lang="en-US" altLang="zh-CN" sz="2400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}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400" dirty="0">
                <a:sym typeface="Symbol" pitchFamily="18" charset="2"/>
              </a:rPr>
              <a:t>        </a:t>
            </a:r>
            <a:r>
              <a:rPr lang="en-US" altLang="zh-CN" sz="2400" i="1" dirty="0">
                <a:sym typeface="Symbol" pitchFamily="18" charset="2"/>
              </a:rPr>
              <a:t>S    </a:t>
            </a:r>
            <a:r>
              <a:rPr lang="en-US" altLang="zh-CN" sz="2400" dirty="0">
                <a:sym typeface="Symbol" pitchFamily="18" charset="2"/>
              </a:rPr>
              <a:t>{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i="1" dirty="0" err="1">
                <a:sym typeface="Symbol" pitchFamily="18" charset="2"/>
              </a:rPr>
              <a:t>addtype</a:t>
            </a:r>
            <a:r>
              <a:rPr lang="en-US" altLang="zh-CN" sz="2400" dirty="0">
                <a:sym typeface="Symbol" pitchFamily="18" charset="2"/>
              </a:rPr>
              <a:t>(</a:t>
            </a:r>
            <a:r>
              <a:rPr lang="en-US" altLang="zh-CN" sz="2400" u="sng" dirty="0" err="1">
                <a:sym typeface="Symbol" pitchFamily="18" charset="2"/>
              </a:rPr>
              <a:t>id</a:t>
            </a:r>
            <a:r>
              <a:rPr lang="en-US" altLang="zh-CN" sz="2400" i="1" dirty="0" err="1">
                <a:sym typeface="Symbol" pitchFamily="18" charset="2"/>
              </a:rPr>
              <a:t>.entry</a:t>
            </a:r>
            <a:r>
              <a:rPr lang="en-US" altLang="zh-CN" sz="2400" dirty="0">
                <a:sym typeface="Symbol" pitchFamily="18" charset="2"/>
              </a:rPr>
              <a:t>, </a:t>
            </a:r>
            <a:r>
              <a:rPr lang="en-US" altLang="zh-CN" sz="2400" i="1" dirty="0">
                <a:sym typeface="Symbol" pitchFamily="18" charset="2"/>
              </a:rPr>
              <a:t>fun </a:t>
            </a:r>
            <a:r>
              <a:rPr lang="en-US" altLang="zh-CN" sz="2400" dirty="0">
                <a:sym typeface="Symbol" pitchFamily="18" charset="2"/>
              </a:rPr>
              <a:t>(</a:t>
            </a:r>
            <a:r>
              <a:rPr lang="en-US" altLang="zh-CN" sz="2400" i="1" dirty="0" err="1">
                <a:sym typeface="Symbol" pitchFamily="18" charset="2"/>
              </a:rPr>
              <a:t>V.type</a:t>
            </a:r>
            <a:r>
              <a:rPr lang="en-US" altLang="zh-CN" sz="2400" dirty="0">
                <a:sym typeface="Symbol" pitchFamily="18" charset="2"/>
              </a:rPr>
              <a:t>)); </a:t>
            </a:r>
            <a:endParaRPr lang="en-US" altLang="zh-CN" sz="24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400" i="1" dirty="0">
                <a:sym typeface="Symbol" pitchFamily="18" charset="2"/>
              </a:rPr>
              <a:t>                 </a:t>
            </a:r>
            <a:r>
              <a:rPr lang="en-US" altLang="zh-CN" sz="2400" i="1" dirty="0" err="1">
                <a:sym typeface="Symbol" pitchFamily="18" charset="2"/>
              </a:rPr>
              <a:t>F.type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:= if </a:t>
            </a:r>
            <a:r>
              <a:rPr lang="en-US" altLang="zh-CN" sz="2400" i="1" dirty="0">
                <a:sym typeface="Symbol" pitchFamily="18" charset="2"/>
              </a:rPr>
              <a:t>F</a:t>
            </a:r>
            <a:r>
              <a:rPr lang="en-US" altLang="zh-CN" sz="2400" baseline="-25000" dirty="0">
                <a:sym typeface="Symbol" pitchFamily="18" charset="2"/>
              </a:rPr>
              <a:t>1</a:t>
            </a:r>
            <a:r>
              <a:rPr lang="en-US" altLang="zh-CN" sz="2400" i="1" dirty="0">
                <a:sym typeface="Symbol" pitchFamily="18" charset="2"/>
              </a:rPr>
              <a:t>.type</a:t>
            </a:r>
            <a:r>
              <a:rPr lang="en-US" altLang="zh-CN" sz="2400" dirty="0">
                <a:sym typeface="Symbol" pitchFamily="18" charset="2"/>
              </a:rPr>
              <a:t> =</a:t>
            </a:r>
            <a:r>
              <a:rPr lang="en-US" altLang="zh-CN" sz="2400" i="1" dirty="0">
                <a:sym typeface="Symbol" pitchFamily="18" charset="2"/>
              </a:rPr>
              <a:t> ok </a:t>
            </a:r>
            <a:r>
              <a:rPr lang="en-US" altLang="zh-CN" sz="2400" dirty="0">
                <a:sym typeface="Symbol" pitchFamily="18" charset="2"/>
              </a:rPr>
              <a:t>and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i="1" dirty="0" err="1">
                <a:sym typeface="Symbol" pitchFamily="18" charset="2"/>
              </a:rPr>
              <a:t>S.type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=</a:t>
            </a:r>
            <a:r>
              <a:rPr lang="en-US" altLang="zh-CN" sz="2400" i="1" dirty="0">
                <a:sym typeface="Symbol" pitchFamily="18" charset="2"/>
              </a:rPr>
              <a:t> ok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400" i="1" dirty="0">
                <a:sym typeface="Symbol" pitchFamily="18" charset="2"/>
              </a:rPr>
              <a:t>                                </a:t>
            </a:r>
            <a:r>
              <a:rPr lang="en-US" altLang="zh-CN" sz="2400" dirty="0">
                <a:sym typeface="Symbol" pitchFamily="18" charset="2"/>
              </a:rPr>
              <a:t>then</a:t>
            </a:r>
            <a:r>
              <a:rPr lang="en-US" altLang="zh-CN" sz="2400" i="1" dirty="0">
                <a:sym typeface="Symbol" pitchFamily="18" charset="2"/>
              </a:rPr>
              <a:t> ok</a:t>
            </a:r>
            <a:r>
              <a:rPr lang="en-US" altLang="zh-CN" sz="2400" dirty="0">
                <a:sym typeface="Symbol" pitchFamily="18" charset="2"/>
              </a:rPr>
              <a:t> else </a:t>
            </a:r>
            <a:r>
              <a:rPr lang="en-US" altLang="zh-CN" sz="2400" i="1" dirty="0" err="1">
                <a:sym typeface="Symbol" pitchFamily="18" charset="2"/>
              </a:rPr>
              <a:t>type_error</a:t>
            </a:r>
            <a:r>
              <a:rPr lang="en-US" altLang="zh-CN" sz="2400" i="1" dirty="0"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}</a:t>
            </a:r>
            <a:endParaRPr lang="fr-FR" altLang="zh-CN" sz="2400" dirty="0">
              <a:sym typeface="Symbol" pitchFamily="18" charset="2"/>
            </a:endParaRPr>
          </a:p>
        </p:txBody>
      </p:sp>
      <p:sp>
        <p:nvSpPr>
          <p:cNvPr id="21508" name="Rectangle 10"/>
          <p:cNvSpPr>
            <a:spLocks noChangeArrowheads="1"/>
          </p:cNvSpPr>
          <p:nvPr/>
        </p:nvSpPr>
        <p:spPr bwMode="auto">
          <a:xfrm>
            <a:off x="457200" y="1150883"/>
            <a:ext cx="8360569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</a:t>
            </a:r>
            <a:r>
              <a:rPr lang="zh-CN" altLang="en-US" sz="2800" b="1" dirty="0"/>
              <a:t>增加处理：</a:t>
            </a:r>
            <a:r>
              <a:rPr lang="en-US" altLang="zh-CN" sz="2800" i="1" dirty="0"/>
              <a:t>break </a:t>
            </a:r>
            <a:r>
              <a:rPr lang="zh-CN" altLang="en-US" sz="2800" b="1" dirty="0"/>
              <a:t>只能在某个循环语句内部（续）</a:t>
            </a:r>
          </a:p>
        </p:txBody>
      </p:sp>
      <p:sp>
        <p:nvSpPr>
          <p:cNvPr id="21509" name="Text Box 11"/>
          <p:cNvSpPr txBox="1">
            <a:spLocks noChangeArrowheads="1"/>
          </p:cNvSpPr>
          <p:nvPr/>
        </p:nvSpPr>
        <p:spPr bwMode="auto">
          <a:xfrm>
            <a:off x="284162" y="457200"/>
            <a:ext cx="84026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语法制导的类型检查程序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  <a:sym typeface="Symbol" pitchFamily="18" charset="2"/>
              </a:rPr>
              <a:t>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举例</a:t>
            </a:r>
            <a:endParaRPr lang="zh-CN" altLang="en-US" sz="3200" b="1" dirty="0">
              <a:latin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0131178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6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ABE690-8A9E-43DD-ABBD-0CC33103DAF1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667000" y="2057400"/>
            <a:ext cx="4157662" cy="2720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30000"/>
              </a:lnSpc>
              <a:spcBef>
                <a:spcPct val="30000"/>
              </a:spcBef>
            </a:pPr>
            <a:r>
              <a:rPr lang="en-US" altLang="zh-CN" sz="2800" b="1" dirty="0">
                <a:latin typeface="Times New Roman" charset="0"/>
                <a:hlinkClick r:id="rId2" action="ppaction://hlinksldjump"/>
              </a:rPr>
              <a:t>8.1</a:t>
            </a:r>
            <a:r>
              <a:rPr lang="zh-CN" altLang="en-US" sz="2800" b="1" dirty="0">
                <a:latin typeface="Times New Roman" charset="0"/>
                <a:hlinkClick r:id="rId2" action="ppaction://hlinksldjump"/>
              </a:rPr>
              <a:t>　</a:t>
            </a:r>
            <a:r>
              <a:rPr lang="zh-CN" altLang="en-US" sz="2800" b="1" dirty="0" smtClean="0">
                <a:latin typeface="Times New Roman" charset="0"/>
                <a:hlinkClick r:id="rId2" action="ppaction://hlinksldjump"/>
              </a:rPr>
              <a:t>符号表  </a:t>
            </a:r>
            <a:endParaRPr lang="zh-CN" altLang="en-US" sz="2800" b="1" dirty="0">
              <a:latin typeface="Times New Roman" charset="0"/>
            </a:endParaRPr>
          </a:p>
          <a:p>
            <a:pPr algn="l">
              <a:lnSpc>
                <a:spcPct val="130000"/>
              </a:lnSpc>
              <a:spcBef>
                <a:spcPct val="30000"/>
              </a:spcBef>
            </a:pPr>
            <a:r>
              <a:rPr lang="en-US" altLang="zh-CN" sz="2800" b="1" dirty="0">
                <a:latin typeface="Times New Roman" charset="0"/>
                <a:hlinkClick r:id="rId3" action="ppaction://hlinksldjump"/>
              </a:rPr>
              <a:t>8.2</a:t>
            </a:r>
            <a:r>
              <a:rPr lang="zh-CN" altLang="en-US" sz="2800" b="1" dirty="0">
                <a:latin typeface="Times New Roman" charset="0"/>
                <a:hlinkClick r:id="rId3" action="ppaction://hlinksldjump"/>
              </a:rPr>
              <a:t>　</a:t>
            </a:r>
            <a:r>
              <a:rPr lang="zh-CN" altLang="en-US" sz="2800" b="1" dirty="0" smtClean="0">
                <a:latin typeface="Times New Roman" charset="0"/>
                <a:hlinkClick r:id="rId3" action="ppaction://hlinksldjump"/>
              </a:rPr>
              <a:t>静态语义分析  </a:t>
            </a:r>
            <a:endParaRPr lang="zh-CN" altLang="en-US" sz="2800" b="1" dirty="0">
              <a:latin typeface="Times New Roman" charset="0"/>
            </a:endParaRPr>
          </a:p>
          <a:p>
            <a:pPr algn="l">
              <a:lnSpc>
                <a:spcPct val="130000"/>
              </a:lnSpc>
              <a:spcBef>
                <a:spcPct val="30000"/>
              </a:spcBef>
            </a:pPr>
            <a:r>
              <a:rPr lang="en-US" altLang="zh-CN" sz="2800" b="1" dirty="0">
                <a:latin typeface="Times New Roman" charset="0"/>
                <a:hlinkClick r:id="rId4" action="ppaction://hlinksldjump"/>
              </a:rPr>
              <a:t>8.3</a:t>
            </a:r>
            <a:r>
              <a:rPr lang="zh-CN" altLang="en-US" sz="2800" b="1" dirty="0">
                <a:latin typeface="Times New Roman" charset="0"/>
                <a:hlinkClick r:id="rId4" action="ppaction://hlinksldjump"/>
              </a:rPr>
              <a:t>　</a:t>
            </a:r>
            <a:r>
              <a:rPr lang="zh-CN" altLang="en-US" sz="2800" b="1" dirty="0" smtClean="0">
                <a:latin typeface="Times New Roman" charset="0"/>
                <a:hlinkClick r:id="rId4" action="ppaction://hlinksldjump"/>
              </a:rPr>
              <a:t>中间代码生成 </a:t>
            </a:r>
            <a:endParaRPr lang="zh-CN" altLang="en-US" sz="2800" b="1" dirty="0">
              <a:latin typeface="Times New Roman" charset="0"/>
            </a:endParaRPr>
          </a:p>
          <a:p>
            <a:pPr algn="l">
              <a:lnSpc>
                <a:spcPct val="130000"/>
              </a:lnSpc>
              <a:spcBef>
                <a:spcPct val="30000"/>
              </a:spcBef>
            </a:pPr>
            <a:endParaRPr lang="zh-CN" altLang="en-US" sz="2800" b="1" dirty="0">
              <a:latin typeface="Times New Roman" charset="0"/>
            </a:endParaRP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362200" y="762000"/>
            <a:ext cx="3810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4000" b="1" dirty="0">
                <a:solidFill>
                  <a:srgbClr val="800000"/>
                </a:solidFill>
              </a:rPr>
              <a:t>重点讲解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 flipH="1">
            <a:off x="8480425" y="5999163"/>
            <a:ext cx="5111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000">
                <a:hlinkClick r:id="rId3" action="ppaction://hlinksldjump"/>
              </a:rPr>
              <a:t>小结</a:t>
            </a:r>
            <a:endParaRPr lang="zh-CN" altLang="en-US" sz="1000"/>
          </a:p>
        </p:txBody>
      </p:sp>
    </p:spTree>
    <p:extLst>
      <p:ext uri="{BB962C8B-B14F-4D97-AF65-F5344CB8AC3E}">
        <p14:creationId xmlns:p14="http://schemas.microsoft.com/office/powerpoint/2010/main" val="58412475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192"/>
          <p:cNvSpPr>
            <a:spLocks noChangeArrowheads="1"/>
          </p:cNvSpPr>
          <p:nvPr/>
        </p:nvSpPr>
        <p:spPr bwMode="auto">
          <a:xfrm>
            <a:off x="457200" y="1600200"/>
            <a:ext cx="7848600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 </a:t>
            </a:r>
            <a:r>
              <a:rPr kumimoji="0" lang="zh-CN" altLang="en-US" sz="2800" b="1" dirty="0">
                <a:solidFill>
                  <a:srgbClr val="800080"/>
                </a:solidFill>
              </a:rPr>
              <a:t>源程序的不同表示形式</a:t>
            </a:r>
            <a:endParaRPr lang="zh-CN" altLang="en-US" sz="2800" b="1" dirty="0">
              <a:solidFill>
                <a:srgbClr val="800080"/>
              </a:solidFill>
            </a:endParaRPr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/>
          </a:p>
          <a:p>
            <a:pPr algn="l">
              <a:buClrTx/>
              <a:buFont typeface="Symbol" pitchFamily="18" charset="2"/>
              <a:buChar char="-"/>
            </a:pPr>
            <a:r>
              <a:rPr lang="zh-CN" altLang="en-US" sz="2800" b="1" dirty="0">
                <a:solidFill>
                  <a:srgbClr val="800080"/>
                </a:solidFill>
              </a:rPr>
              <a:t>  作用</a:t>
            </a:r>
          </a:p>
          <a:p>
            <a:pPr lvl="1" algn="l">
              <a:buFontTx/>
              <a:buNone/>
            </a:pPr>
            <a:endParaRPr lang="zh-CN" altLang="en-US" sz="1000" b="1" dirty="0"/>
          </a:p>
          <a:p>
            <a:pPr lvl="1" algn="l">
              <a:buFontTx/>
              <a:buChar char="•"/>
            </a:pPr>
            <a:r>
              <a:rPr lang="zh-CN" altLang="en-US" sz="2800" b="1" dirty="0"/>
              <a:t>  源语言和目标语言之间的桥梁，避开</a:t>
            </a:r>
            <a:r>
              <a:rPr lang="zh-CN" altLang="en-US" sz="2800" b="1" dirty="0" smtClean="0"/>
              <a:t>二者之间</a:t>
            </a:r>
            <a:r>
              <a:rPr lang="zh-CN" altLang="en-US" sz="2800" b="1" dirty="0"/>
              <a:t>较大的语义跨度，</a:t>
            </a:r>
            <a:r>
              <a:rPr kumimoji="0" lang="zh-CN" altLang="en-US" sz="2800" b="1" dirty="0"/>
              <a:t>使编译程序的</a:t>
            </a:r>
            <a:r>
              <a:rPr kumimoji="0" lang="zh-CN" altLang="en-US" sz="2800" b="1" dirty="0" smtClean="0"/>
              <a:t>逻辑结构</a:t>
            </a:r>
            <a:r>
              <a:rPr kumimoji="0" lang="zh-CN" altLang="en-US" sz="2800" b="1" dirty="0"/>
              <a:t>更加简单明确</a:t>
            </a:r>
          </a:p>
          <a:p>
            <a:pPr lvl="1" algn="l">
              <a:buFontTx/>
              <a:buNone/>
            </a:pPr>
            <a:endParaRPr lang="zh-CN" altLang="en-US" sz="1000" b="1" dirty="0"/>
          </a:p>
          <a:p>
            <a:pPr lvl="1" algn="l">
              <a:buFontTx/>
              <a:buChar char="•"/>
            </a:pPr>
            <a:r>
              <a:rPr lang="zh-CN" altLang="en-US" sz="2800" b="1" dirty="0"/>
              <a:t>  </a:t>
            </a:r>
            <a:r>
              <a:rPr lang="zh-CN" altLang="en-US" sz="2800" b="1" dirty="0" smtClean="0"/>
              <a:t>有利于</a:t>
            </a:r>
            <a:r>
              <a:rPr lang="zh-CN" altLang="en-US" sz="2800" b="1" dirty="0"/>
              <a:t>编译程序的重定向</a:t>
            </a:r>
            <a:endParaRPr lang="zh-CN" altLang="en-US" sz="2800" b="1" dirty="0">
              <a:solidFill>
                <a:srgbClr val="800080"/>
              </a:solidFill>
            </a:endParaRPr>
          </a:p>
          <a:p>
            <a:pPr lvl="1" algn="l">
              <a:buFontTx/>
              <a:buNone/>
            </a:pPr>
            <a:endParaRPr lang="zh-CN" altLang="en-US" sz="1000" b="1" dirty="0"/>
          </a:p>
          <a:p>
            <a:pPr lvl="1" algn="l">
              <a:buFontTx/>
              <a:buChar char="•"/>
            </a:pPr>
            <a:r>
              <a:rPr lang="zh-CN" altLang="en-US" sz="2800" b="1" dirty="0"/>
              <a:t>  </a:t>
            </a:r>
            <a:r>
              <a:rPr lang="zh-CN" altLang="en-US" sz="2800" b="1" dirty="0" smtClean="0"/>
              <a:t>有</a:t>
            </a:r>
            <a:r>
              <a:rPr kumimoji="0" lang="zh-CN" altLang="en-US" sz="2800" b="1" dirty="0" smtClean="0">
                <a:latin typeface="楷体_GB2312" pitchFamily="49" charset="-122"/>
              </a:rPr>
              <a:t>利于</a:t>
            </a:r>
            <a:r>
              <a:rPr kumimoji="0" lang="zh-CN" altLang="en-US" sz="2800" b="1" dirty="0">
                <a:latin typeface="楷体_GB2312" pitchFamily="49" charset="-122"/>
              </a:rPr>
              <a:t>进行与目标机无关的优化</a:t>
            </a:r>
          </a:p>
        </p:txBody>
      </p:sp>
      <p:sp>
        <p:nvSpPr>
          <p:cNvPr id="23556" name="Text Box 193"/>
          <p:cNvSpPr txBox="1">
            <a:spLocks noChangeArrowheads="1"/>
          </p:cNvSpPr>
          <p:nvPr/>
        </p:nvSpPr>
        <p:spPr bwMode="auto">
          <a:xfrm>
            <a:off x="457200" y="716345"/>
            <a:ext cx="71294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0000FF"/>
                </a:solidFill>
                <a:latin typeface="楷体_GB2312" pitchFamily="49" charset="-122"/>
              </a:rPr>
              <a:t> </a:t>
            </a:r>
            <a:r>
              <a:rPr lang="en-US" altLang="zh-CN" sz="3200" b="1" dirty="0" smtClean="0">
                <a:solidFill>
                  <a:srgbClr val="0000FF"/>
                </a:solidFill>
                <a:latin typeface="楷体_GB2312" pitchFamily="49" charset="-122"/>
              </a:rPr>
              <a:t>8.3  </a:t>
            </a:r>
            <a:r>
              <a:rPr lang="zh-CN" altLang="en-US" sz="3200" b="1" dirty="0" smtClean="0">
                <a:solidFill>
                  <a:srgbClr val="0000FF"/>
                </a:solidFill>
                <a:latin typeface="楷体_GB2312" pitchFamily="49" charset="-122"/>
              </a:rPr>
              <a:t>中间代码生成</a:t>
            </a:r>
            <a:endParaRPr lang="zh-CN" altLang="en-US" sz="3200" b="1" dirty="0">
              <a:solidFill>
                <a:srgbClr val="0000FF"/>
              </a:solidFill>
              <a:latin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0678527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5"/>
          <p:cNvSpPr>
            <a:spLocks noChangeArrowheads="1"/>
          </p:cNvSpPr>
          <p:nvPr/>
        </p:nvSpPr>
        <p:spPr bwMode="auto">
          <a:xfrm>
            <a:off x="644088" y="1492552"/>
            <a:ext cx="8208962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>
                <a:solidFill>
                  <a:srgbClr val="800080"/>
                </a:solidFill>
              </a:rPr>
              <a:t>有</a:t>
            </a:r>
            <a:r>
              <a:rPr kumimoji="0" lang="zh-CN" altLang="en-US" sz="2800" b="1" dirty="0">
                <a:solidFill>
                  <a:srgbClr val="800080"/>
                </a:solidFill>
              </a:rPr>
              <a:t>不同层次不同目的之分</a:t>
            </a:r>
            <a:endParaRPr lang="zh-CN" altLang="en-US" sz="2800" b="1" dirty="0">
              <a:solidFill>
                <a:srgbClr val="800080"/>
              </a:solidFill>
            </a:endParaRPr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/>
          </a:p>
          <a:p>
            <a:pPr algn="l">
              <a:buClrTx/>
              <a:buFont typeface="Symbol" pitchFamily="18" charset="2"/>
              <a:buChar char="-"/>
            </a:pPr>
            <a:r>
              <a:rPr lang="zh-CN" altLang="en-US" sz="2800" b="1" dirty="0">
                <a:solidFill>
                  <a:srgbClr val="800080"/>
                </a:solidFill>
              </a:rPr>
              <a:t>  中间代码举例</a:t>
            </a:r>
          </a:p>
          <a:p>
            <a:pPr lvl="1" algn="l">
              <a:buFontTx/>
              <a:buNone/>
            </a:pPr>
            <a:endParaRPr lang="zh-CN" altLang="en-US" sz="1000" b="1" dirty="0"/>
          </a:p>
          <a:p>
            <a:pPr lvl="1" algn="l">
              <a:buFontTx/>
              <a:buChar char="•"/>
            </a:pPr>
            <a:r>
              <a:rPr lang="zh-CN" altLang="en-US" i="1" dirty="0"/>
              <a:t>   </a:t>
            </a:r>
            <a:r>
              <a:rPr lang="en-US" altLang="zh-CN" i="1" dirty="0"/>
              <a:t>AST</a:t>
            </a:r>
            <a:r>
              <a:rPr lang="zh-CN" altLang="en-US" b="1" dirty="0"/>
              <a:t>（</a:t>
            </a:r>
            <a:r>
              <a:rPr lang="en-US" altLang="zh-CN" sz="2300" i="1" dirty="0"/>
              <a:t>Abstract syntax tree</a:t>
            </a:r>
            <a:r>
              <a:rPr lang="zh-CN" altLang="en-US" sz="2300" i="1" dirty="0"/>
              <a:t>，</a:t>
            </a:r>
            <a:r>
              <a:rPr lang="zh-CN" altLang="en-US" sz="2300" b="1" dirty="0">
                <a:latin typeface="楷体_GB2312" pitchFamily="49" charset="-122"/>
              </a:rPr>
              <a:t>抽象语法树</a:t>
            </a:r>
            <a:r>
              <a:rPr lang="zh-CN" altLang="en-US" b="1" dirty="0"/>
              <a:t>）</a:t>
            </a:r>
            <a:endParaRPr kumimoji="0" lang="zh-CN" altLang="en-US" b="1" dirty="0"/>
          </a:p>
          <a:p>
            <a:pPr lvl="1" algn="l">
              <a:buFontTx/>
              <a:buNone/>
            </a:pPr>
            <a:endParaRPr lang="zh-CN" altLang="en-US" sz="1000" b="1" dirty="0"/>
          </a:p>
          <a:p>
            <a:pPr lvl="1" algn="l">
              <a:buFontTx/>
              <a:buChar char="•"/>
            </a:pPr>
            <a:r>
              <a:rPr lang="zh-CN" altLang="en-US" sz="2800" b="1" dirty="0"/>
              <a:t>  </a:t>
            </a:r>
            <a:r>
              <a:rPr lang="en-US" altLang="zh-CN" i="1" dirty="0"/>
              <a:t>TAC</a:t>
            </a:r>
            <a:r>
              <a:rPr lang="zh-CN" altLang="en-US" b="1" dirty="0"/>
              <a:t>（</a:t>
            </a:r>
            <a:r>
              <a:rPr lang="en-US" altLang="zh-CN" sz="2300" i="1" dirty="0"/>
              <a:t>Three-address code</a:t>
            </a:r>
            <a:r>
              <a:rPr kumimoji="0" lang="en-US" altLang="zh-CN" sz="2300" dirty="0">
                <a:latin typeface="楷体_GB2312" pitchFamily="49" charset="-122"/>
              </a:rPr>
              <a:t>,</a:t>
            </a:r>
            <a:r>
              <a:rPr lang="zh-CN" altLang="en-US" sz="2300" b="1" dirty="0"/>
              <a:t>三地址码，四元式</a:t>
            </a:r>
            <a:r>
              <a:rPr lang="zh-CN" altLang="en-US" b="1" dirty="0"/>
              <a:t>）</a:t>
            </a:r>
            <a:endParaRPr lang="zh-CN" altLang="en-US" dirty="0"/>
          </a:p>
          <a:p>
            <a:pPr lvl="1" algn="l">
              <a:buFont typeface="Symbol" pitchFamily="18" charset="2"/>
              <a:buNone/>
            </a:pPr>
            <a:endParaRPr lang="zh-CN" altLang="en-US" sz="1000" b="1" dirty="0"/>
          </a:p>
          <a:p>
            <a:pPr lvl="1" algn="l">
              <a:buFontTx/>
              <a:buChar char="•"/>
            </a:pPr>
            <a:r>
              <a:rPr lang="zh-CN" altLang="en-US" sz="2800" b="1" dirty="0"/>
              <a:t>  </a:t>
            </a:r>
            <a:r>
              <a:rPr lang="en-US" altLang="zh-CN" i="1" dirty="0"/>
              <a:t>P-code </a:t>
            </a:r>
            <a:r>
              <a:rPr lang="zh-CN" altLang="en-US" b="1" dirty="0"/>
              <a:t>（</a:t>
            </a:r>
            <a:r>
              <a:rPr lang="zh-CN" altLang="en-US" sz="2300" b="1" dirty="0"/>
              <a:t>特别用于 </a:t>
            </a:r>
            <a:r>
              <a:rPr lang="en-US" altLang="zh-CN" sz="2300" i="1" dirty="0" err="1"/>
              <a:t>Pasal</a:t>
            </a:r>
            <a:r>
              <a:rPr lang="en-US" altLang="zh-CN" sz="2300" i="1" dirty="0"/>
              <a:t> </a:t>
            </a:r>
            <a:r>
              <a:rPr lang="zh-CN" altLang="en-US" sz="2300" b="1" dirty="0"/>
              <a:t>语言实现</a:t>
            </a:r>
            <a:r>
              <a:rPr lang="zh-CN" altLang="en-US" b="1" dirty="0"/>
              <a:t>）</a:t>
            </a:r>
          </a:p>
          <a:p>
            <a:pPr lvl="1" algn="l">
              <a:buFontTx/>
              <a:buNone/>
            </a:pPr>
            <a:endParaRPr lang="zh-CN" altLang="en-US" sz="1000" b="1" dirty="0"/>
          </a:p>
          <a:p>
            <a:pPr lvl="1" algn="l">
              <a:buFontTx/>
              <a:buChar char="•"/>
            </a:pPr>
            <a:r>
              <a:rPr lang="zh-CN" altLang="en-US" b="1" dirty="0"/>
              <a:t>  </a:t>
            </a:r>
            <a:r>
              <a:rPr lang="en-US" altLang="zh-CN" i="1" dirty="0" err="1"/>
              <a:t>Bytecode</a:t>
            </a:r>
            <a:r>
              <a:rPr lang="zh-CN" altLang="en-US" b="1" dirty="0"/>
              <a:t>（</a:t>
            </a:r>
            <a:r>
              <a:rPr lang="en-US" altLang="zh-CN" sz="2300" i="1" dirty="0"/>
              <a:t>Java </a:t>
            </a:r>
            <a:r>
              <a:rPr lang="zh-CN" altLang="en-US" sz="2300" b="1" dirty="0"/>
              <a:t>编译器的输出</a:t>
            </a:r>
            <a:r>
              <a:rPr lang="en-US" altLang="zh-CN" sz="2300" i="1" dirty="0"/>
              <a:t>, Java </a:t>
            </a:r>
            <a:r>
              <a:rPr lang="zh-CN" altLang="en-US" sz="2300" b="1" dirty="0"/>
              <a:t>虚拟机的输入</a:t>
            </a:r>
            <a:r>
              <a:rPr lang="zh-CN" altLang="en-US" b="1" dirty="0"/>
              <a:t>）</a:t>
            </a:r>
          </a:p>
          <a:p>
            <a:pPr lvl="1" algn="l">
              <a:buFontTx/>
              <a:buNone/>
            </a:pPr>
            <a:endParaRPr lang="zh-CN" altLang="en-US" sz="1000" b="1" dirty="0"/>
          </a:p>
          <a:p>
            <a:pPr lvl="1" algn="l">
              <a:buFontTx/>
              <a:buChar char="•"/>
            </a:pPr>
            <a:r>
              <a:rPr lang="zh-CN" altLang="en-US" dirty="0"/>
              <a:t>  </a:t>
            </a:r>
            <a:r>
              <a:rPr lang="en-US" altLang="zh-CN" i="1" dirty="0"/>
              <a:t>SSA</a:t>
            </a:r>
            <a:r>
              <a:rPr lang="zh-CN" altLang="en-US" b="1" dirty="0"/>
              <a:t>（</a:t>
            </a:r>
            <a:r>
              <a:rPr lang="en-US" altLang="zh-CN" sz="2300" i="1" dirty="0"/>
              <a:t>Static single assignment form</a:t>
            </a:r>
            <a:r>
              <a:rPr lang="zh-CN" altLang="en-US" sz="2300" i="1" dirty="0"/>
              <a:t>，</a:t>
            </a:r>
            <a:r>
              <a:rPr lang="zh-CN" altLang="en-US" sz="2300" b="1" dirty="0"/>
              <a:t>静态单赋值形式</a:t>
            </a:r>
            <a:r>
              <a:rPr lang="zh-CN" altLang="en-US" b="1" dirty="0"/>
              <a:t>）</a:t>
            </a:r>
          </a:p>
        </p:txBody>
      </p:sp>
      <p:sp>
        <p:nvSpPr>
          <p:cNvPr id="24580" name="Text Box 26"/>
          <p:cNvSpPr txBox="1">
            <a:spLocks noChangeArrowheads="1"/>
          </p:cNvSpPr>
          <p:nvPr/>
        </p:nvSpPr>
        <p:spPr bwMode="auto">
          <a:xfrm>
            <a:off x="595422" y="617537"/>
            <a:ext cx="71294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中间代码的形式</a:t>
            </a:r>
          </a:p>
        </p:txBody>
      </p:sp>
    </p:spTree>
    <p:extLst>
      <p:ext uri="{BB962C8B-B14F-4D97-AF65-F5344CB8AC3E}">
        <p14:creationId xmlns:p14="http://schemas.microsoft.com/office/powerpoint/2010/main" val="411776306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2"/>
          <p:cNvSpPr>
            <a:spLocks noChangeArrowheads="1"/>
          </p:cNvSpPr>
          <p:nvPr/>
        </p:nvSpPr>
        <p:spPr bwMode="auto">
          <a:xfrm>
            <a:off x="571500" y="1442243"/>
            <a:ext cx="7848600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/>
              <a:t>算术表达式 </a:t>
            </a:r>
            <a:r>
              <a:rPr lang="en-US" altLang="zh-CN" sz="2800" dirty="0">
                <a:solidFill>
                  <a:srgbClr val="800080"/>
                </a:solidFill>
              </a:rPr>
              <a:t>A + B * ( C - D ) + E / ( C - D ) ^N</a:t>
            </a:r>
          </a:p>
          <a:p>
            <a:pPr algn="l">
              <a:buClrTx/>
              <a:buFont typeface="Symbol" pitchFamily="18" charset="2"/>
              <a:buNone/>
            </a:pPr>
            <a:endParaRPr lang="en-US" altLang="zh-CN" sz="1000" b="1" dirty="0"/>
          </a:p>
          <a:p>
            <a:pPr lvl="1" algn="l">
              <a:buFontTx/>
              <a:buChar char="•"/>
            </a:pPr>
            <a:r>
              <a:rPr lang="en-US" altLang="zh-CN" i="1" dirty="0"/>
              <a:t>  </a:t>
            </a:r>
            <a:r>
              <a:rPr lang="en-US" altLang="zh-CN" sz="2400" i="1" dirty="0">
                <a:solidFill>
                  <a:srgbClr val="800080"/>
                </a:solidFill>
              </a:rPr>
              <a:t>AST</a:t>
            </a:r>
            <a:r>
              <a:rPr lang="zh-CN" altLang="en-US" sz="2400" b="1" dirty="0">
                <a:solidFill>
                  <a:srgbClr val="800080"/>
                </a:solidFill>
              </a:rPr>
              <a:t>（</a:t>
            </a:r>
            <a:r>
              <a:rPr lang="zh-CN" altLang="en-US" sz="2400" b="1" dirty="0">
                <a:solidFill>
                  <a:srgbClr val="800080"/>
                </a:solidFill>
                <a:latin typeface="楷体_GB2312" pitchFamily="49" charset="-122"/>
              </a:rPr>
              <a:t>抽象语法树</a:t>
            </a:r>
            <a:r>
              <a:rPr lang="zh-CN" altLang="en-US" sz="2400" b="1" dirty="0">
                <a:solidFill>
                  <a:srgbClr val="800080"/>
                </a:solidFill>
              </a:rPr>
              <a:t>）表示</a:t>
            </a:r>
          </a:p>
        </p:txBody>
      </p:sp>
      <p:sp>
        <p:nvSpPr>
          <p:cNvPr id="26628" name="Text Box 23"/>
          <p:cNvSpPr txBox="1">
            <a:spLocks noChangeArrowheads="1"/>
          </p:cNvSpPr>
          <p:nvPr/>
        </p:nvSpPr>
        <p:spPr bwMode="auto">
          <a:xfrm>
            <a:off x="473868" y="609983"/>
            <a:ext cx="71294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中间代码举例</a:t>
            </a:r>
          </a:p>
        </p:txBody>
      </p:sp>
      <p:sp>
        <p:nvSpPr>
          <p:cNvPr id="26633" name="Text Box 29"/>
          <p:cNvSpPr txBox="1">
            <a:spLocks noChangeArrowheads="1"/>
          </p:cNvSpPr>
          <p:nvPr/>
        </p:nvSpPr>
        <p:spPr bwMode="auto">
          <a:xfrm>
            <a:off x="5464175" y="4572000"/>
            <a:ext cx="479425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2000">
                <a:solidFill>
                  <a:srgbClr val="800080"/>
                </a:solidFill>
                <a:ea typeface="宋体" pitchFamily="2" charset="-122"/>
              </a:rPr>
              <a:t>^</a:t>
            </a:r>
            <a:endParaRPr lang="en-US" altLang="zh-CN" sz="2000">
              <a:solidFill>
                <a:srgbClr val="800080"/>
              </a:solidFill>
              <a:ea typeface="宋体" pitchFamily="2" charset="-122"/>
            </a:endParaRPr>
          </a:p>
        </p:txBody>
      </p:sp>
      <p:sp>
        <p:nvSpPr>
          <p:cNvPr id="26634" name="Text Box 31"/>
          <p:cNvSpPr txBox="1">
            <a:spLocks noChangeArrowheads="1"/>
          </p:cNvSpPr>
          <p:nvPr/>
        </p:nvSpPr>
        <p:spPr bwMode="auto">
          <a:xfrm>
            <a:off x="3330575" y="2819400"/>
            <a:ext cx="403225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 sz="2000">
                <a:solidFill>
                  <a:srgbClr val="800080"/>
                </a:solidFill>
                <a:ea typeface="宋体" pitchFamily="2" charset="-122"/>
              </a:rPr>
              <a:t>+</a:t>
            </a:r>
          </a:p>
        </p:txBody>
      </p:sp>
      <p:sp>
        <p:nvSpPr>
          <p:cNvPr id="26635" name="Text Box 32"/>
          <p:cNvSpPr txBox="1">
            <a:spLocks noChangeArrowheads="1"/>
          </p:cNvSpPr>
          <p:nvPr/>
        </p:nvSpPr>
        <p:spPr bwMode="auto">
          <a:xfrm>
            <a:off x="4038600" y="3352800"/>
            <a:ext cx="381000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 sz="2000">
                <a:solidFill>
                  <a:srgbClr val="800080"/>
                </a:solidFill>
                <a:ea typeface="宋体" pitchFamily="2" charset="-122"/>
              </a:rPr>
              <a:t>+</a:t>
            </a:r>
          </a:p>
        </p:txBody>
      </p:sp>
      <p:sp>
        <p:nvSpPr>
          <p:cNvPr id="26636" name="Text Box 33"/>
          <p:cNvSpPr txBox="1">
            <a:spLocks noChangeArrowheads="1"/>
          </p:cNvSpPr>
          <p:nvPr/>
        </p:nvSpPr>
        <p:spPr bwMode="auto">
          <a:xfrm>
            <a:off x="4768850" y="3886200"/>
            <a:ext cx="336550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 sz="2000">
                <a:solidFill>
                  <a:srgbClr val="800080"/>
                </a:solidFill>
                <a:ea typeface="宋体" pitchFamily="2" charset="-122"/>
              </a:rPr>
              <a:t>/</a:t>
            </a:r>
          </a:p>
        </p:txBody>
      </p:sp>
      <p:sp>
        <p:nvSpPr>
          <p:cNvPr id="26637" name="Text Box 34"/>
          <p:cNvSpPr txBox="1">
            <a:spLocks noChangeArrowheads="1"/>
          </p:cNvSpPr>
          <p:nvPr/>
        </p:nvSpPr>
        <p:spPr bwMode="auto">
          <a:xfrm>
            <a:off x="2590800" y="3336925"/>
            <a:ext cx="381000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 sz="2000">
                <a:solidFill>
                  <a:srgbClr val="800080"/>
                </a:solidFill>
                <a:ea typeface="宋体" pitchFamily="2" charset="-122"/>
              </a:rPr>
              <a:t>A</a:t>
            </a:r>
          </a:p>
        </p:txBody>
      </p:sp>
      <p:sp>
        <p:nvSpPr>
          <p:cNvPr id="26638" name="Text Box 35"/>
          <p:cNvSpPr txBox="1">
            <a:spLocks noChangeArrowheads="1"/>
          </p:cNvSpPr>
          <p:nvPr/>
        </p:nvSpPr>
        <p:spPr bwMode="auto">
          <a:xfrm>
            <a:off x="3398838" y="3946525"/>
            <a:ext cx="334962" cy="4572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>
                <a:solidFill>
                  <a:srgbClr val="800080"/>
                </a:solidFill>
                <a:ea typeface="宋体" pitchFamily="2" charset="-122"/>
              </a:rPr>
              <a:t>*</a:t>
            </a:r>
          </a:p>
        </p:txBody>
      </p:sp>
      <p:sp>
        <p:nvSpPr>
          <p:cNvPr id="26639" name="Text Box 36"/>
          <p:cNvSpPr txBox="1">
            <a:spLocks noChangeArrowheads="1"/>
          </p:cNvSpPr>
          <p:nvPr/>
        </p:nvSpPr>
        <p:spPr bwMode="auto">
          <a:xfrm>
            <a:off x="4419600" y="4556125"/>
            <a:ext cx="381000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 sz="2000">
                <a:solidFill>
                  <a:srgbClr val="800080"/>
                </a:solidFill>
                <a:ea typeface="宋体" pitchFamily="2" charset="-122"/>
              </a:rPr>
              <a:t>E</a:t>
            </a:r>
          </a:p>
        </p:txBody>
      </p:sp>
      <p:sp>
        <p:nvSpPr>
          <p:cNvPr id="26640" name="Line 37"/>
          <p:cNvSpPr>
            <a:spLocks noChangeShapeType="1"/>
          </p:cNvSpPr>
          <p:nvPr/>
        </p:nvSpPr>
        <p:spPr bwMode="auto">
          <a:xfrm flipV="1">
            <a:off x="2895600" y="3124200"/>
            <a:ext cx="533400" cy="3048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41" name="Line 38"/>
          <p:cNvSpPr>
            <a:spLocks noChangeShapeType="1"/>
          </p:cNvSpPr>
          <p:nvPr/>
        </p:nvSpPr>
        <p:spPr bwMode="auto">
          <a:xfrm>
            <a:off x="3581400" y="3124200"/>
            <a:ext cx="533400" cy="3810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42" name="Line 39"/>
          <p:cNvSpPr>
            <a:spLocks noChangeShapeType="1"/>
          </p:cNvSpPr>
          <p:nvPr/>
        </p:nvSpPr>
        <p:spPr bwMode="auto">
          <a:xfrm flipH="1">
            <a:off x="3657600" y="3657600"/>
            <a:ext cx="457200" cy="3048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43" name="Line 40"/>
          <p:cNvSpPr>
            <a:spLocks noChangeShapeType="1"/>
          </p:cNvSpPr>
          <p:nvPr/>
        </p:nvSpPr>
        <p:spPr bwMode="auto">
          <a:xfrm>
            <a:off x="4343400" y="3657600"/>
            <a:ext cx="406400" cy="3048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44" name="Line 41"/>
          <p:cNvSpPr>
            <a:spLocks noChangeShapeType="1"/>
          </p:cNvSpPr>
          <p:nvPr/>
        </p:nvSpPr>
        <p:spPr bwMode="auto">
          <a:xfrm>
            <a:off x="5029200" y="4191000"/>
            <a:ext cx="457200" cy="3810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45" name="Line 42"/>
          <p:cNvSpPr>
            <a:spLocks noChangeShapeType="1"/>
          </p:cNvSpPr>
          <p:nvPr/>
        </p:nvSpPr>
        <p:spPr bwMode="auto">
          <a:xfrm flipH="1">
            <a:off x="4648200" y="4224338"/>
            <a:ext cx="152400" cy="347662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46" name="Line 44"/>
          <p:cNvSpPr>
            <a:spLocks noChangeShapeType="1"/>
          </p:cNvSpPr>
          <p:nvPr/>
        </p:nvSpPr>
        <p:spPr bwMode="auto">
          <a:xfrm>
            <a:off x="3657600" y="4191000"/>
            <a:ext cx="457200" cy="4572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47" name="Text Box 45"/>
          <p:cNvSpPr txBox="1">
            <a:spLocks noChangeArrowheads="1"/>
          </p:cNvSpPr>
          <p:nvPr/>
        </p:nvSpPr>
        <p:spPr bwMode="auto">
          <a:xfrm>
            <a:off x="4038600" y="4495800"/>
            <a:ext cx="381000" cy="4572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>
                <a:solidFill>
                  <a:srgbClr val="800080"/>
                </a:solidFill>
                <a:ea typeface="宋体" pitchFamily="2" charset="-122"/>
              </a:rPr>
              <a:t>-</a:t>
            </a:r>
          </a:p>
        </p:txBody>
      </p:sp>
      <p:sp>
        <p:nvSpPr>
          <p:cNvPr id="26648" name="Text Box 46"/>
          <p:cNvSpPr txBox="1">
            <a:spLocks noChangeArrowheads="1"/>
          </p:cNvSpPr>
          <p:nvPr/>
        </p:nvSpPr>
        <p:spPr bwMode="auto">
          <a:xfrm>
            <a:off x="2819400" y="4522788"/>
            <a:ext cx="381000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 sz="2000">
                <a:solidFill>
                  <a:srgbClr val="800080"/>
                </a:solidFill>
                <a:ea typeface="宋体" pitchFamily="2" charset="-122"/>
              </a:rPr>
              <a:t>B</a:t>
            </a:r>
          </a:p>
        </p:txBody>
      </p:sp>
      <p:sp>
        <p:nvSpPr>
          <p:cNvPr id="26649" name="Line 47"/>
          <p:cNvSpPr>
            <a:spLocks noChangeShapeType="1"/>
          </p:cNvSpPr>
          <p:nvPr/>
        </p:nvSpPr>
        <p:spPr bwMode="auto">
          <a:xfrm flipH="1">
            <a:off x="3124200" y="4191000"/>
            <a:ext cx="304800" cy="3810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50" name="Text Box 48"/>
          <p:cNvSpPr txBox="1">
            <a:spLocks noChangeArrowheads="1"/>
          </p:cNvSpPr>
          <p:nvPr/>
        </p:nvSpPr>
        <p:spPr bwMode="auto">
          <a:xfrm>
            <a:off x="4343400" y="5241925"/>
            <a:ext cx="479425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 sz="2000">
                <a:solidFill>
                  <a:srgbClr val="800080"/>
                </a:solidFill>
                <a:ea typeface="宋体" pitchFamily="2" charset="-122"/>
              </a:rPr>
              <a:t>D</a:t>
            </a:r>
          </a:p>
        </p:txBody>
      </p:sp>
      <p:sp>
        <p:nvSpPr>
          <p:cNvPr id="26651" name="Text Box 49"/>
          <p:cNvSpPr txBox="1">
            <a:spLocks noChangeArrowheads="1"/>
          </p:cNvSpPr>
          <p:nvPr/>
        </p:nvSpPr>
        <p:spPr bwMode="auto">
          <a:xfrm>
            <a:off x="3657600" y="5226050"/>
            <a:ext cx="381000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 sz="2000">
                <a:solidFill>
                  <a:srgbClr val="800080"/>
                </a:solidFill>
                <a:ea typeface="宋体" pitchFamily="2" charset="-122"/>
              </a:rPr>
              <a:t>C</a:t>
            </a:r>
          </a:p>
        </p:txBody>
      </p:sp>
      <p:sp>
        <p:nvSpPr>
          <p:cNvPr id="26652" name="Line 50"/>
          <p:cNvSpPr>
            <a:spLocks noChangeShapeType="1"/>
          </p:cNvSpPr>
          <p:nvPr/>
        </p:nvSpPr>
        <p:spPr bwMode="auto">
          <a:xfrm>
            <a:off x="4267200" y="4860925"/>
            <a:ext cx="228600" cy="396875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53" name="Line 51"/>
          <p:cNvSpPr>
            <a:spLocks noChangeShapeType="1"/>
          </p:cNvSpPr>
          <p:nvPr/>
        </p:nvSpPr>
        <p:spPr bwMode="auto">
          <a:xfrm flipH="1">
            <a:off x="3886200" y="4894263"/>
            <a:ext cx="152400" cy="347662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54" name="Line 53"/>
          <p:cNvSpPr>
            <a:spLocks noChangeShapeType="1"/>
          </p:cNvSpPr>
          <p:nvPr/>
        </p:nvSpPr>
        <p:spPr bwMode="auto">
          <a:xfrm flipH="1">
            <a:off x="5334000" y="4876800"/>
            <a:ext cx="152400" cy="347663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55" name="Text Box 54"/>
          <p:cNvSpPr txBox="1">
            <a:spLocks noChangeArrowheads="1"/>
          </p:cNvSpPr>
          <p:nvPr/>
        </p:nvSpPr>
        <p:spPr bwMode="auto">
          <a:xfrm>
            <a:off x="5159375" y="5105400"/>
            <a:ext cx="381000" cy="4572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>
                <a:solidFill>
                  <a:srgbClr val="800080"/>
                </a:solidFill>
                <a:ea typeface="宋体" pitchFamily="2" charset="-122"/>
              </a:rPr>
              <a:t>-</a:t>
            </a:r>
          </a:p>
        </p:txBody>
      </p:sp>
      <p:sp>
        <p:nvSpPr>
          <p:cNvPr id="26656" name="Text Box 55"/>
          <p:cNvSpPr txBox="1">
            <a:spLocks noChangeArrowheads="1"/>
          </p:cNvSpPr>
          <p:nvPr/>
        </p:nvSpPr>
        <p:spPr bwMode="auto">
          <a:xfrm>
            <a:off x="5464175" y="5851525"/>
            <a:ext cx="479425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 sz="2000">
                <a:solidFill>
                  <a:srgbClr val="800080"/>
                </a:solidFill>
                <a:ea typeface="宋体" pitchFamily="2" charset="-122"/>
              </a:rPr>
              <a:t>D</a:t>
            </a:r>
          </a:p>
        </p:txBody>
      </p:sp>
      <p:sp>
        <p:nvSpPr>
          <p:cNvPr id="26657" name="Text Box 56"/>
          <p:cNvSpPr txBox="1">
            <a:spLocks noChangeArrowheads="1"/>
          </p:cNvSpPr>
          <p:nvPr/>
        </p:nvSpPr>
        <p:spPr bwMode="auto">
          <a:xfrm>
            <a:off x="4778375" y="5835650"/>
            <a:ext cx="381000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 sz="2000">
                <a:solidFill>
                  <a:srgbClr val="800080"/>
                </a:solidFill>
                <a:ea typeface="宋体" pitchFamily="2" charset="-122"/>
              </a:rPr>
              <a:t>C</a:t>
            </a:r>
          </a:p>
        </p:txBody>
      </p:sp>
      <p:sp>
        <p:nvSpPr>
          <p:cNvPr id="26658" name="Line 57"/>
          <p:cNvSpPr>
            <a:spLocks noChangeShapeType="1"/>
          </p:cNvSpPr>
          <p:nvPr/>
        </p:nvSpPr>
        <p:spPr bwMode="auto">
          <a:xfrm>
            <a:off x="5387975" y="5470525"/>
            <a:ext cx="228600" cy="396875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59" name="Line 58"/>
          <p:cNvSpPr>
            <a:spLocks noChangeShapeType="1"/>
          </p:cNvSpPr>
          <p:nvPr/>
        </p:nvSpPr>
        <p:spPr bwMode="auto">
          <a:xfrm flipH="1">
            <a:off x="5006975" y="5503863"/>
            <a:ext cx="152400" cy="347662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60" name="Line 59"/>
          <p:cNvSpPr>
            <a:spLocks noChangeShapeType="1"/>
          </p:cNvSpPr>
          <p:nvPr/>
        </p:nvSpPr>
        <p:spPr bwMode="auto">
          <a:xfrm>
            <a:off x="5715000" y="4800600"/>
            <a:ext cx="457200" cy="3810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61" name="Text Box 60"/>
          <p:cNvSpPr txBox="1">
            <a:spLocks noChangeArrowheads="1"/>
          </p:cNvSpPr>
          <p:nvPr/>
        </p:nvSpPr>
        <p:spPr bwMode="auto">
          <a:xfrm>
            <a:off x="6172200" y="5165725"/>
            <a:ext cx="381000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 sz="2000">
                <a:solidFill>
                  <a:srgbClr val="800080"/>
                </a:solidFill>
                <a:ea typeface="宋体" pitchFamily="2" charset="-122"/>
              </a:rPr>
              <a:t>N</a:t>
            </a:r>
          </a:p>
        </p:txBody>
      </p:sp>
      <p:sp>
        <p:nvSpPr>
          <p:cNvPr id="2" name="椭圆 1"/>
          <p:cNvSpPr/>
          <p:nvPr/>
        </p:nvSpPr>
        <p:spPr bwMode="auto">
          <a:xfrm>
            <a:off x="3581400" y="4608512"/>
            <a:ext cx="1187450" cy="1146175"/>
          </a:xfrm>
          <a:prstGeom prst="ellipse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34" name="椭圆 33"/>
          <p:cNvSpPr/>
          <p:nvPr/>
        </p:nvSpPr>
        <p:spPr bwMode="auto">
          <a:xfrm>
            <a:off x="4713287" y="5165725"/>
            <a:ext cx="1089025" cy="1077912"/>
          </a:xfrm>
          <a:prstGeom prst="ellipse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3232217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515909" y="1219200"/>
            <a:ext cx="78486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/>
              <a:t>算术表达式 </a:t>
            </a:r>
            <a:r>
              <a:rPr lang="en-US" altLang="zh-CN" sz="2800" dirty="0">
                <a:solidFill>
                  <a:srgbClr val="800080"/>
                </a:solidFill>
              </a:rPr>
              <a:t>A + B * ( C - D ) + E / ( C - D ) ^N</a:t>
            </a:r>
          </a:p>
          <a:p>
            <a:pPr>
              <a:buClrTx/>
              <a:buFont typeface="Symbol" pitchFamily="18" charset="2"/>
              <a:buNone/>
            </a:pPr>
            <a:endParaRPr lang="en-US" altLang="zh-CN" sz="1000" b="1" dirty="0"/>
          </a:p>
          <a:p>
            <a:pPr lvl="1">
              <a:buFontTx/>
              <a:buChar char="•"/>
            </a:pPr>
            <a:r>
              <a:rPr lang="en-US" altLang="zh-CN" sz="2800" b="1" dirty="0"/>
              <a:t>  </a:t>
            </a:r>
            <a:r>
              <a:rPr lang="en-US" altLang="zh-CN" i="1" dirty="0"/>
              <a:t>DAG</a:t>
            </a:r>
            <a:r>
              <a:rPr lang="zh-CN" altLang="en-US" b="1" dirty="0"/>
              <a:t>（</a:t>
            </a:r>
            <a:r>
              <a:rPr kumimoji="0" lang="en-US" altLang="zh-CN" sz="2000" i="1" dirty="0">
                <a:ea typeface="宋体" pitchFamily="2" charset="-122"/>
              </a:rPr>
              <a:t>Directed Acyclic Graph</a:t>
            </a:r>
            <a:r>
              <a:rPr kumimoji="0" lang="en-US" altLang="zh-CN" dirty="0">
                <a:latin typeface="楷体_GB2312" pitchFamily="49" charset="-122"/>
              </a:rPr>
              <a:t>,</a:t>
            </a:r>
            <a:r>
              <a:rPr kumimoji="0" lang="zh-CN" altLang="en-US" sz="2000" b="1" dirty="0"/>
              <a:t>有向无圈图，改进型 </a:t>
            </a:r>
            <a:r>
              <a:rPr kumimoji="0" lang="en-US" altLang="zh-CN" sz="2000" i="1" dirty="0">
                <a:ea typeface="宋体" pitchFamily="2" charset="-122"/>
              </a:rPr>
              <a:t>AST</a:t>
            </a:r>
            <a:r>
              <a:rPr lang="zh-CN" altLang="en-US" b="1" dirty="0"/>
              <a:t>）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550068" y="457200"/>
            <a:ext cx="71294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中间代码举例</a:t>
            </a:r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5311775" y="4191000"/>
            <a:ext cx="479425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2000">
                <a:solidFill>
                  <a:srgbClr val="800080"/>
                </a:solidFill>
                <a:ea typeface="宋体" pitchFamily="2" charset="-122"/>
              </a:rPr>
              <a:t>^</a:t>
            </a:r>
            <a:endParaRPr lang="en-US" altLang="zh-CN" sz="2000">
              <a:solidFill>
                <a:srgbClr val="800080"/>
              </a:solidFill>
              <a:ea typeface="宋体" pitchFamily="2" charset="-122"/>
            </a:endParaRP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3178175" y="2438400"/>
            <a:ext cx="403225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 sz="2000">
                <a:solidFill>
                  <a:srgbClr val="800080"/>
                </a:solidFill>
                <a:ea typeface="宋体" pitchFamily="2" charset="-122"/>
              </a:rPr>
              <a:t>+</a:t>
            </a:r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3886200" y="2971800"/>
            <a:ext cx="381000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 sz="2000">
                <a:solidFill>
                  <a:srgbClr val="800080"/>
                </a:solidFill>
                <a:ea typeface="宋体" pitchFamily="2" charset="-122"/>
              </a:rPr>
              <a:t>+</a:t>
            </a:r>
          </a:p>
        </p:txBody>
      </p:sp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4616450" y="3505200"/>
            <a:ext cx="336550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 sz="2000">
                <a:solidFill>
                  <a:srgbClr val="800080"/>
                </a:solidFill>
                <a:ea typeface="宋体" pitchFamily="2" charset="-122"/>
              </a:rPr>
              <a:t>/</a:t>
            </a:r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2438400" y="2955925"/>
            <a:ext cx="381000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 sz="2000">
                <a:solidFill>
                  <a:srgbClr val="800080"/>
                </a:solidFill>
                <a:ea typeface="宋体" pitchFamily="2" charset="-122"/>
              </a:rPr>
              <a:t>A</a:t>
            </a: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3246438" y="3565525"/>
            <a:ext cx="334962" cy="4572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>
                <a:solidFill>
                  <a:srgbClr val="800080"/>
                </a:solidFill>
                <a:ea typeface="宋体" pitchFamily="2" charset="-122"/>
              </a:rPr>
              <a:t>*</a:t>
            </a:r>
          </a:p>
        </p:txBody>
      </p:sp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4267200" y="4175125"/>
            <a:ext cx="381000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 sz="2000">
                <a:solidFill>
                  <a:srgbClr val="800080"/>
                </a:solidFill>
                <a:ea typeface="宋体" pitchFamily="2" charset="-122"/>
              </a:rPr>
              <a:t>E</a:t>
            </a:r>
          </a:p>
        </p:txBody>
      </p:sp>
      <p:sp>
        <p:nvSpPr>
          <p:cNvPr id="27664" name="Line 16"/>
          <p:cNvSpPr>
            <a:spLocks noChangeShapeType="1"/>
          </p:cNvSpPr>
          <p:nvPr/>
        </p:nvSpPr>
        <p:spPr bwMode="auto">
          <a:xfrm flipV="1">
            <a:off x="2743200" y="2743200"/>
            <a:ext cx="533400" cy="3048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>
            <a:off x="3429000" y="2743200"/>
            <a:ext cx="533400" cy="3810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66" name="Line 18"/>
          <p:cNvSpPr>
            <a:spLocks noChangeShapeType="1"/>
          </p:cNvSpPr>
          <p:nvPr/>
        </p:nvSpPr>
        <p:spPr bwMode="auto">
          <a:xfrm flipH="1">
            <a:off x="3505200" y="3276600"/>
            <a:ext cx="457200" cy="3048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67" name="Line 19"/>
          <p:cNvSpPr>
            <a:spLocks noChangeShapeType="1"/>
          </p:cNvSpPr>
          <p:nvPr/>
        </p:nvSpPr>
        <p:spPr bwMode="auto">
          <a:xfrm>
            <a:off x="4191000" y="3276600"/>
            <a:ext cx="406400" cy="3048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68" name="Line 20"/>
          <p:cNvSpPr>
            <a:spLocks noChangeShapeType="1"/>
          </p:cNvSpPr>
          <p:nvPr/>
        </p:nvSpPr>
        <p:spPr bwMode="auto">
          <a:xfrm>
            <a:off x="4876800" y="3810000"/>
            <a:ext cx="457200" cy="3810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69" name="Line 21"/>
          <p:cNvSpPr>
            <a:spLocks noChangeShapeType="1"/>
          </p:cNvSpPr>
          <p:nvPr/>
        </p:nvSpPr>
        <p:spPr bwMode="auto">
          <a:xfrm flipH="1">
            <a:off x="4495800" y="3843338"/>
            <a:ext cx="152400" cy="347662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70" name="Line 22"/>
          <p:cNvSpPr>
            <a:spLocks noChangeShapeType="1"/>
          </p:cNvSpPr>
          <p:nvPr/>
        </p:nvSpPr>
        <p:spPr bwMode="auto">
          <a:xfrm>
            <a:off x="3505200" y="3810000"/>
            <a:ext cx="762000" cy="1066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71" name="Text Box 23"/>
          <p:cNvSpPr txBox="1">
            <a:spLocks noChangeArrowheads="1"/>
          </p:cNvSpPr>
          <p:nvPr/>
        </p:nvSpPr>
        <p:spPr bwMode="auto">
          <a:xfrm>
            <a:off x="2667000" y="4141788"/>
            <a:ext cx="381000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 sz="2000">
                <a:solidFill>
                  <a:srgbClr val="800080"/>
                </a:solidFill>
                <a:ea typeface="宋体" pitchFamily="2" charset="-122"/>
              </a:rPr>
              <a:t>B</a:t>
            </a:r>
          </a:p>
        </p:txBody>
      </p:sp>
      <p:sp>
        <p:nvSpPr>
          <p:cNvPr id="27672" name="Line 24"/>
          <p:cNvSpPr>
            <a:spLocks noChangeShapeType="1"/>
          </p:cNvSpPr>
          <p:nvPr/>
        </p:nvSpPr>
        <p:spPr bwMode="auto">
          <a:xfrm flipH="1">
            <a:off x="2971800" y="3810000"/>
            <a:ext cx="304800" cy="3810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73" name="Line 25"/>
          <p:cNvSpPr>
            <a:spLocks noChangeShapeType="1"/>
          </p:cNvSpPr>
          <p:nvPr/>
        </p:nvSpPr>
        <p:spPr bwMode="auto">
          <a:xfrm flipH="1">
            <a:off x="4648200" y="4495800"/>
            <a:ext cx="685800" cy="381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74" name="Text Box 26"/>
          <p:cNvSpPr txBox="1">
            <a:spLocks noChangeArrowheads="1"/>
          </p:cNvSpPr>
          <p:nvPr/>
        </p:nvSpPr>
        <p:spPr bwMode="auto">
          <a:xfrm>
            <a:off x="4343400" y="4724400"/>
            <a:ext cx="381000" cy="4572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>
                <a:solidFill>
                  <a:srgbClr val="800080"/>
                </a:solidFill>
                <a:ea typeface="宋体" pitchFamily="2" charset="-122"/>
              </a:rPr>
              <a:t>-</a:t>
            </a:r>
          </a:p>
        </p:txBody>
      </p:sp>
      <p:sp>
        <p:nvSpPr>
          <p:cNvPr id="27675" name="Text Box 27"/>
          <p:cNvSpPr txBox="1">
            <a:spLocks noChangeArrowheads="1"/>
          </p:cNvSpPr>
          <p:nvPr/>
        </p:nvSpPr>
        <p:spPr bwMode="auto">
          <a:xfrm>
            <a:off x="4648200" y="5470525"/>
            <a:ext cx="479425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 sz="2000">
                <a:solidFill>
                  <a:srgbClr val="800080"/>
                </a:solidFill>
                <a:ea typeface="宋体" pitchFamily="2" charset="-122"/>
              </a:rPr>
              <a:t>D</a:t>
            </a:r>
          </a:p>
        </p:txBody>
      </p:sp>
      <p:sp>
        <p:nvSpPr>
          <p:cNvPr id="27676" name="Text Box 28"/>
          <p:cNvSpPr txBox="1">
            <a:spLocks noChangeArrowheads="1"/>
          </p:cNvSpPr>
          <p:nvPr/>
        </p:nvSpPr>
        <p:spPr bwMode="auto">
          <a:xfrm>
            <a:off x="3962400" y="5454650"/>
            <a:ext cx="381000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 sz="2000">
                <a:solidFill>
                  <a:srgbClr val="800080"/>
                </a:solidFill>
                <a:ea typeface="宋体" pitchFamily="2" charset="-122"/>
              </a:rPr>
              <a:t>C</a:t>
            </a:r>
          </a:p>
        </p:txBody>
      </p:sp>
      <p:sp>
        <p:nvSpPr>
          <p:cNvPr id="27677" name="Line 29"/>
          <p:cNvSpPr>
            <a:spLocks noChangeShapeType="1"/>
          </p:cNvSpPr>
          <p:nvPr/>
        </p:nvSpPr>
        <p:spPr bwMode="auto">
          <a:xfrm>
            <a:off x="4572000" y="5089525"/>
            <a:ext cx="228600" cy="396875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78" name="Line 30"/>
          <p:cNvSpPr>
            <a:spLocks noChangeShapeType="1"/>
          </p:cNvSpPr>
          <p:nvPr/>
        </p:nvSpPr>
        <p:spPr bwMode="auto">
          <a:xfrm flipH="1">
            <a:off x="4191000" y="5122863"/>
            <a:ext cx="152400" cy="347662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79" name="Line 31"/>
          <p:cNvSpPr>
            <a:spLocks noChangeShapeType="1"/>
          </p:cNvSpPr>
          <p:nvPr/>
        </p:nvSpPr>
        <p:spPr bwMode="auto">
          <a:xfrm>
            <a:off x="5562600" y="4419600"/>
            <a:ext cx="457200" cy="3810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680" name="Text Box 32"/>
          <p:cNvSpPr txBox="1">
            <a:spLocks noChangeArrowheads="1"/>
          </p:cNvSpPr>
          <p:nvPr/>
        </p:nvSpPr>
        <p:spPr bwMode="auto">
          <a:xfrm>
            <a:off x="6019800" y="4784725"/>
            <a:ext cx="381000" cy="3968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zh-CN" sz="2000">
                <a:solidFill>
                  <a:srgbClr val="800080"/>
                </a:solidFill>
                <a:ea typeface="宋体" pitchFamily="2" charset="-122"/>
              </a:rPr>
              <a:t>N</a:t>
            </a:r>
          </a:p>
        </p:txBody>
      </p:sp>
      <p:sp>
        <p:nvSpPr>
          <p:cNvPr id="28" name="椭圆 27"/>
          <p:cNvSpPr/>
          <p:nvPr/>
        </p:nvSpPr>
        <p:spPr bwMode="auto">
          <a:xfrm>
            <a:off x="3863975" y="4705350"/>
            <a:ext cx="1241425" cy="1385887"/>
          </a:xfrm>
          <a:prstGeom prst="ellipse">
            <a:avLst/>
          </a:prstGeom>
          <a:noFill/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6601472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104"/>
          <p:cNvSpPr>
            <a:spLocks noChangeArrowheads="1"/>
          </p:cNvSpPr>
          <p:nvPr/>
        </p:nvSpPr>
        <p:spPr bwMode="auto">
          <a:xfrm>
            <a:off x="457200" y="1219200"/>
            <a:ext cx="7848600" cy="4655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/>
              <a:t>算术表达式 </a:t>
            </a:r>
            <a:r>
              <a:rPr lang="en-US" altLang="zh-CN" sz="2800" dirty="0">
                <a:solidFill>
                  <a:srgbClr val="800080"/>
                </a:solidFill>
              </a:rPr>
              <a:t>A + B * ( C - D ) + E / ( C - D ) ^N</a:t>
            </a:r>
          </a:p>
          <a:p>
            <a:pPr>
              <a:buClrTx/>
              <a:buFont typeface="Symbol" pitchFamily="18" charset="2"/>
              <a:buNone/>
            </a:pPr>
            <a:endParaRPr lang="en-US" altLang="zh-CN" sz="1000" b="1" dirty="0"/>
          </a:p>
          <a:p>
            <a:pPr lvl="1" algn="l">
              <a:buFontTx/>
              <a:buChar char="•"/>
            </a:pPr>
            <a:r>
              <a:rPr lang="en-US" altLang="zh-CN" sz="2400" i="1" dirty="0"/>
              <a:t>  </a:t>
            </a:r>
            <a:r>
              <a:rPr lang="en-US" altLang="zh-CN" sz="2400" i="1" dirty="0">
                <a:solidFill>
                  <a:srgbClr val="800080"/>
                </a:solidFill>
              </a:rPr>
              <a:t>TAC </a:t>
            </a:r>
            <a:r>
              <a:rPr lang="zh-CN" altLang="en-US" sz="2400" b="1" dirty="0">
                <a:solidFill>
                  <a:srgbClr val="800080"/>
                </a:solidFill>
              </a:rPr>
              <a:t>（三地址码）表示</a:t>
            </a:r>
          </a:p>
          <a:p>
            <a:pPr lvl="1">
              <a:buFont typeface="Symbol" pitchFamily="18" charset="2"/>
              <a:buNone/>
            </a:pPr>
            <a:endParaRPr lang="zh-CN" altLang="en-US" sz="1050" b="1" dirty="0"/>
          </a:p>
          <a:p>
            <a:pPr>
              <a:buFontTx/>
              <a:buNone/>
            </a:pPr>
            <a:r>
              <a:rPr lang="zh-CN" altLang="en-US" sz="2000" b="1" dirty="0">
                <a:cs typeface="Times New Roman" pitchFamily="18" charset="0"/>
              </a:rPr>
              <a:t>         </a:t>
            </a:r>
            <a:r>
              <a:rPr lang="en-US" altLang="zh-CN" sz="2000" dirty="0"/>
              <a:t>(1)  ( -    C     D     T1 )                     T1 := C - D</a:t>
            </a:r>
            <a:r>
              <a:rPr lang="en-US" altLang="zh-CN" sz="3200" dirty="0"/>
              <a:t> </a:t>
            </a:r>
            <a:endParaRPr lang="en-US" altLang="zh-CN" sz="2000" dirty="0"/>
          </a:p>
          <a:p>
            <a:pPr>
              <a:buFontTx/>
              <a:buNone/>
            </a:pPr>
            <a:r>
              <a:rPr lang="en-US" altLang="zh-CN" sz="2000" dirty="0"/>
              <a:t>         (2)  ( *    B     T1    T2)                     T2 := B * T1</a:t>
            </a:r>
            <a:r>
              <a:rPr lang="en-US" altLang="zh-CN" sz="3200" dirty="0"/>
              <a:t> </a:t>
            </a:r>
            <a:endParaRPr lang="en-US" altLang="zh-CN" sz="2000" dirty="0"/>
          </a:p>
          <a:p>
            <a:pPr>
              <a:buFontTx/>
              <a:buNone/>
            </a:pPr>
            <a:r>
              <a:rPr lang="en-US" altLang="zh-CN" sz="2000" dirty="0"/>
              <a:t>         (3)  ( +   A     T2    T3)                      T3 := A + T2</a:t>
            </a:r>
            <a:r>
              <a:rPr lang="en-US" altLang="zh-CN" sz="3200" dirty="0"/>
              <a:t> </a:t>
            </a:r>
            <a:endParaRPr lang="en-US" altLang="zh-CN" sz="2000" dirty="0"/>
          </a:p>
          <a:p>
            <a:pPr>
              <a:buFontTx/>
              <a:buNone/>
            </a:pPr>
            <a:r>
              <a:rPr lang="en-US" altLang="zh-CN" sz="2000" dirty="0"/>
              <a:t>   </a:t>
            </a:r>
            <a:r>
              <a:rPr lang="en-US" altLang="zh-CN" sz="2000" dirty="0" smtClean="0"/>
              <a:t>     </a:t>
            </a:r>
            <a:r>
              <a:rPr lang="en-US" altLang="zh-CN" sz="2000" dirty="0"/>
              <a:t>(4)  ( -    C     D     T4)          </a:t>
            </a:r>
            <a:r>
              <a:rPr lang="zh-CN" altLang="en-US" sz="2000" b="1" dirty="0"/>
              <a:t>或</a:t>
            </a:r>
            <a:r>
              <a:rPr lang="zh-CN" altLang="en-US" sz="2000" dirty="0"/>
              <a:t>        </a:t>
            </a:r>
            <a:r>
              <a:rPr lang="en-US" altLang="zh-CN" sz="2000" dirty="0"/>
              <a:t>T4 := C - D</a:t>
            </a:r>
            <a:r>
              <a:rPr lang="en-US" altLang="zh-CN" sz="3200" dirty="0"/>
              <a:t> </a:t>
            </a:r>
            <a:endParaRPr lang="en-US" altLang="zh-CN" sz="2000" dirty="0"/>
          </a:p>
          <a:p>
            <a:pPr>
              <a:buFontTx/>
              <a:buNone/>
            </a:pPr>
            <a:r>
              <a:rPr lang="en-US" altLang="zh-CN" sz="2000" dirty="0"/>
              <a:t>         (5)  ( ^   T4    N     T5)                      T5 := T4 ^ N</a:t>
            </a:r>
            <a:r>
              <a:rPr lang="en-US" altLang="zh-CN" sz="3200" dirty="0"/>
              <a:t> </a:t>
            </a:r>
            <a:endParaRPr lang="en-US" altLang="zh-CN" sz="2000" dirty="0"/>
          </a:p>
          <a:p>
            <a:pPr>
              <a:buFontTx/>
              <a:buNone/>
            </a:pPr>
            <a:r>
              <a:rPr lang="en-US" altLang="zh-CN" sz="2000" dirty="0"/>
              <a:t>         (6)  ( /    E     T5    T6)                      T6 := E / T5</a:t>
            </a:r>
            <a:r>
              <a:rPr lang="en-US" altLang="zh-CN" sz="3200" dirty="0"/>
              <a:t> </a:t>
            </a:r>
            <a:endParaRPr lang="en-US" altLang="zh-CN" sz="2000" dirty="0"/>
          </a:p>
          <a:p>
            <a:pPr>
              <a:buFontTx/>
              <a:buNone/>
            </a:pPr>
            <a:r>
              <a:rPr lang="en-US" altLang="zh-CN" sz="2000" dirty="0"/>
              <a:t>     </a:t>
            </a:r>
            <a:r>
              <a:rPr lang="en-US" altLang="zh-CN" sz="2000" dirty="0" smtClean="0"/>
              <a:t>       </a:t>
            </a:r>
            <a:r>
              <a:rPr lang="en-US" altLang="zh-CN" sz="2000" dirty="0"/>
              <a:t>(7)  (+    T3   T6    T7)                      T7 := T3 + T6</a:t>
            </a:r>
            <a:r>
              <a:rPr lang="en-US" altLang="zh-CN" sz="3200" dirty="0"/>
              <a:t> </a:t>
            </a:r>
          </a:p>
        </p:txBody>
      </p:sp>
      <p:sp>
        <p:nvSpPr>
          <p:cNvPr id="25604" name="Text Box 105"/>
          <p:cNvSpPr txBox="1">
            <a:spLocks noChangeArrowheads="1"/>
          </p:cNvSpPr>
          <p:nvPr/>
        </p:nvSpPr>
        <p:spPr bwMode="auto">
          <a:xfrm>
            <a:off x="647427" y="457200"/>
            <a:ext cx="71294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中间代码举例</a:t>
            </a:r>
          </a:p>
        </p:txBody>
      </p:sp>
    </p:spTree>
    <p:extLst>
      <p:ext uri="{BB962C8B-B14F-4D97-AF65-F5344CB8AC3E}">
        <p14:creationId xmlns:p14="http://schemas.microsoft.com/office/powerpoint/2010/main" val="124428104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3"/>
          <p:cNvSpPr>
            <a:spLocks noChangeArrowheads="1"/>
          </p:cNvSpPr>
          <p:nvPr/>
        </p:nvSpPr>
        <p:spPr bwMode="auto">
          <a:xfrm>
            <a:off x="1051034" y="1364321"/>
            <a:ext cx="7848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>
                <a:solidFill>
                  <a:srgbClr val="800080"/>
                </a:solidFill>
              </a:rPr>
              <a:t>静态单赋值形式</a:t>
            </a:r>
            <a:endParaRPr lang="zh-CN" altLang="en-US" sz="1000" b="1" dirty="0"/>
          </a:p>
        </p:txBody>
      </p:sp>
      <p:sp>
        <p:nvSpPr>
          <p:cNvPr id="2054" name="Text Box 4"/>
          <p:cNvSpPr txBox="1">
            <a:spLocks noChangeArrowheads="1"/>
          </p:cNvSpPr>
          <p:nvPr/>
        </p:nvSpPr>
        <p:spPr bwMode="auto">
          <a:xfrm>
            <a:off x="607218" y="457200"/>
            <a:ext cx="71294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中间代码举例</a:t>
            </a:r>
          </a:p>
        </p:txBody>
      </p:sp>
      <p:graphicFrame>
        <p:nvGraphicFramePr>
          <p:cNvPr id="2050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823720"/>
              </p:ext>
            </p:extLst>
          </p:nvPr>
        </p:nvGraphicFramePr>
        <p:xfrm>
          <a:off x="1524000" y="2209800"/>
          <a:ext cx="1817687" cy="338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6" name="Visio" r:id="rId3" imgW="1294790" imgH="2014728" progId="Visio.Drawing.11">
                  <p:embed/>
                </p:oleObj>
              </mc:Choice>
              <mc:Fallback>
                <p:oleObj name="Visio" r:id="rId3" imgW="1294790" imgH="2014728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2209800"/>
                        <a:ext cx="1817687" cy="338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54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6082490"/>
              </p:ext>
            </p:extLst>
          </p:nvPr>
        </p:nvGraphicFramePr>
        <p:xfrm>
          <a:off x="5410200" y="2009775"/>
          <a:ext cx="2060575" cy="3781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7" name="Visio" r:id="rId5" imgW="1119530" imgH="2053438" progId="Visio.Drawing.11">
                  <p:embed/>
                </p:oleObj>
              </mc:Choice>
              <mc:Fallback>
                <p:oleObj name="Visio" r:id="rId5" imgW="1119530" imgH="2053438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2009775"/>
                        <a:ext cx="2060575" cy="3781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55" name="AutoShape 35"/>
          <p:cNvSpPr>
            <a:spLocks noChangeArrowheads="1"/>
          </p:cNvSpPr>
          <p:nvPr/>
        </p:nvSpPr>
        <p:spPr bwMode="auto">
          <a:xfrm>
            <a:off x="3810000" y="3200400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noFill/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895613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645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4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27"/>
          <p:cNvSpPr>
            <a:spLocks noChangeArrowheads="1"/>
          </p:cNvSpPr>
          <p:nvPr/>
        </p:nvSpPr>
        <p:spPr bwMode="auto">
          <a:xfrm>
            <a:off x="457200" y="1090120"/>
            <a:ext cx="3886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Font typeface="Symbol" pitchFamily="18" charset="2"/>
              <a:buChar char="-"/>
            </a:pPr>
            <a:r>
              <a:rPr lang="en-US" altLang="zh-CN" sz="2800" dirty="0">
                <a:solidFill>
                  <a:srgbClr val="800080"/>
                </a:solidFill>
              </a:rPr>
              <a:t>  </a:t>
            </a:r>
            <a:r>
              <a:rPr lang="en-US" altLang="zh-CN" sz="2800" b="1" dirty="0">
                <a:solidFill>
                  <a:srgbClr val="800080"/>
                </a:solidFill>
              </a:rPr>
              <a:t> </a:t>
            </a:r>
            <a:r>
              <a:rPr lang="zh-CN" altLang="en-US" sz="2800" b="1" dirty="0">
                <a:solidFill>
                  <a:srgbClr val="800080"/>
                </a:solidFill>
              </a:rPr>
              <a:t>语法制导的方法</a:t>
            </a:r>
            <a:endParaRPr lang="zh-CN" altLang="en-US" sz="800" b="1" dirty="0"/>
          </a:p>
          <a:p>
            <a:pPr lvl="1">
              <a:buFontTx/>
              <a:buChar char="•"/>
            </a:pPr>
            <a:r>
              <a:rPr lang="zh-CN" altLang="en-US" sz="2800" b="1" dirty="0"/>
              <a:t>  </a:t>
            </a:r>
            <a:r>
              <a:rPr kumimoji="0" lang="zh-CN" altLang="en-US" b="1" dirty="0">
                <a:solidFill>
                  <a:srgbClr val="800080"/>
                </a:solidFill>
              </a:rPr>
              <a:t>例：</a:t>
            </a:r>
            <a:r>
              <a:rPr kumimoji="0" lang="zh-CN" altLang="en-US" b="1" dirty="0"/>
              <a:t>生成抽象语法树</a:t>
            </a:r>
            <a:endParaRPr lang="zh-CN" altLang="en-US" b="1" dirty="0"/>
          </a:p>
        </p:txBody>
      </p:sp>
      <p:sp>
        <p:nvSpPr>
          <p:cNvPr id="28676" name="Text Box 228"/>
          <p:cNvSpPr txBox="1">
            <a:spLocks noChangeArrowheads="1"/>
          </p:cNvSpPr>
          <p:nvPr/>
        </p:nvSpPr>
        <p:spPr bwMode="auto">
          <a:xfrm>
            <a:off x="304800" y="455831"/>
            <a:ext cx="71294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中间代码生成</a:t>
            </a:r>
          </a:p>
        </p:txBody>
      </p:sp>
      <p:sp>
        <p:nvSpPr>
          <p:cNvPr id="523527" name="Text Box 263"/>
          <p:cNvSpPr txBox="1">
            <a:spLocks noChangeArrowheads="1"/>
          </p:cNvSpPr>
          <p:nvPr/>
        </p:nvSpPr>
        <p:spPr bwMode="auto">
          <a:xfrm>
            <a:off x="762000" y="2249706"/>
            <a:ext cx="2819400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Font typeface="Wingdings" pitchFamily="2" charset="2"/>
              <a:buNone/>
            </a:pP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S </a:t>
            </a:r>
            <a:r>
              <a:rPr lang="en-US" altLang="zh-CN" sz="2000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u="sng" dirty="0">
                <a:sym typeface="Symbol" pitchFamily="18" charset="2"/>
              </a:rPr>
              <a:t>id</a:t>
            </a:r>
            <a:r>
              <a:rPr lang="en-US" altLang="zh-CN" sz="2000" dirty="0">
                <a:sym typeface="Symbol" pitchFamily="18" charset="2"/>
              </a:rPr>
              <a:t> := </a:t>
            </a:r>
            <a:r>
              <a:rPr lang="en-US" altLang="zh-CN" sz="2000" i="1" dirty="0">
                <a:sym typeface="Symbol" pitchFamily="18" charset="2"/>
              </a:rPr>
              <a:t>E</a:t>
            </a:r>
          </a:p>
          <a:p>
            <a:pPr>
              <a:buClrTx/>
              <a:buFont typeface="Wingdings" pitchFamily="2" charset="2"/>
              <a:buNone/>
            </a:pPr>
            <a:endParaRPr lang="en-US" altLang="zh-CN" sz="2000" i="1" dirty="0">
              <a:sym typeface="Symbol" pitchFamily="18" charset="2"/>
            </a:endParaRPr>
          </a:p>
          <a:p>
            <a:pPr>
              <a:buClrTx/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S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dirty="0">
                <a:sym typeface="Symbol" pitchFamily="18" charset="2"/>
              </a:rPr>
              <a:t>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if </a:t>
            </a:r>
            <a:r>
              <a:rPr lang="en-US" altLang="zh-CN" sz="2000" i="1" dirty="0">
                <a:sym typeface="Symbol" pitchFamily="18" charset="2"/>
              </a:rPr>
              <a:t>E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 then </a:t>
            </a:r>
            <a:r>
              <a:rPr lang="en-US" altLang="zh-CN" sz="2000" i="1" dirty="0">
                <a:sym typeface="Symbol" pitchFamily="18" charset="2"/>
              </a:rPr>
              <a:t>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endParaRPr lang="en-US" altLang="zh-CN" sz="2000" i="1" dirty="0">
              <a:sym typeface="Symbol" pitchFamily="18" charset="2"/>
            </a:endParaRPr>
          </a:p>
          <a:p>
            <a:pPr>
              <a:buClrTx/>
              <a:buFont typeface="Wingdings" pitchFamily="2" charset="2"/>
              <a:buNone/>
            </a:pPr>
            <a:endParaRPr lang="en-US" altLang="zh-CN" sz="2000" i="1" dirty="0">
              <a:sym typeface="Symbol" pitchFamily="18" charset="2"/>
            </a:endParaRPr>
          </a:p>
          <a:p>
            <a:pPr eaLnBrk="0" hangingPunct="0">
              <a:buClrTx/>
              <a:buFontTx/>
              <a:buNone/>
            </a:pPr>
            <a:r>
              <a:rPr lang="en-US" altLang="zh-CN" sz="2000" i="1" dirty="0">
                <a:sym typeface="Symbol" pitchFamily="18" charset="2"/>
              </a:rPr>
              <a:t>S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dirty="0">
                <a:sym typeface="Symbol" pitchFamily="18" charset="2"/>
              </a:rPr>
              <a:t>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while </a:t>
            </a:r>
            <a:r>
              <a:rPr lang="en-US" altLang="zh-CN" sz="2000" i="1" dirty="0">
                <a:sym typeface="Symbol" pitchFamily="18" charset="2"/>
              </a:rPr>
              <a:t>E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 do </a:t>
            </a:r>
            <a:r>
              <a:rPr lang="en-US" altLang="zh-CN" sz="2000" i="1" dirty="0">
                <a:sym typeface="Symbol" pitchFamily="18" charset="2"/>
              </a:rPr>
              <a:t>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 </a:t>
            </a:r>
          </a:p>
          <a:p>
            <a:pPr>
              <a:buClrTx/>
              <a:buFont typeface="Wingdings" pitchFamily="2" charset="2"/>
              <a:buNone/>
            </a:pPr>
            <a:endParaRPr lang="en-US" altLang="zh-CN" sz="2000" i="1" dirty="0">
              <a:sym typeface="Symbol" pitchFamily="18" charset="2"/>
            </a:endParaRPr>
          </a:p>
          <a:p>
            <a:pPr eaLnBrk="0" hangingPunct="0">
              <a:buClrTx/>
              <a:buFontTx/>
              <a:buNone/>
            </a:pPr>
            <a:r>
              <a:rPr lang="en-US" altLang="zh-CN" sz="2000" i="1" dirty="0">
                <a:sym typeface="Symbol" pitchFamily="18" charset="2"/>
              </a:rPr>
              <a:t>S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; </a:t>
            </a:r>
            <a:r>
              <a:rPr lang="en-US" altLang="zh-CN" sz="2000" i="1" dirty="0">
                <a:sym typeface="Symbol" pitchFamily="18" charset="2"/>
              </a:rPr>
              <a:t>S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endParaRPr lang="en-US" altLang="zh-CN" sz="2000" dirty="0">
              <a:ea typeface="华文行楷" pitchFamily="2" charset="-122"/>
              <a:sym typeface="Symbol" pitchFamily="18" charset="2"/>
            </a:endParaRPr>
          </a:p>
          <a:p>
            <a:pPr>
              <a:buClrTx/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u="sng" dirty="0">
                <a:sym typeface="Symbol" pitchFamily="18" charset="2"/>
              </a:rPr>
              <a:t>id</a:t>
            </a:r>
            <a:endParaRPr lang="en-US" altLang="zh-CN" sz="2000" dirty="0">
              <a:ea typeface="华文行楷" pitchFamily="2" charset="-122"/>
              <a:sym typeface="Symbol" pitchFamily="18" charset="2"/>
            </a:endParaRPr>
          </a:p>
          <a:p>
            <a:pPr>
              <a:buClrTx/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E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 +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 </a:t>
            </a:r>
          </a:p>
          <a:p>
            <a:pPr>
              <a:buClrTx/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E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 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</a:p>
          <a:p>
            <a:pPr eaLnBrk="0" hangingPunct="0">
              <a:buClrTx/>
              <a:buFontTx/>
              <a:buNone/>
            </a:pPr>
            <a:r>
              <a:rPr lang="en-US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(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1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) </a:t>
            </a:r>
          </a:p>
          <a:p>
            <a:pPr eaLnBrk="0" hangingPunct="0">
              <a:buClrTx/>
              <a:buFontTx/>
              <a:buNone/>
            </a:pP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……</a:t>
            </a:r>
          </a:p>
        </p:txBody>
      </p:sp>
      <p:sp>
        <p:nvSpPr>
          <p:cNvPr id="523528" name="Text Box 264"/>
          <p:cNvSpPr txBox="1">
            <a:spLocks noChangeArrowheads="1"/>
          </p:cNvSpPr>
          <p:nvPr/>
        </p:nvSpPr>
        <p:spPr bwMode="auto">
          <a:xfrm>
            <a:off x="3200400" y="2249707"/>
            <a:ext cx="55626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{ </a:t>
            </a:r>
            <a:r>
              <a:rPr lang="en-US" altLang="zh-CN" sz="2000" i="1" dirty="0" err="1">
                <a:cs typeface="Times New Roman" pitchFamily="18" charset="0"/>
                <a:sym typeface="Symbol" pitchFamily="18" charset="2"/>
              </a:rPr>
              <a:t>S.ptr</a:t>
            </a: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:=</a:t>
            </a: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i="1" dirty="0" err="1">
                <a:ea typeface="华文行楷" pitchFamily="2" charset="-122"/>
                <a:cs typeface="Times New Roman" pitchFamily="18" charset="0"/>
                <a:sym typeface="Symbol" pitchFamily="18" charset="2"/>
              </a:rPr>
              <a:t>mknode</a:t>
            </a:r>
            <a:r>
              <a:rPr lang="en-US" altLang="zh-CN" sz="2000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(‘assign’,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                    </a:t>
            </a:r>
            <a:r>
              <a:rPr lang="en-US" altLang="zh-CN" sz="2000" i="1" dirty="0" err="1">
                <a:ea typeface="华文行楷" pitchFamily="2" charset="-122"/>
                <a:cs typeface="Times New Roman" pitchFamily="18" charset="0"/>
                <a:sym typeface="Symbol" pitchFamily="18" charset="2"/>
              </a:rPr>
              <a:t>mkleaf</a:t>
            </a:r>
            <a:r>
              <a:rPr lang="en-US" altLang="zh-CN" sz="2000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(</a:t>
            </a:r>
            <a:r>
              <a:rPr lang="en-US" altLang="zh-CN" sz="2000" u="sng" dirty="0" err="1">
                <a:sym typeface="Symbol" pitchFamily="18" charset="2"/>
              </a:rPr>
              <a:t>id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.entry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),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E.ptr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) </a:t>
            </a:r>
            <a:r>
              <a:rPr lang="en-US" altLang="zh-CN" sz="2000" dirty="0">
                <a:sym typeface="Symbol" pitchFamily="18" charset="2"/>
              </a:rPr>
              <a:t>}</a:t>
            </a:r>
            <a:endParaRPr lang="en-US" altLang="zh-CN" sz="2000" i="1" dirty="0"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{ </a:t>
            </a:r>
            <a:r>
              <a:rPr lang="en-US" altLang="zh-CN" sz="2000" i="1" dirty="0" err="1">
                <a:sym typeface="Symbol" pitchFamily="18" charset="2"/>
              </a:rPr>
              <a:t>S.ptr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mknode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(‘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if_then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’,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                  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E.ptr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, </a:t>
            </a:r>
            <a:r>
              <a:rPr lang="en-US" altLang="zh-CN" sz="2000" i="1" dirty="0">
                <a:sym typeface="Symbol" pitchFamily="18" charset="2"/>
              </a:rPr>
              <a:t>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.ptr) </a:t>
            </a:r>
            <a:r>
              <a:rPr lang="en-US" altLang="zh-CN" sz="2000" dirty="0">
                <a:sym typeface="Symbol" pitchFamily="18" charset="2"/>
              </a:rPr>
              <a:t>}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{ </a:t>
            </a:r>
            <a:r>
              <a:rPr lang="en-US" altLang="zh-CN" sz="2000" i="1" dirty="0" err="1">
                <a:sym typeface="Symbol" pitchFamily="18" charset="2"/>
              </a:rPr>
              <a:t>S.ptr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mknode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(‘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while_do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’,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                  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E.ptr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, </a:t>
            </a:r>
            <a:r>
              <a:rPr lang="en-US" altLang="zh-CN" sz="2000" i="1" dirty="0">
                <a:sym typeface="Symbol" pitchFamily="18" charset="2"/>
              </a:rPr>
              <a:t>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.ptr) </a:t>
            </a:r>
            <a:r>
              <a:rPr lang="en-US" altLang="zh-CN" sz="2000" dirty="0">
                <a:sym typeface="Symbol" pitchFamily="18" charset="2"/>
              </a:rPr>
              <a:t>}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endParaRPr lang="en-US" altLang="zh-CN" sz="2000" dirty="0">
              <a:ea typeface="华文行楷" pitchFamily="2" charset="-122"/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{ </a:t>
            </a:r>
            <a:r>
              <a:rPr lang="en-US" altLang="zh-CN" sz="2000" i="1" dirty="0" err="1">
                <a:sym typeface="Symbol" pitchFamily="18" charset="2"/>
              </a:rPr>
              <a:t>S.ptr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mknode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(‘</a:t>
            </a:r>
            <a:r>
              <a:rPr lang="en-US" altLang="zh-CN" sz="2000" i="1" dirty="0" err="1">
                <a:sym typeface="Symbol" pitchFamily="18" charset="2"/>
              </a:rPr>
              <a:t>seq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’ , </a:t>
            </a:r>
            <a:r>
              <a:rPr lang="en-US" altLang="zh-CN" sz="2000" i="1" dirty="0">
                <a:sym typeface="Symbol" pitchFamily="18" charset="2"/>
              </a:rPr>
              <a:t>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.ptr , </a:t>
            </a:r>
            <a:r>
              <a:rPr lang="en-US" altLang="zh-CN" sz="2000" i="1" dirty="0">
                <a:sym typeface="Symbol" pitchFamily="18" charset="2"/>
              </a:rPr>
              <a:t>S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.ptr) </a:t>
            </a:r>
            <a:r>
              <a:rPr lang="en-US" altLang="zh-CN" sz="2000" dirty="0">
                <a:sym typeface="Symbol" pitchFamily="18" charset="2"/>
              </a:rPr>
              <a:t>}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endParaRPr lang="en-US" altLang="zh-CN" sz="2000" dirty="0">
              <a:ea typeface="华文行楷" pitchFamily="2" charset="-122"/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{ </a:t>
            </a:r>
            <a:r>
              <a:rPr lang="en-US" altLang="zh-CN" sz="2000" i="1" dirty="0" err="1">
                <a:sym typeface="Symbol" pitchFamily="18" charset="2"/>
              </a:rPr>
              <a:t>E.ptr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mkleaf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(</a:t>
            </a:r>
            <a:r>
              <a:rPr lang="en-US" altLang="zh-CN" sz="2000" u="sng" dirty="0" err="1">
                <a:sym typeface="Symbol" pitchFamily="18" charset="2"/>
              </a:rPr>
              <a:t>id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.entry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) </a:t>
            </a:r>
            <a:r>
              <a:rPr lang="en-US" altLang="zh-CN" sz="2000" dirty="0">
                <a:sym typeface="Symbol" pitchFamily="18" charset="2"/>
              </a:rPr>
              <a:t>}</a:t>
            </a:r>
            <a:endParaRPr lang="en-US" altLang="zh-CN" sz="2000" dirty="0">
              <a:ea typeface="华文行楷" pitchFamily="2" charset="-122"/>
              <a:sym typeface="Symbol" pitchFamily="18" charset="2"/>
            </a:endParaRPr>
          </a:p>
          <a:p>
            <a:pPr algn="l" eaLnBrk="0" hangingPunct="0">
              <a:buClrTx/>
              <a:buFontTx/>
              <a:buNone/>
            </a:pPr>
            <a:r>
              <a:rPr lang="en-US" altLang="zh-CN" sz="2000" dirty="0">
                <a:sym typeface="Symbol" pitchFamily="18" charset="2"/>
              </a:rPr>
              <a:t>{ </a:t>
            </a:r>
            <a:r>
              <a:rPr lang="en-US" altLang="zh-CN" sz="2000" i="1" dirty="0" err="1">
                <a:sym typeface="Symbol" pitchFamily="18" charset="2"/>
              </a:rPr>
              <a:t>E.ptr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mknode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(‘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+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’ , </a:t>
            </a:r>
            <a:r>
              <a:rPr lang="en-US" altLang="zh-CN" sz="2000" i="1" dirty="0"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.ptr , </a:t>
            </a:r>
            <a:r>
              <a:rPr lang="en-US" altLang="zh-CN" sz="2000" i="1" dirty="0"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.ptr)</a:t>
            </a:r>
            <a:r>
              <a:rPr lang="en-US" altLang="zh-CN" sz="2000" dirty="0">
                <a:sym typeface="Symbol" pitchFamily="18" charset="2"/>
              </a:rPr>
              <a:t>}</a:t>
            </a:r>
          </a:p>
          <a:p>
            <a:pPr algn="l" eaLnBrk="0" hangingPunct="0">
              <a:buClrTx/>
              <a:buFontTx/>
              <a:buNone/>
            </a:pPr>
            <a:r>
              <a:rPr lang="en-US" altLang="zh-CN" sz="2000" dirty="0">
                <a:sym typeface="Symbol" pitchFamily="18" charset="2"/>
              </a:rPr>
              <a:t>{ </a:t>
            </a:r>
            <a:r>
              <a:rPr lang="en-US" altLang="zh-CN" sz="2000" i="1" dirty="0" err="1">
                <a:sym typeface="Symbol" pitchFamily="18" charset="2"/>
              </a:rPr>
              <a:t>E.ptr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mknode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(‘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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’ , </a:t>
            </a:r>
            <a:r>
              <a:rPr lang="en-US" altLang="zh-CN" sz="2000" i="1" dirty="0"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.ptr , </a:t>
            </a:r>
            <a:r>
              <a:rPr lang="en-US" altLang="zh-CN" sz="2000" i="1" dirty="0"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.ptr)</a:t>
            </a:r>
            <a:r>
              <a:rPr lang="en-US" altLang="zh-CN" sz="2000" dirty="0">
                <a:sym typeface="Symbol" pitchFamily="18" charset="2"/>
              </a:rPr>
              <a:t>}</a:t>
            </a:r>
          </a:p>
          <a:p>
            <a:pPr algn="l" eaLnBrk="0" hangingPunct="0">
              <a:buClrTx/>
              <a:buFontTx/>
              <a:buNone/>
            </a:pPr>
            <a:r>
              <a:rPr lang="en-US" altLang="zh-CN" sz="2000" dirty="0">
                <a:sym typeface="Symbol" pitchFamily="18" charset="2"/>
              </a:rPr>
              <a:t>{ </a:t>
            </a:r>
            <a:r>
              <a:rPr lang="en-US" altLang="zh-CN" sz="2000" i="1" dirty="0" err="1">
                <a:sym typeface="Symbol" pitchFamily="18" charset="2"/>
              </a:rPr>
              <a:t>E.ptr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E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.ptr </a:t>
            </a:r>
            <a:r>
              <a:rPr lang="en-US" altLang="zh-CN" sz="2000" dirty="0">
                <a:sym typeface="Symbol" pitchFamily="18" charset="2"/>
              </a:rPr>
              <a:t>}</a:t>
            </a:r>
          </a:p>
          <a:p>
            <a:pPr algn="l" eaLnBrk="0" hangingPunct="0">
              <a:buClrTx/>
              <a:buFontTx/>
              <a:buNone/>
            </a:pPr>
            <a:r>
              <a:rPr lang="en-US" altLang="zh-CN" sz="2000" dirty="0">
                <a:sym typeface="Symbol" pitchFamily="18" charset="2"/>
              </a:rPr>
              <a:t>……</a:t>
            </a:r>
          </a:p>
        </p:txBody>
      </p:sp>
      <p:sp>
        <p:nvSpPr>
          <p:cNvPr id="28683" name="Rectangle 269"/>
          <p:cNvSpPr>
            <a:spLocks noChangeArrowheads="1"/>
          </p:cNvSpPr>
          <p:nvPr/>
        </p:nvSpPr>
        <p:spPr bwMode="auto">
          <a:xfrm>
            <a:off x="4953000" y="1204420"/>
            <a:ext cx="3429000" cy="831850"/>
          </a:xfrm>
          <a:prstGeom prst="rect">
            <a:avLst/>
          </a:prstGeom>
          <a:noFill/>
          <a:ln w="9525" cap="rnd">
            <a:solidFill>
              <a:srgbClr val="333399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i="1" dirty="0" err="1">
                <a:ea typeface="华文行楷" pitchFamily="2" charset="-122"/>
                <a:sym typeface="Symbol" pitchFamily="18" charset="2"/>
              </a:rPr>
              <a:t>mknode</a:t>
            </a:r>
            <a:r>
              <a:rPr lang="en-US" altLang="zh-CN" dirty="0">
                <a:ea typeface="华文行楷" pitchFamily="2" charset="-122"/>
                <a:sym typeface="Symbol" pitchFamily="18" charset="2"/>
              </a:rPr>
              <a:t>: </a:t>
            </a:r>
            <a:r>
              <a:rPr kumimoji="0" lang="zh-CN" altLang="en-US" b="1" dirty="0"/>
              <a:t>构造内部结点</a:t>
            </a:r>
          </a:p>
          <a:p>
            <a:pPr>
              <a:buFont typeface="Wingdings" pitchFamily="2" charset="2"/>
              <a:buNone/>
            </a:pPr>
            <a:r>
              <a:rPr lang="en-US" altLang="zh-CN" i="1" dirty="0" err="1">
                <a:ea typeface="华文行楷" pitchFamily="2" charset="-122"/>
                <a:sym typeface="Symbol" pitchFamily="18" charset="2"/>
              </a:rPr>
              <a:t>Mkleaf</a:t>
            </a:r>
            <a:r>
              <a:rPr lang="en-US" altLang="zh-CN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dirty="0">
                <a:ea typeface="华文行楷" pitchFamily="2" charset="-122"/>
                <a:sym typeface="Symbol" pitchFamily="18" charset="2"/>
              </a:rPr>
              <a:t>: </a:t>
            </a:r>
            <a:r>
              <a:rPr kumimoji="0" lang="zh-CN" altLang="en-US" b="1" dirty="0"/>
              <a:t>构造叶子结点</a:t>
            </a:r>
          </a:p>
        </p:txBody>
      </p:sp>
    </p:spTree>
    <p:extLst>
      <p:ext uri="{BB962C8B-B14F-4D97-AF65-F5344CB8AC3E}">
        <p14:creationId xmlns:p14="http://schemas.microsoft.com/office/powerpoint/2010/main" val="28104103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3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23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3527" grpId="0" autoUpdateAnimBg="0"/>
      <p:bldP spid="523528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4246" y="457200"/>
            <a:ext cx="8610600" cy="5334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zh-CN" sz="2800" b="1" i="1" dirty="0"/>
              <a:t>a</a:t>
            </a:r>
            <a:r>
              <a:rPr lang="en-US" altLang="zh-CN" sz="2800" b="1" dirty="0"/>
              <a:t>+5</a:t>
            </a:r>
            <a:r>
              <a:rPr lang="en-US" altLang="zh-CN" sz="2800" b="1" dirty="0">
                <a:latin typeface="宋体" charset="-122"/>
              </a:rPr>
              <a:t>*</a:t>
            </a:r>
            <a:r>
              <a:rPr lang="en-US" altLang="zh-CN" sz="2800" b="1" i="1" dirty="0"/>
              <a:t>b</a:t>
            </a:r>
            <a:r>
              <a:rPr lang="zh-CN" altLang="en-US" sz="2800" b="1" dirty="0"/>
              <a:t>的语法树的构造</a:t>
            </a:r>
          </a:p>
        </p:txBody>
      </p:sp>
      <p:grpSp>
        <p:nvGrpSpPr>
          <p:cNvPr id="614467" name="Group 67"/>
          <p:cNvGrpSpPr>
            <a:grpSpLocks/>
          </p:cNvGrpSpPr>
          <p:nvPr/>
        </p:nvGrpSpPr>
        <p:grpSpPr bwMode="auto">
          <a:xfrm>
            <a:off x="95250" y="2514600"/>
            <a:ext cx="9048750" cy="4495801"/>
            <a:chOff x="60" y="1152"/>
            <a:chExt cx="5700" cy="2832"/>
          </a:xfrm>
        </p:grpSpPr>
        <p:sp>
          <p:nvSpPr>
            <p:cNvPr id="614404" name="Rectangle 4"/>
            <p:cNvSpPr>
              <a:spLocks noChangeArrowheads="1"/>
            </p:cNvSpPr>
            <p:nvPr/>
          </p:nvSpPr>
          <p:spPr bwMode="auto">
            <a:xfrm>
              <a:off x="1586" y="1152"/>
              <a:ext cx="574" cy="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/>
            <a:lstStyle/>
            <a:p>
              <a:pPr algn="just"/>
              <a:r>
                <a:rPr lang="en-US" altLang="zh-CN" sz="2400" i="1"/>
                <a:t>E</a:t>
              </a:r>
              <a:r>
                <a:rPr lang="en-US" altLang="zh-CN" sz="2400"/>
                <a:t>.</a:t>
              </a:r>
              <a:r>
                <a:rPr lang="en-US" altLang="zh-CN" sz="2400" i="1"/>
                <a:t>nptr</a:t>
              </a:r>
              <a:endParaRPr lang="en-US" altLang="zh-CN" sz="2400"/>
            </a:p>
          </p:txBody>
        </p:sp>
        <p:sp>
          <p:nvSpPr>
            <p:cNvPr id="614405" name="Rectangle 5"/>
            <p:cNvSpPr>
              <a:spLocks noChangeArrowheads="1"/>
            </p:cNvSpPr>
            <p:nvPr/>
          </p:nvSpPr>
          <p:spPr bwMode="auto">
            <a:xfrm>
              <a:off x="3960" y="1513"/>
              <a:ext cx="552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/>
            <a:lstStyle/>
            <a:p>
              <a:pPr algn="just"/>
              <a:r>
                <a:rPr lang="en-US" altLang="zh-CN" sz="2400" i="1"/>
                <a:t>T</a:t>
              </a:r>
              <a:r>
                <a:rPr lang="en-US" altLang="zh-CN" sz="2400"/>
                <a:t>.</a:t>
              </a:r>
              <a:r>
                <a:rPr lang="en-US" altLang="zh-CN" sz="2400" i="1"/>
                <a:t>nptr</a:t>
              </a:r>
              <a:endParaRPr lang="en-US" altLang="zh-CN" sz="2400"/>
            </a:p>
          </p:txBody>
        </p:sp>
        <p:sp>
          <p:nvSpPr>
            <p:cNvPr id="614406" name="Rectangle 6"/>
            <p:cNvSpPr>
              <a:spLocks noChangeArrowheads="1"/>
            </p:cNvSpPr>
            <p:nvPr/>
          </p:nvSpPr>
          <p:spPr bwMode="auto">
            <a:xfrm>
              <a:off x="96" y="1584"/>
              <a:ext cx="55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/>
            <a:lstStyle/>
            <a:p>
              <a:pPr algn="just"/>
              <a:r>
                <a:rPr lang="en-US" altLang="zh-CN" sz="2400" i="1"/>
                <a:t>E</a:t>
              </a:r>
              <a:r>
                <a:rPr lang="en-US" altLang="zh-CN" sz="2400"/>
                <a:t>.</a:t>
              </a:r>
              <a:r>
                <a:rPr lang="en-US" altLang="zh-CN" sz="2400" i="1"/>
                <a:t>nptr</a:t>
              </a:r>
              <a:endParaRPr lang="en-US" altLang="zh-CN" sz="2400"/>
            </a:p>
          </p:txBody>
        </p:sp>
        <p:sp>
          <p:nvSpPr>
            <p:cNvPr id="614407" name="Rectangle 7"/>
            <p:cNvSpPr>
              <a:spLocks noChangeArrowheads="1"/>
            </p:cNvSpPr>
            <p:nvPr/>
          </p:nvSpPr>
          <p:spPr bwMode="auto">
            <a:xfrm>
              <a:off x="60" y="1920"/>
              <a:ext cx="6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/>
            <a:lstStyle/>
            <a:p>
              <a:pPr algn="just"/>
              <a:r>
                <a:rPr lang="en-US" altLang="zh-CN" sz="2400" i="1"/>
                <a:t>T</a:t>
              </a:r>
              <a:r>
                <a:rPr lang="en-US" altLang="zh-CN" sz="2400"/>
                <a:t>.</a:t>
              </a:r>
              <a:r>
                <a:rPr lang="en-US" altLang="zh-CN" sz="2400" i="1"/>
                <a:t>nptr</a:t>
              </a:r>
              <a:endParaRPr lang="en-US" altLang="zh-CN" sz="2400"/>
            </a:p>
          </p:txBody>
        </p:sp>
        <p:sp>
          <p:nvSpPr>
            <p:cNvPr id="614408" name="Rectangle 8"/>
            <p:cNvSpPr>
              <a:spLocks noChangeArrowheads="1"/>
            </p:cNvSpPr>
            <p:nvPr/>
          </p:nvSpPr>
          <p:spPr bwMode="auto">
            <a:xfrm>
              <a:off x="96" y="2256"/>
              <a:ext cx="575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/>
            <a:lstStyle/>
            <a:p>
              <a:pPr algn="just"/>
              <a:r>
                <a:rPr lang="en-US" altLang="zh-CN" sz="2400" i="1"/>
                <a:t>F</a:t>
              </a:r>
              <a:r>
                <a:rPr lang="en-US" altLang="zh-CN" sz="2400"/>
                <a:t>.</a:t>
              </a:r>
              <a:r>
                <a:rPr lang="en-US" altLang="zh-CN" sz="2400" i="1"/>
                <a:t>nptr</a:t>
              </a:r>
            </a:p>
          </p:txBody>
        </p:sp>
        <p:sp>
          <p:nvSpPr>
            <p:cNvPr id="614409" name="Rectangle 9"/>
            <p:cNvSpPr>
              <a:spLocks noChangeArrowheads="1"/>
            </p:cNvSpPr>
            <p:nvPr/>
          </p:nvSpPr>
          <p:spPr bwMode="auto">
            <a:xfrm>
              <a:off x="144" y="2658"/>
              <a:ext cx="226" cy="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/>
            <a:lstStyle/>
            <a:p>
              <a:pPr algn="just"/>
              <a:r>
                <a:rPr lang="en-US" altLang="zh-CN" sz="2400"/>
                <a:t>id</a:t>
              </a:r>
            </a:p>
          </p:txBody>
        </p:sp>
        <p:sp>
          <p:nvSpPr>
            <p:cNvPr id="614410" name="Rectangle 10"/>
            <p:cNvSpPr>
              <a:spLocks noChangeArrowheads="1"/>
            </p:cNvSpPr>
            <p:nvPr/>
          </p:nvSpPr>
          <p:spPr bwMode="auto">
            <a:xfrm>
              <a:off x="2832" y="1872"/>
              <a:ext cx="672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/>
            <a:lstStyle/>
            <a:p>
              <a:pPr algn="just"/>
              <a:r>
                <a:rPr lang="en-US" altLang="zh-CN" sz="2400" i="1"/>
                <a:t>T</a:t>
              </a:r>
              <a:r>
                <a:rPr lang="en-US" altLang="zh-CN" sz="2400"/>
                <a:t>.</a:t>
              </a:r>
              <a:r>
                <a:rPr lang="en-US" altLang="zh-CN" sz="2400" i="1"/>
                <a:t>nptr</a:t>
              </a:r>
              <a:endParaRPr lang="en-US" altLang="zh-CN" sz="2400"/>
            </a:p>
          </p:txBody>
        </p:sp>
        <p:sp>
          <p:nvSpPr>
            <p:cNvPr id="614411" name="Rectangle 11"/>
            <p:cNvSpPr>
              <a:spLocks noChangeArrowheads="1"/>
            </p:cNvSpPr>
            <p:nvPr/>
          </p:nvSpPr>
          <p:spPr bwMode="auto">
            <a:xfrm>
              <a:off x="1577" y="1532"/>
              <a:ext cx="16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/>
            <a:lstStyle/>
            <a:p>
              <a:pPr algn="just"/>
              <a:r>
                <a:rPr lang="zh-CN" altLang="en-US" sz="2400"/>
                <a:t>+</a:t>
              </a:r>
            </a:p>
          </p:txBody>
        </p:sp>
        <p:sp>
          <p:nvSpPr>
            <p:cNvPr id="614412" name="Rectangle 12"/>
            <p:cNvSpPr>
              <a:spLocks noChangeArrowheads="1"/>
            </p:cNvSpPr>
            <p:nvPr/>
          </p:nvSpPr>
          <p:spPr bwMode="auto">
            <a:xfrm>
              <a:off x="4093" y="1919"/>
              <a:ext cx="16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/>
            <a:lstStyle/>
            <a:p>
              <a:pPr algn="just"/>
              <a:r>
                <a:rPr lang="zh-CN" altLang="en-US" sz="2400"/>
                <a:t>*</a:t>
              </a:r>
            </a:p>
          </p:txBody>
        </p:sp>
        <p:sp>
          <p:nvSpPr>
            <p:cNvPr id="614413" name="Rectangle 13"/>
            <p:cNvSpPr>
              <a:spLocks noChangeArrowheads="1"/>
            </p:cNvSpPr>
            <p:nvPr/>
          </p:nvSpPr>
          <p:spPr bwMode="auto">
            <a:xfrm>
              <a:off x="2880" y="2256"/>
              <a:ext cx="576" cy="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/>
            <a:lstStyle/>
            <a:p>
              <a:pPr algn="just"/>
              <a:r>
                <a:rPr lang="en-US" altLang="zh-CN" sz="2400" i="1"/>
                <a:t>F</a:t>
              </a:r>
              <a:r>
                <a:rPr lang="en-US" altLang="zh-CN" sz="2400"/>
                <a:t>.</a:t>
              </a:r>
              <a:r>
                <a:rPr lang="en-US" altLang="zh-CN" sz="2400" i="1"/>
                <a:t>nptr</a:t>
              </a:r>
              <a:endParaRPr lang="en-US" altLang="zh-CN" sz="2400"/>
            </a:p>
          </p:txBody>
        </p:sp>
        <p:sp>
          <p:nvSpPr>
            <p:cNvPr id="614414" name="Rectangle 14"/>
            <p:cNvSpPr>
              <a:spLocks noChangeArrowheads="1"/>
            </p:cNvSpPr>
            <p:nvPr/>
          </p:nvSpPr>
          <p:spPr bwMode="auto">
            <a:xfrm>
              <a:off x="5040" y="1862"/>
              <a:ext cx="576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/>
            <a:lstStyle/>
            <a:p>
              <a:pPr algn="just"/>
              <a:r>
                <a:rPr lang="en-US" altLang="zh-CN" sz="2400" i="1"/>
                <a:t>F</a:t>
              </a:r>
              <a:r>
                <a:rPr lang="en-US" altLang="zh-CN" sz="2400"/>
                <a:t>.</a:t>
              </a:r>
              <a:r>
                <a:rPr lang="en-US" altLang="zh-CN" sz="2400" i="1"/>
                <a:t>nptr</a:t>
              </a:r>
              <a:endParaRPr lang="en-US" altLang="zh-CN" sz="2400"/>
            </a:p>
          </p:txBody>
        </p:sp>
        <p:sp>
          <p:nvSpPr>
            <p:cNvPr id="614415" name="Rectangle 15"/>
            <p:cNvSpPr>
              <a:spLocks noChangeArrowheads="1"/>
            </p:cNvSpPr>
            <p:nvPr/>
          </p:nvSpPr>
          <p:spPr bwMode="auto">
            <a:xfrm>
              <a:off x="5154" y="2273"/>
              <a:ext cx="235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/>
            <a:lstStyle/>
            <a:p>
              <a:pPr algn="just"/>
              <a:r>
                <a:rPr lang="en-US" altLang="zh-CN" sz="2400"/>
                <a:t>id</a:t>
              </a:r>
              <a:endParaRPr lang="en-US" altLang="zh-CN" sz="2400" b="0"/>
            </a:p>
          </p:txBody>
        </p:sp>
        <p:sp>
          <p:nvSpPr>
            <p:cNvPr id="614416" name="Rectangle 16"/>
            <p:cNvSpPr>
              <a:spLocks noChangeArrowheads="1"/>
            </p:cNvSpPr>
            <p:nvPr/>
          </p:nvSpPr>
          <p:spPr bwMode="auto">
            <a:xfrm>
              <a:off x="2944" y="2595"/>
              <a:ext cx="421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/>
            <a:lstStyle/>
            <a:p>
              <a:pPr algn="just"/>
              <a:r>
                <a:rPr lang="en-US" altLang="zh-CN" sz="2400"/>
                <a:t>num</a:t>
              </a:r>
              <a:endParaRPr lang="en-US" altLang="zh-CN" sz="2400" b="0"/>
            </a:p>
          </p:txBody>
        </p:sp>
        <p:sp>
          <p:nvSpPr>
            <p:cNvPr id="614417" name="Line 17"/>
            <p:cNvSpPr>
              <a:spLocks noChangeShapeType="1"/>
            </p:cNvSpPr>
            <p:nvPr/>
          </p:nvSpPr>
          <p:spPr bwMode="auto">
            <a:xfrm flipH="1">
              <a:off x="267" y="1311"/>
              <a:ext cx="1266" cy="2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18" name="Line 18"/>
            <p:cNvSpPr>
              <a:spLocks noChangeShapeType="1"/>
            </p:cNvSpPr>
            <p:nvPr/>
          </p:nvSpPr>
          <p:spPr bwMode="auto">
            <a:xfrm flipH="1">
              <a:off x="203" y="1807"/>
              <a:ext cx="1" cy="2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19" name="Line 19"/>
            <p:cNvSpPr>
              <a:spLocks noChangeShapeType="1"/>
            </p:cNvSpPr>
            <p:nvPr/>
          </p:nvSpPr>
          <p:spPr bwMode="auto">
            <a:xfrm flipH="1">
              <a:off x="213" y="2156"/>
              <a:ext cx="0" cy="2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20" name="Line 20"/>
            <p:cNvSpPr>
              <a:spLocks noChangeShapeType="1"/>
            </p:cNvSpPr>
            <p:nvPr/>
          </p:nvSpPr>
          <p:spPr bwMode="auto">
            <a:xfrm flipH="1">
              <a:off x="213" y="2524"/>
              <a:ext cx="0" cy="2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21" name="Line 21"/>
            <p:cNvSpPr>
              <a:spLocks noChangeShapeType="1"/>
            </p:cNvSpPr>
            <p:nvPr/>
          </p:nvSpPr>
          <p:spPr bwMode="auto">
            <a:xfrm>
              <a:off x="1974" y="1321"/>
              <a:ext cx="2008" cy="2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22" name="Line 22"/>
            <p:cNvSpPr>
              <a:spLocks noChangeShapeType="1"/>
            </p:cNvSpPr>
            <p:nvPr/>
          </p:nvSpPr>
          <p:spPr bwMode="auto">
            <a:xfrm flipH="1">
              <a:off x="1632" y="1375"/>
              <a:ext cx="0" cy="2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23" name="Line 23"/>
            <p:cNvSpPr>
              <a:spLocks noChangeShapeType="1"/>
            </p:cNvSpPr>
            <p:nvPr/>
          </p:nvSpPr>
          <p:spPr bwMode="auto">
            <a:xfrm>
              <a:off x="4140" y="1767"/>
              <a:ext cx="9" cy="2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24" name="Line 24"/>
            <p:cNvSpPr>
              <a:spLocks noChangeShapeType="1"/>
            </p:cNvSpPr>
            <p:nvPr/>
          </p:nvSpPr>
          <p:spPr bwMode="auto">
            <a:xfrm flipH="1">
              <a:off x="3074" y="1734"/>
              <a:ext cx="957" cy="2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25" name="Line 25"/>
            <p:cNvSpPr>
              <a:spLocks noChangeShapeType="1"/>
            </p:cNvSpPr>
            <p:nvPr/>
          </p:nvSpPr>
          <p:spPr bwMode="auto">
            <a:xfrm>
              <a:off x="4275" y="1725"/>
              <a:ext cx="957" cy="2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26" name="Line 26"/>
            <p:cNvSpPr>
              <a:spLocks noChangeShapeType="1"/>
            </p:cNvSpPr>
            <p:nvPr/>
          </p:nvSpPr>
          <p:spPr bwMode="auto">
            <a:xfrm flipH="1">
              <a:off x="3084" y="2110"/>
              <a:ext cx="0" cy="2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27" name="Line 27"/>
            <p:cNvSpPr>
              <a:spLocks noChangeShapeType="1"/>
            </p:cNvSpPr>
            <p:nvPr/>
          </p:nvSpPr>
          <p:spPr bwMode="auto">
            <a:xfrm flipH="1">
              <a:off x="3084" y="2477"/>
              <a:ext cx="0" cy="2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28" name="Line 28"/>
            <p:cNvSpPr>
              <a:spLocks noChangeShapeType="1"/>
            </p:cNvSpPr>
            <p:nvPr/>
          </p:nvSpPr>
          <p:spPr bwMode="auto">
            <a:xfrm flipH="1">
              <a:off x="5221" y="2119"/>
              <a:ext cx="1" cy="2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614429" name="Group 29"/>
            <p:cNvGrpSpPr>
              <a:grpSpLocks/>
            </p:cNvGrpSpPr>
            <p:nvPr/>
          </p:nvGrpSpPr>
          <p:grpSpPr bwMode="auto">
            <a:xfrm>
              <a:off x="825" y="3240"/>
              <a:ext cx="793" cy="412"/>
              <a:chOff x="2582" y="5834"/>
              <a:chExt cx="1156" cy="673"/>
            </a:xfrm>
          </p:grpSpPr>
          <p:sp>
            <p:nvSpPr>
              <p:cNvPr id="614430" name="Rectangle 30"/>
              <p:cNvSpPr>
                <a:spLocks noChangeArrowheads="1"/>
              </p:cNvSpPr>
              <p:nvPr/>
            </p:nvSpPr>
            <p:spPr bwMode="auto">
              <a:xfrm>
                <a:off x="2582" y="5834"/>
                <a:ext cx="1156" cy="408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90000" tIns="10800" rIns="18000" bIns="10800"/>
              <a:lstStyle/>
              <a:p>
                <a:pPr algn="just"/>
                <a:r>
                  <a:rPr lang="en-US" altLang="zh-CN" sz="2400"/>
                  <a:t>id</a:t>
                </a:r>
              </a:p>
            </p:txBody>
          </p:sp>
          <p:sp>
            <p:nvSpPr>
              <p:cNvPr id="614431" name="Line 31"/>
              <p:cNvSpPr>
                <a:spLocks noChangeShapeType="1"/>
              </p:cNvSpPr>
              <p:nvPr/>
            </p:nvSpPr>
            <p:spPr bwMode="auto">
              <a:xfrm>
                <a:off x="3150" y="5847"/>
                <a:ext cx="0" cy="42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432" name="Line 32"/>
              <p:cNvSpPr>
                <a:spLocks noChangeShapeType="1"/>
              </p:cNvSpPr>
              <p:nvPr/>
            </p:nvSpPr>
            <p:spPr bwMode="auto">
              <a:xfrm>
                <a:off x="3420" y="6057"/>
                <a:ext cx="0" cy="45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 type="stealth" w="lg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14433" name="Group 33"/>
            <p:cNvGrpSpPr>
              <a:grpSpLocks/>
            </p:cNvGrpSpPr>
            <p:nvPr/>
          </p:nvGrpSpPr>
          <p:grpSpPr bwMode="auto">
            <a:xfrm>
              <a:off x="4797" y="3250"/>
              <a:ext cx="793" cy="412"/>
              <a:chOff x="2582" y="5834"/>
              <a:chExt cx="1156" cy="673"/>
            </a:xfrm>
          </p:grpSpPr>
          <p:sp>
            <p:nvSpPr>
              <p:cNvPr id="614434" name="Rectangle 34"/>
              <p:cNvSpPr>
                <a:spLocks noChangeArrowheads="1"/>
              </p:cNvSpPr>
              <p:nvPr/>
            </p:nvSpPr>
            <p:spPr bwMode="auto">
              <a:xfrm>
                <a:off x="2582" y="5834"/>
                <a:ext cx="1156" cy="408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90000" tIns="10800" rIns="18000" bIns="10800"/>
              <a:lstStyle/>
              <a:p>
                <a:pPr algn="just"/>
                <a:r>
                  <a:rPr lang="en-US" altLang="zh-CN" sz="2400"/>
                  <a:t>id</a:t>
                </a:r>
              </a:p>
            </p:txBody>
          </p:sp>
          <p:sp>
            <p:nvSpPr>
              <p:cNvPr id="614435" name="Line 35"/>
              <p:cNvSpPr>
                <a:spLocks noChangeShapeType="1"/>
              </p:cNvSpPr>
              <p:nvPr/>
            </p:nvSpPr>
            <p:spPr bwMode="auto">
              <a:xfrm>
                <a:off x="3150" y="5847"/>
                <a:ext cx="0" cy="42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436" name="Line 36"/>
              <p:cNvSpPr>
                <a:spLocks noChangeShapeType="1"/>
              </p:cNvSpPr>
              <p:nvPr/>
            </p:nvSpPr>
            <p:spPr bwMode="auto">
              <a:xfrm>
                <a:off x="3420" y="6057"/>
                <a:ext cx="0" cy="45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 type="stealth" w="lg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14437" name="Group 37"/>
            <p:cNvGrpSpPr>
              <a:grpSpLocks/>
            </p:cNvGrpSpPr>
            <p:nvPr/>
          </p:nvGrpSpPr>
          <p:grpSpPr bwMode="auto">
            <a:xfrm>
              <a:off x="3451" y="3250"/>
              <a:ext cx="793" cy="265"/>
              <a:chOff x="6306" y="5910"/>
              <a:chExt cx="1156" cy="433"/>
            </a:xfrm>
          </p:grpSpPr>
          <p:sp>
            <p:nvSpPr>
              <p:cNvPr id="614438" name="Rectangle 38"/>
              <p:cNvSpPr>
                <a:spLocks noChangeArrowheads="1"/>
              </p:cNvSpPr>
              <p:nvPr/>
            </p:nvSpPr>
            <p:spPr bwMode="auto">
              <a:xfrm>
                <a:off x="6306" y="5910"/>
                <a:ext cx="1156" cy="408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54000" tIns="10800" rIns="18000" bIns="10800"/>
              <a:lstStyle/>
              <a:p>
                <a:pPr algn="just"/>
                <a:r>
                  <a:rPr lang="en-US" altLang="zh-CN" sz="2400"/>
                  <a:t>num  5</a:t>
                </a:r>
              </a:p>
            </p:txBody>
          </p:sp>
          <p:sp>
            <p:nvSpPr>
              <p:cNvPr id="614439" name="Line 39"/>
              <p:cNvSpPr>
                <a:spLocks noChangeShapeType="1"/>
              </p:cNvSpPr>
              <p:nvPr/>
            </p:nvSpPr>
            <p:spPr bwMode="auto">
              <a:xfrm>
                <a:off x="6874" y="5923"/>
                <a:ext cx="0" cy="42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14440" name="Group 40"/>
            <p:cNvGrpSpPr>
              <a:grpSpLocks/>
            </p:cNvGrpSpPr>
            <p:nvPr/>
          </p:nvGrpSpPr>
          <p:grpSpPr bwMode="auto">
            <a:xfrm>
              <a:off x="3943" y="2707"/>
              <a:ext cx="1173" cy="265"/>
              <a:chOff x="7626" y="5010"/>
              <a:chExt cx="1710" cy="433"/>
            </a:xfrm>
          </p:grpSpPr>
          <p:sp>
            <p:nvSpPr>
              <p:cNvPr id="614441" name="Rectangle 41"/>
              <p:cNvSpPr>
                <a:spLocks noChangeArrowheads="1"/>
              </p:cNvSpPr>
              <p:nvPr/>
            </p:nvSpPr>
            <p:spPr bwMode="auto">
              <a:xfrm>
                <a:off x="7626" y="5010"/>
                <a:ext cx="1710" cy="408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6000" tIns="10800" rIns="18000" bIns="10800"/>
              <a:lstStyle/>
              <a:p>
                <a:pPr algn="just"/>
                <a:r>
                  <a:rPr lang="zh-CN" altLang="en-US" sz="2400">
                    <a:latin typeface="宋体" charset="-122"/>
                  </a:rPr>
                  <a:t>*</a:t>
                </a:r>
              </a:p>
            </p:txBody>
          </p:sp>
          <p:sp>
            <p:nvSpPr>
              <p:cNvPr id="614442" name="Line 42"/>
              <p:cNvSpPr>
                <a:spLocks noChangeShapeType="1"/>
              </p:cNvSpPr>
              <p:nvPr/>
            </p:nvSpPr>
            <p:spPr bwMode="auto">
              <a:xfrm>
                <a:off x="8194" y="5023"/>
                <a:ext cx="0" cy="42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443" name="Line 43"/>
              <p:cNvSpPr>
                <a:spLocks noChangeShapeType="1"/>
              </p:cNvSpPr>
              <p:nvPr/>
            </p:nvSpPr>
            <p:spPr bwMode="auto">
              <a:xfrm>
                <a:off x="8777" y="5010"/>
                <a:ext cx="0" cy="39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14444" name="Group 44"/>
            <p:cNvGrpSpPr>
              <a:grpSpLocks/>
            </p:cNvGrpSpPr>
            <p:nvPr/>
          </p:nvGrpSpPr>
          <p:grpSpPr bwMode="auto">
            <a:xfrm>
              <a:off x="1496" y="2119"/>
              <a:ext cx="1172" cy="266"/>
              <a:chOff x="7626" y="5010"/>
              <a:chExt cx="1710" cy="433"/>
            </a:xfrm>
          </p:grpSpPr>
          <p:sp>
            <p:nvSpPr>
              <p:cNvPr id="614445" name="Rectangle 45"/>
              <p:cNvSpPr>
                <a:spLocks noChangeArrowheads="1"/>
              </p:cNvSpPr>
              <p:nvPr/>
            </p:nvSpPr>
            <p:spPr bwMode="auto">
              <a:xfrm>
                <a:off x="7626" y="5010"/>
                <a:ext cx="1710" cy="408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6000" tIns="10800" rIns="18000" bIns="10800"/>
              <a:lstStyle/>
              <a:p>
                <a:pPr algn="just"/>
                <a:r>
                  <a:rPr lang="zh-CN" altLang="en-US" sz="2400">
                    <a:latin typeface="宋体" charset="-122"/>
                  </a:rPr>
                  <a:t>+</a:t>
                </a:r>
              </a:p>
            </p:txBody>
          </p:sp>
          <p:sp>
            <p:nvSpPr>
              <p:cNvPr id="614446" name="Line 46"/>
              <p:cNvSpPr>
                <a:spLocks noChangeShapeType="1"/>
              </p:cNvSpPr>
              <p:nvPr/>
            </p:nvSpPr>
            <p:spPr bwMode="auto">
              <a:xfrm>
                <a:off x="8194" y="5023"/>
                <a:ext cx="0" cy="42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4447" name="Line 47"/>
              <p:cNvSpPr>
                <a:spLocks noChangeShapeType="1"/>
              </p:cNvSpPr>
              <p:nvPr/>
            </p:nvSpPr>
            <p:spPr bwMode="auto">
              <a:xfrm>
                <a:off x="8777" y="5010"/>
                <a:ext cx="0" cy="390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614448" name="Rectangle 48"/>
            <p:cNvSpPr>
              <a:spLocks noChangeArrowheads="1"/>
            </p:cNvSpPr>
            <p:nvPr/>
          </p:nvSpPr>
          <p:spPr bwMode="auto">
            <a:xfrm>
              <a:off x="192" y="3648"/>
              <a:ext cx="2208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/>
            <a:lstStyle/>
            <a:p>
              <a:pPr algn="ctr"/>
              <a:r>
                <a:rPr lang="zh-CN" altLang="en-US" sz="2800"/>
                <a:t>指向符号表中</a:t>
              </a:r>
              <a:r>
                <a:rPr lang="en-US" altLang="zh-CN" sz="2800" i="1"/>
                <a:t>a</a:t>
              </a:r>
              <a:r>
                <a:rPr lang="zh-CN" altLang="en-US" sz="2800"/>
                <a:t>的入口</a:t>
              </a:r>
            </a:p>
          </p:txBody>
        </p:sp>
        <p:sp>
          <p:nvSpPr>
            <p:cNvPr id="614449" name="Rectangle 49"/>
            <p:cNvSpPr>
              <a:spLocks noChangeArrowheads="1"/>
            </p:cNvSpPr>
            <p:nvPr/>
          </p:nvSpPr>
          <p:spPr bwMode="auto">
            <a:xfrm>
              <a:off x="3557" y="3648"/>
              <a:ext cx="2203" cy="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/>
            <a:lstStyle/>
            <a:p>
              <a:pPr algn="ctr"/>
              <a:r>
                <a:rPr lang="zh-CN" altLang="en-US" sz="2800"/>
                <a:t>指向符号表中</a:t>
              </a:r>
              <a:r>
                <a:rPr lang="en-US" altLang="zh-CN" sz="2800" i="1"/>
                <a:t>b</a:t>
              </a:r>
              <a:r>
                <a:rPr lang="zh-CN" altLang="en-US" sz="2800"/>
                <a:t>的入口</a:t>
              </a:r>
            </a:p>
          </p:txBody>
        </p:sp>
        <p:sp>
          <p:nvSpPr>
            <p:cNvPr id="614450" name="Line 50"/>
            <p:cNvSpPr>
              <a:spLocks noChangeShapeType="1"/>
            </p:cNvSpPr>
            <p:nvPr/>
          </p:nvSpPr>
          <p:spPr bwMode="auto">
            <a:xfrm>
              <a:off x="1800" y="1412"/>
              <a:ext cx="0" cy="707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prstDash val="lgDash"/>
              <a:round/>
              <a:headEnd/>
              <a:tailEnd type="stealth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51" name="Line 51"/>
            <p:cNvSpPr>
              <a:spLocks noChangeShapeType="1"/>
            </p:cNvSpPr>
            <p:nvPr/>
          </p:nvSpPr>
          <p:spPr bwMode="auto">
            <a:xfrm>
              <a:off x="1056" y="1730"/>
              <a:ext cx="0" cy="1534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prstDash val="lgDash"/>
              <a:round/>
              <a:headEnd/>
              <a:tailEnd type="stealth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52" name="Line 52"/>
            <p:cNvSpPr>
              <a:spLocks noChangeShapeType="1"/>
            </p:cNvSpPr>
            <p:nvPr/>
          </p:nvSpPr>
          <p:spPr bwMode="auto">
            <a:xfrm>
              <a:off x="624" y="1728"/>
              <a:ext cx="384" cy="0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53" name="Line 53"/>
            <p:cNvSpPr>
              <a:spLocks noChangeShapeType="1"/>
            </p:cNvSpPr>
            <p:nvPr/>
          </p:nvSpPr>
          <p:spPr bwMode="auto">
            <a:xfrm>
              <a:off x="607" y="2091"/>
              <a:ext cx="353" cy="21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54" name="Line 54"/>
            <p:cNvSpPr>
              <a:spLocks noChangeShapeType="1"/>
            </p:cNvSpPr>
            <p:nvPr/>
          </p:nvSpPr>
          <p:spPr bwMode="auto">
            <a:xfrm>
              <a:off x="607" y="2450"/>
              <a:ext cx="277" cy="0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55" name="Line 55"/>
            <p:cNvSpPr>
              <a:spLocks noChangeShapeType="1"/>
            </p:cNvSpPr>
            <p:nvPr/>
          </p:nvSpPr>
          <p:spPr bwMode="auto">
            <a:xfrm>
              <a:off x="3696" y="2016"/>
              <a:ext cx="0" cy="1231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prstDash val="lgDash"/>
              <a:round/>
              <a:headEnd/>
              <a:tailEnd type="stealth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56" name="Line 56"/>
            <p:cNvSpPr>
              <a:spLocks noChangeShapeType="1"/>
            </p:cNvSpPr>
            <p:nvPr/>
          </p:nvSpPr>
          <p:spPr bwMode="auto">
            <a:xfrm flipV="1">
              <a:off x="3360" y="2016"/>
              <a:ext cx="336" cy="0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57" name="Line 57"/>
            <p:cNvSpPr>
              <a:spLocks noChangeShapeType="1"/>
            </p:cNvSpPr>
            <p:nvPr/>
          </p:nvSpPr>
          <p:spPr bwMode="auto">
            <a:xfrm>
              <a:off x="3408" y="2400"/>
              <a:ext cx="165" cy="0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58" name="Line 58"/>
            <p:cNvSpPr>
              <a:spLocks noChangeShapeType="1"/>
            </p:cNvSpPr>
            <p:nvPr/>
          </p:nvSpPr>
          <p:spPr bwMode="auto">
            <a:xfrm>
              <a:off x="4309" y="1752"/>
              <a:ext cx="0" cy="945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prstDash val="lgDash"/>
              <a:round/>
              <a:headEnd/>
              <a:tailEnd type="stealth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59" name="Line 59"/>
            <p:cNvSpPr>
              <a:spLocks noChangeShapeType="1"/>
            </p:cNvSpPr>
            <p:nvPr/>
          </p:nvSpPr>
          <p:spPr bwMode="auto">
            <a:xfrm>
              <a:off x="4936" y="2881"/>
              <a:ext cx="0" cy="36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stealth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60" name="Freeform 60"/>
            <p:cNvSpPr>
              <a:spLocks/>
            </p:cNvSpPr>
            <p:nvPr/>
          </p:nvSpPr>
          <p:spPr bwMode="auto">
            <a:xfrm>
              <a:off x="1089" y="2275"/>
              <a:ext cx="968" cy="965"/>
            </a:xfrm>
            <a:custGeom>
              <a:avLst/>
              <a:gdLst>
                <a:gd name="T0" fmla="*/ 1412 w 1412"/>
                <a:gd name="T1" fmla="*/ 0 h 1576"/>
                <a:gd name="T2" fmla="*/ 1113 w 1412"/>
                <a:gd name="T3" fmla="*/ 811 h 1576"/>
                <a:gd name="T4" fmla="*/ 182 w 1412"/>
                <a:gd name="T5" fmla="*/ 960 h 1576"/>
                <a:gd name="T6" fmla="*/ 18 w 1412"/>
                <a:gd name="T7" fmla="*/ 1576 h 1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12" h="1576">
                  <a:moveTo>
                    <a:pt x="1412" y="0"/>
                  </a:moveTo>
                  <a:cubicBezTo>
                    <a:pt x="1362" y="135"/>
                    <a:pt x="1318" y="651"/>
                    <a:pt x="1113" y="811"/>
                  </a:cubicBezTo>
                  <a:cubicBezTo>
                    <a:pt x="908" y="971"/>
                    <a:pt x="364" y="833"/>
                    <a:pt x="182" y="960"/>
                  </a:cubicBezTo>
                  <a:cubicBezTo>
                    <a:pt x="0" y="1087"/>
                    <a:pt x="45" y="1473"/>
                    <a:pt x="18" y="1576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 type="stealth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61" name="Freeform 61"/>
            <p:cNvSpPr>
              <a:spLocks/>
            </p:cNvSpPr>
            <p:nvPr/>
          </p:nvSpPr>
          <p:spPr bwMode="auto">
            <a:xfrm>
              <a:off x="2541" y="2240"/>
              <a:ext cx="1583" cy="457"/>
            </a:xfrm>
            <a:custGeom>
              <a:avLst/>
              <a:gdLst>
                <a:gd name="T0" fmla="*/ 0 w 2310"/>
                <a:gd name="T1" fmla="*/ 13 h 747"/>
                <a:gd name="T2" fmla="*/ 1380 w 2310"/>
                <a:gd name="T3" fmla="*/ 13 h 747"/>
                <a:gd name="T4" fmla="*/ 1590 w 2310"/>
                <a:gd name="T5" fmla="*/ 28 h 747"/>
                <a:gd name="T6" fmla="*/ 1980 w 2310"/>
                <a:gd name="T7" fmla="*/ 178 h 747"/>
                <a:gd name="T8" fmla="*/ 2310 w 2310"/>
                <a:gd name="T9" fmla="*/ 747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0" h="747">
                  <a:moveTo>
                    <a:pt x="0" y="13"/>
                  </a:moveTo>
                  <a:cubicBezTo>
                    <a:pt x="230" y="13"/>
                    <a:pt x="1115" y="11"/>
                    <a:pt x="1380" y="13"/>
                  </a:cubicBezTo>
                  <a:cubicBezTo>
                    <a:pt x="1645" y="15"/>
                    <a:pt x="1490" y="0"/>
                    <a:pt x="1590" y="28"/>
                  </a:cubicBezTo>
                  <a:cubicBezTo>
                    <a:pt x="1690" y="56"/>
                    <a:pt x="1860" y="58"/>
                    <a:pt x="1980" y="178"/>
                  </a:cubicBezTo>
                  <a:cubicBezTo>
                    <a:pt x="2100" y="298"/>
                    <a:pt x="2241" y="629"/>
                    <a:pt x="2310" y="747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 type="stealth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62" name="Freeform 62"/>
            <p:cNvSpPr>
              <a:spLocks/>
            </p:cNvSpPr>
            <p:nvPr/>
          </p:nvSpPr>
          <p:spPr bwMode="auto">
            <a:xfrm>
              <a:off x="3743" y="2881"/>
              <a:ext cx="772" cy="368"/>
            </a:xfrm>
            <a:custGeom>
              <a:avLst/>
              <a:gdLst>
                <a:gd name="T0" fmla="*/ 1126 w 1126"/>
                <a:gd name="T1" fmla="*/ 0 h 600"/>
                <a:gd name="T2" fmla="*/ 916 w 1126"/>
                <a:gd name="T3" fmla="*/ 301 h 600"/>
                <a:gd name="T4" fmla="*/ 181 w 1126"/>
                <a:gd name="T5" fmla="*/ 346 h 600"/>
                <a:gd name="T6" fmla="*/ 0 w 1126"/>
                <a:gd name="T7" fmla="*/ 60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6" h="600">
                  <a:moveTo>
                    <a:pt x="1126" y="0"/>
                  </a:moveTo>
                  <a:cubicBezTo>
                    <a:pt x="1091" y="50"/>
                    <a:pt x="1073" y="243"/>
                    <a:pt x="916" y="301"/>
                  </a:cubicBezTo>
                  <a:cubicBezTo>
                    <a:pt x="759" y="359"/>
                    <a:pt x="334" y="296"/>
                    <a:pt x="181" y="346"/>
                  </a:cubicBezTo>
                  <a:cubicBezTo>
                    <a:pt x="28" y="396"/>
                    <a:pt x="38" y="547"/>
                    <a:pt x="0" y="600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 type="stealth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63" name="Freeform 63"/>
            <p:cNvSpPr>
              <a:spLocks/>
            </p:cNvSpPr>
            <p:nvPr/>
          </p:nvSpPr>
          <p:spPr bwMode="auto">
            <a:xfrm>
              <a:off x="5059" y="2083"/>
              <a:ext cx="375" cy="1157"/>
            </a:xfrm>
            <a:custGeom>
              <a:avLst/>
              <a:gdLst>
                <a:gd name="T0" fmla="*/ 526 w 546"/>
                <a:gd name="T1" fmla="*/ 0 h 1890"/>
                <a:gd name="T2" fmla="*/ 526 w 546"/>
                <a:gd name="T3" fmla="*/ 1290 h 1890"/>
                <a:gd name="T4" fmla="*/ 406 w 546"/>
                <a:gd name="T5" fmla="*/ 1634 h 1890"/>
                <a:gd name="T6" fmla="*/ 211 w 546"/>
                <a:gd name="T7" fmla="*/ 1785 h 1890"/>
                <a:gd name="T8" fmla="*/ 0 w 546"/>
                <a:gd name="T9" fmla="*/ 1890 h 1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6" h="1890">
                  <a:moveTo>
                    <a:pt x="526" y="0"/>
                  </a:moveTo>
                  <a:cubicBezTo>
                    <a:pt x="536" y="509"/>
                    <a:pt x="546" y="1018"/>
                    <a:pt x="526" y="1290"/>
                  </a:cubicBezTo>
                  <a:cubicBezTo>
                    <a:pt x="506" y="1562"/>
                    <a:pt x="458" y="1552"/>
                    <a:pt x="406" y="1634"/>
                  </a:cubicBezTo>
                  <a:cubicBezTo>
                    <a:pt x="354" y="1716"/>
                    <a:pt x="279" y="1742"/>
                    <a:pt x="211" y="1785"/>
                  </a:cubicBezTo>
                  <a:cubicBezTo>
                    <a:pt x="143" y="1828"/>
                    <a:pt x="44" y="1868"/>
                    <a:pt x="0" y="1890"/>
                  </a:cubicBezTo>
                </a:path>
              </a:pathLst>
            </a:custGeom>
            <a:noFill/>
            <a:ln w="25400" cap="flat">
              <a:solidFill>
                <a:srgbClr val="00FF00"/>
              </a:solidFill>
              <a:prstDash val="lgDash"/>
              <a:round/>
              <a:headEnd/>
              <a:tailEnd type="stealth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64" name="Line 64"/>
            <p:cNvSpPr>
              <a:spLocks noChangeShapeType="1"/>
            </p:cNvSpPr>
            <p:nvPr/>
          </p:nvSpPr>
          <p:spPr bwMode="auto">
            <a:xfrm flipH="1">
              <a:off x="864" y="2448"/>
              <a:ext cx="0" cy="801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prstDash val="lgDash"/>
              <a:round/>
              <a:headEnd/>
              <a:tailEnd type="stealth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65" name="Line 65"/>
            <p:cNvSpPr>
              <a:spLocks noChangeShapeType="1"/>
            </p:cNvSpPr>
            <p:nvPr/>
          </p:nvSpPr>
          <p:spPr bwMode="auto">
            <a:xfrm flipH="1">
              <a:off x="960" y="2112"/>
              <a:ext cx="0" cy="1137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prstDash val="lgDash"/>
              <a:round/>
              <a:headEnd/>
              <a:tailEnd type="stealth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66" name="Line 66"/>
            <p:cNvSpPr>
              <a:spLocks noChangeShapeType="1"/>
            </p:cNvSpPr>
            <p:nvPr/>
          </p:nvSpPr>
          <p:spPr bwMode="auto">
            <a:xfrm>
              <a:off x="3552" y="2400"/>
              <a:ext cx="0" cy="864"/>
            </a:xfrm>
            <a:prstGeom prst="line">
              <a:avLst/>
            </a:prstGeom>
            <a:noFill/>
            <a:ln w="25400">
              <a:solidFill>
                <a:srgbClr val="00FF00"/>
              </a:solidFill>
              <a:prstDash val="lg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aphicFrame>
        <p:nvGraphicFramePr>
          <p:cNvPr id="67" name="Group 1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490119"/>
              </p:ext>
            </p:extLst>
          </p:nvPr>
        </p:nvGraphicFramePr>
        <p:xfrm>
          <a:off x="3895725" y="36480"/>
          <a:ext cx="5203825" cy="2682240"/>
        </p:xfrm>
        <a:graphic>
          <a:graphicData uri="http://schemas.openxmlformats.org/drawingml/2006/table">
            <a:tbl>
              <a:tblPr/>
              <a:tblGrid>
                <a:gridCol w="1470043"/>
                <a:gridCol w="3733782"/>
              </a:tblGrid>
              <a:tr h="23429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产  生  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语</a:t>
                      </a:r>
                      <a:r>
                        <a:rPr kumimoji="0" lang="zh-CN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 </a:t>
                      </a:r>
                      <a:r>
                        <a:rPr kumimoji="0" lang="zh-CN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义</a:t>
                      </a:r>
                      <a:r>
                        <a:rPr kumimoji="0" lang="zh-CN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 </a:t>
                      </a:r>
                      <a:r>
                        <a:rPr kumimoji="0" lang="zh-CN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规</a:t>
                      </a:r>
                      <a:r>
                        <a:rPr kumimoji="0" lang="zh-CN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 </a:t>
                      </a:r>
                      <a:r>
                        <a:rPr kumimoji="0" lang="zh-CN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则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23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 </a:t>
                      </a:r>
                      <a:r>
                        <a:rPr kumimoji="0" lang="en-US" altLang="zh-CN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E 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  <a:sym typeface="Symbol" pitchFamily="18" charset="2"/>
                        </a:rPr>
                        <a:t>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</a:t>
                      </a:r>
                      <a:r>
                        <a:rPr kumimoji="0" lang="en-US" altLang="zh-CN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E</a:t>
                      </a:r>
                      <a:r>
                        <a:rPr kumimoji="0" lang="en-US" altLang="zh-CN" sz="16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1 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+ </a:t>
                      </a:r>
                      <a:r>
                        <a:rPr kumimoji="0" lang="en-US" altLang="zh-CN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T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 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E</a:t>
                      </a:r>
                      <a:r>
                        <a:rPr kumimoji="0" lang="en-US" altLang="zh-CN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.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nptr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:= 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mknode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( ‘+’, </a:t>
                      </a:r>
                      <a:r>
                        <a:rPr kumimoji="0" lang="en-US" altLang="zh-CN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E</a:t>
                      </a:r>
                      <a:r>
                        <a:rPr kumimoji="0" lang="en-US" altLang="zh-CN" sz="16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1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.</a:t>
                      </a:r>
                      <a:r>
                        <a:rPr kumimoji="0" lang="en-US" altLang="zh-CN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nptr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,</a:t>
                      </a:r>
                      <a:r>
                        <a:rPr kumimoji="0" lang="en-US" altLang="zh-CN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T</a:t>
                      </a:r>
                      <a:r>
                        <a:rPr kumimoji="0" lang="en-US" altLang="zh-CN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.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nptr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)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23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 </a:t>
                      </a:r>
                      <a:r>
                        <a:rPr kumimoji="0" lang="en-US" altLang="zh-CN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E 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  <a:sym typeface="Symbol" pitchFamily="18" charset="2"/>
                        </a:rPr>
                        <a:t></a:t>
                      </a:r>
                      <a:r>
                        <a:rPr kumimoji="0" lang="en-US" altLang="zh-CN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T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 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E</a:t>
                      </a:r>
                      <a:r>
                        <a:rPr kumimoji="0" lang="en-US" altLang="zh-CN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.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nptr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:= 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T</a:t>
                      </a:r>
                      <a:r>
                        <a:rPr kumimoji="0" lang="en-US" altLang="zh-CN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.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nptr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6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 </a:t>
                      </a:r>
                      <a:r>
                        <a:rPr kumimoji="0" lang="en-US" altLang="zh-CN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T 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  <a:sym typeface="Symbol" pitchFamily="18" charset="2"/>
                        </a:rPr>
                        <a:t>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</a:t>
                      </a:r>
                      <a:r>
                        <a:rPr kumimoji="0" lang="en-US" altLang="zh-CN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T</a:t>
                      </a:r>
                      <a:r>
                        <a:rPr kumimoji="0" lang="en-US" altLang="zh-CN" sz="16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1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*</a:t>
                      </a:r>
                      <a:r>
                        <a:rPr kumimoji="0" lang="en-US" altLang="zh-CN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F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 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T</a:t>
                      </a:r>
                      <a:r>
                        <a:rPr kumimoji="0" lang="en-US" altLang="zh-CN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.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nptr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:= 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mknode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( ‘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*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’, </a:t>
                      </a:r>
                      <a:r>
                        <a:rPr kumimoji="0" lang="en-US" altLang="zh-CN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T</a:t>
                      </a:r>
                      <a:r>
                        <a:rPr kumimoji="0" lang="en-US" altLang="zh-CN" sz="16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1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.</a:t>
                      </a:r>
                      <a:r>
                        <a:rPr kumimoji="0" lang="en-US" altLang="zh-CN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nptr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,</a:t>
                      </a:r>
                      <a:r>
                        <a:rPr kumimoji="0" lang="en-US" altLang="zh-CN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F</a:t>
                      </a:r>
                      <a:r>
                        <a:rPr kumimoji="0" lang="en-US" altLang="zh-CN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.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nptr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)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23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 </a:t>
                      </a:r>
                      <a:r>
                        <a:rPr kumimoji="0" lang="en-US" altLang="zh-CN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T 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  <a:sym typeface="Symbol" pitchFamily="18" charset="2"/>
                        </a:rPr>
                        <a:t>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</a:t>
                      </a:r>
                      <a:r>
                        <a:rPr kumimoji="0" lang="en-US" altLang="zh-CN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F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 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T</a:t>
                      </a:r>
                      <a:r>
                        <a:rPr kumimoji="0" lang="en-US" altLang="zh-CN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.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nptr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:= 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F</a:t>
                      </a:r>
                      <a:r>
                        <a:rPr kumimoji="0" lang="en-US" altLang="zh-CN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.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nptr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23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 </a:t>
                      </a:r>
                      <a:r>
                        <a:rPr kumimoji="0" lang="en-US" altLang="zh-CN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F 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  <a:sym typeface="Symbol" pitchFamily="18" charset="2"/>
                        </a:rPr>
                        <a:t>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(</a:t>
                      </a:r>
                      <a:r>
                        <a:rPr kumimoji="0" lang="en-US" altLang="zh-CN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E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)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</a:t>
                      </a: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 </a:t>
                      </a:r>
                      <a:r>
                        <a:rPr kumimoji="0" lang="en-US" altLang="zh-CN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F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.</a:t>
                      </a:r>
                      <a:r>
                        <a:rPr kumimoji="0" lang="en-US" altLang="zh-CN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nptr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:= </a:t>
                      </a:r>
                      <a:r>
                        <a:rPr kumimoji="0" lang="en-US" altLang="zh-CN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E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.</a:t>
                      </a:r>
                      <a:r>
                        <a:rPr kumimoji="0" lang="en-US" altLang="zh-CN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nptr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</a:t>
                      </a: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23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 </a:t>
                      </a:r>
                      <a:r>
                        <a:rPr kumimoji="0" lang="en-US" altLang="zh-CN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F 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  <a:sym typeface="Symbol" pitchFamily="18" charset="2"/>
                        </a:rPr>
                        <a:t>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id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 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F</a:t>
                      </a:r>
                      <a:r>
                        <a:rPr kumimoji="0" lang="en-US" altLang="zh-CN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.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nptr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:= 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mkleaf</a:t>
                      </a:r>
                      <a:r>
                        <a:rPr kumimoji="0" lang="en-US" altLang="zh-CN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(id, </a:t>
                      </a:r>
                      <a:r>
                        <a:rPr kumimoji="0" lang="en-US" altLang="zh-CN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id.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entry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)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23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 </a:t>
                      </a:r>
                      <a:r>
                        <a:rPr kumimoji="0" lang="en-US" altLang="zh-CN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F 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  <a:sym typeface="Symbol" pitchFamily="18" charset="2"/>
                        </a:rPr>
                        <a:t>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</a:t>
                      </a:r>
                      <a:r>
                        <a:rPr kumimoji="0" lang="en-US" altLang="zh-CN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num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 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F</a:t>
                      </a:r>
                      <a:r>
                        <a:rPr kumimoji="0" lang="en-US" altLang="zh-CN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.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nptr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:= 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mkleaf</a:t>
                      </a:r>
                      <a:r>
                        <a:rPr kumimoji="0" lang="en-US" altLang="zh-CN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(</a:t>
                      </a:r>
                      <a:r>
                        <a:rPr kumimoji="0" lang="en-US" altLang="zh-CN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num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, </a:t>
                      </a:r>
                      <a:r>
                        <a:rPr kumimoji="0" lang="en-US" altLang="zh-CN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num.</a:t>
                      </a:r>
                      <a:r>
                        <a:rPr kumimoji="0" lang="en-US" altLang="zh-CN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val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)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宋体" charset="-122"/>
                        </a:rPr>
                        <a:t> </a:t>
                      </a:r>
                      <a:endParaRPr kumimoji="0" lang="zh-CN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144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140"/>
          <p:cNvSpPr>
            <a:spLocks noChangeArrowheads="1"/>
          </p:cNvSpPr>
          <p:nvPr/>
        </p:nvSpPr>
        <p:spPr bwMode="auto">
          <a:xfrm>
            <a:off x="780748" y="1524000"/>
            <a:ext cx="7780639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/>
              <a:t>顺序的语句序列</a:t>
            </a:r>
            <a:r>
              <a:rPr lang="zh-CN" altLang="en-US" sz="28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/>
              <a:t>其</a:t>
            </a:r>
            <a:r>
              <a:rPr lang="zh-CN" altLang="en-US" sz="2800" b="1" dirty="0">
                <a:solidFill>
                  <a:srgbClr val="800080"/>
                </a:solidFill>
              </a:rPr>
              <a:t>语句</a:t>
            </a:r>
            <a:r>
              <a:rPr lang="zh-CN" altLang="en-US" sz="2800" b="1" dirty="0"/>
              <a:t>一般具有如下</a:t>
            </a:r>
            <a:r>
              <a:rPr lang="zh-CN" altLang="en-US" sz="2800" b="1" dirty="0">
                <a:solidFill>
                  <a:srgbClr val="800080"/>
                </a:solidFill>
              </a:rPr>
              <a:t>形式</a:t>
            </a:r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/>
          </a:p>
          <a:p>
            <a:pPr algn="l">
              <a:buClrTx/>
              <a:buFont typeface="Symbol" pitchFamily="18" charset="2"/>
              <a:buNone/>
            </a:pPr>
            <a:r>
              <a:rPr lang="zh-CN" altLang="en-US" sz="2800" i="1" dirty="0">
                <a:solidFill>
                  <a:srgbClr val="800080"/>
                </a:solidFill>
              </a:rPr>
              <a:t>             </a:t>
            </a:r>
            <a:r>
              <a:rPr lang="en-US" altLang="zh-CN" sz="2800" i="1" dirty="0">
                <a:solidFill>
                  <a:srgbClr val="800080"/>
                </a:solidFill>
              </a:rPr>
              <a:t>x := y op </a:t>
            </a:r>
            <a:r>
              <a:rPr lang="en-US" altLang="zh-CN" sz="2800" i="1" dirty="0" smtClean="0">
                <a:solidFill>
                  <a:srgbClr val="800080"/>
                </a:solidFill>
              </a:rPr>
              <a:t>z   or  (op    y    z    x</a:t>
            </a:r>
            <a:r>
              <a:rPr lang="zh-CN" altLang="en-US" sz="2800" i="1" dirty="0" smtClean="0">
                <a:solidFill>
                  <a:srgbClr val="800080"/>
                </a:solidFill>
              </a:rPr>
              <a:t>）</a:t>
            </a:r>
            <a:endParaRPr lang="en-US" altLang="zh-CN" sz="2800" i="1" dirty="0" smtClean="0">
              <a:solidFill>
                <a:srgbClr val="800080"/>
              </a:solidFill>
            </a:endParaRPr>
          </a:p>
          <a:p>
            <a:pPr algn="l">
              <a:buClrTx/>
              <a:buFont typeface="Symbol" pitchFamily="18" charset="2"/>
              <a:buNone/>
            </a:pPr>
            <a:endParaRPr lang="en-US" altLang="zh-CN" sz="2800" i="1" dirty="0">
              <a:solidFill>
                <a:srgbClr val="800080"/>
              </a:solidFill>
            </a:endParaRPr>
          </a:p>
          <a:p>
            <a:pPr algn="l">
              <a:buClrTx/>
              <a:buFont typeface="Symbol" pitchFamily="18" charset="2"/>
              <a:buNone/>
            </a:pPr>
            <a:endParaRPr lang="en-US" altLang="zh-CN" sz="1000" i="1" dirty="0">
              <a:solidFill>
                <a:srgbClr val="800080"/>
              </a:solidFill>
            </a:endParaRPr>
          </a:p>
          <a:p>
            <a:pPr algn="l">
              <a:buClrTx/>
              <a:buFont typeface="Symbol" pitchFamily="18" charset="2"/>
              <a:buNone/>
            </a:pPr>
            <a:r>
              <a:rPr lang="en-US" altLang="zh-CN" sz="2800" i="1" dirty="0">
                <a:solidFill>
                  <a:srgbClr val="800080"/>
                </a:solidFill>
              </a:rPr>
              <a:t>     </a:t>
            </a:r>
            <a:r>
              <a:rPr lang="en-US" altLang="zh-CN" sz="2800" dirty="0"/>
              <a:t>(</a:t>
            </a:r>
            <a:r>
              <a:rPr lang="en-US" altLang="zh-CN" sz="2800" i="1" dirty="0"/>
              <a:t>op</a:t>
            </a:r>
            <a:r>
              <a:rPr lang="en-US" altLang="zh-CN" sz="2800" dirty="0"/>
              <a:t> </a:t>
            </a:r>
            <a:r>
              <a:rPr lang="zh-CN" altLang="en-US" sz="2800" b="1" dirty="0"/>
              <a:t>为操作符，</a:t>
            </a:r>
            <a:r>
              <a:rPr lang="en-US" altLang="zh-CN" sz="2800" i="1" dirty="0"/>
              <a:t>y</a:t>
            </a:r>
            <a:r>
              <a:rPr lang="en-US" altLang="zh-CN" sz="2800" dirty="0"/>
              <a:t> </a:t>
            </a:r>
            <a:r>
              <a:rPr lang="zh-CN" altLang="en-US" sz="2800" b="1" dirty="0"/>
              <a:t>和</a:t>
            </a:r>
            <a:r>
              <a:rPr lang="zh-CN" altLang="en-US" sz="2800" dirty="0"/>
              <a:t> </a:t>
            </a:r>
            <a:r>
              <a:rPr lang="en-US" altLang="zh-CN" sz="2800" i="1" dirty="0"/>
              <a:t>z</a:t>
            </a:r>
            <a:r>
              <a:rPr lang="en-US" altLang="zh-CN" sz="2800" dirty="0"/>
              <a:t> </a:t>
            </a:r>
            <a:r>
              <a:rPr lang="zh-CN" altLang="en-US" sz="2800" b="1" dirty="0"/>
              <a:t>为操作数，</a:t>
            </a:r>
            <a:r>
              <a:rPr lang="zh-CN" altLang="en-US" sz="2800" dirty="0"/>
              <a:t> </a:t>
            </a:r>
            <a:r>
              <a:rPr lang="en-US" altLang="zh-CN" sz="2800" i="1" dirty="0"/>
              <a:t>x</a:t>
            </a:r>
            <a:r>
              <a:rPr lang="en-US" altLang="zh-CN" sz="2800" dirty="0"/>
              <a:t> </a:t>
            </a:r>
            <a:r>
              <a:rPr lang="zh-CN" altLang="en-US" sz="2800" b="1" dirty="0"/>
              <a:t>为结果</a:t>
            </a:r>
            <a:r>
              <a:rPr lang="en-US" altLang="zh-CN" sz="2800" dirty="0"/>
              <a:t>)</a:t>
            </a:r>
            <a:endParaRPr lang="en-US" altLang="zh-CN" sz="1000" b="1" dirty="0"/>
          </a:p>
        </p:txBody>
      </p:sp>
      <p:sp>
        <p:nvSpPr>
          <p:cNvPr id="29700" name="Text Box 141"/>
          <p:cNvSpPr txBox="1">
            <a:spLocks noChangeArrowheads="1"/>
          </p:cNvSpPr>
          <p:nvPr/>
        </p:nvSpPr>
        <p:spPr bwMode="auto">
          <a:xfrm>
            <a:off x="642937" y="746126"/>
            <a:ext cx="71294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</a:rPr>
              <a:t>三地址码</a:t>
            </a:r>
            <a:r>
              <a:rPr lang="en-US" altLang="zh-CN" sz="2800" i="1" dirty="0">
                <a:solidFill>
                  <a:srgbClr val="800080"/>
                </a:solidFill>
              </a:rPr>
              <a:t>TAC</a:t>
            </a:r>
          </a:p>
        </p:txBody>
      </p:sp>
    </p:spTree>
    <p:extLst>
      <p:ext uri="{BB962C8B-B14F-4D97-AF65-F5344CB8AC3E}">
        <p14:creationId xmlns:p14="http://schemas.microsoft.com/office/powerpoint/2010/main" val="23707029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196035" y="533400"/>
            <a:ext cx="8534400" cy="5718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ts val="3360"/>
              </a:lnSpc>
              <a:buClrTx/>
            </a:pPr>
            <a:r>
              <a:rPr lang="en-US" altLang="zh-CN" sz="24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>
                <a:solidFill>
                  <a:srgbClr val="800080"/>
                </a:solidFill>
              </a:rPr>
              <a:t>课程后续部分用到的 </a:t>
            </a:r>
            <a:r>
              <a:rPr lang="en-US" altLang="zh-CN" sz="2400" i="1" dirty="0">
                <a:solidFill>
                  <a:srgbClr val="800080"/>
                </a:solidFill>
              </a:rPr>
              <a:t>TAC </a:t>
            </a:r>
            <a:r>
              <a:rPr lang="zh-CN" altLang="en-US" sz="2800" b="1" dirty="0">
                <a:solidFill>
                  <a:srgbClr val="800080"/>
                </a:solidFill>
              </a:rPr>
              <a:t>语句类型</a:t>
            </a:r>
            <a:endParaRPr lang="zh-CN" altLang="en-US" sz="2400" b="1" dirty="0">
              <a:solidFill>
                <a:srgbClr val="800080"/>
              </a:solidFill>
            </a:endParaRPr>
          </a:p>
          <a:p>
            <a:pPr algn="l">
              <a:lnSpc>
                <a:spcPts val="3360"/>
              </a:lnSpc>
              <a:buClrTx/>
              <a:buFont typeface="Symbol" pitchFamily="18" charset="2"/>
              <a:buNone/>
            </a:pPr>
            <a:endParaRPr lang="zh-CN" altLang="en-US" sz="900" b="1" dirty="0"/>
          </a:p>
          <a:p>
            <a:pPr lvl="1" algn="l">
              <a:lnSpc>
                <a:spcPts val="3360"/>
              </a:lnSpc>
              <a:buFontTx/>
              <a:buChar char="•"/>
            </a:pPr>
            <a:r>
              <a:rPr lang="zh-CN" altLang="en-US" sz="2400" i="1" dirty="0">
                <a:solidFill>
                  <a:srgbClr val="800080"/>
                </a:solidFill>
              </a:rPr>
              <a:t> </a:t>
            </a:r>
            <a:r>
              <a:rPr lang="zh-CN" altLang="en-US" sz="2400" b="1" dirty="0"/>
              <a:t>赋值</a:t>
            </a:r>
            <a:r>
              <a:rPr lang="zh-CN" altLang="en-US" sz="2400" b="1" dirty="0" smtClean="0"/>
              <a:t>语句  </a:t>
            </a:r>
            <a:r>
              <a:rPr lang="zh-CN" altLang="en-US" sz="2400" i="1" dirty="0" smtClean="0">
                <a:solidFill>
                  <a:srgbClr val="800080"/>
                </a:solidFill>
              </a:rPr>
              <a:t> </a:t>
            </a:r>
            <a:r>
              <a:rPr lang="en-US" altLang="zh-CN" sz="2400" i="1" dirty="0">
                <a:solidFill>
                  <a:srgbClr val="800080"/>
                </a:solidFill>
              </a:rPr>
              <a:t>x := y op z</a:t>
            </a:r>
            <a:r>
              <a:rPr kumimoji="0" lang="en-US" altLang="zh-CN" sz="1600" b="1" dirty="0"/>
              <a:t>   </a:t>
            </a:r>
            <a:r>
              <a:rPr kumimoji="0" lang="zh-CN" altLang="en-US" sz="1600" b="1" dirty="0"/>
              <a:t>（</a:t>
            </a:r>
            <a:r>
              <a:rPr kumimoji="0" lang="en-US" altLang="zh-CN" sz="1600" i="1" dirty="0"/>
              <a:t>op </a:t>
            </a:r>
            <a:r>
              <a:rPr kumimoji="0" lang="zh-CN" altLang="en-US" sz="1600" b="1" dirty="0"/>
              <a:t>代表二元算术</a:t>
            </a:r>
            <a:r>
              <a:rPr kumimoji="0" lang="en-US" altLang="zh-CN" sz="1600" b="1" dirty="0"/>
              <a:t>/</a:t>
            </a:r>
            <a:r>
              <a:rPr kumimoji="0" lang="zh-CN" altLang="en-US" sz="1600" b="1" dirty="0"/>
              <a:t>逻辑运算）</a:t>
            </a:r>
          </a:p>
          <a:p>
            <a:pPr lvl="1" algn="l">
              <a:lnSpc>
                <a:spcPts val="3360"/>
              </a:lnSpc>
              <a:buFontTx/>
              <a:buChar char="•"/>
            </a:pPr>
            <a:r>
              <a:rPr lang="zh-CN" altLang="en-US" sz="2400" b="1" dirty="0"/>
              <a:t> 赋值</a:t>
            </a:r>
            <a:r>
              <a:rPr lang="zh-CN" altLang="en-US" sz="2400" b="1" dirty="0" smtClean="0"/>
              <a:t>语句  </a:t>
            </a:r>
            <a:r>
              <a:rPr lang="zh-CN" altLang="en-US" sz="2400" i="1" dirty="0" smtClean="0">
                <a:solidFill>
                  <a:srgbClr val="800080"/>
                </a:solidFill>
              </a:rPr>
              <a:t> </a:t>
            </a:r>
            <a:r>
              <a:rPr lang="en-US" altLang="zh-CN" sz="2400" i="1" dirty="0">
                <a:solidFill>
                  <a:srgbClr val="800080"/>
                </a:solidFill>
              </a:rPr>
              <a:t>x := op y</a:t>
            </a:r>
            <a:r>
              <a:rPr kumimoji="0" lang="en-US" altLang="zh-CN" sz="1600" b="1" dirty="0"/>
              <a:t>   </a:t>
            </a:r>
            <a:r>
              <a:rPr kumimoji="0" lang="zh-CN" altLang="en-US" sz="1600" b="1" dirty="0"/>
              <a:t>（</a:t>
            </a:r>
            <a:r>
              <a:rPr kumimoji="0" lang="en-US" altLang="zh-CN" sz="1600" i="1" dirty="0"/>
              <a:t>op </a:t>
            </a:r>
            <a:r>
              <a:rPr kumimoji="0" lang="zh-CN" altLang="en-US" sz="1600" b="1" dirty="0"/>
              <a:t>代表一元运算）</a:t>
            </a:r>
            <a:endParaRPr lang="zh-CN" altLang="en-US" sz="1600" b="1" dirty="0"/>
          </a:p>
          <a:p>
            <a:pPr lvl="1" algn="l">
              <a:lnSpc>
                <a:spcPts val="3360"/>
              </a:lnSpc>
              <a:buFontTx/>
              <a:buChar char="•"/>
            </a:pPr>
            <a:r>
              <a:rPr lang="zh-CN" altLang="en-US" sz="2400" b="1" dirty="0"/>
              <a:t> 复写语句</a:t>
            </a:r>
            <a:r>
              <a:rPr lang="zh-CN" altLang="en-US" sz="2400" i="1" dirty="0">
                <a:solidFill>
                  <a:srgbClr val="800080"/>
                </a:solidFill>
              </a:rPr>
              <a:t> </a:t>
            </a:r>
            <a:r>
              <a:rPr lang="zh-CN" altLang="en-US" sz="2400" i="1" dirty="0" smtClean="0">
                <a:solidFill>
                  <a:srgbClr val="800080"/>
                </a:solidFill>
              </a:rPr>
              <a:t>  </a:t>
            </a:r>
            <a:r>
              <a:rPr lang="en-US" altLang="zh-CN" sz="2400" i="1" dirty="0" smtClean="0">
                <a:solidFill>
                  <a:srgbClr val="800080"/>
                </a:solidFill>
              </a:rPr>
              <a:t>x </a:t>
            </a:r>
            <a:r>
              <a:rPr lang="en-US" altLang="zh-CN" sz="2400" i="1" dirty="0">
                <a:solidFill>
                  <a:srgbClr val="800080"/>
                </a:solidFill>
              </a:rPr>
              <a:t>:= y   </a:t>
            </a:r>
            <a:r>
              <a:rPr kumimoji="0" lang="zh-CN" altLang="en-US" sz="1600" b="1" dirty="0"/>
              <a:t>（</a:t>
            </a:r>
            <a:r>
              <a:rPr kumimoji="0" lang="en-US" altLang="zh-CN" sz="1600" i="1" dirty="0"/>
              <a:t>y </a:t>
            </a:r>
            <a:r>
              <a:rPr kumimoji="0" lang="zh-CN" altLang="en-US" sz="1600" b="1" dirty="0"/>
              <a:t>的值赋值给</a:t>
            </a:r>
            <a:r>
              <a:rPr lang="zh-CN" altLang="en-US" sz="2400" b="1" dirty="0"/>
              <a:t> </a:t>
            </a:r>
            <a:r>
              <a:rPr lang="en-US" altLang="zh-CN" sz="2400" i="1" dirty="0"/>
              <a:t>x</a:t>
            </a:r>
            <a:r>
              <a:rPr kumimoji="0" lang="zh-CN" altLang="en-US" sz="1600" b="1" dirty="0"/>
              <a:t>）</a:t>
            </a:r>
            <a:endParaRPr lang="zh-CN" altLang="en-US" sz="1600" b="1" dirty="0"/>
          </a:p>
          <a:p>
            <a:pPr lvl="1" algn="l">
              <a:lnSpc>
                <a:spcPts val="3360"/>
              </a:lnSpc>
              <a:buFontTx/>
              <a:buChar char="•"/>
            </a:pPr>
            <a:r>
              <a:rPr lang="zh-CN" altLang="en-US" sz="2400" b="1" dirty="0"/>
              <a:t> 无条件跳转语句</a:t>
            </a:r>
            <a:r>
              <a:rPr lang="zh-CN" altLang="en-US" sz="2400" i="1" dirty="0">
                <a:solidFill>
                  <a:srgbClr val="800080"/>
                </a:solidFill>
              </a:rPr>
              <a:t> </a:t>
            </a:r>
            <a:r>
              <a:rPr lang="zh-CN" altLang="en-US" sz="2400" i="1" dirty="0" smtClean="0">
                <a:solidFill>
                  <a:srgbClr val="800080"/>
                </a:solidFill>
              </a:rPr>
              <a:t>  </a:t>
            </a:r>
            <a:r>
              <a:rPr lang="en-US" altLang="zh-CN" sz="2400" i="1" dirty="0" err="1" smtClean="0">
                <a:solidFill>
                  <a:srgbClr val="800080"/>
                </a:solidFill>
              </a:rPr>
              <a:t>goto</a:t>
            </a:r>
            <a:r>
              <a:rPr lang="en-US" altLang="zh-CN" sz="2400" i="1" dirty="0" smtClean="0">
                <a:solidFill>
                  <a:srgbClr val="800080"/>
                </a:solidFill>
              </a:rPr>
              <a:t> </a:t>
            </a:r>
            <a:r>
              <a:rPr lang="en-US" altLang="zh-CN" sz="2400" i="1" dirty="0">
                <a:solidFill>
                  <a:srgbClr val="800080"/>
                </a:solidFill>
              </a:rPr>
              <a:t>L</a:t>
            </a:r>
            <a:r>
              <a:rPr kumimoji="0" lang="en-US" altLang="zh-CN" sz="1600" b="1" dirty="0"/>
              <a:t>  </a:t>
            </a:r>
            <a:r>
              <a:rPr kumimoji="0" lang="zh-CN" altLang="en-US" sz="1600" b="1" dirty="0"/>
              <a:t>（无条件跳转至标号</a:t>
            </a:r>
            <a:r>
              <a:rPr lang="zh-CN" altLang="en-US" sz="2400" b="1" dirty="0"/>
              <a:t> </a:t>
            </a:r>
            <a:r>
              <a:rPr lang="en-US" altLang="zh-CN" sz="2400" i="1" dirty="0"/>
              <a:t>L</a:t>
            </a:r>
            <a:r>
              <a:rPr kumimoji="0" lang="zh-CN" altLang="en-US" sz="1600" b="1" dirty="0"/>
              <a:t>）</a:t>
            </a:r>
            <a:endParaRPr lang="zh-CN" altLang="en-US" sz="1600" b="1" dirty="0"/>
          </a:p>
          <a:p>
            <a:pPr lvl="1" algn="l">
              <a:lnSpc>
                <a:spcPts val="3360"/>
              </a:lnSpc>
              <a:buFontTx/>
              <a:buChar char="•"/>
            </a:pPr>
            <a:r>
              <a:rPr lang="zh-CN" altLang="en-US" sz="2400" b="1" dirty="0"/>
              <a:t> 条件跳转</a:t>
            </a:r>
            <a:r>
              <a:rPr lang="zh-CN" altLang="en-US" sz="2400" b="1" dirty="0" smtClean="0"/>
              <a:t>语句   </a:t>
            </a:r>
            <a:r>
              <a:rPr lang="en-US" altLang="zh-CN" sz="2400" i="1" dirty="0" smtClean="0">
                <a:solidFill>
                  <a:srgbClr val="800080"/>
                </a:solidFill>
              </a:rPr>
              <a:t>if  x </a:t>
            </a:r>
            <a:r>
              <a:rPr lang="en-US" altLang="zh-CN" sz="2400" i="1" dirty="0" err="1">
                <a:solidFill>
                  <a:srgbClr val="800080"/>
                </a:solidFill>
              </a:rPr>
              <a:t>rop</a:t>
            </a:r>
            <a:r>
              <a:rPr lang="en-US" altLang="zh-CN" sz="2400" i="1" dirty="0">
                <a:solidFill>
                  <a:srgbClr val="800080"/>
                </a:solidFill>
              </a:rPr>
              <a:t> y </a:t>
            </a:r>
            <a:r>
              <a:rPr lang="en-US" altLang="zh-CN" sz="2400" i="1" dirty="0" err="1">
                <a:solidFill>
                  <a:srgbClr val="800080"/>
                </a:solidFill>
              </a:rPr>
              <a:t>goto</a:t>
            </a:r>
            <a:r>
              <a:rPr lang="en-US" altLang="zh-CN" sz="2400" i="1" dirty="0">
                <a:solidFill>
                  <a:srgbClr val="800080"/>
                </a:solidFill>
              </a:rPr>
              <a:t> L</a:t>
            </a:r>
            <a:r>
              <a:rPr kumimoji="0" lang="en-US" altLang="zh-CN" sz="1600" b="1" dirty="0"/>
              <a:t> </a:t>
            </a:r>
            <a:r>
              <a:rPr kumimoji="0" lang="zh-CN" altLang="en-US" sz="1600" b="1" dirty="0"/>
              <a:t>（</a:t>
            </a:r>
            <a:r>
              <a:rPr kumimoji="0" lang="en-US" altLang="zh-CN" sz="1600" i="1" dirty="0" err="1"/>
              <a:t>rop</a:t>
            </a:r>
            <a:r>
              <a:rPr kumimoji="0" lang="en-US" altLang="zh-CN" sz="1600" i="1" dirty="0"/>
              <a:t> </a:t>
            </a:r>
            <a:r>
              <a:rPr kumimoji="0" lang="zh-CN" altLang="en-US" sz="1600" b="1" dirty="0"/>
              <a:t>代表关系运算）</a:t>
            </a:r>
          </a:p>
          <a:p>
            <a:pPr lvl="1" algn="l">
              <a:lnSpc>
                <a:spcPts val="3360"/>
              </a:lnSpc>
              <a:buFontTx/>
              <a:buChar char="•"/>
            </a:pPr>
            <a:r>
              <a:rPr kumimoji="0" lang="zh-CN" altLang="en-US" sz="1600" b="1" dirty="0"/>
              <a:t>  </a:t>
            </a:r>
            <a:r>
              <a:rPr lang="zh-CN" altLang="en-US" sz="2400" b="1" dirty="0"/>
              <a:t>标号语句</a:t>
            </a:r>
            <a:r>
              <a:rPr kumimoji="0" lang="zh-CN" altLang="en-US" sz="1600" dirty="0"/>
              <a:t> </a:t>
            </a:r>
            <a:r>
              <a:rPr kumimoji="0" lang="en-US" altLang="zh-CN" sz="2400" i="1" dirty="0"/>
              <a:t>L</a:t>
            </a:r>
            <a:r>
              <a:rPr kumimoji="0" lang="en-US" altLang="zh-CN" sz="2400" dirty="0"/>
              <a:t> </a:t>
            </a:r>
            <a:r>
              <a:rPr lang="en-US" altLang="zh-CN" sz="2400" b="1" dirty="0"/>
              <a:t>: </a:t>
            </a:r>
            <a:r>
              <a:rPr lang="zh-CN" altLang="en-US" sz="2400" b="1" dirty="0"/>
              <a:t>（定义标号 </a:t>
            </a:r>
            <a:r>
              <a:rPr lang="en-US" altLang="zh-CN" sz="2400" i="1" dirty="0"/>
              <a:t>L</a:t>
            </a:r>
            <a:r>
              <a:rPr lang="zh-CN" altLang="en-US" sz="2400" b="1" dirty="0"/>
              <a:t>） </a:t>
            </a:r>
          </a:p>
          <a:p>
            <a:pPr lvl="1" algn="l">
              <a:lnSpc>
                <a:spcPts val="3360"/>
              </a:lnSpc>
              <a:buFontTx/>
              <a:buChar char="•"/>
            </a:pPr>
            <a:r>
              <a:rPr lang="zh-CN" altLang="en-US" sz="2400" b="1" dirty="0"/>
              <a:t> 过程调用语句</a:t>
            </a:r>
            <a:r>
              <a:rPr lang="zh-CN" altLang="en-US" sz="2400" b="1" dirty="0" smtClean="0"/>
              <a:t>序列   </a:t>
            </a:r>
            <a:r>
              <a:rPr lang="en-US" altLang="zh-CN" sz="2400" i="1" dirty="0" err="1">
                <a:solidFill>
                  <a:srgbClr val="800080"/>
                </a:solidFill>
              </a:rPr>
              <a:t>param</a:t>
            </a:r>
            <a:r>
              <a:rPr lang="en-US" altLang="zh-CN" sz="2400" i="1" dirty="0">
                <a:solidFill>
                  <a:srgbClr val="800080"/>
                </a:solidFill>
              </a:rPr>
              <a:t> x</a:t>
            </a:r>
            <a:r>
              <a:rPr lang="en-US" altLang="zh-CN" sz="2400" i="1" baseline="-25000" dirty="0">
                <a:solidFill>
                  <a:srgbClr val="800080"/>
                </a:solidFill>
              </a:rPr>
              <a:t>1</a:t>
            </a:r>
            <a:r>
              <a:rPr lang="en-US" altLang="zh-CN" sz="2400" i="1" dirty="0">
                <a:solidFill>
                  <a:srgbClr val="800080"/>
                </a:solidFill>
              </a:rPr>
              <a:t> … </a:t>
            </a:r>
            <a:r>
              <a:rPr lang="en-US" altLang="zh-CN" sz="2400" i="1" dirty="0" err="1">
                <a:solidFill>
                  <a:srgbClr val="800080"/>
                </a:solidFill>
              </a:rPr>
              <a:t>param</a:t>
            </a:r>
            <a:r>
              <a:rPr lang="en-US" altLang="zh-CN" sz="2400" i="1" dirty="0">
                <a:solidFill>
                  <a:srgbClr val="800080"/>
                </a:solidFill>
              </a:rPr>
              <a:t> </a:t>
            </a:r>
            <a:r>
              <a:rPr lang="en-US" altLang="zh-CN" sz="2400" i="1" dirty="0" err="1">
                <a:solidFill>
                  <a:srgbClr val="800080"/>
                </a:solidFill>
              </a:rPr>
              <a:t>x</a:t>
            </a:r>
            <a:r>
              <a:rPr lang="en-US" altLang="zh-CN" sz="2400" i="1" baseline="-25000" dirty="0" err="1">
                <a:solidFill>
                  <a:srgbClr val="800080"/>
                </a:solidFill>
              </a:rPr>
              <a:t>n</a:t>
            </a:r>
            <a:r>
              <a:rPr lang="en-US" altLang="zh-CN" sz="2400" i="1" dirty="0">
                <a:solidFill>
                  <a:srgbClr val="800080"/>
                </a:solidFill>
              </a:rPr>
              <a:t> call </a:t>
            </a:r>
            <a:r>
              <a:rPr lang="en-US" altLang="zh-CN" sz="2400" i="1" dirty="0" err="1">
                <a:solidFill>
                  <a:srgbClr val="800080"/>
                </a:solidFill>
              </a:rPr>
              <a:t>p,n</a:t>
            </a:r>
            <a:endParaRPr lang="en-US" altLang="zh-CN" sz="1600" b="1" dirty="0"/>
          </a:p>
          <a:p>
            <a:pPr lvl="1" algn="l">
              <a:lnSpc>
                <a:spcPts val="3360"/>
              </a:lnSpc>
              <a:buFontTx/>
              <a:buChar char="•"/>
            </a:pPr>
            <a:r>
              <a:rPr lang="en-US" altLang="zh-CN" sz="2400" b="1" dirty="0"/>
              <a:t> </a:t>
            </a:r>
            <a:r>
              <a:rPr lang="zh-CN" altLang="en-US" sz="2400" b="1" dirty="0"/>
              <a:t>过程返回语句 </a:t>
            </a:r>
            <a:r>
              <a:rPr lang="zh-CN" altLang="en-US" sz="2400" b="1" dirty="0" smtClean="0"/>
              <a:t> </a:t>
            </a:r>
            <a:r>
              <a:rPr lang="en-US" altLang="zh-CN" sz="2400" i="1" dirty="0" smtClean="0">
                <a:solidFill>
                  <a:srgbClr val="800080"/>
                </a:solidFill>
              </a:rPr>
              <a:t>return </a:t>
            </a:r>
            <a:r>
              <a:rPr lang="en-US" altLang="zh-CN" sz="2400" i="1" dirty="0">
                <a:solidFill>
                  <a:srgbClr val="800080"/>
                </a:solidFill>
              </a:rPr>
              <a:t>y </a:t>
            </a:r>
            <a:r>
              <a:rPr kumimoji="0" lang="zh-CN" altLang="en-US" sz="1600" b="1" dirty="0"/>
              <a:t>（</a:t>
            </a:r>
            <a:r>
              <a:rPr kumimoji="0" lang="en-US" altLang="zh-CN" sz="1600" b="1" i="1" dirty="0"/>
              <a:t>y</a:t>
            </a:r>
            <a:r>
              <a:rPr kumimoji="0" lang="en-US" altLang="zh-CN" sz="1600" b="1" dirty="0"/>
              <a:t> </a:t>
            </a:r>
            <a:r>
              <a:rPr kumimoji="0" lang="zh-CN" altLang="en-US" sz="1600" b="1" dirty="0"/>
              <a:t>可选，存放返回值）</a:t>
            </a:r>
            <a:endParaRPr lang="zh-CN" altLang="en-US" sz="1600" b="1" dirty="0"/>
          </a:p>
          <a:p>
            <a:pPr lvl="1" algn="l">
              <a:lnSpc>
                <a:spcPts val="3360"/>
              </a:lnSpc>
              <a:buFontTx/>
              <a:buChar char="•"/>
            </a:pPr>
            <a:r>
              <a:rPr lang="zh-CN" altLang="en-US" sz="2400" i="1" dirty="0">
                <a:solidFill>
                  <a:srgbClr val="800080"/>
                </a:solidFill>
              </a:rPr>
              <a:t> </a:t>
            </a:r>
            <a:r>
              <a:rPr lang="zh-CN" altLang="en-US" sz="2400" b="1" dirty="0"/>
              <a:t>下标赋值语句</a:t>
            </a:r>
            <a:r>
              <a:rPr lang="zh-CN" altLang="en-US" sz="2400" i="1" dirty="0">
                <a:solidFill>
                  <a:srgbClr val="800080"/>
                </a:solidFill>
              </a:rPr>
              <a:t> </a:t>
            </a:r>
            <a:r>
              <a:rPr lang="zh-CN" altLang="en-US" sz="2400" i="1" dirty="0" smtClean="0">
                <a:solidFill>
                  <a:srgbClr val="800080"/>
                </a:solidFill>
              </a:rPr>
              <a:t> </a:t>
            </a:r>
            <a:r>
              <a:rPr lang="en-US" altLang="zh-CN" sz="2400" i="1" dirty="0" smtClean="0">
                <a:solidFill>
                  <a:srgbClr val="800080"/>
                </a:solidFill>
              </a:rPr>
              <a:t>x </a:t>
            </a:r>
            <a:r>
              <a:rPr lang="en-US" altLang="zh-CN" sz="2400" i="1" dirty="0">
                <a:solidFill>
                  <a:srgbClr val="800080"/>
                </a:solidFill>
              </a:rPr>
              <a:t>:= y</a:t>
            </a:r>
            <a:r>
              <a:rPr lang="en-US" altLang="zh-CN" sz="2400" dirty="0">
                <a:solidFill>
                  <a:srgbClr val="800080"/>
                </a:solidFill>
              </a:rPr>
              <a:t>[</a:t>
            </a:r>
            <a:r>
              <a:rPr lang="en-US" altLang="zh-CN" sz="2400" i="1" dirty="0">
                <a:solidFill>
                  <a:srgbClr val="800080"/>
                </a:solidFill>
                <a:latin typeface="Times New Roman" pitchFamily="18" charset="0"/>
              </a:rPr>
              <a:t>i</a:t>
            </a:r>
            <a:r>
              <a:rPr lang="en-US" altLang="zh-CN" sz="2400" dirty="0">
                <a:solidFill>
                  <a:srgbClr val="800080"/>
                </a:solidFill>
              </a:rPr>
              <a:t>]</a:t>
            </a:r>
            <a:r>
              <a:rPr kumimoji="0" lang="en-US" altLang="zh-CN" sz="1600" b="1" dirty="0"/>
              <a:t> </a:t>
            </a:r>
            <a:r>
              <a:rPr kumimoji="0" lang="zh-CN" altLang="en-US" sz="1600" b="1" dirty="0"/>
              <a:t>和 </a:t>
            </a:r>
            <a:r>
              <a:rPr lang="en-US" altLang="zh-CN" sz="2400" i="1" dirty="0">
                <a:solidFill>
                  <a:srgbClr val="800080"/>
                </a:solidFill>
              </a:rPr>
              <a:t>x</a:t>
            </a:r>
            <a:r>
              <a:rPr lang="en-US" altLang="zh-CN" sz="2400" dirty="0">
                <a:solidFill>
                  <a:srgbClr val="800080"/>
                </a:solidFill>
              </a:rPr>
              <a:t>[</a:t>
            </a:r>
            <a:r>
              <a:rPr lang="en-US" altLang="zh-CN" sz="2400" i="1" dirty="0">
                <a:solidFill>
                  <a:srgbClr val="800080"/>
                </a:solidFill>
                <a:latin typeface="Times New Roman" pitchFamily="18" charset="0"/>
              </a:rPr>
              <a:t>i</a:t>
            </a:r>
            <a:r>
              <a:rPr lang="en-US" altLang="zh-CN" sz="2400" dirty="0">
                <a:solidFill>
                  <a:srgbClr val="800080"/>
                </a:solidFill>
              </a:rPr>
              <a:t>]</a:t>
            </a:r>
            <a:r>
              <a:rPr lang="en-US" altLang="zh-CN" sz="2400" i="1" dirty="0">
                <a:solidFill>
                  <a:srgbClr val="800080"/>
                </a:solidFill>
              </a:rPr>
              <a:t> := y </a:t>
            </a:r>
            <a:r>
              <a:rPr kumimoji="0" lang="zh-CN" altLang="en-US" sz="1600" b="1" dirty="0"/>
              <a:t>（前者表示将</a:t>
            </a:r>
            <a:r>
              <a:rPr kumimoji="0" lang="zh-CN" altLang="en-US" sz="1600" b="1" dirty="0" smtClean="0"/>
              <a:t>地址</a:t>
            </a:r>
            <a:r>
              <a:rPr lang="zh-CN" altLang="en-US" sz="2400" b="1" dirty="0" smtClean="0"/>
              <a:t> </a:t>
            </a:r>
            <a:r>
              <a:rPr lang="en-US" altLang="zh-CN" sz="2400" i="1" dirty="0"/>
              <a:t>y</a:t>
            </a:r>
            <a:r>
              <a:rPr lang="en-US" altLang="zh-CN" sz="2400" b="1" dirty="0"/>
              <a:t> </a:t>
            </a:r>
            <a:r>
              <a:rPr kumimoji="0" lang="zh-CN" altLang="en-US" sz="1600" b="1" dirty="0"/>
              <a:t>起第</a:t>
            </a:r>
            <a:r>
              <a:rPr lang="en-US" altLang="zh-CN" sz="2400" i="1" dirty="0">
                <a:latin typeface="Times New Roman" pitchFamily="18" charset="0"/>
              </a:rPr>
              <a:t>i</a:t>
            </a:r>
            <a:r>
              <a:rPr kumimoji="0" lang="zh-CN" altLang="en-US" sz="1600" b="1" dirty="0"/>
              <a:t>个存储单元的值赋给</a:t>
            </a:r>
            <a:r>
              <a:rPr lang="zh-CN" altLang="en-US" sz="2400" b="1" dirty="0"/>
              <a:t> </a:t>
            </a:r>
            <a:r>
              <a:rPr lang="en-US" altLang="zh-CN" sz="2400" i="1" dirty="0"/>
              <a:t>x</a:t>
            </a:r>
            <a:r>
              <a:rPr lang="zh-CN" altLang="en-US" sz="2400" b="1" i="1" dirty="0"/>
              <a:t>，</a:t>
            </a:r>
            <a:r>
              <a:rPr kumimoji="0" lang="zh-CN" altLang="en-US" sz="1600" b="1" dirty="0"/>
              <a:t>后者类似）</a:t>
            </a:r>
          </a:p>
          <a:p>
            <a:pPr lvl="1" algn="l">
              <a:lnSpc>
                <a:spcPts val="3360"/>
              </a:lnSpc>
              <a:buFontTx/>
              <a:buChar char="•"/>
            </a:pPr>
            <a:r>
              <a:rPr lang="zh-CN" altLang="en-US" sz="2400" i="1" dirty="0">
                <a:solidFill>
                  <a:srgbClr val="800080"/>
                </a:solidFill>
              </a:rPr>
              <a:t> </a:t>
            </a:r>
            <a:r>
              <a:rPr lang="zh-CN" altLang="en-US" sz="2400" b="1" dirty="0"/>
              <a:t>指针赋值语句</a:t>
            </a:r>
            <a:r>
              <a:rPr lang="zh-CN" altLang="en-US" sz="2400" dirty="0">
                <a:solidFill>
                  <a:srgbClr val="800080"/>
                </a:solidFill>
              </a:rPr>
              <a:t> </a:t>
            </a:r>
            <a:r>
              <a:rPr lang="en-US" altLang="zh-CN" sz="2400" i="1" dirty="0">
                <a:solidFill>
                  <a:srgbClr val="800080"/>
                </a:solidFill>
              </a:rPr>
              <a:t>x := </a:t>
            </a:r>
            <a:r>
              <a:rPr lang="en-US" altLang="zh-CN" sz="2400" i="1" dirty="0">
                <a:solidFill>
                  <a:srgbClr val="800080"/>
                </a:solidFill>
                <a:sym typeface="Symbol" pitchFamily="18" charset="2"/>
              </a:rPr>
              <a:t>*</a:t>
            </a:r>
            <a:r>
              <a:rPr lang="en-US" altLang="zh-CN" sz="2400" i="1" dirty="0">
                <a:solidFill>
                  <a:srgbClr val="800080"/>
                </a:solidFill>
              </a:rPr>
              <a:t>y</a:t>
            </a:r>
            <a:r>
              <a:rPr kumimoji="0" lang="en-US" altLang="zh-CN" sz="1600" b="1" dirty="0"/>
              <a:t> </a:t>
            </a:r>
            <a:r>
              <a:rPr kumimoji="0" lang="zh-CN" altLang="en-US" sz="1600" b="1" dirty="0"/>
              <a:t>和 </a:t>
            </a:r>
            <a:r>
              <a:rPr lang="zh-CN" altLang="en-US" sz="2400" i="1" dirty="0">
                <a:solidFill>
                  <a:srgbClr val="800080"/>
                </a:solidFill>
                <a:sym typeface="Symbol" pitchFamily="18" charset="2"/>
              </a:rPr>
              <a:t>*</a:t>
            </a:r>
            <a:r>
              <a:rPr lang="en-US" altLang="zh-CN" sz="2400" i="1" dirty="0">
                <a:solidFill>
                  <a:srgbClr val="800080"/>
                </a:solidFill>
              </a:rPr>
              <a:t>x := y</a:t>
            </a:r>
          </a:p>
        </p:txBody>
      </p:sp>
    </p:spTree>
    <p:extLst>
      <p:ext uri="{BB962C8B-B14F-4D97-AF65-F5344CB8AC3E}">
        <p14:creationId xmlns:p14="http://schemas.microsoft.com/office/powerpoint/2010/main" val="400907456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45" name="Text Box 1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1066800" y="1524000"/>
            <a:ext cx="69405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ClrTx/>
            </a:pPr>
            <a:r>
              <a:rPr lang="en-US" altLang="zh-CN" sz="3200" b="1" dirty="0">
                <a:solidFill>
                  <a:srgbClr val="800080"/>
                </a:solidFill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</a:rPr>
              <a:t>符号表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的作用</a:t>
            </a:r>
          </a:p>
        </p:txBody>
      </p:sp>
      <p:sp>
        <p:nvSpPr>
          <p:cNvPr id="304211" name="Text Box 83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1071563" y="3001963"/>
            <a:ext cx="50339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altLang="zh-CN" sz="3200" b="1" dirty="0">
                <a:solidFill>
                  <a:srgbClr val="800080"/>
                </a:solidFill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</a:rPr>
              <a:t>符号表的实现</a:t>
            </a:r>
          </a:p>
        </p:txBody>
      </p:sp>
      <p:sp>
        <p:nvSpPr>
          <p:cNvPr id="304212" name="Text Box 8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1071563" y="2286000"/>
            <a:ext cx="5176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altLang="zh-CN" sz="3200" b="1" dirty="0">
                <a:solidFill>
                  <a:srgbClr val="800080"/>
                </a:solidFill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</a:rPr>
              <a:t>符号表的常见属性</a:t>
            </a:r>
          </a:p>
        </p:txBody>
      </p:sp>
      <p:sp>
        <p:nvSpPr>
          <p:cNvPr id="304214" name="Text Box 86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1066800" y="3786188"/>
            <a:ext cx="55927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altLang="zh-CN" sz="3200" b="1" dirty="0">
                <a:solidFill>
                  <a:srgbClr val="800080"/>
                </a:solidFill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</a:rPr>
              <a:t>符号表体现作用域与可见性</a:t>
            </a:r>
          </a:p>
        </p:txBody>
      </p:sp>
      <p:sp>
        <p:nvSpPr>
          <p:cNvPr id="11" name="Rectangle 10"/>
          <p:cNvSpPr txBox="1">
            <a:spLocks noChangeArrowheads="1"/>
          </p:cNvSpPr>
          <p:nvPr/>
        </p:nvSpPr>
        <p:spPr>
          <a:xfrm>
            <a:off x="522945" y="457200"/>
            <a:ext cx="4640262" cy="533400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9pPr>
          </a:lstStyle>
          <a:p>
            <a:r>
              <a:rPr lang="en-US" altLang="zh-CN" sz="3600" b="1" dirty="0" smtClean="0">
                <a:latin typeface="Times New Roman" charset="0"/>
                <a:ea typeface="黑体" pitchFamily="2" charset="-122"/>
              </a:rPr>
              <a:t>8.1 </a:t>
            </a:r>
            <a:r>
              <a:rPr lang="zh-CN" altLang="en-US" sz="3600" b="1" dirty="0" smtClean="0">
                <a:latin typeface="Times New Roman" charset="0"/>
                <a:ea typeface="黑体" pitchFamily="2" charset="-122"/>
              </a:rPr>
              <a:t>符号表</a:t>
            </a:r>
            <a:r>
              <a:rPr lang="en-US" altLang="zh-CN" sz="3600" b="1" dirty="0" smtClean="0">
                <a:latin typeface="Times New Roman" charset="0"/>
                <a:ea typeface="黑体" pitchFamily="2" charset="-122"/>
              </a:rPr>
              <a:t>  </a:t>
            </a:r>
            <a:endParaRPr lang="zh-CN" altLang="en-US" sz="3600" b="1" dirty="0">
              <a:latin typeface="Times New Roman" charset="0"/>
              <a:ea typeface="黑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74612251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50"/>
          <p:cNvSpPr>
            <a:spLocks noChangeArrowheads="1"/>
          </p:cNvSpPr>
          <p:nvPr/>
        </p:nvSpPr>
        <p:spPr bwMode="auto">
          <a:xfrm>
            <a:off x="546894" y="1219200"/>
            <a:ext cx="8229600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dirty="0">
                <a:solidFill>
                  <a:srgbClr val="800080"/>
                </a:solidFill>
              </a:rPr>
              <a:t>  </a:t>
            </a:r>
            <a:r>
              <a:rPr lang="en-US" altLang="zh-CN" sz="2800" b="1" dirty="0">
                <a:solidFill>
                  <a:srgbClr val="800080"/>
                </a:solidFill>
              </a:rPr>
              <a:t> </a:t>
            </a:r>
            <a:r>
              <a:rPr lang="zh-CN" altLang="en-US" sz="2800" b="1" dirty="0">
                <a:solidFill>
                  <a:srgbClr val="990099"/>
                </a:solidFill>
              </a:rPr>
              <a:t>语义属性</a:t>
            </a:r>
            <a:endParaRPr lang="zh-CN" altLang="en-US" sz="2800" b="1" dirty="0">
              <a:solidFill>
                <a:srgbClr val="800080"/>
              </a:solidFill>
            </a:endParaRPr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>
              <a:solidFill>
                <a:srgbClr val="990099"/>
              </a:solidFill>
            </a:endParaRPr>
          </a:p>
          <a:p>
            <a:pPr lvl="1" algn="l">
              <a:buFontTx/>
              <a:buNone/>
            </a:pPr>
            <a:r>
              <a:rPr lang="zh-CN" altLang="en-US" sz="2000" b="1" dirty="0">
                <a:solidFill>
                  <a:srgbClr val="990099"/>
                </a:solidFill>
              </a:rPr>
              <a:t>     </a:t>
            </a:r>
            <a:r>
              <a:rPr lang="en-US" altLang="zh-CN" sz="2000" u="sng" dirty="0" err="1">
                <a:solidFill>
                  <a:srgbClr val="800080"/>
                </a:solidFill>
              </a:rPr>
              <a:t>id</a:t>
            </a:r>
            <a:r>
              <a:rPr lang="en-US" altLang="zh-CN" sz="2000" dirty="0" err="1">
                <a:solidFill>
                  <a:srgbClr val="800080"/>
                </a:solidFill>
              </a:rPr>
              <a:t>.</a:t>
            </a:r>
            <a:r>
              <a:rPr lang="en-US" altLang="zh-CN" sz="2000" i="1" dirty="0" err="1">
                <a:solidFill>
                  <a:srgbClr val="800080"/>
                </a:solidFill>
              </a:rPr>
              <a:t>place</a:t>
            </a:r>
            <a:r>
              <a:rPr lang="en-US" altLang="zh-CN" sz="2000" b="1" dirty="0"/>
              <a:t> </a:t>
            </a:r>
            <a:r>
              <a:rPr lang="en-US" altLang="zh-CN" sz="2000" dirty="0"/>
              <a:t>: </a:t>
            </a:r>
            <a:r>
              <a:rPr lang="en-US" altLang="zh-CN" sz="2000" u="sng" dirty="0"/>
              <a:t>id</a:t>
            </a:r>
            <a:r>
              <a:rPr lang="en-US" altLang="zh-CN" sz="2000" dirty="0"/>
              <a:t> </a:t>
            </a:r>
            <a:r>
              <a:rPr lang="zh-CN" altLang="en-US" sz="2000" b="1" dirty="0"/>
              <a:t>对应的存储位置</a:t>
            </a:r>
            <a:r>
              <a:rPr lang="zh-CN" altLang="en-US" sz="2000" dirty="0"/>
              <a:t> </a:t>
            </a:r>
            <a:r>
              <a:rPr lang="zh-CN" altLang="en-US" sz="2000" b="1" dirty="0"/>
              <a:t>    </a:t>
            </a:r>
          </a:p>
          <a:p>
            <a:pPr lvl="1" algn="l">
              <a:buFontTx/>
              <a:buNone/>
            </a:pPr>
            <a:endParaRPr lang="zh-CN" altLang="en-US" sz="1050" b="1" dirty="0"/>
          </a:p>
          <a:p>
            <a:pPr lvl="1" algn="l">
              <a:buFontTx/>
              <a:buNone/>
            </a:pPr>
            <a:r>
              <a:rPr lang="zh-CN" altLang="en-US" sz="2000" b="1" dirty="0"/>
              <a:t>     </a:t>
            </a:r>
            <a:r>
              <a:rPr lang="en-US" altLang="zh-CN" sz="2000" i="1" dirty="0" err="1">
                <a:solidFill>
                  <a:srgbClr val="800080"/>
                </a:solidFill>
              </a:rPr>
              <a:t>E</a:t>
            </a:r>
            <a:r>
              <a:rPr lang="en-US" altLang="zh-CN" sz="2000" dirty="0" err="1">
                <a:solidFill>
                  <a:srgbClr val="800080"/>
                </a:solidFill>
              </a:rPr>
              <a:t>.</a:t>
            </a:r>
            <a:r>
              <a:rPr lang="en-US" altLang="zh-CN" sz="2000" i="1" dirty="0" err="1">
                <a:solidFill>
                  <a:srgbClr val="800080"/>
                </a:solidFill>
              </a:rPr>
              <a:t>place</a:t>
            </a:r>
            <a:r>
              <a:rPr lang="en-US" altLang="zh-CN" sz="2000" i="1" dirty="0"/>
              <a:t> </a:t>
            </a:r>
            <a:r>
              <a:rPr lang="en-US" altLang="zh-CN" sz="2000" dirty="0"/>
              <a:t>: </a:t>
            </a:r>
            <a:r>
              <a:rPr lang="zh-CN" altLang="en-US" sz="2000" b="1" dirty="0"/>
              <a:t>用来存放 </a:t>
            </a:r>
            <a:r>
              <a:rPr lang="en-US" altLang="zh-CN" sz="2000" i="1" dirty="0"/>
              <a:t>E </a:t>
            </a:r>
            <a:r>
              <a:rPr lang="zh-CN" altLang="en-US" sz="2000" b="1" dirty="0"/>
              <a:t>的值的存储位置</a:t>
            </a:r>
          </a:p>
          <a:p>
            <a:pPr lvl="1" algn="l">
              <a:buFontTx/>
              <a:buNone/>
            </a:pPr>
            <a:endParaRPr lang="zh-CN" altLang="en-US" sz="1050" b="1" dirty="0"/>
          </a:p>
          <a:p>
            <a:pPr lvl="1" algn="l">
              <a:buFontTx/>
              <a:buNone/>
            </a:pPr>
            <a:r>
              <a:rPr lang="zh-CN" altLang="en-US" sz="2000" b="1" dirty="0"/>
              <a:t>     </a:t>
            </a:r>
            <a:r>
              <a:rPr lang="en-US" altLang="zh-CN" sz="2000" i="1" dirty="0" err="1">
                <a:solidFill>
                  <a:srgbClr val="800080"/>
                </a:solidFill>
              </a:rPr>
              <a:t>E</a:t>
            </a:r>
            <a:r>
              <a:rPr lang="en-US" altLang="zh-CN" sz="2000" dirty="0" err="1">
                <a:solidFill>
                  <a:srgbClr val="800080"/>
                </a:solidFill>
              </a:rPr>
              <a:t>.</a:t>
            </a:r>
            <a:r>
              <a:rPr lang="en-US" altLang="zh-CN" sz="2000" i="1" dirty="0" err="1">
                <a:solidFill>
                  <a:srgbClr val="800080"/>
                </a:solidFill>
              </a:rPr>
              <a:t>code</a:t>
            </a:r>
            <a:r>
              <a:rPr lang="en-US" altLang="zh-CN" sz="2000" i="1" dirty="0"/>
              <a:t> </a:t>
            </a:r>
            <a:r>
              <a:rPr lang="en-US" altLang="zh-CN" sz="2000" dirty="0"/>
              <a:t>: </a:t>
            </a:r>
            <a:r>
              <a:rPr lang="en-US" altLang="zh-CN" sz="2000" b="1" dirty="0"/>
              <a:t> </a:t>
            </a:r>
            <a:r>
              <a:rPr lang="zh-CN" altLang="en-US" sz="2000" b="1" dirty="0" smtClean="0"/>
              <a:t>对</a:t>
            </a:r>
            <a:r>
              <a:rPr lang="en-US" altLang="zh-CN" sz="2000" i="1" dirty="0" smtClean="0"/>
              <a:t>E </a:t>
            </a:r>
            <a:r>
              <a:rPr lang="zh-CN" altLang="en-US" sz="2000" b="1" dirty="0"/>
              <a:t>求值的 </a:t>
            </a:r>
            <a:r>
              <a:rPr lang="en-US" altLang="zh-CN" sz="2000" i="1" dirty="0"/>
              <a:t>TAC </a:t>
            </a:r>
            <a:r>
              <a:rPr lang="zh-CN" altLang="en-US" sz="2000" b="1" dirty="0"/>
              <a:t>语句序列</a:t>
            </a:r>
          </a:p>
          <a:p>
            <a:pPr lvl="1" algn="l">
              <a:buFontTx/>
              <a:buNone/>
            </a:pPr>
            <a:endParaRPr lang="zh-CN" altLang="en-US" sz="1050" b="1" dirty="0"/>
          </a:p>
          <a:p>
            <a:pPr lvl="1" algn="l">
              <a:buFontTx/>
              <a:buNone/>
            </a:pPr>
            <a:r>
              <a:rPr lang="zh-CN" altLang="en-US" sz="2000" i="1" dirty="0">
                <a:solidFill>
                  <a:srgbClr val="800080"/>
                </a:solidFill>
              </a:rPr>
              <a:t>     </a:t>
            </a:r>
            <a:r>
              <a:rPr lang="en-US" altLang="zh-CN" sz="2000" i="1" dirty="0" err="1">
                <a:solidFill>
                  <a:srgbClr val="800080"/>
                </a:solidFill>
              </a:rPr>
              <a:t>S</a:t>
            </a:r>
            <a:r>
              <a:rPr lang="en-US" altLang="zh-CN" sz="2000" dirty="0" err="1">
                <a:solidFill>
                  <a:srgbClr val="800080"/>
                </a:solidFill>
              </a:rPr>
              <a:t>.</a:t>
            </a:r>
            <a:r>
              <a:rPr lang="en-US" altLang="zh-CN" sz="2000" i="1" dirty="0" err="1">
                <a:solidFill>
                  <a:srgbClr val="800080"/>
                </a:solidFill>
              </a:rPr>
              <a:t>code</a:t>
            </a:r>
            <a:r>
              <a:rPr lang="en-US" altLang="zh-CN" sz="2000" i="1" dirty="0"/>
              <a:t> </a:t>
            </a:r>
            <a:r>
              <a:rPr lang="en-US" altLang="zh-CN" sz="2000" dirty="0"/>
              <a:t>: </a:t>
            </a:r>
            <a:r>
              <a:rPr lang="en-US" altLang="zh-CN" sz="2000" b="1" dirty="0"/>
              <a:t> </a:t>
            </a:r>
            <a:r>
              <a:rPr lang="zh-CN" altLang="pt-BR" sz="2000" b="1" dirty="0"/>
              <a:t>对应于 </a:t>
            </a:r>
            <a:r>
              <a:rPr lang="pt-BR" altLang="zh-CN" sz="2000" i="1" dirty="0"/>
              <a:t>S</a:t>
            </a:r>
            <a:r>
              <a:rPr lang="pt-BR" altLang="zh-CN" sz="2000" b="1" i="1" dirty="0"/>
              <a:t> </a:t>
            </a:r>
            <a:r>
              <a:rPr lang="zh-CN" altLang="en-US" sz="2000" b="1" dirty="0"/>
              <a:t>的</a:t>
            </a:r>
            <a:r>
              <a:rPr lang="zh-CN" altLang="pt-BR" sz="2000" b="1" dirty="0"/>
              <a:t> </a:t>
            </a:r>
            <a:r>
              <a:rPr lang="pt-BR" altLang="zh-CN" sz="2000" i="1" dirty="0"/>
              <a:t>TAC</a:t>
            </a:r>
            <a:r>
              <a:rPr lang="pt-BR" altLang="zh-CN" sz="2000" b="1" i="1" dirty="0"/>
              <a:t> </a:t>
            </a:r>
            <a:r>
              <a:rPr lang="zh-CN" altLang="en-US" sz="2000" b="1" dirty="0"/>
              <a:t>语句序列</a:t>
            </a:r>
            <a:r>
              <a:rPr lang="zh-CN" altLang="en-US" sz="2000" dirty="0"/>
              <a:t> </a:t>
            </a:r>
            <a:endParaRPr lang="zh-CN" altLang="en-US" sz="2000" b="1" dirty="0"/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>
              <a:solidFill>
                <a:srgbClr val="800080"/>
              </a:solidFill>
            </a:endParaRPr>
          </a:p>
          <a:p>
            <a:pPr algn="l">
              <a:buClrTx/>
              <a:buFont typeface="Symbol" pitchFamily="18" charset="2"/>
              <a:buChar char="-"/>
            </a:pPr>
            <a:r>
              <a:rPr lang="zh-CN" altLang="en-US" sz="2800" b="1" dirty="0">
                <a:solidFill>
                  <a:srgbClr val="800080"/>
                </a:solidFill>
              </a:rPr>
              <a:t>   </a:t>
            </a:r>
            <a:r>
              <a:rPr lang="zh-CN" altLang="en-US" sz="2800" b="1" dirty="0">
                <a:solidFill>
                  <a:srgbClr val="990099"/>
                </a:solidFill>
              </a:rPr>
              <a:t>语义函数</a:t>
            </a:r>
            <a:r>
              <a:rPr lang="en-US" altLang="zh-CN" sz="2800" b="1" dirty="0">
                <a:solidFill>
                  <a:srgbClr val="990099"/>
                </a:solidFill>
              </a:rPr>
              <a:t>/</a:t>
            </a:r>
            <a:r>
              <a:rPr lang="zh-CN" altLang="en-US" sz="2800" b="1" dirty="0">
                <a:solidFill>
                  <a:srgbClr val="990099"/>
                </a:solidFill>
              </a:rPr>
              <a:t>过程</a:t>
            </a:r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>
              <a:solidFill>
                <a:srgbClr val="990099"/>
              </a:solidFill>
            </a:endParaRPr>
          </a:p>
          <a:p>
            <a:pPr lvl="1" algn="l">
              <a:buFontTx/>
              <a:buNone/>
            </a:pPr>
            <a:r>
              <a:rPr lang="zh-CN" altLang="en-US" b="1" dirty="0">
                <a:solidFill>
                  <a:srgbClr val="990099"/>
                </a:solidFill>
              </a:rPr>
              <a:t>     </a:t>
            </a:r>
            <a:r>
              <a:rPr lang="en-US" altLang="zh-CN" sz="2000" i="1" dirty="0">
                <a:solidFill>
                  <a:srgbClr val="800080"/>
                </a:solidFill>
              </a:rPr>
              <a:t>gen</a:t>
            </a:r>
            <a:r>
              <a:rPr lang="en-US" altLang="zh-CN" sz="2000" i="1" dirty="0"/>
              <a:t> </a:t>
            </a:r>
            <a:r>
              <a:rPr lang="en-US" altLang="zh-CN" sz="2000" dirty="0"/>
              <a:t>: </a:t>
            </a:r>
            <a:r>
              <a:rPr lang="zh-CN" altLang="en-US" sz="2000" b="1" dirty="0"/>
              <a:t>生成一条 </a:t>
            </a:r>
            <a:r>
              <a:rPr lang="en-US" altLang="zh-CN" sz="2000" i="1" dirty="0"/>
              <a:t>TAC </a:t>
            </a:r>
            <a:r>
              <a:rPr lang="zh-CN" altLang="en-US" sz="2000" b="1" dirty="0"/>
              <a:t>语句</a:t>
            </a:r>
          </a:p>
          <a:p>
            <a:pPr lvl="1" algn="l">
              <a:buFontTx/>
              <a:buNone/>
            </a:pPr>
            <a:endParaRPr lang="zh-CN" altLang="en-US" sz="1050" b="1" dirty="0"/>
          </a:p>
          <a:p>
            <a:pPr lvl="1" algn="l">
              <a:buFontTx/>
              <a:buNone/>
            </a:pPr>
            <a:r>
              <a:rPr lang="zh-CN" altLang="en-US" sz="2000" i="1" dirty="0"/>
              <a:t>     </a:t>
            </a:r>
            <a:r>
              <a:rPr lang="en-US" altLang="zh-CN" sz="2000" i="1" dirty="0" err="1" smtClean="0">
                <a:solidFill>
                  <a:srgbClr val="800080"/>
                </a:solidFill>
              </a:rPr>
              <a:t>newtemp</a:t>
            </a:r>
            <a:r>
              <a:rPr lang="en-US" altLang="zh-CN" sz="2000" i="1" dirty="0" smtClean="0"/>
              <a:t> </a:t>
            </a:r>
            <a:r>
              <a:rPr lang="en-US" altLang="zh-CN" sz="2000" dirty="0"/>
              <a:t>: </a:t>
            </a:r>
            <a:r>
              <a:rPr lang="zh-CN" altLang="en-US" sz="2000" b="1" dirty="0"/>
              <a:t>在符号表中新建一个从未使用过的名字，</a:t>
            </a:r>
          </a:p>
          <a:p>
            <a:pPr lvl="1" algn="l">
              <a:buFontTx/>
              <a:buNone/>
            </a:pPr>
            <a:r>
              <a:rPr lang="zh-CN" altLang="en-US" sz="2000" b="1" dirty="0"/>
              <a:t>                        并返回该名字的存储位置</a:t>
            </a:r>
          </a:p>
          <a:p>
            <a:pPr lvl="1" algn="l">
              <a:buFontTx/>
              <a:buNone/>
            </a:pPr>
            <a:r>
              <a:rPr lang="zh-CN" altLang="en-US" sz="1050" dirty="0"/>
              <a:t> </a:t>
            </a:r>
          </a:p>
          <a:p>
            <a:pPr lvl="1" algn="l">
              <a:buFontTx/>
              <a:buNone/>
            </a:pPr>
            <a:r>
              <a:rPr lang="pt-BR" altLang="zh-CN" sz="2000" i="1" dirty="0">
                <a:solidFill>
                  <a:srgbClr val="800080"/>
                </a:solidFill>
              </a:rPr>
              <a:t>     ||</a:t>
            </a:r>
            <a:r>
              <a:rPr lang="pt-BR" altLang="zh-CN" sz="2000" b="1" dirty="0"/>
              <a:t> </a:t>
            </a:r>
            <a:r>
              <a:rPr lang="zh-CN" altLang="en-US" sz="2000" b="1" dirty="0"/>
              <a:t>是</a:t>
            </a:r>
            <a:r>
              <a:rPr lang="pt-BR" altLang="zh-CN" sz="2000" i="1" dirty="0"/>
              <a:t>TAC</a:t>
            </a:r>
            <a:r>
              <a:rPr lang="pt-BR" altLang="zh-CN" sz="2000" b="1" dirty="0"/>
              <a:t> </a:t>
            </a:r>
            <a:r>
              <a:rPr lang="zh-CN" altLang="en-US" sz="2000" b="1" dirty="0"/>
              <a:t>语句序列之间的</a:t>
            </a:r>
            <a:r>
              <a:rPr lang="zh-CN" altLang="pt-BR" sz="2000" b="1" dirty="0"/>
              <a:t>链接运算</a:t>
            </a:r>
            <a:r>
              <a:rPr lang="zh-CN" altLang="pt-BR" sz="2000" dirty="0"/>
              <a:t> </a:t>
            </a:r>
            <a:endParaRPr lang="zh-CN" altLang="en-US" sz="2000" dirty="0"/>
          </a:p>
        </p:txBody>
      </p:sp>
      <p:sp>
        <p:nvSpPr>
          <p:cNvPr id="31748" name="Text Box 251"/>
          <p:cNvSpPr txBox="1">
            <a:spLocks noChangeArrowheads="1"/>
          </p:cNvSpPr>
          <p:nvPr/>
        </p:nvSpPr>
        <p:spPr bwMode="auto">
          <a:xfrm>
            <a:off x="519113" y="485065"/>
            <a:ext cx="78628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赋值语句及</a:t>
            </a:r>
            <a:r>
              <a:rPr lang="zh-CN" altLang="en-US" sz="3200" b="1" dirty="0" smtClean="0">
                <a:solidFill>
                  <a:srgbClr val="800080"/>
                </a:solidFill>
                <a:latin typeface="楷体_GB2312" pitchFamily="49" charset="-122"/>
              </a:rPr>
              <a:t>算术表达式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的语法制导翻译</a:t>
            </a:r>
          </a:p>
        </p:txBody>
      </p:sp>
    </p:spTree>
    <p:extLst>
      <p:ext uri="{BB962C8B-B14F-4D97-AF65-F5344CB8AC3E}">
        <p14:creationId xmlns:p14="http://schemas.microsoft.com/office/powerpoint/2010/main" val="373397768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898525" y="1166812"/>
            <a:ext cx="807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dirty="0">
                <a:solidFill>
                  <a:srgbClr val="800080"/>
                </a:solidFill>
              </a:rPr>
              <a:t>  </a:t>
            </a:r>
            <a:r>
              <a:rPr lang="en-US" altLang="zh-CN" sz="2800" b="1" dirty="0">
                <a:solidFill>
                  <a:srgbClr val="800080"/>
                </a:solidFill>
              </a:rPr>
              <a:t> </a:t>
            </a:r>
            <a:r>
              <a:rPr lang="zh-CN" altLang="en-US" sz="2800" b="1" dirty="0">
                <a:solidFill>
                  <a:srgbClr val="990099"/>
                </a:solidFill>
              </a:rPr>
              <a:t>翻译模式</a:t>
            </a:r>
            <a:endParaRPr lang="zh-CN" altLang="en-US" sz="1000" b="1" dirty="0">
              <a:solidFill>
                <a:srgbClr val="800080"/>
              </a:solidFill>
            </a:endParaRPr>
          </a:p>
        </p:txBody>
      </p:sp>
      <p:sp>
        <p:nvSpPr>
          <p:cNvPr id="32772" name="Text Box 11"/>
          <p:cNvSpPr txBox="1">
            <a:spLocks noChangeArrowheads="1"/>
          </p:cNvSpPr>
          <p:nvPr/>
        </p:nvSpPr>
        <p:spPr bwMode="auto">
          <a:xfrm>
            <a:off x="338166" y="469901"/>
            <a:ext cx="78628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赋值语句及算数表达式的语法制导翻译</a:t>
            </a:r>
          </a:p>
        </p:txBody>
      </p:sp>
      <p:sp>
        <p:nvSpPr>
          <p:cNvPr id="605196" name="Text Box 12"/>
          <p:cNvSpPr txBox="1">
            <a:spLocks noChangeArrowheads="1"/>
          </p:cNvSpPr>
          <p:nvPr/>
        </p:nvSpPr>
        <p:spPr bwMode="auto">
          <a:xfrm>
            <a:off x="710406" y="1692166"/>
            <a:ext cx="8066088" cy="451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S </a:t>
            </a:r>
            <a:r>
              <a:rPr lang="en-US" altLang="zh-CN" sz="2000" dirty="0">
                <a:sym typeface="Symbol" pitchFamily="18" charset="2"/>
              </a:rPr>
              <a:t> </a:t>
            </a:r>
            <a:r>
              <a:rPr lang="en-US" altLang="zh-CN" sz="2000" u="sng" dirty="0">
                <a:sym typeface="Symbol" pitchFamily="18" charset="2"/>
              </a:rPr>
              <a:t>id</a:t>
            </a:r>
            <a:r>
              <a:rPr lang="en-US" altLang="zh-CN" sz="2000" dirty="0">
                <a:sym typeface="Symbol" pitchFamily="18" charset="2"/>
              </a:rPr>
              <a:t> := </a:t>
            </a:r>
            <a:r>
              <a:rPr lang="en-US" altLang="zh-CN" sz="2000" i="1" dirty="0">
                <a:sym typeface="Symbol" pitchFamily="18" charset="2"/>
              </a:rPr>
              <a:t>E</a:t>
            </a:r>
            <a:r>
              <a:rPr lang="en-US" altLang="zh-CN" sz="2000" dirty="0">
                <a:sym typeface="Symbol" pitchFamily="18" charset="2"/>
              </a:rPr>
              <a:t>   { </a:t>
            </a:r>
            <a:r>
              <a:rPr lang="en-US" altLang="zh-CN" sz="2000" i="1" dirty="0" err="1">
                <a:solidFill>
                  <a:srgbClr val="0000FF"/>
                </a:solidFill>
                <a:sym typeface="Symbol" pitchFamily="18" charset="2"/>
              </a:rPr>
              <a:t>S.code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dirty="0">
                <a:solidFill>
                  <a:srgbClr val="0000FF"/>
                </a:solidFill>
                <a:sym typeface="Symbol" pitchFamily="18" charset="2"/>
              </a:rPr>
              <a:t>:=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i="1" dirty="0" err="1">
                <a:solidFill>
                  <a:srgbClr val="0000FF"/>
                </a:solidFill>
                <a:sym typeface="Symbol" pitchFamily="18" charset="2"/>
              </a:rPr>
              <a:t>E.code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||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gen</a:t>
            </a:r>
            <a:r>
              <a:rPr lang="en-US" altLang="zh-CN" sz="2000" dirty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en-US" altLang="zh-CN" sz="2000" u="sng" dirty="0">
                <a:solidFill>
                  <a:srgbClr val="FF0000"/>
                </a:solidFill>
                <a:sym typeface="Symbol" pitchFamily="18" charset="2"/>
              </a:rPr>
              <a:t>id</a:t>
            </a:r>
            <a:r>
              <a:rPr lang="en-US" altLang="zh-CN" sz="2000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.place </a:t>
            </a:r>
            <a:r>
              <a:rPr lang="en-US" altLang="zh-CN" sz="2000" dirty="0">
                <a:solidFill>
                  <a:srgbClr val="FF0000"/>
                </a:solidFill>
                <a:sym typeface="Symbol" pitchFamily="18" charset="2"/>
              </a:rPr>
              <a:t>‘:=’ 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E.place</a:t>
            </a:r>
            <a:r>
              <a:rPr lang="en-US" altLang="zh-CN" sz="2000" dirty="0">
                <a:sym typeface="Symbol" pitchFamily="18" charset="2"/>
              </a:rPr>
              <a:t>)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endParaRPr lang="en-US" altLang="zh-CN" sz="1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sym typeface="Symbol" pitchFamily="18" charset="2"/>
              </a:rPr>
              <a:t> </a:t>
            </a:r>
            <a:r>
              <a:rPr lang="en-US" altLang="zh-CN" sz="2000" u="sng" dirty="0">
                <a:sym typeface="Symbol" pitchFamily="18" charset="2"/>
              </a:rPr>
              <a:t>id</a:t>
            </a:r>
            <a:r>
              <a:rPr lang="en-US" altLang="zh-CN" sz="2000" dirty="0">
                <a:sym typeface="Symbol" pitchFamily="18" charset="2"/>
              </a:rPr>
              <a:t>   </a:t>
            </a:r>
            <a:r>
              <a:rPr lang="en-US" altLang="zh-CN" sz="2000" dirty="0">
                <a:solidFill>
                  <a:srgbClr val="0000FF"/>
                </a:solidFill>
                <a:sym typeface="Symbol" pitchFamily="18" charset="2"/>
              </a:rPr>
              <a:t>{ </a:t>
            </a:r>
            <a:r>
              <a:rPr lang="en-US" altLang="zh-CN" sz="2000" i="1" dirty="0" err="1">
                <a:solidFill>
                  <a:srgbClr val="0000FF"/>
                </a:solidFill>
                <a:sym typeface="Symbol" pitchFamily="18" charset="2"/>
              </a:rPr>
              <a:t>E.place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 := </a:t>
            </a:r>
            <a:r>
              <a:rPr lang="en-US" altLang="zh-CN" sz="2000" u="sng" dirty="0">
                <a:solidFill>
                  <a:srgbClr val="0000FF"/>
                </a:solidFill>
                <a:sym typeface="Symbol" pitchFamily="18" charset="2"/>
              </a:rPr>
              <a:t>id</a:t>
            </a:r>
            <a:r>
              <a:rPr lang="en-US" altLang="zh-CN" sz="2000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.place </a:t>
            </a:r>
            <a:r>
              <a:rPr lang="en-US" altLang="zh-CN" sz="2000" dirty="0"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endParaRPr lang="fr-FR" altLang="zh-CN" sz="1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fr-FR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sym typeface="Symbol" pitchFamily="18" charset="2"/>
              </a:rPr>
              <a:t> </a:t>
            </a:r>
            <a:r>
              <a:rPr lang="fr-FR" altLang="zh-CN" sz="2000" u="sng" dirty="0">
                <a:sym typeface="Symbol" pitchFamily="18" charset="2"/>
              </a:rPr>
              <a:t>int</a:t>
            </a:r>
            <a:r>
              <a:rPr lang="fr-FR" altLang="zh-CN" sz="2000" dirty="0">
                <a:sym typeface="Symbol" pitchFamily="18" charset="2"/>
              </a:rPr>
              <a:t>  {</a:t>
            </a:r>
            <a:r>
              <a:rPr lang="fr-FR" altLang="zh-CN" sz="2000" i="1" dirty="0">
                <a:sym typeface="Symbol" pitchFamily="18" charset="2"/>
              </a:rPr>
              <a:t> 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E.place </a:t>
            </a:r>
            <a:r>
              <a:rPr lang="fr-FR" altLang="zh-CN" sz="2000" dirty="0">
                <a:solidFill>
                  <a:srgbClr val="0000FF"/>
                </a:solidFill>
                <a:sym typeface="Symbol" pitchFamily="18" charset="2"/>
              </a:rPr>
              <a:t>:=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 newtemp</a:t>
            </a:r>
            <a:r>
              <a:rPr lang="fr-FR" altLang="zh-CN" sz="2000" dirty="0">
                <a:sym typeface="Symbol" pitchFamily="18" charset="2"/>
              </a:rPr>
              <a:t>;</a:t>
            </a:r>
            <a:r>
              <a:rPr lang="fr-FR" altLang="zh-CN" sz="2000" i="1" dirty="0">
                <a:sym typeface="Symbol" pitchFamily="18" charset="2"/>
              </a:rPr>
              <a:t> E.code </a:t>
            </a:r>
            <a:r>
              <a:rPr lang="fr-FR" altLang="zh-CN" sz="2000" dirty="0">
                <a:sym typeface="Symbol" pitchFamily="18" charset="2"/>
              </a:rPr>
              <a:t>:=</a:t>
            </a:r>
            <a:r>
              <a:rPr lang="fr-FR" altLang="zh-CN" sz="2000" i="1" dirty="0">
                <a:sym typeface="Symbol" pitchFamily="18" charset="2"/>
              </a:rPr>
              <a:t> 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gen </a:t>
            </a:r>
            <a:r>
              <a:rPr lang="fr-FR" altLang="zh-CN" sz="2000" dirty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E.place </a:t>
            </a:r>
            <a:r>
              <a:rPr lang="fr-FR" altLang="zh-CN" sz="2000" dirty="0">
                <a:solidFill>
                  <a:srgbClr val="FF0000"/>
                </a:solidFill>
                <a:sym typeface="Symbol" pitchFamily="18" charset="2"/>
              </a:rPr>
              <a:t>‘:=’ </a:t>
            </a:r>
            <a:r>
              <a:rPr lang="fr-FR" altLang="zh-CN" sz="2000" u="sng" dirty="0">
                <a:solidFill>
                  <a:srgbClr val="FF0000"/>
                </a:solidFill>
                <a:sym typeface="Symbol" pitchFamily="18" charset="2"/>
              </a:rPr>
              <a:t>int</a:t>
            </a:r>
            <a:r>
              <a:rPr lang="fr-FR" altLang="zh-CN" sz="2000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.val</a:t>
            </a:r>
            <a:r>
              <a:rPr lang="fr-FR" altLang="zh-CN" sz="2000" dirty="0">
                <a:solidFill>
                  <a:srgbClr val="FF0000"/>
                </a:solidFill>
                <a:sym typeface="Symbol" pitchFamily="18" charset="2"/>
              </a:rPr>
              <a:t>)</a:t>
            </a:r>
            <a:r>
              <a:rPr lang="fr-FR" altLang="zh-CN" sz="2000" dirty="0">
                <a:sym typeface="Symbol" pitchFamily="18" charset="2"/>
              </a:rPr>
              <a:t> }</a:t>
            </a:r>
          </a:p>
          <a:p>
            <a:pPr algn="l">
              <a:buFont typeface="Wingdings" pitchFamily="2" charset="2"/>
              <a:buNone/>
            </a:pPr>
            <a:endParaRPr lang="pt-BR" altLang="zh-CN" sz="1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pt-BR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sym typeface="Symbol" pitchFamily="18" charset="2"/>
              </a:rPr>
              <a:t> </a:t>
            </a:r>
            <a:r>
              <a:rPr lang="pt-BR" altLang="zh-CN" sz="2000" u="sng" dirty="0">
                <a:sym typeface="Symbol" pitchFamily="18" charset="2"/>
              </a:rPr>
              <a:t>real</a:t>
            </a:r>
            <a:r>
              <a:rPr lang="pt-BR" altLang="zh-CN" sz="2000" dirty="0">
                <a:sym typeface="Symbol" pitchFamily="18" charset="2"/>
              </a:rPr>
              <a:t>  {</a:t>
            </a:r>
            <a:r>
              <a:rPr lang="pt-BR" altLang="zh-CN" sz="2000" i="1" dirty="0">
                <a:sym typeface="Symbol" pitchFamily="18" charset="2"/>
              </a:rPr>
              <a:t> </a:t>
            </a:r>
            <a:r>
              <a:rPr lang="pt-BR" altLang="zh-CN" sz="2000" i="1" dirty="0">
                <a:solidFill>
                  <a:srgbClr val="0000FF"/>
                </a:solidFill>
                <a:sym typeface="Symbol" pitchFamily="18" charset="2"/>
              </a:rPr>
              <a:t>E.place </a:t>
            </a:r>
            <a:r>
              <a:rPr lang="pt-BR" altLang="zh-CN" sz="2000" dirty="0">
                <a:solidFill>
                  <a:srgbClr val="0000FF"/>
                </a:solidFill>
                <a:sym typeface="Symbol" pitchFamily="18" charset="2"/>
              </a:rPr>
              <a:t>:=</a:t>
            </a:r>
            <a:r>
              <a:rPr lang="pt-BR" altLang="zh-CN" sz="2000" i="1" dirty="0">
                <a:solidFill>
                  <a:srgbClr val="0000FF"/>
                </a:solidFill>
                <a:sym typeface="Symbol" pitchFamily="18" charset="2"/>
              </a:rPr>
              <a:t> newtemp</a:t>
            </a:r>
            <a:r>
              <a:rPr lang="pt-BR" altLang="zh-CN" sz="2000" dirty="0">
                <a:sym typeface="Symbol" pitchFamily="18" charset="2"/>
              </a:rPr>
              <a:t>;</a:t>
            </a:r>
            <a:r>
              <a:rPr lang="pt-BR" altLang="zh-CN" sz="2000" i="1" dirty="0">
                <a:sym typeface="Symbol" pitchFamily="18" charset="2"/>
              </a:rPr>
              <a:t> E.code </a:t>
            </a:r>
            <a:r>
              <a:rPr lang="pt-BR" altLang="zh-CN" sz="2000" dirty="0">
                <a:sym typeface="Symbol" pitchFamily="18" charset="2"/>
              </a:rPr>
              <a:t>:=</a:t>
            </a:r>
            <a:r>
              <a:rPr lang="pt-BR" altLang="zh-CN" sz="2000" i="1" dirty="0">
                <a:sym typeface="Symbol" pitchFamily="18" charset="2"/>
              </a:rPr>
              <a:t> </a:t>
            </a:r>
            <a:r>
              <a:rPr lang="pt-BR" altLang="zh-CN" sz="2000" i="1" dirty="0">
                <a:solidFill>
                  <a:srgbClr val="FF0000"/>
                </a:solidFill>
                <a:sym typeface="Symbol" pitchFamily="18" charset="2"/>
              </a:rPr>
              <a:t>gen </a:t>
            </a:r>
            <a:r>
              <a:rPr lang="pt-BR" altLang="zh-CN" sz="2000" dirty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pt-BR" altLang="zh-CN" sz="2000" i="1" dirty="0">
                <a:solidFill>
                  <a:srgbClr val="FF0000"/>
                </a:solidFill>
                <a:sym typeface="Symbol" pitchFamily="18" charset="2"/>
              </a:rPr>
              <a:t>E.place </a:t>
            </a:r>
            <a:r>
              <a:rPr lang="pt-BR" altLang="zh-CN" sz="2000" dirty="0">
                <a:solidFill>
                  <a:srgbClr val="FF0000"/>
                </a:solidFill>
                <a:sym typeface="Symbol" pitchFamily="18" charset="2"/>
              </a:rPr>
              <a:t>‘:=’ </a:t>
            </a:r>
            <a:r>
              <a:rPr lang="pt-BR" altLang="zh-CN" sz="2000" u="sng" dirty="0">
                <a:solidFill>
                  <a:srgbClr val="FF0000"/>
                </a:solidFill>
                <a:sym typeface="Symbol" pitchFamily="18" charset="2"/>
              </a:rPr>
              <a:t>real</a:t>
            </a:r>
            <a:r>
              <a:rPr lang="pt-BR" altLang="zh-CN" sz="2000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pt-BR" altLang="zh-CN" sz="2000" i="1" dirty="0">
                <a:solidFill>
                  <a:srgbClr val="FF0000"/>
                </a:solidFill>
                <a:sym typeface="Symbol" pitchFamily="18" charset="2"/>
              </a:rPr>
              <a:t>.val</a:t>
            </a:r>
            <a:r>
              <a:rPr lang="pt-BR" altLang="zh-CN" sz="2000" dirty="0">
                <a:sym typeface="Symbol" pitchFamily="18" charset="2"/>
              </a:rPr>
              <a:t>) }</a:t>
            </a:r>
          </a:p>
          <a:p>
            <a:pPr algn="l">
              <a:buFont typeface="Wingdings" pitchFamily="2" charset="2"/>
              <a:buNone/>
            </a:pPr>
            <a:endParaRPr lang="pt-BR" altLang="zh-CN" sz="1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pt-BR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pt-BR" altLang="zh-CN" sz="2000" i="1" dirty="0">
                <a:sym typeface="Symbol" pitchFamily="18" charset="2"/>
              </a:rPr>
              <a:t> E</a:t>
            </a:r>
            <a:r>
              <a:rPr lang="pt-BR" altLang="zh-CN" sz="2000" baseline="-25000" dirty="0">
                <a:sym typeface="Symbol" pitchFamily="18" charset="2"/>
              </a:rPr>
              <a:t>1</a:t>
            </a:r>
            <a:r>
              <a:rPr lang="pt-BR" altLang="zh-CN" sz="2000" i="1" dirty="0">
                <a:sym typeface="Symbol" pitchFamily="18" charset="2"/>
              </a:rPr>
              <a:t> + E</a:t>
            </a:r>
            <a:r>
              <a:rPr lang="pt-BR" altLang="zh-CN" sz="2000" baseline="-25000" dirty="0">
                <a:sym typeface="Symbol" pitchFamily="18" charset="2"/>
              </a:rPr>
              <a:t>2</a:t>
            </a:r>
            <a:r>
              <a:rPr lang="pt-BR" altLang="zh-CN" sz="2000" i="1" dirty="0">
                <a:sym typeface="Symbol" pitchFamily="18" charset="2"/>
              </a:rPr>
              <a:t>  </a:t>
            </a:r>
            <a:r>
              <a:rPr lang="pt-BR" altLang="zh-CN" sz="2000" b="1" dirty="0">
                <a:sym typeface="Symbol" pitchFamily="18" charset="2"/>
              </a:rPr>
              <a:t> </a:t>
            </a:r>
            <a:r>
              <a:rPr lang="pt-BR" altLang="zh-CN" sz="2000" dirty="0">
                <a:sym typeface="Symbol" pitchFamily="18" charset="2"/>
              </a:rPr>
              <a:t>{ </a:t>
            </a:r>
            <a:r>
              <a:rPr lang="pt-BR" altLang="zh-CN" sz="2000" i="1" dirty="0">
                <a:solidFill>
                  <a:srgbClr val="0000FF"/>
                </a:solidFill>
                <a:sym typeface="Symbol" pitchFamily="18" charset="2"/>
              </a:rPr>
              <a:t>E.place </a:t>
            </a:r>
            <a:r>
              <a:rPr lang="pt-BR" altLang="zh-CN" sz="2000" dirty="0">
                <a:solidFill>
                  <a:srgbClr val="0000FF"/>
                </a:solidFill>
                <a:sym typeface="Symbol" pitchFamily="18" charset="2"/>
              </a:rPr>
              <a:t>:=</a:t>
            </a:r>
            <a:r>
              <a:rPr lang="pt-BR" altLang="zh-CN" sz="2000" i="1" dirty="0">
                <a:solidFill>
                  <a:srgbClr val="0000FF"/>
                </a:solidFill>
                <a:sym typeface="Symbol" pitchFamily="18" charset="2"/>
              </a:rPr>
              <a:t> newtemp</a:t>
            </a:r>
            <a:r>
              <a:rPr lang="pt-BR" altLang="zh-CN" sz="2000" dirty="0">
                <a:sym typeface="Symbol" pitchFamily="18" charset="2"/>
              </a:rPr>
              <a:t>;</a:t>
            </a:r>
            <a:r>
              <a:rPr lang="pt-BR" altLang="zh-CN" sz="2000" i="1" dirty="0">
                <a:sym typeface="Symbol" pitchFamily="18" charset="2"/>
              </a:rPr>
              <a:t> E.code </a:t>
            </a:r>
            <a:r>
              <a:rPr lang="pt-BR" altLang="zh-CN" sz="2000" dirty="0">
                <a:sym typeface="Symbol" pitchFamily="18" charset="2"/>
              </a:rPr>
              <a:t>:=</a:t>
            </a:r>
            <a:r>
              <a:rPr lang="pt-BR" altLang="zh-CN" sz="2000" i="1" dirty="0">
                <a:sym typeface="Symbol" pitchFamily="18" charset="2"/>
              </a:rPr>
              <a:t> E</a:t>
            </a:r>
            <a:r>
              <a:rPr lang="pt-BR" altLang="zh-CN" sz="2000" baseline="-25000" dirty="0">
                <a:sym typeface="Symbol" pitchFamily="18" charset="2"/>
              </a:rPr>
              <a:t>1</a:t>
            </a:r>
            <a:r>
              <a:rPr lang="pt-BR" altLang="zh-CN" sz="2000" i="1" dirty="0">
                <a:sym typeface="Symbol" pitchFamily="18" charset="2"/>
              </a:rPr>
              <a:t>.code </a:t>
            </a:r>
            <a:r>
              <a:rPr lang="pt-BR" altLang="zh-CN" sz="2000" dirty="0">
                <a:sym typeface="Symbol" pitchFamily="18" charset="2"/>
              </a:rPr>
              <a:t>||</a:t>
            </a:r>
            <a:r>
              <a:rPr lang="pt-BR" altLang="zh-CN" sz="2000" i="1" dirty="0">
                <a:sym typeface="Symbol" pitchFamily="18" charset="2"/>
              </a:rPr>
              <a:t> E</a:t>
            </a:r>
            <a:r>
              <a:rPr lang="pt-BR" altLang="zh-CN" sz="2000" baseline="-25000" dirty="0">
                <a:sym typeface="Symbol" pitchFamily="18" charset="2"/>
              </a:rPr>
              <a:t>2</a:t>
            </a:r>
            <a:r>
              <a:rPr lang="pt-BR" altLang="zh-CN" sz="2000" i="1" dirty="0">
                <a:sym typeface="Symbol" pitchFamily="18" charset="2"/>
              </a:rPr>
              <a:t>.code </a:t>
            </a:r>
            <a:r>
              <a:rPr lang="pt-BR" altLang="zh-CN" sz="2000" dirty="0">
                <a:sym typeface="Symbol" pitchFamily="18" charset="2"/>
              </a:rPr>
              <a:t>|| </a:t>
            </a:r>
          </a:p>
          <a:p>
            <a:pPr algn="l">
              <a:buFont typeface="Wingdings" pitchFamily="2" charset="2"/>
              <a:buNone/>
            </a:pPr>
            <a:r>
              <a:rPr lang="pt-BR" altLang="zh-CN" sz="2000" dirty="0">
                <a:solidFill>
                  <a:srgbClr val="FF0000"/>
                </a:solidFill>
                <a:sym typeface="Symbol" pitchFamily="18" charset="2"/>
              </a:rPr>
              <a:t>                                                 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gen </a:t>
            </a:r>
            <a:r>
              <a:rPr lang="fr-FR" altLang="zh-CN" sz="2000" dirty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E.place </a:t>
            </a:r>
            <a:r>
              <a:rPr lang="fr-FR" altLang="zh-CN" sz="2000" dirty="0">
                <a:solidFill>
                  <a:srgbClr val="FF0000"/>
                </a:solidFill>
                <a:sym typeface="Symbol" pitchFamily="18" charset="2"/>
              </a:rPr>
              <a:t>‘:=’ 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E</a:t>
            </a:r>
            <a:r>
              <a:rPr lang="fr-FR" altLang="zh-CN" sz="2000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.place </a:t>
            </a:r>
            <a:r>
              <a:rPr lang="fr-FR" altLang="zh-CN" sz="2000" dirty="0">
                <a:solidFill>
                  <a:srgbClr val="FF0000"/>
                </a:solidFill>
                <a:sym typeface="Symbol" pitchFamily="18" charset="2"/>
              </a:rPr>
              <a:t>‘+’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 E</a:t>
            </a:r>
            <a:r>
              <a:rPr lang="fr-FR" altLang="zh-CN" sz="2000" baseline="-25000" dirty="0">
                <a:solidFill>
                  <a:srgbClr val="FF0000"/>
                </a:solidFill>
                <a:sym typeface="Symbol" pitchFamily="18" charset="2"/>
              </a:rPr>
              <a:t>2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.place</a:t>
            </a:r>
            <a:r>
              <a:rPr lang="fr-FR" altLang="zh-CN" sz="2000" dirty="0">
                <a:sym typeface="Symbol" pitchFamily="18" charset="2"/>
              </a:rPr>
              <a:t>) }</a:t>
            </a:r>
          </a:p>
          <a:p>
            <a:pPr algn="l">
              <a:buFont typeface="Wingdings" pitchFamily="2" charset="2"/>
              <a:buNone/>
            </a:pPr>
            <a:endParaRPr lang="pt-BR" altLang="zh-CN" sz="1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pt-BR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pt-BR" altLang="zh-CN" sz="2000" i="1" dirty="0">
                <a:sym typeface="Symbol" pitchFamily="18" charset="2"/>
              </a:rPr>
              <a:t> E</a:t>
            </a:r>
            <a:r>
              <a:rPr lang="pt-BR" altLang="zh-CN" sz="2000" baseline="-25000" dirty="0">
                <a:sym typeface="Symbol" pitchFamily="18" charset="2"/>
              </a:rPr>
              <a:t>1</a:t>
            </a:r>
            <a:r>
              <a:rPr lang="pt-BR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</a:t>
            </a:r>
            <a:r>
              <a:rPr lang="pt-BR" altLang="zh-CN" sz="2000" i="1" dirty="0">
                <a:sym typeface="Symbol" pitchFamily="18" charset="2"/>
              </a:rPr>
              <a:t> E</a:t>
            </a:r>
            <a:r>
              <a:rPr lang="pt-BR" altLang="zh-CN" sz="2000" baseline="-25000" dirty="0">
                <a:sym typeface="Symbol" pitchFamily="18" charset="2"/>
              </a:rPr>
              <a:t>2</a:t>
            </a:r>
            <a:r>
              <a:rPr lang="pt-BR" altLang="zh-CN" sz="2000" i="1" dirty="0">
                <a:sym typeface="Symbol" pitchFamily="18" charset="2"/>
              </a:rPr>
              <a:t>  </a:t>
            </a:r>
            <a:r>
              <a:rPr lang="pt-BR" altLang="zh-CN" sz="2000" b="1" dirty="0">
                <a:sym typeface="Symbol" pitchFamily="18" charset="2"/>
              </a:rPr>
              <a:t> </a:t>
            </a:r>
            <a:r>
              <a:rPr lang="pt-BR" altLang="zh-CN" sz="2000" dirty="0">
                <a:sym typeface="Symbol" pitchFamily="18" charset="2"/>
              </a:rPr>
              <a:t>{ </a:t>
            </a:r>
            <a:r>
              <a:rPr lang="pt-BR" altLang="zh-CN" sz="2000" i="1" dirty="0">
                <a:solidFill>
                  <a:srgbClr val="0000FF"/>
                </a:solidFill>
                <a:sym typeface="Symbol" pitchFamily="18" charset="2"/>
              </a:rPr>
              <a:t>E.place </a:t>
            </a:r>
            <a:r>
              <a:rPr lang="pt-BR" altLang="zh-CN" sz="2000" dirty="0">
                <a:solidFill>
                  <a:srgbClr val="0000FF"/>
                </a:solidFill>
                <a:sym typeface="Symbol" pitchFamily="18" charset="2"/>
              </a:rPr>
              <a:t>:=</a:t>
            </a:r>
            <a:r>
              <a:rPr lang="pt-BR" altLang="zh-CN" sz="2000" i="1" dirty="0">
                <a:solidFill>
                  <a:srgbClr val="0000FF"/>
                </a:solidFill>
                <a:sym typeface="Symbol" pitchFamily="18" charset="2"/>
              </a:rPr>
              <a:t> newtemp</a:t>
            </a:r>
            <a:r>
              <a:rPr lang="pt-BR" altLang="zh-CN" sz="2000" dirty="0">
                <a:sym typeface="Symbol" pitchFamily="18" charset="2"/>
              </a:rPr>
              <a:t>;</a:t>
            </a:r>
            <a:r>
              <a:rPr lang="pt-BR" altLang="zh-CN" sz="2000" i="1" dirty="0">
                <a:sym typeface="Symbol" pitchFamily="18" charset="2"/>
              </a:rPr>
              <a:t>  E.code </a:t>
            </a:r>
            <a:r>
              <a:rPr lang="pt-BR" altLang="zh-CN" sz="2000" dirty="0">
                <a:sym typeface="Symbol" pitchFamily="18" charset="2"/>
              </a:rPr>
              <a:t>:=</a:t>
            </a:r>
            <a:r>
              <a:rPr lang="pt-BR" altLang="zh-CN" sz="2000" i="1" dirty="0">
                <a:sym typeface="Symbol" pitchFamily="18" charset="2"/>
              </a:rPr>
              <a:t> E</a:t>
            </a:r>
            <a:r>
              <a:rPr lang="pt-BR" altLang="zh-CN" sz="2000" baseline="-25000" dirty="0">
                <a:sym typeface="Symbol" pitchFamily="18" charset="2"/>
              </a:rPr>
              <a:t>1</a:t>
            </a:r>
            <a:r>
              <a:rPr lang="pt-BR" altLang="zh-CN" sz="2000" i="1" dirty="0">
                <a:sym typeface="Symbol" pitchFamily="18" charset="2"/>
              </a:rPr>
              <a:t>.code </a:t>
            </a:r>
            <a:r>
              <a:rPr lang="pt-BR" altLang="zh-CN" sz="2000" dirty="0">
                <a:sym typeface="Symbol" pitchFamily="18" charset="2"/>
              </a:rPr>
              <a:t>||</a:t>
            </a:r>
            <a:r>
              <a:rPr lang="pt-BR" altLang="zh-CN" sz="2000" i="1" dirty="0">
                <a:sym typeface="Symbol" pitchFamily="18" charset="2"/>
              </a:rPr>
              <a:t> E</a:t>
            </a:r>
            <a:r>
              <a:rPr lang="pt-BR" altLang="zh-CN" sz="2000" baseline="-25000" dirty="0">
                <a:sym typeface="Symbol" pitchFamily="18" charset="2"/>
              </a:rPr>
              <a:t>2</a:t>
            </a:r>
            <a:r>
              <a:rPr lang="pt-BR" altLang="zh-CN" sz="2000" i="1" dirty="0">
                <a:sym typeface="Symbol" pitchFamily="18" charset="2"/>
              </a:rPr>
              <a:t>.code </a:t>
            </a:r>
            <a:r>
              <a:rPr lang="pt-BR" altLang="zh-CN" sz="2000" dirty="0">
                <a:sym typeface="Symbol" pitchFamily="18" charset="2"/>
              </a:rPr>
              <a:t>||</a:t>
            </a:r>
            <a:endParaRPr lang="fr-FR" altLang="zh-CN" sz="2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                                                 gen </a:t>
            </a:r>
            <a:r>
              <a:rPr lang="fr-FR" altLang="zh-CN" sz="2000" dirty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E.place </a:t>
            </a:r>
            <a:r>
              <a:rPr lang="fr-FR" altLang="zh-CN" sz="2000" dirty="0">
                <a:solidFill>
                  <a:srgbClr val="FF0000"/>
                </a:solidFill>
                <a:sym typeface="Symbol" pitchFamily="18" charset="2"/>
              </a:rPr>
              <a:t>‘:=’ 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E</a:t>
            </a:r>
            <a:r>
              <a:rPr lang="fr-FR" altLang="zh-CN" sz="2000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.place </a:t>
            </a:r>
            <a:r>
              <a:rPr lang="fr-FR" altLang="zh-CN" sz="2000" dirty="0">
                <a:solidFill>
                  <a:srgbClr val="FF0000"/>
                </a:solidFill>
                <a:sym typeface="Symbol" pitchFamily="18" charset="2"/>
              </a:rPr>
              <a:t>‘</a:t>
            </a:r>
            <a:r>
              <a:rPr lang="en-US" altLang="zh-CN" sz="2000" dirty="0">
                <a:solidFill>
                  <a:srgbClr val="FF0000"/>
                </a:solidFill>
                <a:sym typeface="Symbol" pitchFamily="18" charset="2"/>
              </a:rPr>
              <a:t></a:t>
            </a:r>
            <a:r>
              <a:rPr lang="fr-FR" altLang="zh-CN" sz="2000" dirty="0">
                <a:solidFill>
                  <a:srgbClr val="FF0000"/>
                </a:solidFill>
                <a:sym typeface="Symbol" pitchFamily="18" charset="2"/>
              </a:rPr>
              <a:t>’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 E</a:t>
            </a:r>
            <a:r>
              <a:rPr lang="fr-FR" altLang="zh-CN" sz="2000" baseline="-25000" dirty="0">
                <a:solidFill>
                  <a:srgbClr val="FF0000"/>
                </a:solidFill>
                <a:sym typeface="Symbol" pitchFamily="18" charset="2"/>
              </a:rPr>
              <a:t>2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.place</a:t>
            </a:r>
            <a:r>
              <a:rPr lang="fr-FR" altLang="zh-CN" sz="2000" dirty="0">
                <a:sym typeface="Symbol" pitchFamily="18" charset="2"/>
              </a:rPr>
              <a:t>) }</a:t>
            </a:r>
          </a:p>
          <a:p>
            <a:pPr algn="l">
              <a:buFont typeface="Wingdings" pitchFamily="2" charset="2"/>
              <a:buNone/>
            </a:pPr>
            <a:endParaRPr lang="pt-BR" altLang="zh-CN" sz="1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pt-BR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pt-BR" altLang="zh-CN" sz="2000" dirty="0">
                <a:sym typeface="Symbol" pitchFamily="18" charset="2"/>
              </a:rPr>
              <a:t>-</a:t>
            </a:r>
            <a:r>
              <a:rPr lang="pt-BR" altLang="zh-CN" sz="2000" i="1" dirty="0">
                <a:sym typeface="Symbol" pitchFamily="18" charset="2"/>
              </a:rPr>
              <a:t>E</a:t>
            </a:r>
            <a:r>
              <a:rPr lang="pt-BR" altLang="zh-CN" sz="2000" baseline="-25000" dirty="0">
                <a:sym typeface="Symbol" pitchFamily="18" charset="2"/>
              </a:rPr>
              <a:t>1</a:t>
            </a:r>
            <a:r>
              <a:rPr lang="pt-BR" altLang="zh-CN" sz="2000" dirty="0">
                <a:sym typeface="Symbol" pitchFamily="18" charset="2"/>
              </a:rPr>
              <a:t> </a:t>
            </a:r>
            <a:r>
              <a:rPr lang="pt-BR" altLang="zh-CN" sz="2000" i="1" dirty="0">
                <a:sym typeface="Symbol" pitchFamily="18" charset="2"/>
              </a:rPr>
              <a:t>  </a:t>
            </a:r>
            <a:r>
              <a:rPr lang="pt-BR" altLang="zh-CN" sz="2000" b="1" dirty="0">
                <a:sym typeface="Symbol" pitchFamily="18" charset="2"/>
              </a:rPr>
              <a:t> </a:t>
            </a:r>
            <a:r>
              <a:rPr lang="pt-BR" altLang="zh-CN" sz="2000" dirty="0">
                <a:sym typeface="Symbol" pitchFamily="18" charset="2"/>
              </a:rPr>
              <a:t>{ </a:t>
            </a:r>
            <a:r>
              <a:rPr lang="pt-BR" altLang="zh-CN" sz="2000" i="1" dirty="0">
                <a:solidFill>
                  <a:srgbClr val="0000FF"/>
                </a:solidFill>
                <a:sym typeface="Symbol" pitchFamily="18" charset="2"/>
              </a:rPr>
              <a:t>E.place </a:t>
            </a:r>
            <a:r>
              <a:rPr lang="pt-BR" altLang="zh-CN" sz="2000" dirty="0">
                <a:solidFill>
                  <a:srgbClr val="0000FF"/>
                </a:solidFill>
                <a:sym typeface="Symbol" pitchFamily="18" charset="2"/>
              </a:rPr>
              <a:t>:=</a:t>
            </a:r>
            <a:r>
              <a:rPr lang="pt-BR" altLang="zh-CN" sz="2000" i="1" dirty="0">
                <a:solidFill>
                  <a:srgbClr val="0000FF"/>
                </a:solidFill>
                <a:sym typeface="Symbol" pitchFamily="18" charset="2"/>
              </a:rPr>
              <a:t> newtemp</a:t>
            </a:r>
            <a:r>
              <a:rPr lang="pt-BR" altLang="zh-CN" sz="2000" dirty="0">
                <a:sym typeface="Symbol" pitchFamily="18" charset="2"/>
              </a:rPr>
              <a:t>;</a:t>
            </a:r>
            <a:r>
              <a:rPr lang="pt-BR" altLang="zh-CN" sz="2000" i="1" dirty="0">
                <a:sym typeface="Symbol" pitchFamily="18" charset="2"/>
              </a:rPr>
              <a:t>  </a:t>
            </a:r>
          </a:p>
          <a:p>
            <a:pPr algn="l">
              <a:buFont typeface="Wingdings" pitchFamily="2" charset="2"/>
              <a:buNone/>
            </a:pPr>
            <a:r>
              <a:rPr lang="pt-BR" altLang="zh-CN" sz="2000" i="1" dirty="0">
                <a:sym typeface="Symbol" pitchFamily="18" charset="2"/>
              </a:rPr>
              <a:t>                   </a:t>
            </a:r>
            <a:r>
              <a:rPr lang="pt-BR" altLang="zh-CN" sz="2000" i="1" dirty="0">
                <a:solidFill>
                  <a:srgbClr val="0000FF"/>
                </a:solidFill>
                <a:sym typeface="Symbol" pitchFamily="18" charset="2"/>
              </a:rPr>
              <a:t>E.code </a:t>
            </a:r>
            <a:r>
              <a:rPr lang="pt-BR" altLang="zh-CN" sz="2000" dirty="0">
                <a:solidFill>
                  <a:srgbClr val="0000FF"/>
                </a:solidFill>
                <a:sym typeface="Symbol" pitchFamily="18" charset="2"/>
              </a:rPr>
              <a:t>:=</a:t>
            </a:r>
            <a:r>
              <a:rPr lang="pt-BR" altLang="zh-CN" sz="2000" i="1" dirty="0">
                <a:solidFill>
                  <a:srgbClr val="0000FF"/>
                </a:solidFill>
                <a:sym typeface="Symbol" pitchFamily="18" charset="2"/>
              </a:rPr>
              <a:t> E</a:t>
            </a:r>
            <a:r>
              <a:rPr lang="pt-BR" altLang="zh-CN" sz="2000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pt-BR" altLang="zh-CN" sz="2000" i="1" dirty="0">
                <a:solidFill>
                  <a:srgbClr val="0000FF"/>
                </a:solidFill>
                <a:sym typeface="Symbol" pitchFamily="18" charset="2"/>
              </a:rPr>
              <a:t>.code </a:t>
            </a:r>
            <a:r>
              <a:rPr lang="pt-BR" altLang="zh-CN" sz="2000" dirty="0">
                <a:sym typeface="Symbol" pitchFamily="18" charset="2"/>
              </a:rPr>
              <a:t>||</a:t>
            </a:r>
            <a:r>
              <a:rPr lang="pt-BR" altLang="zh-CN" sz="2000" i="1" dirty="0">
                <a:sym typeface="Symbol" pitchFamily="18" charset="2"/>
              </a:rPr>
              <a:t> </a:t>
            </a:r>
            <a:r>
              <a:rPr lang="pt-BR" altLang="zh-CN" sz="2000" i="1" dirty="0">
                <a:solidFill>
                  <a:srgbClr val="FF0000"/>
                </a:solidFill>
                <a:sym typeface="Symbol" pitchFamily="18" charset="2"/>
              </a:rPr>
              <a:t>gen </a:t>
            </a:r>
            <a:r>
              <a:rPr lang="pt-BR" altLang="zh-CN" sz="2000" dirty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pt-BR" altLang="zh-CN" sz="2000" i="1" dirty="0">
                <a:solidFill>
                  <a:srgbClr val="FF0000"/>
                </a:solidFill>
                <a:sym typeface="Symbol" pitchFamily="18" charset="2"/>
              </a:rPr>
              <a:t>E.place </a:t>
            </a:r>
            <a:r>
              <a:rPr lang="pt-BR" altLang="zh-CN" sz="2000" dirty="0">
                <a:solidFill>
                  <a:srgbClr val="FF0000"/>
                </a:solidFill>
                <a:sym typeface="Symbol" pitchFamily="18" charset="2"/>
              </a:rPr>
              <a:t>‘:=’ ‘</a:t>
            </a:r>
            <a:r>
              <a:rPr lang="pt-BR" altLang="zh-CN" sz="2000" i="1" dirty="0">
                <a:solidFill>
                  <a:srgbClr val="FF0000"/>
                </a:solidFill>
                <a:sym typeface="Symbol" pitchFamily="18" charset="2"/>
              </a:rPr>
              <a:t>uminus</a:t>
            </a:r>
            <a:r>
              <a:rPr lang="pt-BR" altLang="zh-CN" sz="2000" dirty="0">
                <a:solidFill>
                  <a:srgbClr val="FF0000"/>
                </a:solidFill>
                <a:sym typeface="Symbol" pitchFamily="18" charset="2"/>
              </a:rPr>
              <a:t>’</a:t>
            </a:r>
            <a:r>
              <a:rPr lang="pt-BR" altLang="zh-CN" sz="2000" i="1" dirty="0">
                <a:solidFill>
                  <a:srgbClr val="FF0000"/>
                </a:solidFill>
                <a:sym typeface="Symbol" pitchFamily="18" charset="2"/>
              </a:rPr>
              <a:t> E</a:t>
            </a:r>
            <a:r>
              <a:rPr lang="pt-BR" altLang="zh-CN" sz="2000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pt-BR" altLang="zh-CN" sz="2000" i="1" dirty="0">
                <a:solidFill>
                  <a:srgbClr val="FF0000"/>
                </a:solidFill>
                <a:sym typeface="Symbol" pitchFamily="18" charset="2"/>
              </a:rPr>
              <a:t>.place</a:t>
            </a:r>
            <a:r>
              <a:rPr lang="pt-BR" altLang="zh-CN" sz="2000" dirty="0">
                <a:sym typeface="Symbol" pitchFamily="18" charset="2"/>
              </a:rPr>
              <a:t>) }</a:t>
            </a:r>
          </a:p>
          <a:p>
            <a:pPr algn="l">
              <a:buFont typeface="Wingdings" pitchFamily="2" charset="2"/>
              <a:buNone/>
            </a:pPr>
            <a:endParaRPr lang="pt-BR" altLang="zh-CN" sz="1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pt-BR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pt-BR" altLang="zh-CN" sz="2000" dirty="0">
                <a:sym typeface="Symbol" pitchFamily="18" charset="2"/>
              </a:rPr>
              <a:t>(</a:t>
            </a:r>
            <a:r>
              <a:rPr lang="pt-BR" altLang="zh-CN" sz="2000" i="1" dirty="0">
                <a:sym typeface="Symbol" pitchFamily="18" charset="2"/>
              </a:rPr>
              <a:t>E</a:t>
            </a:r>
            <a:r>
              <a:rPr lang="pt-BR" altLang="zh-CN" sz="2000" baseline="-25000" dirty="0">
                <a:sym typeface="Symbol" pitchFamily="18" charset="2"/>
              </a:rPr>
              <a:t>1</a:t>
            </a:r>
            <a:r>
              <a:rPr lang="pt-BR" altLang="zh-CN" sz="2000" dirty="0">
                <a:sym typeface="Symbol" pitchFamily="18" charset="2"/>
              </a:rPr>
              <a:t>)</a:t>
            </a:r>
            <a:r>
              <a:rPr lang="pt-BR" altLang="zh-CN" sz="2000" i="1" dirty="0">
                <a:sym typeface="Symbol" pitchFamily="18" charset="2"/>
              </a:rPr>
              <a:t>  </a:t>
            </a:r>
            <a:r>
              <a:rPr lang="pt-BR" altLang="zh-CN" sz="2000" b="1" dirty="0">
                <a:sym typeface="Symbol" pitchFamily="18" charset="2"/>
              </a:rPr>
              <a:t> </a:t>
            </a:r>
            <a:r>
              <a:rPr lang="pt-BR" altLang="zh-CN" sz="2000" dirty="0">
                <a:sym typeface="Symbol" pitchFamily="18" charset="2"/>
              </a:rPr>
              <a:t>{ </a:t>
            </a:r>
            <a:r>
              <a:rPr lang="pt-BR" altLang="zh-CN" sz="2000" i="1" dirty="0">
                <a:solidFill>
                  <a:srgbClr val="0000FF"/>
                </a:solidFill>
                <a:sym typeface="Symbol" pitchFamily="18" charset="2"/>
              </a:rPr>
              <a:t>E.place </a:t>
            </a:r>
            <a:r>
              <a:rPr lang="pt-BR" altLang="zh-CN" sz="2000" dirty="0">
                <a:solidFill>
                  <a:srgbClr val="0000FF"/>
                </a:solidFill>
                <a:sym typeface="Symbol" pitchFamily="18" charset="2"/>
              </a:rPr>
              <a:t>:=</a:t>
            </a:r>
            <a:r>
              <a:rPr lang="pt-BR" altLang="zh-CN" sz="2000" i="1" dirty="0">
                <a:solidFill>
                  <a:srgbClr val="0000FF"/>
                </a:solidFill>
                <a:sym typeface="Symbol" pitchFamily="18" charset="2"/>
              </a:rPr>
              <a:t> E</a:t>
            </a:r>
            <a:r>
              <a:rPr lang="pt-BR" altLang="zh-CN" sz="2000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pt-BR" altLang="zh-CN" sz="2000" i="1" dirty="0">
                <a:solidFill>
                  <a:srgbClr val="0000FF"/>
                </a:solidFill>
                <a:sym typeface="Symbol" pitchFamily="18" charset="2"/>
              </a:rPr>
              <a:t>.place</a:t>
            </a:r>
            <a:r>
              <a:rPr lang="pt-BR" altLang="zh-CN" sz="2000" dirty="0">
                <a:solidFill>
                  <a:srgbClr val="0000FF"/>
                </a:solidFill>
                <a:sym typeface="Symbol" pitchFamily="18" charset="2"/>
              </a:rPr>
              <a:t> ;</a:t>
            </a:r>
            <a:r>
              <a:rPr lang="pt-BR" altLang="zh-CN" sz="2000" i="1" dirty="0">
                <a:solidFill>
                  <a:srgbClr val="0000FF"/>
                </a:solidFill>
                <a:sym typeface="Symbol" pitchFamily="18" charset="2"/>
              </a:rPr>
              <a:t> E.code </a:t>
            </a:r>
            <a:r>
              <a:rPr lang="pt-BR" altLang="zh-CN" sz="2000" dirty="0">
                <a:solidFill>
                  <a:srgbClr val="0000FF"/>
                </a:solidFill>
                <a:sym typeface="Symbol" pitchFamily="18" charset="2"/>
              </a:rPr>
              <a:t>:=</a:t>
            </a:r>
            <a:r>
              <a:rPr lang="pt-BR" altLang="zh-CN" sz="2000" i="1" dirty="0">
                <a:solidFill>
                  <a:srgbClr val="0000FF"/>
                </a:solidFill>
                <a:sym typeface="Symbol" pitchFamily="18" charset="2"/>
              </a:rPr>
              <a:t> E</a:t>
            </a:r>
            <a:r>
              <a:rPr lang="pt-BR" altLang="zh-CN" sz="2000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pt-BR" altLang="zh-CN" sz="2000" i="1" dirty="0">
                <a:solidFill>
                  <a:srgbClr val="0000FF"/>
                </a:solidFill>
                <a:sym typeface="Symbol" pitchFamily="18" charset="2"/>
              </a:rPr>
              <a:t>.code </a:t>
            </a:r>
            <a:r>
              <a:rPr lang="pt-BR" altLang="zh-CN" sz="2000" dirty="0">
                <a:sym typeface="Symbol" pitchFamily="18" charset="2"/>
              </a:rPr>
              <a:t>}</a:t>
            </a:r>
            <a:endParaRPr lang="fr-FR" altLang="zh-CN" sz="2000" dirty="0"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5700367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5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5196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12"/>
          <p:cNvSpPr>
            <a:spLocks noChangeArrowheads="1"/>
          </p:cNvSpPr>
          <p:nvPr/>
        </p:nvSpPr>
        <p:spPr bwMode="auto">
          <a:xfrm>
            <a:off x="226384" y="1219200"/>
            <a:ext cx="861281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dirty="0">
                <a:solidFill>
                  <a:srgbClr val="800080"/>
                </a:solidFill>
              </a:rPr>
              <a:t>  </a:t>
            </a:r>
            <a:r>
              <a:rPr lang="en-US" altLang="zh-CN" sz="2800" b="1" dirty="0">
                <a:solidFill>
                  <a:srgbClr val="800080"/>
                </a:solidFill>
              </a:rPr>
              <a:t> </a:t>
            </a:r>
            <a:r>
              <a:rPr lang="zh-CN" altLang="en-US" sz="2800" b="1" dirty="0">
                <a:solidFill>
                  <a:srgbClr val="990099"/>
                </a:solidFill>
              </a:rPr>
              <a:t>语义属性</a:t>
            </a:r>
            <a:endParaRPr lang="zh-CN" altLang="en-US" sz="2800" b="1" dirty="0">
              <a:solidFill>
                <a:srgbClr val="800080"/>
              </a:solidFill>
            </a:endParaRPr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>
              <a:solidFill>
                <a:srgbClr val="990099"/>
              </a:solidFill>
            </a:endParaRPr>
          </a:p>
          <a:p>
            <a:pPr lvl="1" algn="l">
              <a:buFontTx/>
              <a:buNone/>
            </a:pPr>
            <a:r>
              <a:rPr lang="zh-CN" altLang="en-US" b="1" dirty="0">
                <a:solidFill>
                  <a:srgbClr val="990099"/>
                </a:solidFill>
              </a:rPr>
              <a:t>     </a:t>
            </a:r>
            <a:r>
              <a:rPr lang="en-US" altLang="zh-CN" u="sng" dirty="0">
                <a:solidFill>
                  <a:srgbClr val="800080"/>
                </a:solidFill>
              </a:rPr>
              <a:t>id</a:t>
            </a:r>
            <a:r>
              <a:rPr lang="en-US" altLang="zh-CN" dirty="0">
                <a:solidFill>
                  <a:srgbClr val="800080"/>
                </a:solidFill>
              </a:rPr>
              <a:t>.</a:t>
            </a:r>
            <a:r>
              <a:rPr lang="en-US" altLang="zh-CN" i="1" dirty="0">
                <a:solidFill>
                  <a:srgbClr val="800080"/>
                </a:solidFill>
              </a:rPr>
              <a:t>name</a:t>
            </a:r>
            <a:r>
              <a:rPr lang="en-US" altLang="zh-CN" b="1" dirty="0"/>
              <a:t> </a:t>
            </a:r>
            <a:r>
              <a:rPr lang="en-US" altLang="zh-CN" dirty="0"/>
              <a:t>: </a:t>
            </a:r>
            <a:r>
              <a:rPr lang="en-US" altLang="zh-CN" u="sng" dirty="0"/>
              <a:t>id</a:t>
            </a:r>
            <a:r>
              <a:rPr lang="en-US" altLang="zh-CN" dirty="0"/>
              <a:t> </a:t>
            </a:r>
            <a:r>
              <a:rPr lang="zh-CN" altLang="en-US" b="1" dirty="0"/>
              <a:t>的词法名字（符号表中的名字）    </a:t>
            </a:r>
          </a:p>
          <a:p>
            <a:pPr lvl="1" algn="l">
              <a:buFontTx/>
              <a:buNone/>
            </a:pPr>
            <a:endParaRPr lang="zh-CN" altLang="en-US" sz="1000" b="1" dirty="0"/>
          </a:p>
          <a:p>
            <a:pPr lvl="1" algn="l">
              <a:buFontTx/>
              <a:buNone/>
            </a:pPr>
            <a:r>
              <a:rPr lang="zh-CN" altLang="en-US" b="1" dirty="0"/>
              <a:t>     </a:t>
            </a:r>
            <a:r>
              <a:rPr lang="en-US" altLang="zh-CN" i="1" dirty="0" err="1">
                <a:solidFill>
                  <a:srgbClr val="800080"/>
                </a:solidFill>
              </a:rPr>
              <a:t>T</a:t>
            </a:r>
            <a:r>
              <a:rPr lang="en-US" altLang="zh-CN" dirty="0" err="1">
                <a:solidFill>
                  <a:srgbClr val="800080"/>
                </a:solidFill>
              </a:rPr>
              <a:t>.</a:t>
            </a:r>
            <a:r>
              <a:rPr lang="en-US" altLang="zh-CN" i="1" dirty="0" err="1">
                <a:solidFill>
                  <a:srgbClr val="800080"/>
                </a:solidFill>
              </a:rPr>
              <a:t>type</a:t>
            </a:r>
            <a:r>
              <a:rPr lang="en-US" altLang="zh-CN" i="1" dirty="0"/>
              <a:t> </a:t>
            </a:r>
            <a:r>
              <a:rPr lang="en-US" altLang="zh-CN" dirty="0"/>
              <a:t>:   </a:t>
            </a:r>
            <a:r>
              <a:rPr lang="zh-CN" altLang="en-US" b="1" dirty="0"/>
              <a:t>类型属性   （综合属性）</a:t>
            </a:r>
          </a:p>
          <a:p>
            <a:pPr lvl="1" algn="l">
              <a:buFontTx/>
              <a:buNone/>
            </a:pPr>
            <a:endParaRPr lang="zh-CN" altLang="en-US" sz="1000" b="1" dirty="0"/>
          </a:p>
          <a:p>
            <a:pPr lvl="1" algn="l">
              <a:buFontTx/>
              <a:buNone/>
            </a:pPr>
            <a:r>
              <a:rPr lang="zh-CN" altLang="en-US" b="1" dirty="0"/>
              <a:t>     </a:t>
            </a:r>
            <a:r>
              <a:rPr lang="en-US" altLang="zh-CN" i="1" dirty="0" err="1">
                <a:solidFill>
                  <a:srgbClr val="800080"/>
                </a:solidFill>
              </a:rPr>
              <a:t>T</a:t>
            </a:r>
            <a:r>
              <a:rPr lang="en-US" altLang="zh-CN" dirty="0" err="1">
                <a:solidFill>
                  <a:srgbClr val="800080"/>
                </a:solidFill>
              </a:rPr>
              <a:t>.</a:t>
            </a:r>
            <a:r>
              <a:rPr lang="en-US" altLang="zh-CN" i="1" dirty="0" err="1">
                <a:solidFill>
                  <a:srgbClr val="800080"/>
                </a:solidFill>
              </a:rPr>
              <a:t>width</a:t>
            </a:r>
            <a:r>
              <a:rPr lang="zh-CN" altLang="en-US" dirty="0">
                <a:solidFill>
                  <a:srgbClr val="800080"/>
                </a:solidFill>
              </a:rPr>
              <a:t>，</a:t>
            </a:r>
            <a:r>
              <a:rPr lang="en-US" altLang="zh-CN" i="1" dirty="0" err="1">
                <a:solidFill>
                  <a:srgbClr val="800080"/>
                </a:solidFill>
              </a:rPr>
              <a:t>V.width</a:t>
            </a:r>
            <a:r>
              <a:rPr lang="en-US" altLang="zh-CN" dirty="0"/>
              <a:t> : </a:t>
            </a:r>
            <a:r>
              <a:rPr lang="zh-CN" altLang="en-US" b="1" dirty="0"/>
              <a:t>数据宽度（字节数）</a:t>
            </a:r>
          </a:p>
          <a:p>
            <a:pPr lvl="1" algn="l">
              <a:buFontTx/>
              <a:buNone/>
            </a:pPr>
            <a:endParaRPr lang="zh-CN" altLang="en-US" sz="1000" b="1" dirty="0"/>
          </a:p>
          <a:p>
            <a:pPr lvl="1" algn="l">
              <a:buFontTx/>
              <a:buNone/>
            </a:pPr>
            <a:r>
              <a:rPr lang="zh-CN" altLang="en-US" b="1" dirty="0"/>
              <a:t>     </a:t>
            </a:r>
            <a:r>
              <a:rPr lang="en-US" altLang="zh-CN" i="1" dirty="0" err="1">
                <a:solidFill>
                  <a:srgbClr val="800080"/>
                </a:solidFill>
              </a:rPr>
              <a:t>L</a:t>
            </a:r>
            <a:r>
              <a:rPr lang="en-US" altLang="zh-CN" dirty="0" err="1">
                <a:solidFill>
                  <a:srgbClr val="800080"/>
                </a:solidFill>
              </a:rPr>
              <a:t>.</a:t>
            </a:r>
            <a:r>
              <a:rPr lang="en-US" altLang="zh-CN" i="1" dirty="0" err="1">
                <a:solidFill>
                  <a:srgbClr val="800080"/>
                </a:solidFill>
              </a:rPr>
              <a:t>offset</a:t>
            </a:r>
            <a:r>
              <a:rPr lang="en-US" altLang="zh-CN" i="1" dirty="0"/>
              <a:t> </a:t>
            </a:r>
            <a:r>
              <a:rPr lang="en-US" altLang="zh-CN" dirty="0"/>
              <a:t>: </a:t>
            </a:r>
            <a:r>
              <a:rPr lang="en-US" altLang="zh-CN" b="1" dirty="0"/>
              <a:t> </a:t>
            </a:r>
            <a:r>
              <a:rPr lang="zh-CN" altLang="en-US" b="1" dirty="0"/>
              <a:t>列表中第一个变量的偏移地址</a:t>
            </a:r>
            <a:r>
              <a:rPr lang="zh-CN" altLang="en-US" dirty="0"/>
              <a:t> </a:t>
            </a:r>
          </a:p>
          <a:p>
            <a:pPr lvl="1" algn="l">
              <a:buFontTx/>
              <a:buNone/>
            </a:pPr>
            <a:endParaRPr lang="zh-CN" altLang="en-US" sz="1000" dirty="0"/>
          </a:p>
          <a:p>
            <a:pPr lvl="1" algn="l">
              <a:buFontTx/>
              <a:buNone/>
            </a:pPr>
            <a:r>
              <a:rPr lang="zh-CN" altLang="en-US" i="1" dirty="0">
                <a:solidFill>
                  <a:srgbClr val="800080"/>
                </a:solidFill>
              </a:rPr>
              <a:t>     </a:t>
            </a:r>
            <a:r>
              <a:rPr lang="en-US" altLang="zh-CN" i="1" dirty="0" err="1">
                <a:solidFill>
                  <a:srgbClr val="800080"/>
                </a:solidFill>
              </a:rPr>
              <a:t>L</a:t>
            </a:r>
            <a:r>
              <a:rPr lang="en-US" altLang="zh-CN" dirty="0" err="1">
                <a:solidFill>
                  <a:srgbClr val="800080"/>
                </a:solidFill>
              </a:rPr>
              <a:t>.</a:t>
            </a:r>
            <a:r>
              <a:rPr lang="en-US" altLang="zh-CN" i="1" dirty="0" err="1">
                <a:solidFill>
                  <a:srgbClr val="800080"/>
                </a:solidFill>
              </a:rPr>
              <a:t>type</a:t>
            </a:r>
            <a:r>
              <a:rPr lang="en-US" altLang="zh-CN" i="1" dirty="0">
                <a:solidFill>
                  <a:srgbClr val="800080"/>
                </a:solidFill>
              </a:rPr>
              <a:t> </a:t>
            </a:r>
            <a:r>
              <a:rPr lang="en-US" altLang="zh-CN" dirty="0"/>
              <a:t>:    </a:t>
            </a:r>
            <a:r>
              <a:rPr lang="zh-CN" altLang="en-US" b="1" dirty="0"/>
              <a:t>变量列表被申明的类型</a:t>
            </a:r>
            <a:r>
              <a:rPr lang="zh-CN" altLang="en-US" dirty="0"/>
              <a:t> </a:t>
            </a:r>
            <a:r>
              <a:rPr lang="zh-CN" altLang="en-US" b="1" dirty="0"/>
              <a:t>（继承属性）</a:t>
            </a:r>
          </a:p>
          <a:p>
            <a:pPr lvl="1" algn="l">
              <a:buFontTx/>
              <a:buNone/>
            </a:pPr>
            <a:endParaRPr lang="zh-CN" altLang="en-US" sz="1000" b="1" dirty="0"/>
          </a:p>
          <a:p>
            <a:pPr lvl="1" algn="l">
              <a:buFontTx/>
              <a:buNone/>
            </a:pPr>
            <a:r>
              <a:rPr lang="zh-CN" altLang="en-US" i="1" dirty="0">
                <a:solidFill>
                  <a:srgbClr val="800080"/>
                </a:solidFill>
              </a:rPr>
              <a:t>     </a:t>
            </a:r>
            <a:r>
              <a:rPr lang="en-US" altLang="zh-CN" i="1" dirty="0" err="1">
                <a:solidFill>
                  <a:srgbClr val="800080"/>
                </a:solidFill>
              </a:rPr>
              <a:t>L</a:t>
            </a:r>
            <a:r>
              <a:rPr lang="en-US" altLang="zh-CN" dirty="0" err="1">
                <a:solidFill>
                  <a:srgbClr val="800080"/>
                </a:solidFill>
              </a:rPr>
              <a:t>.</a:t>
            </a:r>
            <a:r>
              <a:rPr lang="en-US" altLang="zh-CN" i="1" dirty="0" err="1">
                <a:solidFill>
                  <a:srgbClr val="800080"/>
                </a:solidFill>
              </a:rPr>
              <a:t>num</a:t>
            </a:r>
            <a:r>
              <a:rPr lang="en-US" altLang="zh-CN" i="1" dirty="0">
                <a:solidFill>
                  <a:srgbClr val="800080"/>
                </a:solidFill>
              </a:rPr>
              <a:t> </a:t>
            </a:r>
            <a:r>
              <a:rPr lang="en-US" altLang="zh-CN" dirty="0"/>
              <a:t>: </a:t>
            </a:r>
            <a:r>
              <a:rPr lang="en-US" altLang="zh-CN" b="1" dirty="0"/>
              <a:t>   </a:t>
            </a:r>
            <a:r>
              <a:rPr lang="zh-CN" altLang="en-US" b="1" dirty="0"/>
              <a:t>变量列表中变量的个数</a:t>
            </a:r>
            <a:r>
              <a:rPr lang="zh-CN" altLang="en-US" dirty="0"/>
              <a:t>  </a:t>
            </a:r>
            <a:endParaRPr lang="zh-CN" altLang="en-US" b="1" dirty="0"/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>
              <a:solidFill>
                <a:srgbClr val="800080"/>
              </a:solidFill>
            </a:endParaRPr>
          </a:p>
          <a:p>
            <a:pPr algn="l">
              <a:buClrTx/>
              <a:buFont typeface="Symbol" pitchFamily="18" charset="2"/>
              <a:buChar char="-"/>
            </a:pPr>
            <a:r>
              <a:rPr lang="zh-CN" altLang="en-US" sz="2800" b="1" dirty="0">
                <a:solidFill>
                  <a:srgbClr val="800080"/>
                </a:solidFill>
              </a:rPr>
              <a:t>   </a:t>
            </a:r>
            <a:r>
              <a:rPr lang="zh-CN" altLang="en-US" sz="2800" b="1" dirty="0">
                <a:solidFill>
                  <a:srgbClr val="990099"/>
                </a:solidFill>
              </a:rPr>
              <a:t>语义函数</a:t>
            </a:r>
            <a:r>
              <a:rPr lang="en-US" altLang="zh-CN" sz="2800" b="1" dirty="0">
                <a:solidFill>
                  <a:srgbClr val="990099"/>
                </a:solidFill>
              </a:rPr>
              <a:t>/</a:t>
            </a:r>
            <a:r>
              <a:rPr lang="zh-CN" altLang="en-US" sz="2800" b="1" dirty="0">
                <a:solidFill>
                  <a:srgbClr val="990099"/>
                </a:solidFill>
              </a:rPr>
              <a:t>过程</a:t>
            </a:r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>
              <a:solidFill>
                <a:srgbClr val="990099"/>
              </a:solidFill>
            </a:endParaRPr>
          </a:p>
          <a:p>
            <a:pPr lvl="1" algn="l">
              <a:buFontTx/>
              <a:buNone/>
            </a:pPr>
            <a:r>
              <a:rPr lang="zh-CN" altLang="en-US" b="1" dirty="0">
                <a:solidFill>
                  <a:srgbClr val="990099"/>
                </a:solidFill>
              </a:rPr>
              <a:t>     </a:t>
            </a:r>
            <a:r>
              <a:rPr lang="en-US" altLang="zh-CN" i="1" dirty="0">
                <a:solidFill>
                  <a:srgbClr val="800080"/>
                </a:solidFill>
                <a:sym typeface="Symbol" pitchFamily="18" charset="2"/>
              </a:rPr>
              <a:t>enter</a:t>
            </a:r>
            <a:r>
              <a:rPr lang="en-US" altLang="zh-CN" i="1" dirty="0">
                <a:sym typeface="Symbol" pitchFamily="18" charset="2"/>
              </a:rPr>
              <a:t> 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(</a:t>
            </a:r>
            <a:r>
              <a:rPr lang="en-US" altLang="zh-CN" u="sng" dirty="0">
                <a:solidFill>
                  <a:srgbClr val="800080"/>
                </a:solidFill>
                <a:sym typeface="Symbol" pitchFamily="18" charset="2"/>
              </a:rPr>
              <a:t>id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.</a:t>
            </a:r>
            <a:r>
              <a:rPr lang="en-US" altLang="zh-CN" i="1" dirty="0">
                <a:solidFill>
                  <a:srgbClr val="800080"/>
                </a:solidFill>
                <a:sym typeface="Symbol" pitchFamily="18" charset="2"/>
              </a:rPr>
              <a:t>name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, </a:t>
            </a:r>
            <a:r>
              <a:rPr lang="en-US" altLang="zh-CN" i="1" dirty="0">
                <a:solidFill>
                  <a:srgbClr val="800080"/>
                </a:solidFill>
                <a:sym typeface="Symbol" pitchFamily="18" charset="2"/>
              </a:rPr>
              <a:t>t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, </a:t>
            </a:r>
            <a:r>
              <a:rPr lang="en-US" altLang="zh-CN" i="1" dirty="0">
                <a:solidFill>
                  <a:srgbClr val="800080"/>
                </a:solidFill>
                <a:sym typeface="Symbol" pitchFamily="18" charset="2"/>
              </a:rPr>
              <a:t>o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)</a:t>
            </a:r>
            <a:r>
              <a:rPr lang="en-US" altLang="zh-CN" dirty="0">
                <a:sym typeface="Symbol" pitchFamily="18" charset="2"/>
              </a:rPr>
              <a:t> </a:t>
            </a:r>
            <a:r>
              <a:rPr lang="zh-CN" altLang="en-US" dirty="0">
                <a:sym typeface="Symbol" pitchFamily="18" charset="2"/>
              </a:rPr>
              <a:t>：</a:t>
            </a:r>
            <a:r>
              <a:rPr lang="zh-CN" altLang="en-US" b="1" dirty="0">
                <a:sym typeface="Symbol" pitchFamily="18" charset="2"/>
              </a:rPr>
              <a:t>将符号表中</a:t>
            </a:r>
            <a:r>
              <a:rPr lang="zh-CN" altLang="en-US" dirty="0">
                <a:sym typeface="Symbol" pitchFamily="18" charset="2"/>
              </a:rPr>
              <a:t> </a:t>
            </a:r>
            <a:r>
              <a:rPr lang="en-US" altLang="zh-CN" u="sng" dirty="0">
                <a:sym typeface="Symbol" pitchFamily="18" charset="2"/>
              </a:rPr>
              <a:t>id</a:t>
            </a:r>
            <a:r>
              <a:rPr lang="en-US" altLang="zh-CN" dirty="0">
                <a:sym typeface="Symbol" pitchFamily="18" charset="2"/>
              </a:rPr>
              <a:t>.</a:t>
            </a:r>
            <a:r>
              <a:rPr lang="en-US" altLang="zh-CN" i="1" dirty="0">
                <a:sym typeface="Symbol" pitchFamily="18" charset="2"/>
              </a:rPr>
              <a:t>name</a:t>
            </a:r>
            <a:r>
              <a:rPr lang="en-US" altLang="zh-CN" dirty="0">
                <a:sym typeface="Symbol" pitchFamily="18" charset="2"/>
              </a:rPr>
              <a:t> </a:t>
            </a:r>
            <a:r>
              <a:rPr lang="zh-CN" altLang="en-US" b="1" dirty="0">
                <a:sym typeface="Symbol" pitchFamily="18" charset="2"/>
              </a:rPr>
              <a:t>所对应</a:t>
            </a:r>
            <a:r>
              <a:rPr lang="zh-CN" altLang="en-US" b="1" dirty="0" smtClean="0">
                <a:sym typeface="Symbol" pitchFamily="18" charset="2"/>
              </a:rPr>
              <a:t>表项</a:t>
            </a:r>
            <a:r>
              <a:rPr lang="zh-CN" altLang="en-US" b="1" dirty="0">
                <a:sym typeface="Symbol" pitchFamily="18" charset="2"/>
              </a:rPr>
              <a:t>的</a:t>
            </a:r>
            <a:r>
              <a:rPr lang="zh-CN" altLang="en-US" dirty="0">
                <a:sym typeface="Symbol" pitchFamily="18" charset="2"/>
              </a:rPr>
              <a:t> </a:t>
            </a:r>
            <a:r>
              <a:rPr lang="en-US" altLang="zh-CN" i="1" dirty="0">
                <a:sym typeface="Symbol" pitchFamily="18" charset="2"/>
              </a:rPr>
              <a:t>type</a:t>
            </a:r>
            <a:r>
              <a:rPr lang="en-US" altLang="zh-CN" dirty="0">
                <a:sym typeface="Symbol" pitchFamily="18" charset="2"/>
              </a:rPr>
              <a:t> </a:t>
            </a:r>
            <a:r>
              <a:rPr lang="zh-CN" altLang="en-US" b="1" dirty="0">
                <a:sym typeface="Symbol" pitchFamily="18" charset="2"/>
              </a:rPr>
              <a:t>域置为</a:t>
            </a:r>
            <a:r>
              <a:rPr lang="zh-CN" altLang="en-US" dirty="0">
                <a:sym typeface="Symbol" pitchFamily="18" charset="2"/>
              </a:rPr>
              <a:t> </a:t>
            </a:r>
            <a:r>
              <a:rPr lang="en-US" altLang="zh-CN" i="1" dirty="0">
                <a:sym typeface="Symbol" pitchFamily="18" charset="2"/>
              </a:rPr>
              <a:t>t</a:t>
            </a:r>
            <a:r>
              <a:rPr lang="zh-CN" altLang="en-US" dirty="0">
                <a:sym typeface="Symbol" pitchFamily="18" charset="2"/>
              </a:rPr>
              <a:t>，</a:t>
            </a:r>
            <a:r>
              <a:rPr lang="en-US" altLang="zh-CN" i="1" dirty="0">
                <a:sym typeface="Symbol" pitchFamily="18" charset="2"/>
              </a:rPr>
              <a:t>offset</a:t>
            </a:r>
            <a:r>
              <a:rPr lang="en-US" altLang="zh-CN" dirty="0">
                <a:sym typeface="Symbol" pitchFamily="18" charset="2"/>
              </a:rPr>
              <a:t> </a:t>
            </a:r>
            <a:r>
              <a:rPr lang="zh-CN" altLang="en-US" b="1" dirty="0">
                <a:sym typeface="Symbol" pitchFamily="18" charset="2"/>
              </a:rPr>
              <a:t>域置为</a:t>
            </a:r>
            <a:r>
              <a:rPr lang="zh-CN" altLang="en-US" dirty="0">
                <a:sym typeface="Symbol" pitchFamily="18" charset="2"/>
              </a:rPr>
              <a:t> </a:t>
            </a:r>
            <a:r>
              <a:rPr lang="en-US" altLang="zh-CN" i="1" dirty="0">
                <a:sym typeface="Symbol" pitchFamily="18" charset="2"/>
              </a:rPr>
              <a:t>o</a:t>
            </a:r>
            <a:endParaRPr lang="en-US" altLang="zh-CN" dirty="0">
              <a:sym typeface="Symbol" pitchFamily="18" charset="2"/>
            </a:endParaRPr>
          </a:p>
        </p:txBody>
      </p:sp>
      <p:sp>
        <p:nvSpPr>
          <p:cNvPr id="33796" name="Text Box 20"/>
          <p:cNvSpPr txBox="1">
            <a:spLocks noChangeArrowheads="1"/>
          </p:cNvSpPr>
          <p:nvPr/>
        </p:nvSpPr>
        <p:spPr bwMode="auto">
          <a:xfrm>
            <a:off x="444665" y="436781"/>
            <a:ext cx="71294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>
                <a:solidFill>
                  <a:srgbClr val="800080"/>
                </a:solidFill>
                <a:latin typeface="楷体_GB2312" pitchFamily="49" charset="-122"/>
              </a:rPr>
              <a:t>说明语句的语法制导翻译</a:t>
            </a:r>
          </a:p>
        </p:txBody>
      </p:sp>
    </p:spTree>
    <p:extLst>
      <p:ext uri="{BB962C8B-B14F-4D97-AF65-F5344CB8AC3E}">
        <p14:creationId xmlns:p14="http://schemas.microsoft.com/office/powerpoint/2010/main" val="20642495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74"/>
          <p:cNvSpPr>
            <a:spLocks noChangeArrowheads="1"/>
          </p:cNvSpPr>
          <p:nvPr/>
        </p:nvSpPr>
        <p:spPr bwMode="auto">
          <a:xfrm>
            <a:off x="857250" y="1166812"/>
            <a:ext cx="807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dirty="0">
                <a:solidFill>
                  <a:srgbClr val="800080"/>
                </a:solidFill>
              </a:rPr>
              <a:t>  </a:t>
            </a:r>
            <a:r>
              <a:rPr lang="en-US" altLang="zh-CN" sz="2800" b="1" dirty="0">
                <a:solidFill>
                  <a:srgbClr val="800080"/>
                </a:solidFill>
              </a:rPr>
              <a:t> </a:t>
            </a:r>
            <a:r>
              <a:rPr lang="zh-CN" altLang="en-US" sz="2800" b="1" dirty="0">
                <a:solidFill>
                  <a:srgbClr val="990099"/>
                </a:solidFill>
              </a:rPr>
              <a:t>翻译模式</a:t>
            </a:r>
            <a:endParaRPr lang="zh-CN" altLang="en-US" sz="1000" b="1" dirty="0">
              <a:solidFill>
                <a:srgbClr val="800080"/>
              </a:solidFill>
            </a:endParaRPr>
          </a:p>
        </p:txBody>
      </p:sp>
      <p:sp>
        <p:nvSpPr>
          <p:cNvPr id="34820" name="Text Box 382"/>
          <p:cNvSpPr txBox="1">
            <a:spLocks noChangeArrowheads="1"/>
          </p:cNvSpPr>
          <p:nvPr/>
        </p:nvSpPr>
        <p:spPr bwMode="auto">
          <a:xfrm>
            <a:off x="392113" y="473076"/>
            <a:ext cx="71294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说明语句的语法制导翻译</a:t>
            </a:r>
          </a:p>
        </p:txBody>
      </p:sp>
      <p:sp>
        <p:nvSpPr>
          <p:cNvPr id="461183" name="Text Box 383"/>
          <p:cNvSpPr txBox="1">
            <a:spLocks noChangeArrowheads="1"/>
          </p:cNvSpPr>
          <p:nvPr/>
        </p:nvSpPr>
        <p:spPr bwMode="auto">
          <a:xfrm>
            <a:off x="721491" y="1698187"/>
            <a:ext cx="8280400" cy="447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V</a:t>
            </a:r>
            <a:r>
              <a:rPr lang="en-US" altLang="zh-CN" sz="2000" dirty="0">
                <a:sym typeface="Symbol" pitchFamily="18" charset="2"/>
              </a:rPr>
              <a:t> </a:t>
            </a:r>
            <a:r>
              <a:rPr lang="en-US" altLang="zh-CN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V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dirty="0">
                <a:sym typeface="Symbol" pitchFamily="18" charset="2"/>
              </a:rPr>
              <a:t> ; </a:t>
            </a:r>
            <a:r>
              <a:rPr lang="en-US" altLang="zh-CN" sz="2000" i="1" dirty="0">
                <a:sym typeface="Symbol" pitchFamily="18" charset="2"/>
              </a:rPr>
              <a:t>T    </a:t>
            </a:r>
            <a:r>
              <a:rPr lang="en-US" altLang="zh-CN" sz="2000" dirty="0">
                <a:solidFill>
                  <a:srgbClr val="0000FF"/>
                </a:solidFill>
                <a:sym typeface="Symbol" pitchFamily="18" charset="2"/>
              </a:rPr>
              <a:t>{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i="1" dirty="0" err="1">
                <a:solidFill>
                  <a:srgbClr val="0000FF"/>
                </a:solidFill>
                <a:sym typeface="Symbol" pitchFamily="18" charset="2"/>
              </a:rPr>
              <a:t>L</a:t>
            </a:r>
            <a:r>
              <a:rPr lang="en-US" altLang="zh-CN" sz="2000" b="1" i="1" dirty="0" err="1">
                <a:solidFill>
                  <a:srgbClr val="0000FF"/>
                </a:solidFill>
                <a:sym typeface="Symbol" pitchFamily="18" charset="2"/>
              </a:rPr>
              <a:t>.</a:t>
            </a:r>
            <a:r>
              <a:rPr lang="en-US" altLang="zh-CN" sz="2000" i="1" dirty="0" err="1">
                <a:solidFill>
                  <a:srgbClr val="0000FF"/>
                </a:solidFill>
                <a:sym typeface="Symbol" pitchFamily="18" charset="2"/>
              </a:rPr>
              <a:t>type</a:t>
            </a:r>
            <a:r>
              <a:rPr lang="en-US" altLang="zh-CN" sz="2000" dirty="0">
                <a:solidFill>
                  <a:srgbClr val="0000FF"/>
                </a:solidFill>
                <a:sym typeface="Symbol" pitchFamily="18" charset="2"/>
              </a:rPr>
              <a:t> := </a:t>
            </a:r>
            <a:r>
              <a:rPr lang="en-US" altLang="zh-CN" sz="2000" i="1" dirty="0" err="1">
                <a:solidFill>
                  <a:srgbClr val="0000FF"/>
                </a:solidFill>
                <a:sym typeface="Symbol" pitchFamily="18" charset="2"/>
              </a:rPr>
              <a:t>T</a:t>
            </a:r>
            <a:r>
              <a:rPr lang="en-US" altLang="zh-CN" sz="2000" b="1" i="1" dirty="0" err="1">
                <a:solidFill>
                  <a:srgbClr val="0000FF"/>
                </a:solidFill>
                <a:sym typeface="Symbol" pitchFamily="18" charset="2"/>
              </a:rPr>
              <a:t>.</a:t>
            </a:r>
            <a:r>
              <a:rPr lang="en-US" altLang="zh-CN" sz="2000" i="1" dirty="0" err="1">
                <a:solidFill>
                  <a:srgbClr val="0000FF"/>
                </a:solidFill>
                <a:sym typeface="Symbol" pitchFamily="18" charset="2"/>
              </a:rPr>
              <a:t>type</a:t>
            </a:r>
            <a:r>
              <a:rPr lang="en-US" altLang="zh-CN" sz="2000" dirty="0">
                <a:solidFill>
                  <a:srgbClr val="0000FF"/>
                </a:solidFill>
                <a:sym typeface="Symbol" pitchFamily="18" charset="2"/>
              </a:rPr>
              <a:t>;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i="1" dirty="0" err="1">
                <a:solidFill>
                  <a:srgbClr val="0000FF"/>
                </a:solidFill>
                <a:sym typeface="Symbol" pitchFamily="18" charset="2"/>
              </a:rPr>
              <a:t>L.offset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dirty="0">
                <a:solidFill>
                  <a:srgbClr val="0000FF"/>
                </a:solidFill>
                <a:sym typeface="Symbol" pitchFamily="18" charset="2"/>
              </a:rPr>
              <a:t>:=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 V</a:t>
            </a:r>
            <a:r>
              <a:rPr lang="en-US" altLang="zh-CN" sz="2000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.width</a:t>
            </a:r>
            <a:r>
              <a:rPr lang="en-US" altLang="zh-CN" sz="2000" dirty="0">
                <a:solidFill>
                  <a:srgbClr val="0000FF"/>
                </a:solidFill>
                <a:sym typeface="Symbol" pitchFamily="18" charset="2"/>
              </a:rPr>
              <a:t> ;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i="1" dirty="0" err="1">
                <a:solidFill>
                  <a:srgbClr val="0000FF"/>
                </a:solidFill>
                <a:sym typeface="Symbol" pitchFamily="18" charset="2"/>
              </a:rPr>
              <a:t>L.width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dirty="0">
                <a:solidFill>
                  <a:srgbClr val="0000FF"/>
                </a:solidFill>
                <a:sym typeface="Symbol" pitchFamily="18" charset="2"/>
              </a:rPr>
              <a:t>:= </a:t>
            </a:r>
            <a:r>
              <a:rPr lang="en-US" altLang="zh-CN" sz="2000" i="1" dirty="0" err="1">
                <a:solidFill>
                  <a:srgbClr val="0000FF"/>
                </a:solidFill>
                <a:sym typeface="Symbol" pitchFamily="18" charset="2"/>
              </a:rPr>
              <a:t>T.width</a:t>
            </a:r>
            <a:r>
              <a:rPr lang="en-US" altLang="zh-CN" sz="2000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}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        </a:t>
            </a:r>
            <a:r>
              <a:rPr lang="en-US" altLang="zh-CN" sz="2000" i="1" dirty="0">
                <a:sym typeface="Symbol" pitchFamily="18" charset="2"/>
              </a:rPr>
              <a:t>L  </a:t>
            </a:r>
            <a:r>
              <a:rPr lang="en-US" altLang="zh-CN" sz="2000" dirty="0">
                <a:sym typeface="Symbol" pitchFamily="18" charset="2"/>
              </a:rPr>
              <a:t>  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V.type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sym typeface="Symbol" pitchFamily="18" charset="2"/>
              </a:rPr>
              <a:t>:= 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make_product_3</a:t>
            </a:r>
            <a:r>
              <a:rPr lang="en-US" altLang="zh-CN" sz="2000" dirty="0">
                <a:solidFill>
                  <a:srgbClr val="FF0000"/>
                </a:solidFill>
                <a:sym typeface="Symbol" pitchFamily="18" charset="2"/>
              </a:rPr>
              <a:t> (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V</a:t>
            </a:r>
            <a:r>
              <a:rPr lang="en-US" altLang="zh-CN" sz="2000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.type</a:t>
            </a:r>
            <a:r>
              <a:rPr lang="en-US" altLang="zh-CN" sz="2000" dirty="0">
                <a:solidFill>
                  <a:srgbClr val="FF0000"/>
                </a:solidFill>
                <a:sym typeface="Symbol" pitchFamily="18" charset="2"/>
              </a:rPr>
              <a:t>, 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T.type</a:t>
            </a:r>
            <a:r>
              <a:rPr lang="en-US" altLang="zh-CN" sz="2000" dirty="0">
                <a:solidFill>
                  <a:srgbClr val="FF0000"/>
                </a:solidFill>
                <a:sym typeface="Symbol" pitchFamily="18" charset="2"/>
              </a:rPr>
              <a:t>,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L.num</a:t>
            </a:r>
            <a:r>
              <a:rPr lang="en-US" altLang="zh-CN" sz="2000" dirty="0">
                <a:solidFill>
                  <a:srgbClr val="FF0000"/>
                </a:solidFill>
                <a:sym typeface="Symbol" pitchFamily="18" charset="2"/>
              </a:rPr>
              <a:t>); </a:t>
            </a:r>
            <a:endParaRPr lang="en-US" altLang="zh-CN" sz="2000" i="1" dirty="0">
              <a:solidFill>
                <a:srgbClr val="FF0000"/>
              </a:solidFill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                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V.width</a:t>
            </a:r>
            <a:r>
              <a:rPr lang="en-US" altLang="zh-CN" sz="2000" dirty="0">
                <a:solidFill>
                  <a:srgbClr val="FF0000"/>
                </a:solidFill>
                <a:sym typeface="Symbol" pitchFamily="18" charset="2"/>
              </a:rPr>
              <a:t> :=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 V</a:t>
            </a:r>
            <a:r>
              <a:rPr lang="en-US" altLang="zh-CN" sz="2000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en-US" altLang="zh-CN" sz="2000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.width + 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L.num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sym typeface="Symbol" pitchFamily="18" charset="2"/>
              </a:rPr>
              <a:t> 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T.width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}</a:t>
            </a:r>
            <a:endParaRPr lang="en-US" altLang="zh-CN" sz="2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V </a:t>
            </a:r>
            <a:r>
              <a:rPr lang="en-US" altLang="zh-CN" dirty="0">
                <a:sym typeface="Symbol" pitchFamily="18" charset="2"/>
              </a:rPr>
              <a:t> </a:t>
            </a:r>
            <a:r>
              <a:rPr lang="en-US" altLang="zh-CN" sz="2000" i="1" dirty="0">
                <a:sym typeface="Symbol" pitchFamily="18" charset="2"/>
              </a:rPr>
              <a:t>    </a:t>
            </a:r>
            <a:r>
              <a:rPr lang="en-US" altLang="zh-CN" sz="2000" dirty="0">
                <a:sym typeface="Symbol" pitchFamily="18" charset="2"/>
              </a:rPr>
              <a:t>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V.type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&lt;&gt;;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V.width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 0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}</a:t>
            </a:r>
            <a:endParaRPr lang="en-US" altLang="zh-CN" sz="2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T </a:t>
            </a:r>
            <a:r>
              <a:rPr lang="en-US" altLang="zh-CN" sz="2000" dirty="0">
                <a:sym typeface="Symbol" pitchFamily="18" charset="2"/>
              </a:rPr>
              <a:t> </a:t>
            </a:r>
            <a:r>
              <a:rPr lang="en-US" altLang="zh-CN" sz="2000" dirty="0" err="1">
                <a:sym typeface="Symbol" pitchFamily="18" charset="2"/>
              </a:rPr>
              <a:t>boolean</a:t>
            </a:r>
            <a:r>
              <a:rPr lang="en-US" altLang="zh-CN" sz="2000" dirty="0">
                <a:sym typeface="Symbol" pitchFamily="18" charset="2"/>
              </a:rPr>
              <a:t>   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T.type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bool</a:t>
            </a:r>
            <a:r>
              <a:rPr lang="en-US" altLang="zh-CN" sz="2000" dirty="0">
                <a:sym typeface="Symbol" pitchFamily="18" charset="2"/>
              </a:rPr>
              <a:t> ;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T.width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 1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}</a:t>
            </a:r>
            <a:endParaRPr lang="fr-FR" altLang="zh-CN" sz="2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de-DE" altLang="zh-CN" sz="2000" i="1" dirty="0">
                <a:sym typeface="Symbol" pitchFamily="18" charset="2"/>
              </a:rPr>
              <a:t>T </a:t>
            </a:r>
            <a:r>
              <a:rPr lang="en-US" altLang="zh-CN" sz="2000" dirty="0">
                <a:sym typeface="Symbol" pitchFamily="18" charset="2"/>
              </a:rPr>
              <a:t> </a:t>
            </a:r>
            <a:r>
              <a:rPr lang="de-DE" altLang="zh-CN" sz="2000" dirty="0">
                <a:sym typeface="Symbol" pitchFamily="18" charset="2"/>
              </a:rPr>
              <a:t>integer     {</a:t>
            </a:r>
            <a:r>
              <a:rPr lang="de-DE" altLang="zh-CN" sz="2000" i="1" dirty="0">
                <a:sym typeface="Symbol" pitchFamily="18" charset="2"/>
              </a:rPr>
              <a:t> T.type </a:t>
            </a:r>
            <a:r>
              <a:rPr lang="de-DE" altLang="zh-CN" sz="2000" dirty="0">
                <a:sym typeface="Symbol" pitchFamily="18" charset="2"/>
              </a:rPr>
              <a:t>:=</a:t>
            </a:r>
            <a:r>
              <a:rPr lang="de-DE" altLang="zh-CN" sz="2000" i="1" dirty="0">
                <a:sym typeface="Symbol" pitchFamily="18" charset="2"/>
              </a:rPr>
              <a:t> int</a:t>
            </a:r>
            <a:r>
              <a:rPr lang="de-DE" altLang="zh-CN" sz="2000" dirty="0">
                <a:sym typeface="Symbol" pitchFamily="18" charset="2"/>
              </a:rPr>
              <a:t> ;</a:t>
            </a:r>
            <a:r>
              <a:rPr lang="de-DE" altLang="zh-CN" sz="2000" i="1" dirty="0">
                <a:sym typeface="Symbol" pitchFamily="18" charset="2"/>
              </a:rPr>
              <a:t> T.width </a:t>
            </a:r>
            <a:r>
              <a:rPr lang="de-DE" altLang="zh-CN" sz="2000" dirty="0">
                <a:sym typeface="Symbol" pitchFamily="18" charset="2"/>
              </a:rPr>
              <a:t>:= 4</a:t>
            </a:r>
            <a:r>
              <a:rPr lang="de-DE" altLang="zh-CN" sz="2000" i="1" dirty="0">
                <a:sym typeface="Symbol" pitchFamily="18" charset="2"/>
              </a:rPr>
              <a:t> </a:t>
            </a:r>
            <a:r>
              <a:rPr lang="de-DE" altLang="zh-CN" sz="2000" dirty="0">
                <a:sym typeface="Symbol" pitchFamily="18" charset="2"/>
              </a:rPr>
              <a:t>}</a:t>
            </a:r>
            <a:endParaRPr lang="en-US" altLang="zh-CN" sz="2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T </a:t>
            </a:r>
            <a:r>
              <a:rPr lang="en-US" altLang="zh-CN" sz="2000" dirty="0">
                <a:sym typeface="Symbol" pitchFamily="18" charset="2"/>
              </a:rPr>
              <a:t> real          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T.type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real</a:t>
            </a:r>
            <a:r>
              <a:rPr lang="en-US" altLang="zh-CN" sz="2000" dirty="0">
                <a:sym typeface="Symbol" pitchFamily="18" charset="2"/>
              </a:rPr>
              <a:t> ;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T.width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 8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}</a:t>
            </a:r>
            <a:endParaRPr lang="en-US" altLang="zh-CN" sz="2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T </a:t>
            </a:r>
            <a:r>
              <a:rPr lang="en-US" altLang="zh-CN" sz="2000" dirty="0">
                <a:sym typeface="Symbol" pitchFamily="18" charset="2"/>
              </a:rPr>
              <a:t> array [ </a:t>
            </a:r>
            <a:r>
              <a:rPr lang="en-US" altLang="zh-CN" sz="2000" u="sng" dirty="0" err="1">
                <a:sym typeface="Symbol" pitchFamily="18" charset="2"/>
              </a:rPr>
              <a:t>num</a:t>
            </a:r>
            <a:r>
              <a:rPr lang="en-US" altLang="zh-CN" sz="2000" dirty="0">
                <a:sym typeface="Symbol" pitchFamily="18" charset="2"/>
              </a:rPr>
              <a:t> ] of </a:t>
            </a:r>
            <a:r>
              <a:rPr lang="en-US" altLang="zh-CN" sz="2000" i="1" dirty="0">
                <a:sym typeface="Symbol" pitchFamily="18" charset="2"/>
              </a:rPr>
              <a:t>T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dirty="0">
                <a:sym typeface="Symbol" pitchFamily="18" charset="2"/>
              </a:rPr>
              <a:t>     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T.type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array</a:t>
            </a:r>
            <a:r>
              <a:rPr lang="en-US" altLang="zh-CN" sz="2000" dirty="0">
                <a:sym typeface="Symbol" pitchFamily="18" charset="2"/>
              </a:rPr>
              <a:t>(1.. </a:t>
            </a:r>
            <a:r>
              <a:rPr lang="en-US" altLang="zh-CN" sz="2000" i="1" u="sng" dirty="0" err="1">
                <a:sym typeface="Symbol" pitchFamily="18" charset="2"/>
              </a:rPr>
              <a:t>num</a:t>
            </a:r>
            <a:r>
              <a:rPr lang="en-US" altLang="zh-CN" sz="2000" dirty="0" err="1">
                <a:sym typeface="Symbol" pitchFamily="18" charset="2"/>
              </a:rPr>
              <a:t>.</a:t>
            </a:r>
            <a:r>
              <a:rPr lang="en-US" altLang="zh-CN" sz="2000" i="1" dirty="0" err="1">
                <a:sym typeface="Symbol" pitchFamily="18" charset="2"/>
              </a:rPr>
              <a:t>lexval</a:t>
            </a:r>
            <a:r>
              <a:rPr lang="en-US" altLang="zh-CN" sz="2000" dirty="0">
                <a:sym typeface="Symbol" pitchFamily="18" charset="2"/>
              </a:rPr>
              <a:t>,</a:t>
            </a:r>
            <a:r>
              <a:rPr lang="en-US" altLang="zh-CN" sz="2000" i="1" dirty="0">
                <a:sym typeface="Symbol" pitchFamily="18" charset="2"/>
              </a:rPr>
              <a:t> T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.type</a:t>
            </a:r>
            <a:r>
              <a:rPr lang="en-US" altLang="zh-CN" sz="2000" dirty="0">
                <a:sym typeface="Symbol" pitchFamily="18" charset="2"/>
              </a:rPr>
              <a:t>) ;</a:t>
            </a:r>
            <a:r>
              <a:rPr lang="en-US" altLang="zh-CN" sz="2000" i="1" dirty="0">
                <a:sym typeface="Symbol" pitchFamily="18" charset="2"/>
              </a:rPr>
              <a:t>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                                            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T.width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sym typeface="Symbol" pitchFamily="18" charset="2"/>
              </a:rPr>
              <a:t>:= </a:t>
            </a:r>
            <a:r>
              <a:rPr lang="en-US" altLang="zh-CN" sz="2000" u="sng" dirty="0" err="1">
                <a:solidFill>
                  <a:srgbClr val="FF0000"/>
                </a:solidFill>
                <a:sym typeface="Symbol" pitchFamily="18" charset="2"/>
              </a:rPr>
              <a:t>num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.val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sym typeface="Symbol" pitchFamily="18" charset="2"/>
              </a:rPr>
              <a:t> 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T</a:t>
            </a:r>
            <a:r>
              <a:rPr lang="en-US" altLang="zh-CN" sz="2000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.width </a:t>
            </a:r>
            <a:r>
              <a:rPr lang="en-US" altLang="zh-CN" sz="2000" dirty="0">
                <a:sym typeface="Symbol" pitchFamily="18" charset="2"/>
              </a:rPr>
              <a:t>}</a:t>
            </a:r>
            <a:endParaRPr lang="fr-FR" altLang="zh-CN" sz="2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fr-FR" altLang="zh-CN" sz="2000" i="1" dirty="0">
                <a:sym typeface="Symbol" pitchFamily="18" charset="2"/>
              </a:rPr>
              <a:t>T </a:t>
            </a:r>
            <a:r>
              <a:rPr lang="en-US" altLang="zh-CN" sz="2000" dirty="0">
                <a:sym typeface="Symbol" pitchFamily="18" charset="2"/>
              </a:rPr>
              <a:t> </a:t>
            </a:r>
            <a:r>
              <a:rPr lang="fr-FR" altLang="zh-CN" sz="2000" dirty="0">
                <a:sym typeface="Symbol" pitchFamily="18" charset="2"/>
              </a:rPr>
              <a:t>^</a:t>
            </a:r>
            <a:r>
              <a:rPr lang="fr-FR" altLang="zh-CN" sz="2000" i="1" dirty="0">
                <a:sym typeface="Symbol" pitchFamily="18" charset="2"/>
              </a:rPr>
              <a:t>T</a:t>
            </a:r>
            <a:r>
              <a:rPr lang="fr-FR" altLang="zh-CN" sz="2000" baseline="-25000" dirty="0">
                <a:sym typeface="Symbol" pitchFamily="18" charset="2"/>
              </a:rPr>
              <a:t>1</a:t>
            </a:r>
            <a:r>
              <a:rPr lang="fr-FR" altLang="zh-CN" sz="2000" dirty="0">
                <a:sym typeface="Symbol" pitchFamily="18" charset="2"/>
              </a:rPr>
              <a:t>  </a:t>
            </a:r>
            <a:r>
              <a:rPr lang="fr-FR" altLang="zh-CN" sz="2000" dirty="0">
                <a:solidFill>
                  <a:srgbClr val="FF0000"/>
                </a:solidFill>
                <a:sym typeface="Symbol" pitchFamily="18" charset="2"/>
              </a:rPr>
              <a:t>{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 T.type </a:t>
            </a:r>
            <a:r>
              <a:rPr lang="fr-FR" altLang="zh-CN" sz="2000" dirty="0">
                <a:solidFill>
                  <a:srgbClr val="FF0000"/>
                </a:solidFill>
                <a:sym typeface="Symbol" pitchFamily="18" charset="2"/>
              </a:rPr>
              <a:t>:=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 pointer</a:t>
            </a:r>
            <a:r>
              <a:rPr lang="fr-FR" altLang="zh-CN" sz="2000" dirty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T</a:t>
            </a:r>
            <a:r>
              <a:rPr lang="fr-FR" altLang="zh-CN" sz="2000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.type</a:t>
            </a:r>
            <a:r>
              <a:rPr lang="fr-FR" altLang="zh-CN" sz="2000" dirty="0">
                <a:solidFill>
                  <a:srgbClr val="FF0000"/>
                </a:solidFill>
                <a:sym typeface="Symbol" pitchFamily="18" charset="2"/>
              </a:rPr>
              <a:t>) ;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 T.width </a:t>
            </a:r>
            <a:r>
              <a:rPr lang="fr-FR" altLang="zh-CN" sz="2000" dirty="0">
                <a:solidFill>
                  <a:srgbClr val="FF0000"/>
                </a:solidFill>
                <a:sym typeface="Symbol" pitchFamily="18" charset="2"/>
              </a:rPr>
              <a:t>:= 4 </a:t>
            </a:r>
            <a:r>
              <a:rPr lang="fr-FR" altLang="zh-CN" sz="2000" dirty="0">
                <a:sym typeface="Symbol" pitchFamily="18" charset="2"/>
              </a:rPr>
              <a:t>}</a:t>
            </a:r>
            <a:endParaRPr lang="fr-FR" altLang="zh-CN" sz="2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fr-FR" altLang="zh-CN" sz="2000" i="1" dirty="0">
                <a:sym typeface="Symbol" pitchFamily="18" charset="2"/>
              </a:rPr>
              <a:t>L </a:t>
            </a:r>
            <a:r>
              <a:rPr lang="en-US" altLang="zh-CN" sz="2000" dirty="0">
                <a:sym typeface="Symbol" pitchFamily="18" charset="2"/>
              </a:rPr>
              <a:t> </a:t>
            </a:r>
            <a:r>
              <a:rPr lang="fr-FR" altLang="zh-CN" sz="2000" dirty="0">
                <a:sym typeface="Symbol" pitchFamily="18" charset="2"/>
              </a:rPr>
              <a:t>{</a:t>
            </a:r>
            <a:r>
              <a:rPr lang="fr-FR" altLang="zh-CN" sz="2000" i="1" dirty="0">
                <a:sym typeface="Symbol" pitchFamily="18" charset="2"/>
              </a:rPr>
              <a:t> L</a:t>
            </a:r>
            <a:r>
              <a:rPr lang="fr-FR" altLang="zh-CN" sz="2000" baseline="-25000" dirty="0">
                <a:sym typeface="Symbol" pitchFamily="18" charset="2"/>
              </a:rPr>
              <a:t>1</a:t>
            </a:r>
            <a:r>
              <a:rPr lang="fr-FR" altLang="zh-CN" sz="2000" b="1" i="1" dirty="0">
                <a:sym typeface="Symbol" pitchFamily="18" charset="2"/>
              </a:rPr>
              <a:t>.</a:t>
            </a:r>
            <a:r>
              <a:rPr lang="fr-FR" altLang="zh-CN" sz="2000" i="1" dirty="0">
                <a:sym typeface="Symbol" pitchFamily="18" charset="2"/>
              </a:rPr>
              <a:t> type</a:t>
            </a:r>
            <a:r>
              <a:rPr lang="fr-FR" altLang="zh-CN" sz="2000" dirty="0">
                <a:sym typeface="Symbol" pitchFamily="18" charset="2"/>
              </a:rPr>
              <a:t> := </a:t>
            </a:r>
            <a:r>
              <a:rPr lang="fr-FR" altLang="zh-CN" sz="2000" i="1" dirty="0">
                <a:sym typeface="Symbol" pitchFamily="18" charset="2"/>
              </a:rPr>
              <a:t>L</a:t>
            </a:r>
            <a:r>
              <a:rPr lang="fr-FR" altLang="zh-CN" sz="2000" b="1" i="1" dirty="0">
                <a:sym typeface="Symbol" pitchFamily="18" charset="2"/>
              </a:rPr>
              <a:t>.</a:t>
            </a:r>
            <a:r>
              <a:rPr lang="fr-FR" altLang="zh-CN" sz="2000" i="1" dirty="0">
                <a:sym typeface="Symbol" pitchFamily="18" charset="2"/>
              </a:rPr>
              <a:t> type</a:t>
            </a:r>
            <a:r>
              <a:rPr lang="fr-FR" altLang="zh-CN" sz="2000" dirty="0">
                <a:sym typeface="Symbol" pitchFamily="18" charset="2"/>
              </a:rPr>
              <a:t> ;</a:t>
            </a:r>
            <a:r>
              <a:rPr lang="fr-FR" altLang="zh-CN" sz="2000" i="1" dirty="0">
                <a:sym typeface="Symbol" pitchFamily="18" charset="2"/>
              </a:rPr>
              <a:t> L</a:t>
            </a:r>
            <a:r>
              <a:rPr lang="fr-FR" altLang="zh-CN" sz="2000" baseline="-25000" dirty="0">
                <a:sym typeface="Symbol" pitchFamily="18" charset="2"/>
              </a:rPr>
              <a:t>1</a:t>
            </a:r>
            <a:r>
              <a:rPr lang="fr-FR" altLang="zh-CN" sz="2000" b="1" i="1" dirty="0">
                <a:sym typeface="Symbol" pitchFamily="18" charset="2"/>
              </a:rPr>
              <a:t>.</a:t>
            </a:r>
            <a:r>
              <a:rPr lang="fr-FR" altLang="zh-CN" sz="2000" i="1" dirty="0">
                <a:sym typeface="Symbol" pitchFamily="18" charset="2"/>
              </a:rPr>
              <a:t> offset</a:t>
            </a:r>
            <a:r>
              <a:rPr lang="fr-FR" altLang="zh-CN" sz="2000" dirty="0">
                <a:sym typeface="Symbol" pitchFamily="18" charset="2"/>
              </a:rPr>
              <a:t> := </a:t>
            </a:r>
            <a:r>
              <a:rPr lang="fr-FR" altLang="zh-CN" sz="2000" i="1" dirty="0">
                <a:sym typeface="Symbol" pitchFamily="18" charset="2"/>
              </a:rPr>
              <a:t>L</a:t>
            </a:r>
            <a:r>
              <a:rPr lang="fr-FR" altLang="zh-CN" sz="2000" b="1" i="1" dirty="0">
                <a:sym typeface="Symbol" pitchFamily="18" charset="2"/>
              </a:rPr>
              <a:t>.</a:t>
            </a:r>
            <a:r>
              <a:rPr lang="fr-FR" altLang="zh-CN" sz="2000" i="1" dirty="0">
                <a:sym typeface="Symbol" pitchFamily="18" charset="2"/>
              </a:rPr>
              <a:t> offset</a:t>
            </a:r>
            <a:r>
              <a:rPr lang="fr-FR" altLang="zh-CN" sz="2000" dirty="0">
                <a:sym typeface="Symbol" pitchFamily="18" charset="2"/>
              </a:rPr>
              <a:t> ;</a:t>
            </a:r>
            <a:r>
              <a:rPr lang="fr-FR" altLang="zh-CN" sz="2000" i="1" dirty="0">
                <a:sym typeface="Symbol" pitchFamily="18" charset="2"/>
              </a:rPr>
              <a:t> L</a:t>
            </a:r>
            <a:r>
              <a:rPr lang="fr-FR" altLang="zh-CN" sz="2000" baseline="-25000" dirty="0">
                <a:sym typeface="Symbol" pitchFamily="18" charset="2"/>
              </a:rPr>
              <a:t>1</a:t>
            </a:r>
            <a:r>
              <a:rPr lang="fr-FR" altLang="zh-CN" sz="2000" b="1" i="1" dirty="0">
                <a:sym typeface="Symbol" pitchFamily="18" charset="2"/>
              </a:rPr>
              <a:t>.</a:t>
            </a:r>
            <a:r>
              <a:rPr lang="fr-FR" altLang="zh-CN" sz="2000" i="1" dirty="0">
                <a:sym typeface="Symbol" pitchFamily="18" charset="2"/>
              </a:rPr>
              <a:t> width</a:t>
            </a:r>
            <a:r>
              <a:rPr lang="fr-FR" altLang="zh-CN" sz="2000" dirty="0">
                <a:sym typeface="Symbol" pitchFamily="18" charset="2"/>
              </a:rPr>
              <a:t> := </a:t>
            </a:r>
            <a:r>
              <a:rPr lang="fr-FR" altLang="zh-CN" sz="2000" i="1" dirty="0">
                <a:sym typeface="Symbol" pitchFamily="18" charset="2"/>
              </a:rPr>
              <a:t>L</a:t>
            </a:r>
            <a:r>
              <a:rPr lang="fr-FR" altLang="zh-CN" sz="2000" b="1" i="1" dirty="0">
                <a:sym typeface="Symbol" pitchFamily="18" charset="2"/>
              </a:rPr>
              <a:t>.</a:t>
            </a:r>
            <a:r>
              <a:rPr lang="fr-FR" altLang="zh-CN" sz="2000" i="1" dirty="0">
                <a:sym typeface="Symbol" pitchFamily="18" charset="2"/>
              </a:rPr>
              <a:t> width</a:t>
            </a:r>
            <a:r>
              <a:rPr lang="fr-FR" altLang="zh-CN" sz="2000" dirty="0">
                <a:sym typeface="Symbol" pitchFamily="18" charset="2"/>
              </a:rPr>
              <a:t> ;</a:t>
            </a:r>
            <a:r>
              <a:rPr lang="fr-FR" altLang="zh-CN" sz="2000" i="1" dirty="0">
                <a:sym typeface="Symbol" pitchFamily="18" charset="2"/>
              </a:rPr>
              <a:t> </a:t>
            </a:r>
            <a:r>
              <a:rPr lang="fr-FR" altLang="zh-CN" sz="2000" dirty="0">
                <a:sym typeface="Symbol" pitchFamily="18" charset="2"/>
              </a:rPr>
              <a:t>} </a:t>
            </a:r>
          </a:p>
          <a:p>
            <a:pPr algn="l">
              <a:buFont typeface="Wingdings" pitchFamily="2" charset="2"/>
              <a:buNone/>
            </a:pPr>
            <a:r>
              <a:rPr lang="fr-FR" altLang="zh-CN" sz="2000" dirty="0">
                <a:sym typeface="Symbol" pitchFamily="18" charset="2"/>
              </a:rPr>
              <a:t>        </a:t>
            </a:r>
            <a:r>
              <a:rPr lang="fr-FR" altLang="zh-CN" sz="2000" i="1" dirty="0">
                <a:sym typeface="Symbol" pitchFamily="18" charset="2"/>
              </a:rPr>
              <a:t>L</a:t>
            </a:r>
            <a:r>
              <a:rPr lang="fr-FR" altLang="zh-CN" sz="2000" baseline="-25000" dirty="0">
                <a:sym typeface="Symbol" pitchFamily="18" charset="2"/>
              </a:rPr>
              <a:t>1</a:t>
            </a:r>
            <a:r>
              <a:rPr lang="fr-FR" altLang="zh-CN" sz="2000" dirty="0">
                <a:sym typeface="Symbol" pitchFamily="18" charset="2"/>
              </a:rPr>
              <a:t> , </a:t>
            </a:r>
            <a:r>
              <a:rPr lang="fr-FR" altLang="zh-CN" sz="2000" u="sng" dirty="0">
                <a:sym typeface="Symbol" pitchFamily="18" charset="2"/>
              </a:rPr>
              <a:t>id</a:t>
            </a:r>
            <a:r>
              <a:rPr lang="fr-FR" altLang="zh-CN" sz="2000" i="1" dirty="0">
                <a:sym typeface="Symbol" pitchFamily="18" charset="2"/>
              </a:rPr>
              <a:t>  </a:t>
            </a:r>
            <a:r>
              <a:rPr lang="fr-FR" altLang="zh-CN" sz="2000" b="1" dirty="0">
                <a:sym typeface="Symbol" pitchFamily="18" charset="2"/>
              </a:rPr>
              <a:t>     </a:t>
            </a:r>
            <a:r>
              <a:rPr lang="fr-FR" altLang="zh-CN" sz="2000" dirty="0">
                <a:sym typeface="Symbol" pitchFamily="18" charset="2"/>
              </a:rPr>
              <a:t>{</a:t>
            </a:r>
            <a:r>
              <a:rPr lang="fr-FR" altLang="zh-CN" sz="2000" i="1" dirty="0">
                <a:sym typeface="Symbol" pitchFamily="18" charset="2"/>
              </a:rPr>
              <a:t> 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enter </a:t>
            </a:r>
            <a:r>
              <a:rPr lang="fr-FR" altLang="zh-CN" sz="2000" dirty="0">
                <a:solidFill>
                  <a:srgbClr val="FF0000"/>
                </a:solidFill>
                <a:sym typeface="Symbol" pitchFamily="18" charset="2"/>
              </a:rPr>
              <a:t>(</a:t>
            </a:r>
            <a:r>
              <a:rPr lang="fr-FR" altLang="zh-CN" sz="2000" u="sng" dirty="0">
                <a:solidFill>
                  <a:srgbClr val="FF0000"/>
                </a:solidFill>
                <a:sym typeface="Symbol" pitchFamily="18" charset="2"/>
              </a:rPr>
              <a:t>id</a:t>
            </a:r>
            <a:r>
              <a:rPr lang="fr-FR" altLang="zh-CN" sz="2000" dirty="0">
                <a:solidFill>
                  <a:srgbClr val="FF0000"/>
                </a:solidFill>
                <a:sym typeface="Symbol" pitchFamily="18" charset="2"/>
              </a:rPr>
              <a:t>.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name</a:t>
            </a:r>
            <a:r>
              <a:rPr lang="fr-FR" altLang="zh-CN" sz="2000" dirty="0">
                <a:solidFill>
                  <a:srgbClr val="FF0000"/>
                </a:solidFill>
                <a:sym typeface="Symbol" pitchFamily="18" charset="2"/>
              </a:rPr>
              <a:t>, 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L</a:t>
            </a:r>
            <a:r>
              <a:rPr lang="fr-FR" altLang="zh-CN" sz="2000" b="1" i="1" dirty="0">
                <a:solidFill>
                  <a:srgbClr val="FF0000"/>
                </a:solidFill>
                <a:sym typeface="Symbol" pitchFamily="18" charset="2"/>
              </a:rPr>
              <a:t>.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 type, L</a:t>
            </a:r>
            <a:r>
              <a:rPr lang="fr-FR" altLang="zh-CN" sz="2000" b="1" i="1" dirty="0">
                <a:solidFill>
                  <a:srgbClr val="FF0000"/>
                </a:solidFill>
                <a:sym typeface="Symbol" pitchFamily="18" charset="2"/>
              </a:rPr>
              <a:t>.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 offset</a:t>
            </a:r>
            <a:r>
              <a:rPr lang="fr-FR" altLang="zh-CN" sz="2000" dirty="0">
                <a:solidFill>
                  <a:srgbClr val="FF0000"/>
                </a:solidFill>
                <a:sym typeface="Symbol" pitchFamily="18" charset="2"/>
              </a:rPr>
              <a:t> +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 L</a:t>
            </a:r>
            <a:r>
              <a:rPr lang="fr-FR" altLang="zh-CN" sz="2000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.num </a:t>
            </a:r>
            <a:r>
              <a:rPr lang="en-US" altLang="zh-CN" sz="2000" dirty="0">
                <a:solidFill>
                  <a:srgbClr val="FF0000"/>
                </a:solidFill>
                <a:sym typeface="Symbol" pitchFamily="18" charset="2"/>
              </a:rPr>
              <a:t> 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L</a:t>
            </a:r>
            <a:r>
              <a:rPr lang="fr-FR" altLang="zh-CN" sz="2000" b="1" i="1" dirty="0">
                <a:solidFill>
                  <a:srgbClr val="FF0000"/>
                </a:solidFill>
                <a:sym typeface="Symbol" pitchFamily="18" charset="2"/>
              </a:rPr>
              <a:t>.</a:t>
            </a:r>
            <a:r>
              <a:rPr lang="fr-FR" altLang="zh-CN" sz="2000" i="1" dirty="0">
                <a:solidFill>
                  <a:srgbClr val="FF0000"/>
                </a:solidFill>
                <a:sym typeface="Symbol" pitchFamily="18" charset="2"/>
              </a:rPr>
              <a:t> width</a:t>
            </a:r>
            <a:r>
              <a:rPr lang="fr-FR" altLang="zh-CN" sz="2000" dirty="0">
                <a:sym typeface="Symbol" pitchFamily="18" charset="2"/>
              </a:rPr>
              <a:t>) ; </a:t>
            </a:r>
          </a:p>
          <a:p>
            <a:pPr algn="l">
              <a:buFont typeface="Wingdings" pitchFamily="2" charset="2"/>
              <a:buNone/>
            </a:pPr>
            <a:r>
              <a:rPr lang="fr-FR" altLang="zh-CN" sz="2000" dirty="0">
                <a:sym typeface="Symbol" pitchFamily="18" charset="2"/>
              </a:rPr>
              <a:t>                           </a:t>
            </a:r>
            <a:r>
              <a:rPr lang="fr-FR" altLang="zh-CN" sz="2000" i="1" dirty="0">
                <a:sym typeface="Symbol" pitchFamily="18" charset="2"/>
              </a:rPr>
              <a:t>L.num </a:t>
            </a:r>
            <a:r>
              <a:rPr lang="fr-FR" altLang="zh-CN" sz="2000" dirty="0">
                <a:sym typeface="Symbol" pitchFamily="18" charset="2"/>
              </a:rPr>
              <a:t>:= </a:t>
            </a:r>
            <a:r>
              <a:rPr lang="fr-FR" altLang="zh-CN" sz="2000" i="1" dirty="0">
                <a:sym typeface="Symbol" pitchFamily="18" charset="2"/>
              </a:rPr>
              <a:t>L</a:t>
            </a:r>
            <a:r>
              <a:rPr lang="fr-FR" altLang="zh-CN" sz="2000" baseline="-25000" dirty="0">
                <a:sym typeface="Symbol" pitchFamily="18" charset="2"/>
              </a:rPr>
              <a:t>1</a:t>
            </a:r>
            <a:r>
              <a:rPr lang="fr-FR" altLang="zh-CN" sz="2000" i="1" dirty="0">
                <a:sym typeface="Symbol" pitchFamily="18" charset="2"/>
              </a:rPr>
              <a:t>.num</a:t>
            </a:r>
            <a:r>
              <a:rPr lang="fr-FR" altLang="zh-CN" sz="2000" dirty="0">
                <a:sym typeface="Symbol" pitchFamily="18" charset="2"/>
              </a:rPr>
              <a:t> +1</a:t>
            </a:r>
            <a:r>
              <a:rPr lang="fr-FR" altLang="zh-CN" sz="2000" i="1" dirty="0">
                <a:sym typeface="Symbol" pitchFamily="18" charset="2"/>
              </a:rPr>
              <a:t> </a:t>
            </a:r>
            <a:r>
              <a:rPr lang="fr-FR" altLang="zh-CN" sz="2000" dirty="0">
                <a:sym typeface="Symbol" pitchFamily="18" charset="2"/>
              </a:rPr>
              <a:t>}</a:t>
            </a:r>
            <a:endParaRPr lang="en-US" altLang="zh-CN" sz="2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L </a:t>
            </a:r>
            <a:r>
              <a:rPr lang="en-US" altLang="zh-CN" sz="2000" dirty="0">
                <a:sym typeface="Symbol" pitchFamily="18" charset="2"/>
              </a:rPr>
              <a:t> </a:t>
            </a:r>
            <a:r>
              <a:rPr lang="en-US" altLang="zh-CN" sz="2000" u="sng" dirty="0">
                <a:sym typeface="Symbol" pitchFamily="18" charset="2"/>
              </a:rPr>
              <a:t>id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{</a:t>
            </a:r>
            <a:r>
              <a:rPr lang="en-US" altLang="zh-CN" sz="2000" i="1" dirty="0">
                <a:sym typeface="Symbol" pitchFamily="18" charset="2"/>
              </a:rPr>
              <a:t> enter </a:t>
            </a:r>
            <a:r>
              <a:rPr lang="en-US" altLang="zh-CN" sz="2000" dirty="0">
                <a:sym typeface="Symbol" pitchFamily="18" charset="2"/>
              </a:rPr>
              <a:t>(</a:t>
            </a:r>
            <a:r>
              <a:rPr lang="en-US" altLang="zh-CN" sz="2000" u="sng" dirty="0">
                <a:sym typeface="Symbol" pitchFamily="18" charset="2"/>
              </a:rPr>
              <a:t>id</a:t>
            </a:r>
            <a:r>
              <a:rPr lang="en-US" altLang="zh-CN" sz="2000" dirty="0">
                <a:sym typeface="Symbol" pitchFamily="18" charset="2"/>
              </a:rPr>
              <a:t>.</a:t>
            </a:r>
            <a:r>
              <a:rPr lang="en-US" altLang="zh-CN" sz="2000" i="1" dirty="0">
                <a:sym typeface="Symbol" pitchFamily="18" charset="2"/>
              </a:rPr>
              <a:t>name</a:t>
            </a:r>
            <a:r>
              <a:rPr lang="en-US" altLang="zh-CN" sz="2000" dirty="0">
                <a:sym typeface="Symbol" pitchFamily="18" charset="2"/>
              </a:rPr>
              <a:t>, </a:t>
            </a:r>
            <a:r>
              <a:rPr lang="en-US" altLang="zh-CN" sz="2000" i="1" dirty="0">
                <a:sym typeface="Symbol" pitchFamily="18" charset="2"/>
              </a:rPr>
              <a:t>L</a:t>
            </a:r>
            <a:r>
              <a:rPr lang="en-US" altLang="zh-CN" sz="2000" b="1" i="1" dirty="0">
                <a:sym typeface="Symbol" pitchFamily="18" charset="2"/>
              </a:rPr>
              <a:t>.</a:t>
            </a:r>
            <a:r>
              <a:rPr lang="en-US" altLang="zh-CN" sz="2000" i="1" dirty="0">
                <a:sym typeface="Symbol" pitchFamily="18" charset="2"/>
              </a:rPr>
              <a:t> type, L</a:t>
            </a:r>
            <a:r>
              <a:rPr lang="en-US" altLang="zh-CN" sz="2000" b="1" i="1" dirty="0">
                <a:sym typeface="Symbol" pitchFamily="18" charset="2"/>
              </a:rPr>
              <a:t>.</a:t>
            </a:r>
            <a:r>
              <a:rPr lang="en-US" altLang="zh-CN" sz="2000" i="1" dirty="0">
                <a:sym typeface="Symbol" pitchFamily="18" charset="2"/>
              </a:rPr>
              <a:t> offset</a:t>
            </a:r>
            <a:r>
              <a:rPr lang="en-US" altLang="zh-CN" sz="2000" dirty="0">
                <a:sym typeface="Symbol" pitchFamily="18" charset="2"/>
              </a:rPr>
              <a:t>) ; </a:t>
            </a:r>
            <a:r>
              <a:rPr lang="en-US" altLang="zh-CN" sz="2000" i="1" dirty="0" err="1">
                <a:sym typeface="Symbol" pitchFamily="18" charset="2"/>
              </a:rPr>
              <a:t>L.num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 1}</a:t>
            </a:r>
          </a:p>
        </p:txBody>
      </p:sp>
    </p:spTree>
    <p:extLst>
      <p:ext uri="{BB962C8B-B14F-4D97-AF65-F5344CB8AC3E}">
        <p14:creationId xmlns:p14="http://schemas.microsoft.com/office/powerpoint/2010/main" val="218118806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1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183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28"/>
          <p:cNvSpPr>
            <a:spLocks noChangeArrowheads="1"/>
          </p:cNvSpPr>
          <p:nvPr/>
        </p:nvSpPr>
        <p:spPr bwMode="auto">
          <a:xfrm>
            <a:off x="636588" y="1143000"/>
            <a:ext cx="8229600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dirty="0">
                <a:solidFill>
                  <a:srgbClr val="800080"/>
                </a:solidFill>
              </a:rPr>
              <a:t>  </a:t>
            </a:r>
            <a:r>
              <a:rPr lang="en-US" altLang="zh-CN" sz="2800" b="1" dirty="0">
                <a:solidFill>
                  <a:srgbClr val="800080"/>
                </a:solidFill>
              </a:rPr>
              <a:t> </a:t>
            </a:r>
            <a:r>
              <a:rPr lang="zh-CN" altLang="en-US" sz="2800" b="1" dirty="0">
                <a:solidFill>
                  <a:srgbClr val="990099"/>
                </a:solidFill>
              </a:rPr>
              <a:t>数组说明</a:t>
            </a:r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>
              <a:solidFill>
                <a:srgbClr val="800080"/>
              </a:solidFill>
            </a:endParaRPr>
          </a:p>
          <a:p>
            <a:pPr algn="l">
              <a:buClrTx/>
              <a:buFont typeface="Symbol" pitchFamily="18" charset="2"/>
              <a:buNone/>
            </a:pPr>
            <a:r>
              <a:rPr lang="zh-CN" altLang="en-US" b="1" dirty="0">
                <a:solidFill>
                  <a:srgbClr val="800080"/>
                </a:solidFill>
              </a:rPr>
              <a:t>      </a:t>
            </a:r>
            <a:r>
              <a:rPr lang="zh-CN" altLang="en-US" b="1" dirty="0" smtClean="0">
                <a:solidFill>
                  <a:srgbClr val="800080"/>
                </a:solidFill>
              </a:rPr>
              <a:t>数据说明中要能够计算出数组的存储地址（起始地址，内部偏移量）</a:t>
            </a:r>
            <a:r>
              <a:rPr lang="en-US" altLang="zh-CN" b="1" dirty="0" smtClean="0"/>
              <a:t>.</a:t>
            </a:r>
            <a:endParaRPr lang="en-US" altLang="zh-CN" sz="2000" i="1" dirty="0">
              <a:sym typeface="Symbol" pitchFamily="18" charset="2"/>
            </a:endParaRPr>
          </a:p>
        </p:txBody>
      </p:sp>
      <p:sp>
        <p:nvSpPr>
          <p:cNvPr id="35844" name="Text Box 233"/>
          <p:cNvSpPr txBox="1">
            <a:spLocks noChangeArrowheads="1"/>
          </p:cNvSpPr>
          <p:nvPr/>
        </p:nvSpPr>
        <p:spPr bwMode="auto">
          <a:xfrm>
            <a:off x="457556" y="437330"/>
            <a:ext cx="8305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数组说明和数组元素引用的语法制导翻译</a:t>
            </a:r>
          </a:p>
        </p:txBody>
      </p:sp>
      <p:sp>
        <p:nvSpPr>
          <p:cNvPr id="462060" name="Text Box 236"/>
          <p:cNvSpPr txBox="1">
            <a:spLocks noChangeArrowheads="1"/>
          </p:cNvSpPr>
          <p:nvPr/>
        </p:nvSpPr>
        <p:spPr bwMode="auto">
          <a:xfrm>
            <a:off x="457556" y="2446871"/>
            <a:ext cx="8342312" cy="301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…… </a:t>
            </a:r>
          </a:p>
          <a:p>
            <a:pPr algn="l">
              <a:buFont typeface="Wingdings" pitchFamily="2" charset="2"/>
              <a:buNone/>
            </a:pPr>
            <a:endParaRPr lang="en-US" altLang="zh-CN" sz="1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T </a:t>
            </a:r>
            <a:r>
              <a:rPr lang="en-US" altLang="zh-CN" sz="2000" dirty="0">
                <a:sym typeface="Symbol" pitchFamily="18" charset="2"/>
              </a:rPr>
              <a:t> array [ </a:t>
            </a:r>
            <a:r>
              <a:rPr lang="en-US" altLang="zh-CN" sz="2000" u="sng" dirty="0" err="1">
                <a:sym typeface="Symbol" pitchFamily="18" charset="2"/>
              </a:rPr>
              <a:t>num</a:t>
            </a:r>
            <a:r>
              <a:rPr lang="en-US" altLang="zh-CN" sz="2000" dirty="0">
                <a:sym typeface="Symbol" pitchFamily="18" charset="2"/>
              </a:rPr>
              <a:t> ] of </a:t>
            </a:r>
            <a:r>
              <a:rPr lang="en-US" altLang="zh-CN" sz="2000" i="1" dirty="0">
                <a:sym typeface="Symbol" pitchFamily="18" charset="2"/>
              </a:rPr>
              <a:t>T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dirty="0">
                <a:sym typeface="Symbol" pitchFamily="18" charset="2"/>
              </a:rPr>
              <a:t>     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olidFill>
                  <a:srgbClr val="0000FF"/>
                </a:solidFill>
                <a:sym typeface="Symbol" pitchFamily="18" charset="2"/>
              </a:rPr>
              <a:t>T.type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dirty="0">
                <a:solidFill>
                  <a:srgbClr val="0000FF"/>
                </a:solidFill>
                <a:sym typeface="Symbol" pitchFamily="18" charset="2"/>
              </a:rPr>
              <a:t>:=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 array</a:t>
            </a:r>
            <a:r>
              <a:rPr lang="en-US" altLang="zh-CN" sz="2000" dirty="0">
                <a:solidFill>
                  <a:srgbClr val="0000FF"/>
                </a:solidFill>
                <a:sym typeface="Symbol" pitchFamily="18" charset="2"/>
              </a:rPr>
              <a:t>(1.. </a:t>
            </a:r>
            <a:r>
              <a:rPr lang="en-US" altLang="zh-CN" sz="2000" i="1" u="sng" dirty="0" err="1">
                <a:solidFill>
                  <a:srgbClr val="0000FF"/>
                </a:solidFill>
                <a:sym typeface="Symbol" pitchFamily="18" charset="2"/>
              </a:rPr>
              <a:t>num</a:t>
            </a:r>
            <a:r>
              <a:rPr lang="en-US" altLang="zh-CN" sz="2000" dirty="0" err="1">
                <a:solidFill>
                  <a:srgbClr val="0000FF"/>
                </a:solidFill>
                <a:sym typeface="Symbol" pitchFamily="18" charset="2"/>
              </a:rPr>
              <a:t>.</a:t>
            </a:r>
            <a:r>
              <a:rPr lang="en-US" altLang="zh-CN" sz="2000" i="1" dirty="0" err="1">
                <a:solidFill>
                  <a:srgbClr val="0000FF"/>
                </a:solidFill>
                <a:sym typeface="Symbol" pitchFamily="18" charset="2"/>
              </a:rPr>
              <a:t>lexval</a:t>
            </a:r>
            <a:r>
              <a:rPr lang="en-US" altLang="zh-CN" sz="2000" dirty="0">
                <a:sym typeface="Symbol" pitchFamily="18" charset="2"/>
              </a:rPr>
              <a:t>,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T</a:t>
            </a:r>
            <a:r>
              <a:rPr lang="en-US" altLang="zh-CN" sz="2000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.type</a:t>
            </a:r>
            <a:r>
              <a:rPr lang="en-US" altLang="zh-CN" sz="2000" dirty="0">
                <a:solidFill>
                  <a:srgbClr val="0000FF"/>
                </a:solidFill>
                <a:sym typeface="Symbol" pitchFamily="18" charset="2"/>
              </a:rPr>
              <a:t>) </a:t>
            </a:r>
            <a:r>
              <a:rPr lang="en-US" altLang="zh-CN" sz="2000" dirty="0">
                <a:sym typeface="Symbol" pitchFamily="18" charset="2"/>
              </a:rPr>
              <a:t>;</a:t>
            </a:r>
            <a:r>
              <a:rPr lang="en-US" altLang="zh-CN" sz="2000" i="1" dirty="0">
                <a:sym typeface="Symbol" pitchFamily="18" charset="2"/>
              </a:rPr>
              <a:t>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                                            </a:t>
            </a:r>
            <a:r>
              <a:rPr lang="en-US" altLang="zh-CN" sz="2000" i="1" dirty="0" err="1">
                <a:solidFill>
                  <a:srgbClr val="0000FF"/>
                </a:solidFill>
                <a:sym typeface="Symbol" pitchFamily="18" charset="2"/>
              </a:rPr>
              <a:t>T.width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dirty="0">
                <a:solidFill>
                  <a:srgbClr val="0000FF"/>
                </a:solidFill>
                <a:sym typeface="Symbol" pitchFamily="18" charset="2"/>
              </a:rPr>
              <a:t>:= </a:t>
            </a:r>
            <a:r>
              <a:rPr lang="en-US" altLang="zh-CN" sz="2000" u="sng" dirty="0" err="1">
                <a:solidFill>
                  <a:srgbClr val="0000FF"/>
                </a:solidFill>
                <a:sym typeface="Symbol" pitchFamily="18" charset="2"/>
              </a:rPr>
              <a:t>num</a:t>
            </a:r>
            <a:r>
              <a:rPr lang="en-US" altLang="zh-CN" sz="2000" i="1" dirty="0" err="1">
                <a:solidFill>
                  <a:srgbClr val="0000FF"/>
                </a:solidFill>
                <a:sym typeface="Symbol" pitchFamily="18" charset="2"/>
              </a:rPr>
              <a:t>.val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dirty="0">
                <a:solidFill>
                  <a:srgbClr val="0000FF"/>
                </a:solidFill>
                <a:sym typeface="Symbol" pitchFamily="18" charset="2"/>
              </a:rPr>
              <a:t> 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T</a:t>
            </a:r>
            <a:r>
              <a:rPr lang="en-US" altLang="zh-CN" sz="2000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.width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}</a:t>
            </a:r>
            <a:endParaRPr lang="fr-FR" altLang="zh-CN" sz="2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fr-FR" altLang="zh-CN" sz="2000" i="1" dirty="0">
                <a:sym typeface="Symbol" pitchFamily="18" charset="2"/>
              </a:rPr>
              <a:t>......</a:t>
            </a:r>
          </a:p>
          <a:p>
            <a:pPr algn="l">
              <a:buFont typeface="Wingdings" pitchFamily="2" charset="2"/>
              <a:buNone/>
            </a:pPr>
            <a:endParaRPr lang="fr-FR" altLang="zh-CN" sz="2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fr-FR" altLang="zh-CN" sz="2000" i="1" dirty="0">
                <a:sym typeface="Symbol" pitchFamily="18" charset="2"/>
              </a:rPr>
              <a:t>L </a:t>
            </a:r>
            <a:r>
              <a:rPr lang="en-US" altLang="zh-CN" sz="2000" dirty="0">
                <a:sym typeface="Symbol" pitchFamily="18" charset="2"/>
              </a:rPr>
              <a:t> </a:t>
            </a:r>
            <a:r>
              <a:rPr lang="fr-FR" altLang="zh-CN" sz="2000" dirty="0">
                <a:sym typeface="Symbol" pitchFamily="18" charset="2"/>
              </a:rPr>
              <a:t>{</a:t>
            </a:r>
            <a:r>
              <a:rPr lang="fr-FR" altLang="zh-CN" sz="2000" i="1" dirty="0">
                <a:sym typeface="Symbol" pitchFamily="18" charset="2"/>
              </a:rPr>
              <a:t> 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L</a:t>
            </a:r>
            <a:r>
              <a:rPr lang="fr-FR" altLang="zh-CN" sz="2000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fr-FR" altLang="zh-CN" sz="2000" b="1" i="1" dirty="0">
                <a:solidFill>
                  <a:srgbClr val="0000FF"/>
                </a:solidFill>
                <a:sym typeface="Symbol" pitchFamily="18" charset="2"/>
              </a:rPr>
              <a:t>.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 type</a:t>
            </a:r>
            <a:r>
              <a:rPr lang="fr-FR" altLang="zh-CN" sz="2000" dirty="0">
                <a:solidFill>
                  <a:srgbClr val="0000FF"/>
                </a:solidFill>
                <a:sym typeface="Symbol" pitchFamily="18" charset="2"/>
              </a:rPr>
              <a:t> := 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L</a:t>
            </a:r>
            <a:r>
              <a:rPr lang="fr-FR" altLang="zh-CN" sz="2000" b="1" i="1" dirty="0">
                <a:solidFill>
                  <a:srgbClr val="0000FF"/>
                </a:solidFill>
                <a:sym typeface="Symbol" pitchFamily="18" charset="2"/>
              </a:rPr>
              <a:t>.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 type</a:t>
            </a:r>
            <a:r>
              <a:rPr lang="fr-FR" altLang="zh-CN" sz="2000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fr-FR" altLang="zh-CN" sz="2000" dirty="0">
                <a:sym typeface="Symbol" pitchFamily="18" charset="2"/>
              </a:rPr>
              <a:t>;</a:t>
            </a:r>
            <a:r>
              <a:rPr lang="fr-FR" altLang="zh-CN" sz="2000" i="1" dirty="0">
                <a:sym typeface="Symbol" pitchFamily="18" charset="2"/>
              </a:rPr>
              <a:t> 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L</a:t>
            </a:r>
            <a:r>
              <a:rPr lang="fr-FR" altLang="zh-CN" sz="2000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fr-FR" altLang="zh-CN" sz="2000" b="1" i="1" dirty="0">
                <a:solidFill>
                  <a:srgbClr val="0000FF"/>
                </a:solidFill>
                <a:sym typeface="Symbol" pitchFamily="18" charset="2"/>
              </a:rPr>
              <a:t>.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 offset</a:t>
            </a:r>
            <a:r>
              <a:rPr lang="fr-FR" altLang="zh-CN" sz="2000" dirty="0">
                <a:solidFill>
                  <a:srgbClr val="0000FF"/>
                </a:solidFill>
                <a:sym typeface="Symbol" pitchFamily="18" charset="2"/>
              </a:rPr>
              <a:t> := 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L</a:t>
            </a:r>
            <a:r>
              <a:rPr lang="fr-FR" altLang="zh-CN" sz="2000" b="1" i="1" dirty="0">
                <a:solidFill>
                  <a:srgbClr val="0000FF"/>
                </a:solidFill>
                <a:sym typeface="Symbol" pitchFamily="18" charset="2"/>
              </a:rPr>
              <a:t>.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 offset</a:t>
            </a:r>
            <a:r>
              <a:rPr lang="fr-FR" altLang="zh-CN" sz="2000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fr-FR" altLang="zh-CN" sz="2000" dirty="0">
                <a:sym typeface="Symbol" pitchFamily="18" charset="2"/>
              </a:rPr>
              <a:t>;</a:t>
            </a:r>
            <a:r>
              <a:rPr lang="fr-FR" altLang="zh-CN" sz="2000" i="1" dirty="0">
                <a:sym typeface="Symbol" pitchFamily="18" charset="2"/>
              </a:rPr>
              <a:t> 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L</a:t>
            </a:r>
            <a:r>
              <a:rPr lang="fr-FR" altLang="zh-CN" sz="2000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fr-FR" altLang="zh-CN" sz="2000" b="1" i="1" dirty="0">
                <a:solidFill>
                  <a:srgbClr val="0000FF"/>
                </a:solidFill>
                <a:sym typeface="Symbol" pitchFamily="18" charset="2"/>
              </a:rPr>
              <a:t>.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 width</a:t>
            </a:r>
            <a:r>
              <a:rPr lang="fr-FR" altLang="zh-CN" sz="2000" dirty="0">
                <a:solidFill>
                  <a:srgbClr val="0000FF"/>
                </a:solidFill>
                <a:sym typeface="Symbol" pitchFamily="18" charset="2"/>
              </a:rPr>
              <a:t> := 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L</a:t>
            </a:r>
            <a:r>
              <a:rPr lang="fr-FR" altLang="zh-CN" sz="2000" b="1" i="1" dirty="0">
                <a:solidFill>
                  <a:srgbClr val="0000FF"/>
                </a:solidFill>
                <a:sym typeface="Symbol" pitchFamily="18" charset="2"/>
              </a:rPr>
              <a:t>.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 width</a:t>
            </a:r>
            <a:r>
              <a:rPr lang="fr-FR" altLang="zh-CN" sz="2000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fr-FR" altLang="zh-CN" sz="2000" dirty="0">
                <a:sym typeface="Symbol" pitchFamily="18" charset="2"/>
              </a:rPr>
              <a:t>;</a:t>
            </a:r>
            <a:r>
              <a:rPr lang="fr-FR" altLang="zh-CN" sz="2000" i="1" dirty="0">
                <a:sym typeface="Symbol" pitchFamily="18" charset="2"/>
              </a:rPr>
              <a:t> </a:t>
            </a:r>
            <a:r>
              <a:rPr lang="fr-FR" altLang="zh-CN" sz="2000" dirty="0">
                <a:sym typeface="Symbol" pitchFamily="18" charset="2"/>
              </a:rPr>
              <a:t>} </a:t>
            </a:r>
          </a:p>
          <a:p>
            <a:pPr algn="l">
              <a:buFont typeface="Wingdings" pitchFamily="2" charset="2"/>
              <a:buNone/>
            </a:pPr>
            <a:r>
              <a:rPr lang="fr-FR" altLang="zh-CN" sz="2000" dirty="0">
                <a:sym typeface="Symbol" pitchFamily="18" charset="2"/>
              </a:rPr>
              <a:t>        </a:t>
            </a:r>
            <a:r>
              <a:rPr lang="fr-FR" altLang="zh-CN" sz="2000" i="1" dirty="0">
                <a:sym typeface="Symbol" pitchFamily="18" charset="2"/>
              </a:rPr>
              <a:t>L</a:t>
            </a:r>
            <a:r>
              <a:rPr lang="fr-FR" altLang="zh-CN" sz="2000" baseline="-25000" dirty="0">
                <a:sym typeface="Symbol" pitchFamily="18" charset="2"/>
              </a:rPr>
              <a:t>1</a:t>
            </a:r>
            <a:r>
              <a:rPr lang="fr-FR" altLang="zh-CN" sz="2000" dirty="0">
                <a:sym typeface="Symbol" pitchFamily="18" charset="2"/>
              </a:rPr>
              <a:t> , </a:t>
            </a:r>
            <a:r>
              <a:rPr lang="fr-FR" altLang="zh-CN" sz="2000" u="sng" dirty="0">
                <a:sym typeface="Symbol" pitchFamily="18" charset="2"/>
              </a:rPr>
              <a:t>id</a:t>
            </a:r>
            <a:r>
              <a:rPr lang="fr-FR" altLang="zh-CN" sz="2000" i="1" dirty="0">
                <a:sym typeface="Symbol" pitchFamily="18" charset="2"/>
              </a:rPr>
              <a:t>  </a:t>
            </a:r>
            <a:r>
              <a:rPr lang="fr-FR" altLang="zh-CN" sz="2000" b="1" dirty="0">
                <a:sym typeface="Symbol" pitchFamily="18" charset="2"/>
              </a:rPr>
              <a:t>     </a:t>
            </a:r>
            <a:r>
              <a:rPr lang="fr-FR" altLang="zh-CN" sz="2000" dirty="0">
                <a:solidFill>
                  <a:srgbClr val="0000FF"/>
                </a:solidFill>
                <a:sym typeface="Symbol" pitchFamily="18" charset="2"/>
              </a:rPr>
              <a:t>{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 enter </a:t>
            </a:r>
            <a:r>
              <a:rPr lang="fr-FR" altLang="zh-CN" sz="2000" dirty="0">
                <a:solidFill>
                  <a:srgbClr val="0000FF"/>
                </a:solidFill>
                <a:sym typeface="Symbol" pitchFamily="18" charset="2"/>
              </a:rPr>
              <a:t>(</a:t>
            </a:r>
            <a:r>
              <a:rPr lang="fr-FR" altLang="zh-CN" sz="2000" u="sng" dirty="0">
                <a:solidFill>
                  <a:srgbClr val="0000FF"/>
                </a:solidFill>
                <a:sym typeface="Symbol" pitchFamily="18" charset="2"/>
              </a:rPr>
              <a:t>id</a:t>
            </a:r>
            <a:r>
              <a:rPr lang="fr-FR" altLang="zh-CN" sz="2000" dirty="0">
                <a:solidFill>
                  <a:srgbClr val="0000FF"/>
                </a:solidFill>
                <a:sym typeface="Symbol" pitchFamily="18" charset="2"/>
              </a:rPr>
              <a:t>.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name</a:t>
            </a:r>
            <a:r>
              <a:rPr lang="fr-FR" altLang="zh-CN" sz="2000" dirty="0">
                <a:solidFill>
                  <a:srgbClr val="0000FF"/>
                </a:solidFill>
                <a:sym typeface="Symbol" pitchFamily="18" charset="2"/>
              </a:rPr>
              <a:t>, 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L</a:t>
            </a:r>
            <a:r>
              <a:rPr lang="fr-FR" altLang="zh-CN" sz="2000" b="1" i="1" dirty="0">
                <a:solidFill>
                  <a:srgbClr val="0000FF"/>
                </a:solidFill>
                <a:sym typeface="Symbol" pitchFamily="18" charset="2"/>
              </a:rPr>
              <a:t>.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 type, L</a:t>
            </a:r>
            <a:r>
              <a:rPr lang="fr-FR" altLang="zh-CN" sz="2000" b="1" i="1" dirty="0">
                <a:solidFill>
                  <a:srgbClr val="0000FF"/>
                </a:solidFill>
                <a:sym typeface="Symbol" pitchFamily="18" charset="2"/>
              </a:rPr>
              <a:t>.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 offset</a:t>
            </a:r>
            <a:r>
              <a:rPr lang="fr-FR" altLang="zh-CN" sz="2000" dirty="0">
                <a:solidFill>
                  <a:srgbClr val="0000FF"/>
                </a:solidFill>
                <a:sym typeface="Symbol" pitchFamily="18" charset="2"/>
              </a:rPr>
              <a:t> +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 L</a:t>
            </a:r>
            <a:r>
              <a:rPr lang="fr-FR" altLang="zh-CN" sz="2000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.num </a:t>
            </a:r>
            <a:r>
              <a:rPr lang="en-US" altLang="zh-CN" sz="2000" dirty="0">
                <a:solidFill>
                  <a:srgbClr val="0000FF"/>
                </a:solidFill>
                <a:sym typeface="Symbol" pitchFamily="18" charset="2"/>
              </a:rPr>
              <a:t> 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L</a:t>
            </a:r>
            <a:r>
              <a:rPr lang="fr-FR" altLang="zh-CN" sz="2000" b="1" i="1" dirty="0">
                <a:solidFill>
                  <a:srgbClr val="0000FF"/>
                </a:solidFill>
                <a:sym typeface="Symbol" pitchFamily="18" charset="2"/>
              </a:rPr>
              <a:t>.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 width</a:t>
            </a:r>
            <a:r>
              <a:rPr lang="fr-FR" altLang="zh-CN" sz="2000" dirty="0">
                <a:solidFill>
                  <a:srgbClr val="0000FF"/>
                </a:solidFill>
                <a:sym typeface="Symbol" pitchFamily="18" charset="2"/>
              </a:rPr>
              <a:t>) </a:t>
            </a:r>
            <a:r>
              <a:rPr lang="fr-FR" altLang="zh-CN" sz="2000" dirty="0">
                <a:sym typeface="Symbol" pitchFamily="18" charset="2"/>
              </a:rPr>
              <a:t>; </a:t>
            </a:r>
          </a:p>
          <a:p>
            <a:pPr algn="l">
              <a:buFont typeface="Wingdings" pitchFamily="2" charset="2"/>
              <a:buNone/>
            </a:pPr>
            <a:r>
              <a:rPr lang="fr-FR" altLang="zh-CN" sz="2000" dirty="0">
                <a:solidFill>
                  <a:srgbClr val="0000FF"/>
                </a:solidFill>
                <a:sym typeface="Symbol" pitchFamily="18" charset="2"/>
              </a:rPr>
              <a:t>                           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L.num </a:t>
            </a:r>
            <a:r>
              <a:rPr lang="fr-FR" altLang="zh-CN" sz="2000" dirty="0">
                <a:solidFill>
                  <a:srgbClr val="0000FF"/>
                </a:solidFill>
                <a:sym typeface="Symbol" pitchFamily="18" charset="2"/>
              </a:rPr>
              <a:t>:= 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L</a:t>
            </a:r>
            <a:r>
              <a:rPr lang="fr-FR" altLang="zh-CN" sz="2000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.num</a:t>
            </a:r>
            <a:r>
              <a:rPr lang="fr-FR" altLang="zh-CN" sz="2000" dirty="0">
                <a:solidFill>
                  <a:srgbClr val="0000FF"/>
                </a:solidFill>
                <a:sym typeface="Symbol" pitchFamily="18" charset="2"/>
              </a:rPr>
              <a:t> +1</a:t>
            </a:r>
            <a:r>
              <a:rPr lang="fr-FR" altLang="zh-CN" sz="2000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fr-FR" altLang="zh-CN" sz="2000" dirty="0">
                <a:sym typeface="Symbol" pitchFamily="18" charset="2"/>
              </a:rPr>
              <a:t>}</a:t>
            </a:r>
            <a:endParaRPr lang="en-US" altLang="zh-CN" sz="2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L </a:t>
            </a:r>
            <a:r>
              <a:rPr lang="en-US" altLang="zh-CN" sz="2000" dirty="0">
                <a:sym typeface="Symbol" pitchFamily="18" charset="2"/>
              </a:rPr>
              <a:t> </a:t>
            </a:r>
            <a:r>
              <a:rPr lang="en-US" altLang="zh-CN" sz="2000" u="sng" dirty="0">
                <a:sym typeface="Symbol" pitchFamily="18" charset="2"/>
              </a:rPr>
              <a:t>id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enter </a:t>
            </a:r>
            <a:r>
              <a:rPr lang="en-US" altLang="zh-CN" sz="2000" dirty="0">
                <a:solidFill>
                  <a:srgbClr val="0000FF"/>
                </a:solidFill>
                <a:sym typeface="Symbol" pitchFamily="18" charset="2"/>
              </a:rPr>
              <a:t>(</a:t>
            </a:r>
            <a:r>
              <a:rPr lang="en-US" altLang="zh-CN" sz="2000" u="sng" dirty="0">
                <a:solidFill>
                  <a:srgbClr val="0000FF"/>
                </a:solidFill>
                <a:sym typeface="Symbol" pitchFamily="18" charset="2"/>
              </a:rPr>
              <a:t>id</a:t>
            </a:r>
            <a:r>
              <a:rPr lang="en-US" altLang="zh-CN" sz="2000" dirty="0">
                <a:solidFill>
                  <a:srgbClr val="0000FF"/>
                </a:solidFill>
                <a:sym typeface="Symbol" pitchFamily="18" charset="2"/>
              </a:rPr>
              <a:t>.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name</a:t>
            </a:r>
            <a:r>
              <a:rPr lang="en-US" altLang="zh-CN" sz="2000" dirty="0">
                <a:solidFill>
                  <a:srgbClr val="0000FF"/>
                </a:solidFill>
                <a:sym typeface="Symbol" pitchFamily="18" charset="2"/>
              </a:rPr>
              <a:t>, 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L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.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 type, L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.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 offset</a:t>
            </a:r>
            <a:r>
              <a:rPr lang="en-US" altLang="zh-CN" sz="2000" dirty="0">
                <a:solidFill>
                  <a:srgbClr val="0000FF"/>
                </a:solidFill>
                <a:sym typeface="Symbol" pitchFamily="18" charset="2"/>
              </a:rPr>
              <a:t>) ; </a:t>
            </a:r>
            <a:r>
              <a:rPr lang="en-US" altLang="zh-CN" sz="2000" i="1" dirty="0" err="1">
                <a:solidFill>
                  <a:srgbClr val="0000FF"/>
                </a:solidFill>
                <a:sym typeface="Symbol" pitchFamily="18" charset="2"/>
              </a:rPr>
              <a:t>L.num</a:t>
            </a:r>
            <a:r>
              <a:rPr lang="en-US" altLang="zh-CN" sz="2000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dirty="0">
                <a:solidFill>
                  <a:srgbClr val="0000FF"/>
                </a:solidFill>
                <a:sym typeface="Symbol" pitchFamily="18" charset="2"/>
              </a:rPr>
              <a:t>:= 1</a:t>
            </a:r>
            <a:r>
              <a:rPr lang="en-US" altLang="zh-CN" sz="2000" dirty="0">
                <a:sym typeface="Symbol" pitchFamily="18" charset="2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03022623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2060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762000" y="1385887"/>
            <a:ext cx="822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dirty="0">
                <a:solidFill>
                  <a:srgbClr val="800080"/>
                </a:solidFill>
              </a:rPr>
              <a:t>  </a:t>
            </a:r>
            <a:r>
              <a:rPr lang="en-US" altLang="zh-CN" sz="2800" b="1" dirty="0">
                <a:solidFill>
                  <a:srgbClr val="800080"/>
                </a:solidFill>
              </a:rPr>
              <a:t> </a:t>
            </a:r>
            <a:r>
              <a:rPr lang="zh-CN" altLang="en-US" sz="2800" b="1" dirty="0">
                <a:solidFill>
                  <a:srgbClr val="990099"/>
                </a:solidFill>
              </a:rPr>
              <a:t>数组引用</a:t>
            </a:r>
            <a:endParaRPr lang="zh-CN" altLang="en-US" b="1" dirty="0">
              <a:sym typeface="Symbol" pitchFamily="18" charset="2"/>
            </a:endParaRPr>
          </a:p>
        </p:txBody>
      </p:sp>
      <p:sp>
        <p:nvSpPr>
          <p:cNvPr id="36868" name="Text Box 8"/>
          <p:cNvSpPr txBox="1">
            <a:spLocks noChangeArrowheads="1"/>
          </p:cNvSpPr>
          <p:nvPr/>
        </p:nvSpPr>
        <p:spPr bwMode="auto">
          <a:xfrm>
            <a:off x="470694" y="593726"/>
            <a:ext cx="8305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数组说明和数组元素引用的语法制导翻译</a:t>
            </a:r>
          </a:p>
        </p:txBody>
      </p:sp>
      <p:sp>
        <p:nvSpPr>
          <p:cNvPr id="611346" name="Text Box 18"/>
          <p:cNvSpPr txBox="1">
            <a:spLocks noChangeArrowheads="1"/>
          </p:cNvSpPr>
          <p:nvPr/>
        </p:nvSpPr>
        <p:spPr bwMode="auto">
          <a:xfrm>
            <a:off x="0" y="2438400"/>
            <a:ext cx="8991600" cy="21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pt-BR" altLang="zh-CN" sz="2400" i="1" dirty="0">
                <a:sym typeface="Symbol" pitchFamily="18" charset="2"/>
              </a:rPr>
              <a:t>S </a:t>
            </a:r>
            <a:r>
              <a:rPr lang="en-US" altLang="zh-CN" sz="2400" dirty="0">
                <a:sym typeface="Symbol" pitchFamily="18" charset="2"/>
              </a:rPr>
              <a:t></a:t>
            </a:r>
            <a:r>
              <a:rPr lang="pt-BR" altLang="zh-CN" sz="2400" i="1" dirty="0">
                <a:sym typeface="Symbol" pitchFamily="18" charset="2"/>
              </a:rPr>
              <a:t> E</a:t>
            </a:r>
            <a:r>
              <a:rPr lang="pt-BR" altLang="zh-CN" sz="2400" baseline="-25000" dirty="0">
                <a:sym typeface="Symbol" pitchFamily="18" charset="2"/>
              </a:rPr>
              <a:t>1</a:t>
            </a:r>
            <a:r>
              <a:rPr lang="pt-BR" altLang="zh-CN" sz="2400" dirty="0">
                <a:sym typeface="Symbol" pitchFamily="18" charset="2"/>
              </a:rPr>
              <a:t>[</a:t>
            </a:r>
            <a:r>
              <a:rPr lang="pt-BR" altLang="zh-CN" sz="2400" i="1" dirty="0">
                <a:sym typeface="Symbol" pitchFamily="18" charset="2"/>
              </a:rPr>
              <a:t>E</a:t>
            </a:r>
            <a:r>
              <a:rPr lang="pt-BR" altLang="zh-CN" sz="2400" baseline="-25000" dirty="0">
                <a:sym typeface="Symbol" pitchFamily="18" charset="2"/>
              </a:rPr>
              <a:t>2</a:t>
            </a:r>
            <a:r>
              <a:rPr lang="pt-BR" altLang="zh-CN" sz="2400" dirty="0">
                <a:sym typeface="Symbol" pitchFamily="18" charset="2"/>
              </a:rPr>
              <a:t>] :=</a:t>
            </a:r>
            <a:r>
              <a:rPr lang="pt-BR" altLang="zh-CN" sz="2400" i="1" dirty="0">
                <a:sym typeface="Symbol" pitchFamily="18" charset="2"/>
              </a:rPr>
              <a:t> E</a:t>
            </a:r>
            <a:r>
              <a:rPr lang="pt-BR" altLang="zh-CN" sz="2400" baseline="-25000" dirty="0">
                <a:sym typeface="Symbol" pitchFamily="18" charset="2"/>
              </a:rPr>
              <a:t>3</a:t>
            </a:r>
            <a:r>
              <a:rPr lang="pt-BR" altLang="zh-CN" sz="2400" i="1" dirty="0">
                <a:sym typeface="Symbol" pitchFamily="18" charset="2"/>
              </a:rPr>
              <a:t>   </a:t>
            </a:r>
            <a:r>
              <a:rPr lang="pt-BR" altLang="zh-CN" sz="2400" i="1" dirty="0" smtClean="0">
                <a:sym typeface="Symbol" pitchFamily="18" charset="2"/>
              </a:rPr>
              <a:t> </a:t>
            </a:r>
            <a:r>
              <a:rPr lang="pt-BR" altLang="zh-CN" sz="2400" dirty="0">
                <a:sym typeface="Symbol" pitchFamily="18" charset="2"/>
              </a:rPr>
              <a:t>{</a:t>
            </a:r>
            <a:r>
              <a:rPr lang="pt-BR" altLang="zh-CN" sz="2400" i="1" dirty="0">
                <a:sym typeface="Symbol" pitchFamily="18" charset="2"/>
              </a:rPr>
              <a:t> </a:t>
            </a:r>
            <a:r>
              <a:rPr lang="pt-BR" altLang="zh-CN" sz="2400" i="1" dirty="0">
                <a:solidFill>
                  <a:srgbClr val="0000FF"/>
                </a:solidFill>
                <a:sym typeface="Symbol" pitchFamily="18" charset="2"/>
              </a:rPr>
              <a:t>S.code</a:t>
            </a:r>
            <a:r>
              <a:rPr lang="pt-BR" altLang="zh-CN" sz="2400" dirty="0">
                <a:solidFill>
                  <a:srgbClr val="0000FF"/>
                </a:solidFill>
                <a:sym typeface="Symbol" pitchFamily="18" charset="2"/>
              </a:rPr>
              <a:t> := </a:t>
            </a:r>
            <a:r>
              <a:rPr lang="pt-BR" altLang="zh-CN" sz="2400" i="1" dirty="0">
                <a:solidFill>
                  <a:srgbClr val="0000FF"/>
                </a:solidFill>
                <a:sym typeface="Symbol" pitchFamily="18" charset="2"/>
              </a:rPr>
              <a:t>E</a:t>
            </a:r>
            <a:r>
              <a:rPr lang="pt-BR" altLang="zh-CN" sz="2400" baseline="-25000" dirty="0">
                <a:solidFill>
                  <a:srgbClr val="0000FF"/>
                </a:solidFill>
                <a:sym typeface="Symbol" pitchFamily="18" charset="2"/>
              </a:rPr>
              <a:t>2</a:t>
            </a:r>
            <a:r>
              <a:rPr lang="pt-BR" altLang="zh-CN" sz="2400" i="1" dirty="0">
                <a:solidFill>
                  <a:srgbClr val="0000FF"/>
                </a:solidFill>
                <a:sym typeface="Symbol" pitchFamily="18" charset="2"/>
              </a:rPr>
              <a:t> .code</a:t>
            </a:r>
            <a:r>
              <a:rPr lang="pt-BR" altLang="zh-CN" sz="2400" dirty="0">
                <a:solidFill>
                  <a:srgbClr val="0000FF"/>
                </a:solidFill>
                <a:sym typeface="Symbol" pitchFamily="18" charset="2"/>
              </a:rPr>
              <a:t> ||</a:t>
            </a:r>
            <a:r>
              <a:rPr lang="pt-BR" altLang="zh-CN" sz="2400" i="1" dirty="0">
                <a:solidFill>
                  <a:srgbClr val="0000FF"/>
                </a:solidFill>
                <a:sym typeface="Symbol" pitchFamily="18" charset="2"/>
              </a:rPr>
              <a:t> E</a:t>
            </a:r>
            <a:r>
              <a:rPr lang="pt-BR" altLang="zh-CN" sz="2400" baseline="-25000" dirty="0">
                <a:solidFill>
                  <a:srgbClr val="0000FF"/>
                </a:solidFill>
                <a:sym typeface="Symbol" pitchFamily="18" charset="2"/>
              </a:rPr>
              <a:t>3</a:t>
            </a:r>
            <a:r>
              <a:rPr lang="pt-BR" altLang="zh-CN" sz="2400" i="1" dirty="0">
                <a:solidFill>
                  <a:srgbClr val="0000FF"/>
                </a:solidFill>
                <a:sym typeface="Symbol" pitchFamily="18" charset="2"/>
              </a:rPr>
              <a:t> .code</a:t>
            </a:r>
            <a:r>
              <a:rPr lang="pt-BR" altLang="zh-CN" sz="2400" i="1" dirty="0">
                <a:sym typeface="Symbol" pitchFamily="18" charset="2"/>
              </a:rPr>
              <a:t> </a:t>
            </a:r>
            <a:r>
              <a:rPr lang="pt-BR" altLang="zh-CN" sz="2400" dirty="0">
                <a:sym typeface="Symbol" pitchFamily="18" charset="2"/>
              </a:rPr>
              <a:t>||</a:t>
            </a:r>
            <a:endParaRPr lang="fr-FR" altLang="zh-CN" sz="24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fr-FR" altLang="zh-CN" sz="2400" i="1" dirty="0">
                <a:solidFill>
                  <a:srgbClr val="0000FF"/>
                </a:solidFill>
                <a:sym typeface="Symbol" pitchFamily="18" charset="2"/>
              </a:rPr>
              <a:t>                              </a:t>
            </a:r>
            <a:r>
              <a:rPr lang="fr-FR" altLang="zh-CN" sz="2400" i="1" dirty="0" smtClean="0">
                <a:solidFill>
                  <a:srgbClr val="0000FF"/>
                </a:solidFill>
                <a:sym typeface="Symbol" pitchFamily="18" charset="2"/>
              </a:rPr>
              <a:t>   </a:t>
            </a:r>
            <a:r>
              <a:rPr lang="fr-FR" altLang="zh-CN" sz="2400" i="1" dirty="0">
                <a:solidFill>
                  <a:srgbClr val="0000FF"/>
                </a:solidFill>
                <a:sym typeface="Symbol" pitchFamily="18" charset="2"/>
              </a:rPr>
              <a:t>gen (E</a:t>
            </a:r>
            <a:r>
              <a:rPr lang="fr-FR" altLang="zh-CN" sz="2400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fr-FR" altLang="zh-CN" sz="2400" i="1" dirty="0">
                <a:solidFill>
                  <a:srgbClr val="0000FF"/>
                </a:solidFill>
                <a:sym typeface="Symbol" pitchFamily="18" charset="2"/>
              </a:rPr>
              <a:t> .place </a:t>
            </a:r>
            <a:r>
              <a:rPr lang="fr-FR" altLang="zh-CN" sz="2400" dirty="0">
                <a:solidFill>
                  <a:srgbClr val="0000FF"/>
                </a:solidFill>
                <a:sym typeface="Symbol" pitchFamily="18" charset="2"/>
              </a:rPr>
              <a:t>‘[’ </a:t>
            </a:r>
            <a:r>
              <a:rPr lang="fr-FR" altLang="zh-CN" sz="2400" i="1" dirty="0">
                <a:solidFill>
                  <a:srgbClr val="0000FF"/>
                </a:solidFill>
                <a:sym typeface="Symbol" pitchFamily="18" charset="2"/>
              </a:rPr>
              <a:t>E</a:t>
            </a:r>
            <a:r>
              <a:rPr lang="fr-FR" altLang="zh-CN" sz="2400" baseline="-25000" dirty="0">
                <a:solidFill>
                  <a:srgbClr val="0000FF"/>
                </a:solidFill>
                <a:sym typeface="Symbol" pitchFamily="18" charset="2"/>
              </a:rPr>
              <a:t>2</a:t>
            </a:r>
            <a:r>
              <a:rPr lang="fr-FR" altLang="zh-CN" sz="2400" i="1" dirty="0">
                <a:solidFill>
                  <a:srgbClr val="0000FF"/>
                </a:solidFill>
                <a:sym typeface="Symbol" pitchFamily="18" charset="2"/>
              </a:rPr>
              <a:t> .place </a:t>
            </a:r>
            <a:r>
              <a:rPr lang="fr-FR" altLang="zh-CN" sz="2400" dirty="0">
                <a:solidFill>
                  <a:srgbClr val="0000FF"/>
                </a:solidFill>
                <a:sym typeface="Symbol" pitchFamily="18" charset="2"/>
              </a:rPr>
              <a:t>‘]’ ‘:=’</a:t>
            </a:r>
            <a:r>
              <a:rPr lang="fr-FR" altLang="zh-CN" sz="2400" i="1" dirty="0">
                <a:solidFill>
                  <a:srgbClr val="0000FF"/>
                </a:solidFill>
                <a:sym typeface="Symbol" pitchFamily="18" charset="2"/>
              </a:rPr>
              <a:t> E</a:t>
            </a:r>
            <a:r>
              <a:rPr lang="fr-FR" altLang="zh-CN" sz="2400" baseline="-25000" dirty="0">
                <a:solidFill>
                  <a:srgbClr val="0000FF"/>
                </a:solidFill>
                <a:sym typeface="Symbol" pitchFamily="18" charset="2"/>
              </a:rPr>
              <a:t>3</a:t>
            </a:r>
            <a:r>
              <a:rPr lang="fr-FR" altLang="zh-CN" sz="2400" i="1" dirty="0">
                <a:solidFill>
                  <a:srgbClr val="0000FF"/>
                </a:solidFill>
                <a:sym typeface="Symbol" pitchFamily="18" charset="2"/>
              </a:rPr>
              <a:t> .place) </a:t>
            </a:r>
            <a:r>
              <a:rPr lang="fr-FR" altLang="zh-CN" sz="2400" dirty="0">
                <a:solidFill>
                  <a:srgbClr val="0000FF"/>
                </a:solidFill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endParaRPr lang="pt-BR" altLang="zh-CN" sz="105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pt-BR" altLang="zh-CN" sz="2400" i="1" dirty="0">
                <a:sym typeface="Symbol" pitchFamily="18" charset="2"/>
              </a:rPr>
              <a:t>E </a:t>
            </a:r>
            <a:r>
              <a:rPr lang="en-US" altLang="zh-CN" sz="2400" i="1" dirty="0">
                <a:sym typeface="Symbol" pitchFamily="18" charset="2"/>
              </a:rPr>
              <a:t></a:t>
            </a:r>
            <a:r>
              <a:rPr lang="pt-BR" altLang="zh-CN" sz="2400" i="1" dirty="0">
                <a:sym typeface="Symbol" pitchFamily="18" charset="2"/>
              </a:rPr>
              <a:t> E</a:t>
            </a:r>
            <a:r>
              <a:rPr lang="pt-BR" altLang="zh-CN" sz="2400" baseline="-25000" dirty="0">
                <a:sym typeface="Symbol" pitchFamily="18" charset="2"/>
              </a:rPr>
              <a:t>1</a:t>
            </a:r>
            <a:r>
              <a:rPr lang="pt-BR" altLang="zh-CN" sz="2400" dirty="0">
                <a:sym typeface="Symbol" pitchFamily="18" charset="2"/>
              </a:rPr>
              <a:t>[</a:t>
            </a:r>
            <a:r>
              <a:rPr lang="pt-BR" altLang="zh-CN" sz="2400" i="1" dirty="0">
                <a:sym typeface="Symbol" pitchFamily="18" charset="2"/>
              </a:rPr>
              <a:t>E</a:t>
            </a:r>
            <a:r>
              <a:rPr lang="pt-BR" altLang="zh-CN" sz="2400" baseline="-25000" dirty="0">
                <a:sym typeface="Symbol" pitchFamily="18" charset="2"/>
              </a:rPr>
              <a:t>2</a:t>
            </a:r>
            <a:r>
              <a:rPr lang="pt-BR" altLang="zh-CN" sz="2400" dirty="0">
                <a:sym typeface="Symbol" pitchFamily="18" charset="2"/>
              </a:rPr>
              <a:t>] </a:t>
            </a:r>
            <a:r>
              <a:rPr lang="pt-BR" altLang="zh-CN" sz="2400" i="1" dirty="0">
                <a:sym typeface="Symbol" pitchFamily="18" charset="2"/>
              </a:rPr>
              <a:t> </a:t>
            </a:r>
            <a:r>
              <a:rPr lang="pt-BR" altLang="zh-CN" sz="2400" b="1" i="1" dirty="0">
                <a:sym typeface="Symbol" pitchFamily="18" charset="2"/>
              </a:rPr>
              <a:t>   </a:t>
            </a:r>
            <a:r>
              <a:rPr lang="pt-BR" altLang="zh-CN" sz="2400" b="1" dirty="0">
                <a:sym typeface="Symbol" pitchFamily="18" charset="2"/>
              </a:rPr>
              <a:t>  </a:t>
            </a:r>
            <a:r>
              <a:rPr lang="pt-BR" altLang="zh-CN" sz="2400" dirty="0">
                <a:solidFill>
                  <a:srgbClr val="0000FF"/>
                </a:solidFill>
                <a:sym typeface="Symbol" pitchFamily="18" charset="2"/>
              </a:rPr>
              <a:t>{</a:t>
            </a:r>
            <a:r>
              <a:rPr lang="pt-BR" altLang="zh-CN" sz="2400" i="1" dirty="0">
                <a:solidFill>
                  <a:srgbClr val="0000FF"/>
                </a:solidFill>
                <a:sym typeface="Symbol" pitchFamily="18" charset="2"/>
              </a:rPr>
              <a:t> E.place := newtemp</a:t>
            </a:r>
            <a:r>
              <a:rPr lang="pt-BR" altLang="zh-CN" sz="2400" i="1" dirty="0">
                <a:sym typeface="Symbol" pitchFamily="18" charset="2"/>
              </a:rPr>
              <a:t>; </a:t>
            </a:r>
            <a:endParaRPr lang="fr-FR" altLang="zh-CN" sz="24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fr-FR" altLang="zh-CN" sz="2400" i="1" dirty="0">
                <a:sym typeface="Symbol" pitchFamily="18" charset="2"/>
              </a:rPr>
              <a:t>                           </a:t>
            </a:r>
            <a:r>
              <a:rPr lang="fr-FR" altLang="zh-CN" sz="2400" i="1" dirty="0">
                <a:solidFill>
                  <a:srgbClr val="0000FF"/>
                </a:solidFill>
                <a:sym typeface="Symbol" pitchFamily="18" charset="2"/>
              </a:rPr>
              <a:t>E.code</a:t>
            </a:r>
            <a:r>
              <a:rPr lang="fr-FR" altLang="zh-CN" sz="2400" dirty="0">
                <a:solidFill>
                  <a:srgbClr val="0000FF"/>
                </a:solidFill>
                <a:sym typeface="Symbol" pitchFamily="18" charset="2"/>
              </a:rPr>
              <a:t> := </a:t>
            </a:r>
            <a:r>
              <a:rPr lang="fr-FR" altLang="zh-CN" sz="2400" i="1" dirty="0">
                <a:solidFill>
                  <a:srgbClr val="0000FF"/>
                </a:solidFill>
                <a:sym typeface="Symbol" pitchFamily="18" charset="2"/>
              </a:rPr>
              <a:t>E</a:t>
            </a:r>
            <a:r>
              <a:rPr lang="fr-FR" altLang="zh-CN" sz="2400" baseline="-25000" dirty="0">
                <a:solidFill>
                  <a:srgbClr val="0000FF"/>
                </a:solidFill>
                <a:sym typeface="Symbol" pitchFamily="18" charset="2"/>
              </a:rPr>
              <a:t>2</a:t>
            </a:r>
            <a:r>
              <a:rPr lang="fr-FR" altLang="zh-CN" sz="2400" i="1" dirty="0">
                <a:solidFill>
                  <a:srgbClr val="0000FF"/>
                </a:solidFill>
                <a:sym typeface="Symbol" pitchFamily="18" charset="2"/>
              </a:rPr>
              <a:t>.code </a:t>
            </a:r>
            <a:r>
              <a:rPr lang="fr-FR" altLang="zh-CN" sz="2400" dirty="0">
                <a:sym typeface="Symbol" pitchFamily="18" charset="2"/>
              </a:rPr>
              <a:t>||</a:t>
            </a:r>
          </a:p>
          <a:p>
            <a:pPr algn="l">
              <a:buFont typeface="Wingdings" pitchFamily="2" charset="2"/>
              <a:buNone/>
            </a:pPr>
            <a:r>
              <a:rPr lang="fr-FR" altLang="zh-CN" sz="2400" i="1" dirty="0">
                <a:sym typeface="Symbol" pitchFamily="18" charset="2"/>
              </a:rPr>
              <a:t>                           </a:t>
            </a:r>
            <a:r>
              <a:rPr lang="fr-FR" altLang="zh-CN" sz="2400" i="1" dirty="0">
                <a:solidFill>
                  <a:srgbClr val="FF0000"/>
                </a:solidFill>
                <a:sym typeface="Symbol" pitchFamily="18" charset="2"/>
              </a:rPr>
              <a:t>gen (E.place</a:t>
            </a:r>
            <a:r>
              <a:rPr lang="fr-FR" altLang="zh-CN" sz="2400" dirty="0">
                <a:solidFill>
                  <a:srgbClr val="FF0000"/>
                </a:solidFill>
                <a:sym typeface="Symbol" pitchFamily="18" charset="2"/>
              </a:rPr>
              <a:t> ‘:=’ </a:t>
            </a:r>
            <a:r>
              <a:rPr lang="fr-FR" altLang="zh-CN" sz="2400" i="1" dirty="0">
                <a:solidFill>
                  <a:srgbClr val="FF0000"/>
                </a:solidFill>
                <a:sym typeface="Symbol" pitchFamily="18" charset="2"/>
              </a:rPr>
              <a:t>E</a:t>
            </a:r>
            <a:r>
              <a:rPr lang="fr-FR" altLang="zh-CN" sz="2400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fr-FR" altLang="zh-CN" sz="2400" i="1" dirty="0">
                <a:solidFill>
                  <a:srgbClr val="FF0000"/>
                </a:solidFill>
                <a:sym typeface="Symbol" pitchFamily="18" charset="2"/>
              </a:rPr>
              <a:t>.place </a:t>
            </a:r>
            <a:r>
              <a:rPr lang="fr-FR" altLang="zh-CN" sz="2400" dirty="0">
                <a:solidFill>
                  <a:srgbClr val="FF0000"/>
                </a:solidFill>
                <a:sym typeface="Symbol" pitchFamily="18" charset="2"/>
              </a:rPr>
              <a:t>‘[’ </a:t>
            </a:r>
            <a:r>
              <a:rPr lang="fr-FR" altLang="zh-CN" sz="2400" i="1" dirty="0">
                <a:solidFill>
                  <a:srgbClr val="FF0000"/>
                </a:solidFill>
                <a:sym typeface="Symbol" pitchFamily="18" charset="2"/>
              </a:rPr>
              <a:t>E</a:t>
            </a:r>
            <a:r>
              <a:rPr lang="fr-FR" altLang="zh-CN" sz="2400" baseline="-25000" dirty="0">
                <a:solidFill>
                  <a:srgbClr val="FF0000"/>
                </a:solidFill>
                <a:sym typeface="Symbol" pitchFamily="18" charset="2"/>
              </a:rPr>
              <a:t>2</a:t>
            </a:r>
            <a:r>
              <a:rPr lang="fr-FR" altLang="zh-CN" sz="2400" i="1" dirty="0">
                <a:solidFill>
                  <a:srgbClr val="FF0000"/>
                </a:solidFill>
                <a:sym typeface="Symbol" pitchFamily="18" charset="2"/>
              </a:rPr>
              <a:t>.place </a:t>
            </a:r>
            <a:r>
              <a:rPr lang="fr-FR" altLang="zh-CN" sz="2400" dirty="0">
                <a:solidFill>
                  <a:srgbClr val="FF0000"/>
                </a:solidFill>
                <a:sym typeface="Symbol" pitchFamily="18" charset="2"/>
              </a:rPr>
              <a:t>‘]’</a:t>
            </a:r>
            <a:r>
              <a:rPr lang="fr-FR" altLang="zh-CN" sz="2400" i="1" dirty="0">
                <a:solidFill>
                  <a:srgbClr val="FF0000"/>
                </a:solidFill>
                <a:sym typeface="Symbol" pitchFamily="18" charset="2"/>
              </a:rPr>
              <a:t>)</a:t>
            </a:r>
            <a:r>
              <a:rPr lang="fr-FR" altLang="zh-CN" sz="2400" i="1" dirty="0">
                <a:sym typeface="Symbol" pitchFamily="18" charset="2"/>
              </a:rPr>
              <a:t> </a:t>
            </a:r>
            <a:r>
              <a:rPr lang="fr-FR" altLang="zh-CN" sz="2400" dirty="0">
                <a:sym typeface="Symbol" pitchFamily="18" charset="2"/>
              </a:rPr>
              <a:t>}</a:t>
            </a:r>
            <a:endParaRPr lang="en-US" altLang="zh-CN" sz="2400" dirty="0"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15318488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1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1346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379413" y="1114096"/>
            <a:ext cx="853244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990099"/>
                </a:solidFill>
              </a:rPr>
              <a:t>  </a:t>
            </a:r>
            <a:r>
              <a:rPr lang="zh-CN" altLang="en-US" sz="2800" b="1" dirty="0">
                <a:solidFill>
                  <a:srgbClr val="990099"/>
                </a:solidFill>
              </a:rPr>
              <a:t>数组的内情向量</a:t>
            </a:r>
            <a:r>
              <a:rPr lang="zh-CN" altLang="en-US" sz="2800" dirty="0"/>
              <a:t>（</a:t>
            </a:r>
            <a:r>
              <a:rPr lang="en-US" altLang="zh-CN" sz="2800" i="1" dirty="0"/>
              <a:t>dove vector</a:t>
            </a:r>
            <a:r>
              <a:rPr lang="zh-CN" altLang="en-US" sz="2800" dirty="0"/>
              <a:t>）</a:t>
            </a:r>
          </a:p>
          <a:p>
            <a:pPr algn="l">
              <a:buClrTx/>
              <a:buFont typeface="Symbol" pitchFamily="18" charset="2"/>
              <a:buNone/>
            </a:pPr>
            <a:endParaRPr lang="zh-CN" altLang="en-US" sz="1000" dirty="0"/>
          </a:p>
          <a:p>
            <a:pPr algn="l">
              <a:buClrTx/>
              <a:buFont typeface="Symbol" pitchFamily="18" charset="2"/>
              <a:buNone/>
            </a:pPr>
            <a:r>
              <a:rPr lang="zh-CN" altLang="en-US" b="1" dirty="0">
                <a:sym typeface="Symbol" pitchFamily="18" charset="2"/>
              </a:rPr>
              <a:t>     在处理数组时，通常会将数组的有关信息记录在一些</a:t>
            </a:r>
            <a:r>
              <a:rPr lang="zh-CN" altLang="en-US" b="1" dirty="0" smtClean="0">
                <a:sym typeface="Symbol" pitchFamily="18" charset="2"/>
              </a:rPr>
              <a:t>单元</a:t>
            </a:r>
            <a:r>
              <a:rPr lang="zh-CN" altLang="en-US" b="1" dirty="0">
                <a:sym typeface="Symbol" pitchFamily="18" charset="2"/>
              </a:rPr>
              <a:t>中，称为“内情向量”</a:t>
            </a:r>
            <a:r>
              <a:rPr lang="en-US" altLang="zh-CN" b="1" dirty="0">
                <a:sym typeface="Symbol" pitchFamily="18" charset="2"/>
              </a:rPr>
              <a:t>. </a:t>
            </a:r>
            <a:r>
              <a:rPr lang="zh-CN" altLang="en-US" b="1" dirty="0">
                <a:sym typeface="Symbol" pitchFamily="18" charset="2"/>
              </a:rPr>
              <a:t>对于静态数组，内情向量可放</a:t>
            </a:r>
            <a:r>
              <a:rPr lang="zh-CN" altLang="en-US" b="1" dirty="0" smtClean="0">
                <a:sym typeface="Symbol" pitchFamily="18" charset="2"/>
              </a:rPr>
              <a:t>在符号</a:t>
            </a:r>
            <a:r>
              <a:rPr lang="zh-CN" altLang="en-US" b="1" dirty="0">
                <a:sym typeface="Symbol" pitchFamily="18" charset="2"/>
              </a:rPr>
              <a:t>表中；对于可变数组，运行时建立相应的内情向量</a:t>
            </a:r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>
              <a:sym typeface="Symbol" pitchFamily="18" charset="2"/>
            </a:endParaRPr>
          </a:p>
          <a:p>
            <a:pPr algn="l">
              <a:buClrTx/>
              <a:buFont typeface="Symbol" pitchFamily="18" charset="2"/>
              <a:buNone/>
            </a:pPr>
            <a:r>
              <a:rPr lang="zh-CN" altLang="en-US" b="1" dirty="0">
                <a:sym typeface="Symbol" pitchFamily="18" charset="2"/>
              </a:rPr>
              <a:t>     </a:t>
            </a:r>
            <a:r>
              <a:rPr lang="zh-CN" altLang="en-US" b="1" dirty="0">
                <a:solidFill>
                  <a:srgbClr val="800080"/>
                </a:solidFill>
                <a:sym typeface="Symbol" pitchFamily="18" charset="2"/>
              </a:rPr>
              <a:t>例：</a:t>
            </a:r>
            <a:r>
              <a:rPr lang="zh-CN" altLang="en-US" b="1" dirty="0">
                <a:sym typeface="Symbol" pitchFamily="18" charset="2"/>
              </a:rPr>
              <a:t> 对于静态数组说明 </a:t>
            </a:r>
            <a:r>
              <a:rPr lang="en-US" altLang="zh-CN" i="1" dirty="0">
                <a:solidFill>
                  <a:srgbClr val="800080"/>
                </a:solidFill>
                <a:sym typeface="Symbol" pitchFamily="18" charset="2"/>
              </a:rPr>
              <a:t>A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[</a:t>
            </a:r>
            <a:r>
              <a:rPr lang="en-US" altLang="zh-CN" i="1" dirty="0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baseline="-30000" dirty="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:</a:t>
            </a:r>
            <a:r>
              <a:rPr lang="en-US" altLang="zh-CN" i="1" dirty="0">
                <a:solidFill>
                  <a:srgbClr val="800080"/>
                </a:solidFill>
                <a:sym typeface="Symbol" pitchFamily="18" charset="2"/>
              </a:rPr>
              <a:t>u</a:t>
            </a:r>
            <a:r>
              <a:rPr lang="en-US" altLang="zh-CN" baseline="-30000" dirty="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,</a:t>
            </a:r>
            <a:r>
              <a:rPr lang="en-US" altLang="zh-CN" i="1" dirty="0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baseline="-30000" dirty="0">
                <a:solidFill>
                  <a:srgbClr val="800080"/>
                </a:solidFill>
                <a:sym typeface="Symbol" pitchFamily="18" charset="2"/>
              </a:rPr>
              <a:t>2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:</a:t>
            </a:r>
            <a:r>
              <a:rPr lang="en-US" altLang="zh-CN" i="1" dirty="0">
                <a:solidFill>
                  <a:srgbClr val="800080"/>
                </a:solidFill>
                <a:sym typeface="Symbol" pitchFamily="18" charset="2"/>
              </a:rPr>
              <a:t>u</a:t>
            </a:r>
            <a:r>
              <a:rPr lang="en-US" altLang="zh-CN" baseline="-30000" dirty="0">
                <a:solidFill>
                  <a:srgbClr val="800080"/>
                </a:solidFill>
                <a:sym typeface="Symbol" pitchFamily="18" charset="2"/>
              </a:rPr>
              <a:t>2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,…,</a:t>
            </a:r>
            <a:r>
              <a:rPr lang="en-US" altLang="zh-CN" i="1" dirty="0" err="1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baseline="-30000" dirty="0" err="1">
                <a:solidFill>
                  <a:srgbClr val="800080"/>
                </a:solidFill>
                <a:sym typeface="Symbol" pitchFamily="18" charset="2"/>
              </a:rPr>
              <a:t>n</a:t>
            </a:r>
            <a:r>
              <a:rPr lang="en-US" altLang="zh-CN" dirty="0" err="1">
                <a:solidFill>
                  <a:srgbClr val="800080"/>
                </a:solidFill>
                <a:sym typeface="Symbol" pitchFamily="18" charset="2"/>
              </a:rPr>
              <a:t>:</a:t>
            </a:r>
            <a:r>
              <a:rPr lang="en-US" altLang="zh-CN" i="1" dirty="0" err="1">
                <a:solidFill>
                  <a:srgbClr val="800080"/>
                </a:solidFill>
                <a:sym typeface="Symbol" pitchFamily="18" charset="2"/>
              </a:rPr>
              <a:t>u</a:t>
            </a:r>
            <a:r>
              <a:rPr lang="en-US" altLang="zh-CN" baseline="-30000" dirty="0" err="1">
                <a:solidFill>
                  <a:srgbClr val="800080"/>
                </a:solidFill>
                <a:sym typeface="Symbol" pitchFamily="18" charset="2"/>
              </a:rPr>
              <a:t>n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]</a:t>
            </a:r>
            <a:r>
              <a:rPr lang="en-US" altLang="zh-CN" b="1" dirty="0">
                <a:sym typeface="Symbol" pitchFamily="18" charset="2"/>
              </a:rPr>
              <a:t> </a:t>
            </a:r>
            <a:r>
              <a:rPr lang="zh-CN" altLang="en-US" b="1" dirty="0">
                <a:sym typeface="Symbol" pitchFamily="18" charset="2"/>
              </a:rPr>
              <a:t>，可以在符</a:t>
            </a:r>
          </a:p>
          <a:p>
            <a:pPr algn="l">
              <a:buClrTx/>
              <a:buFont typeface="Symbol" pitchFamily="18" charset="2"/>
              <a:buNone/>
            </a:pPr>
            <a:r>
              <a:rPr lang="zh-CN" altLang="en-US" b="1" dirty="0">
                <a:sym typeface="Symbol" pitchFamily="18" charset="2"/>
              </a:rPr>
              <a:t>             号表中建立如下形式的内情向量</a:t>
            </a:r>
            <a:r>
              <a:rPr lang="en-US" altLang="zh-CN" b="1" dirty="0">
                <a:sym typeface="Symbol" pitchFamily="18" charset="2"/>
              </a:rPr>
              <a:t>: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381000" y="497872"/>
            <a:ext cx="8305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数组说明和数组元素引用的语法制导翻译</a:t>
            </a:r>
          </a:p>
        </p:txBody>
      </p:sp>
      <p:sp>
        <p:nvSpPr>
          <p:cNvPr id="37897" name="Rectangle 11"/>
          <p:cNvSpPr>
            <a:spLocks noChangeArrowheads="1"/>
          </p:cNvSpPr>
          <p:nvPr/>
        </p:nvSpPr>
        <p:spPr bwMode="auto">
          <a:xfrm>
            <a:off x="1608138" y="3581400"/>
            <a:ext cx="333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2000" i="1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sz="2000" baseline="-30000">
                <a:solidFill>
                  <a:srgbClr val="800080"/>
                </a:solidFill>
                <a:sym typeface="Symbol" pitchFamily="18" charset="2"/>
              </a:rPr>
              <a:t>1</a:t>
            </a:r>
          </a:p>
        </p:txBody>
      </p:sp>
      <p:sp>
        <p:nvSpPr>
          <p:cNvPr id="37898" name="Rectangle 12"/>
          <p:cNvSpPr>
            <a:spLocks noChangeArrowheads="1"/>
          </p:cNvSpPr>
          <p:nvPr/>
        </p:nvSpPr>
        <p:spPr bwMode="auto">
          <a:xfrm>
            <a:off x="2522538" y="3581400"/>
            <a:ext cx="4175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2000" i="1">
                <a:solidFill>
                  <a:srgbClr val="800080"/>
                </a:solidFill>
                <a:sym typeface="Symbol" pitchFamily="18" charset="2"/>
              </a:rPr>
              <a:t>u</a:t>
            </a:r>
            <a:r>
              <a:rPr lang="en-US" altLang="zh-CN" sz="2000" baseline="-30000">
                <a:solidFill>
                  <a:srgbClr val="800080"/>
                </a:solidFill>
                <a:sym typeface="Symbol" pitchFamily="18" charset="2"/>
              </a:rPr>
              <a:t>1</a:t>
            </a:r>
          </a:p>
        </p:txBody>
      </p:sp>
      <p:sp>
        <p:nvSpPr>
          <p:cNvPr id="37899" name="Rectangle 14"/>
          <p:cNvSpPr>
            <a:spLocks noChangeArrowheads="1"/>
          </p:cNvSpPr>
          <p:nvPr/>
        </p:nvSpPr>
        <p:spPr bwMode="auto">
          <a:xfrm>
            <a:off x="1600200" y="3946525"/>
            <a:ext cx="333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2000" i="1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sz="2000" baseline="-30000">
                <a:solidFill>
                  <a:srgbClr val="800080"/>
                </a:solidFill>
                <a:sym typeface="Symbol" pitchFamily="18" charset="2"/>
              </a:rPr>
              <a:t>2</a:t>
            </a:r>
          </a:p>
        </p:txBody>
      </p:sp>
      <p:sp>
        <p:nvSpPr>
          <p:cNvPr id="37900" name="Rectangle 15"/>
          <p:cNvSpPr>
            <a:spLocks noChangeArrowheads="1"/>
          </p:cNvSpPr>
          <p:nvPr/>
        </p:nvSpPr>
        <p:spPr bwMode="auto">
          <a:xfrm>
            <a:off x="2514600" y="3946525"/>
            <a:ext cx="4175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2000" i="1">
                <a:solidFill>
                  <a:srgbClr val="800080"/>
                </a:solidFill>
                <a:sym typeface="Symbol" pitchFamily="18" charset="2"/>
              </a:rPr>
              <a:t>u</a:t>
            </a:r>
            <a:r>
              <a:rPr lang="en-US" altLang="zh-CN" sz="2000" baseline="-30000">
                <a:solidFill>
                  <a:srgbClr val="800080"/>
                </a:solidFill>
                <a:sym typeface="Symbol" pitchFamily="18" charset="2"/>
              </a:rPr>
              <a:t>2</a:t>
            </a:r>
          </a:p>
        </p:txBody>
      </p:sp>
      <p:sp>
        <p:nvSpPr>
          <p:cNvPr id="37901" name="Rectangle 16"/>
          <p:cNvSpPr>
            <a:spLocks noChangeArrowheads="1"/>
          </p:cNvSpPr>
          <p:nvPr/>
        </p:nvSpPr>
        <p:spPr bwMode="auto">
          <a:xfrm>
            <a:off x="1600200" y="4556125"/>
            <a:ext cx="333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2000" i="1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sz="2000" baseline="-30000">
                <a:solidFill>
                  <a:srgbClr val="800080"/>
                </a:solidFill>
                <a:sym typeface="Symbol" pitchFamily="18" charset="2"/>
              </a:rPr>
              <a:t>n</a:t>
            </a:r>
          </a:p>
        </p:txBody>
      </p:sp>
      <p:sp>
        <p:nvSpPr>
          <p:cNvPr id="37902" name="Rectangle 17"/>
          <p:cNvSpPr>
            <a:spLocks noChangeArrowheads="1"/>
          </p:cNvSpPr>
          <p:nvPr/>
        </p:nvSpPr>
        <p:spPr bwMode="auto">
          <a:xfrm>
            <a:off x="2514600" y="4556125"/>
            <a:ext cx="4175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2000" i="1">
                <a:solidFill>
                  <a:srgbClr val="800080"/>
                </a:solidFill>
                <a:sym typeface="Symbol" pitchFamily="18" charset="2"/>
              </a:rPr>
              <a:t>u</a:t>
            </a:r>
            <a:r>
              <a:rPr lang="en-US" altLang="zh-CN" sz="2000" baseline="-30000">
                <a:solidFill>
                  <a:srgbClr val="800080"/>
                </a:solidFill>
                <a:sym typeface="Symbol" pitchFamily="18" charset="2"/>
              </a:rPr>
              <a:t>n</a:t>
            </a:r>
          </a:p>
        </p:txBody>
      </p:sp>
      <p:sp>
        <p:nvSpPr>
          <p:cNvPr id="37903" name="Rectangle 18"/>
          <p:cNvSpPr>
            <a:spLocks noChangeArrowheads="1"/>
          </p:cNvSpPr>
          <p:nvPr/>
        </p:nvSpPr>
        <p:spPr bwMode="auto">
          <a:xfrm>
            <a:off x="1600200" y="5013325"/>
            <a:ext cx="663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2000" i="1">
                <a:solidFill>
                  <a:srgbClr val="800080"/>
                </a:solidFill>
                <a:sym typeface="Symbol" pitchFamily="18" charset="2"/>
              </a:rPr>
              <a:t>type</a:t>
            </a:r>
            <a:endParaRPr lang="en-US" altLang="zh-CN" sz="2000" baseline="-30000">
              <a:solidFill>
                <a:srgbClr val="800080"/>
              </a:solidFill>
              <a:sym typeface="Symbol" pitchFamily="18" charset="2"/>
            </a:endParaRPr>
          </a:p>
        </p:txBody>
      </p:sp>
      <p:sp>
        <p:nvSpPr>
          <p:cNvPr id="37904" name="Rectangle 19"/>
          <p:cNvSpPr>
            <a:spLocks noChangeArrowheads="1"/>
          </p:cNvSpPr>
          <p:nvPr/>
        </p:nvSpPr>
        <p:spPr bwMode="auto">
          <a:xfrm>
            <a:off x="2514600" y="5013325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2000" i="1">
                <a:solidFill>
                  <a:srgbClr val="800080"/>
                </a:solidFill>
                <a:sym typeface="Symbol" pitchFamily="18" charset="2"/>
              </a:rPr>
              <a:t>a</a:t>
            </a:r>
            <a:endParaRPr lang="en-US" altLang="zh-CN" sz="2000" baseline="-30000">
              <a:solidFill>
                <a:srgbClr val="800080"/>
              </a:solidFill>
              <a:sym typeface="Symbol" pitchFamily="18" charset="2"/>
            </a:endParaRPr>
          </a:p>
        </p:txBody>
      </p:sp>
      <p:sp>
        <p:nvSpPr>
          <p:cNvPr id="37905" name="Rectangle 20"/>
          <p:cNvSpPr>
            <a:spLocks noChangeArrowheads="1"/>
          </p:cNvSpPr>
          <p:nvPr/>
        </p:nvSpPr>
        <p:spPr bwMode="auto">
          <a:xfrm>
            <a:off x="1600200" y="5394325"/>
            <a:ext cx="325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2000" i="1">
                <a:solidFill>
                  <a:srgbClr val="800080"/>
                </a:solidFill>
                <a:sym typeface="Symbol" pitchFamily="18" charset="2"/>
              </a:rPr>
              <a:t>n</a:t>
            </a:r>
            <a:endParaRPr lang="en-US" altLang="zh-CN" sz="2000" baseline="-30000">
              <a:solidFill>
                <a:srgbClr val="800080"/>
              </a:solidFill>
              <a:sym typeface="Symbol" pitchFamily="18" charset="2"/>
            </a:endParaRPr>
          </a:p>
        </p:txBody>
      </p:sp>
      <p:sp>
        <p:nvSpPr>
          <p:cNvPr id="37906" name="Rectangle 21"/>
          <p:cNvSpPr>
            <a:spLocks noChangeArrowheads="1"/>
          </p:cNvSpPr>
          <p:nvPr/>
        </p:nvSpPr>
        <p:spPr bwMode="auto">
          <a:xfrm>
            <a:off x="2514600" y="5394325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2000" i="1">
                <a:solidFill>
                  <a:srgbClr val="800080"/>
                </a:solidFill>
                <a:sym typeface="Symbol" pitchFamily="18" charset="2"/>
              </a:rPr>
              <a:t>C</a:t>
            </a:r>
            <a:endParaRPr lang="en-US" altLang="zh-CN" sz="2000" baseline="-30000">
              <a:solidFill>
                <a:srgbClr val="800080"/>
              </a:solidFill>
              <a:sym typeface="Symbol" pitchFamily="18" charset="2"/>
            </a:endParaRPr>
          </a:p>
        </p:txBody>
      </p:sp>
      <p:sp>
        <p:nvSpPr>
          <p:cNvPr id="37907" name="Rectangle 22"/>
          <p:cNvSpPr>
            <a:spLocks noChangeArrowheads="1"/>
          </p:cNvSpPr>
          <p:nvPr/>
        </p:nvSpPr>
        <p:spPr bwMode="auto">
          <a:xfrm>
            <a:off x="1608138" y="4191000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2000" i="1">
                <a:solidFill>
                  <a:srgbClr val="800080"/>
                </a:solidFill>
                <a:sym typeface="Symbol" pitchFamily="18" charset="2"/>
              </a:rPr>
              <a:t>…</a:t>
            </a:r>
            <a:endParaRPr lang="en-US" altLang="zh-CN" sz="2000" baseline="-30000">
              <a:solidFill>
                <a:srgbClr val="800080"/>
              </a:solidFill>
              <a:sym typeface="Symbol" pitchFamily="18" charset="2"/>
            </a:endParaRPr>
          </a:p>
        </p:txBody>
      </p:sp>
      <p:sp>
        <p:nvSpPr>
          <p:cNvPr id="37908" name="Rectangle 23"/>
          <p:cNvSpPr>
            <a:spLocks noChangeArrowheads="1"/>
          </p:cNvSpPr>
          <p:nvPr/>
        </p:nvSpPr>
        <p:spPr bwMode="auto">
          <a:xfrm>
            <a:off x="2522538" y="4191000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2000" i="1">
                <a:solidFill>
                  <a:srgbClr val="800080"/>
                </a:solidFill>
                <a:sym typeface="Symbol" pitchFamily="18" charset="2"/>
              </a:rPr>
              <a:t>…</a:t>
            </a:r>
            <a:endParaRPr lang="en-US" altLang="zh-CN" sz="2000" baseline="-30000">
              <a:solidFill>
                <a:srgbClr val="800080"/>
              </a:solidFill>
              <a:sym typeface="Symbol" pitchFamily="18" charset="2"/>
            </a:endParaRPr>
          </a:p>
        </p:txBody>
      </p:sp>
      <p:sp>
        <p:nvSpPr>
          <p:cNvPr id="37909" name="Rectangle 24"/>
          <p:cNvSpPr>
            <a:spLocks noChangeArrowheads="1"/>
          </p:cNvSpPr>
          <p:nvPr/>
        </p:nvSpPr>
        <p:spPr bwMode="auto">
          <a:xfrm>
            <a:off x="4283075" y="3641725"/>
            <a:ext cx="284797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2000" i="1">
                <a:sym typeface="Symbol" pitchFamily="18" charset="2"/>
              </a:rPr>
              <a:t>l</a:t>
            </a:r>
            <a:r>
              <a:rPr lang="en-US" altLang="zh-CN" sz="2000" i="1" baseline="-30000">
                <a:latin typeface="Times New Roman" pitchFamily="18" charset="0"/>
                <a:sym typeface="Symbol" pitchFamily="18" charset="2"/>
              </a:rPr>
              <a:t>i </a:t>
            </a:r>
            <a:r>
              <a:rPr lang="en-US" altLang="zh-CN" sz="2000">
                <a:sym typeface="Symbol" pitchFamily="18" charset="2"/>
              </a:rPr>
              <a:t>:  </a:t>
            </a:r>
            <a:r>
              <a:rPr lang="zh-CN" altLang="en-US" sz="2000" b="1">
                <a:sym typeface="Symbol" pitchFamily="18" charset="2"/>
              </a:rPr>
              <a:t>第 </a:t>
            </a:r>
            <a:r>
              <a:rPr lang="en-US" altLang="zh-CN" sz="2000" i="1">
                <a:latin typeface="Times New Roman" pitchFamily="18" charset="0"/>
                <a:sym typeface="Symbol" pitchFamily="18" charset="2"/>
              </a:rPr>
              <a:t>i </a:t>
            </a:r>
            <a:r>
              <a:rPr lang="zh-CN" altLang="en-US" sz="2000" b="1">
                <a:sym typeface="Symbol" pitchFamily="18" charset="2"/>
              </a:rPr>
              <a:t>维的下界</a:t>
            </a:r>
          </a:p>
          <a:p>
            <a:pPr>
              <a:buFont typeface="Wingdings" pitchFamily="2" charset="2"/>
              <a:buNone/>
            </a:pPr>
            <a:r>
              <a:rPr lang="en-US" altLang="zh-CN" sz="2000" i="1">
                <a:sym typeface="Symbol" pitchFamily="18" charset="2"/>
              </a:rPr>
              <a:t>u</a:t>
            </a:r>
            <a:r>
              <a:rPr lang="en-US" altLang="zh-CN" sz="2000" i="1" baseline="-30000">
                <a:latin typeface="Times New Roman" pitchFamily="18" charset="0"/>
                <a:sym typeface="Symbol" pitchFamily="18" charset="2"/>
              </a:rPr>
              <a:t>i </a:t>
            </a:r>
            <a:r>
              <a:rPr lang="en-US" altLang="zh-CN" sz="2000">
                <a:sym typeface="Symbol" pitchFamily="18" charset="2"/>
              </a:rPr>
              <a:t>: </a:t>
            </a:r>
            <a:r>
              <a:rPr lang="zh-CN" altLang="en-US" sz="2000" b="1">
                <a:sym typeface="Symbol" pitchFamily="18" charset="2"/>
              </a:rPr>
              <a:t>第 </a:t>
            </a:r>
            <a:r>
              <a:rPr lang="en-US" altLang="zh-CN" sz="2000" i="1">
                <a:latin typeface="Times New Roman" pitchFamily="18" charset="0"/>
                <a:sym typeface="Symbol" pitchFamily="18" charset="2"/>
              </a:rPr>
              <a:t>i </a:t>
            </a:r>
            <a:r>
              <a:rPr lang="zh-CN" altLang="en-US" sz="2000" b="1">
                <a:sym typeface="Symbol" pitchFamily="18" charset="2"/>
              </a:rPr>
              <a:t>维的上界</a:t>
            </a:r>
          </a:p>
          <a:p>
            <a:pPr>
              <a:buFont typeface="Wingdings" pitchFamily="2" charset="2"/>
              <a:buNone/>
            </a:pPr>
            <a:r>
              <a:rPr lang="en-US" altLang="zh-CN" sz="2000" i="1">
                <a:sym typeface="Symbol" pitchFamily="18" charset="2"/>
              </a:rPr>
              <a:t>type</a:t>
            </a:r>
            <a:r>
              <a:rPr lang="en-US" altLang="zh-CN" sz="2000">
                <a:sym typeface="Symbol" pitchFamily="18" charset="2"/>
              </a:rPr>
              <a:t>: </a:t>
            </a:r>
            <a:r>
              <a:rPr lang="zh-CN" altLang="en-US" sz="2000" b="1">
                <a:sym typeface="Symbol" pitchFamily="18" charset="2"/>
              </a:rPr>
              <a:t>数组元素的类型</a:t>
            </a:r>
          </a:p>
          <a:p>
            <a:pPr>
              <a:buFont typeface="Wingdings" pitchFamily="2" charset="2"/>
              <a:buNone/>
            </a:pPr>
            <a:r>
              <a:rPr lang="en-US" altLang="zh-CN" sz="2000" i="1">
                <a:sym typeface="Symbol" pitchFamily="18" charset="2"/>
              </a:rPr>
              <a:t>a</a:t>
            </a:r>
            <a:r>
              <a:rPr lang="en-US" altLang="zh-CN" sz="2000">
                <a:sym typeface="Symbol" pitchFamily="18" charset="2"/>
              </a:rPr>
              <a:t>:  </a:t>
            </a:r>
            <a:r>
              <a:rPr lang="zh-CN" altLang="en-US" sz="2000" b="1">
                <a:sym typeface="Symbol" pitchFamily="18" charset="2"/>
              </a:rPr>
              <a:t>数组首元素的地址</a:t>
            </a:r>
          </a:p>
          <a:p>
            <a:pPr>
              <a:buFont typeface="Wingdings" pitchFamily="2" charset="2"/>
              <a:buNone/>
            </a:pPr>
            <a:r>
              <a:rPr lang="en-US" altLang="zh-CN" sz="2000" i="1">
                <a:sym typeface="Symbol" pitchFamily="18" charset="2"/>
              </a:rPr>
              <a:t>n</a:t>
            </a:r>
            <a:r>
              <a:rPr lang="en-US" altLang="zh-CN" sz="2000">
                <a:sym typeface="Symbol" pitchFamily="18" charset="2"/>
              </a:rPr>
              <a:t>: </a:t>
            </a:r>
            <a:r>
              <a:rPr lang="zh-CN" altLang="en-US" sz="2000" b="1">
                <a:sym typeface="Symbol" pitchFamily="18" charset="2"/>
              </a:rPr>
              <a:t>数组维数</a:t>
            </a:r>
          </a:p>
          <a:p>
            <a:pPr>
              <a:buFont typeface="Wingdings" pitchFamily="2" charset="2"/>
              <a:buNone/>
            </a:pPr>
            <a:r>
              <a:rPr lang="en-US" altLang="zh-CN" sz="2000" i="1">
                <a:sym typeface="Symbol" pitchFamily="18" charset="2"/>
              </a:rPr>
              <a:t>C</a:t>
            </a:r>
            <a:r>
              <a:rPr lang="en-US" altLang="zh-CN" sz="2000">
                <a:sym typeface="Symbol" pitchFamily="18" charset="2"/>
              </a:rPr>
              <a:t>: </a:t>
            </a:r>
            <a:r>
              <a:rPr lang="zh-CN" altLang="en-US" sz="2000" b="1">
                <a:sym typeface="Symbol" pitchFamily="18" charset="2"/>
              </a:rPr>
              <a:t>随后解释</a:t>
            </a:r>
          </a:p>
        </p:txBody>
      </p:sp>
    </p:spTree>
    <p:extLst>
      <p:ext uri="{BB962C8B-B14F-4D97-AF65-F5344CB8AC3E}">
        <p14:creationId xmlns:p14="http://schemas.microsoft.com/office/powerpoint/2010/main" val="124710657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685800" y="1149515"/>
            <a:ext cx="82296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990099"/>
                </a:solidFill>
              </a:rPr>
              <a:t>  </a:t>
            </a:r>
            <a:r>
              <a:rPr lang="zh-CN" altLang="en-US" sz="2800" b="1" dirty="0">
                <a:solidFill>
                  <a:srgbClr val="800080"/>
                </a:solidFill>
              </a:rPr>
              <a:t>数组元素的地址计算</a:t>
            </a:r>
            <a:r>
              <a:rPr lang="zh-CN" altLang="en-US" sz="2800" dirty="0"/>
              <a:t> </a:t>
            </a:r>
          </a:p>
          <a:p>
            <a:pPr algn="l">
              <a:buClrTx/>
              <a:buFont typeface="Symbol" pitchFamily="18" charset="2"/>
              <a:buNone/>
            </a:pPr>
            <a:endParaRPr lang="zh-CN" altLang="en-US" sz="1000" dirty="0"/>
          </a:p>
          <a:p>
            <a:pPr algn="l">
              <a:buClrTx/>
              <a:buFont typeface="Symbol" pitchFamily="18" charset="2"/>
              <a:buNone/>
            </a:pPr>
            <a:r>
              <a:rPr lang="zh-CN" altLang="en-US" b="1" dirty="0">
                <a:sym typeface="Symbol" pitchFamily="18" charset="2"/>
              </a:rPr>
              <a:t>     </a:t>
            </a:r>
            <a:r>
              <a:rPr lang="zh-CN" altLang="en-US" b="1" dirty="0">
                <a:solidFill>
                  <a:srgbClr val="800080"/>
                </a:solidFill>
                <a:sym typeface="Symbol" pitchFamily="18" charset="2"/>
              </a:rPr>
              <a:t>例：</a:t>
            </a:r>
            <a:r>
              <a:rPr lang="zh-CN" altLang="en-US" b="1" dirty="0">
                <a:sym typeface="Symbol" pitchFamily="18" charset="2"/>
              </a:rPr>
              <a:t>对于静态数组 </a:t>
            </a:r>
            <a:r>
              <a:rPr lang="en-US" altLang="zh-CN" i="1" dirty="0">
                <a:solidFill>
                  <a:srgbClr val="800080"/>
                </a:solidFill>
                <a:sym typeface="Symbol" pitchFamily="18" charset="2"/>
              </a:rPr>
              <a:t>A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[</a:t>
            </a:r>
            <a:r>
              <a:rPr lang="en-US" altLang="zh-CN" i="1" dirty="0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baseline="-30000" dirty="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:</a:t>
            </a:r>
            <a:r>
              <a:rPr lang="en-US" altLang="zh-CN" i="1" dirty="0">
                <a:solidFill>
                  <a:srgbClr val="800080"/>
                </a:solidFill>
                <a:sym typeface="Symbol" pitchFamily="18" charset="2"/>
              </a:rPr>
              <a:t>u</a:t>
            </a:r>
            <a:r>
              <a:rPr lang="en-US" altLang="zh-CN" baseline="-30000" dirty="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,</a:t>
            </a:r>
            <a:r>
              <a:rPr lang="en-US" altLang="zh-CN" i="1" dirty="0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baseline="-30000" dirty="0">
                <a:solidFill>
                  <a:srgbClr val="800080"/>
                </a:solidFill>
                <a:sym typeface="Symbol" pitchFamily="18" charset="2"/>
              </a:rPr>
              <a:t>2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:</a:t>
            </a:r>
            <a:r>
              <a:rPr lang="en-US" altLang="zh-CN" i="1" dirty="0">
                <a:solidFill>
                  <a:srgbClr val="800080"/>
                </a:solidFill>
                <a:sym typeface="Symbol" pitchFamily="18" charset="2"/>
              </a:rPr>
              <a:t>u</a:t>
            </a:r>
            <a:r>
              <a:rPr lang="en-US" altLang="zh-CN" baseline="-30000" dirty="0">
                <a:solidFill>
                  <a:srgbClr val="800080"/>
                </a:solidFill>
                <a:sym typeface="Symbol" pitchFamily="18" charset="2"/>
              </a:rPr>
              <a:t>2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,…,</a:t>
            </a:r>
            <a:r>
              <a:rPr lang="en-US" altLang="zh-CN" i="1" dirty="0" err="1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baseline="-30000" dirty="0" err="1">
                <a:solidFill>
                  <a:srgbClr val="800080"/>
                </a:solidFill>
                <a:sym typeface="Symbol" pitchFamily="18" charset="2"/>
              </a:rPr>
              <a:t>n</a:t>
            </a:r>
            <a:r>
              <a:rPr lang="en-US" altLang="zh-CN" dirty="0" err="1">
                <a:solidFill>
                  <a:srgbClr val="800080"/>
                </a:solidFill>
                <a:sym typeface="Symbol" pitchFamily="18" charset="2"/>
              </a:rPr>
              <a:t>:</a:t>
            </a:r>
            <a:r>
              <a:rPr lang="en-US" altLang="zh-CN" i="1" dirty="0" err="1">
                <a:solidFill>
                  <a:srgbClr val="800080"/>
                </a:solidFill>
                <a:sym typeface="Symbol" pitchFamily="18" charset="2"/>
              </a:rPr>
              <a:t>u</a:t>
            </a:r>
            <a:r>
              <a:rPr lang="en-US" altLang="zh-CN" baseline="-30000" dirty="0" err="1">
                <a:solidFill>
                  <a:srgbClr val="800080"/>
                </a:solidFill>
                <a:sym typeface="Symbol" pitchFamily="18" charset="2"/>
              </a:rPr>
              <a:t>n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]</a:t>
            </a:r>
            <a:r>
              <a:rPr lang="en-US" altLang="zh-CN" b="1" dirty="0">
                <a:sym typeface="Symbol" pitchFamily="18" charset="2"/>
              </a:rPr>
              <a:t> </a:t>
            </a:r>
            <a:r>
              <a:rPr lang="zh-CN" altLang="en-US" b="1" dirty="0">
                <a:sym typeface="Symbol" pitchFamily="18" charset="2"/>
              </a:rPr>
              <a:t>，若数组布局</a:t>
            </a:r>
            <a:r>
              <a:rPr lang="zh-CN" altLang="en-US" b="1" dirty="0" smtClean="0">
                <a:sym typeface="Symbol" pitchFamily="18" charset="2"/>
              </a:rPr>
              <a:t>采用</a:t>
            </a:r>
            <a:r>
              <a:rPr lang="zh-CN" altLang="en-US" b="1" dirty="0">
                <a:sym typeface="Symbol" pitchFamily="18" charset="2"/>
              </a:rPr>
              <a:t>行优先的连续布局，数组首元素的地址为 </a:t>
            </a:r>
            <a:r>
              <a:rPr lang="en-US" altLang="zh-CN" b="1" i="1" dirty="0">
                <a:sym typeface="Symbol" pitchFamily="18" charset="2"/>
              </a:rPr>
              <a:t>a</a:t>
            </a:r>
            <a:r>
              <a:rPr lang="zh-CN" altLang="en-US" b="1" dirty="0">
                <a:sym typeface="Symbol" pitchFamily="18" charset="2"/>
              </a:rPr>
              <a:t>，则</a:t>
            </a:r>
            <a:r>
              <a:rPr lang="zh-CN" altLang="en-US" b="1" dirty="0" smtClean="0">
                <a:sym typeface="Symbol" pitchFamily="18" charset="2"/>
              </a:rPr>
              <a:t>数组元素</a:t>
            </a:r>
            <a:r>
              <a:rPr lang="en-US" altLang="zh-CN" i="1" dirty="0">
                <a:solidFill>
                  <a:srgbClr val="800080"/>
                </a:solidFill>
                <a:sym typeface="Symbol" pitchFamily="18" charset="2"/>
              </a:rPr>
              <a:t>A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[</a:t>
            </a:r>
            <a:r>
              <a:rPr lang="en-US" altLang="zh-CN" i="1" dirty="0">
                <a:solidFill>
                  <a:srgbClr val="800080"/>
                </a:solidFill>
                <a:latin typeface="Times New Roman" pitchFamily="18" charset="0"/>
                <a:sym typeface="Symbol" pitchFamily="18" charset="2"/>
              </a:rPr>
              <a:t>i</a:t>
            </a:r>
            <a:r>
              <a:rPr lang="en-US" altLang="zh-CN" baseline="-30000" dirty="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,</a:t>
            </a:r>
            <a:r>
              <a:rPr lang="en-US" altLang="zh-CN" i="1" dirty="0">
                <a:solidFill>
                  <a:srgbClr val="800080"/>
                </a:solidFill>
                <a:latin typeface="Times New Roman" pitchFamily="18" charset="0"/>
                <a:sym typeface="Symbol" pitchFamily="18" charset="2"/>
              </a:rPr>
              <a:t>i</a:t>
            </a:r>
            <a:r>
              <a:rPr lang="en-US" altLang="zh-CN" baseline="-30000" dirty="0">
                <a:solidFill>
                  <a:srgbClr val="800080"/>
                </a:solidFill>
                <a:sym typeface="Symbol" pitchFamily="18" charset="2"/>
              </a:rPr>
              <a:t>2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,…,</a:t>
            </a:r>
            <a:r>
              <a:rPr lang="en-US" altLang="zh-CN" i="1" dirty="0">
                <a:solidFill>
                  <a:srgbClr val="800080"/>
                </a:solidFill>
                <a:latin typeface="Times New Roman" pitchFamily="18" charset="0"/>
                <a:sym typeface="Symbol" pitchFamily="18" charset="2"/>
              </a:rPr>
              <a:t>i</a:t>
            </a:r>
            <a:r>
              <a:rPr lang="en-US" altLang="zh-CN" baseline="-30000" dirty="0">
                <a:solidFill>
                  <a:srgbClr val="800080"/>
                </a:solidFill>
                <a:sym typeface="Symbol" pitchFamily="18" charset="2"/>
              </a:rPr>
              <a:t>n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]</a:t>
            </a:r>
            <a:r>
              <a:rPr lang="en-US" altLang="zh-CN" b="1" dirty="0">
                <a:sym typeface="Symbol" pitchFamily="18" charset="2"/>
              </a:rPr>
              <a:t> </a:t>
            </a:r>
            <a:r>
              <a:rPr lang="zh-CN" altLang="en-US" b="1" dirty="0">
                <a:sym typeface="Symbol" pitchFamily="18" charset="2"/>
              </a:rPr>
              <a:t>的地址 </a:t>
            </a:r>
            <a:r>
              <a:rPr lang="en-US" altLang="zh-CN" i="1" dirty="0">
                <a:sym typeface="Symbol" pitchFamily="18" charset="2"/>
              </a:rPr>
              <a:t>D</a:t>
            </a:r>
            <a:r>
              <a:rPr lang="en-US" altLang="zh-CN" b="1" dirty="0">
                <a:sym typeface="Symbol" pitchFamily="18" charset="2"/>
              </a:rPr>
              <a:t> </a:t>
            </a:r>
            <a:r>
              <a:rPr lang="zh-CN" altLang="en-US" b="1" dirty="0">
                <a:sym typeface="Symbol" pitchFamily="18" charset="2"/>
              </a:rPr>
              <a:t>可以如下计算</a:t>
            </a:r>
            <a:r>
              <a:rPr lang="en-US" altLang="zh-CN" b="1" dirty="0">
                <a:sym typeface="Symbol" pitchFamily="18" charset="2"/>
              </a:rPr>
              <a:t>:</a:t>
            </a:r>
          </a:p>
          <a:p>
            <a:pPr algn="l">
              <a:buClrTx/>
              <a:buFont typeface="Symbol" pitchFamily="18" charset="2"/>
              <a:buNone/>
            </a:pPr>
            <a:endParaRPr lang="en-US" altLang="zh-CN" sz="1000" b="1" dirty="0">
              <a:sym typeface="Symbol" pitchFamily="18" charset="2"/>
            </a:endParaRPr>
          </a:p>
          <a:p>
            <a:pPr lvl="3" algn="l">
              <a:buClrTx/>
              <a:buFont typeface="Symbol" pitchFamily="18" charset="2"/>
              <a:buNone/>
            </a:pPr>
            <a:r>
              <a:rPr lang="en-US" altLang="zh-CN" i="1" dirty="0">
                <a:sym typeface="Symbol" pitchFamily="18" charset="2"/>
              </a:rPr>
              <a:t>     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D 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= 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a 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+ (</a:t>
            </a:r>
            <a:r>
              <a:rPr lang="en-US" altLang="zh-CN" i="1" dirty="0">
                <a:solidFill>
                  <a:srgbClr val="800080"/>
                </a:solidFill>
                <a:latin typeface="Times New Roman" pitchFamily="18" charset="0"/>
                <a:sym typeface="Symbol" pitchFamily="18" charset="2"/>
              </a:rPr>
              <a:t>i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-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)(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u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2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-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2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)(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u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3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-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3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)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 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…(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u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n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-</a:t>
            </a:r>
            <a:r>
              <a:rPr lang="en-US" altLang="zh-CN" sz="2000" i="1" dirty="0" err="1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sz="2000" baseline="-30000" dirty="0" err="1">
                <a:solidFill>
                  <a:srgbClr val="800080"/>
                </a:solidFill>
                <a:sym typeface="Symbol" pitchFamily="18" charset="2"/>
              </a:rPr>
              <a:t>n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)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 </a:t>
            </a:r>
          </a:p>
          <a:p>
            <a:pPr lvl="3" algn="l">
              <a:buClrTx/>
              <a:buFont typeface="Symbol" pitchFamily="18" charset="2"/>
              <a:buNone/>
            </a:pP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                      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+ (</a:t>
            </a:r>
            <a:r>
              <a:rPr lang="en-US" altLang="zh-CN" i="1" dirty="0">
                <a:solidFill>
                  <a:srgbClr val="800080"/>
                </a:solidFill>
                <a:latin typeface="Times New Roman" pitchFamily="18" charset="0"/>
                <a:sym typeface="Symbol" pitchFamily="18" charset="2"/>
              </a:rPr>
              <a:t>i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2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-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2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)(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u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3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-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3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)(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u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4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-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4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)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 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…(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u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n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-</a:t>
            </a:r>
            <a:r>
              <a:rPr lang="en-US" altLang="zh-CN" sz="2000" i="1" dirty="0" err="1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sz="2000" baseline="-30000" dirty="0" err="1">
                <a:solidFill>
                  <a:srgbClr val="800080"/>
                </a:solidFill>
                <a:sym typeface="Symbol" pitchFamily="18" charset="2"/>
              </a:rPr>
              <a:t>n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)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 </a:t>
            </a:r>
          </a:p>
          <a:p>
            <a:pPr lvl="3" algn="l">
              <a:buClrTx/>
              <a:buFont typeface="Symbol" pitchFamily="18" charset="2"/>
              <a:buNone/>
            </a:pP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                      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+…+ (</a:t>
            </a:r>
            <a:r>
              <a:rPr lang="en-US" altLang="zh-CN" i="1" dirty="0">
                <a:solidFill>
                  <a:srgbClr val="800080"/>
                </a:solidFill>
                <a:latin typeface="Times New Roman" pitchFamily="18" charset="0"/>
                <a:sym typeface="Symbol" pitchFamily="18" charset="2"/>
              </a:rPr>
              <a:t>i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n-1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-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n-1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)(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u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n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-</a:t>
            </a:r>
            <a:r>
              <a:rPr lang="en-US" altLang="zh-CN" sz="2000" i="1" dirty="0" err="1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sz="2000" baseline="-30000" dirty="0" err="1">
                <a:solidFill>
                  <a:srgbClr val="800080"/>
                </a:solidFill>
                <a:sym typeface="Symbol" pitchFamily="18" charset="2"/>
              </a:rPr>
              <a:t>n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) + (</a:t>
            </a:r>
            <a:r>
              <a:rPr lang="en-US" altLang="zh-CN" i="1" dirty="0">
                <a:solidFill>
                  <a:srgbClr val="800080"/>
                </a:solidFill>
                <a:latin typeface="Times New Roman" pitchFamily="18" charset="0"/>
                <a:sym typeface="Symbol" pitchFamily="18" charset="2"/>
              </a:rPr>
              <a:t>i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n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-</a:t>
            </a:r>
            <a:r>
              <a:rPr lang="en-US" altLang="zh-CN" sz="2000" i="1" dirty="0" err="1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sz="2000" baseline="-30000" dirty="0" err="1">
                <a:solidFill>
                  <a:srgbClr val="800080"/>
                </a:solidFill>
                <a:sym typeface="Symbol" pitchFamily="18" charset="2"/>
              </a:rPr>
              <a:t>n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)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381000" y="517526"/>
            <a:ext cx="8305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数组说明和数组元素引用的语法制导翻译</a:t>
            </a:r>
          </a:p>
        </p:txBody>
      </p:sp>
      <p:sp>
        <p:nvSpPr>
          <p:cNvPr id="613398" name="Rectangle 22"/>
          <p:cNvSpPr>
            <a:spLocks noChangeArrowheads="1"/>
          </p:cNvSpPr>
          <p:nvPr/>
        </p:nvSpPr>
        <p:spPr bwMode="auto">
          <a:xfrm>
            <a:off x="943660" y="3733800"/>
            <a:ext cx="75438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None/>
            </a:pPr>
            <a:r>
              <a:rPr lang="zh-CN" altLang="en-US" b="1" dirty="0">
                <a:sym typeface="Symbol" pitchFamily="18" charset="2"/>
              </a:rPr>
              <a:t>重新整理后得</a:t>
            </a:r>
            <a:r>
              <a:rPr lang="en-US" altLang="zh-CN" b="1" dirty="0">
                <a:sym typeface="Symbol" pitchFamily="18" charset="2"/>
              </a:rPr>
              <a:t>:</a:t>
            </a:r>
            <a:r>
              <a:rPr lang="en-US" altLang="zh-CN" i="1" dirty="0">
                <a:sym typeface="Symbol" pitchFamily="18" charset="2"/>
              </a:rPr>
              <a:t>   </a:t>
            </a:r>
            <a:r>
              <a:rPr lang="en-US" altLang="zh-CN" i="1" dirty="0">
                <a:solidFill>
                  <a:srgbClr val="800080"/>
                </a:solidFill>
                <a:sym typeface="Symbol" pitchFamily="18" charset="2"/>
              </a:rPr>
              <a:t>D 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= </a:t>
            </a:r>
            <a:r>
              <a:rPr lang="en-US" altLang="zh-CN" i="1" dirty="0">
                <a:solidFill>
                  <a:srgbClr val="800080"/>
                </a:solidFill>
                <a:sym typeface="Symbol" pitchFamily="18" charset="2"/>
              </a:rPr>
              <a:t>a 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– </a:t>
            </a:r>
            <a:r>
              <a:rPr lang="en-US" altLang="zh-CN" i="1" dirty="0">
                <a:solidFill>
                  <a:srgbClr val="800080"/>
                </a:solidFill>
                <a:sym typeface="Symbol" pitchFamily="18" charset="2"/>
              </a:rPr>
              <a:t>C </a:t>
            </a:r>
            <a:r>
              <a:rPr lang="en-US" altLang="zh-CN" dirty="0">
                <a:solidFill>
                  <a:srgbClr val="800080"/>
                </a:solidFill>
                <a:sym typeface="Symbol" pitchFamily="18" charset="2"/>
              </a:rPr>
              <a:t>+ </a:t>
            </a:r>
            <a:r>
              <a:rPr lang="en-US" altLang="zh-CN" i="1" dirty="0">
                <a:solidFill>
                  <a:srgbClr val="800080"/>
                </a:solidFill>
                <a:sym typeface="Symbol" pitchFamily="18" charset="2"/>
              </a:rPr>
              <a:t>V </a:t>
            </a:r>
            <a:r>
              <a:rPr lang="zh-CN" altLang="en-US" b="1" dirty="0">
                <a:sym typeface="Symbol" pitchFamily="18" charset="2"/>
              </a:rPr>
              <a:t>，其中</a:t>
            </a:r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>
              <a:sym typeface="Symbol" pitchFamily="18" charset="2"/>
            </a:endParaRPr>
          </a:p>
          <a:p>
            <a:pPr lvl="1" algn="l">
              <a:buClrTx/>
              <a:buFont typeface="Symbol" pitchFamily="18" charset="2"/>
              <a:buNone/>
            </a:pPr>
            <a:r>
              <a:rPr lang="zh-CN" altLang="en-US" b="1" dirty="0">
                <a:sym typeface="Symbol" pitchFamily="18" charset="2"/>
              </a:rPr>
              <a:t>   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C 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= (</a:t>
            </a:r>
            <a:r>
              <a:rPr lang="en-US" altLang="zh-CN" sz="2000" b="1" i="1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…</a:t>
            </a:r>
            <a:r>
              <a:rPr lang="en-US" altLang="zh-CN" sz="2000" b="1" dirty="0">
                <a:solidFill>
                  <a:srgbClr val="800080"/>
                </a:solidFill>
                <a:latin typeface="宋体" pitchFamily="2" charset="-122"/>
                <a:ea typeface="宋体" pitchFamily="2" charset="-122"/>
                <a:sym typeface="Symbol" pitchFamily="18" charset="2"/>
              </a:rPr>
              <a:t>(</a:t>
            </a:r>
            <a:r>
              <a:rPr lang="en-US" altLang="zh-CN" sz="2000" b="1" i="1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  <a:sym typeface="Symbol" pitchFamily="18" charset="2"/>
              </a:rPr>
              <a:t>l</a:t>
            </a:r>
            <a:r>
              <a:rPr lang="en-US" altLang="zh-CN" sz="2000" b="1" i="1" baseline="-30000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  <a:sym typeface="Symbol" pitchFamily="18" charset="2"/>
              </a:rPr>
              <a:t>1 </a:t>
            </a:r>
            <a:r>
              <a:rPr lang="en-US" altLang="zh-CN" sz="2000" dirty="0">
                <a:solidFill>
                  <a:srgbClr val="800080"/>
                </a:solidFill>
                <a:cs typeface="Times New Roman" pitchFamily="18" charset="0"/>
                <a:sym typeface="Symbol" pitchFamily="18" charset="2"/>
              </a:rPr>
              <a:t>(</a:t>
            </a:r>
            <a:r>
              <a:rPr lang="en-US" altLang="zh-CN" sz="2000" i="1" dirty="0">
                <a:solidFill>
                  <a:srgbClr val="800080"/>
                </a:solidFill>
                <a:cs typeface="Times New Roman" pitchFamily="18" charset="0"/>
                <a:sym typeface="Symbol" pitchFamily="18" charset="2"/>
              </a:rPr>
              <a:t>u</a:t>
            </a:r>
            <a:r>
              <a:rPr lang="en-US" altLang="zh-CN" sz="2000" baseline="-30000" dirty="0">
                <a:solidFill>
                  <a:srgbClr val="800080"/>
                </a:solidFill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zh-CN" sz="2000" dirty="0">
                <a:solidFill>
                  <a:srgbClr val="800080"/>
                </a:solidFill>
                <a:cs typeface="Times New Roman" pitchFamily="18" charset="0"/>
                <a:sym typeface="Symbol" pitchFamily="18" charset="2"/>
              </a:rPr>
              <a:t>-</a:t>
            </a:r>
            <a:r>
              <a:rPr lang="en-US" altLang="zh-CN" sz="2000" i="1" dirty="0">
                <a:solidFill>
                  <a:srgbClr val="800080"/>
                </a:solidFill>
                <a:cs typeface="Times New Roman" pitchFamily="18" charset="0"/>
                <a:sym typeface="Symbol" pitchFamily="18" charset="2"/>
              </a:rPr>
              <a:t>l</a:t>
            </a:r>
            <a:r>
              <a:rPr lang="en-US" altLang="zh-CN" sz="2000" baseline="-30000" dirty="0">
                <a:solidFill>
                  <a:srgbClr val="800080"/>
                </a:solidFill>
                <a:cs typeface="Times New Roman" pitchFamily="18" charset="0"/>
                <a:sym typeface="Symbol" pitchFamily="18" charset="2"/>
              </a:rPr>
              <a:t>2</a:t>
            </a:r>
            <a:r>
              <a:rPr lang="en-US" altLang="zh-CN" sz="2000" dirty="0">
                <a:solidFill>
                  <a:srgbClr val="800080"/>
                </a:solidFill>
                <a:cs typeface="Times New Roman" pitchFamily="18" charset="0"/>
                <a:sym typeface="Symbol" pitchFamily="18" charset="2"/>
              </a:rPr>
              <a:t>)</a:t>
            </a:r>
            <a:r>
              <a:rPr lang="en-US" altLang="zh-CN" sz="2000" b="1" i="1" baseline="-30000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 </a:t>
            </a:r>
            <a:r>
              <a:rPr lang="en-US" altLang="zh-CN" sz="2000" b="1" i="1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+l</a:t>
            </a:r>
            <a:r>
              <a:rPr lang="en-US" altLang="zh-CN" sz="2000" b="1" i="1" baseline="-30000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2</a:t>
            </a:r>
            <a:r>
              <a:rPr lang="en-US" altLang="zh-CN" sz="2000" b="1" dirty="0">
                <a:solidFill>
                  <a:srgbClr val="800080"/>
                </a:solidFill>
                <a:latin typeface="宋体" pitchFamily="2" charset="-122"/>
                <a:ea typeface="宋体" pitchFamily="2" charset="-122"/>
                <a:sym typeface="Symbol" pitchFamily="18" charset="2"/>
              </a:rPr>
              <a:t>)</a:t>
            </a:r>
            <a:r>
              <a:rPr lang="en-US" altLang="zh-CN" sz="2000" dirty="0">
                <a:solidFill>
                  <a:srgbClr val="800080"/>
                </a:solidFill>
                <a:cs typeface="Times New Roman" pitchFamily="18" charset="0"/>
                <a:sym typeface="Symbol" pitchFamily="18" charset="2"/>
              </a:rPr>
              <a:t>(</a:t>
            </a:r>
            <a:r>
              <a:rPr lang="en-US" altLang="zh-CN" sz="2000" i="1" dirty="0">
                <a:solidFill>
                  <a:srgbClr val="800080"/>
                </a:solidFill>
                <a:cs typeface="Times New Roman" pitchFamily="18" charset="0"/>
                <a:sym typeface="Symbol" pitchFamily="18" charset="2"/>
              </a:rPr>
              <a:t>u</a:t>
            </a:r>
            <a:r>
              <a:rPr lang="en-US" altLang="zh-CN" sz="2000" baseline="-30000" dirty="0">
                <a:solidFill>
                  <a:srgbClr val="800080"/>
                </a:solidFill>
                <a:cs typeface="Times New Roman" pitchFamily="18" charset="0"/>
                <a:sym typeface="Symbol" pitchFamily="18" charset="2"/>
              </a:rPr>
              <a:t>3</a:t>
            </a:r>
            <a:r>
              <a:rPr lang="en-US" altLang="zh-CN" sz="2000" dirty="0">
                <a:solidFill>
                  <a:srgbClr val="800080"/>
                </a:solidFill>
                <a:cs typeface="Times New Roman" pitchFamily="18" charset="0"/>
                <a:sym typeface="Symbol" pitchFamily="18" charset="2"/>
              </a:rPr>
              <a:t>-</a:t>
            </a:r>
            <a:r>
              <a:rPr lang="en-US" altLang="zh-CN" sz="2000" i="1" dirty="0">
                <a:solidFill>
                  <a:srgbClr val="800080"/>
                </a:solidFill>
                <a:cs typeface="Times New Roman" pitchFamily="18" charset="0"/>
                <a:sym typeface="Symbol" pitchFamily="18" charset="2"/>
              </a:rPr>
              <a:t>l</a:t>
            </a:r>
            <a:r>
              <a:rPr lang="en-US" altLang="zh-CN" sz="2000" baseline="-30000" dirty="0">
                <a:solidFill>
                  <a:srgbClr val="800080"/>
                </a:solidFill>
                <a:cs typeface="Times New Roman" pitchFamily="18" charset="0"/>
                <a:sym typeface="Symbol" pitchFamily="18" charset="2"/>
              </a:rPr>
              <a:t>3</a:t>
            </a:r>
            <a:r>
              <a:rPr lang="en-US" altLang="zh-CN" sz="2000" dirty="0">
                <a:solidFill>
                  <a:srgbClr val="800080"/>
                </a:solidFill>
                <a:cs typeface="Times New Roman" pitchFamily="18" charset="0"/>
                <a:sym typeface="Symbol" pitchFamily="18" charset="2"/>
              </a:rPr>
              <a:t>)</a:t>
            </a:r>
            <a:r>
              <a:rPr lang="en-US" altLang="zh-CN" sz="2000" baseline="-30000" dirty="0">
                <a:solidFill>
                  <a:srgbClr val="800080"/>
                </a:solidFill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b="1" i="1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+ l</a:t>
            </a:r>
            <a:r>
              <a:rPr lang="en-US" altLang="zh-CN" sz="2000" b="1" i="1" baseline="-30000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3</a:t>
            </a:r>
            <a:r>
              <a:rPr lang="en-US" altLang="zh-CN" sz="2000" b="1" dirty="0">
                <a:solidFill>
                  <a:srgbClr val="800080"/>
                </a:solidFill>
                <a:latin typeface="宋体" pitchFamily="2" charset="-122"/>
                <a:ea typeface="宋体" pitchFamily="2" charset="-122"/>
                <a:sym typeface="Symbol" pitchFamily="18" charset="2"/>
              </a:rPr>
              <a:t>)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(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u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4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-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4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)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 </a:t>
            </a:r>
            <a:r>
              <a:rPr lang="en-US" altLang="zh-CN" sz="2000" b="1" i="1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+…+ l</a:t>
            </a:r>
            <a:r>
              <a:rPr lang="en-US" altLang="zh-CN" sz="2000" b="1" i="1" baseline="-30000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 n-1</a:t>
            </a:r>
            <a:r>
              <a:rPr lang="en-US" altLang="zh-CN" sz="2000" b="1" dirty="0">
                <a:solidFill>
                  <a:srgbClr val="800080"/>
                </a:solidFill>
                <a:latin typeface="宋体" pitchFamily="2" charset="-122"/>
                <a:ea typeface="宋体" pitchFamily="2" charset="-122"/>
                <a:sym typeface="Symbol" pitchFamily="18" charset="2"/>
              </a:rPr>
              <a:t>)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(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u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n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-</a:t>
            </a:r>
            <a:r>
              <a:rPr lang="en-US" altLang="zh-CN" sz="2000" i="1" dirty="0" err="1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sz="2000" baseline="-30000" dirty="0" err="1">
                <a:solidFill>
                  <a:srgbClr val="800080"/>
                </a:solidFill>
                <a:sym typeface="Symbol" pitchFamily="18" charset="2"/>
              </a:rPr>
              <a:t>n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)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 </a:t>
            </a:r>
            <a:r>
              <a:rPr lang="en-US" altLang="zh-CN" sz="2000" b="1" i="1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+ </a:t>
            </a:r>
            <a:r>
              <a:rPr lang="en-US" altLang="zh-CN" sz="2000" b="1" i="1" dirty="0" err="1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l</a:t>
            </a:r>
            <a:r>
              <a:rPr lang="en-US" altLang="zh-CN" sz="2000" b="1" i="1" baseline="-30000" dirty="0" err="1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n</a:t>
            </a:r>
            <a:endParaRPr lang="en-US" altLang="zh-CN" sz="2000" b="1" i="1" baseline="-30000" dirty="0">
              <a:solidFill>
                <a:srgbClr val="800080"/>
              </a:solidFill>
              <a:latin typeface="Times New Roman" pitchFamily="18" charset="0"/>
              <a:ea typeface="宋体" pitchFamily="2" charset="-122"/>
              <a:sym typeface="Symbol" pitchFamily="18" charset="2"/>
            </a:endParaRPr>
          </a:p>
          <a:p>
            <a:pPr lvl="1" algn="l">
              <a:buClrTx/>
              <a:buFont typeface="Symbol" pitchFamily="18" charset="2"/>
              <a:buNone/>
            </a:pPr>
            <a:endParaRPr lang="en-US" altLang="zh-CN" sz="1000" i="1" dirty="0">
              <a:solidFill>
                <a:srgbClr val="800080"/>
              </a:solidFill>
              <a:sym typeface="Symbol" pitchFamily="18" charset="2"/>
            </a:endParaRPr>
          </a:p>
          <a:p>
            <a:pPr lvl="1" algn="l">
              <a:buClrTx/>
              <a:buFont typeface="Symbol" pitchFamily="18" charset="2"/>
              <a:buNone/>
            </a:pP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   V 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= (</a:t>
            </a:r>
            <a:r>
              <a:rPr lang="en-US" altLang="zh-CN" sz="2000" b="1" i="1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…</a:t>
            </a:r>
            <a:r>
              <a:rPr lang="en-US" altLang="zh-CN" sz="2000" b="1" dirty="0">
                <a:solidFill>
                  <a:srgbClr val="800080"/>
                </a:solidFill>
                <a:latin typeface="宋体" pitchFamily="2" charset="-122"/>
                <a:ea typeface="宋体" pitchFamily="2" charset="-122"/>
                <a:sym typeface="Symbol" pitchFamily="18" charset="2"/>
              </a:rPr>
              <a:t>((</a:t>
            </a:r>
            <a:r>
              <a:rPr lang="en-US" altLang="zh-CN" sz="2000" b="1" i="1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i</a:t>
            </a:r>
            <a:r>
              <a:rPr lang="en-US" altLang="zh-CN" sz="2000" b="1" i="1" baseline="-30000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1 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(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u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2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-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2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)</a:t>
            </a:r>
            <a:r>
              <a:rPr lang="en-US" altLang="zh-CN" sz="2000" b="1" i="1" baseline="-30000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 </a:t>
            </a:r>
            <a:r>
              <a:rPr lang="en-US" altLang="zh-CN" sz="2000" b="1" i="1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+i</a:t>
            </a:r>
            <a:r>
              <a:rPr lang="en-US" altLang="zh-CN" sz="2000" b="1" i="1" baseline="-30000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2</a:t>
            </a:r>
            <a:r>
              <a:rPr lang="en-US" altLang="zh-CN" sz="2000" b="1" dirty="0">
                <a:solidFill>
                  <a:srgbClr val="800080"/>
                </a:solidFill>
                <a:latin typeface="宋体" pitchFamily="2" charset="-122"/>
                <a:ea typeface="宋体" pitchFamily="2" charset="-122"/>
                <a:sym typeface="Symbol" pitchFamily="18" charset="2"/>
              </a:rPr>
              <a:t>)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(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u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3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-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3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)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 </a:t>
            </a:r>
            <a:r>
              <a:rPr lang="en-US" altLang="zh-CN" sz="2000" b="1" i="1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+ i</a:t>
            </a:r>
            <a:r>
              <a:rPr lang="en-US" altLang="zh-CN" sz="2000" b="1" i="1" baseline="-30000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3</a:t>
            </a:r>
            <a:r>
              <a:rPr lang="en-US" altLang="zh-CN" sz="2000" b="1" dirty="0">
                <a:solidFill>
                  <a:srgbClr val="800080"/>
                </a:solidFill>
                <a:latin typeface="宋体" pitchFamily="2" charset="-122"/>
                <a:ea typeface="宋体" pitchFamily="2" charset="-122"/>
                <a:sym typeface="Symbol" pitchFamily="18" charset="2"/>
              </a:rPr>
              <a:t>)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(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u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4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-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4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)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 </a:t>
            </a:r>
            <a:r>
              <a:rPr lang="en-US" altLang="zh-CN" sz="2000" b="1" i="1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+……+ i</a:t>
            </a:r>
            <a:r>
              <a:rPr lang="en-US" altLang="zh-CN" sz="2000" b="1" i="1" baseline="-30000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 n-1</a:t>
            </a:r>
            <a:r>
              <a:rPr lang="en-US" altLang="zh-CN" sz="2000" b="1" dirty="0">
                <a:solidFill>
                  <a:srgbClr val="800080"/>
                </a:solidFill>
                <a:latin typeface="宋体" pitchFamily="2" charset="-122"/>
                <a:ea typeface="宋体" pitchFamily="2" charset="-122"/>
                <a:sym typeface="Symbol" pitchFamily="18" charset="2"/>
              </a:rPr>
              <a:t>)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(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u</a:t>
            </a:r>
            <a:r>
              <a:rPr lang="en-US" altLang="zh-CN" sz="2000" baseline="-30000" dirty="0">
                <a:solidFill>
                  <a:srgbClr val="800080"/>
                </a:solidFill>
                <a:sym typeface="Symbol" pitchFamily="18" charset="2"/>
              </a:rPr>
              <a:t>n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-</a:t>
            </a:r>
            <a:r>
              <a:rPr lang="en-US" altLang="zh-CN" sz="2000" i="1" dirty="0" err="1">
                <a:solidFill>
                  <a:srgbClr val="800080"/>
                </a:solidFill>
                <a:sym typeface="Symbol" pitchFamily="18" charset="2"/>
              </a:rPr>
              <a:t>l</a:t>
            </a:r>
            <a:r>
              <a:rPr lang="en-US" altLang="zh-CN" sz="2000" baseline="-30000" dirty="0" err="1">
                <a:solidFill>
                  <a:srgbClr val="800080"/>
                </a:solidFill>
                <a:sym typeface="Symbol" pitchFamily="18" charset="2"/>
              </a:rPr>
              <a:t>n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)</a:t>
            </a:r>
            <a:r>
              <a:rPr lang="en-US" altLang="zh-CN" sz="2000" b="1" i="1" baseline="-30000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 </a:t>
            </a:r>
            <a:r>
              <a:rPr lang="en-US" altLang="zh-CN" sz="2000" b="1" i="1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+ i</a:t>
            </a:r>
            <a:r>
              <a:rPr lang="en-US" altLang="zh-CN" sz="2000" b="1" i="1" baseline="-30000" dirty="0">
                <a:solidFill>
                  <a:srgbClr val="80008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n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 </a:t>
            </a:r>
            <a:endParaRPr lang="en-US" altLang="zh-CN" i="1" dirty="0">
              <a:solidFill>
                <a:srgbClr val="800080"/>
              </a:solidFill>
              <a:sym typeface="Symbol" pitchFamily="18" charset="2"/>
            </a:endParaRPr>
          </a:p>
        </p:txBody>
      </p:sp>
      <p:sp>
        <p:nvSpPr>
          <p:cNvPr id="613399" name="Rectangle 23"/>
          <p:cNvSpPr>
            <a:spLocks noChangeArrowheads="1"/>
          </p:cNvSpPr>
          <p:nvPr/>
        </p:nvSpPr>
        <p:spPr bwMode="auto">
          <a:xfrm>
            <a:off x="1079938" y="5170980"/>
            <a:ext cx="624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Font typeface="Symbol" pitchFamily="18" charset="2"/>
              <a:buNone/>
            </a:pPr>
            <a:r>
              <a:rPr lang="zh-CN" altLang="en-US" b="1" dirty="0">
                <a:sym typeface="Symbol" pitchFamily="18" charset="2"/>
              </a:rPr>
              <a:t>（这里的 </a:t>
            </a:r>
            <a:r>
              <a:rPr lang="en-US" altLang="zh-CN" i="1" dirty="0">
                <a:sym typeface="Symbol" pitchFamily="18" charset="2"/>
              </a:rPr>
              <a:t>C </a:t>
            </a:r>
            <a:r>
              <a:rPr lang="zh-CN" altLang="en-US" b="1" dirty="0">
                <a:sym typeface="Symbol" pitchFamily="18" charset="2"/>
              </a:rPr>
              <a:t>即为前页内情向量中的 </a:t>
            </a:r>
            <a:r>
              <a:rPr lang="en-US" altLang="zh-CN" i="1" dirty="0">
                <a:sym typeface="Symbol" pitchFamily="18" charset="2"/>
              </a:rPr>
              <a:t>C</a:t>
            </a:r>
            <a:r>
              <a:rPr lang="zh-CN" altLang="en-US" b="1" dirty="0">
                <a:sym typeface="Symbol" pitchFamily="18" charset="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97224527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13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13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3398" grpId="0" autoUpdateAnimBg="0"/>
      <p:bldP spid="613399" grpId="0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41"/>
          <p:cNvSpPr>
            <a:spLocks noChangeArrowheads="1"/>
          </p:cNvSpPr>
          <p:nvPr/>
        </p:nvSpPr>
        <p:spPr bwMode="auto">
          <a:xfrm>
            <a:off x="804041" y="1039156"/>
            <a:ext cx="8305800" cy="493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ClrTx/>
              <a:buFont typeface="Symbol" pitchFamily="18" charset="2"/>
              <a:buChar char="-"/>
            </a:pPr>
            <a:r>
              <a:rPr lang="en-US" altLang="zh-CN" sz="2800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>
                <a:solidFill>
                  <a:srgbClr val="800080"/>
                </a:solidFill>
              </a:rPr>
              <a:t>直接对布尔表达式求值</a:t>
            </a:r>
          </a:p>
          <a:p>
            <a:pPr lvl="1" algn="l">
              <a:lnSpc>
                <a:spcPct val="150000"/>
              </a:lnSpc>
              <a:buFontTx/>
              <a:buNone/>
            </a:pPr>
            <a:r>
              <a:rPr lang="zh-CN" altLang="en-US" b="1" dirty="0" smtClean="0">
                <a:solidFill>
                  <a:srgbClr val="800080"/>
                </a:solidFill>
              </a:rPr>
              <a:t>例如</a:t>
            </a:r>
            <a:r>
              <a:rPr lang="zh-CN" altLang="en-US" b="1" dirty="0" smtClean="0"/>
              <a:t> </a:t>
            </a:r>
            <a:r>
              <a:rPr lang="en-US" altLang="zh-CN" dirty="0"/>
              <a:t>: </a:t>
            </a:r>
            <a:r>
              <a:rPr lang="zh-CN" altLang="en-US" b="1" dirty="0"/>
              <a:t>可以用数值“</a:t>
            </a:r>
            <a:r>
              <a:rPr lang="en-US" altLang="zh-CN" dirty="0"/>
              <a:t>1</a:t>
            </a:r>
            <a:r>
              <a:rPr lang="en-US" altLang="zh-CN" b="1" dirty="0"/>
              <a:t>” </a:t>
            </a:r>
            <a:r>
              <a:rPr lang="zh-CN" altLang="en-US" b="1" dirty="0"/>
              <a:t>表示 </a:t>
            </a:r>
            <a:r>
              <a:rPr lang="en-US" altLang="zh-CN" dirty="0"/>
              <a:t>true; </a:t>
            </a:r>
            <a:r>
              <a:rPr lang="zh-CN" altLang="en-US" b="1" dirty="0"/>
              <a:t>用数值“</a:t>
            </a:r>
            <a:r>
              <a:rPr lang="en-US" altLang="zh-CN" dirty="0"/>
              <a:t>0</a:t>
            </a:r>
            <a:r>
              <a:rPr lang="en-US" altLang="zh-CN" b="1" dirty="0"/>
              <a:t>” </a:t>
            </a:r>
            <a:r>
              <a:rPr lang="zh-CN" altLang="en-US" b="1" dirty="0"/>
              <a:t>表示 </a:t>
            </a:r>
            <a:r>
              <a:rPr lang="en-US" altLang="zh-CN" dirty="0"/>
              <a:t>false;</a:t>
            </a:r>
          </a:p>
          <a:p>
            <a:pPr lvl="1" algn="l">
              <a:lnSpc>
                <a:spcPct val="150000"/>
              </a:lnSpc>
              <a:buFontTx/>
              <a:buNone/>
            </a:pPr>
            <a:r>
              <a:rPr lang="zh-CN" altLang="en-US" b="1" dirty="0"/>
              <a:t>采用与算术表达式类似的方法对布尔表达式进行求值</a:t>
            </a:r>
          </a:p>
          <a:p>
            <a:pPr algn="l">
              <a:lnSpc>
                <a:spcPct val="150000"/>
              </a:lnSpc>
              <a:buClrTx/>
              <a:buFont typeface="Symbol" pitchFamily="18" charset="2"/>
              <a:buChar char="-"/>
            </a:pPr>
            <a:r>
              <a:rPr lang="zh-CN" altLang="en-US" sz="2800" b="1" dirty="0" smtClean="0">
                <a:solidFill>
                  <a:srgbClr val="800080"/>
                </a:solidFill>
              </a:rPr>
              <a:t>  </a:t>
            </a:r>
            <a:r>
              <a:rPr lang="zh-CN" altLang="en-US" sz="2800" b="1" dirty="0">
                <a:solidFill>
                  <a:srgbClr val="800080"/>
                </a:solidFill>
              </a:rPr>
              <a:t>通过控制流体现布尔表达式的语义</a:t>
            </a:r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endParaRPr lang="zh-CN" altLang="en-US" sz="1000" b="1" dirty="0">
              <a:solidFill>
                <a:srgbClr val="990099"/>
              </a:solidFill>
            </a:endParaRPr>
          </a:p>
          <a:p>
            <a:pPr lvl="1" algn="l">
              <a:lnSpc>
                <a:spcPct val="150000"/>
              </a:lnSpc>
              <a:buFontTx/>
              <a:buNone/>
            </a:pPr>
            <a:r>
              <a:rPr lang="zh-CN" altLang="en-US" b="1" dirty="0">
                <a:solidFill>
                  <a:srgbClr val="800080"/>
                </a:solidFill>
                <a:sym typeface="Symbol" pitchFamily="18" charset="2"/>
              </a:rPr>
              <a:t>方法</a:t>
            </a:r>
            <a:r>
              <a:rPr lang="zh-CN" altLang="en-US" b="1" dirty="0">
                <a:sym typeface="Symbol" pitchFamily="18" charset="2"/>
              </a:rPr>
              <a:t>：通过转移到程序中的某个位置来表示布尔表达式的求值结果 </a:t>
            </a:r>
          </a:p>
          <a:p>
            <a:pPr lvl="1" algn="l">
              <a:lnSpc>
                <a:spcPct val="150000"/>
              </a:lnSpc>
              <a:buFontTx/>
              <a:buNone/>
            </a:pPr>
            <a:r>
              <a:rPr lang="zh-CN" altLang="en-US" b="1" dirty="0" smtClean="0">
                <a:solidFill>
                  <a:srgbClr val="800080"/>
                </a:solidFill>
                <a:sym typeface="Symbol" pitchFamily="18" charset="2"/>
              </a:rPr>
              <a:t>优点</a:t>
            </a:r>
            <a:r>
              <a:rPr lang="zh-CN" altLang="en-US" b="1" dirty="0">
                <a:sym typeface="Symbol" pitchFamily="18" charset="2"/>
              </a:rPr>
              <a:t>：方便实现</a:t>
            </a:r>
            <a:r>
              <a:rPr lang="zh-CN" altLang="en-US" b="1" dirty="0">
                <a:solidFill>
                  <a:srgbClr val="800080"/>
                </a:solidFill>
                <a:sym typeface="Symbol" pitchFamily="18" charset="2"/>
              </a:rPr>
              <a:t>控制流语句中</a:t>
            </a:r>
            <a:r>
              <a:rPr lang="zh-CN" altLang="en-US" b="1" dirty="0">
                <a:sym typeface="Symbol" pitchFamily="18" charset="2"/>
              </a:rPr>
              <a:t>布尔表达式的翻译</a:t>
            </a:r>
          </a:p>
          <a:p>
            <a:pPr lvl="1" algn="l">
              <a:lnSpc>
                <a:spcPct val="150000"/>
              </a:lnSpc>
              <a:buFontTx/>
              <a:buNone/>
            </a:pPr>
            <a:r>
              <a:rPr lang="zh-CN" altLang="en-US" b="1" dirty="0" smtClean="0">
                <a:sym typeface="Symbol" pitchFamily="18" charset="2"/>
              </a:rPr>
              <a:t>常</a:t>
            </a:r>
            <a:r>
              <a:rPr lang="zh-CN" altLang="en-US" b="1" dirty="0">
                <a:sym typeface="Symbol" pitchFamily="18" charset="2"/>
              </a:rPr>
              <a:t>可以得到</a:t>
            </a:r>
            <a:r>
              <a:rPr lang="zh-CN" altLang="en-US" b="1" dirty="0">
                <a:solidFill>
                  <a:srgbClr val="800080"/>
                </a:solidFill>
                <a:sym typeface="Symbol" pitchFamily="18" charset="2"/>
              </a:rPr>
              <a:t>短路</a:t>
            </a:r>
            <a:r>
              <a:rPr lang="zh-CN" altLang="en-US" b="1" dirty="0">
                <a:sym typeface="Symbol" pitchFamily="18" charset="2"/>
              </a:rPr>
              <a:t>（</a:t>
            </a:r>
            <a:r>
              <a:rPr lang="en-US" altLang="zh-CN" i="1" dirty="0">
                <a:sym typeface="Symbol" pitchFamily="18" charset="2"/>
              </a:rPr>
              <a:t>short-circuit</a:t>
            </a:r>
            <a:r>
              <a:rPr lang="zh-CN" altLang="en-US" b="1" dirty="0">
                <a:sym typeface="Symbol" pitchFamily="18" charset="2"/>
              </a:rPr>
              <a:t>）代码，而避免不必要的</a:t>
            </a:r>
          </a:p>
          <a:p>
            <a:pPr lvl="1" algn="l">
              <a:lnSpc>
                <a:spcPct val="150000"/>
              </a:lnSpc>
              <a:buFontTx/>
              <a:buNone/>
            </a:pPr>
            <a:r>
              <a:rPr lang="zh-CN" altLang="en-US" b="1" dirty="0">
                <a:sym typeface="Symbol" pitchFamily="18" charset="2"/>
              </a:rPr>
              <a:t>求值，如：在已知 </a:t>
            </a:r>
            <a:r>
              <a:rPr lang="en-US" altLang="zh-CN" i="1" dirty="0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baseline="-25000" dirty="0">
                <a:sym typeface="Symbol" pitchFamily="18" charset="2"/>
              </a:rPr>
              <a:t>1 </a:t>
            </a:r>
            <a:r>
              <a:rPr lang="zh-CN" altLang="en-US" b="1" dirty="0">
                <a:sym typeface="Symbol" pitchFamily="18" charset="2"/>
              </a:rPr>
              <a:t>为真时，不必再对</a:t>
            </a:r>
            <a:r>
              <a:rPr lang="en-US" altLang="zh-CN" i="1" dirty="0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baseline="-25000" dirty="0">
                <a:sym typeface="Symbol" pitchFamily="18" charset="2"/>
              </a:rPr>
              <a:t>1</a:t>
            </a:r>
            <a:r>
              <a:rPr lang="en-US" altLang="zh-CN" b="1" dirty="0">
                <a:ea typeface="华文行楷" pitchFamily="2" charset="-122"/>
                <a:sym typeface="Symbol" pitchFamily="18" charset="2"/>
              </a:rPr>
              <a:t></a:t>
            </a:r>
            <a:r>
              <a:rPr lang="en-US" altLang="zh-CN" i="1" dirty="0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baseline="-25000" dirty="0">
                <a:sym typeface="Symbol" pitchFamily="18" charset="2"/>
              </a:rPr>
              <a:t>2 </a:t>
            </a:r>
            <a:r>
              <a:rPr lang="zh-CN" altLang="en-US" b="1" dirty="0">
                <a:sym typeface="Symbol" pitchFamily="18" charset="2"/>
              </a:rPr>
              <a:t>中的 </a:t>
            </a:r>
            <a:r>
              <a:rPr lang="en-US" altLang="zh-CN" i="1" dirty="0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baseline="-25000" dirty="0">
                <a:sym typeface="Symbol" pitchFamily="18" charset="2"/>
              </a:rPr>
              <a:t>2</a:t>
            </a:r>
          </a:p>
          <a:p>
            <a:pPr lvl="1" algn="l">
              <a:lnSpc>
                <a:spcPct val="150000"/>
              </a:lnSpc>
              <a:buFontTx/>
              <a:buNone/>
            </a:pPr>
            <a:r>
              <a:rPr lang="zh-CN" altLang="en-US" b="1" dirty="0">
                <a:sym typeface="Symbol" pitchFamily="18" charset="2"/>
              </a:rPr>
              <a:t>进行求值；同样，在已知 </a:t>
            </a:r>
            <a:r>
              <a:rPr lang="en-US" altLang="zh-CN" i="1" dirty="0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baseline="-25000" dirty="0">
                <a:sym typeface="Symbol" pitchFamily="18" charset="2"/>
              </a:rPr>
              <a:t>1 </a:t>
            </a:r>
            <a:r>
              <a:rPr lang="zh-CN" altLang="en-US" b="1" dirty="0">
                <a:sym typeface="Symbol" pitchFamily="18" charset="2"/>
              </a:rPr>
              <a:t>为假时，不必再对 </a:t>
            </a:r>
            <a:r>
              <a:rPr lang="en-US" altLang="zh-CN" i="1" dirty="0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baseline="-25000" dirty="0">
                <a:sym typeface="Symbol" pitchFamily="18" charset="2"/>
              </a:rPr>
              <a:t>1</a:t>
            </a:r>
            <a:r>
              <a:rPr lang="en-US" altLang="zh-CN" b="1" dirty="0">
                <a:ea typeface="华文行楷" pitchFamily="2" charset="-122"/>
                <a:sym typeface="Symbol" pitchFamily="18" charset="2"/>
              </a:rPr>
              <a:t></a:t>
            </a:r>
            <a:r>
              <a:rPr lang="en-US" altLang="zh-CN" i="1" dirty="0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baseline="-25000" dirty="0">
                <a:sym typeface="Symbol" pitchFamily="18" charset="2"/>
              </a:rPr>
              <a:t>2</a:t>
            </a:r>
          </a:p>
          <a:p>
            <a:pPr lvl="1" algn="l">
              <a:lnSpc>
                <a:spcPct val="150000"/>
              </a:lnSpc>
              <a:buFontTx/>
              <a:buNone/>
            </a:pPr>
            <a:r>
              <a:rPr lang="zh-CN" altLang="en-US" b="1" dirty="0">
                <a:sym typeface="Symbol" pitchFamily="18" charset="2"/>
              </a:rPr>
              <a:t>中的</a:t>
            </a:r>
            <a:r>
              <a:rPr lang="en-US" altLang="zh-CN" i="1" dirty="0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baseline="-25000" dirty="0">
                <a:sym typeface="Symbol" pitchFamily="18" charset="2"/>
              </a:rPr>
              <a:t>2 </a:t>
            </a:r>
            <a:r>
              <a:rPr lang="zh-CN" altLang="en-US" b="1" dirty="0">
                <a:sym typeface="Symbol" pitchFamily="18" charset="2"/>
              </a:rPr>
              <a:t>进行求值</a:t>
            </a:r>
          </a:p>
        </p:txBody>
      </p:sp>
      <p:sp>
        <p:nvSpPr>
          <p:cNvPr id="39940" name="Text Box 46"/>
          <p:cNvSpPr txBox="1">
            <a:spLocks noChangeArrowheads="1"/>
          </p:cNvSpPr>
          <p:nvPr/>
        </p:nvSpPr>
        <p:spPr bwMode="auto">
          <a:xfrm>
            <a:off x="495300" y="441326"/>
            <a:ext cx="8305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布尔表达式的语法制导翻译</a:t>
            </a:r>
          </a:p>
        </p:txBody>
      </p:sp>
    </p:spTree>
    <p:extLst>
      <p:ext uri="{BB962C8B-B14F-4D97-AF65-F5344CB8AC3E}">
        <p14:creationId xmlns:p14="http://schemas.microsoft.com/office/powerpoint/2010/main" val="313045865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760085" y="1140427"/>
            <a:ext cx="807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>
                <a:solidFill>
                  <a:srgbClr val="990099"/>
                </a:solidFill>
              </a:rPr>
              <a:t>直接对布尔表达式求值</a:t>
            </a:r>
            <a:endParaRPr lang="zh-CN" altLang="en-US" sz="1000" b="1" dirty="0">
              <a:solidFill>
                <a:srgbClr val="990099"/>
              </a:solidFill>
            </a:endParaRP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381000" y="441326"/>
            <a:ext cx="8305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布尔表达式的语法制导翻译</a:t>
            </a:r>
          </a:p>
        </p:txBody>
      </p:sp>
      <p:sp>
        <p:nvSpPr>
          <p:cNvPr id="40969" name="Text Box 9"/>
          <p:cNvSpPr txBox="1">
            <a:spLocks noChangeArrowheads="1"/>
          </p:cNvSpPr>
          <p:nvPr/>
        </p:nvSpPr>
        <p:spPr bwMode="auto">
          <a:xfrm>
            <a:off x="838200" y="2079625"/>
            <a:ext cx="1905000" cy="371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E </a:t>
            </a:r>
            <a:r>
              <a:rPr lang="en-US" altLang="zh-CN" sz="2000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 E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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 </a:t>
            </a:r>
          </a:p>
          <a:p>
            <a:pPr algn="l">
              <a:buClrTx/>
              <a:buFont typeface="Wingdings" pitchFamily="2" charset="2"/>
              <a:buNone/>
            </a:pPr>
            <a:endParaRPr lang="en-US" altLang="zh-CN" sz="1400" i="1" dirty="0"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E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b="1" dirty="0">
                <a:sym typeface="Symbol" pitchFamily="18" charset="2"/>
              </a:rPr>
              <a:t>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</a:p>
          <a:p>
            <a:pPr algn="l">
              <a:buClrTx/>
              <a:buFont typeface="Wingdings" pitchFamily="2" charset="2"/>
              <a:buNone/>
            </a:pPr>
            <a:endParaRPr lang="en-US" altLang="zh-CN" baseline="-25000" dirty="0"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b="1" dirty="0">
                <a:sym typeface="Symbol" pitchFamily="18" charset="2"/>
              </a:rPr>
              <a:t>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</a:p>
          <a:p>
            <a:pPr algn="l" eaLnBrk="0" hangingPunct="0">
              <a:buClrTx/>
              <a:buFontTx/>
              <a:buNone/>
            </a:pPr>
            <a:endParaRPr lang="en-US" altLang="zh-CN" sz="2000" i="1" dirty="0">
              <a:sym typeface="Symbol" pitchFamily="18" charset="2"/>
            </a:endParaRPr>
          </a:p>
          <a:p>
            <a:pPr algn="l" eaLnBrk="0" hangingPunct="0">
              <a:buClrTx/>
              <a:buFontTx/>
              <a:buNone/>
            </a:pPr>
            <a:r>
              <a:rPr lang="en-US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(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1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) </a:t>
            </a:r>
          </a:p>
          <a:p>
            <a:pPr algn="l" eaLnBrk="0" hangingPunct="0">
              <a:buClrTx/>
              <a:buFontTx/>
              <a:buNone/>
            </a:pPr>
            <a:r>
              <a:rPr lang="en-US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u="sng" dirty="0">
                <a:sym typeface="Symbol" pitchFamily="18" charset="2"/>
              </a:rPr>
              <a:t>id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dirty="0">
                <a:sym typeface="Symbol" pitchFamily="18" charset="2"/>
              </a:rPr>
              <a:t> </a:t>
            </a:r>
            <a:r>
              <a:rPr lang="en-US" altLang="zh-CN" sz="2000" u="sng" dirty="0" err="1">
                <a:sym typeface="Symbol" pitchFamily="18" charset="2"/>
              </a:rPr>
              <a:t>rop</a:t>
            </a:r>
            <a:r>
              <a:rPr lang="en-US" altLang="zh-CN" sz="2000" dirty="0">
                <a:sym typeface="Symbol" pitchFamily="18" charset="2"/>
              </a:rPr>
              <a:t> </a:t>
            </a:r>
            <a:r>
              <a:rPr lang="en-US" altLang="zh-CN" sz="2000" u="sng" dirty="0">
                <a:sym typeface="Symbol" pitchFamily="18" charset="2"/>
              </a:rPr>
              <a:t>id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</a:p>
          <a:p>
            <a:pPr algn="l" eaLnBrk="0" hangingPunct="0">
              <a:buClrTx/>
              <a:buFontTx/>
              <a:buNone/>
            </a:pPr>
            <a:endParaRPr lang="en-US" altLang="zh-CN" sz="2000" u="sng" baseline="-25000" dirty="0">
              <a:sym typeface="Symbol" pitchFamily="18" charset="2"/>
            </a:endParaRPr>
          </a:p>
          <a:p>
            <a:pPr algn="l" eaLnBrk="0" hangingPunct="0">
              <a:buClrTx/>
              <a:buFontTx/>
              <a:buNone/>
            </a:pPr>
            <a:endParaRPr lang="en-US" altLang="zh-CN" u="sng" baseline="-25000" dirty="0">
              <a:sym typeface="Symbol" pitchFamily="18" charset="2"/>
            </a:endParaRPr>
          </a:p>
          <a:p>
            <a:pPr algn="l" eaLnBrk="0" hangingPunct="0">
              <a:buClrTx/>
              <a:buFontTx/>
              <a:buNone/>
            </a:pPr>
            <a:endParaRPr lang="en-US" altLang="zh-CN" u="sng" baseline="-25000" dirty="0">
              <a:sym typeface="Symbol" pitchFamily="18" charset="2"/>
            </a:endParaRPr>
          </a:p>
          <a:p>
            <a:pPr algn="l" eaLnBrk="0" hangingPunct="0">
              <a:buClrTx/>
              <a:buFontTx/>
              <a:buNone/>
            </a:pPr>
            <a:endParaRPr lang="en-US" altLang="zh-CN" u="sng" baseline="-25000" dirty="0">
              <a:sym typeface="Symbol" pitchFamily="18" charset="2"/>
            </a:endParaRPr>
          </a:p>
          <a:p>
            <a:pPr algn="l" eaLnBrk="0" hangingPunct="0">
              <a:buClrTx/>
              <a:buFontTx/>
              <a:buNone/>
            </a:pPr>
            <a:r>
              <a:rPr lang="en-US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true</a:t>
            </a:r>
          </a:p>
          <a:p>
            <a:pPr algn="l" eaLnBrk="0" hangingPunct="0">
              <a:buClrTx/>
              <a:buFontTx/>
              <a:buNone/>
            </a:pPr>
            <a:r>
              <a:rPr lang="en-US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false</a:t>
            </a:r>
          </a:p>
        </p:txBody>
      </p:sp>
      <p:sp>
        <p:nvSpPr>
          <p:cNvPr id="40970" name="Text Box 10"/>
          <p:cNvSpPr txBox="1">
            <a:spLocks noChangeArrowheads="1"/>
          </p:cNvSpPr>
          <p:nvPr/>
        </p:nvSpPr>
        <p:spPr bwMode="auto">
          <a:xfrm>
            <a:off x="2667000" y="2057400"/>
            <a:ext cx="6324600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{ </a:t>
            </a:r>
            <a:r>
              <a:rPr lang="en-US" altLang="zh-CN" sz="2000" i="1" dirty="0" err="1">
                <a:cs typeface="Times New Roman" pitchFamily="18" charset="0"/>
                <a:sym typeface="Symbol" pitchFamily="18" charset="2"/>
              </a:rPr>
              <a:t>E.place</a:t>
            </a: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:= </a:t>
            </a:r>
            <a:r>
              <a:rPr lang="en-US" altLang="zh-CN" sz="2000" i="1" dirty="0" err="1">
                <a:ea typeface="华文行楷" pitchFamily="2" charset="-122"/>
                <a:cs typeface="Times New Roman" pitchFamily="18" charset="0"/>
                <a:sym typeface="Symbol" pitchFamily="18" charset="2"/>
              </a:rPr>
              <a:t>newtemp</a:t>
            </a:r>
            <a:r>
              <a:rPr lang="en-US" altLang="zh-CN" sz="2000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;  </a:t>
            </a:r>
            <a:r>
              <a:rPr lang="en-US" altLang="zh-CN" sz="2000" i="1" dirty="0" err="1">
                <a:ea typeface="华文行楷" pitchFamily="2" charset="-122"/>
                <a:cs typeface="Times New Roman" pitchFamily="18" charset="0"/>
                <a:sym typeface="Symbol" pitchFamily="18" charset="2"/>
              </a:rPr>
              <a:t>E.code</a:t>
            </a:r>
            <a:r>
              <a:rPr lang="en-US" altLang="zh-CN" sz="2000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 := E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.code || E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.code 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         ||  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gen (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E.place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 ‘:=‘ 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.place ‘</a:t>
            </a:r>
            <a:r>
              <a:rPr lang="en-US" altLang="zh-CN" sz="2000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or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’ E</a:t>
            </a:r>
            <a:r>
              <a:rPr lang="en-US" altLang="zh-CN" sz="2000" baseline="-25000" dirty="0">
                <a:solidFill>
                  <a:srgbClr val="FF0000"/>
                </a:solidFill>
                <a:sym typeface="Symbol" pitchFamily="18" charset="2"/>
              </a:rPr>
              <a:t>2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.place)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}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{ </a:t>
            </a:r>
            <a:r>
              <a:rPr lang="en-US" altLang="zh-CN" sz="2000" i="1" dirty="0" err="1">
                <a:sym typeface="Symbol" pitchFamily="18" charset="2"/>
              </a:rPr>
              <a:t>E.place</a:t>
            </a:r>
            <a:r>
              <a:rPr lang="en-US" altLang="zh-CN" sz="2000" i="1" dirty="0">
                <a:sym typeface="Symbol" pitchFamily="18" charset="2"/>
              </a:rPr>
              <a:t> :=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newtemp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; 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E.code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:= E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.code || E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.code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         ||  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gen (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E.place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 ‘:=‘ 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.place ‘</a:t>
            </a:r>
            <a:r>
              <a:rPr lang="en-US" altLang="zh-CN" sz="2000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and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’ E</a:t>
            </a:r>
            <a:r>
              <a:rPr lang="en-US" altLang="zh-CN" sz="2000" baseline="-25000" dirty="0">
                <a:solidFill>
                  <a:srgbClr val="FF0000"/>
                </a:solidFill>
                <a:sym typeface="Symbol" pitchFamily="18" charset="2"/>
              </a:rPr>
              <a:t>2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.place)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}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{ </a:t>
            </a:r>
            <a:r>
              <a:rPr lang="en-US" altLang="zh-CN" sz="2000" i="1" dirty="0" err="1">
                <a:sym typeface="Symbol" pitchFamily="18" charset="2"/>
              </a:rPr>
              <a:t>E.place</a:t>
            </a:r>
            <a:r>
              <a:rPr lang="en-US" altLang="zh-CN" sz="2000" i="1" dirty="0">
                <a:sym typeface="Symbol" pitchFamily="18" charset="2"/>
              </a:rPr>
              <a:t> :=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newtemp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;  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E.code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:= E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.code ||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         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gen (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E.place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 ‘:=‘ 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‘</a:t>
            </a:r>
            <a:r>
              <a:rPr lang="en-US" altLang="zh-CN" sz="2000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not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’ E</a:t>
            </a:r>
            <a:r>
              <a:rPr lang="en-US" altLang="zh-CN" sz="2000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.palce)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}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{ </a:t>
            </a:r>
            <a:r>
              <a:rPr lang="en-US" altLang="zh-CN" sz="2000" i="1" dirty="0" err="1">
                <a:sym typeface="Symbol" pitchFamily="18" charset="2"/>
              </a:rPr>
              <a:t>E.place</a:t>
            </a:r>
            <a:r>
              <a:rPr lang="en-US" altLang="zh-CN" sz="2000" i="1" dirty="0">
                <a:sym typeface="Symbol" pitchFamily="18" charset="2"/>
              </a:rPr>
              <a:t> :=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.place ; </a:t>
            </a:r>
            <a:r>
              <a:rPr lang="en-US" altLang="zh-CN" sz="2000" i="1" dirty="0" err="1">
                <a:sym typeface="Symbol" pitchFamily="18" charset="2"/>
              </a:rPr>
              <a:t>E.code</a:t>
            </a:r>
            <a:r>
              <a:rPr lang="en-US" altLang="zh-CN" sz="2000" i="1" dirty="0">
                <a:sym typeface="Symbol" pitchFamily="18" charset="2"/>
              </a:rPr>
              <a:t> :=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.code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}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{ </a:t>
            </a:r>
            <a:r>
              <a:rPr lang="en-US" altLang="zh-CN" sz="2000" i="1" dirty="0" err="1">
                <a:sym typeface="Symbol" pitchFamily="18" charset="2"/>
              </a:rPr>
              <a:t>E.place</a:t>
            </a:r>
            <a:r>
              <a:rPr lang="en-US" altLang="zh-CN" sz="2000" i="1" dirty="0">
                <a:sym typeface="Symbol" pitchFamily="18" charset="2"/>
              </a:rPr>
              <a:t> :=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newtemp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;  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E.code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:= gen (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 ‘</a:t>
            </a:r>
            <a:r>
              <a:rPr lang="en-US" altLang="zh-CN" sz="2000" dirty="0">
                <a:solidFill>
                  <a:srgbClr val="FF0000"/>
                </a:solidFill>
                <a:sym typeface="Symbol" pitchFamily="18" charset="2"/>
              </a:rPr>
              <a:t>if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‘ </a:t>
            </a:r>
            <a:r>
              <a:rPr lang="en-US" altLang="zh-CN" sz="2000" u="sng" dirty="0">
                <a:solidFill>
                  <a:srgbClr val="FF0000"/>
                </a:solidFill>
                <a:sym typeface="Symbol" pitchFamily="18" charset="2"/>
              </a:rPr>
              <a:t>id</a:t>
            </a:r>
            <a:r>
              <a:rPr lang="en-US" altLang="zh-CN" sz="2000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.place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          </a:t>
            </a:r>
            <a:r>
              <a:rPr lang="en-US" altLang="zh-CN" sz="2000" u="sng" dirty="0" err="1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rop</a:t>
            </a:r>
            <a:r>
              <a:rPr lang="en-US" altLang="zh-CN" sz="2000" dirty="0" err="1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.op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u="sng" dirty="0">
                <a:solidFill>
                  <a:srgbClr val="FF0000"/>
                </a:solidFill>
                <a:sym typeface="Symbol" pitchFamily="18" charset="2"/>
              </a:rPr>
              <a:t>id</a:t>
            </a:r>
            <a:r>
              <a:rPr lang="en-US" altLang="zh-CN" sz="2000" baseline="-25000" dirty="0">
                <a:solidFill>
                  <a:srgbClr val="FF0000"/>
                </a:solidFill>
                <a:sym typeface="Symbol" pitchFamily="18" charset="2"/>
              </a:rPr>
              <a:t>2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.place 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‘</a:t>
            </a:r>
            <a:r>
              <a:rPr lang="en-US" altLang="zh-CN" sz="2000" dirty="0" err="1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goto</a:t>
            </a:r>
            <a:r>
              <a:rPr lang="en-US" altLang="zh-CN" sz="2000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’ 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nextstat+3)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||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         gen (</a:t>
            </a:r>
            <a:r>
              <a:rPr lang="en-US" altLang="zh-CN" sz="2000" i="1" dirty="0" err="1">
                <a:sym typeface="Symbol" pitchFamily="18" charset="2"/>
              </a:rPr>
              <a:t>E.place</a:t>
            </a:r>
            <a:r>
              <a:rPr lang="en-US" altLang="zh-CN" sz="2000" i="1" dirty="0">
                <a:sym typeface="Symbol" pitchFamily="18" charset="2"/>
              </a:rPr>
              <a:t> ‘:=‘ ‘0’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) 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||  gen (</a:t>
            </a:r>
            <a:r>
              <a:rPr lang="en-US" altLang="zh-CN" sz="2000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‘</a:t>
            </a:r>
            <a:r>
              <a:rPr lang="en-US" altLang="zh-CN" sz="2000" dirty="0" err="1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goto</a:t>
            </a:r>
            <a:r>
              <a:rPr lang="en-US" altLang="zh-CN" sz="2000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’ 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nextstat+2)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         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|| gen (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E.place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 ‘:=‘ ‘1’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)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}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{ </a:t>
            </a:r>
            <a:r>
              <a:rPr lang="en-US" altLang="zh-CN" sz="2000" i="1" dirty="0" err="1">
                <a:sym typeface="Symbol" pitchFamily="18" charset="2"/>
              </a:rPr>
              <a:t>E.place</a:t>
            </a:r>
            <a:r>
              <a:rPr lang="en-US" altLang="zh-CN" sz="2000" i="1" dirty="0">
                <a:sym typeface="Symbol" pitchFamily="18" charset="2"/>
              </a:rPr>
              <a:t> :=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newtemp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;  </a:t>
            </a:r>
            <a:r>
              <a:rPr lang="en-US" altLang="zh-CN" sz="2000" i="1" dirty="0" err="1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E.code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 := gen(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E.place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 ‘:=‘ ‘1’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)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}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{ </a:t>
            </a:r>
            <a:r>
              <a:rPr lang="en-US" altLang="zh-CN" sz="2000" i="1" dirty="0" err="1">
                <a:sym typeface="Symbol" pitchFamily="18" charset="2"/>
              </a:rPr>
              <a:t>E.place</a:t>
            </a:r>
            <a:r>
              <a:rPr lang="en-US" altLang="zh-CN" sz="2000" i="1" dirty="0">
                <a:sym typeface="Symbol" pitchFamily="18" charset="2"/>
              </a:rPr>
              <a:t> :=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newtemp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;  </a:t>
            </a:r>
            <a:r>
              <a:rPr lang="en-US" altLang="zh-CN" sz="2000" i="1" dirty="0" err="1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E.code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 := gen(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E.place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 ‘:=‘ ‘0’</a:t>
            </a:r>
            <a:r>
              <a:rPr lang="en-US" altLang="zh-CN" sz="20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)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}</a:t>
            </a:r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5486400" y="1158820"/>
            <a:ext cx="3200400" cy="711200"/>
          </a:xfrm>
          <a:prstGeom prst="rect">
            <a:avLst/>
          </a:prstGeom>
          <a:noFill/>
          <a:ln w="9525" cap="rnd">
            <a:solidFill>
              <a:srgbClr val="333399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nextstat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zh-CN" altLang="en-US" sz="2000" b="1" dirty="0">
                <a:sym typeface="Symbol" pitchFamily="18" charset="2"/>
              </a:rPr>
              <a:t>返回输出代码序列</a:t>
            </a:r>
          </a:p>
          <a:p>
            <a:pPr>
              <a:buFont typeface="Wingdings" pitchFamily="2" charset="2"/>
              <a:buNone/>
            </a:pPr>
            <a:r>
              <a:rPr lang="zh-CN" altLang="en-US" sz="2000" b="1" dirty="0">
                <a:sym typeface="Symbol" pitchFamily="18" charset="2"/>
              </a:rPr>
              <a:t>中下一条 </a:t>
            </a:r>
            <a:r>
              <a:rPr lang="en-US" altLang="zh-CN" sz="2000" i="1" dirty="0">
                <a:sym typeface="Symbol" pitchFamily="18" charset="2"/>
              </a:rPr>
              <a:t>TAC </a:t>
            </a:r>
            <a:r>
              <a:rPr lang="zh-CN" altLang="en-US" sz="2000" b="1" dirty="0">
                <a:sym typeface="Symbol" pitchFamily="18" charset="2"/>
              </a:rPr>
              <a:t>语句的下标</a:t>
            </a:r>
          </a:p>
        </p:txBody>
      </p:sp>
    </p:spTree>
    <p:extLst>
      <p:ext uri="{BB962C8B-B14F-4D97-AF65-F5344CB8AC3E}">
        <p14:creationId xmlns:p14="http://schemas.microsoft.com/office/powerpoint/2010/main" val="55263820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331" name="Text Box 35"/>
          <p:cNvSpPr txBox="1">
            <a:spLocks noChangeArrowheads="1"/>
          </p:cNvSpPr>
          <p:nvPr/>
        </p:nvSpPr>
        <p:spPr bwMode="auto">
          <a:xfrm>
            <a:off x="215462" y="1307853"/>
            <a:ext cx="69405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ClrTx/>
            </a:pPr>
            <a:r>
              <a:rPr lang="en-US" altLang="zh-CN" sz="3200" b="1" dirty="0">
                <a:solidFill>
                  <a:srgbClr val="800080"/>
                </a:solidFill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</a:rPr>
              <a:t>符号表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的作用</a:t>
            </a:r>
          </a:p>
        </p:txBody>
      </p:sp>
      <p:sp>
        <p:nvSpPr>
          <p:cNvPr id="567339" name="Rectangle 43"/>
          <p:cNvSpPr>
            <a:spLocks noChangeArrowheads="1"/>
          </p:cNvSpPr>
          <p:nvPr/>
        </p:nvSpPr>
        <p:spPr bwMode="auto">
          <a:xfrm>
            <a:off x="217612" y="2055867"/>
            <a:ext cx="7859588" cy="435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kumimoji="0" lang="zh-CN" altLang="en-US" sz="2800" b="1" dirty="0"/>
              <a:t>用来</a:t>
            </a:r>
            <a:r>
              <a:rPr kumimoji="0" lang="zh-CN" altLang="en-US" sz="2800" b="1" dirty="0">
                <a:solidFill>
                  <a:srgbClr val="800080"/>
                </a:solidFill>
              </a:rPr>
              <a:t>存放</a:t>
            </a:r>
            <a:r>
              <a:rPr kumimoji="0" lang="zh-CN" altLang="en-US" sz="2800" b="1" dirty="0"/>
              <a:t>有关</a:t>
            </a:r>
            <a:r>
              <a:rPr kumimoji="0" lang="zh-CN" altLang="en-US" sz="2800" b="1" dirty="0">
                <a:solidFill>
                  <a:srgbClr val="800080"/>
                </a:solidFill>
              </a:rPr>
              <a:t>标识符（符号）的属性</a:t>
            </a:r>
            <a:r>
              <a:rPr kumimoji="0" lang="zh-CN" altLang="en-US" sz="2800" b="1" dirty="0"/>
              <a:t>信息</a:t>
            </a:r>
          </a:p>
          <a:p>
            <a:pPr>
              <a:buClrTx/>
              <a:buFont typeface="Symbol" pitchFamily="18" charset="2"/>
              <a:buNone/>
            </a:pPr>
            <a:endParaRPr kumimoji="0" lang="zh-CN" altLang="en-US" sz="1000" b="1" dirty="0">
              <a:solidFill>
                <a:srgbClr val="800080"/>
              </a:solidFill>
            </a:endParaRPr>
          </a:p>
          <a:p>
            <a:pPr lvl="1" algn="l">
              <a:buClrTx/>
              <a:buFontTx/>
              <a:buChar char="•"/>
            </a:pPr>
            <a:r>
              <a:rPr lang="zh-CN" altLang="en-US" sz="2400" b="1" dirty="0">
                <a:solidFill>
                  <a:srgbClr val="800080"/>
                </a:solidFill>
                <a:latin typeface="Times New Roman" pitchFamily="18" charset="0"/>
              </a:rPr>
              <a:t> </a:t>
            </a:r>
            <a:r>
              <a:rPr lang="zh-CN" altLang="en-US" sz="2400" b="1" dirty="0">
                <a:latin typeface="Times New Roman" pitchFamily="18" charset="0"/>
              </a:rPr>
              <a:t> </a:t>
            </a:r>
            <a:r>
              <a:rPr kumimoji="0" lang="zh-CN" altLang="en-US" sz="2400" b="1" dirty="0"/>
              <a:t>这些信息会在编译的不同阶段用到</a:t>
            </a:r>
          </a:p>
          <a:p>
            <a:pPr lvl="1" algn="l">
              <a:buClrTx/>
              <a:buFontTx/>
              <a:buNone/>
            </a:pPr>
            <a:endParaRPr lang="zh-CN" altLang="en-US" sz="1100" b="1" dirty="0"/>
          </a:p>
          <a:p>
            <a:pPr lvl="1" algn="l">
              <a:buFontTx/>
              <a:buChar char="•"/>
            </a:pPr>
            <a:r>
              <a:rPr lang="zh-CN" altLang="en-US" sz="2400" b="1" dirty="0">
                <a:latin typeface="楷体_GB2312" pitchFamily="49" charset="-122"/>
              </a:rPr>
              <a:t> </a:t>
            </a:r>
            <a:r>
              <a:rPr kumimoji="0" lang="zh-CN" altLang="en-US" sz="2400" b="1" dirty="0" smtClean="0">
                <a:latin typeface="楷体_GB2312" pitchFamily="49" charset="-122"/>
              </a:rPr>
              <a:t>符号表的</a:t>
            </a:r>
            <a:r>
              <a:rPr kumimoji="0" lang="zh-CN" altLang="en-US" sz="2400" b="1" dirty="0">
                <a:latin typeface="楷体_GB2312" pitchFamily="49" charset="-122"/>
              </a:rPr>
              <a:t>内容将</a:t>
            </a:r>
            <a:r>
              <a:rPr kumimoji="0" lang="zh-CN" altLang="en-US" sz="2400" b="1" dirty="0" smtClean="0">
                <a:latin typeface="楷体_GB2312" pitchFamily="49" charset="-122"/>
              </a:rPr>
              <a:t>用于静态语义检查</a:t>
            </a:r>
            <a:r>
              <a:rPr kumimoji="0" lang="zh-CN" altLang="en-US" sz="2400" b="1" dirty="0">
                <a:latin typeface="楷体_GB2312" pitchFamily="49" charset="-122"/>
              </a:rPr>
              <a:t>和产生中间代码</a:t>
            </a:r>
          </a:p>
          <a:p>
            <a:pPr lvl="1" algn="l">
              <a:buFontTx/>
              <a:buNone/>
            </a:pPr>
            <a:endParaRPr kumimoji="0" lang="zh-CN" altLang="en-US" sz="1100" b="1" dirty="0">
              <a:latin typeface="楷体_GB2312" pitchFamily="49" charset="-122"/>
            </a:endParaRPr>
          </a:p>
          <a:p>
            <a:pPr lvl="1" algn="l">
              <a:buFontTx/>
              <a:buChar char="•"/>
            </a:pPr>
            <a:r>
              <a:rPr lang="zh-CN" altLang="en-US" sz="2400" b="1" dirty="0">
                <a:latin typeface="楷体_GB2312" pitchFamily="49" charset="-122"/>
              </a:rPr>
              <a:t> </a:t>
            </a:r>
            <a:r>
              <a:rPr kumimoji="0" lang="zh-CN" altLang="en-US" sz="2400" b="1" dirty="0"/>
              <a:t>在目标代码生成阶段，符号表是对符号名进行</a:t>
            </a:r>
            <a:r>
              <a:rPr kumimoji="0" lang="zh-CN" altLang="en-US" sz="2400" b="1" dirty="0" smtClean="0"/>
              <a:t>地址分配</a:t>
            </a:r>
            <a:r>
              <a:rPr kumimoji="0" lang="zh-CN" altLang="en-US" sz="2400" b="1" dirty="0"/>
              <a:t>的依据</a:t>
            </a:r>
          </a:p>
          <a:p>
            <a:pPr lvl="1" algn="l">
              <a:buFontTx/>
              <a:buNone/>
            </a:pPr>
            <a:endParaRPr kumimoji="0" lang="zh-CN" altLang="en-US" sz="1100" b="1" dirty="0"/>
          </a:p>
          <a:p>
            <a:pPr lvl="1" algn="l">
              <a:buFontTx/>
              <a:buChar char="•"/>
            </a:pPr>
            <a:r>
              <a:rPr lang="zh-CN" altLang="en-US" sz="2400" b="1" dirty="0">
                <a:latin typeface="楷体_GB2312" pitchFamily="49" charset="-122"/>
              </a:rPr>
              <a:t> </a:t>
            </a:r>
            <a:r>
              <a:rPr kumimoji="0" lang="zh-CN" altLang="en-US" sz="2400" b="1" dirty="0"/>
              <a:t>对一个多遍扫描的编译程序，不同遍所用的符号</a:t>
            </a:r>
            <a:r>
              <a:rPr kumimoji="0" lang="zh-CN" altLang="en-US" sz="2400" b="1" dirty="0" smtClean="0"/>
              <a:t>表也</a:t>
            </a:r>
            <a:r>
              <a:rPr kumimoji="0" lang="zh-CN" altLang="en-US" sz="2400" b="1" dirty="0"/>
              <a:t>会有所不同，因为每遍所关心的信息或所能</a:t>
            </a:r>
            <a:r>
              <a:rPr kumimoji="0" lang="zh-CN" altLang="en-US" sz="2400" b="1" dirty="0" smtClean="0"/>
              <a:t>得到的信息</a:t>
            </a:r>
            <a:r>
              <a:rPr kumimoji="0" lang="zh-CN" altLang="en-US" sz="2400" b="1" dirty="0"/>
              <a:t>会有差异</a:t>
            </a:r>
          </a:p>
          <a:p>
            <a:pPr lvl="1">
              <a:buFontTx/>
              <a:buNone/>
            </a:pPr>
            <a:endParaRPr kumimoji="0" lang="zh-CN" altLang="en-US" sz="1000" b="1" dirty="0"/>
          </a:p>
          <a:p>
            <a:pPr algn="l">
              <a:buClrTx/>
              <a:buFont typeface="Symbol" pitchFamily="18" charset="2"/>
              <a:buChar char="-"/>
            </a:pPr>
            <a:r>
              <a:rPr lang="zh-CN" altLang="en-US" sz="28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kumimoji="0" lang="zh-CN" altLang="en-US" sz="2800" b="1" dirty="0">
                <a:solidFill>
                  <a:srgbClr val="800080"/>
                </a:solidFill>
              </a:rPr>
              <a:t>用来体现作用域与可见性信息</a:t>
            </a:r>
            <a:endParaRPr kumimoji="0" lang="zh-CN" altLang="en-US" sz="1000" b="1" dirty="0">
              <a:solidFill>
                <a:srgbClr val="800080"/>
              </a:solidFill>
            </a:endParaRPr>
          </a:p>
        </p:txBody>
      </p:sp>
      <p:sp>
        <p:nvSpPr>
          <p:cNvPr id="9" name="Rectangle 10"/>
          <p:cNvSpPr txBox="1">
            <a:spLocks noChangeArrowheads="1"/>
          </p:cNvSpPr>
          <p:nvPr/>
        </p:nvSpPr>
        <p:spPr>
          <a:xfrm>
            <a:off x="362901" y="484789"/>
            <a:ext cx="4640262" cy="533400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华文隶书" pitchFamily="2" charset="-122"/>
                <a:ea typeface="华文隶书" pitchFamily="2" charset="-122"/>
              </a:defRPr>
            </a:lvl9pPr>
          </a:lstStyle>
          <a:p>
            <a:r>
              <a:rPr lang="en-US" altLang="zh-CN" sz="3600" b="1" dirty="0" smtClean="0">
                <a:latin typeface="Times New Roman" charset="0"/>
                <a:ea typeface="黑体" pitchFamily="2" charset="-122"/>
              </a:rPr>
              <a:t>8.1 </a:t>
            </a:r>
            <a:r>
              <a:rPr lang="zh-CN" altLang="en-US" sz="3600" b="1" dirty="0" smtClean="0">
                <a:latin typeface="Times New Roman" charset="0"/>
                <a:ea typeface="黑体" pitchFamily="2" charset="-122"/>
              </a:rPr>
              <a:t>符号表</a:t>
            </a:r>
            <a:r>
              <a:rPr lang="en-US" altLang="zh-CN" sz="3600" b="1" dirty="0" smtClean="0">
                <a:latin typeface="Times New Roman" charset="0"/>
                <a:ea typeface="黑体" pitchFamily="2" charset="-122"/>
              </a:rPr>
              <a:t>  </a:t>
            </a:r>
            <a:endParaRPr lang="zh-CN" altLang="en-US" sz="3600" b="1" dirty="0">
              <a:latin typeface="Times New Roman" charset="0"/>
              <a:ea typeface="黑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85829238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"/>
          <p:cNvSpPr>
            <a:spLocks noChangeArrowheads="1"/>
          </p:cNvSpPr>
          <p:nvPr/>
        </p:nvSpPr>
        <p:spPr bwMode="auto">
          <a:xfrm>
            <a:off x="631825" y="2057400"/>
            <a:ext cx="7978775" cy="43434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" name="Text Box 19"/>
          <p:cNvSpPr txBox="1">
            <a:spLocks noChangeArrowheads="1"/>
          </p:cNvSpPr>
          <p:nvPr/>
        </p:nvSpPr>
        <p:spPr bwMode="auto">
          <a:xfrm>
            <a:off x="599741" y="1020762"/>
            <a:ext cx="78168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498475">
              <a:defRPr kumimoji="1" sz="2400">
                <a:solidFill>
                  <a:schemeClr val="tx1"/>
                </a:solidFill>
                <a:latin typeface="Times New Roman" charset="0"/>
                <a:ea typeface="宋体" pitchFamily="2" charset="-122"/>
              </a:defRPr>
            </a:lvl1pPr>
            <a:lvl2pPr marL="947738">
              <a:defRPr kumimoji="1" sz="2400">
                <a:solidFill>
                  <a:schemeClr val="tx1"/>
                </a:solidFill>
                <a:latin typeface="Times New Roman" charset="0"/>
                <a:ea typeface="宋体" pitchFamily="2" charset="-122"/>
              </a:defRPr>
            </a:lvl2pPr>
            <a:lvl3pPr marL="1138238">
              <a:defRPr kumimoji="1" sz="2400">
                <a:solidFill>
                  <a:schemeClr val="tx1"/>
                </a:solidFill>
                <a:latin typeface="Times New Roman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宋体" pitchFamily="2" charset="-122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zh-CN" altLang="en-US" sz="2000" b="1" dirty="0"/>
              <a:t>例如，表示</a:t>
            </a:r>
            <a:r>
              <a:rPr lang="en-US" altLang="zh-CN" sz="2000" b="1" dirty="0" err="1"/>
              <a:t>a≤x</a:t>
            </a:r>
            <a:r>
              <a:rPr lang="en-US" altLang="zh-CN" sz="2000" b="1" dirty="0"/>
              <a:t> and </a:t>
            </a:r>
            <a:r>
              <a:rPr lang="en-US" altLang="zh-CN" sz="2000" b="1" dirty="0" err="1"/>
              <a:t>x≤b</a:t>
            </a:r>
            <a:r>
              <a:rPr lang="zh-CN" altLang="en-US" sz="2000" b="1" dirty="0"/>
              <a:t>对应目标代码</a:t>
            </a:r>
            <a:r>
              <a:rPr lang="en-US" altLang="zh-CN" sz="2000" b="1" dirty="0"/>
              <a:t>(</a:t>
            </a:r>
            <a:r>
              <a:rPr lang="zh-CN" altLang="en-US" sz="2000" b="1" dirty="0"/>
              <a:t>即四元组序列</a:t>
            </a:r>
            <a:r>
              <a:rPr lang="en-US" altLang="zh-CN" sz="2000" b="1" dirty="0"/>
              <a:t>)</a:t>
            </a:r>
            <a:r>
              <a:rPr lang="zh-CN" altLang="en-US" sz="2000" b="1" dirty="0"/>
              <a:t>如下，其中</a:t>
            </a:r>
            <a:r>
              <a:rPr lang="en-US" altLang="zh-CN" sz="2000" b="1" dirty="0"/>
              <a:t>t</a:t>
            </a:r>
            <a:r>
              <a:rPr lang="en-US" altLang="zh-CN" sz="2000" b="1" baseline="-30000" dirty="0"/>
              <a:t>1</a:t>
            </a:r>
            <a:r>
              <a:rPr lang="zh-CN" altLang="en-US" sz="2000" b="1" dirty="0"/>
              <a:t>、</a:t>
            </a:r>
            <a:r>
              <a:rPr lang="en-US" altLang="zh-CN" sz="2000" b="1" dirty="0"/>
              <a:t>t</a:t>
            </a:r>
            <a:r>
              <a:rPr lang="en-US" altLang="zh-CN" sz="2000" b="1" baseline="-30000" dirty="0"/>
              <a:t>2</a:t>
            </a:r>
            <a:r>
              <a:rPr lang="zh-CN" altLang="en-US" sz="2000" b="1" dirty="0"/>
              <a:t>和</a:t>
            </a:r>
            <a:r>
              <a:rPr lang="en-US" altLang="zh-CN" sz="2000" b="1" dirty="0"/>
              <a:t>t</a:t>
            </a:r>
            <a:r>
              <a:rPr lang="en-US" altLang="zh-CN" sz="2000" b="1" baseline="-30000" dirty="0"/>
              <a:t>3</a:t>
            </a:r>
            <a:r>
              <a:rPr lang="zh-CN" altLang="en-US" sz="2000" b="1" dirty="0"/>
              <a:t>为临时变量。</a:t>
            </a:r>
          </a:p>
        </p:txBody>
      </p:sp>
      <p:pic>
        <p:nvPicPr>
          <p:cNvPr id="4" name="Picture 21" descr="未命名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63" y="2149475"/>
            <a:ext cx="7775575" cy="415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 bwMode="auto">
          <a:xfrm>
            <a:off x="741364" y="2149475"/>
            <a:ext cx="3248818" cy="1736725"/>
          </a:xfrm>
          <a:prstGeom prst="rect">
            <a:avLst/>
          </a:prstGeom>
          <a:solidFill>
            <a:srgbClr val="00B050">
              <a:alpha val="3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762000" y="3994041"/>
            <a:ext cx="3228181" cy="1615857"/>
          </a:xfrm>
          <a:prstGeom prst="rect">
            <a:avLst/>
          </a:prstGeom>
          <a:solidFill>
            <a:srgbClr val="00B050">
              <a:alpha val="3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71822" y="381000"/>
            <a:ext cx="807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>
                <a:solidFill>
                  <a:srgbClr val="990099"/>
                </a:solidFill>
              </a:rPr>
              <a:t>直接对布尔表达式求值</a:t>
            </a:r>
            <a:endParaRPr lang="zh-CN" altLang="en-US" sz="1000" b="1" dirty="0">
              <a:solidFill>
                <a:srgbClr val="99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17288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470694" y="937255"/>
            <a:ext cx="8673306" cy="5309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990099"/>
                </a:solidFill>
              </a:rPr>
              <a:t> </a:t>
            </a:r>
            <a:r>
              <a:rPr lang="zh-CN" altLang="en-US" sz="2400" b="1" dirty="0" smtClean="0">
                <a:solidFill>
                  <a:srgbClr val="990099"/>
                </a:solidFill>
              </a:rPr>
              <a:t>通过设计新的属性，</a:t>
            </a:r>
            <a:r>
              <a:rPr lang="en-US" altLang="zh-CN" sz="2400" b="1" dirty="0" err="1" smtClean="0">
                <a:solidFill>
                  <a:srgbClr val="990099"/>
                </a:solidFill>
              </a:rPr>
              <a:t>E.true</a:t>
            </a:r>
            <a:r>
              <a:rPr lang="en-US" altLang="zh-CN" sz="2400" b="1" dirty="0">
                <a:solidFill>
                  <a:srgbClr val="990099"/>
                </a:solidFill>
              </a:rPr>
              <a:t>/</a:t>
            </a:r>
            <a:r>
              <a:rPr lang="en-US" altLang="zh-CN" sz="2400" b="1" dirty="0" smtClean="0">
                <a:solidFill>
                  <a:srgbClr val="990099"/>
                </a:solidFill>
              </a:rPr>
              <a:t> </a:t>
            </a:r>
            <a:r>
              <a:rPr lang="en-US" altLang="zh-CN" sz="2400" b="1" dirty="0" err="1" smtClean="0">
                <a:solidFill>
                  <a:srgbClr val="990099"/>
                </a:solidFill>
              </a:rPr>
              <a:t>E.false</a:t>
            </a:r>
            <a:r>
              <a:rPr lang="zh-CN" altLang="en-US" sz="2400" b="1" dirty="0" smtClean="0">
                <a:solidFill>
                  <a:srgbClr val="990099"/>
                </a:solidFill>
              </a:rPr>
              <a:t>表达布尔表达式</a:t>
            </a:r>
            <a:r>
              <a:rPr lang="zh-CN" altLang="en-US" sz="2400" b="1" dirty="0">
                <a:solidFill>
                  <a:srgbClr val="990099"/>
                </a:solidFill>
              </a:rPr>
              <a:t>的</a:t>
            </a:r>
            <a:r>
              <a:rPr lang="zh-CN" altLang="en-US" sz="2400" b="1" dirty="0" smtClean="0">
                <a:solidFill>
                  <a:srgbClr val="990099"/>
                </a:solidFill>
              </a:rPr>
              <a:t>语义</a:t>
            </a:r>
            <a:endParaRPr lang="en-US" altLang="zh-CN" sz="2400" b="1" dirty="0" smtClean="0">
              <a:solidFill>
                <a:srgbClr val="990099"/>
              </a:solidFill>
            </a:endParaRPr>
          </a:p>
          <a:p>
            <a:pPr algn="l">
              <a:lnSpc>
                <a:spcPct val="150000"/>
              </a:lnSpc>
              <a:buClrTx/>
              <a:buFont typeface="Symbol" pitchFamily="18" charset="2"/>
              <a:buChar char="-"/>
            </a:pPr>
            <a:r>
              <a:rPr lang="zh-CN" altLang="en-US" sz="2400" b="1" dirty="0" smtClean="0">
                <a:solidFill>
                  <a:srgbClr val="990099"/>
                </a:solidFill>
              </a:rPr>
              <a:t>通过短路代码缩短代码的长度</a:t>
            </a:r>
            <a:endParaRPr lang="en-US" altLang="zh-CN" sz="2400" b="1" dirty="0" smtClean="0">
              <a:solidFill>
                <a:srgbClr val="990099"/>
              </a:solidFill>
            </a:endParaRPr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r>
              <a:rPr lang="zh-CN" altLang="en-US" b="1" dirty="0" smtClean="0">
                <a:solidFill>
                  <a:srgbClr val="990099"/>
                </a:solidFill>
              </a:rPr>
              <a:t>    </a:t>
            </a:r>
            <a:r>
              <a:rPr lang="zh-CN" altLang="en-US" b="1" dirty="0">
                <a:solidFill>
                  <a:srgbClr val="990099"/>
                </a:solidFill>
              </a:rPr>
              <a:t>例</a:t>
            </a:r>
            <a:r>
              <a:rPr lang="zh-CN" altLang="en-US" b="1" dirty="0"/>
              <a:t> </a:t>
            </a:r>
            <a:r>
              <a:rPr lang="en-US" altLang="zh-CN" dirty="0"/>
              <a:t>: </a:t>
            </a:r>
            <a:r>
              <a:rPr lang="zh-CN" altLang="en-US" b="1" dirty="0"/>
              <a:t>布尔表达式</a:t>
            </a:r>
            <a:r>
              <a:rPr lang="zh-CN" altLang="en-US" dirty="0"/>
              <a:t> </a:t>
            </a:r>
            <a:r>
              <a:rPr lang="en-US" altLang="zh-CN" i="1" dirty="0"/>
              <a:t>E </a:t>
            </a:r>
            <a:r>
              <a:rPr lang="en-US" altLang="zh-CN" dirty="0"/>
              <a:t>= </a:t>
            </a:r>
            <a:r>
              <a:rPr lang="en-US" altLang="zh-CN" i="1" dirty="0">
                <a:solidFill>
                  <a:srgbClr val="800080"/>
                </a:solidFill>
              </a:rPr>
              <a:t>a&lt;b</a:t>
            </a:r>
            <a:r>
              <a:rPr lang="en-US" altLang="zh-CN" b="1" dirty="0">
                <a:solidFill>
                  <a:srgbClr val="800080"/>
                </a:solidFill>
              </a:rPr>
              <a:t> or </a:t>
            </a:r>
            <a:r>
              <a:rPr lang="en-US" altLang="zh-CN" i="1" dirty="0">
                <a:solidFill>
                  <a:srgbClr val="800080"/>
                </a:solidFill>
              </a:rPr>
              <a:t>c&lt;d</a:t>
            </a:r>
            <a:r>
              <a:rPr lang="en-US" altLang="zh-CN" b="1" dirty="0">
                <a:solidFill>
                  <a:srgbClr val="800080"/>
                </a:solidFill>
              </a:rPr>
              <a:t> and </a:t>
            </a:r>
            <a:r>
              <a:rPr lang="en-US" altLang="zh-CN" i="1" dirty="0">
                <a:solidFill>
                  <a:srgbClr val="800080"/>
                </a:solidFill>
              </a:rPr>
              <a:t>e&lt;f</a:t>
            </a:r>
            <a:r>
              <a:rPr lang="en-US" altLang="zh-CN" b="1" dirty="0"/>
              <a:t>  </a:t>
            </a:r>
            <a:r>
              <a:rPr lang="zh-CN" altLang="en-US" b="1" dirty="0"/>
              <a:t>可能翻译为</a:t>
            </a:r>
            <a:r>
              <a:rPr lang="zh-CN" altLang="en-US" b="1" dirty="0" smtClean="0"/>
              <a:t>如下</a:t>
            </a:r>
            <a:r>
              <a:rPr lang="en-US" altLang="zh-CN" i="1" dirty="0"/>
              <a:t>TAC </a:t>
            </a:r>
            <a:r>
              <a:rPr lang="zh-CN" altLang="en-US" b="1" dirty="0"/>
              <a:t>语句序列（采用短路代码，</a:t>
            </a:r>
            <a:r>
              <a:rPr lang="en-US" altLang="zh-CN" i="1" dirty="0" err="1"/>
              <a:t>E.true</a:t>
            </a:r>
            <a:r>
              <a:rPr lang="en-US" altLang="zh-CN" b="1" dirty="0"/>
              <a:t> </a:t>
            </a:r>
            <a:r>
              <a:rPr lang="zh-CN" altLang="en-US" b="1" dirty="0"/>
              <a:t>和</a:t>
            </a:r>
            <a:r>
              <a:rPr lang="en-US" altLang="zh-CN" i="1" dirty="0" err="1"/>
              <a:t>E.false</a:t>
            </a:r>
            <a:r>
              <a:rPr lang="en-US" altLang="zh-CN" i="1" dirty="0"/>
              <a:t> </a:t>
            </a:r>
            <a:r>
              <a:rPr lang="en-US" altLang="zh-CN" i="1" dirty="0" smtClean="0"/>
              <a:t>  </a:t>
            </a:r>
            <a:r>
              <a:rPr lang="zh-CN" altLang="en-US" b="1" dirty="0"/>
              <a:t>分别代表 </a:t>
            </a:r>
            <a:r>
              <a:rPr lang="en-US" altLang="zh-CN" i="1" dirty="0"/>
              <a:t>E </a:t>
            </a:r>
            <a:r>
              <a:rPr lang="zh-CN" altLang="en-US" b="1" dirty="0"/>
              <a:t>为真和假时对应于程序中的位置，</a:t>
            </a:r>
            <a:r>
              <a:rPr lang="zh-CN" altLang="en-US" b="1" dirty="0" smtClean="0"/>
              <a:t>可用 标号</a:t>
            </a:r>
            <a:r>
              <a:rPr lang="en-US" altLang="zh-CN" b="1" dirty="0" smtClean="0"/>
              <a:t>label</a:t>
            </a:r>
            <a:r>
              <a:rPr lang="zh-CN" altLang="en-US" b="1" dirty="0" smtClean="0"/>
              <a:t>体现</a:t>
            </a:r>
            <a:r>
              <a:rPr lang="zh-CN" altLang="en-US" b="1" dirty="0"/>
              <a:t>）：</a:t>
            </a:r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r>
              <a:rPr lang="zh-CN" altLang="en-US" sz="2000" b="1" dirty="0" smtClean="0"/>
              <a:t>                 </a:t>
            </a:r>
            <a:r>
              <a:rPr lang="en-US" altLang="zh-CN" sz="2000" dirty="0"/>
              <a:t>if </a:t>
            </a:r>
            <a:r>
              <a:rPr lang="en-US" altLang="zh-CN" sz="2000" i="1" dirty="0"/>
              <a:t>a&lt;b</a:t>
            </a:r>
            <a:r>
              <a:rPr lang="en-US" altLang="zh-CN" sz="2000" dirty="0"/>
              <a:t> </a:t>
            </a:r>
            <a:r>
              <a:rPr lang="en-US" altLang="zh-CN" sz="2000" dirty="0" err="1"/>
              <a:t>goto</a:t>
            </a:r>
            <a:r>
              <a:rPr lang="en-US" altLang="zh-CN" sz="2000" dirty="0"/>
              <a:t> </a:t>
            </a:r>
            <a:r>
              <a:rPr lang="en-US" altLang="zh-CN" sz="2000" i="1" dirty="0" err="1"/>
              <a:t>E.true</a:t>
            </a:r>
            <a:r>
              <a:rPr lang="en-US" altLang="zh-CN" sz="2000" dirty="0"/>
              <a:t> </a:t>
            </a:r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r>
              <a:rPr lang="en-US" altLang="zh-CN" sz="2000" dirty="0"/>
              <a:t>                 </a:t>
            </a:r>
            <a:r>
              <a:rPr lang="en-US" altLang="zh-CN" sz="2000" dirty="0" err="1"/>
              <a:t>goto</a:t>
            </a:r>
            <a:r>
              <a:rPr lang="en-US" altLang="zh-CN" sz="2000" dirty="0"/>
              <a:t>  </a:t>
            </a:r>
            <a:r>
              <a:rPr lang="en-US" altLang="zh-CN" sz="2000" i="1" dirty="0" smtClean="0"/>
              <a:t>label1</a:t>
            </a:r>
            <a:endParaRPr lang="en-US" altLang="zh-CN" sz="2000" dirty="0"/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r>
              <a:rPr lang="en-US" altLang="zh-CN" sz="2000" dirty="0" smtClean="0"/>
              <a:t>  </a:t>
            </a:r>
            <a:r>
              <a:rPr lang="en-US" altLang="zh-CN" sz="2000" i="1" dirty="0"/>
              <a:t>label1</a:t>
            </a:r>
            <a:r>
              <a:rPr lang="en-US" altLang="zh-CN" sz="2000" dirty="0"/>
              <a:t>:  </a:t>
            </a:r>
            <a:r>
              <a:rPr lang="en-US" altLang="zh-CN" sz="2000" dirty="0" smtClean="0"/>
              <a:t>   </a:t>
            </a:r>
            <a:r>
              <a:rPr lang="en-US" altLang="zh-CN" sz="2000" dirty="0"/>
              <a:t>if </a:t>
            </a:r>
            <a:r>
              <a:rPr lang="en-US" altLang="zh-CN" sz="2000" i="1" dirty="0"/>
              <a:t>c&lt;d</a:t>
            </a:r>
            <a:r>
              <a:rPr lang="en-US" altLang="zh-CN" sz="2000" dirty="0"/>
              <a:t> </a:t>
            </a:r>
            <a:r>
              <a:rPr lang="en-US" altLang="zh-CN" sz="2000" dirty="0" err="1"/>
              <a:t>goto</a:t>
            </a:r>
            <a:r>
              <a:rPr lang="en-US" altLang="zh-CN" sz="2000" dirty="0"/>
              <a:t> </a:t>
            </a:r>
            <a:r>
              <a:rPr lang="en-US" altLang="zh-CN" sz="2000" i="1" dirty="0"/>
              <a:t>label2</a:t>
            </a:r>
            <a:r>
              <a:rPr lang="en-US" altLang="zh-CN" sz="2000" dirty="0"/>
              <a:t> </a:t>
            </a:r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r>
              <a:rPr lang="en-US" altLang="zh-CN" sz="2000" dirty="0"/>
              <a:t>                 </a:t>
            </a:r>
            <a:r>
              <a:rPr lang="en-US" altLang="zh-CN" sz="2000" dirty="0" err="1"/>
              <a:t>goto</a:t>
            </a:r>
            <a:r>
              <a:rPr lang="en-US" altLang="zh-CN" sz="2000" dirty="0"/>
              <a:t> </a:t>
            </a:r>
            <a:r>
              <a:rPr lang="en-US" altLang="zh-CN" sz="2000" i="1" dirty="0" err="1"/>
              <a:t>E.false</a:t>
            </a:r>
            <a:r>
              <a:rPr lang="en-US" altLang="zh-CN" sz="2000" dirty="0"/>
              <a:t> </a:t>
            </a:r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r>
              <a:rPr lang="en-US" altLang="zh-CN" sz="2000" i="1" dirty="0"/>
              <a:t> </a:t>
            </a:r>
            <a:r>
              <a:rPr lang="en-US" altLang="zh-CN" sz="2000" i="1" dirty="0" smtClean="0"/>
              <a:t> </a:t>
            </a:r>
            <a:r>
              <a:rPr lang="en-US" altLang="zh-CN" sz="2000" i="1" dirty="0"/>
              <a:t>label2</a:t>
            </a:r>
            <a:r>
              <a:rPr lang="en-US" altLang="zh-CN" sz="2000" dirty="0" smtClean="0"/>
              <a:t>:    </a:t>
            </a:r>
            <a:r>
              <a:rPr lang="en-US" altLang="zh-CN" sz="2000" dirty="0"/>
              <a:t>if </a:t>
            </a:r>
            <a:r>
              <a:rPr lang="en-US" altLang="zh-CN" sz="2000" i="1" dirty="0"/>
              <a:t>e&lt;f</a:t>
            </a:r>
            <a:r>
              <a:rPr lang="en-US" altLang="zh-CN" sz="2000" dirty="0"/>
              <a:t> </a:t>
            </a:r>
            <a:r>
              <a:rPr lang="en-US" altLang="zh-CN" sz="2000" dirty="0" err="1"/>
              <a:t>goto</a:t>
            </a:r>
            <a:r>
              <a:rPr lang="en-US" altLang="zh-CN" sz="2000" dirty="0"/>
              <a:t> </a:t>
            </a:r>
            <a:r>
              <a:rPr lang="en-US" altLang="zh-CN" sz="2000" i="1" dirty="0" err="1"/>
              <a:t>E.true</a:t>
            </a:r>
            <a:r>
              <a:rPr lang="en-US" altLang="zh-CN" sz="2000" dirty="0"/>
              <a:t> </a:t>
            </a:r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r>
              <a:rPr lang="en-US" altLang="zh-CN" sz="2000" dirty="0"/>
              <a:t>                 </a:t>
            </a:r>
            <a:r>
              <a:rPr lang="en-US" altLang="zh-CN" sz="2000" dirty="0" err="1"/>
              <a:t>goto</a:t>
            </a:r>
            <a:r>
              <a:rPr lang="en-US" altLang="zh-CN" sz="2000" dirty="0"/>
              <a:t> </a:t>
            </a:r>
            <a:r>
              <a:rPr lang="en-US" altLang="zh-CN" sz="2000" i="1" dirty="0" err="1"/>
              <a:t>E.false</a:t>
            </a:r>
            <a:r>
              <a:rPr lang="en-US" altLang="zh-CN" sz="2000" dirty="0"/>
              <a:t> </a:t>
            </a:r>
            <a:endParaRPr lang="en-US" altLang="zh-CN" sz="2000" dirty="0" smtClean="0"/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470694" y="357818"/>
            <a:ext cx="8305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布尔表达式的语法制导翻译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99874" y="5474269"/>
            <a:ext cx="6144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</a:rPr>
              <a:t>从</a:t>
            </a:r>
            <a:r>
              <a:rPr lang="en-US" altLang="zh-CN" sz="4000" b="1" dirty="0">
                <a:solidFill>
                  <a:srgbClr val="FF0000"/>
                </a:solidFill>
              </a:rPr>
              <a:t>14</a:t>
            </a:r>
            <a:r>
              <a:rPr lang="zh-CN" altLang="en-US" sz="4000" b="1" dirty="0">
                <a:solidFill>
                  <a:srgbClr val="FF0000"/>
                </a:solidFill>
              </a:rPr>
              <a:t>行缩短到</a:t>
            </a:r>
            <a:r>
              <a:rPr lang="en-US" altLang="zh-CN" sz="4000" b="1" dirty="0">
                <a:solidFill>
                  <a:srgbClr val="FF0000"/>
                </a:solidFill>
              </a:rPr>
              <a:t>6</a:t>
            </a:r>
            <a:r>
              <a:rPr lang="zh-CN" altLang="en-US" sz="4000" b="1" dirty="0" smtClean="0">
                <a:solidFill>
                  <a:srgbClr val="FF0000"/>
                </a:solidFill>
              </a:rPr>
              <a:t>条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09613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622738" y="908570"/>
            <a:ext cx="807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400" dirty="0">
                <a:solidFill>
                  <a:srgbClr val="800080"/>
                </a:solidFill>
              </a:rPr>
              <a:t>  </a:t>
            </a:r>
            <a:r>
              <a:rPr lang="zh-CN" altLang="en-US" sz="2400" b="1" dirty="0">
                <a:solidFill>
                  <a:srgbClr val="990099"/>
                </a:solidFill>
              </a:rPr>
              <a:t>翻译布尔表达式至短路代码（</a:t>
            </a:r>
            <a:r>
              <a:rPr lang="en-US" altLang="zh-CN" sz="2400" i="1" dirty="0">
                <a:solidFill>
                  <a:srgbClr val="990099"/>
                </a:solidFill>
              </a:rPr>
              <a:t>L-</a:t>
            </a:r>
            <a:r>
              <a:rPr lang="zh-CN" altLang="en-US" sz="2400" b="1" dirty="0">
                <a:solidFill>
                  <a:srgbClr val="990099"/>
                </a:solidFill>
              </a:rPr>
              <a:t>翻译模式）</a:t>
            </a:r>
            <a:endParaRPr lang="zh-CN" altLang="en-US" sz="900" b="1" dirty="0">
              <a:solidFill>
                <a:srgbClr val="990099"/>
              </a:solidFill>
            </a:endParaRP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394138" y="304115"/>
            <a:ext cx="8305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布尔表达式的语法制导翻译</a:t>
            </a:r>
          </a:p>
        </p:txBody>
      </p:sp>
      <p:sp>
        <p:nvSpPr>
          <p:cNvPr id="617484" name="Text Box 12"/>
          <p:cNvSpPr txBox="1">
            <a:spLocks noChangeArrowheads="1"/>
          </p:cNvSpPr>
          <p:nvPr/>
        </p:nvSpPr>
        <p:spPr bwMode="auto">
          <a:xfrm>
            <a:off x="788988" y="1370235"/>
            <a:ext cx="835501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pt-BR" altLang="zh-CN" sz="2000" i="1" dirty="0">
                <a:solidFill>
                  <a:srgbClr val="800080"/>
                </a:solidFill>
                <a:sym typeface="Symbol" pitchFamily="18" charset="2"/>
              </a:rPr>
              <a:t>E 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</a:t>
            </a:r>
            <a:r>
              <a:rPr lang="en-US" altLang="zh-CN" sz="2000" dirty="0">
                <a:sym typeface="Symbol" pitchFamily="18" charset="2"/>
              </a:rPr>
              <a:t> </a:t>
            </a:r>
            <a:r>
              <a:rPr lang="pt-BR" altLang="zh-CN" sz="2000" dirty="0">
                <a:sym typeface="Symbol" pitchFamily="18" charset="2"/>
              </a:rPr>
              <a:t>{</a:t>
            </a:r>
            <a:r>
              <a:rPr lang="pt-BR" altLang="zh-CN" sz="2000" i="1" dirty="0">
                <a:sym typeface="Symbol" pitchFamily="18" charset="2"/>
              </a:rPr>
              <a:t> E</a:t>
            </a:r>
            <a:r>
              <a:rPr lang="pt-BR" altLang="zh-CN" sz="2000" baseline="-25000" dirty="0">
                <a:sym typeface="Symbol" pitchFamily="18" charset="2"/>
              </a:rPr>
              <a:t>1</a:t>
            </a:r>
            <a:r>
              <a:rPr lang="pt-BR" altLang="zh-CN" sz="2000" i="1" dirty="0">
                <a:sym typeface="Symbol" pitchFamily="18" charset="2"/>
              </a:rPr>
              <a:t>.true := E.true; </a:t>
            </a:r>
            <a:r>
              <a:rPr lang="pt-BR" altLang="zh-CN" sz="2000" i="1" dirty="0">
                <a:solidFill>
                  <a:srgbClr val="0000FF"/>
                </a:solidFill>
                <a:sym typeface="Symbol" pitchFamily="18" charset="2"/>
              </a:rPr>
              <a:t>E</a:t>
            </a:r>
            <a:r>
              <a:rPr lang="pt-BR" altLang="zh-CN" sz="2000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pt-BR" altLang="zh-CN" sz="2000" i="1" dirty="0">
                <a:solidFill>
                  <a:srgbClr val="0000FF"/>
                </a:solidFill>
                <a:sym typeface="Symbol" pitchFamily="18" charset="2"/>
              </a:rPr>
              <a:t>.false := newlabel </a:t>
            </a:r>
            <a:r>
              <a:rPr lang="pt-BR" altLang="zh-CN" sz="2000" dirty="0">
                <a:sym typeface="Symbol" pitchFamily="18" charset="2"/>
              </a:rPr>
              <a:t>}</a:t>
            </a:r>
            <a:r>
              <a:rPr lang="pt-BR" altLang="zh-CN" sz="2000" i="1" dirty="0">
                <a:sym typeface="Symbol" pitchFamily="18" charset="2"/>
              </a:rPr>
              <a:t> </a:t>
            </a:r>
            <a:r>
              <a:rPr lang="pt-BR" altLang="zh-CN" sz="2000" i="1" dirty="0">
                <a:solidFill>
                  <a:srgbClr val="800080"/>
                </a:solidFill>
                <a:sym typeface="Symbol" pitchFamily="18" charset="2"/>
              </a:rPr>
              <a:t>E</a:t>
            </a:r>
            <a:r>
              <a:rPr lang="pt-BR" altLang="zh-CN" sz="2000" baseline="-25000" dirty="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pt-BR" altLang="zh-CN" sz="2000" i="1" dirty="0">
                <a:solidFill>
                  <a:srgbClr val="800080"/>
                </a:solidFill>
                <a:sym typeface="Symbol" pitchFamily="18" charset="2"/>
              </a:rPr>
              <a:t> </a:t>
            </a:r>
            <a:r>
              <a:rPr lang="pt-BR" altLang="zh-CN" sz="2000" b="1" dirty="0">
                <a:solidFill>
                  <a:srgbClr val="800080"/>
                </a:solidFill>
                <a:sym typeface="Symbol" pitchFamily="18" charset="2"/>
              </a:rPr>
              <a:t></a:t>
            </a:r>
            <a:r>
              <a:rPr lang="pt-BR" altLang="zh-CN" sz="2000" b="1" dirty="0">
                <a:sym typeface="Symbol" pitchFamily="18" charset="2"/>
              </a:rPr>
              <a:t> </a:t>
            </a:r>
          </a:p>
          <a:p>
            <a:pPr algn="l">
              <a:buFont typeface="Wingdings" pitchFamily="2" charset="2"/>
              <a:buNone/>
            </a:pPr>
            <a:r>
              <a:rPr lang="pt-BR" altLang="zh-CN" sz="2000" b="1" dirty="0">
                <a:sym typeface="Symbol" pitchFamily="18" charset="2"/>
              </a:rPr>
              <a:t>        </a:t>
            </a:r>
            <a:r>
              <a:rPr lang="pt-BR" altLang="zh-CN" sz="2000" dirty="0">
                <a:sym typeface="Symbol" pitchFamily="18" charset="2"/>
              </a:rPr>
              <a:t>{ </a:t>
            </a:r>
            <a:r>
              <a:rPr lang="pt-BR" altLang="zh-CN" sz="2000" i="1" dirty="0">
                <a:sym typeface="Symbol" pitchFamily="18" charset="2"/>
              </a:rPr>
              <a:t>E</a:t>
            </a:r>
            <a:r>
              <a:rPr lang="pt-BR" altLang="zh-CN" sz="2000" baseline="-25000" dirty="0">
                <a:sym typeface="Symbol" pitchFamily="18" charset="2"/>
              </a:rPr>
              <a:t>2</a:t>
            </a:r>
            <a:r>
              <a:rPr lang="pt-BR" altLang="zh-CN" sz="2000" i="1" dirty="0">
                <a:sym typeface="Symbol" pitchFamily="18" charset="2"/>
              </a:rPr>
              <a:t>.true := E.true; E</a:t>
            </a:r>
            <a:r>
              <a:rPr lang="pt-BR" altLang="zh-CN" sz="2000" baseline="-25000" dirty="0">
                <a:sym typeface="Symbol" pitchFamily="18" charset="2"/>
              </a:rPr>
              <a:t>2</a:t>
            </a:r>
            <a:r>
              <a:rPr lang="pt-BR" altLang="zh-CN" sz="2000" i="1" dirty="0">
                <a:sym typeface="Symbol" pitchFamily="18" charset="2"/>
              </a:rPr>
              <a:t>.false := E.false </a:t>
            </a:r>
            <a:r>
              <a:rPr lang="pt-BR" altLang="zh-CN" sz="2000" dirty="0">
                <a:sym typeface="Symbol" pitchFamily="18" charset="2"/>
              </a:rPr>
              <a:t>}</a:t>
            </a:r>
            <a:r>
              <a:rPr lang="pt-BR" altLang="zh-CN" sz="2000" i="1" dirty="0">
                <a:sym typeface="Symbol" pitchFamily="18" charset="2"/>
              </a:rPr>
              <a:t> </a:t>
            </a:r>
            <a:r>
              <a:rPr lang="pt-BR" altLang="zh-CN" sz="2000" i="1" dirty="0">
                <a:solidFill>
                  <a:srgbClr val="800080"/>
                </a:solidFill>
                <a:sym typeface="Symbol" pitchFamily="18" charset="2"/>
              </a:rPr>
              <a:t>E</a:t>
            </a:r>
            <a:r>
              <a:rPr lang="pt-BR" altLang="zh-CN" sz="2000" baseline="-25000" dirty="0">
                <a:solidFill>
                  <a:srgbClr val="800080"/>
                </a:solidFill>
                <a:sym typeface="Symbol" pitchFamily="18" charset="2"/>
              </a:rPr>
              <a:t>2</a:t>
            </a:r>
            <a:r>
              <a:rPr lang="pt-BR" altLang="zh-CN" sz="2000" i="1" dirty="0">
                <a:sym typeface="Symbol" pitchFamily="18" charset="2"/>
              </a:rPr>
              <a:t>  </a:t>
            </a:r>
            <a:r>
              <a:rPr lang="pt-BR" altLang="zh-CN" sz="2000" b="1" i="1" dirty="0">
                <a:sym typeface="Symbol" pitchFamily="18" charset="2"/>
              </a:rPr>
              <a:t>  </a:t>
            </a:r>
            <a:endParaRPr lang="pt-BR" altLang="zh-CN" sz="2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pt-BR" altLang="zh-CN" sz="2000" dirty="0">
                <a:sym typeface="Symbol" pitchFamily="18" charset="2"/>
              </a:rPr>
              <a:t>        {</a:t>
            </a:r>
            <a:r>
              <a:rPr lang="pt-BR" altLang="zh-CN" sz="2000" i="1" dirty="0">
                <a:sym typeface="Symbol" pitchFamily="18" charset="2"/>
              </a:rPr>
              <a:t> E.code := E</a:t>
            </a:r>
            <a:r>
              <a:rPr lang="pt-BR" altLang="zh-CN" sz="2000" baseline="-25000" dirty="0">
                <a:sym typeface="Symbol" pitchFamily="18" charset="2"/>
              </a:rPr>
              <a:t>1</a:t>
            </a:r>
            <a:r>
              <a:rPr lang="pt-BR" altLang="zh-CN" sz="2000" i="1" dirty="0">
                <a:sym typeface="Symbol" pitchFamily="18" charset="2"/>
              </a:rPr>
              <a:t> .code </a:t>
            </a:r>
            <a:r>
              <a:rPr lang="pt-BR" altLang="zh-CN" sz="2000" dirty="0">
                <a:sym typeface="Symbol" pitchFamily="18" charset="2"/>
              </a:rPr>
              <a:t>||</a:t>
            </a:r>
            <a:r>
              <a:rPr lang="pt-BR" altLang="zh-CN" sz="2000" i="1" dirty="0">
                <a:sym typeface="Symbol" pitchFamily="18" charset="2"/>
              </a:rPr>
              <a:t> </a:t>
            </a:r>
            <a:r>
              <a:rPr lang="pt-BR" altLang="zh-CN" sz="2000" i="1" dirty="0">
                <a:solidFill>
                  <a:srgbClr val="FF0000"/>
                </a:solidFill>
                <a:sym typeface="Symbol" pitchFamily="18" charset="2"/>
              </a:rPr>
              <a:t>gen (E</a:t>
            </a:r>
            <a:r>
              <a:rPr lang="pt-BR" altLang="zh-CN" sz="2000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pt-BR" altLang="zh-CN" sz="2000" i="1" dirty="0">
                <a:solidFill>
                  <a:srgbClr val="FF0000"/>
                </a:solidFill>
                <a:sym typeface="Symbol" pitchFamily="18" charset="2"/>
              </a:rPr>
              <a:t>.false </a:t>
            </a:r>
            <a:r>
              <a:rPr lang="pt-BR" altLang="zh-CN" sz="2000" dirty="0">
                <a:solidFill>
                  <a:srgbClr val="FF0000"/>
                </a:solidFill>
                <a:sym typeface="Symbol" pitchFamily="18" charset="2"/>
              </a:rPr>
              <a:t>‘:’</a:t>
            </a:r>
            <a:r>
              <a:rPr lang="pt-BR" altLang="zh-CN" sz="2000" i="1" dirty="0">
                <a:solidFill>
                  <a:srgbClr val="FF0000"/>
                </a:solidFill>
                <a:sym typeface="Symbol" pitchFamily="18" charset="2"/>
              </a:rPr>
              <a:t>)</a:t>
            </a:r>
            <a:r>
              <a:rPr lang="pt-BR" altLang="zh-CN" sz="2000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pt-BR" altLang="zh-CN" sz="2000" dirty="0">
                <a:sym typeface="Symbol" pitchFamily="18" charset="2"/>
              </a:rPr>
              <a:t>|| </a:t>
            </a:r>
            <a:r>
              <a:rPr lang="pt-BR" altLang="zh-CN" sz="2000" i="1" dirty="0">
                <a:sym typeface="Symbol" pitchFamily="18" charset="2"/>
              </a:rPr>
              <a:t>E</a:t>
            </a:r>
            <a:r>
              <a:rPr lang="pt-BR" altLang="zh-CN" sz="2000" baseline="-25000" dirty="0">
                <a:sym typeface="Symbol" pitchFamily="18" charset="2"/>
              </a:rPr>
              <a:t>2</a:t>
            </a:r>
            <a:r>
              <a:rPr lang="pt-BR" altLang="zh-CN" sz="2000" i="1" dirty="0">
                <a:sym typeface="Symbol" pitchFamily="18" charset="2"/>
              </a:rPr>
              <a:t> .code</a:t>
            </a:r>
            <a:r>
              <a:rPr lang="pt-BR" altLang="zh-CN" sz="2000" dirty="0">
                <a:sym typeface="Symbol" pitchFamily="18" charset="2"/>
              </a:rPr>
              <a:t> }</a:t>
            </a:r>
          </a:p>
          <a:p>
            <a:pPr algn="l">
              <a:buFont typeface="Wingdings" pitchFamily="2" charset="2"/>
              <a:buNone/>
            </a:pPr>
            <a:endParaRPr lang="pt-BR" altLang="zh-CN" sz="1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pt-BR" altLang="zh-CN" sz="2000" i="1" dirty="0">
                <a:solidFill>
                  <a:srgbClr val="800080"/>
                </a:solidFill>
                <a:sym typeface="Symbol" pitchFamily="18" charset="2"/>
              </a:rPr>
              <a:t>E 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pt-BR" altLang="zh-CN" sz="2000" dirty="0">
                <a:sym typeface="Symbol" pitchFamily="18" charset="2"/>
              </a:rPr>
              <a:t>{ </a:t>
            </a:r>
            <a:r>
              <a:rPr lang="pt-BR" altLang="zh-CN" sz="2000" i="1" dirty="0">
                <a:sym typeface="Symbol" pitchFamily="18" charset="2"/>
              </a:rPr>
              <a:t>E</a:t>
            </a:r>
            <a:r>
              <a:rPr lang="pt-BR" altLang="zh-CN" sz="2000" baseline="-25000" dirty="0">
                <a:sym typeface="Symbol" pitchFamily="18" charset="2"/>
              </a:rPr>
              <a:t>1</a:t>
            </a:r>
            <a:r>
              <a:rPr lang="pt-BR" altLang="zh-CN" sz="2000" i="1" dirty="0">
                <a:sym typeface="Symbol" pitchFamily="18" charset="2"/>
              </a:rPr>
              <a:t>.false </a:t>
            </a:r>
            <a:r>
              <a:rPr lang="pt-BR" altLang="zh-CN" sz="2000" dirty="0">
                <a:sym typeface="Symbol" pitchFamily="18" charset="2"/>
              </a:rPr>
              <a:t>:=</a:t>
            </a:r>
            <a:r>
              <a:rPr lang="pt-BR" altLang="zh-CN" sz="2000" i="1" dirty="0">
                <a:sym typeface="Symbol" pitchFamily="18" charset="2"/>
              </a:rPr>
              <a:t> E.false; </a:t>
            </a:r>
            <a:r>
              <a:rPr lang="pt-BR" altLang="zh-CN" sz="2000" i="1" dirty="0">
                <a:solidFill>
                  <a:srgbClr val="0000FF"/>
                </a:solidFill>
                <a:sym typeface="Symbol" pitchFamily="18" charset="2"/>
              </a:rPr>
              <a:t>E</a:t>
            </a:r>
            <a:r>
              <a:rPr lang="pt-BR" altLang="zh-CN" sz="2000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pt-BR" altLang="zh-CN" sz="2000" i="1" dirty="0">
                <a:solidFill>
                  <a:srgbClr val="0000FF"/>
                </a:solidFill>
                <a:sym typeface="Symbol" pitchFamily="18" charset="2"/>
              </a:rPr>
              <a:t>.true </a:t>
            </a:r>
            <a:r>
              <a:rPr lang="pt-BR" altLang="zh-CN" sz="2000" dirty="0">
                <a:solidFill>
                  <a:srgbClr val="0000FF"/>
                </a:solidFill>
                <a:sym typeface="Symbol" pitchFamily="18" charset="2"/>
              </a:rPr>
              <a:t>:=</a:t>
            </a:r>
            <a:r>
              <a:rPr lang="pt-BR" altLang="zh-CN" sz="2000" i="1" dirty="0">
                <a:solidFill>
                  <a:srgbClr val="0000FF"/>
                </a:solidFill>
                <a:sym typeface="Symbol" pitchFamily="18" charset="2"/>
              </a:rPr>
              <a:t> newlabel </a:t>
            </a:r>
            <a:r>
              <a:rPr lang="pt-BR" altLang="zh-CN" sz="2000" dirty="0">
                <a:sym typeface="Symbol" pitchFamily="18" charset="2"/>
              </a:rPr>
              <a:t>}</a:t>
            </a:r>
            <a:r>
              <a:rPr lang="pt-BR" altLang="zh-CN" sz="2000" i="1" dirty="0">
                <a:sym typeface="Symbol" pitchFamily="18" charset="2"/>
              </a:rPr>
              <a:t> </a:t>
            </a:r>
            <a:r>
              <a:rPr lang="pt-BR" altLang="zh-CN" sz="2000" i="1" dirty="0">
                <a:solidFill>
                  <a:srgbClr val="800080"/>
                </a:solidFill>
                <a:sym typeface="Symbol" pitchFamily="18" charset="2"/>
              </a:rPr>
              <a:t>E</a:t>
            </a:r>
            <a:r>
              <a:rPr lang="pt-BR" altLang="zh-CN" sz="2000" baseline="-25000" dirty="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pt-BR" altLang="zh-CN" sz="2000" i="1" dirty="0">
                <a:solidFill>
                  <a:srgbClr val="800080"/>
                </a:solidFill>
                <a:sym typeface="Symbol" pitchFamily="18" charset="2"/>
              </a:rPr>
              <a:t> </a:t>
            </a:r>
            <a:r>
              <a:rPr lang="pt-BR" altLang="zh-CN" sz="2000" b="1" dirty="0">
                <a:solidFill>
                  <a:srgbClr val="800080"/>
                </a:solidFill>
                <a:sym typeface="Symbol" pitchFamily="18" charset="2"/>
              </a:rPr>
              <a:t></a:t>
            </a:r>
            <a:r>
              <a:rPr lang="pt-BR" altLang="zh-CN" sz="2000" i="1" dirty="0">
                <a:sym typeface="Symbol" pitchFamily="18" charset="2"/>
              </a:rPr>
              <a:t> </a:t>
            </a:r>
          </a:p>
          <a:p>
            <a:pPr algn="l">
              <a:buFont typeface="Wingdings" pitchFamily="2" charset="2"/>
              <a:buNone/>
            </a:pPr>
            <a:r>
              <a:rPr lang="pt-BR" altLang="zh-CN" sz="2000" dirty="0">
                <a:sym typeface="Symbol" pitchFamily="18" charset="2"/>
              </a:rPr>
              <a:t>        {</a:t>
            </a:r>
            <a:r>
              <a:rPr lang="pt-BR" altLang="zh-CN" sz="2000" i="1" dirty="0">
                <a:sym typeface="Symbol" pitchFamily="18" charset="2"/>
              </a:rPr>
              <a:t> E</a:t>
            </a:r>
            <a:r>
              <a:rPr lang="pt-BR" altLang="zh-CN" sz="2000" baseline="-25000" dirty="0">
                <a:sym typeface="Symbol" pitchFamily="18" charset="2"/>
              </a:rPr>
              <a:t>2</a:t>
            </a:r>
            <a:r>
              <a:rPr lang="pt-BR" altLang="zh-CN" sz="2000" i="1" dirty="0">
                <a:sym typeface="Symbol" pitchFamily="18" charset="2"/>
              </a:rPr>
              <a:t>.false </a:t>
            </a:r>
            <a:r>
              <a:rPr lang="pt-BR" altLang="zh-CN" sz="2000" dirty="0">
                <a:sym typeface="Symbol" pitchFamily="18" charset="2"/>
              </a:rPr>
              <a:t>:=</a:t>
            </a:r>
            <a:r>
              <a:rPr lang="pt-BR" altLang="zh-CN" sz="2000" i="1" dirty="0">
                <a:sym typeface="Symbol" pitchFamily="18" charset="2"/>
              </a:rPr>
              <a:t> E.false; E</a:t>
            </a:r>
            <a:r>
              <a:rPr lang="pt-BR" altLang="zh-CN" sz="2000" baseline="-25000" dirty="0">
                <a:sym typeface="Symbol" pitchFamily="18" charset="2"/>
              </a:rPr>
              <a:t>2</a:t>
            </a:r>
            <a:r>
              <a:rPr lang="pt-BR" altLang="zh-CN" sz="2000" i="1" dirty="0">
                <a:sym typeface="Symbol" pitchFamily="18" charset="2"/>
              </a:rPr>
              <a:t>.true </a:t>
            </a:r>
            <a:r>
              <a:rPr lang="pt-BR" altLang="zh-CN" sz="2000" dirty="0">
                <a:sym typeface="Symbol" pitchFamily="18" charset="2"/>
              </a:rPr>
              <a:t>:=</a:t>
            </a:r>
            <a:r>
              <a:rPr lang="pt-BR" altLang="zh-CN" sz="2000" i="1" dirty="0">
                <a:sym typeface="Symbol" pitchFamily="18" charset="2"/>
              </a:rPr>
              <a:t> E.true </a:t>
            </a:r>
            <a:r>
              <a:rPr lang="pt-BR" altLang="zh-CN" sz="2000" dirty="0">
                <a:sym typeface="Symbol" pitchFamily="18" charset="2"/>
              </a:rPr>
              <a:t>} </a:t>
            </a:r>
            <a:r>
              <a:rPr lang="pt-BR" altLang="zh-CN" sz="2000" i="1" dirty="0">
                <a:solidFill>
                  <a:srgbClr val="800080"/>
                </a:solidFill>
                <a:sym typeface="Symbol" pitchFamily="18" charset="2"/>
              </a:rPr>
              <a:t>E</a:t>
            </a:r>
            <a:r>
              <a:rPr lang="pt-BR" altLang="zh-CN" sz="2000" baseline="-25000" dirty="0">
                <a:solidFill>
                  <a:srgbClr val="800080"/>
                </a:solidFill>
                <a:sym typeface="Symbol" pitchFamily="18" charset="2"/>
              </a:rPr>
              <a:t>2</a:t>
            </a:r>
            <a:r>
              <a:rPr lang="pt-BR" altLang="zh-CN" sz="2000" i="1" dirty="0">
                <a:solidFill>
                  <a:srgbClr val="800080"/>
                </a:solidFill>
                <a:sym typeface="Symbol" pitchFamily="18" charset="2"/>
              </a:rPr>
              <a:t> </a:t>
            </a:r>
            <a:r>
              <a:rPr lang="pt-BR" altLang="zh-CN" sz="2000" i="1" dirty="0">
                <a:sym typeface="Symbol" pitchFamily="18" charset="2"/>
              </a:rPr>
              <a:t> </a:t>
            </a:r>
            <a:r>
              <a:rPr lang="pt-BR" altLang="zh-CN" sz="2000" b="1" i="1" dirty="0">
                <a:sym typeface="Symbol" pitchFamily="18" charset="2"/>
              </a:rPr>
              <a:t>  </a:t>
            </a:r>
            <a:endParaRPr lang="pt-BR" altLang="zh-CN" sz="2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pt-BR" altLang="zh-CN" sz="2000" i="1" dirty="0">
                <a:sym typeface="Symbol" pitchFamily="18" charset="2"/>
              </a:rPr>
              <a:t>        </a:t>
            </a:r>
            <a:r>
              <a:rPr lang="pt-BR" altLang="zh-CN" sz="2000" dirty="0">
                <a:sym typeface="Symbol" pitchFamily="18" charset="2"/>
              </a:rPr>
              <a:t>{</a:t>
            </a:r>
            <a:r>
              <a:rPr lang="pt-BR" altLang="zh-CN" sz="2000" i="1" dirty="0">
                <a:sym typeface="Symbol" pitchFamily="18" charset="2"/>
              </a:rPr>
              <a:t> E.code </a:t>
            </a:r>
            <a:r>
              <a:rPr lang="pt-BR" altLang="zh-CN" sz="2000" dirty="0">
                <a:sym typeface="Symbol" pitchFamily="18" charset="2"/>
              </a:rPr>
              <a:t>:=</a:t>
            </a:r>
            <a:r>
              <a:rPr lang="pt-BR" altLang="zh-CN" sz="2000" i="1" dirty="0">
                <a:sym typeface="Symbol" pitchFamily="18" charset="2"/>
              </a:rPr>
              <a:t> E</a:t>
            </a:r>
            <a:r>
              <a:rPr lang="pt-BR" altLang="zh-CN" sz="2000" baseline="-25000" dirty="0">
                <a:sym typeface="Symbol" pitchFamily="18" charset="2"/>
              </a:rPr>
              <a:t>1</a:t>
            </a:r>
            <a:r>
              <a:rPr lang="pt-BR" altLang="zh-CN" sz="2000" i="1" dirty="0">
                <a:sym typeface="Symbol" pitchFamily="18" charset="2"/>
              </a:rPr>
              <a:t> .code </a:t>
            </a:r>
            <a:r>
              <a:rPr lang="pt-BR" altLang="zh-CN" sz="2000" dirty="0">
                <a:sym typeface="Symbol" pitchFamily="18" charset="2"/>
              </a:rPr>
              <a:t>||</a:t>
            </a:r>
            <a:r>
              <a:rPr lang="pt-BR" altLang="zh-CN" sz="2000" i="1" dirty="0">
                <a:sym typeface="Symbol" pitchFamily="18" charset="2"/>
              </a:rPr>
              <a:t> </a:t>
            </a:r>
            <a:r>
              <a:rPr lang="pt-BR" altLang="zh-CN" sz="2000" i="1" dirty="0">
                <a:solidFill>
                  <a:srgbClr val="FF0000"/>
                </a:solidFill>
                <a:sym typeface="Symbol" pitchFamily="18" charset="2"/>
              </a:rPr>
              <a:t>gen (E</a:t>
            </a:r>
            <a:r>
              <a:rPr lang="pt-BR" altLang="zh-CN" sz="2000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pt-BR" altLang="zh-CN" sz="2000" i="1" dirty="0">
                <a:solidFill>
                  <a:srgbClr val="FF0000"/>
                </a:solidFill>
                <a:sym typeface="Symbol" pitchFamily="18" charset="2"/>
              </a:rPr>
              <a:t>.true </a:t>
            </a:r>
            <a:r>
              <a:rPr lang="pt-BR" altLang="zh-CN" sz="2000" dirty="0">
                <a:solidFill>
                  <a:srgbClr val="FF0000"/>
                </a:solidFill>
                <a:sym typeface="Symbol" pitchFamily="18" charset="2"/>
              </a:rPr>
              <a:t>‘:’</a:t>
            </a:r>
            <a:r>
              <a:rPr lang="pt-BR" altLang="zh-CN" sz="2000" i="1" dirty="0">
                <a:solidFill>
                  <a:srgbClr val="FF0000"/>
                </a:solidFill>
                <a:sym typeface="Symbol" pitchFamily="18" charset="2"/>
              </a:rPr>
              <a:t>) </a:t>
            </a:r>
            <a:r>
              <a:rPr lang="pt-BR" altLang="zh-CN" sz="2000" dirty="0">
                <a:sym typeface="Symbol" pitchFamily="18" charset="2"/>
              </a:rPr>
              <a:t>||</a:t>
            </a:r>
            <a:r>
              <a:rPr lang="pt-BR" altLang="zh-CN" sz="2000" i="1" dirty="0">
                <a:sym typeface="Symbol" pitchFamily="18" charset="2"/>
              </a:rPr>
              <a:t> E</a:t>
            </a:r>
            <a:r>
              <a:rPr lang="pt-BR" altLang="zh-CN" sz="2000" baseline="-25000" dirty="0">
                <a:sym typeface="Symbol" pitchFamily="18" charset="2"/>
              </a:rPr>
              <a:t>2</a:t>
            </a:r>
            <a:r>
              <a:rPr lang="pt-BR" altLang="zh-CN" sz="2000" i="1" dirty="0">
                <a:sym typeface="Symbol" pitchFamily="18" charset="2"/>
              </a:rPr>
              <a:t> .code </a:t>
            </a:r>
            <a:r>
              <a:rPr lang="pt-BR" altLang="zh-CN" sz="2000" dirty="0"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endParaRPr lang="pt-BR" altLang="zh-CN" sz="1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pt-BR" altLang="zh-CN" sz="2000" i="1" dirty="0">
                <a:solidFill>
                  <a:srgbClr val="800080"/>
                </a:solidFill>
                <a:sym typeface="Symbol" pitchFamily="18" charset="2"/>
              </a:rPr>
              <a:t>E 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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 </a:t>
            </a:r>
            <a:r>
              <a:rPr lang="pt-BR" altLang="zh-CN" sz="2000" dirty="0">
                <a:solidFill>
                  <a:srgbClr val="800080"/>
                </a:solidFill>
                <a:sym typeface="Symbol" pitchFamily="18" charset="2"/>
              </a:rPr>
              <a:t></a:t>
            </a:r>
            <a:r>
              <a:rPr lang="pt-BR" altLang="zh-CN" sz="2000" i="1" dirty="0">
                <a:sym typeface="Symbol" pitchFamily="18" charset="2"/>
              </a:rPr>
              <a:t> </a:t>
            </a:r>
            <a:r>
              <a:rPr lang="pt-BR" altLang="zh-CN" sz="2000" dirty="0">
                <a:sym typeface="Symbol" pitchFamily="18" charset="2"/>
              </a:rPr>
              <a:t>{ </a:t>
            </a:r>
            <a:r>
              <a:rPr lang="pt-BR" altLang="zh-CN" sz="2000" i="1" dirty="0">
                <a:sym typeface="Symbol" pitchFamily="18" charset="2"/>
              </a:rPr>
              <a:t>E</a:t>
            </a:r>
            <a:r>
              <a:rPr lang="pt-BR" altLang="zh-CN" sz="2000" baseline="-25000" dirty="0">
                <a:sym typeface="Symbol" pitchFamily="18" charset="2"/>
              </a:rPr>
              <a:t>1</a:t>
            </a:r>
            <a:r>
              <a:rPr lang="pt-BR" altLang="zh-CN" sz="2000" i="1" dirty="0">
                <a:sym typeface="Symbol" pitchFamily="18" charset="2"/>
              </a:rPr>
              <a:t>.true</a:t>
            </a:r>
            <a:r>
              <a:rPr lang="pt-BR" altLang="zh-CN" sz="2000" dirty="0">
                <a:sym typeface="Symbol" pitchFamily="18" charset="2"/>
              </a:rPr>
              <a:t> := </a:t>
            </a:r>
            <a:r>
              <a:rPr lang="pt-BR" altLang="zh-CN" sz="2000" i="1" dirty="0">
                <a:sym typeface="Symbol" pitchFamily="18" charset="2"/>
              </a:rPr>
              <a:t>E.false; E</a:t>
            </a:r>
            <a:r>
              <a:rPr lang="pt-BR" altLang="zh-CN" sz="2000" baseline="-25000" dirty="0">
                <a:sym typeface="Symbol" pitchFamily="18" charset="2"/>
              </a:rPr>
              <a:t>1</a:t>
            </a:r>
            <a:r>
              <a:rPr lang="pt-BR" altLang="zh-CN" sz="2000" i="1" dirty="0">
                <a:sym typeface="Symbol" pitchFamily="18" charset="2"/>
              </a:rPr>
              <a:t>.false </a:t>
            </a:r>
            <a:r>
              <a:rPr lang="pt-BR" altLang="zh-CN" sz="2000" dirty="0">
                <a:sym typeface="Symbol" pitchFamily="18" charset="2"/>
              </a:rPr>
              <a:t>:=</a:t>
            </a:r>
            <a:r>
              <a:rPr lang="pt-BR" altLang="zh-CN" sz="2000" i="1" dirty="0">
                <a:sym typeface="Symbol" pitchFamily="18" charset="2"/>
              </a:rPr>
              <a:t> E.true </a:t>
            </a:r>
            <a:r>
              <a:rPr lang="pt-BR" altLang="zh-CN" sz="2000" dirty="0">
                <a:sym typeface="Symbol" pitchFamily="18" charset="2"/>
              </a:rPr>
              <a:t>}</a:t>
            </a:r>
            <a:r>
              <a:rPr lang="pt-BR" altLang="zh-CN" sz="2000" i="1" dirty="0">
                <a:sym typeface="Symbol" pitchFamily="18" charset="2"/>
              </a:rPr>
              <a:t> </a:t>
            </a:r>
            <a:r>
              <a:rPr lang="pt-BR" altLang="zh-CN" sz="2000" i="1" dirty="0">
                <a:solidFill>
                  <a:srgbClr val="800080"/>
                </a:solidFill>
                <a:sym typeface="Symbol" pitchFamily="18" charset="2"/>
              </a:rPr>
              <a:t>E</a:t>
            </a:r>
            <a:r>
              <a:rPr lang="pt-BR" altLang="zh-CN" sz="2000" baseline="-25000" dirty="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pt-BR" altLang="zh-CN" sz="2000" i="1" dirty="0">
                <a:sym typeface="Symbol" pitchFamily="18" charset="2"/>
              </a:rPr>
              <a:t> </a:t>
            </a:r>
            <a:r>
              <a:rPr lang="pt-BR" altLang="zh-CN" sz="2000" dirty="0">
                <a:sym typeface="Symbol" pitchFamily="18" charset="2"/>
              </a:rPr>
              <a:t>{</a:t>
            </a:r>
            <a:r>
              <a:rPr lang="pt-BR" altLang="zh-CN" sz="2000" i="1" dirty="0">
                <a:sym typeface="Symbol" pitchFamily="18" charset="2"/>
              </a:rPr>
              <a:t> E.code </a:t>
            </a:r>
            <a:r>
              <a:rPr lang="pt-BR" altLang="zh-CN" sz="2000" dirty="0">
                <a:sym typeface="Symbol" pitchFamily="18" charset="2"/>
              </a:rPr>
              <a:t>:=</a:t>
            </a:r>
            <a:r>
              <a:rPr lang="pt-BR" altLang="zh-CN" sz="2000" i="1" dirty="0">
                <a:sym typeface="Symbol" pitchFamily="18" charset="2"/>
              </a:rPr>
              <a:t> E</a:t>
            </a:r>
            <a:r>
              <a:rPr lang="pt-BR" altLang="zh-CN" sz="2000" baseline="-25000" dirty="0">
                <a:sym typeface="Symbol" pitchFamily="18" charset="2"/>
              </a:rPr>
              <a:t>1</a:t>
            </a:r>
            <a:r>
              <a:rPr lang="pt-BR" altLang="zh-CN" sz="2000" i="1" dirty="0">
                <a:sym typeface="Symbol" pitchFamily="18" charset="2"/>
              </a:rPr>
              <a:t>.code </a:t>
            </a:r>
            <a:r>
              <a:rPr lang="pt-BR" altLang="zh-CN" sz="2000" dirty="0"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endParaRPr lang="pt-BR" altLang="zh-CN" sz="1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pt-BR" altLang="zh-CN" sz="2000" i="1" dirty="0">
                <a:solidFill>
                  <a:srgbClr val="800080"/>
                </a:solidFill>
                <a:sym typeface="Symbol" pitchFamily="18" charset="2"/>
              </a:rPr>
              <a:t>E </a:t>
            </a: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pt-BR" altLang="zh-CN" sz="2000" i="1" dirty="0">
                <a:solidFill>
                  <a:srgbClr val="800080"/>
                </a:solidFill>
                <a:sym typeface="Symbol" pitchFamily="18" charset="2"/>
              </a:rPr>
              <a:t>( </a:t>
            </a:r>
            <a:r>
              <a:rPr lang="pt-BR" altLang="zh-CN" sz="2000" dirty="0">
                <a:sym typeface="Symbol" pitchFamily="18" charset="2"/>
              </a:rPr>
              <a:t>{ </a:t>
            </a:r>
            <a:r>
              <a:rPr lang="pt-BR" altLang="zh-CN" sz="2000" i="1" dirty="0">
                <a:sym typeface="Symbol" pitchFamily="18" charset="2"/>
              </a:rPr>
              <a:t>E</a:t>
            </a:r>
            <a:r>
              <a:rPr lang="pt-BR" altLang="zh-CN" sz="2000" baseline="-25000" dirty="0">
                <a:sym typeface="Symbol" pitchFamily="18" charset="2"/>
              </a:rPr>
              <a:t>1</a:t>
            </a:r>
            <a:r>
              <a:rPr lang="pt-BR" altLang="zh-CN" sz="2000" i="1" dirty="0">
                <a:sym typeface="Symbol" pitchFamily="18" charset="2"/>
              </a:rPr>
              <a:t>.true </a:t>
            </a:r>
            <a:r>
              <a:rPr lang="pt-BR" altLang="zh-CN" sz="2000" dirty="0">
                <a:sym typeface="Symbol" pitchFamily="18" charset="2"/>
              </a:rPr>
              <a:t>:=</a:t>
            </a:r>
            <a:r>
              <a:rPr lang="pt-BR" altLang="zh-CN" sz="2000" i="1" dirty="0">
                <a:sym typeface="Symbol" pitchFamily="18" charset="2"/>
              </a:rPr>
              <a:t> E.true; E</a:t>
            </a:r>
            <a:r>
              <a:rPr lang="pt-BR" altLang="zh-CN" sz="2000" baseline="-25000" dirty="0">
                <a:sym typeface="Symbol" pitchFamily="18" charset="2"/>
              </a:rPr>
              <a:t>1</a:t>
            </a:r>
            <a:r>
              <a:rPr lang="pt-BR" altLang="zh-CN" sz="2000" i="1" dirty="0">
                <a:sym typeface="Symbol" pitchFamily="18" charset="2"/>
              </a:rPr>
              <a:t>.false</a:t>
            </a:r>
            <a:r>
              <a:rPr lang="pt-BR" altLang="zh-CN" sz="2000" dirty="0">
                <a:sym typeface="Symbol" pitchFamily="18" charset="2"/>
              </a:rPr>
              <a:t> := </a:t>
            </a:r>
            <a:r>
              <a:rPr lang="pt-BR" altLang="zh-CN" sz="2000" i="1" dirty="0">
                <a:sym typeface="Symbol" pitchFamily="18" charset="2"/>
              </a:rPr>
              <a:t>E.false </a:t>
            </a:r>
            <a:r>
              <a:rPr lang="pt-BR" altLang="zh-CN" sz="2000" dirty="0">
                <a:solidFill>
                  <a:srgbClr val="800080"/>
                </a:solidFill>
                <a:sym typeface="Symbol" pitchFamily="18" charset="2"/>
              </a:rPr>
              <a:t>}</a:t>
            </a:r>
            <a:r>
              <a:rPr lang="pt-BR" altLang="zh-CN" sz="2000" i="1" dirty="0">
                <a:solidFill>
                  <a:srgbClr val="800080"/>
                </a:solidFill>
                <a:sym typeface="Symbol" pitchFamily="18" charset="2"/>
              </a:rPr>
              <a:t> E</a:t>
            </a:r>
            <a:r>
              <a:rPr lang="pt-BR" altLang="zh-CN" sz="2000" baseline="-25000" dirty="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pt-BR" altLang="zh-CN" sz="2000" i="1" dirty="0">
                <a:solidFill>
                  <a:srgbClr val="800080"/>
                </a:solidFill>
                <a:sym typeface="Symbol" pitchFamily="18" charset="2"/>
              </a:rPr>
              <a:t>  )</a:t>
            </a:r>
            <a:r>
              <a:rPr lang="pt-BR" altLang="zh-CN" sz="2000" i="1" dirty="0">
                <a:sym typeface="Symbol" pitchFamily="18" charset="2"/>
              </a:rPr>
              <a:t> </a:t>
            </a:r>
            <a:r>
              <a:rPr lang="pt-BR" altLang="zh-CN" sz="2000" dirty="0">
                <a:sym typeface="Symbol" pitchFamily="18" charset="2"/>
              </a:rPr>
              <a:t>{</a:t>
            </a:r>
            <a:r>
              <a:rPr lang="pt-BR" altLang="zh-CN" sz="2000" i="1" dirty="0">
                <a:sym typeface="Symbol" pitchFamily="18" charset="2"/>
              </a:rPr>
              <a:t> E.code </a:t>
            </a:r>
            <a:r>
              <a:rPr lang="pt-BR" altLang="zh-CN" sz="2000" dirty="0">
                <a:sym typeface="Symbol" pitchFamily="18" charset="2"/>
              </a:rPr>
              <a:t>:=</a:t>
            </a:r>
            <a:r>
              <a:rPr lang="pt-BR" altLang="zh-CN" sz="2000" i="1" dirty="0">
                <a:sym typeface="Symbol" pitchFamily="18" charset="2"/>
              </a:rPr>
              <a:t> E</a:t>
            </a:r>
            <a:r>
              <a:rPr lang="pt-BR" altLang="zh-CN" sz="2000" baseline="-25000" dirty="0">
                <a:sym typeface="Symbol" pitchFamily="18" charset="2"/>
              </a:rPr>
              <a:t>1</a:t>
            </a:r>
            <a:r>
              <a:rPr lang="pt-BR" altLang="zh-CN" sz="2000" i="1" dirty="0">
                <a:sym typeface="Symbol" pitchFamily="18" charset="2"/>
              </a:rPr>
              <a:t>.code </a:t>
            </a:r>
            <a:r>
              <a:rPr lang="pt-BR" altLang="zh-CN" sz="2000" dirty="0"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endParaRPr lang="en-US" altLang="zh-CN" sz="1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E 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u="sng" dirty="0">
                <a:sym typeface="Symbol" pitchFamily="18" charset="2"/>
              </a:rPr>
              <a:t>id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u="sng" dirty="0" err="1">
                <a:sym typeface="Symbol" pitchFamily="18" charset="2"/>
              </a:rPr>
              <a:t>rop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u="sng" dirty="0">
                <a:sym typeface="Symbol" pitchFamily="18" charset="2"/>
              </a:rPr>
              <a:t>id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sym typeface="Symbol" pitchFamily="18" charset="2"/>
              </a:rPr>
              <a:t>   </a:t>
            </a:r>
            <a:r>
              <a:rPr lang="en-US" altLang="zh-CN" sz="2000" dirty="0">
                <a:sym typeface="Symbol" pitchFamily="18" charset="2"/>
              </a:rPr>
              <a:t>{ 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E.code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sym typeface="Symbol" pitchFamily="18" charset="2"/>
              </a:rPr>
              <a:t>:=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 gen (‘if‘ </a:t>
            </a:r>
            <a:r>
              <a:rPr lang="en-US" altLang="zh-CN" sz="2000" i="1" u="sng" dirty="0">
                <a:solidFill>
                  <a:srgbClr val="FF0000"/>
                </a:solidFill>
                <a:sym typeface="Symbol" pitchFamily="18" charset="2"/>
              </a:rPr>
              <a:t>id</a:t>
            </a:r>
            <a:r>
              <a:rPr lang="en-US" altLang="zh-CN" sz="2000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.place </a:t>
            </a:r>
            <a:r>
              <a:rPr lang="en-US" altLang="zh-CN" sz="2000" i="1" u="sng" dirty="0" err="1">
                <a:solidFill>
                  <a:srgbClr val="FF0000"/>
                </a:solidFill>
                <a:sym typeface="Symbol" pitchFamily="18" charset="2"/>
              </a:rPr>
              <a:t>rop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.op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 </a:t>
            </a:r>
            <a:r>
              <a:rPr lang="en-US" altLang="zh-CN" sz="2000" i="1" u="sng" dirty="0">
                <a:solidFill>
                  <a:srgbClr val="FF0000"/>
                </a:solidFill>
                <a:sym typeface="Symbol" pitchFamily="18" charset="2"/>
              </a:rPr>
              <a:t>id</a:t>
            </a:r>
            <a:r>
              <a:rPr lang="en-US" altLang="zh-CN" sz="2000" baseline="-25000" dirty="0">
                <a:solidFill>
                  <a:srgbClr val="FF0000"/>
                </a:solidFill>
                <a:sym typeface="Symbol" pitchFamily="18" charset="2"/>
              </a:rPr>
              <a:t>2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.place ‘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goto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’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        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E.true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 ) </a:t>
            </a:r>
            <a:r>
              <a:rPr lang="en-US" altLang="zh-CN" sz="2000" dirty="0">
                <a:solidFill>
                  <a:srgbClr val="FF0000"/>
                </a:solidFill>
                <a:sym typeface="Symbol" pitchFamily="18" charset="2"/>
              </a:rPr>
              <a:t>|| 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gen (‘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goto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’ E. false)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endParaRPr lang="en-US" altLang="zh-CN" sz="1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true   </a:t>
            </a:r>
            <a:r>
              <a:rPr lang="en-US" altLang="zh-CN" sz="2000" dirty="0">
                <a:sym typeface="Symbol" pitchFamily="18" charset="2"/>
              </a:rPr>
              <a:t>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E.code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 := gen (‘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goto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’ 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E.true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) </a:t>
            </a:r>
            <a:r>
              <a:rPr lang="en-US" altLang="zh-CN" sz="2000" dirty="0"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endParaRPr lang="en-US" altLang="zh-CN" sz="1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E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false  </a:t>
            </a:r>
            <a:r>
              <a:rPr lang="en-US" altLang="zh-CN" sz="2000" dirty="0">
                <a:sym typeface="Symbol" pitchFamily="18" charset="2"/>
              </a:rPr>
              <a:t>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E.code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 := gen (‘</a:t>
            </a:r>
            <a:r>
              <a:rPr lang="en-US" altLang="zh-CN" sz="2000" i="1" dirty="0" err="1">
                <a:solidFill>
                  <a:srgbClr val="FF0000"/>
                </a:solidFill>
                <a:sym typeface="Symbol" pitchFamily="18" charset="2"/>
              </a:rPr>
              <a:t>goto</a:t>
            </a:r>
            <a:r>
              <a:rPr lang="en-US" altLang="zh-CN" sz="2000" i="1" dirty="0">
                <a:solidFill>
                  <a:srgbClr val="FF0000"/>
                </a:solidFill>
                <a:sym typeface="Symbol" pitchFamily="18" charset="2"/>
              </a:rPr>
              <a:t>’ E. false</a:t>
            </a:r>
            <a:r>
              <a:rPr lang="en-US" altLang="zh-CN" sz="2000" i="1" dirty="0">
                <a:sym typeface="Symbol" pitchFamily="18" charset="2"/>
              </a:rPr>
              <a:t>) </a:t>
            </a:r>
            <a:r>
              <a:rPr lang="en-US" altLang="zh-CN" sz="2000" dirty="0">
                <a:sym typeface="Symbol" pitchFamily="18" charset="2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62134805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7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484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811213" y="1179622"/>
            <a:ext cx="7920037" cy="1923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3600" dirty="0">
                <a:solidFill>
                  <a:srgbClr val="800080"/>
                </a:solidFill>
              </a:rPr>
              <a:t>  </a:t>
            </a:r>
            <a:r>
              <a:rPr lang="en-US" altLang="zh-CN" sz="3600" b="1" dirty="0">
                <a:solidFill>
                  <a:srgbClr val="800080"/>
                </a:solidFill>
              </a:rPr>
              <a:t> </a:t>
            </a:r>
            <a:r>
              <a:rPr lang="en-US" altLang="zh-CN" sz="3600" dirty="0">
                <a:solidFill>
                  <a:srgbClr val="990099"/>
                </a:solidFill>
              </a:rPr>
              <a:t>if-then </a:t>
            </a:r>
            <a:r>
              <a:rPr lang="zh-CN" altLang="en-US" sz="3600" b="1" dirty="0">
                <a:solidFill>
                  <a:srgbClr val="990099"/>
                </a:solidFill>
              </a:rPr>
              <a:t>语句（</a:t>
            </a:r>
            <a:r>
              <a:rPr lang="en-US" altLang="zh-CN" sz="3600" i="1" dirty="0">
                <a:solidFill>
                  <a:srgbClr val="990099"/>
                </a:solidFill>
              </a:rPr>
              <a:t>L </a:t>
            </a:r>
            <a:r>
              <a:rPr lang="zh-CN" altLang="en-US" sz="3600" b="1" dirty="0">
                <a:solidFill>
                  <a:srgbClr val="990099"/>
                </a:solidFill>
              </a:rPr>
              <a:t>翻译模式）</a:t>
            </a:r>
          </a:p>
          <a:p>
            <a:pPr algn="l">
              <a:buClrTx/>
              <a:buFont typeface="Symbol" pitchFamily="18" charset="2"/>
              <a:buNone/>
            </a:pPr>
            <a:endParaRPr lang="zh-CN" altLang="en-US" sz="1100" b="1" dirty="0">
              <a:solidFill>
                <a:srgbClr val="800080"/>
              </a:solidFill>
            </a:endParaRPr>
          </a:p>
          <a:p>
            <a:pPr algn="l">
              <a:buClrTx/>
              <a:buFont typeface="Symbol" pitchFamily="18" charset="2"/>
              <a:buNone/>
            </a:pPr>
            <a:r>
              <a:rPr lang="zh-CN" altLang="en-US" sz="2400" b="1" i="1" dirty="0">
                <a:sym typeface="Symbol" pitchFamily="18" charset="2"/>
              </a:rPr>
              <a:t>      </a:t>
            </a:r>
            <a:r>
              <a:rPr lang="en-US" altLang="zh-CN" sz="2400" i="1" dirty="0">
                <a:solidFill>
                  <a:srgbClr val="800080"/>
                </a:solidFill>
                <a:sym typeface="Symbol" pitchFamily="18" charset="2"/>
              </a:rPr>
              <a:t>S </a:t>
            </a:r>
            <a:r>
              <a:rPr lang="en-US" altLang="zh-CN" sz="2400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400" dirty="0">
                <a:solidFill>
                  <a:srgbClr val="800080"/>
                </a:solidFill>
                <a:sym typeface="Symbol" pitchFamily="18" charset="2"/>
              </a:rPr>
              <a:t> </a:t>
            </a:r>
            <a:r>
              <a:rPr lang="en-US" altLang="zh-CN" sz="2400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if </a:t>
            </a:r>
            <a:r>
              <a:rPr lang="en-US" altLang="zh-CN" sz="2400" baseline="-25000" dirty="0">
                <a:sym typeface="Symbol" pitchFamily="18" charset="2"/>
              </a:rPr>
              <a:t>  </a:t>
            </a:r>
            <a:r>
              <a:rPr lang="en-US" altLang="zh-CN" sz="2400" dirty="0">
                <a:solidFill>
                  <a:srgbClr val="0000FF"/>
                </a:solidFill>
                <a:sym typeface="Symbol" pitchFamily="18" charset="2"/>
              </a:rPr>
              <a:t>{ </a:t>
            </a:r>
            <a:r>
              <a:rPr lang="en-US" altLang="zh-CN" sz="2400" i="1" dirty="0" err="1">
                <a:solidFill>
                  <a:srgbClr val="0000FF"/>
                </a:solidFill>
                <a:sym typeface="Symbol" pitchFamily="18" charset="2"/>
              </a:rPr>
              <a:t>E.true</a:t>
            </a:r>
            <a:r>
              <a:rPr lang="en-US" altLang="zh-CN" sz="2400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sym typeface="Symbol" pitchFamily="18" charset="2"/>
              </a:rPr>
              <a:t>:=</a:t>
            </a:r>
            <a:r>
              <a:rPr lang="en-US" altLang="zh-CN" sz="2400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400" i="1" dirty="0" err="1" smtClean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newlabel</a:t>
            </a:r>
            <a:r>
              <a:rPr lang="zh-CN" altLang="en-US" sz="2400" i="1" dirty="0" smtClean="0">
                <a:sym typeface="Symbol" pitchFamily="18" charset="2"/>
              </a:rPr>
              <a:t>；</a:t>
            </a:r>
            <a:r>
              <a:rPr lang="en-US" altLang="zh-CN" sz="2400" i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E.false</a:t>
            </a:r>
            <a:r>
              <a:rPr lang="en-US" altLang="zh-CN" sz="2400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:=</a:t>
            </a:r>
            <a:r>
              <a:rPr lang="en-US" altLang="zh-CN" sz="2400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400" i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S.next</a:t>
            </a:r>
            <a:r>
              <a:rPr lang="en-US" altLang="zh-CN" sz="2400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}  </a:t>
            </a:r>
            <a:r>
              <a:rPr lang="en-US" altLang="zh-CN" sz="2400" i="1" dirty="0">
                <a:solidFill>
                  <a:srgbClr val="800080"/>
                </a:solidFill>
                <a:sym typeface="Symbol" pitchFamily="18" charset="2"/>
              </a:rPr>
              <a:t>E</a:t>
            </a:r>
            <a:r>
              <a:rPr lang="zh-CN" altLang="en-US" sz="2400" dirty="0">
                <a:solidFill>
                  <a:srgbClr val="800080"/>
                </a:solidFill>
                <a:sym typeface="Symbol" pitchFamily="18" charset="2"/>
              </a:rPr>
              <a:t>　</a:t>
            </a:r>
          </a:p>
          <a:p>
            <a:pPr algn="l">
              <a:buClrTx/>
              <a:buFont typeface="Symbol" pitchFamily="18" charset="2"/>
              <a:buNone/>
            </a:pPr>
            <a:r>
              <a:rPr lang="zh-CN" altLang="en-US" sz="2400" dirty="0">
                <a:solidFill>
                  <a:srgbClr val="800080"/>
                </a:solidFill>
                <a:sym typeface="Symbol" pitchFamily="18" charset="2"/>
              </a:rPr>
              <a:t>　　　　</a:t>
            </a:r>
            <a:r>
              <a:rPr lang="en-US" altLang="zh-CN" sz="2400" dirty="0">
                <a:solidFill>
                  <a:srgbClr val="800080"/>
                </a:solidFill>
                <a:sym typeface="Symbol" pitchFamily="18" charset="2"/>
              </a:rPr>
              <a:t>then</a:t>
            </a:r>
            <a:r>
              <a:rPr lang="en-US" altLang="zh-CN" sz="2400" dirty="0">
                <a:sym typeface="Symbol" pitchFamily="18" charset="2"/>
              </a:rPr>
              <a:t>  </a:t>
            </a:r>
            <a:r>
              <a:rPr lang="en-US" altLang="zh-CN" sz="2400" dirty="0">
                <a:solidFill>
                  <a:srgbClr val="0000FF"/>
                </a:solidFill>
                <a:sym typeface="Symbol" pitchFamily="18" charset="2"/>
              </a:rPr>
              <a:t>{ </a:t>
            </a:r>
            <a:r>
              <a:rPr lang="en-US" altLang="zh-CN" sz="2400" i="1" dirty="0">
                <a:solidFill>
                  <a:srgbClr val="0000FF"/>
                </a:solidFill>
                <a:sym typeface="Symbol" pitchFamily="18" charset="2"/>
              </a:rPr>
              <a:t>S</a:t>
            </a:r>
            <a:r>
              <a:rPr lang="en-US" altLang="zh-CN" sz="2400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en-US" altLang="zh-CN" sz="2400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.next </a:t>
            </a:r>
            <a:r>
              <a:rPr lang="en-US" altLang="zh-CN" sz="2400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:=</a:t>
            </a:r>
            <a:r>
              <a:rPr lang="en-US" altLang="zh-CN" sz="2400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400" i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S.next</a:t>
            </a:r>
            <a:r>
              <a:rPr lang="en-US" altLang="zh-CN" sz="2400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400" dirty="0">
                <a:sym typeface="Symbol" pitchFamily="18" charset="2"/>
              </a:rPr>
              <a:t>} </a:t>
            </a:r>
            <a:r>
              <a:rPr lang="zh-CN" altLang="en-US" sz="2400" i="1" dirty="0">
                <a:ea typeface="华文行楷" pitchFamily="2" charset="-122"/>
                <a:sym typeface="Symbol" pitchFamily="18" charset="2"/>
              </a:rPr>
              <a:t>　</a:t>
            </a:r>
            <a:r>
              <a:rPr lang="en-US" altLang="zh-CN" sz="2400" i="1" dirty="0">
                <a:solidFill>
                  <a:srgbClr val="800080"/>
                </a:solidFill>
                <a:sym typeface="Symbol" pitchFamily="18" charset="2"/>
              </a:rPr>
              <a:t>S</a:t>
            </a:r>
            <a:r>
              <a:rPr lang="en-US" altLang="zh-CN" sz="2400" baseline="-25000" dirty="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en-US" altLang="zh-CN" sz="2400" dirty="0">
                <a:sym typeface="Symbol" pitchFamily="18" charset="2"/>
              </a:rPr>
              <a:t> </a:t>
            </a:r>
          </a:p>
          <a:p>
            <a:pPr algn="l">
              <a:buClrTx/>
              <a:buFont typeface="Symbol" pitchFamily="18" charset="2"/>
              <a:buNone/>
            </a:pPr>
            <a:r>
              <a:rPr lang="zh-CN" altLang="en-US" sz="2400" dirty="0">
                <a:sym typeface="Symbol" pitchFamily="18" charset="2"/>
              </a:rPr>
              <a:t>　　　　</a:t>
            </a:r>
            <a:r>
              <a:rPr lang="en-US" altLang="zh-CN" sz="2400" dirty="0">
                <a:sym typeface="Symbol" pitchFamily="18" charset="2"/>
              </a:rPr>
              <a:t>{ </a:t>
            </a:r>
            <a:r>
              <a:rPr lang="en-US" altLang="zh-CN" sz="2400" i="1" dirty="0" err="1">
                <a:solidFill>
                  <a:srgbClr val="0000FF"/>
                </a:solidFill>
                <a:sym typeface="Symbol" pitchFamily="18" charset="2"/>
              </a:rPr>
              <a:t>S</a:t>
            </a:r>
            <a:r>
              <a:rPr lang="en-US" altLang="zh-CN" sz="2400" i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.code</a:t>
            </a:r>
            <a:r>
              <a:rPr lang="en-US" altLang="zh-CN" sz="2400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:=</a:t>
            </a:r>
            <a:r>
              <a:rPr lang="en-US" altLang="zh-CN" sz="2400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400" i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E.code</a:t>
            </a:r>
            <a:r>
              <a:rPr lang="en-US" altLang="zh-CN" sz="2400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400" dirty="0">
                <a:ea typeface="华文行楷" pitchFamily="2" charset="-122"/>
                <a:sym typeface="Symbol" pitchFamily="18" charset="2"/>
              </a:rPr>
              <a:t>||</a:t>
            </a:r>
            <a:r>
              <a:rPr lang="en-US" altLang="zh-CN" sz="24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4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gen(</a:t>
            </a:r>
            <a:r>
              <a:rPr lang="en-US" altLang="zh-CN" sz="2400" i="1" dirty="0" err="1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E.true</a:t>
            </a:r>
            <a:r>
              <a:rPr lang="en-US" altLang="zh-CN" sz="24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 ‘</a:t>
            </a:r>
            <a:r>
              <a:rPr lang="en-US" altLang="zh-CN" sz="2400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:</a:t>
            </a:r>
            <a:r>
              <a:rPr lang="en-US" altLang="zh-CN" sz="2400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’</a:t>
            </a:r>
            <a:r>
              <a:rPr lang="en-US" altLang="zh-CN" sz="2400" i="1" dirty="0">
                <a:ea typeface="华文行楷" pitchFamily="2" charset="-122"/>
                <a:sym typeface="Symbol" pitchFamily="18" charset="2"/>
              </a:rPr>
              <a:t>) </a:t>
            </a:r>
            <a:r>
              <a:rPr lang="en-US" altLang="zh-CN" sz="2400" dirty="0">
                <a:ea typeface="华文行楷" pitchFamily="2" charset="-122"/>
                <a:sym typeface="Symbol" pitchFamily="18" charset="2"/>
              </a:rPr>
              <a:t>||</a:t>
            </a:r>
            <a:r>
              <a:rPr lang="en-US" altLang="zh-CN" sz="24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400" i="1" dirty="0">
                <a:sym typeface="Symbol" pitchFamily="18" charset="2"/>
              </a:rPr>
              <a:t>S</a:t>
            </a:r>
            <a:r>
              <a:rPr lang="en-US" altLang="zh-CN" sz="2400" baseline="-25000" dirty="0">
                <a:sym typeface="Symbol" pitchFamily="18" charset="2"/>
              </a:rPr>
              <a:t>1</a:t>
            </a:r>
            <a:r>
              <a:rPr lang="en-US" altLang="zh-CN" sz="2400" i="1" dirty="0">
                <a:ea typeface="华文行楷" pitchFamily="2" charset="-122"/>
                <a:sym typeface="Symbol" pitchFamily="18" charset="2"/>
              </a:rPr>
              <a:t>.code</a:t>
            </a:r>
            <a:r>
              <a:rPr lang="en-US" altLang="zh-CN" sz="2400" dirty="0">
                <a:sym typeface="Symbol" pitchFamily="18" charset="2"/>
              </a:rPr>
              <a:t> }</a:t>
            </a:r>
            <a:r>
              <a:rPr lang="en-US" altLang="zh-CN" sz="2400" baseline="-25000" dirty="0">
                <a:sym typeface="Symbol" pitchFamily="18" charset="2"/>
              </a:rPr>
              <a:t> </a:t>
            </a:r>
          </a:p>
        </p:txBody>
      </p:sp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544622" y="563562"/>
            <a:ext cx="8305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条件语句的语法制导翻译</a:t>
            </a:r>
          </a:p>
        </p:txBody>
      </p:sp>
      <p:sp>
        <p:nvSpPr>
          <p:cNvPr id="44041" name="Rectangle 9"/>
          <p:cNvSpPr>
            <a:spLocks noChangeArrowheads="1"/>
          </p:cNvSpPr>
          <p:nvPr/>
        </p:nvSpPr>
        <p:spPr bwMode="auto">
          <a:xfrm>
            <a:off x="2259013" y="3746500"/>
            <a:ext cx="1133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i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E.code</a:t>
            </a:r>
          </a:p>
        </p:txBody>
      </p:sp>
      <p:sp>
        <p:nvSpPr>
          <p:cNvPr id="44042" name="Rectangle 10"/>
          <p:cNvSpPr>
            <a:spLocks noChangeArrowheads="1"/>
          </p:cNvSpPr>
          <p:nvPr/>
        </p:nvSpPr>
        <p:spPr bwMode="auto">
          <a:xfrm>
            <a:off x="2182813" y="4584700"/>
            <a:ext cx="1246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i="1">
                <a:solidFill>
                  <a:srgbClr val="800080"/>
                </a:solidFill>
                <a:sym typeface="Symbol" pitchFamily="18" charset="2"/>
              </a:rPr>
              <a:t>S</a:t>
            </a:r>
            <a:r>
              <a:rPr lang="en-US" altLang="zh-CN" baseline="-2500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en-US" altLang="zh-CN" i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.code</a:t>
            </a:r>
          </a:p>
        </p:txBody>
      </p:sp>
      <p:sp>
        <p:nvSpPr>
          <p:cNvPr id="44043" name="Rectangle 11"/>
          <p:cNvSpPr>
            <a:spLocks noChangeArrowheads="1"/>
          </p:cNvSpPr>
          <p:nvPr/>
        </p:nvSpPr>
        <p:spPr bwMode="auto">
          <a:xfrm>
            <a:off x="811213" y="4279900"/>
            <a:ext cx="1081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i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E.true:</a:t>
            </a:r>
          </a:p>
        </p:txBody>
      </p:sp>
      <p:sp>
        <p:nvSpPr>
          <p:cNvPr id="44044" name="Rectangle 12"/>
          <p:cNvSpPr>
            <a:spLocks noChangeArrowheads="1"/>
          </p:cNvSpPr>
          <p:nvPr/>
        </p:nvSpPr>
        <p:spPr bwMode="auto">
          <a:xfrm>
            <a:off x="685800" y="5194300"/>
            <a:ext cx="1200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i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E.false:</a:t>
            </a:r>
          </a:p>
        </p:txBody>
      </p:sp>
      <p:sp>
        <p:nvSpPr>
          <p:cNvPr id="44045" name="Line 13"/>
          <p:cNvSpPr>
            <a:spLocks noChangeShapeType="1"/>
          </p:cNvSpPr>
          <p:nvPr/>
        </p:nvSpPr>
        <p:spPr bwMode="auto">
          <a:xfrm>
            <a:off x="2030413" y="3517900"/>
            <a:ext cx="0" cy="24384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4046" name="Line 14"/>
          <p:cNvSpPr>
            <a:spLocks noChangeShapeType="1"/>
          </p:cNvSpPr>
          <p:nvPr/>
        </p:nvSpPr>
        <p:spPr bwMode="auto">
          <a:xfrm>
            <a:off x="3630613" y="3517900"/>
            <a:ext cx="0" cy="24384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4047" name="Line 15"/>
          <p:cNvSpPr>
            <a:spLocks noChangeShapeType="1"/>
          </p:cNvSpPr>
          <p:nvPr/>
        </p:nvSpPr>
        <p:spPr bwMode="auto">
          <a:xfrm>
            <a:off x="2030413" y="3517900"/>
            <a:ext cx="1600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4048" name="Line 16"/>
          <p:cNvSpPr>
            <a:spLocks noChangeShapeType="1"/>
          </p:cNvSpPr>
          <p:nvPr/>
        </p:nvSpPr>
        <p:spPr bwMode="auto">
          <a:xfrm>
            <a:off x="2030413" y="4356100"/>
            <a:ext cx="1600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4049" name="Line 17"/>
          <p:cNvSpPr>
            <a:spLocks noChangeShapeType="1"/>
          </p:cNvSpPr>
          <p:nvPr/>
        </p:nvSpPr>
        <p:spPr bwMode="auto">
          <a:xfrm>
            <a:off x="2030413" y="5194300"/>
            <a:ext cx="1600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4050" name="Rectangle 18"/>
          <p:cNvSpPr>
            <a:spLocks noChangeArrowheads="1"/>
          </p:cNvSpPr>
          <p:nvPr/>
        </p:nvSpPr>
        <p:spPr bwMode="auto">
          <a:xfrm>
            <a:off x="2182813" y="5194300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b="1" i="1">
                <a:solidFill>
                  <a:srgbClr val="800080"/>
                </a:solidFill>
                <a:sym typeface="Symbol" pitchFamily="18" charset="2"/>
              </a:rPr>
              <a:t>……</a:t>
            </a:r>
            <a:endParaRPr lang="en-US" altLang="zh-CN" b="1" i="1">
              <a:solidFill>
                <a:srgbClr val="800080"/>
              </a:solidFill>
              <a:ea typeface="华文行楷" pitchFamily="2" charset="-122"/>
              <a:sym typeface="Symbol" pitchFamily="18" charset="2"/>
            </a:endParaRPr>
          </a:p>
        </p:txBody>
      </p:sp>
      <p:sp>
        <p:nvSpPr>
          <p:cNvPr id="44051" name="Rectangle 19"/>
          <p:cNvSpPr>
            <a:spLocks noChangeArrowheads="1"/>
          </p:cNvSpPr>
          <p:nvPr/>
        </p:nvSpPr>
        <p:spPr bwMode="auto">
          <a:xfrm>
            <a:off x="3838575" y="3136900"/>
            <a:ext cx="1335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i="1" dirty="0">
                <a:ea typeface="华文行楷" pitchFamily="2" charset="-122"/>
                <a:sym typeface="Symbol" pitchFamily="18" charset="2"/>
              </a:rPr>
              <a:t>to </a:t>
            </a:r>
            <a:r>
              <a:rPr lang="en-US" altLang="zh-CN" i="1" dirty="0" err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E.true</a:t>
            </a:r>
            <a:endParaRPr lang="en-US" altLang="zh-CN" i="1" dirty="0">
              <a:solidFill>
                <a:srgbClr val="800080"/>
              </a:solidFill>
              <a:ea typeface="华文行楷" pitchFamily="2" charset="-122"/>
              <a:sym typeface="Symbol" pitchFamily="18" charset="2"/>
            </a:endParaRPr>
          </a:p>
        </p:txBody>
      </p:sp>
      <p:sp>
        <p:nvSpPr>
          <p:cNvPr id="44052" name="Rectangle 20"/>
          <p:cNvSpPr>
            <a:spLocks noChangeArrowheads="1"/>
          </p:cNvSpPr>
          <p:nvPr/>
        </p:nvSpPr>
        <p:spPr bwMode="auto">
          <a:xfrm>
            <a:off x="3838575" y="3822700"/>
            <a:ext cx="145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i="1">
                <a:ea typeface="华文行楷" pitchFamily="2" charset="-122"/>
                <a:sym typeface="Symbol" pitchFamily="18" charset="2"/>
              </a:rPr>
              <a:t>to </a:t>
            </a:r>
            <a:r>
              <a:rPr lang="en-US" altLang="zh-CN" i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E.false</a:t>
            </a:r>
          </a:p>
        </p:txBody>
      </p:sp>
      <p:sp>
        <p:nvSpPr>
          <p:cNvPr id="44053" name="Line 21"/>
          <p:cNvSpPr>
            <a:spLocks noChangeShapeType="1"/>
          </p:cNvSpPr>
          <p:nvPr/>
        </p:nvSpPr>
        <p:spPr bwMode="auto">
          <a:xfrm>
            <a:off x="3352800" y="3594100"/>
            <a:ext cx="1219200" cy="0"/>
          </a:xfrm>
          <a:prstGeom prst="line">
            <a:avLst/>
          </a:prstGeom>
          <a:noFill/>
          <a:ln w="9525">
            <a:solidFill>
              <a:srgbClr val="000080"/>
            </a:solidFill>
            <a:round/>
            <a:headEnd/>
            <a:tailEnd type="triangle" w="med" len="lg"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4054" name="Line 22"/>
          <p:cNvSpPr>
            <a:spLocks noChangeShapeType="1"/>
          </p:cNvSpPr>
          <p:nvPr/>
        </p:nvSpPr>
        <p:spPr bwMode="auto">
          <a:xfrm>
            <a:off x="3352800" y="4279900"/>
            <a:ext cx="1219200" cy="0"/>
          </a:xfrm>
          <a:prstGeom prst="line">
            <a:avLst/>
          </a:prstGeom>
          <a:noFill/>
          <a:ln w="9525">
            <a:solidFill>
              <a:srgbClr val="000080"/>
            </a:solidFill>
            <a:round/>
            <a:headEnd/>
            <a:tailEnd type="triangle" w="med" len="lg"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4055" name="Rectangle 23"/>
          <p:cNvSpPr>
            <a:spLocks noChangeArrowheads="1"/>
          </p:cNvSpPr>
          <p:nvPr/>
        </p:nvSpPr>
        <p:spPr bwMode="auto">
          <a:xfrm>
            <a:off x="4800600" y="4587875"/>
            <a:ext cx="3962400" cy="1168400"/>
          </a:xfrm>
          <a:prstGeom prst="rect">
            <a:avLst/>
          </a:prstGeom>
          <a:noFill/>
          <a:ln w="9525" cap="rnd">
            <a:solidFill>
              <a:srgbClr val="333399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2000" i="1" dirty="0" err="1" smtClean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newlabel</a:t>
            </a:r>
            <a:r>
              <a:rPr lang="en-US" altLang="zh-CN" sz="2000" i="1" dirty="0" smtClean="0">
                <a:ea typeface="华文行楷" pitchFamily="2" charset="-122"/>
                <a:sym typeface="Symbol" pitchFamily="18" charset="2"/>
              </a:rPr>
              <a:t> </a:t>
            </a:r>
            <a:r>
              <a:rPr lang="zh-CN" altLang="en-US" sz="2000" b="1" dirty="0">
                <a:sym typeface="Symbol" pitchFamily="18" charset="2"/>
              </a:rPr>
              <a:t>返回一个新的语句标号</a:t>
            </a:r>
          </a:p>
          <a:p>
            <a:pPr>
              <a:buFont typeface="Wingdings" pitchFamily="2" charset="2"/>
              <a:buNone/>
            </a:pPr>
            <a:endParaRPr lang="zh-CN" altLang="en-US" sz="1000" b="1" dirty="0">
              <a:sym typeface="Symbol" pitchFamily="18" charset="2"/>
            </a:endParaRPr>
          </a:p>
          <a:p>
            <a:pPr>
              <a:buFont typeface="Wingdings" pitchFamily="2" charset="2"/>
              <a:buNone/>
            </a:pPr>
            <a:r>
              <a:rPr lang="en-US" altLang="zh-CN" sz="2000" i="1" dirty="0" err="1">
                <a:solidFill>
                  <a:srgbClr val="800080"/>
                </a:solidFill>
                <a:sym typeface="Symbol" pitchFamily="18" charset="2"/>
              </a:rPr>
              <a:t>S.next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zh-CN" altLang="en-US" sz="2000" b="1" dirty="0">
                <a:sym typeface="Symbol" pitchFamily="18" charset="2"/>
              </a:rPr>
              <a:t>属性表示 </a:t>
            </a:r>
            <a:r>
              <a:rPr lang="en-US" altLang="zh-CN" sz="2000" i="1" dirty="0">
                <a:sym typeface="Symbol" pitchFamily="18" charset="2"/>
              </a:rPr>
              <a:t>S </a:t>
            </a:r>
            <a:r>
              <a:rPr lang="zh-CN" altLang="en-US" sz="2000" b="1" dirty="0">
                <a:sym typeface="Symbol" pitchFamily="18" charset="2"/>
              </a:rPr>
              <a:t>之后要执行的首条 </a:t>
            </a:r>
            <a:r>
              <a:rPr lang="en-US" altLang="zh-CN" sz="2000" i="1" dirty="0">
                <a:sym typeface="Symbol" pitchFamily="18" charset="2"/>
              </a:rPr>
              <a:t>TAC </a:t>
            </a:r>
            <a:r>
              <a:rPr lang="zh-CN" altLang="en-US" sz="2000" b="1" dirty="0">
                <a:sym typeface="Symbol" pitchFamily="18" charset="2"/>
              </a:rPr>
              <a:t>语句的标号</a:t>
            </a:r>
          </a:p>
        </p:txBody>
      </p:sp>
    </p:spTree>
    <p:extLst>
      <p:ext uri="{BB962C8B-B14F-4D97-AF65-F5344CB8AC3E}">
        <p14:creationId xmlns:p14="http://schemas.microsoft.com/office/powerpoint/2010/main" val="299218479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1199137" y="1245204"/>
            <a:ext cx="69119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dirty="0">
                <a:solidFill>
                  <a:srgbClr val="800080"/>
                </a:solidFill>
              </a:rPr>
              <a:t>  </a:t>
            </a:r>
            <a:r>
              <a:rPr lang="en-US" altLang="zh-CN" sz="2800" b="1" dirty="0">
                <a:solidFill>
                  <a:srgbClr val="800080"/>
                </a:solidFill>
              </a:rPr>
              <a:t> </a:t>
            </a:r>
            <a:r>
              <a:rPr lang="en-US" altLang="zh-CN" sz="2800" dirty="0">
                <a:solidFill>
                  <a:srgbClr val="990099"/>
                </a:solidFill>
              </a:rPr>
              <a:t>if-then-else </a:t>
            </a:r>
            <a:r>
              <a:rPr lang="zh-CN" altLang="en-US" sz="2800" b="1" dirty="0">
                <a:solidFill>
                  <a:srgbClr val="990099"/>
                </a:solidFill>
              </a:rPr>
              <a:t>语句（</a:t>
            </a:r>
            <a:r>
              <a:rPr lang="en-US" altLang="zh-CN" sz="2800" i="1" dirty="0">
                <a:solidFill>
                  <a:srgbClr val="990099"/>
                </a:solidFill>
              </a:rPr>
              <a:t>L </a:t>
            </a:r>
            <a:r>
              <a:rPr lang="zh-CN" altLang="en-US" sz="2800" b="1" dirty="0">
                <a:solidFill>
                  <a:srgbClr val="990099"/>
                </a:solidFill>
              </a:rPr>
              <a:t>翻译模式）</a:t>
            </a:r>
            <a:endParaRPr lang="zh-CN" altLang="en-US" sz="2800" b="1" dirty="0">
              <a:solidFill>
                <a:srgbClr val="800080"/>
              </a:solidFill>
            </a:endParaRP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502225" y="602976"/>
            <a:ext cx="8305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条件语句的语法制导翻译</a:t>
            </a: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1801813" y="2897187"/>
            <a:ext cx="1133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i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E.code</a:t>
            </a: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1725613" y="3735387"/>
            <a:ext cx="1246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i="1">
                <a:solidFill>
                  <a:srgbClr val="800080"/>
                </a:solidFill>
                <a:sym typeface="Symbol" pitchFamily="18" charset="2"/>
              </a:rPr>
              <a:t>S</a:t>
            </a:r>
            <a:r>
              <a:rPr lang="en-US" altLang="zh-CN" baseline="-2500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en-US" altLang="zh-CN" i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.code</a:t>
            </a:r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443151" y="3430587"/>
            <a:ext cx="90281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b="1" i="1" dirty="0" err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E.true</a:t>
            </a:r>
            <a:r>
              <a:rPr lang="en-US" altLang="zh-CN" i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:</a:t>
            </a: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325973" y="4668837"/>
            <a:ext cx="10054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b="1" i="1" dirty="0" err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E.false</a:t>
            </a:r>
            <a:r>
              <a:rPr lang="en-US" altLang="zh-CN" b="1" i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:</a:t>
            </a: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>
            <a:off x="1573213" y="2668587"/>
            <a:ext cx="0" cy="32766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>
            <a:off x="1573213" y="2668587"/>
            <a:ext cx="1600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>
            <a:off x="1573213" y="3506787"/>
            <a:ext cx="1600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>
            <a:off x="1573213" y="4344987"/>
            <a:ext cx="1600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5069" name="Rectangle 13"/>
          <p:cNvSpPr>
            <a:spLocks noChangeArrowheads="1"/>
          </p:cNvSpPr>
          <p:nvPr/>
        </p:nvSpPr>
        <p:spPr bwMode="auto">
          <a:xfrm>
            <a:off x="1573213" y="4344987"/>
            <a:ext cx="16271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2000" i="1">
                <a:solidFill>
                  <a:srgbClr val="800080"/>
                </a:solidFill>
                <a:sym typeface="Symbol" pitchFamily="18" charset="2"/>
              </a:rPr>
              <a:t>goto S</a:t>
            </a:r>
            <a:r>
              <a:rPr lang="en-US" altLang="zh-CN" sz="2000" i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.next</a:t>
            </a:r>
          </a:p>
        </p:txBody>
      </p:sp>
      <p:sp>
        <p:nvSpPr>
          <p:cNvPr id="45070" name="Rectangle 14"/>
          <p:cNvSpPr>
            <a:spLocks noChangeArrowheads="1"/>
          </p:cNvSpPr>
          <p:nvPr/>
        </p:nvSpPr>
        <p:spPr bwMode="auto">
          <a:xfrm>
            <a:off x="3381375" y="2287587"/>
            <a:ext cx="1335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i="1">
                <a:ea typeface="华文行楷" pitchFamily="2" charset="-122"/>
                <a:sym typeface="Symbol" pitchFamily="18" charset="2"/>
              </a:rPr>
              <a:t>to </a:t>
            </a:r>
            <a:r>
              <a:rPr lang="en-US" altLang="zh-CN" i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E.true</a:t>
            </a:r>
          </a:p>
        </p:txBody>
      </p:sp>
      <p:sp>
        <p:nvSpPr>
          <p:cNvPr id="45071" name="Rectangle 15"/>
          <p:cNvSpPr>
            <a:spLocks noChangeArrowheads="1"/>
          </p:cNvSpPr>
          <p:nvPr/>
        </p:nvSpPr>
        <p:spPr bwMode="auto">
          <a:xfrm>
            <a:off x="3381375" y="2973387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i="1">
                <a:ea typeface="华文行楷" pitchFamily="2" charset="-122"/>
                <a:sym typeface="Symbol" pitchFamily="18" charset="2"/>
              </a:rPr>
              <a:t>to </a:t>
            </a:r>
            <a:r>
              <a:rPr lang="en-US" altLang="zh-CN" i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E.fase</a:t>
            </a:r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>
            <a:off x="2895600" y="2744787"/>
            <a:ext cx="1219200" cy="0"/>
          </a:xfrm>
          <a:prstGeom prst="line">
            <a:avLst/>
          </a:prstGeom>
          <a:noFill/>
          <a:ln w="9525">
            <a:solidFill>
              <a:srgbClr val="000080"/>
            </a:solidFill>
            <a:round/>
            <a:headEnd/>
            <a:tailEnd type="triangle" w="med" len="lg"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>
            <a:off x="2895600" y="3430587"/>
            <a:ext cx="1219200" cy="0"/>
          </a:xfrm>
          <a:prstGeom prst="line">
            <a:avLst/>
          </a:prstGeom>
          <a:noFill/>
          <a:ln w="9525">
            <a:solidFill>
              <a:srgbClr val="000080"/>
            </a:solidFill>
            <a:round/>
            <a:headEnd/>
            <a:tailEnd type="triangle" w="med" len="lg"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>
            <a:off x="1600200" y="5487987"/>
            <a:ext cx="1600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5075" name="Rectangle 19"/>
          <p:cNvSpPr>
            <a:spLocks noChangeArrowheads="1"/>
          </p:cNvSpPr>
          <p:nvPr/>
        </p:nvSpPr>
        <p:spPr bwMode="auto">
          <a:xfrm>
            <a:off x="1752600" y="5411787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b="1" i="1">
                <a:solidFill>
                  <a:srgbClr val="800080"/>
                </a:solidFill>
                <a:sym typeface="Symbol" pitchFamily="18" charset="2"/>
              </a:rPr>
              <a:t>……</a:t>
            </a:r>
            <a:endParaRPr lang="en-US" altLang="zh-CN" b="1" i="1">
              <a:solidFill>
                <a:srgbClr val="800080"/>
              </a:solidFill>
              <a:ea typeface="华文行楷" pitchFamily="2" charset="-122"/>
              <a:sym typeface="Symbol" pitchFamily="18" charset="2"/>
            </a:endParaRPr>
          </a:p>
        </p:txBody>
      </p:sp>
      <p:sp>
        <p:nvSpPr>
          <p:cNvPr id="45076" name="Line 20"/>
          <p:cNvSpPr>
            <a:spLocks noChangeShapeType="1"/>
          </p:cNvSpPr>
          <p:nvPr/>
        </p:nvSpPr>
        <p:spPr bwMode="auto">
          <a:xfrm>
            <a:off x="1600200" y="4725987"/>
            <a:ext cx="1600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5077" name="Rectangle 21"/>
          <p:cNvSpPr>
            <a:spLocks noChangeArrowheads="1"/>
          </p:cNvSpPr>
          <p:nvPr/>
        </p:nvSpPr>
        <p:spPr bwMode="auto">
          <a:xfrm>
            <a:off x="1752600" y="4878387"/>
            <a:ext cx="1246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i="1">
                <a:solidFill>
                  <a:srgbClr val="800080"/>
                </a:solidFill>
                <a:sym typeface="Symbol" pitchFamily="18" charset="2"/>
              </a:rPr>
              <a:t>S</a:t>
            </a:r>
            <a:r>
              <a:rPr lang="en-US" altLang="zh-CN" baseline="-25000">
                <a:solidFill>
                  <a:srgbClr val="800080"/>
                </a:solidFill>
                <a:sym typeface="Symbol" pitchFamily="18" charset="2"/>
              </a:rPr>
              <a:t>2</a:t>
            </a:r>
            <a:r>
              <a:rPr lang="en-US" altLang="zh-CN" i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.code</a:t>
            </a:r>
          </a:p>
        </p:txBody>
      </p:sp>
      <p:sp>
        <p:nvSpPr>
          <p:cNvPr id="45078" name="Line 22"/>
          <p:cNvSpPr>
            <a:spLocks noChangeShapeType="1"/>
          </p:cNvSpPr>
          <p:nvPr/>
        </p:nvSpPr>
        <p:spPr bwMode="auto">
          <a:xfrm>
            <a:off x="3200400" y="2668587"/>
            <a:ext cx="0" cy="32766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5079" name="Rectangle 23"/>
          <p:cNvSpPr>
            <a:spLocks noChangeArrowheads="1"/>
          </p:cNvSpPr>
          <p:nvPr/>
        </p:nvSpPr>
        <p:spPr bwMode="auto">
          <a:xfrm>
            <a:off x="344478" y="5411787"/>
            <a:ext cx="9541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b="1" i="1" dirty="0" err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S.next</a:t>
            </a:r>
            <a:r>
              <a:rPr lang="en-US" altLang="zh-CN" b="1" i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:</a:t>
            </a:r>
          </a:p>
        </p:txBody>
      </p:sp>
      <p:sp>
        <p:nvSpPr>
          <p:cNvPr id="45084" name="Rectangle 28"/>
          <p:cNvSpPr>
            <a:spLocks noChangeArrowheads="1"/>
          </p:cNvSpPr>
          <p:nvPr/>
        </p:nvSpPr>
        <p:spPr bwMode="auto">
          <a:xfrm>
            <a:off x="4671167" y="1812925"/>
            <a:ext cx="4157662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ClrTx/>
              <a:buFont typeface="Symbol" pitchFamily="18" charset="2"/>
              <a:buNone/>
            </a:pP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S </a:t>
            </a:r>
            <a:r>
              <a:rPr lang="en-US" altLang="zh-CN" sz="2000" b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b="1" dirty="0">
                <a:solidFill>
                  <a:srgbClr val="800080"/>
                </a:solidFill>
                <a:sym typeface="Symbol" pitchFamily="18" charset="2"/>
              </a:rPr>
              <a:t> </a:t>
            </a:r>
            <a:r>
              <a:rPr lang="en-US" altLang="zh-CN" sz="2000" b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if</a:t>
            </a:r>
            <a:r>
              <a:rPr lang="en-US" altLang="zh-CN" sz="2000" b="1" dirty="0">
                <a:solidFill>
                  <a:srgbClr val="800080"/>
                </a:solidFill>
                <a:latin typeface="楷体_GB2312" pitchFamily="49" charset="-122"/>
                <a:sym typeface="Symbol" pitchFamily="18" charset="2"/>
              </a:rPr>
              <a:t> </a:t>
            </a:r>
            <a:r>
              <a:rPr lang="en-US" altLang="zh-CN" sz="2000" b="1" baseline="-25000" dirty="0">
                <a:latin typeface="楷体_GB2312" pitchFamily="49" charset="-122"/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{ </a:t>
            </a:r>
            <a:r>
              <a:rPr lang="en-US" altLang="zh-CN" sz="2000" b="1" i="1" dirty="0" err="1">
                <a:sym typeface="Symbol" pitchFamily="18" charset="2"/>
              </a:rPr>
              <a:t>E.true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:=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 smtClean="0">
                <a:ea typeface="华文行楷" pitchFamily="2" charset="-122"/>
                <a:sym typeface="Symbol" pitchFamily="18" charset="2"/>
              </a:rPr>
              <a:t>newlabel</a:t>
            </a:r>
            <a:r>
              <a:rPr lang="en-US" altLang="zh-CN" sz="2000" b="1" i="1" dirty="0" smtClean="0">
                <a:ea typeface="华文行楷" pitchFamily="2" charset="-122"/>
                <a:sym typeface="Symbol" pitchFamily="18" charset="2"/>
              </a:rPr>
              <a:t>;</a:t>
            </a:r>
            <a:endParaRPr lang="en-US" altLang="zh-CN" sz="2000" b="1" i="1" dirty="0">
              <a:ea typeface="华文行楷" pitchFamily="2" charset="-122"/>
              <a:sym typeface="Symbol" pitchFamily="18" charset="2"/>
            </a:endParaRPr>
          </a:p>
          <a:p>
            <a:pPr algn="l">
              <a:buClrTx/>
              <a:buFont typeface="Symbol" pitchFamily="18" charset="2"/>
              <a:buNone/>
            </a:pPr>
            <a:r>
              <a:rPr lang="zh-CN" altLang="en-US" sz="2000" b="1" i="1" dirty="0">
                <a:sym typeface="Symbol" pitchFamily="18" charset="2"/>
              </a:rPr>
              <a:t>　　　　</a:t>
            </a:r>
            <a:r>
              <a:rPr lang="en-US" altLang="zh-CN" sz="2000" b="1" i="1" dirty="0" err="1">
                <a:sym typeface="Symbol" pitchFamily="18" charset="2"/>
              </a:rPr>
              <a:t>E.false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:=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 smtClean="0">
                <a:ea typeface="华文行楷" pitchFamily="2" charset="-122"/>
                <a:sym typeface="Symbol" pitchFamily="18" charset="2"/>
              </a:rPr>
              <a:t>newlabel</a:t>
            </a:r>
            <a:r>
              <a:rPr lang="en-US" altLang="zh-CN" sz="2000" b="1" dirty="0" smtClean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} </a:t>
            </a:r>
          </a:p>
          <a:p>
            <a:pPr algn="l">
              <a:buClrTx/>
              <a:buFont typeface="Symbol" pitchFamily="18" charset="2"/>
              <a:buNone/>
            </a:pPr>
            <a:r>
              <a:rPr lang="zh-CN" altLang="en-US" sz="2000" b="1" dirty="0">
                <a:sym typeface="Symbol" pitchFamily="18" charset="2"/>
              </a:rPr>
              <a:t>　　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E</a:t>
            </a:r>
            <a:r>
              <a:rPr lang="en-US" altLang="zh-CN" sz="2000" b="1" dirty="0">
                <a:sym typeface="Symbol" pitchFamily="18" charset="2"/>
              </a:rPr>
              <a:t> </a:t>
            </a:r>
            <a:r>
              <a:rPr lang="zh-CN" altLang="en-US" sz="2000" b="1" dirty="0">
                <a:sym typeface="Symbol" pitchFamily="18" charset="2"/>
              </a:rPr>
              <a:t>　</a:t>
            </a:r>
            <a:r>
              <a:rPr lang="en-US" altLang="zh-CN" sz="2000" b="1" dirty="0">
                <a:solidFill>
                  <a:srgbClr val="800080"/>
                </a:solidFill>
                <a:sym typeface="Symbol" pitchFamily="18" charset="2"/>
              </a:rPr>
              <a:t>then</a:t>
            </a:r>
            <a:r>
              <a:rPr lang="en-US" altLang="zh-CN" sz="2000" b="1" dirty="0">
                <a:sym typeface="Symbol" pitchFamily="18" charset="2"/>
              </a:rPr>
              <a:t> </a:t>
            </a:r>
          </a:p>
          <a:p>
            <a:pPr algn="l">
              <a:buClrTx/>
              <a:buFont typeface="Symbol" pitchFamily="18" charset="2"/>
              <a:buNone/>
            </a:pPr>
            <a:r>
              <a:rPr lang="zh-CN" altLang="en-US" sz="2000" b="1" dirty="0">
                <a:sym typeface="Symbol" pitchFamily="18" charset="2"/>
              </a:rPr>
              <a:t>　　　　</a:t>
            </a:r>
            <a:r>
              <a:rPr lang="en-US" altLang="zh-CN" sz="2000" b="1" dirty="0">
                <a:sym typeface="Symbol" pitchFamily="18" charset="2"/>
              </a:rPr>
              <a:t>{ </a:t>
            </a:r>
            <a:r>
              <a:rPr lang="en-US" altLang="zh-CN" sz="2000" b="1" i="1" dirty="0">
                <a:sym typeface="Symbol" pitchFamily="18" charset="2"/>
              </a:rPr>
              <a:t>S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.next 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:=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i="1" dirty="0" err="1">
                <a:ea typeface="华文行楷" pitchFamily="2" charset="-122"/>
                <a:sym typeface="Symbol" pitchFamily="18" charset="2"/>
              </a:rPr>
              <a:t>S.next</a:t>
            </a:r>
            <a:r>
              <a:rPr lang="en-US" altLang="zh-CN" sz="2000" b="1" dirty="0">
                <a:sym typeface="Symbol" pitchFamily="18" charset="2"/>
              </a:rPr>
              <a:t> } </a:t>
            </a:r>
          </a:p>
          <a:p>
            <a:pPr algn="l">
              <a:buClrTx/>
              <a:buFont typeface="Symbol" pitchFamily="18" charset="2"/>
              <a:buNone/>
            </a:pPr>
            <a:r>
              <a:rPr lang="zh-CN" altLang="en-US" sz="2000" b="1" dirty="0">
                <a:sym typeface="Symbol" pitchFamily="18" charset="2"/>
              </a:rPr>
              <a:t>　　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S</a:t>
            </a:r>
            <a:r>
              <a:rPr lang="en-US" altLang="zh-CN" sz="2000" b="1" baseline="-25000" dirty="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zh-CN" altLang="en-US" sz="2000" b="1" dirty="0">
                <a:solidFill>
                  <a:srgbClr val="800080"/>
                </a:solidFill>
                <a:sym typeface="Symbol" pitchFamily="18" charset="2"/>
              </a:rPr>
              <a:t>　</a:t>
            </a:r>
            <a:r>
              <a:rPr lang="en-US" altLang="zh-CN" sz="2000" b="1" dirty="0">
                <a:solidFill>
                  <a:srgbClr val="800080"/>
                </a:solidFill>
                <a:sym typeface="Symbol" pitchFamily="18" charset="2"/>
              </a:rPr>
              <a:t>else</a:t>
            </a:r>
            <a:r>
              <a:rPr lang="en-US" altLang="zh-CN" sz="2000" b="1" dirty="0">
                <a:sym typeface="Symbol" pitchFamily="18" charset="2"/>
              </a:rPr>
              <a:t> </a:t>
            </a:r>
          </a:p>
          <a:p>
            <a:pPr algn="l">
              <a:buClrTx/>
              <a:buFont typeface="Symbol" pitchFamily="18" charset="2"/>
              <a:buNone/>
            </a:pPr>
            <a:r>
              <a:rPr lang="zh-CN" altLang="en-US" sz="2000" b="1" dirty="0">
                <a:sym typeface="Symbol" pitchFamily="18" charset="2"/>
              </a:rPr>
              <a:t>　　　　</a:t>
            </a:r>
            <a:r>
              <a:rPr lang="en-US" altLang="zh-CN" sz="2000" b="1" dirty="0">
                <a:sym typeface="Symbol" pitchFamily="18" charset="2"/>
              </a:rPr>
              <a:t>{ </a:t>
            </a:r>
            <a:r>
              <a:rPr lang="en-US" altLang="zh-CN" sz="2000" b="1" i="1" dirty="0">
                <a:sym typeface="Symbol" pitchFamily="18" charset="2"/>
              </a:rPr>
              <a:t>S</a:t>
            </a:r>
            <a:r>
              <a:rPr lang="en-US" altLang="zh-CN" sz="2000" b="1" baseline="-25000" dirty="0">
                <a:sym typeface="Symbol" pitchFamily="18" charset="2"/>
              </a:rPr>
              <a:t>2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.next 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:=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i="1" dirty="0" err="1">
                <a:ea typeface="华文行楷" pitchFamily="2" charset="-122"/>
                <a:sym typeface="Symbol" pitchFamily="18" charset="2"/>
              </a:rPr>
              <a:t>S.next</a:t>
            </a:r>
            <a:r>
              <a:rPr lang="en-US" altLang="zh-CN" sz="2000" b="1" dirty="0">
                <a:sym typeface="Symbol" pitchFamily="18" charset="2"/>
              </a:rPr>
              <a:t> } </a:t>
            </a:r>
          </a:p>
          <a:p>
            <a:pPr algn="l">
              <a:buClrTx/>
              <a:buFont typeface="Symbol" pitchFamily="18" charset="2"/>
              <a:buNone/>
            </a:pPr>
            <a:r>
              <a:rPr lang="zh-CN" altLang="en-US" sz="2000" b="1" dirty="0">
                <a:sym typeface="Symbol" pitchFamily="18" charset="2"/>
              </a:rPr>
              <a:t>　　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S</a:t>
            </a:r>
            <a:r>
              <a:rPr lang="en-US" altLang="zh-CN" sz="2000" b="1" baseline="-25000" dirty="0">
                <a:solidFill>
                  <a:srgbClr val="800080"/>
                </a:solidFill>
                <a:sym typeface="Symbol" pitchFamily="18" charset="2"/>
              </a:rPr>
              <a:t>2</a:t>
            </a:r>
            <a:r>
              <a:rPr lang="zh-CN" altLang="en-US" sz="2000" b="1" i="1" dirty="0">
                <a:ea typeface="华文行楷" pitchFamily="2" charset="-122"/>
                <a:sym typeface="Symbol" pitchFamily="18" charset="2"/>
              </a:rPr>
              <a:t>　</a:t>
            </a:r>
          </a:p>
          <a:p>
            <a:pPr algn="l">
              <a:buClrTx/>
              <a:buFont typeface="Symbol" pitchFamily="18" charset="2"/>
              <a:buNone/>
            </a:pPr>
            <a:r>
              <a:rPr lang="zh-CN" altLang="en-US" sz="2000" b="1" i="1" dirty="0">
                <a:ea typeface="华文行楷" pitchFamily="2" charset="-122"/>
                <a:sym typeface="Symbol" pitchFamily="18" charset="2"/>
              </a:rPr>
              <a:t>　　</a:t>
            </a:r>
            <a:r>
              <a:rPr lang="zh-CN" altLang="en-US" sz="2000" b="1" dirty="0">
                <a:sym typeface="Symbol" pitchFamily="18" charset="2"/>
              </a:rPr>
              <a:t>　　</a:t>
            </a:r>
            <a:r>
              <a:rPr lang="en-US" altLang="zh-CN" sz="2000" b="1" dirty="0">
                <a:sym typeface="Symbol" pitchFamily="18" charset="2"/>
              </a:rPr>
              <a:t>{ </a:t>
            </a:r>
            <a:r>
              <a:rPr lang="en-US" altLang="zh-CN" sz="2000" b="1" i="1" dirty="0" err="1">
                <a:sym typeface="Symbol" pitchFamily="18" charset="2"/>
              </a:rPr>
              <a:t>S</a:t>
            </a:r>
            <a:r>
              <a:rPr lang="en-US" altLang="zh-CN" sz="2000" b="1" i="1" dirty="0" err="1">
                <a:ea typeface="华文行楷" pitchFamily="2" charset="-122"/>
                <a:sym typeface="Symbol" pitchFamily="18" charset="2"/>
              </a:rPr>
              <a:t>.code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:=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i="1" dirty="0" err="1">
                <a:ea typeface="华文行楷" pitchFamily="2" charset="-122"/>
                <a:sym typeface="Symbol" pitchFamily="18" charset="2"/>
              </a:rPr>
              <a:t>E.code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|| </a:t>
            </a:r>
          </a:p>
          <a:p>
            <a:pPr algn="l" eaLnBrk="0" hangingPunct="0">
              <a:buClrTx/>
              <a:buFontTx/>
              <a:buNone/>
            </a:pPr>
            <a:r>
              <a:rPr lang="zh-CN" altLang="en-US" sz="2000" b="1" i="1" dirty="0">
                <a:ea typeface="华文行楷" pitchFamily="2" charset="-122"/>
                <a:sym typeface="Symbol" pitchFamily="18" charset="2"/>
              </a:rPr>
              <a:t>　　　　　</a:t>
            </a:r>
            <a:r>
              <a:rPr lang="en-US" altLang="zh-CN" sz="2000" b="1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gen(</a:t>
            </a:r>
            <a:r>
              <a:rPr lang="en-US" altLang="zh-CN" sz="2000" b="1" i="1" dirty="0" err="1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E.true</a:t>
            </a:r>
            <a:r>
              <a:rPr lang="en-US" altLang="zh-CN" sz="2000" b="1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 ‘:’) 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|| </a:t>
            </a:r>
          </a:p>
          <a:p>
            <a:pPr algn="l" eaLnBrk="0" hangingPunct="0">
              <a:buClrTx/>
              <a:buFontTx/>
              <a:buNone/>
            </a:pPr>
            <a:r>
              <a:rPr lang="zh-CN" altLang="en-US" sz="2000" b="1" i="1" dirty="0">
                <a:ea typeface="华文行楷" pitchFamily="2" charset="-122"/>
                <a:sym typeface="Symbol" pitchFamily="18" charset="2"/>
              </a:rPr>
              <a:t>　　　　　</a:t>
            </a:r>
            <a:r>
              <a:rPr lang="en-US" altLang="zh-CN" sz="2000" b="1" i="1" dirty="0">
                <a:sym typeface="Symbol" pitchFamily="18" charset="2"/>
              </a:rPr>
              <a:t>S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.code || </a:t>
            </a:r>
          </a:p>
          <a:p>
            <a:pPr algn="l" eaLnBrk="0" hangingPunct="0">
              <a:buClrTx/>
              <a:buFontTx/>
              <a:buNone/>
            </a:pPr>
            <a:r>
              <a:rPr lang="zh-CN" altLang="en-US" sz="2000" b="1" i="1" dirty="0">
                <a:ea typeface="华文行楷" pitchFamily="2" charset="-122"/>
                <a:sym typeface="Symbol" pitchFamily="18" charset="2"/>
              </a:rPr>
              <a:t>　　　　　</a:t>
            </a:r>
            <a:r>
              <a:rPr lang="en-US" altLang="zh-CN" sz="2000" b="1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gen(‘</a:t>
            </a:r>
            <a:r>
              <a:rPr lang="en-US" altLang="zh-CN" sz="2000" b="1" i="1" dirty="0" err="1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goto</a:t>
            </a:r>
            <a:r>
              <a:rPr lang="en-US" altLang="zh-CN" sz="2000" b="1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’ </a:t>
            </a:r>
            <a:r>
              <a:rPr lang="en-US" altLang="zh-CN" sz="2000" b="1" i="1" dirty="0" err="1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S.next</a:t>
            </a:r>
            <a:r>
              <a:rPr lang="en-US" altLang="zh-CN" sz="2000" b="1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) 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||</a:t>
            </a:r>
          </a:p>
          <a:p>
            <a:pPr algn="l" eaLnBrk="0" hangingPunct="0">
              <a:buClrTx/>
              <a:buFontTx/>
              <a:buNone/>
            </a:pPr>
            <a:r>
              <a:rPr lang="zh-CN" altLang="en-US" sz="2000" b="1" i="1" dirty="0">
                <a:ea typeface="华文行楷" pitchFamily="2" charset="-122"/>
                <a:sym typeface="Symbol" pitchFamily="18" charset="2"/>
              </a:rPr>
              <a:t>　　　　　</a:t>
            </a:r>
            <a:r>
              <a:rPr lang="en-US" altLang="zh-CN" sz="2000" b="1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gen(</a:t>
            </a:r>
            <a:r>
              <a:rPr lang="en-US" altLang="zh-CN" sz="2000" b="1" i="1" dirty="0" err="1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E.false</a:t>
            </a:r>
            <a:r>
              <a:rPr lang="en-US" altLang="zh-CN" sz="2000" b="1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 ‘:’) 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||</a:t>
            </a:r>
          </a:p>
          <a:p>
            <a:pPr algn="l" eaLnBrk="0" hangingPunct="0">
              <a:buClrTx/>
              <a:buFontTx/>
              <a:buNone/>
            </a:pPr>
            <a:r>
              <a:rPr lang="zh-CN" altLang="en-US" sz="2000" b="1" i="1" dirty="0">
                <a:ea typeface="华文行楷" pitchFamily="2" charset="-122"/>
                <a:sym typeface="Symbol" pitchFamily="18" charset="2"/>
              </a:rPr>
              <a:t>　　　　　</a:t>
            </a:r>
            <a:r>
              <a:rPr lang="en-US" altLang="zh-CN" sz="2000" b="1" i="1" dirty="0">
                <a:sym typeface="Symbol" pitchFamily="18" charset="2"/>
              </a:rPr>
              <a:t>S</a:t>
            </a:r>
            <a:r>
              <a:rPr lang="en-US" altLang="zh-CN" sz="2000" b="1" baseline="-25000" dirty="0">
                <a:sym typeface="Symbol" pitchFamily="18" charset="2"/>
              </a:rPr>
              <a:t>2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.code</a:t>
            </a:r>
          </a:p>
          <a:p>
            <a:pPr algn="l" eaLnBrk="0" hangingPunct="0">
              <a:buClrTx/>
              <a:buFontTx/>
              <a:buNone/>
            </a:pPr>
            <a:r>
              <a:rPr lang="zh-CN" altLang="en-US" sz="2000" b="1" i="1" dirty="0">
                <a:ea typeface="华文行楷" pitchFamily="2" charset="-122"/>
                <a:sym typeface="Symbol" pitchFamily="18" charset="2"/>
              </a:rPr>
              <a:t>　 　　　</a:t>
            </a:r>
            <a:r>
              <a:rPr lang="en-US" altLang="zh-CN" sz="2000" b="1" dirty="0">
                <a:sym typeface="Symbol" pitchFamily="18" charset="2"/>
              </a:rPr>
              <a:t>}</a:t>
            </a:r>
            <a:r>
              <a:rPr lang="en-US" altLang="zh-CN" sz="2000" b="1" baseline="-25000" dirty="0">
                <a:sym typeface="Symbol" pitchFamily="18" charset="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8287730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404184" y="441326"/>
            <a:ext cx="8305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循环语句的语法制导翻译</a:t>
            </a: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967581" y="1059685"/>
            <a:ext cx="68945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Font typeface="Symbol" pitchFamily="18" charset="2"/>
              <a:buChar char="-"/>
            </a:pPr>
            <a:r>
              <a:rPr lang="en-US" altLang="zh-CN" sz="2800" dirty="0">
                <a:solidFill>
                  <a:srgbClr val="800080"/>
                </a:solidFill>
              </a:rPr>
              <a:t>  </a:t>
            </a:r>
            <a:r>
              <a:rPr lang="en-US" altLang="zh-CN" sz="2800" b="1" dirty="0">
                <a:solidFill>
                  <a:srgbClr val="800080"/>
                </a:solidFill>
              </a:rPr>
              <a:t> </a:t>
            </a:r>
            <a:r>
              <a:rPr lang="en-US" altLang="zh-CN" sz="2800" dirty="0">
                <a:solidFill>
                  <a:srgbClr val="990099"/>
                </a:solidFill>
              </a:rPr>
              <a:t>while </a:t>
            </a:r>
            <a:r>
              <a:rPr lang="zh-CN" altLang="en-US" sz="2800" b="1" dirty="0">
                <a:solidFill>
                  <a:srgbClr val="990099"/>
                </a:solidFill>
              </a:rPr>
              <a:t>语句（</a:t>
            </a:r>
            <a:r>
              <a:rPr lang="en-US" altLang="zh-CN" sz="2800" i="1" dirty="0">
                <a:solidFill>
                  <a:srgbClr val="990099"/>
                </a:solidFill>
              </a:rPr>
              <a:t>L </a:t>
            </a:r>
            <a:r>
              <a:rPr lang="zh-CN" altLang="en-US" sz="2800" b="1" dirty="0">
                <a:solidFill>
                  <a:srgbClr val="990099"/>
                </a:solidFill>
              </a:rPr>
              <a:t>翻译模式）</a:t>
            </a:r>
            <a:endParaRPr lang="zh-CN" altLang="en-US" sz="2800" b="1" dirty="0">
              <a:solidFill>
                <a:srgbClr val="800080"/>
              </a:solidFill>
            </a:endParaRPr>
          </a:p>
        </p:txBody>
      </p:sp>
      <p:sp>
        <p:nvSpPr>
          <p:cNvPr id="46085" name="Rectangle 9"/>
          <p:cNvSpPr>
            <a:spLocks noChangeArrowheads="1"/>
          </p:cNvSpPr>
          <p:nvPr/>
        </p:nvSpPr>
        <p:spPr bwMode="auto">
          <a:xfrm>
            <a:off x="2139950" y="3070225"/>
            <a:ext cx="1133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i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E.code</a:t>
            </a:r>
          </a:p>
        </p:txBody>
      </p:sp>
      <p:sp>
        <p:nvSpPr>
          <p:cNvPr id="46086" name="Rectangle 10"/>
          <p:cNvSpPr>
            <a:spLocks noChangeArrowheads="1"/>
          </p:cNvSpPr>
          <p:nvPr/>
        </p:nvSpPr>
        <p:spPr bwMode="auto">
          <a:xfrm>
            <a:off x="2063750" y="3908425"/>
            <a:ext cx="1246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i="1" dirty="0">
                <a:solidFill>
                  <a:srgbClr val="800080"/>
                </a:solidFill>
                <a:sym typeface="Symbol" pitchFamily="18" charset="2"/>
              </a:rPr>
              <a:t>S</a:t>
            </a:r>
            <a:r>
              <a:rPr lang="en-US" altLang="zh-CN" baseline="-25000" dirty="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en-US" altLang="zh-CN" i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.code</a:t>
            </a:r>
          </a:p>
        </p:txBody>
      </p:sp>
      <p:sp>
        <p:nvSpPr>
          <p:cNvPr id="46087" name="Rectangle 11"/>
          <p:cNvSpPr>
            <a:spLocks noChangeArrowheads="1"/>
          </p:cNvSpPr>
          <p:nvPr/>
        </p:nvSpPr>
        <p:spPr bwMode="auto">
          <a:xfrm>
            <a:off x="892237" y="2711450"/>
            <a:ext cx="11031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b="1" i="1" dirty="0">
                <a:solidFill>
                  <a:srgbClr val="800080"/>
                </a:solidFill>
                <a:sym typeface="Symbol" pitchFamily="18" charset="2"/>
              </a:rPr>
              <a:t>S</a:t>
            </a:r>
            <a:r>
              <a:rPr lang="en-US" altLang="zh-CN" b="1" baseline="-25000" dirty="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en-US" altLang="zh-CN" b="1" i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.next :</a:t>
            </a:r>
          </a:p>
        </p:txBody>
      </p:sp>
      <p:sp>
        <p:nvSpPr>
          <p:cNvPr id="46088" name="Rectangle 12"/>
          <p:cNvSpPr>
            <a:spLocks noChangeArrowheads="1"/>
          </p:cNvSpPr>
          <p:nvPr/>
        </p:nvSpPr>
        <p:spPr bwMode="auto">
          <a:xfrm>
            <a:off x="959009" y="4800600"/>
            <a:ext cx="10054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b="1" i="1" dirty="0" err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E.false</a:t>
            </a:r>
            <a:r>
              <a:rPr lang="en-US" altLang="zh-CN" b="1" i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:</a:t>
            </a:r>
          </a:p>
        </p:txBody>
      </p:sp>
      <p:sp>
        <p:nvSpPr>
          <p:cNvPr id="46089" name="Line 13"/>
          <p:cNvSpPr>
            <a:spLocks noChangeShapeType="1"/>
          </p:cNvSpPr>
          <p:nvPr/>
        </p:nvSpPr>
        <p:spPr bwMode="auto">
          <a:xfrm>
            <a:off x="1911350" y="2841625"/>
            <a:ext cx="0" cy="26670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6090" name="Line 14"/>
          <p:cNvSpPr>
            <a:spLocks noChangeShapeType="1"/>
          </p:cNvSpPr>
          <p:nvPr/>
        </p:nvSpPr>
        <p:spPr bwMode="auto">
          <a:xfrm>
            <a:off x="1911350" y="2841625"/>
            <a:ext cx="1600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6091" name="Line 15"/>
          <p:cNvSpPr>
            <a:spLocks noChangeShapeType="1"/>
          </p:cNvSpPr>
          <p:nvPr/>
        </p:nvSpPr>
        <p:spPr bwMode="auto">
          <a:xfrm>
            <a:off x="1911350" y="3679825"/>
            <a:ext cx="1600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6092" name="Line 16"/>
          <p:cNvSpPr>
            <a:spLocks noChangeShapeType="1"/>
          </p:cNvSpPr>
          <p:nvPr/>
        </p:nvSpPr>
        <p:spPr bwMode="auto">
          <a:xfrm>
            <a:off x="1911350" y="4518025"/>
            <a:ext cx="1600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6093" name="Rectangle 17"/>
          <p:cNvSpPr>
            <a:spLocks noChangeArrowheads="1"/>
          </p:cNvSpPr>
          <p:nvPr/>
        </p:nvSpPr>
        <p:spPr bwMode="auto">
          <a:xfrm>
            <a:off x="1862138" y="4518025"/>
            <a:ext cx="1779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2000" i="1">
                <a:solidFill>
                  <a:srgbClr val="800080"/>
                </a:solidFill>
                <a:sym typeface="Symbol" pitchFamily="18" charset="2"/>
              </a:rPr>
              <a:t>goto S</a:t>
            </a:r>
            <a:r>
              <a:rPr lang="en-US" altLang="zh-CN" sz="2000" baseline="-2500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en-US" altLang="zh-CN" sz="2000" i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.next</a:t>
            </a:r>
          </a:p>
        </p:txBody>
      </p:sp>
      <p:sp>
        <p:nvSpPr>
          <p:cNvPr id="46094" name="Rectangle 18"/>
          <p:cNvSpPr>
            <a:spLocks noChangeArrowheads="1"/>
          </p:cNvSpPr>
          <p:nvPr/>
        </p:nvSpPr>
        <p:spPr bwMode="auto">
          <a:xfrm>
            <a:off x="3567113" y="2460625"/>
            <a:ext cx="1335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i="1">
                <a:ea typeface="华文行楷" pitchFamily="2" charset="-122"/>
                <a:sym typeface="Symbol" pitchFamily="18" charset="2"/>
              </a:rPr>
              <a:t>to </a:t>
            </a:r>
            <a:r>
              <a:rPr lang="en-US" altLang="zh-CN" i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E.true</a:t>
            </a:r>
          </a:p>
        </p:txBody>
      </p:sp>
      <p:sp>
        <p:nvSpPr>
          <p:cNvPr id="46095" name="Rectangle 19"/>
          <p:cNvSpPr>
            <a:spLocks noChangeArrowheads="1"/>
          </p:cNvSpPr>
          <p:nvPr/>
        </p:nvSpPr>
        <p:spPr bwMode="auto">
          <a:xfrm>
            <a:off x="3567113" y="3146425"/>
            <a:ext cx="145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i="1">
                <a:ea typeface="华文行楷" pitchFamily="2" charset="-122"/>
                <a:sym typeface="Symbol" pitchFamily="18" charset="2"/>
              </a:rPr>
              <a:t>to </a:t>
            </a:r>
            <a:r>
              <a:rPr lang="en-US" altLang="zh-CN" i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E.false</a:t>
            </a:r>
          </a:p>
        </p:txBody>
      </p:sp>
      <p:sp>
        <p:nvSpPr>
          <p:cNvPr id="46096" name="Line 20"/>
          <p:cNvSpPr>
            <a:spLocks noChangeShapeType="1"/>
          </p:cNvSpPr>
          <p:nvPr/>
        </p:nvSpPr>
        <p:spPr bwMode="auto">
          <a:xfrm>
            <a:off x="3233738" y="2917825"/>
            <a:ext cx="1219200" cy="0"/>
          </a:xfrm>
          <a:prstGeom prst="line">
            <a:avLst/>
          </a:prstGeom>
          <a:noFill/>
          <a:ln w="9525">
            <a:solidFill>
              <a:srgbClr val="000080"/>
            </a:solidFill>
            <a:round/>
            <a:headEnd/>
            <a:tailEnd type="triangle" w="med" len="lg"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6097" name="Line 21"/>
          <p:cNvSpPr>
            <a:spLocks noChangeShapeType="1"/>
          </p:cNvSpPr>
          <p:nvPr/>
        </p:nvSpPr>
        <p:spPr bwMode="auto">
          <a:xfrm>
            <a:off x="3233738" y="3603625"/>
            <a:ext cx="1219200" cy="0"/>
          </a:xfrm>
          <a:prstGeom prst="line">
            <a:avLst/>
          </a:prstGeom>
          <a:noFill/>
          <a:ln w="9525">
            <a:solidFill>
              <a:srgbClr val="000080"/>
            </a:solidFill>
            <a:round/>
            <a:headEnd/>
            <a:tailEnd type="triangle" w="med" len="lg"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6098" name="Rectangle 22"/>
          <p:cNvSpPr>
            <a:spLocks noChangeArrowheads="1"/>
          </p:cNvSpPr>
          <p:nvPr/>
        </p:nvSpPr>
        <p:spPr bwMode="auto">
          <a:xfrm>
            <a:off x="2090738" y="4822825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b="1" i="1">
                <a:solidFill>
                  <a:srgbClr val="800080"/>
                </a:solidFill>
                <a:sym typeface="Symbol" pitchFamily="18" charset="2"/>
              </a:rPr>
              <a:t>……</a:t>
            </a:r>
            <a:endParaRPr lang="en-US" altLang="zh-CN" b="1" i="1">
              <a:solidFill>
                <a:srgbClr val="800080"/>
              </a:solidFill>
              <a:ea typeface="华文行楷" pitchFamily="2" charset="-122"/>
              <a:sym typeface="Symbol" pitchFamily="18" charset="2"/>
            </a:endParaRPr>
          </a:p>
        </p:txBody>
      </p:sp>
      <p:sp>
        <p:nvSpPr>
          <p:cNvPr id="46099" name="Line 23"/>
          <p:cNvSpPr>
            <a:spLocks noChangeShapeType="1"/>
          </p:cNvSpPr>
          <p:nvPr/>
        </p:nvSpPr>
        <p:spPr bwMode="auto">
          <a:xfrm>
            <a:off x="1938338" y="4899025"/>
            <a:ext cx="1600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6100" name="Line 24"/>
          <p:cNvSpPr>
            <a:spLocks noChangeShapeType="1"/>
          </p:cNvSpPr>
          <p:nvPr/>
        </p:nvSpPr>
        <p:spPr bwMode="auto">
          <a:xfrm>
            <a:off x="3538538" y="2841625"/>
            <a:ext cx="0" cy="26670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6101" name="Rectangle 25"/>
          <p:cNvSpPr>
            <a:spLocks noChangeArrowheads="1"/>
          </p:cNvSpPr>
          <p:nvPr/>
        </p:nvSpPr>
        <p:spPr bwMode="auto">
          <a:xfrm>
            <a:off x="1003893" y="3645426"/>
            <a:ext cx="9156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b="1" i="1" dirty="0" err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E.true</a:t>
            </a:r>
            <a:r>
              <a:rPr lang="en-US" altLang="zh-CN" b="1" i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:</a:t>
            </a:r>
          </a:p>
        </p:txBody>
      </p:sp>
      <p:sp>
        <p:nvSpPr>
          <p:cNvPr id="46102" name="Rectangle 26"/>
          <p:cNvSpPr>
            <a:spLocks noChangeArrowheads="1"/>
          </p:cNvSpPr>
          <p:nvPr/>
        </p:nvSpPr>
        <p:spPr bwMode="auto">
          <a:xfrm>
            <a:off x="5000624" y="1752600"/>
            <a:ext cx="4295775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ClrTx/>
              <a:buFont typeface="Symbol" pitchFamily="18" charset="2"/>
              <a:buNone/>
            </a:pP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S </a:t>
            </a:r>
            <a:r>
              <a:rPr lang="en-US" altLang="zh-CN" sz="2000" b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b="1" dirty="0">
                <a:solidFill>
                  <a:srgbClr val="800080"/>
                </a:solidFill>
                <a:sym typeface="Symbol" pitchFamily="18" charset="2"/>
              </a:rPr>
              <a:t> </a:t>
            </a:r>
            <a:r>
              <a:rPr lang="en-US" altLang="zh-CN" sz="2000" b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while </a:t>
            </a:r>
            <a:r>
              <a:rPr lang="en-US" altLang="zh-CN" sz="2000" b="1" baseline="-25000" dirty="0">
                <a:sym typeface="Symbol" pitchFamily="18" charset="2"/>
              </a:rPr>
              <a:t> </a:t>
            </a:r>
          </a:p>
          <a:p>
            <a:pPr algn="l">
              <a:buClrTx/>
              <a:buFont typeface="Symbol" pitchFamily="18" charset="2"/>
              <a:buNone/>
            </a:pPr>
            <a:r>
              <a:rPr lang="zh-CN" altLang="en-US" sz="2000" b="1" baseline="-25000" dirty="0">
                <a:sym typeface="Symbol" pitchFamily="18" charset="2"/>
              </a:rPr>
              <a:t>　　　　　</a:t>
            </a:r>
            <a:r>
              <a:rPr lang="en-US" altLang="zh-CN" sz="2000" b="1" dirty="0">
                <a:sym typeface="Symbol" pitchFamily="18" charset="2"/>
              </a:rPr>
              <a:t>{ </a:t>
            </a:r>
            <a:r>
              <a:rPr lang="en-US" altLang="zh-CN" sz="2000" b="1" i="1" dirty="0" err="1">
                <a:sym typeface="Symbol" pitchFamily="18" charset="2"/>
              </a:rPr>
              <a:t>E.true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:=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 smtClean="0">
                <a:ea typeface="华文行楷" pitchFamily="2" charset="-122"/>
                <a:sym typeface="Symbol" pitchFamily="18" charset="2"/>
              </a:rPr>
              <a:t>newlabel</a:t>
            </a:r>
            <a:r>
              <a:rPr lang="en-US" altLang="zh-CN" sz="2000" b="1" i="1" dirty="0" smtClean="0">
                <a:ea typeface="华文行楷" pitchFamily="2" charset="-122"/>
                <a:sym typeface="Symbol" pitchFamily="18" charset="2"/>
              </a:rPr>
              <a:t>;</a:t>
            </a:r>
            <a:endParaRPr lang="en-US" altLang="zh-CN" sz="2000" b="1" i="1" dirty="0">
              <a:ea typeface="华文行楷" pitchFamily="2" charset="-122"/>
              <a:sym typeface="Symbol" pitchFamily="18" charset="2"/>
            </a:endParaRPr>
          </a:p>
          <a:p>
            <a:pPr algn="l">
              <a:buClrTx/>
              <a:buFont typeface="Symbol" pitchFamily="18" charset="2"/>
              <a:buNone/>
            </a:pPr>
            <a:r>
              <a:rPr lang="zh-CN" altLang="en-US" sz="2000" b="1" i="1" dirty="0">
                <a:ea typeface="华文行楷" pitchFamily="2" charset="-122"/>
                <a:sym typeface="Symbol" pitchFamily="18" charset="2"/>
              </a:rPr>
              <a:t>　　　　</a:t>
            </a:r>
            <a:r>
              <a:rPr lang="en-US" altLang="zh-CN" sz="2000" b="1" i="1" dirty="0" err="1">
                <a:sym typeface="Symbol" pitchFamily="18" charset="2"/>
              </a:rPr>
              <a:t>E</a:t>
            </a:r>
            <a:r>
              <a:rPr lang="en-US" altLang="zh-CN" sz="2000" b="1" i="1" dirty="0" err="1">
                <a:ea typeface="华文行楷" pitchFamily="2" charset="-122"/>
                <a:sym typeface="Symbol" pitchFamily="18" charset="2"/>
              </a:rPr>
              <a:t>.false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:=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i="1" dirty="0" err="1">
                <a:ea typeface="华文行楷" pitchFamily="2" charset="-122"/>
                <a:sym typeface="Symbol" pitchFamily="18" charset="2"/>
              </a:rPr>
              <a:t>S.next</a:t>
            </a:r>
            <a:r>
              <a:rPr lang="en-US" altLang="zh-CN" sz="2000" b="1" dirty="0">
                <a:sym typeface="Symbol" pitchFamily="18" charset="2"/>
              </a:rPr>
              <a:t> } </a:t>
            </a:r>
          </a:p>
          <a:p>
            <a:pPr algn="l">
              <a:buClrTx/>
              <a:buFont typeface="Symbol" pitchFamily="18" charset="2"/>
              <a:buNone/>
            </a:pPr>
            <a:r>
              <a:rPr lang="zh-CN" altLang="en-US" sz="2000" b="1" i="1" dirty="0">
                <a:solidFill>
                  <a:srgbClr val="800080"/>
                </a:solidFill>
                <a:sym typeface="Symbol" pitchFamily="18" charset="2"/>
              </a:rPr>
              <a:t>　　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E</a:t>
            </a:r>
            <a:r>
              <a:rPr lang="en-US" altLang="zh-CN" sz="2000" b="1" dirty="0">
                <a:solidFill>
                  <a:srgbClr val="800080"/>
                </a:solidFill>
                <a:sym typeface="Symbol" pitchFamily="18" charset="2"/>
              </a:rPr>
              <a:t> do</a:t>
            </a:r>
            <a:r>
              <a:rPr lang="en-US" altLang="zh-CN" sz="2000" b="1" dirty="0">
                <a:sym typeface="Symbol" pitchFamily="18" charset="2"/>
              </a:rPr>
              <a:t> </a:t>
            </a:r>
            <a:endParaRPr lang="en-US" altLang="zh-CN" sz="2000" b="1" i="1" dirty="0">
              <a:solidFill>
                <a:srgbClr val="800080"/>
              </a:solidFill>
              <a:sym typeface="Symbol" pitchFamily="18" charset="2"/>
            </a:endParaRPr>
          </a:p>
          <a:p>
            <a:pPr algn="l">
              <a:buClrTx/>
              <a:buFont typeface="Symbol" pitchFamily="18" charset="2"/>
              <a:buNone/>
            </a:pPr>
            <a:r>
              <a:rPr lang="zh-CN" altLang="en-US" sz="2000" b="1" dirty="0">
                <a:sym typeface="Symbol" pitchFamily="18" charset="2"/>
              </a:rPr>
              <a:t>　　　</a:t>
            </a:r>
            <a:r>
              <a:rPr lang="en-US" altLang="zh-CN" sz="2000" b="1" dirty="0">
                <a:sym typeface="Symbol" pitchFamily="18" charset="2"/>
              </a:rPr>
              <a:t>{ </a:t>
            </a:r>
            <a:r>
              <a:rPr lang="en-US" altLang="zh-CN" sz="2000" b="1" i="1" dirty="0">
                <a:sym typeface="Symbol" pitchFamily="18" charset="2"/>
              </a:rPr>
              <a:t>S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i="1" dirty="0">
                <a:sym typeface="Symbol" pitchFamily="18" charset="2"/>
              </a:rPr>
              <a:t>.next</a:t>
            </a:r>
            <a:r>
              <a:rPr lang="en-US" altLang="zh-CN" sz="2000" b="1" dirty="0">
                <a:sym typeface="Symbol" pitchFamily="18" charset="2"/>
              </a:rPr>
              <a:t> 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:=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 smtClean="0">
                <a:sym typeface="Symbol" pitchFamily="18" charset="2"/>
              </a:rPr>
              <a:t>newlabel</a:t>
            </a:r>
            <a:r>
              <a:rPr lang="zh-CN" altLang="en-US" sz="2000" b="1" dirty="0" smtClean="0">
                <a:sym typeface="Symbol" pitchFamily="18" charset="2"/>
              </a:rPr>
              <a:t>｝</a:t>
            </a:r>
            <a:endParaRPr lang="zh-CN" altLang="en-US" sz="2000" b="1" dirty="0">
              <a:sym typeface="Symbol" pitchFamily="18" charset="2"/>
            </a:endParaRPr>
          </a:p>
          <a:p>
            <a:pPr algn="l">
              <a:buClrTx/>
              <a:buFont typeface="Symbol" pitchFamily="18" charset="2"/>
              <a:buNone/>
            </a:pPr>
            <a:r>
              <a:rPr lang="zh-CN" altLang="en-US" sz="2000" b="1" dirty="0">
                <a:sym typeface="Symbol" pitchFamily="18" charset="2"/>
              </a:rPr>
              <a:t>　　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S</a:t>
            </a:r>
            <a:r>
              <a:rPr lang="en-US" altLang="zh-CN" sz="2000" b="1" baseline="-25000" dirty="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zh-CN" altLang="en-US" sz="2000" b="1" baseline="-25000" dirty="0">
                <a:solidFill>
                  <a:srgbClr val="800080"/>
                </a:solidFill>
                <a:sym typeface="Symbol" pitchFamily="18" charset="2"/>
              </a:rPr>
              <a:t>　</a:t>
            </a:r>
          </a:p>
          <a:p>
            <a:pPr algn="l">
              <a:buClrTx/>
              <a:buFont typeface="Symbol" pitchFamily="18" charset="2"/>
              <a:buNone/>
            </a:pPr>
            <a:r>
              <a:rPr lang="zh-CN" altLang="en-US" sz="2000" b="1" baseline="-25000" dirty="0">
                <a:solidFill>
                  <a:srgbClr val="800080"/>
                </a:solidFill>
                <a:sym typeface="Symbol" pitchFamily="18" charset="2"/>
              </a:rPr>
              <a:t>　　　　</a:t>
            </a:r>
            <a:r>
              <a:rPr lang="en-US" altLang="zh-CN" sz="2000" b="1" dirty="0">
                <a:sym typeface="Symbol" pitchFamily="18" charset="2"/>
              </a:rPr>
              <a:t>{ </a:t>
            </a:r>
            <a:r>
              <a:rPr lang="en-US" altLang="zh-CN" sz="2000" b="1" i="1" dirty="0" err="1">
                <a:sym typeface="Symbol" pitchFamily="18" charset="2"/>
              </a:rPr>
              <a:t>S</a:t>
            </a:r>
            <a:r>
              <a:rPr lang="en-US" altLang="zh-CN" sz="2000" b="1" i="1" dirty="0" err="1">
                <a:ea typeface="华文行楷" pitchFamily="2" charset="-122"/>
                <a:sym typeface="Symbol" pitchFamily="18" charset="2"/>
              </a:rPr>
              <a:t>.code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:=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gen(</a:t>
            </a:r>
            <a:r>
              <a:rPr lang="en-US" altLang="zh-CN" sz="2000" b="1" i="1" dirty="0">
                <a:solidFill>
                  <a:srgbClr val="FF0000"/>
                </a:solidFill>
                <a:sym typeface="Symbol" pitchFamily="18" charset="2"/>
              </a:rPr>
              <a:t>S</a:t>
            </a:r>
            <a:r>
              <a:rPr lang="en-US" altLang="zh-CN" sz="2000" b="1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en-US" altLang="zh-CN" sz="2000" b="1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.next ‘:’)</a:t>
            </a:r>
          </a:p>
          <a:p>
            <a:pPr algn="l" eaLnBrk="0" hangingPunct="0">
              <a:buClrTx/>
              <a:buFontTx/>
              <a:buNone/>
            </a:pPr>
            <a:r>
              <a:rPr lang="zh-CN" altLang="en-US" sz="2000" b="1" i="1" dirty="0">
                <a:ea typeface="华文行楷" pitchFamily="2" charset="-122"/>
                <a:sym typeface="Symbol" pitchFamily="18" charset="2"/>
              </a:rPr>
              <a:t>　　　　　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||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i="1" dirty="0" err="1">
                <a:ea typeface="华文行楷" pitchFamily="2" charset="-122"/>
                <a:sym typeface="Symbol" pitchFamily="18" charset="2"/>
              </a:rPr>
              <a:t>E.code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</a:t>
            </a:r>
          </a:p>
          <a:p>
            <a:pPr algn="l" eaLnBrk="0" hangingPunct="0">
              <a:buClrTx/>
              <a:buFontTx/>
              <a:buNone/>
            </a:pPr>
            <a:r>
              <a:rPr lang="zh-CN" altLang="en-US" sz="2000" b="1" i="1" dirty="0">
                <a:ea typeface="华文行楷" pitchFamily="2" charset="-122"/>
                <a:sym typeface="Symbol" pitchFamily="18" charset="2"/>
              </a:rPr>
              <a:t>　　　　　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||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gen(</a:t>
            </a:r>
            <a:r>
              <a:rPr lang="en-US" altLang="zh-CN" sz="2000" b="1" i="1" dirty="0" err="1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E.true</a:t>
            </a:r>
            <a:r>
              <a:rPr lang="en-US" altLang="zh-CN" sz="2000" b="1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 ‘:’)</a:t>
            </a:r>
          </a:p>
          <a:p>
            <a:pPr algn="l" eaLnBrk="0" hangingPunct="0">
              <a:buClrTx/>
              <a:buFontTx/>
              <a:buNone/>
            </a:pPr>
            <a:r>
              <a:rPr lang="zh-CN" altLang="en-US" sz="2000" b="1" i="1" dirty="0">
                <a:ea typeface="华文行楷" pitchFamily="2" charset="-122"/>
                <a:sym typeface="Symbol" pitchFamily="18" charset="2"/>
              </a:rPr>
              <a:t>　　　　　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||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i="1" dirty="0">
                <a:sym typeface="Symbol" pitchFamily="18" charset="2"/>
              </a:rPr>
              <a:t>S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.code</a:t>
            </a:r>
          </a:p>
          <a:p>
            <a:pPr algn="l" eaLnBrk="0" hangingPunct="0">
              <a:buClrTx/>
              <a:buFontTx/>
              <a:buNone/>
            </a:pPr>
            <a:r>
              <a:rPr lang="zh-CN" altLang="en-US" sz="2000" b="1" i="1" dirty="0">
                <a:ea typeface="华文行楷" pitchFamily="2" charset="-122"/>
                <a:sym typeface="Symbol" pitchFamily="18" charset="2"/>
              </a:rPr>
              <a:t>　　　　　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||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gen(‘</a:t>
            </a:r>
            <a:r>
              <a:rPr lang="en-US" altLang="zh-CN" sz="2000" b="1" i="1" dirty="0" err="1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goto</a:t>
            </a:r>
            <a:r>
              <a:rPr lang="en-US" altLang="zh-CN" sz="2000" b="1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’ </a:t>
            </a:r>
            <a:r>
              <a:rPr lang="en-US" altLang="zh-CN" sz="2000" b="1" i="1" dirty="0">
                <a:solidFill>
                  <a:srgbClr val="FF0000"/>
                </a:solidFill>
                <a:sym typeface="Symbol" pitchFamily="18" charset="2"/>
              </a:rPr>
              <a:t>S</a:t>
            </a:r>
            <a:r>
              <a:rPr lang="en-US" altLang="zh-CN" sz="2000" b="1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en-US" altLang="zh-CN" sz="2000" b="1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.next)</a:t>
            </a:r>
          </a:p>
          <a:p>
            <a:pPr algn="l" eaLnBrk="0" hangingPunct="0">
              <a:buClrTx/>
              <a:buFontTx/>
              <a:buNone/>
            </a:pPr>
            <a:r>
              <a:rPr lang="zh-CN" altLang="en-US" sz="2000" b="1" dirty="0">
                <a:sym typeface="Symbol" pitchFamily="18" charset="2"/>
              </a:rPr>
              <a:t>　　　</a:t>
            </a:r>
            <a:r>
              <a:rPr lang="en-US" altLang="zh-CN" sz="2000" b="1" dirty="0">
                <a:sym typeface="Symbol" pitchFamily="18" charset="2"/>
              </a:rPr>
              <a:t>}</a:t>
            </a:r>
            <a:r>
              <a:rPr lang="en-US" altLang="zh-CN" sz="2000" b="1" baseline="-25000" dirty="0">
                <a:sym typeface="Symbol" pitchFamily="18" charset="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291819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304800" y="453096"/>
            <a:ext cx="8305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复合语句的语法制导翻译</a:t>
            </a: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958792" y="1218580"/>
            <a:ext cx="81534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Font typeface="Symbol" pitchFamily="18" charset="2"/>
              <a:buChar char="-"/>
            </a:pPr>
            <a:r>
              <a:rPr lang="en-US" altLang="zh-CN" sz="2400" b="1" dirty="0">
                <a:solidFill>
                  <a:srgbClr val="800080"/>
                </a:solidFill>
              </a:rPr>
              <a:t>  </a:t>
            </a:r>
            <a:r>
              <a:rPr lang="zh-CN" altLang="en-US" sz="2400" b="1" dirty="0">
                <a:solidFill>
                  <a:srgbClr val="990099"/>
                </a:solidFill>
              </a:rPr>
              <a:t>顺序复合语句（</a:t>
            </a:r>
            <a:r>
              <a:rPr lang="en-US" altLang="zh-CN" sz="2400" b="1" i="1" dirty="0">
                <a:solidFill>
                  <a:srgbClr val="990099"/>
                </a:solidFill>
              </a:rPr>
              <a:t>L </a:t>
            </a:r>
            <a:r>
              <a:rPr lang="zh-CN" altLang="en-US" sz="2400" b="1" dirty="0">
                <a:solidFill>
                  <a:srgbClr val="990099"/>
                </a:solidFill>
              </a:rPr>
              <a:t>翻译模式）</a:t>
            </a:r>
          </a:p>
          <a:p>
            <a:pPr>
              <a:buClrTx/>
              <a:buFont typeface="Symbol" pitchFamily="18" charset="2"/>
              <a:buNone/>
            </a:pPr>
            <a:endParaRPr lang="zh-CN" altLang="en-US" sz="2800" b="1" dirty="0">
              <a:solidFill>
                <a:srgbClr val="990099"/>
              </a:solidFill>
            </a:endParaRPr>
          </a:p>
          <a:p>
            <a:pPr>
              <a:buClrTx/>
              <a:buFont typeface="Symbol" pitchFamily="18" charset="2"/>
              <a:buNone/>
            </a:pPr>
            <a:r>
              <a:rPr lang="zh-CN" altLang="en-US" b="1" i="1" dirty="0">
                <a:sym typeface="Symbol" pitchFamily="18" charset="2"/>
              </a:rPr>
              <a:t>                                         </a:t>
            </a:r>
            <a:r>
              <a:rPr lang="en-US" altLang="zh-CN" b="1" i="1" dirty="0">
                <a:solidFill>
                  <a:srgbClr val="800080"/>
                </a:solidFill>
                <a:sym typeface="Symbol" pitchFamily="18" charset="2"/>
              </a:rPr>
              <a:t>S </a:t>
            </a:r>
            <a:r>
              <a:rPr lang="en-US" altLang="zh-CN" b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b="1" dirty="0">
                <a:sym typeface="Symbol" pitchFamily="18" charset="2"/>
              </a:rPr>
              <a:t>  { </a:t>
            </a:r>
            <a:r>
              <a:rPr lang="en-US" altLang="zh-CN" b="1" i="1" dirty="0">
                <a:sym typeface="Symbol" pitchFamily="18" charset="2"/>
              </a:rPr>
              <a:t>S</a:t>
            </a:r>
            <a:r>
              <a:rPr lang="en-US" altLang="zh-CN" b="1" baseline="-25000" dirty="0">
                <a:sym typeface="Symbol" pitchFamily="18" charset="2"/>
              </a:rPr>
              <a:t>1</a:t>
            </a:r>
            <a:r>
              <a:rPr lang="en-US" altLang="zh-CN" b="1" i="1" dirty="0">
                <a:sym typeface="Symbol" pitchFamily="18" charset="2"/>
              </a:rPr>
              <a:t>.next </a:t>
            </a:r>
            <a:r>
              <a:rPr lang="en-US" altLang="zh-CN" b="1" dirty="0">
                <a:sym typeface="Symbol" pitchFamily="18" charset="2"/>
              </a:rPr>
              <a:t>:=</a:t>
            </a:r>
            <a:r>
              <a:rPr lang="en-US" altLang="zh-CN" b="1" i="1" dirty="0">
                <a:sym typeface="Symbol" pitchFamily="18" charset="2"/>
              </a:rPr>
              <a:t> </a:t>
            </a:r>
            <a:r>
              <a:rPr lang="en-US" altLang="zh-CN" b="1" i="1" dirty="0" err="1" smtClean="0">
                <a:sym typeface="Symbol" pitchFamily="18" charset="2"/>
              </a:rPr>
              <a:t>newlabel</a:t>
            </a:r>
            <a:r>
              <a:rPr lang="en-US" altLang="zh-CN" b="1" dirty="0" smtClean="0">
                <a:sym typeface="Symbol" pitchFamily="18" charset="2"/>
              </a:rPr>
              <a:t> </a:t>
            </a:r>
            <a:r>
              <a:rPr lang="en-US" altLang="zh-CN" b="1" dirty="0">
                <a:sym typeface="Symbol" pitchFamily="18" charset="2"/>
              </a:rPr>
              <a:t>} </a:t>
            </a:r>
            <a:r>
              <a:rPr lang="en-US" altLang="zh-CN" b="1" i="1" dirty="0">
                <a:solidFill>
                  <a:srgbClr val="800080"/>
                </a:solidFill>
                <a:sym typeface="Symbol" pitchFamily="18" charset="2"/>
              </a:rPr>
              <a:t>S</a:t>
            </a:r>
            <a:r>
              <a:rPr lang="en-US" altLang="zh-CN" b="1" baseline="-25000" dirty="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en-US" altLang="zh-CN" b="1" dirty="0">
                <a:solidFill>
                  <a:srgbClr val="800080"/>
                </a:solidFill>
                <a:sym typeface="Symbol" pitchFamily="18" charset="2"/>
              </a:rPr>
              <a:t> ;</a:t>
            </a:r>
            <a:endParaRPr lang="en-US" altLang="zh-CN" b="1" dirty="0">
              <a:sym typeface="Symbol" pitchFamily="18" charset="2"/>
            </a:endParaRPr>
          </a:p>
          <a:p>
            <a:pPr>
              <a:buClrTx/>
              <a:buFont typeface="Symbol" pitchFamily="18" charset="2"/>
              <a:buNone/>
            </a:pPr>
            <a:r>
              <a:rPr lang="en-US" altLang="zh-CN" b="1" dirty="0">
                <a:sym typeface="Symbol" pitchFamily="18" charset="2"/>
              </a:rPr>
              <a:t>                                                  { </a:t>
            </a:r>
            <a:r>
              <a:rPr lang="en-US" altLang="zh-CN" b="1" i="1" dirty="0">
                <a:sym typeface="Symbol" pitchFamily="18" charset="2"/>
              </a:rPr>
              <a:t>S</a:t>
            </a:r>
            <a:r>
              <a:rPr lang="en-US" altLang="zh-CN" b="1" baseline="-25000" dirty="0">
                <a:sym typeface="Symbol" pitchFamily="18" charset="2"/>
              </a:rPr>
              <a:t>2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.next </a:t>
            </a:r>
            <a:r>
              <a:rPr lang="en-US" altLang="zh-CN" b="1" dirty="0">
                <a:ea typeface="华文行楷" pitchFamily="2" charset="-122"/>
                <a:sym typeface="Symbol" pitchFamily="18" charset="2"/>
              </a:rPr>
              <a:t>:=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b="1" i="1" dirty="0" err="1">
                <a:sym typeface="Symbol" pitchFamily="18" charset="2"/>
              </a:rPr>
              <a:t>S.next</a:t>
            </a:r>
            <a:r>
              <a:rPr lang="en-US" altLang="zh-CN" b="1" dirty="0">
                <a:sym typeface="Symbol" pitchFamily="18" charset="2"/>
              </a:rPr>
              <a:t> } </a:t>
            </a:r>
            <a:r>
              <a:rPr lang="en-US" altLang="zh-CN" b="1" i="1" dirty="0">
                <a:solidFill>
                  <a:srgbClr val="800080"/>
                </a:solidFill>
                <a:sym typeface="Symbol" pitchFamily="18" charset="2"/>
              </a:rPr>
              <a:t>S</a:t>
            </a:r>
            <a:r>
              <a:rPr lang="en-US" altLang="zh-CN" b="1" baseline="-25000" dirty="0">
                <a:solidFill>
                  <a:srgbClr val="800080"/>
                </a:solidFill>
                <a:sym typeface="Symbol" pitchFamily="18" charset="2"/>
              </a:rPr>
              <a:t>2</a:t>
            </a:r>
          </a:p>
          <a:p>
            <a:pPr eaLnBrk="0" hangingPunct="0">
              <a:buClrTx/>
              <a:buFontTx/>
              <a:buNone/>
            </a:pPr>
            <a:r>
              <a:rPr lang="en-US" altLang="zh-CN" b="1" i="1" dirty="0">
                <a:sym typeface="Symbol" pitchFamily="18" charset="2"/>
              </a:rPr>
              <a:t>                                                  </a:t>
            </a:r>
            <a:r>
              <a:rPr lang="en-US" altLang="zh-CN" b="1" dirty="0">
                <a:sym typeface="Symbol" pitchFamily="18" charset="2"/>
              </a:rPr>
              <a:t>{ </a:t>
            </a:r>
            <a:r>
              <a:rPr lang="en-US" altLang="zh-CN" b="1" i="1" dirty="0" err="1">
                <a:sym typeface="Symbol" pitchFamily="18" charset="2"/>
              </a:rPr>
              <a:t>S</a:t>
            </a:r>
            <a:r>
              <a:rPr lang="en-US" altLang="zh-CN" b="1" i="1" dirty="0" err="1">
                <a:ea typeface="华文行楷" pitchFamily="2" charset="-122"/>
                <a:sym typeface="Symbol" pitchFamily="18" charset="2"/>
              </a:rPr>
              <a:t>.code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b="1" dirty="0">
                <a:ea typeface="华文行楷" pitchFamily="2" charset="-122"/>
                <a:sym typeface="Symbol" pitchFamily="18" charset="2"/>
              </a:rPr>
              <a:t>:=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b="1" i="1" dirty="0">
                <a:sym typeface="Symbol" pitchFamily="18" charset="2"/>
              </a:rPr>
              <a:t>S</a:t>
            </a:r>
            <a:r>
              <a:rPr lang="en-US" altLang="zh-CN" b="1" baseline="-25000" dirty="0">
                <a:sym typeface="Symbol" pitchFamily="18" charset="2"/>
              </a:rPr>
              <a:t>1</a:t>
            </a:r>
            <a:r>
              <a:rPr lang="en-US" altLang="zh-CN" b="1" i="1" dirty="0">
                <a:sym typeface="Symbol" pitchFamily="18" charset="2"/>
              </a:rPr>
              <a:t>.code</a:t>
            </a:r>
            <a:endParaRPr lang="en-US" altLang="zh-CN" b="1" i="1" dirty="0">
              <a:ea typeface="华文行楷" pitchFamily="2" charset="-122"/>
              <a:sym typeface="Symbol" pitchFamily="18" charset="2"/>
            </a:endParaRPr>
          </a:p>
          <a:p>
            <a:pPr eaLnBrk="0" hangingPunct="0">
              <a:buClrTx/>
              <a:buFontTx/>
              <a:buNone/>
            </a:pP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                                                       </a:t>
            </a:r>
            <a:r>
              <a:rPr lang="zh-CN" altLang="en-US" b="1" i="1" dirty="0">
                <a:ea typeface="华文行楷" pitchFamily="2" charset="-122"/>
                <a:sym typeface="Symbol" pitchFamily="18" charset="2"/>
              </a:rPr>
              <a:t>　　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|| </a:t>
            </a:r>
            <a:r>
              <a:rPr lang="en-US" altLang="zh-CN" b="1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gen(</a:t>
            </a:r>
            <a:r>
              <a:rPr lang="en-US" altLang="zh-CN" b="1" i="1" dirty="0">
                <a:solidFill>
                  <a:srgbClr val="FF0000"/>
                </a:solidFill>
                <a:sym typeface="Symbol" pitchFamily="18" charset="2"/>
              </a:rPr>
              <a:t>S</a:t>
            </a:r>
            <a:r>
              <a:rPr lang="en-US" altLang="zh-CN" b="1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en-US" altLang="zh-CN" b="1" i="1" dirty="0">
                <a:solidFill>
                  <a:srgbClr val="FF0000"/>
                </a:solidFill>
                <a:sym typeface="Symbol" pitchFamily="18" charset="2"/>
              </a:rPr>
              <a:t>.next</a:t>
            </a:r>
            <a:r>
              <a:rPr lang="en-US" altLang="zh-CN" b="1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 ‘:’)</a:t>
            </a:r>
          </a:p>
          <a:p>
            <a:pPr eaLnBrk="0" hangingPunct="0">
              <a:buClrTx/>
              <a:buFontTx/>
              <a:buNone/>
            </a:pP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                                                     </a:t>
            </a:r>
            <a:r>
              <a:rPr lang="en-US" altLang="zh-CN" b="1" i="1" dirty="0" smtClean="0">
                <a:ea typeface="华文行楷" pitchFamily="2" charset="-122"/>
                <a:sym typeface="Symbol" pitchFamily="18" charset="2"/>
              </a:rPr>
              <a:t>   || </a:t>
            </a:r>
            <a:r>
              <a:rPr lang="en-US" altLang="zh-CN" b="1" i="1" dirty="0">
                <a:sym typeface="Symbol" pitchFamily="18" charset="2"/>
              </a:rPr>
              <a:t>S</a:t>
            </a:r>
            <a:r>
              <a:rPr lang="en-US" altLang="zh-CN" b="1" baseline="-25000" dirty="0">
                <a:sym typeface="Symbol" pitchFamily="18" charset="2"/>
              </a:rPr>
              <a:t>2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.code</a:t>
            </a:r>
          </a:p>
          <a:p>
            <a:pPr eaLnBrk="0" hangingPunct="0">
              <a:buClrTx/>
              <a:buFontTx/>
              <a:buNone/>
            </a:pPr>
            <a:r>
              <a:rPr lang="en-US" altLang="zh-CN" b="1" dirty="0">
                <a:sym typeface="Symbol" pitchFamily="18" charset="2"/>
              </a:rPr>
              <a:t>                                                  }</a:t>
            </a:r>
            <a:r>
              <a:rPr lang="en-US" altLang="zh-CN" b="1" baseline="-25000" dirty="0">
                <a:sym typeface="Symbol" pitchFamily="18" charset="2"/>
              </a:rPr>
              <a:t> </a:t>
            </a:r>
          </a:p>
        </p:txBody>
      </p:sp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2124075" y="2724150"/>
            <a:ext cx="1246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i="1">
                <a:solidFill>
                  <a:srgbClr val="800080"/>
                </a:solidFill>
                <a:sym typeface="Symbol" pitchFamily="18" charset="2"/>
              </a:rPr>
              <a:t>S</a:t>
            </a:r>
            <a:r>
              <a:rPr lang="en-US" altLang="zh-CN" baseline="-2500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en-US" altLang="zh-CN" i="1">
                <a:solidFill>
                  <a:srgbClr val="800080"/>
                </a:solidFill>
                <a:sym typeface="Symbol" pitchFamily="18" charset="2"/>
              </a:rPr>
              <a:t>.code</a:t>
            </a:r>
          </a:p>
        </p:txBody>
      </p:sp>
      <p:sp>
        <p:nvSpPr>
          <p:cNvPr id="47114" name="Rectangle 10"/>
          <p:cNvSpPr>
            <a:spLocks noChangeArrowheads="1"/>
          </p:cNvSpPr>
          <p:nvPr/>
        </p:nvSpPr>
        <p:spPr bwMode="auto">
          <a:xfrm>
            <a:off x="2101850" y="3581400"/>
            <a:ext cx="1246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i="1">
                <a:solidFill>
                  <a:srgbClr val="800080"/>
                </a:solidFill>
                <a:sym typeface="Symbol" pitchFamily="18" charset="2"/>
              </a:rPr>
              <a:t>S</a:t>
            </a:r>
            <a:r>
              <a:rPr lang="en-US" altLang="zh-CN" baseline="-25000">
                <a:solidFill>
                  <a:srgbClr val="800080"/>
                </a:solidFill>
                <a:sym typeface="Symbol" pitchFamily="18" charset="2"/>
              </a:rPr>
              <a:t>2</a:t>
            </a:r>
            <a:r>
              <a:rPr lang="en-US" altLang="zh-CN" i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.code</a:t>
            </a:r>
          </a:p>
        </p:txBody>
      </p:sp>
      <p:sp>
        <p:nvSpPr>
          <p:cNvPr id="47115" name="Rectangle 11"/>
          <p:cNvSpPr>
            <a:spLocks noChangeArrowheads="1"/>
          </p:cNvSpPr>
          <p:nvPr/>
        </p:nvSpPr>
        <p:spPr bwMode="auto">
          <a:xfrm>
            <a:off x="684213" y="4143375"/>
            <a:ext cx="1131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i="1">
                <a:solidFill>
                  <a:srgbClr val="800080"/>
                </a:solidFill>
                <a:sym typeface="Symbol" pitchFamily="18" charset="2"/>
              </a:rPr>
              <a:t>S.next:</a:t>
            </a:r>
          </a:p>
        </p:txBody>
      </p:sp>
      <p:sp>
        <p:nvSpPr>
          <p:cNvPr id="47116" name="Line 12"/>
          <p:cNvSpPr>
            <a:spLocks noChangeShapeType="1"/>
          </p:cNvSpPr>
          <p:nvPr/>
        </p:nvSpPr>
        <p:spPr bwMode="auto">
          <a:xfrm>
            <a:off x="1911350" y="2514600"/>
            <a:ext cx="0" cy="26670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7117" name="Line 13"/>
          <p:cNvSpPr>
            <a:spLocks noChangeShapeType="1"/>
          </p:cNvSpPr>
          <p:nvPr/>
        </p:nvSpPr>
        <p:spPr bwMode="auto">
          <a:xfrm>
            <a:off x="1911350" y="2514600"/>
            <a:ext cx="1600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7118" name="Line 14"/>
          <p:cNvSpPr>
            <a:spLocks noChangeShapeType="1"/>
          </p:cNvSpPr>
          <p:nvPr/>
        </p:nvSpPr>
        <p:spPr bwMode="auto">
          <a:xfrm>
            <a:off x="1911350" y="3352800"/>
            <a:ext cx="1600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7119" name="Line 15"/>
          <p:cNvSpPr>
            <a:spLocks noChangeShapeType="1"/>
          </p:cNvSpPr>
          <p:nvPr/>
        </p:nvSpPr>
        <p:spPr bwMode="auto">
          <a:xfrm>
            <a:off x="1911350" y="4191000"/>
            <a:ext cx="1600200" cy="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7120" name="Rectangle 16"/>
          <p:cNvSpPr>
            <a:spLocks noChangeArrowheads="1"/>
          </p:cNvSpPr>
          <p:nvPr/>
        </p:nvSpPr>
        <p:spPr bwMode="auto">
          <a:xfrm>
            <a:off x="2090738" y="4162425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b="1" i="1">
                <a:solidFill>
                  <a:srgbClr val="800080"/>
                </a:solidFill>
                <a:sym typeface="Symbol" pitchFamily="18" charset="2"/>
              </a:rPr>
              <a:t>……</a:t>
            </a:r>
            <a:endParaRPr lang="en-US" altLang="zh-CN" b="1" i="1">
              <a:solidFill>
                <a:srgbClr val="800080"/>
              </a:solidFill>
              <a:ea typeface="华文行楷" pitchFamily="2" charset="-122"/>
              <a:sym typeface="Symbol" pitchFamily="18" charset="2"/>
            </a:endParaRPr>
          </a:p>
        </p:txBody>
      </p:sp>
      <p:sp>
        <p:nvSpPr>
          <p:cNvPr id="47121" name="Line 17"/>
          <p:cNvSpPr>
            <a:spLocks noChangeShapeType="1"/>
          </p:cNvSpPr>
          <p:nvPr/>
        </p:nvSpPr>
        <p:spPr bwMode="auto">
          <a:xfrm>
            <a:off x="3538538" y="2514600"/>
            <a:ext cx="0" cy="26670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47122" name="Rectangle 18"/>
          <p:cNvSpPr>
            <a:spLocks noChangeArrowheads="1"/>
          </p:cNvSpPr>
          <p:nvPr/>
        </p:nvSpPr>
        <p:spPr bwMode="auto">
          <a:xfrm>
            <a:off x="611188" y="3333750"/>
            <a:ext cx="124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i="1">
                <a:solidFill>
                  <a:srgbClr val="800080"/>
                </a:solidFill>
                <a:sym typeface="Symbol" pitchFamily="18" charset="2"/>
              </a:rPr>
              <a:t>S</a:t>
            </a:r>
            <a:r>
              <a:rPr lang="en-US" altLang="zh-CN" baseline="-2500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en-US" altLang="zh-CN" i="1">
                <a:solidFill>
                  <a:srgbClr val="800080"/>
                </a:solidFill>
                <a:sym typeface="Symbol" pitchFamily="18" charset="2"/>
              </a:rPr>
              <a:t>.next:</a:t>
            </a:r>
          </a:p>
        </p:txBody>
      </p:sp>
    </p:spTree>
    <p:extLst>
      <p:ext uri="{BB962C8B-B14F-4D97-AF65-F5344CB8AC3E}">
        <p14:creationId xmlns:p14="http://schemas.microsoft.com/office/powerpoint/2010/main" val="357508394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914400" y="1219200"/>
            <a:ext cx="8077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dirty="0">
                <a:solidFill>
                  <a:srgbClr val="800080"/>
                </a:solidFill>
              </a:rPr>
              <a:t>  </a:t>
            </a:r>
            <a:r>
              <a:rPr lang="en-US" altLang="zh-CN" sz="2800" b="1" dirty="0">
                <a:solidFill>
                  <a:srgbClr val="800080"/>
                </a:solidFill>
              </a:rPr>
              <a:t> </a:t>
            </a:r>
            <a:r>
              <a:rPr lang="zh-CN" altLang="en-US" sz="2800" b="1" dirty="0">
                <a:solidFill>
                  <a:srgbClr val="990099"/>
                </a:solidFill>
              </a:rPr>
              <a:t>翻译模式</a:t>
            </a:r>
            <a:endParaRPr lang="zh-CN" altLang="en-US" sz="1000" b="1" dirty="0">
              <a:solidFill>
                <a:srgbClr val="800080"/>
              </a:solidFill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588141" y="457200"/>
            <a:ext cx="80645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含 </a:t>
            </a:r>
            <a:r>
              <a:rPr lang="en-US" altLang="zh-CN" sz="3200" i="1" dirty="0">
                <a:solidFill>
                  <a:srgbClr val="800080"/>
                </a:solidFill>
              </a:rPr>
              <a:t>break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语句的语法制导翻译</a:t>
            </a:r>
          </a:p>
        </p:txBody>
      </p:sp>
      <p:sp>
        <p:nvSpPr>
          <p:cNvPr id="657413" name="Text Box 5"/>
          <p:cNvSpPr txBox="1">
            <a:spLocks noChangeArrowheads="1"/>
          </p:cNvSpPr>
          <p:nvPr/>
        </p:nvSpPr>
        <p:spPr bwMode="auto">
          <a:xfrm>
            <a:off x="962299" y="1981200"/>
            <a:ext cx="8029301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P </a:t>
            </a:r>
            <a:r>
              <a:rPr lang="en-US" altLang="zh-CN" sz="2000" b="1" dirty="0">
                <a:solidFill>
                  <a:srgbClr val="800080"/>
                </a:solidFill>
                <a:sym typeface="Symbol" pitchFamily="18" charset="2"/>
              </a:rPr>
              <a:t></a:t>
            </a:r>
            <a:r>
              <a:rPr lang="en-US" altLang="zh-CN" sz="2000" b="1" i="1" dirty="0">
                <a:sym typeface="Symbol" pitchFamily="18" charset="2"/>
              </a:rPr>
              <a:t> 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D ;</a:t>
            </a:r>
            <a:r>
              <a:rPr lang="en-US" altLang="zh-CN" sz="2000" b="1" i="1" dirty="0">
                <a:sym typeface="Symbol" pitchFamily="18" charset="2"/>
              </a:rPr>
              <a:t>  </a:t>
            </a:r>
            <a:r>
              <a:rPr lang="en-US" altLang="zh-CN" sz="2000" b="1" dirty="0">
                <a:sym typeface="Symbol" pitchFamily="18" charset="2"/>
              </a:rPr>
              <a:t>{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>
                <a:solidFill>
                  <a:srgbClr val="0000FF"/>
                </a:solidFill>
                <a:sym typeface="Symbol" pitchFamily="18" charset="2"/>
              </a:rPr>
              <a:t>S.next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b="1" dirty="0">
                <a:solidFill>
                  <a:srgbClr val="0000FF"/>
                </a:solidFill>
                <a:sym typeface="Symbol" pitchFamily="18" charset="2"/>
              </a:rPr>
              <a:t>:=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b="1" i="1" dirty="0" err="1" smtClean="0">
                <a:solidFill>
                  <a:srgbClr val="0000FF"/>
                </a:solidFill>
                <a:sym typeface="Symbol" pitchFamily="18" charset="2"/>
              </a:rPr>
              <a:t>newlabel</a:t>
            </a:r>
            <a:r>
              <a:rPr lang="en-US" altLang="zh-CN" sz="2000" b="1" i="1" dirty="0" smtClean="0">
                <a:solidFill>
                  <a:srgbClr val="0000FF"/>
                </a:solidFill>
                <a:sym typeface="Symbol" pitchFamily="18" charset="2"/>
              </a:rPr>
              <a:t>; </a:t>
            </a:r>
            <a:r>
              <a:rPr lang="en-US" altLang="zh-CN" sz="2000" b="1" i="1" dirty="0" err="1">
                <a:solidFill>
                  <a:srgbClr val="0000FF"/>
                </a:solidFill>
                <a:sym typeface="Symbol" pitchFamily="18" charset="2"/>
              </a:rPr>
              <a:t>S.break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b="1" dirty="0">
                <a:solidFill>
                  <a:srgbClr val="0000FF"/>
                </a:solidFill>
                <a:sym typeface="Symbol" pitchFamily="18" charset="2"/>
              </a:rPr>
              <a:t>:=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b="1" i="1" dirty="0" err="1" smtClean="0">
                <a:solidFill>
                  <a:srgbClr val="0000FF"/>
                </a:solidFill>
                <a:sym typeface="Symbol" pitchFamily="18" charset="2"/>
              </a:rPr>
              <a:t>newlabel</a:t>
            </a:r>
            <a:r>
              <a:rPr lang="en-US" altLang="zh-CN" sz="2000" b="1" i="1" dirty="0" smtClean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}  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S</a:t>
            </a:r>
            <a:r>
              <a:rPr lang="en-US" altLang="zh-CN" sz="2000" b="1" i="1" dirty="0">
                <a:sym typeface="Symbol" pitchFamily="18" charset="2"/>
              </a:rPr>
              <a:t> 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b="1" i="1" dirty="0">
                <a:sym typeface="Symbol" pitchFamily="18" charset="2"/>
              </a:rPr>
              <a:t>         </a:t>
            </a:r>
            <a:r>
              <a:rPr lang="en-US" altLang="zh-CN" sz="2000" b="1" dirty="0">
                <a:sym typeface="Symbol" pitchFamily="18" charset="2"/>
              </a:rPr>
              <a:t>{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>
                <a:solidFill>
                  <a:srgbClr val="FF0000"/>
                </a:solidFill>
                <a:sym typeface="Symbol" pitchFamily="18" charset="2"/>
              </a:rPr>
              <a:t>gen(</a:t>
            </a:r>
            <a:r>
              <a:rPr lang="en-US" altLang="zh-CN" sz="2000" b="1" i="1" dirty="0" err="1">
                <a:solidFill>
                  <a:srgbClr val="FF0000"/>
                </a:solidFill>
                <a:sym typeface="Symbol" pitchFamily="18" charset="2"/>
              </a:rPr>
              <a:t>S.next</a:t>
            </a:r>
            <a:r>
              <a:rPr lang="en-US" altLang="zh-CN" sz="2000" b="1" i="1" dirty="0">
                <a:solidFill>
                  <a:srgbClr val="FF0000"/>
                </a:solidFill>
                <a:sym typeface="Symbol" pitchFamily="18" charset="2"/>
              </a:rPr>
              <a:t> ‘:’) </a:t>
            </a:r>
            <a:r>
              <a:rPr lang="en-US" altLang="zh-CN" sz="2000" b="1" dirty="0">
                <a:sym typeface="Symbol" pitchFamily="18" charset="2"/>
              </a:rPr>
              <a:t>}</a:t>
            </a:r>
            <a:r>
              <a:rPr lang="en-US" altLang="zh-CN" sz="2000" b="1" i="1" dirty="0">
                <a:sym typeface="Symbol" pitchFamily="18" charset="2"/>
              </a:rPr>
              <a:t>      </a:t>
            </a:r>
          </a:p>
          <a:p>
            <a:pPr algn="l">
              <a:buFont typeface="Wingdings" pitchFamily="2" charset="2"/>
              <a:buNone/>
            </a:pPr>
            <a:endParaRPr lang="en-US" altLang="zh-CN" sz="1000" b="1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S </a:t>
            </a:r>
            <a:r>
              <a:rPr lang="en-US" altLang="zh-CN" sz="2000" b="1" dirty="0">
                <a:solidFill>
                  <a:srgbClr val="800080"/>
                </a:solidFill>
                <a:sym typeface="Symbol" pitchFamily="18" charset="2"/>
              </a:rPr>
              <a:t>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 if</a:t>
            </a:r>
            <a:r>
              <a:rPr lang="en-US" altLang="zh-CN" sz="2000" b="1" i="1" dirty="0">
                <a:sym typeface="Symbol" pitchFamily="18" charset="2"/>
              </a:rPr>
              <a:t>  </a:t>
            </a:r>
            <a:r>
              <a:rPr lang="en-US" altLang="zh-CN" sz="2000" b="1" dirty="0">
                <a:solidFill>
                  <a:srgbClr val="0000FF"/>
                </a:solidFill>
                <a:sym typeface="Symbol" pitchFamily="18" charset="2"/>
              </a:rPr>
              <a:t>{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b="1" i="1" dirty="0" err="1">
                <a:solidFill>
                  <a:srgbClr val="0000FF"/>
                </a:solidFill>
                <a:sym typeface="Symbol" pitchFamily="18" charset="2"/>
              </a:rPr>
              <a:t>E.true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b="1" dirty="0">
                <a:solidFill>
                  <a:srgbClr val="0000FF"/>
                </a:solidFill>
                <a:sym typeface="Symbol" pitchFamily="18" charset="2"/>
              </a:rPr>
              <a:t>:=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b="1" i="1" dirty="0" err="1" smtClean="0">
                <a:solidFill>
                  <a:srgbClr val="0000FF"/>
                </a:solidFill>
                <a:sym typeface="Symbol" pitchFamily="18" charset="2"/>
              </a:rPr>
              <a:t>newlabel</a:t>
            </a:r>
            <a:r>
              <a:rPr lang="en-US" altLang="zh-CN" sz="2000" b="1" i="1" dirty="0" smtClean="0">
                <a:solidFill>
                  <a:srgbClr val="0000FF"/>
                </a:solidFill>
                <a:sym typeface="Symbol" pitchFamily="18" charset="2"/>
              </a:rPr>
              <a:t>; </a:t>
            </a:r>
            <a:r>
              <a:rPr lang="en-US" altLang="zh-CN" sz="2000" b="1" i="1" dirty="0" err="1">
                <a:solidFill>
                  <a:srgbClr val="0000FF"/>
                </a:solidFill>
                <a:sym typeface="Symbol" pitchFamily="18" charset="2"/>
              </a:rPr>
              <a:t>E.false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b="1" dirty="0">
                <a:solidFill>
                  <a:srgbClr val="0000FF"/>
                </a:solidFill>
                <a:sym typeface="Symbol" pitchFamily="18" charset="2"/>
              </a:rPr>
              <a:t>:=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b="1" i="1" dirty="0" err="1">
                <a:solidFill>
                  <a:srgbClr val="0000FF"/>
                </a:solidFill>
                <a:sym typeface="Symbol" pitchFamily="18" charset="2"/>
              </a:rPr>
              <a:t>S.next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}</a:t>
            </a:r>
            <a:r>
              <a:rPr lang="en-US" altLang="zh-CN" sz="2000" b="1" i="1" dirty="0">
                <a:sym typeface="Symbol" pitchFamily="18" charset="2"/>
              </a:rPr>
              <a:t>   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E then</a:t>
            </a:r>
            <a:r>
              <a:rPr lang="en-US" altLang="zh-CN" sz="2000" b="1" i="1" dirty="0">
                <a:sym typeface="Symbol" pitchFamily="18" charset="2"/>
              </a:rPr>
              <a:t> 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b="1" i="1" dirty="0">
                <a:sym typeface="Symbol" pitchFamily="18" charset="2"/>
              </a:rPr>
              <a:t>         </a:t>
            </a:r>
            <a:r>
              <a:rPr lang="en-US" altLang="zh-CN" sz="2000" b="1" dirty="0">
                <a:sym typeface="Symbol" pitchFamily="18" charset="2"/>
              </a:rPr>
              <a:t>{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S</a:t>
            </a:r>
            <a:r>
              <a:rPr lang="en-US" altLang="zh-CN" sz="2000" b="1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.next </a:t>
            </a:r>
            <a:r>
              <a:rPr lang="en-US" altLang="zh-CN" sz="2000" b="1" dirty="0">
                <a:solidFill>
                  <a:srgbClr val="0000FF"/>
                </a:solidFill>
                <a:sym typeface="Symbol" pitchFamily="18" charset="2"/>
              </a:rPr>
              <a:t>:=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b="1" i="1" dirty="0" err="1">
                <a:solidFill>
                  <a:srgbClr val="0000FF"/>
                </a:solidFill>
                <a:sym typeface="Symbol" pitchFamily="18" charset="2"/>
              </a:rPr>
              <a:t>S.next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; S</a:t>
            </a:r>
            <a:r>
              <a:rPr lang="en-US" altLang="zh-CN" sz="2000" b="1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.break </a:t>
            </a:r>
            <a:r>
              <a:rPr lang="en-US" altLang="zh-CN" sz="2000" b="1" dirty="0">
                <a:solidFill>
                  <a:srgbClr val="0000FF"/>
                </a:solidFill>
                <a:sym typeface="Symbol" pitchFamily="18" charset="2"/>
              </a:rPr>
              <a:t>:=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b="1" i="1" dirty="0" err="1">
                <a:solidFill>
                  <a:srgbClr val="0000FF"/>
                </a:solidFill>
                <a:sym typeface="Symbol" pitchFamily="18" charset="2"/>
              </a:rPr>
              <a:t>S.break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}</a:t>
            </a:r>
            <a:r>
              <a:rPr lang="en-US" altLang="zh-CN" sz="2000" b="1" i="1" dirty="0">
                <a:sym typeface="Symbol" pitchFamily="18" charset="2"/>
              </a:rPr>
              <a:t>   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S</a:t>
            </a:r>
            <a:r>
              <a:rPr lang="en-US" altLang="zh-CN" sz="2000" b="1" baseline="-25000" dirty="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en-US" altLang="zh-CN" sz="2000" b="1" i="1" dirty="0">
                <a:sym typeface="Symbol" pitchFamily="18" charset="2"/>
              </a:rPr>
              <a:t> 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b="1" i="1" dirty="0">
                <a:sym typeface="Symbol" pitchFamily="18" charset="2"/>
              </a:rPr>
              <a:t>         </a:t>
            </a:r>
            <a:r>
              <a:rPr lang="en-US" altLang="zh-CN" sz="2000" b="1" dirty="0">
                <a:solidFill>
                  <a:srgbClr val="0000FF"/>
                </a:solidFill>
                <a:sym typeface="Symbol" pitchFamily="18" charset="2"/>
              </a:rPr>
              <a:t>{ </a:t>
            </a:r>
            <a:r>
              <a:rPr lang="en-US" altLang="zh-CN" sz="2000" b="1" i="1" dirty="0" err="1">
                <a:solidFill>
                  <a:srgbClr val="0000FF"/>
                </a:solidFill>
                <a:sym typeface="Symbol" pitchFamily="18" charset="2"/>
              </a:rPr>
              <a:t>S.code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b="1" dirty="0">
                <a:solidFill>
                  <a:srgbClr val="0000FF"/>
                </a:solidFill>
                <a:sym typeface="Symbol" pitchFamily="18" charset="2"/>
              </a:rPr>
              <a:t>:=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b="1" i="1" dirty="0" err="1">
                <a:solidFill>
                  <a:srgbClr val="0000FF"/>
                </a:solidFill>
                <a:sym typeface="Symbol" pitchFamily="18" charset="2"/>
              </a:rPr>
              <a:t>E.code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||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>
                <a:solidFill>
                  <a:srgbClr val="FF0000"/>
                </a:solidFill>
                <a:sym typeface="Symbol" pitchFamily="18" charset="2"/>
              </a:rPr>
              <a:t>gen(E. true ‘:’) </a:t>
            </a:r>
            <a:r>
              <a:rPr lang="en-US" altLang="zh-CN" sz="2000" b="1" dirty="0">
                <a:sym typeface="Symbol" pitchFamily="18" charset="2"/>
              </a:rPr>
              <a:t>||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S</a:t>
            </a:r>
            <a:r>
              <a:rPr lang="en-US" altLang="zh-CN" sz="2000" b="1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.code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endParaRPr lang="en-US" altLang="zh-CN" sz="1000" b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S </a:t>
            </a:r>
            <a:r>
              <a:rPr lang="en-US" altLang="zh-CN" sz="2000" b="1" dirty="0">
                <a:solidFill>
                  <a:srgbClr val="800080"/>
                </a:solidFill>
                <a:sym typeface="Symbol" pitchFamily="18" charset="2"/>
              </a:rPr>
              <a:t> 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if</a:t>
            </a:r>
            <a:r>
              <a:rPr lang="en-US" altLang="zh-CN" sz="2000" b="1" i="1" dirty="0">
                <a:sym typeface="Symbol" pitchFamily="18" charset="2"/>
              </a:rPr>
              <a:t>  </a:t>
            </a:r>
            <a:r>
              <a:rPr lang="en-US" altLang="zh-CN" sz="2000" b="1" dirty="0">
                <a:sym typeface="Symbol" pitchFamily="18" charset="2"/>
              </a:rPr>
              <a:t>{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>
                <a:sym typeface="Symbol" pitchFamily="18" charset="2"/>
              </a:rPr>
              <a:t>E.true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:=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 smtClean="0">
                <a:sym typeface="Symbol" pitchFamily="18" charset="2"/>
              </a:rPr>
              <a:t>newlabel</a:t>
            </a:r>
            <a:r>
              <a:rPr lang="en-US" altLang="zh-CN" sz="2000" b="1" i="1" dirty="0" smtClean="0">
                <a:sym typeface="Symbol" pitchFamily="18" charset="2"/>
              </a:rPr>
              <a:t>; </a:t>
            </a:r>
            <a:r>
              <a:rPr lang="en-US" altLang="zh-CN" sz="2000" b="1" i="1" dirty="0" err="1">
                <a:sym typeface="Symbol" pitchFamily="18" charset="2"/>
              </a:rPr>
              <a:t>E.false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:=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 smtClean="0">
                <a:sym typeface="Symbol" pitchFamily="18" charset="2"/>
              </a:rPr>
              <a:t>newlabel</a:t>
            </a:r>
            <a:r>
              <a:rPr lang="en-US" altLang="zh-CN" sz="2000" b="1" i="1" dirty="0" smtClean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}</a:t>
            </a:r>
            <a:r>
              <a:rPr lang="en-US" altLang="zh-CN" sz="2000" b="1" i="1" dirty="0">
                <a:sym typeface="Symbol" pitchFamily="18" charset="2"/>
              </a:rPr>
              <a:t>   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E then</a:t>
            </a:r>
            <a:r>
              <a:rPr lang="en-US" altLang="zh-CN" sz="2000" b="1" i="1" dirty="0">
                <a:sym typeface="Symbol" pitchFamily="18" charset="2"/>
              </a:rPr>
              <a:t> 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b="1" i="1" dirty="0">
                <a:sym typeface="Symbol" pitchFamily="18" charset="2"/>
              </a:rPr>
              <a:t>         </a:t>
            </a:r>
            <a:r>
              <a:rPr lang="en-US" altLang="zh-CN" sz="2000" b="1" dirty="0">
                <a:sym typeface="Symbol" pitchFamily="18" charset="2"/>
              </a:rPr>
              <a:t>{</a:t>
            </a:r>
            <a:r>
              <a:rPr lang="en-US" altLang="zh-CN" sz="2000" b="1" i="1" dirty="0">
                <a:sym typeface="Symbol" pitchFamily="18" charset="2"/>
              </a:rPr>
              <a:t> S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i="1" dirty="0">
                <a:sym typeface="Symbol" pitchFamily="18" charset="2"/>
              </a:rPr>
              <a:t>.next </a:t>
            </a:r>
            <a:r>
              <a:rPr lang="en-US" altLang="zh-CN" sz="2000" b="1" dirty="0">
                <a:sym typeface="Symbol" pitchFamily="18" charset="2"/>
              </a:rPr>
              <a:t>:=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>
                <a:sym typeface="Symbol" pitchFamily="18" charset="2"/>
              </a:rPr>
              <a:t>S.next</a:t>
            </a:r>
            <a:r>
              <a:rPr lang="en-US" altLang="zh-CN" sz="2000" b="1" i="1" dirty="0">
                <a:sym typeface="Symbol" pitchFamily="18" charset="2"/>
              </a:rPr>
              <a:t>; S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i="1" dirty="0">
                <a:sym typeface="Symbol" pitchFamily="18" charset="2"/>
              </a:rPr>
              <a:t>.break </a:t>
            </a:r>
            <a:r>
              <a:rPr lang="en-US" altLang="zh-CN" sz="2000" b="1" dirty="0">
                <a:sym typeface="Symbol" pitchFamily="18" charset="2"/>
              </a:rPr>
              <a:t>:=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>
                <a:sym typeface="Symbol" pitchFamily="18" charset="2"/>
              </a:rPr>
              <a:t>S.break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}</a:t>
            </a:r>
            <a:r>
              <a:rPr lang="en-US" altLang="zh-CN" sz="2000" b="1" i="1" dirty="0">
                <a:sym typeface="Symbol" pitchFamily="18" charset="2"/>
              </a:rPr>
              <a:t>    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S</a:t>
            </a:r>
            <a:r>
              <a:rPr lang="en-US" altLang="zh-CN" sz="2000" b="1" baseline="-25000" dirty="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 else</a:t>
            </a:r>
            <a:r>
              <a:rPr lang="en-US" altLang="zh-CN" sz="2000" b="1" i="1" dirty="0">
                <a:sym typeface="Symbol" pitchFamily="18" charset="2"/>
              </a:rPr>
              <a:t>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b="1" i="1" dirty="0">
                <a:sym typeface="Symbol" pitchFamily="18" charset="2"/>
              </a:rPr>
              <a:t>         </a:t>
            </a:r>
            <a:r>
              <a:rPr lang="en-US" altLang="zh-CN" sz="2000" b="1" dirty="0">
                <a:sym typeface="Symbol" pitchFamily="18" charset="2"/>
              </a:rPr>
              <a:t>{</a:t>
            </a:r>
            <a:r>
              <a:rPr lang="en-US" altLang="zh-CN" sz="2000" b="1" i="1" dirty="0">
                <a:sym typeface="Symbol" pitchFamily="18" charset="2"/>
              </a:rPr>
              <a:t> S</a:t>
            </a:r>
            <a:r>
              <a:rPr lang="en-US" altLang="zh-CN" sz="2000" b="1" baseline="-25000" dirty="0">
                <a:sym typeface="Symbol" pitchFamily="18" charset="2"/>
              </a:rPr>
              <a:t>2</a:t>
            </a:r>
            <a:r>
              <a:rPr lang="en-US" altLang="zh-CN" sz="2000" b="1" i="1" dirty="0">
                <a:sym typeface="Symbol" pitchFamily="18" charset="2"/>
              </a:rPr>
              <a:t>.next </a:t>
            </a:r>
            <a:r>
              <a:rPr lang="en-US" altLang="zh-CN" sz="2000" b="1" dirty="0">
                <a:sym typeface="Symbol" pitchFamily="18" charset="2"/>
              </a:rPr>
              <a:t>:=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>
                <a:sym typeface="Symbol" pitchFamily="18" charset="2"/>
              </a:rPr>
              <a:t>S.next</a:t>
            </a:r>
            <a:r>
              <a:rPr lang="en-US" altLang="zh-CN" sz="2000" b="1" i="1" dirty="0">
                <a:sym typeface="Symbol" pitchFamily="18" charset="2"/>
              </a:rPr>
              <a:t>; S</a:t>
            </a:r>
            <a:r>
              <a:rPr lang="en-US" altLang="zh-CN" sz="2000" b="1" baseline="-25000" dirty="0">
                <a:sym typeface="Symbol" pitchFamily="18" charset="2"/>
              </a:rPr>
              <a:t>2</a:t>
            </a:r>
            <a:r>
              <a:rPr lang="en-US" altLang="zh-CN" sz="2000" b="1" i="1" dirty="0">
                <a:sym typeface="Symbol" pitchFamily="18" charset="2"/>
              </a:rPr>
              <a:t>.break </a:t>
            </a:r>
            <a:r>
              <a:rPr lang="en-US" altLang="zh-CN" sz="2000" b="1" dirty="0">
                <a:sym typeface="Symbol" pitchFamily="18" charset="2"/>
              </a:rPr>
              <a:t>:=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>
                <a:sym typeface="Symbol" pitchFamily="18" charset="2"/>
              </a:rPr>
              <a:t>S.break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}</a:t>
            </a:r>
            <a:r>
              <a:rPr lang="en-US" altLang="zh-CN" sz="2000" b="1" i="1" dirty="0">
                <a:sym typeface="Symbol" pitchFamily="18" charset="2"/>
              </a:rPr>
              <a:t>    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S</a:t>
            </a:r>
            <a:r>
              <a:rPr lang="en-US" altLang="zh-CN" sz="2000" b="1" baseline="-25000" dirty="0">
                <a:solidFill>
                  <a:srgbClr val="800080"/>
                </a:solidFill>
                <a:sym typeface="Symbol" pitchFamily="18" charset="2"/>
              </a:rPr>
              <a:t>2</a:t>
            </a:r>
            <a:r>
              <a:rPr lang="en-US" altLang="zh-CN" sz="2000" b="1" i="1" dirty="0">
                <a:sym typeface="Symbol" pitchFamily="18" charset="2"/>
              </a:rPr>
              <a:t>  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b="1" i="1" dirty="0">
                <a:sym typeface="Symbol" pitchFamily="18" charset="2"/>
              </a:rPr>
              <a:t>         </a:t>
            </a:r>
            <a:r>
              <a:rPr lang="en-US" altLang="zh-CN" sz="2000" b="1" dirty="0">
                <a:sym typeface="Symbol" pitchFamily="18" charset="2"/>
              </a:rPr>
              <a:t>{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>
                <a:sym typeface="Symbol" pitchFamily="18" charset="2"/>
              </a:rPr>
              <a:t>S.code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:=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>
                <a:sym typeface="Symbol" pitchFamily="18" charset="2"/>
              </a:rPr>
              <a:t>E.code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||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>
                <a:solidFill>
                  <a:srgbClr val="FF0000"/>
                </a:solidFill>
                <a:sym typeface="Symbol" pitchFamily="18" charset="2"/>
              </a:rPr>
              <a:t>gen(</a:t>
            </a:r>
            <a:r>
              <a:rPr lang="en-US" altLang="zh-CN" sz="2000" b="1" i="1" dirty="0" err="1">
                <a:solidFill>
                  <a:srgbClr val="FF0000"/>
                </a:solidFill>
                <a:sym typeface="Symbol" pitchFamily="18" charset="2"/>
              </a:rPr>
              <a:t>E.true</a:t>
            </a:r>
            <a:r>
              <a:rPr lang="en-US" altLang="zh-CN" sz="2000" b="1" i="1" dirty="0">
                <a:solidFill>
                  <a:srgbClr val="FF0000"/>
                </a:solidFill>
                <a:sym typeface="Symbol" pitchFamily="18" charset="2"/>
              </a:rPr>
              <a:t> ‘:’) </a:t>
            </a:r>
            <a:r>
              <a:rPr lang="en-US" altLang="zh-CN" sz="2000" b="1" dirty="0">
                <a:sym typeface="Symbol" pitchFamily="18" charset="2"/>
              </a:rPr>
              <a:t>||</a:t>
            </a:r>
            <a:r>
              <a:rPr lang="en-US" altLang="zh-CN" sz="2000" b="1" i="1" dirty="0">
                <a:sym typeface="Symbol" pitchFamily="18" charset="2"/>
              </a:rPr>
              <a:t> S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i="1" dirty="0">
                <a:sym typeface="Symbol" pitchFamily="18" charset="2"/>
              </a:rPr>
              <a:t>.code </a:t>
            </a:r>
            <a:r>
              <a:rPr lang="en-US" altLang="zh-CN" sz="2000" b="1" dirty="0">
                <a:sym typeface="Symbol" pitchFamily="18" charset="2"/>
              </a:rPr>
              <a:t>||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b="1" i="1" dirty="0">
                <a:sym typeface="Symbol" pitchFamily="18" charset="2"/>
              </a:rPr>
              <a:t>                            </a:t>
            </a:r>
            <a:r>
              <a:rPr lang="en-US" altLang="zh-CN" sz="2000" b="1" i="1" dirty="0">
                <a:solidFill>
                  <a:srgbClr val="FF0000"/>
                </a:solidFill>
                <a:sym typeface="Symbol" pitchFamily="18" charset="2"/>
              </a:rPr>
              <a:t>gen(‘</a:t>
            </a:r>
            <a:r>
              <a:rPr lang="en-US" altLang="zh-CN" sz="2000" b="1" i="1" dirty="0" err="1">
                <a:solidFill>
                  <a:srgbClr val="FF0000"/>
                </a:solidFill>
                <a:sym typeface="Symbol" pitchFamily="18" charset="2"/>
              </a:rPr>
              <a:t>goto</a:t>
            </a:r>
            <a:r>
              <a:rPr lang="en-US" altLang="zh-CN" sz="2000" b="1" i="1" dirty="0">
                <a:solidFill>
                  <a:srgbClr val="FF0000"/>
                </a:solidFill>
                <a:sym typeface="Symbol" pitchFamily="18" charset="2"/>
              </a:rPr>
              <a:t>’ </a:t>
            </a:r>
            <a:r>
              <a:rPr lang="en-US" altLang="zh-CN" sz="2000" b="1" i="1" dirty="0" err="1">
                <a:solidFill>
                  <a:srgbClr val="FF0000"/>
                </a:solidFill>
                <a:sym typeface="Symbol" pitchFamily="18" charset="2"/>
              </a:rPr>
              <a:t>S.next</a:t>
            </a:r>
            <a:r>
              <a:rPr lang="en-US" altLang="zh-CN" sz="2000" b="1" i="1" dirty="0">
                <a:solidFill>
                  <a:srgbClr val="FF0000"/>
                </a:solidFill>
                <a:sym typeface="Symbol" pitchFamily="18" charset="2"/>
              </a:rPr>
              <a:t>) </a:t>
            </a:r>
            <a:r>
              <a:rPr lang="en-US" altLang="zh-CN" sz="2000" b="1" dirty="0">
                <a:sym typeface="Symbol" pitchFamily="18" charset="2"/>
              </a:rPr>
              <a:t>||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>
                <a:solidFill>
                  <a:srgbClr val="FF0000"/>
                </a:solidFill>
                <a:sym typeface="Symbol" pitchFamily="18" charset="2"/>
              </a:rPr>
              <a:t>gen(</a:t>
            </a:r>
            <a:r>
              <a:rPr lang="en-US" altLang="zh-CN" sz="2000" b="1" i="1" dirty="0" err="1">
                <a:solidFill>
                  <a:srgbClr val="FF0000"/>
                </a:solidFill>
                <a:sym typeface="Symbol" pitchFamily="18" charset="2"/>
              </a:rPr>
              <a:t>E.false</a:t>
            </a:r>
            <a:r>
              <a:rPr lang="en-US" altLang="zh-CN" sz="2000" b="1" i="1" dirty="0">
                <a:solidFill>
                  <a:srgbClr val="FF0000"/>
                </a:solidFill>
                <a:sym typeface="Symbol" pitchFamily="18" charset="2"/>
              </a:rPr>
              <a:t> ‘:’) </a:t>
            </a:r>
            <a:r>
              <a:rPr lang="en-US" altLang="zh-CN" sz="2000" b="1" dirty="0">
                <a:sym typeface="Symbol" pitchFamily="18" charset="2"/>
              </a:rPr>
              <a:t>||</a:t>
            </a:r>
            <a:r>
              <a:rPr lang="en-US" altLang="zh-CN" sz="2000" b="1" i="1" dirty="0">
                <a:sym typeface="Symbol" pitchFamily="18" charset="2"/>
              </a:rPr>
              <a:t> S</a:t>
            </a:r>
            <a:r>
              <a:rPr lang="en-US" altLang="zh-CN" sz="2000" b="1" baseline="-25000" dirty="0">
                <a:sym typeface="Symbol" pitchFamily="18" charset="2"/>
              </a:rPr>
              <a:t>2</a:t>
            </a:r>
            <a:r>
              <a:rPr lang="en-US" altLang="zh-CN" sz="2000" b="1" i="1" dirty="0">
                <a:sym typeface="Symbol" pitchFamily="18" charset="2"/>
              </a:rPr>
              <a:t>.code </a:t>
            </a:r>
            <a:r>
              <a:rPr lang="en-US" altLang="zh-CN" sz="2000" b="1" dirty="0">
                <a:sym typeface="Symbol" pitchFamily="18" charset="2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3113896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7413" grpId="0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437" name="Text Box 5"/>
          <p:cNvSpPr txBox="1">
            <a:spLocks noChangeArrowheads="1"/>
          </p:cNvSpPr>
          <p:nvPr/>
        </p:nvSpPr>
        <p:spPr bwMode="auto">
          <a:xfrm>
            <a:off x="1271588" y="2057400"/>
            <a:ext cx="69850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S </a:t>
            </a:r>
            <a:r>
              <a:rPr lang="en-US" altLang="zh-CN" sz="2000" b="1" dirty="0">
                <a:solidFill>
                  <a:srgbClr val="800080"/>
                </a:solidFill>
                <a:sym typeface="Symbol" pitchFamily="18" charset="2"/>
              </a:rPr>
              <a:t> 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while</a:t>
            </a:r>
            <a:r>
              <a:rPr lang="en-US" altLang="zh-CN" sz="2000" b="1" i="1" dirty="0">
                <a:sym typeface="Symbol" pitchFamily="18" charset="2"/>
              </a:rPr>
              <a:t>  </a:t>
            </a:r>
            <a:r>
              <a:rPr lang="en-US" altLang="zh-CN" sz="2000" b="1" dirty="0">
                <a:sym typeface="Symbol" pitchFamily="18" charset="2"/>
              </a:rPr>
              <a:t>{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>
                <a:sym typeface="Symbol" pitchFamily="18" charset="2"/>
              </a:rPr>
              <a:t>E.true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:=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 smtClean="0">
                <a:sym typeface="Symbol" pitchFamily="18" charset="2"/>
              </a:rPr>
              <a:t>newlabel</a:t>
            </a:r>
            <a:r>
              <a:rPr lang="en-US" altLang="zh-CN" sz="2000" b="1" i="1" dirty="0" smtClean="0">
                <a:sym typeface="Symbol" pitchFamily="18" charset="2"/>
              </a:rPr>
              <a:t>; </a:t>
            </a:r>
            <a:r>
              <a:rPr lang="en-US" altLang="zh-CN" sz="2000" b="1" i="1" dirty="0" err="1">
                <a:sym typeface="Symbol" pitchFamily="18" charset="2"/>
              </a:rPr>
              <a:t>E.false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:=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>
                <a:sym typeface="Symbol" pitchFamily="18" charset="2"/>
              </a:rPr>
              <a:t>S.next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}</a:t>
            </a:r>
            <a:r>
              <a:rPr lang="en-US" altLang="zh-CN" sz="2000" b="1" i="1" dirty="0">
                <a:sym typeface="Symbol" pitchFamily="18" charset="2"/>
              </a:rPr>
              <a:t>   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E do</a:t>
            </a:r>
            <a:r>
              <a:rPr lang="en-US" altLang="zh-CN" sz="2000" b="1" i="1" dirty="0">
                <a:sym typeface="Symbol" pitchFamily="18" charset="2"/>
              </a:rPr>
              <a:t>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b="1" dirty="0">
                <a:sym typeface="Symbol" pitchFamily="18" charset="2"/>
              </a:rPr>
              <a:t>        {</a:t>
            </a:r>
            <a:r>
              <a:rPr lang="en-US" altLang="zh-CN" sz="2000" b="1" i="1" dirty="0">
                <a:sym typeface="Symbol" pitchFamily="18" charset="2"/>
              </a:rPr>
              <a:t> S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i="1" dirty="0">
                <a:sym typeface="Symbol" pitchFamily="18" charset="2"/>
              </a:rPr>
              <a:t>.next </a:t>
            </a:r>
            <a:r>
              <a:rPr lang="en-US" altLang="zh-CN" sz="2000" b="1" dirty="0">
                <a:sym typeface="Symbol" pitchFamily="18" charset="2"/>
              </a:rPr>
              <a:t>:=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 smtClean="0">
                <a:sym typeface="Symbol" pitchFamily="18" charset="2"/>
              </a:rPr>
              <a:t>newlabel</a:t>
            </a:r>
            <a:r>
              <a:rPr lang="en-US" altLang="zh-CN" sz="2000" b="1" i="1" dirty="0" smtClean="0">
                <a:sym typeface="Symbol" pitchFamily="18" charset="2"/>
              </a:rPr>
              <a:t>; </a:t>
            </a:r>
            <a:r>
              <a:rPr lang="en-US" altLang="zh-CN" sz="2000" b="1" i="1" dirty="0">
                <a:sym typeface="Symbol" pitchFamily="18" charset="2"/>
              </a:rPr>
              <a:t>S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i="1" dirty="0">
                <a:sym typeface="Symbol" pitchFamily="18" charset="2"/>
              </a:rPr>
              <a:t>.break </a:t>
            </a:r>
            <a:r>
              <a:rPr lang="en-US" altLang="zh-CN" sz="2000" b="1" dirty="0">
                <a:sym typeface="Symbol" pitchFamily="18" charset="2"/>
              </a:rPr>
              <a:t>:=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>
                <a:sym typeface="Symbol" pitchFamily="18" charset="2"/>
              </a:rPr>
              <a:t>S.next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}</a:t>
            </a:r>
            <a:r>
              <a:rPr lang="en-US" altLang="zh-CN" sz="2000" b="1" i="1" dirty="0">
                <a:sym typeface="Symbol" pitchFamily="18" charset="2"/>
              </a:rPr>
              <a:t>   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S</a:t>
            </a:r>
            <a:r>
              <a:rPr lang="en-US" altLang="zh-CN" sz="2000" b="1" baseline="-25000" dirty="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b="1" dirty="0">
                <a:sym typeface="Symbol" pitchFamily="18" charset="2"/>
              </a:rPr>
              <a:t>        {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>
                <a:sym typeface="Symbol" pitchFamily="18" charset="2"/>
              </a:rPr>
              <a:t>S.code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:= </a:t>
            </a:r>
            <a:r>
              <a:rPr lang="en-US" altLang="zh-CN" sz="2000" b="1" i="1" dirty="0">
                <a:solidFill>
                  <a:srgbClr val="FF0000"/>
                </a:solidFill>
                <a:sym typeface="Symbol" pitchFamily="18" charset="2"/>
              </a:rPr>
              <a:t>gen(S</a:t>
            </a:r>
            <a:r>
              <a:rPr lang="en-US" altLang="zh-CN" sz="2000" b="1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en-US" altLang="zh-CN" sz="2000" b="1" i="1" dirty="0">
                <a:solidFill>
                  <a:srgbClr val="FF0000"/>
                </a:solidFill>
                <a:sym typeface="Symbol" pitchFamily="18" charset="2"/>
              </a:rPr>
              <a:t>.next ‘:’)  </a:t>
            </a:r>
            <a:r>
              <a:rPr lang="en-US" altLang="zh-CN" sz="2000" b="1" dirty="0">
                <a:sym typeface="Symbol" pitchFamily="18" charset="2"/>
              </a:rPr>
              <a:t>||</a:t>
            </a:r>
            <a:r>
              <a:rPr lang="en-US" altLang="zh-CN" sz="2000" b="1" i="1" dirty="0">
                <a:sym typeface="Symbol" pitchFamily="18" charset="2"/>
              </a:rPr>
              <a:t>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b="1" i="1" dirty="0">
                <a:sym typeface="Symbol" pitchFamily="18" charset="2"/>
              </a:rPr>
              <a:t>                           </a:t>
            </a:r>
            <a:r>
              <a:rPr lang="en-US" altLang="zh-CN" sz="2000" b="1" i="1" dirty="0" err="1">
                <a:sym typeface="Symbol" pitchFamily="18" charset="2"/>
              </a:rPr>
              <a:t>E.code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||</a:t>
            </a:r>
            <a:r>
              <a:rPr lang="en-US" altLang="zh-CN" sz="2000" b="1" i="1" dirty="0">
                <a:sym typeface="Symbol" pitchFamily="18" charset="2"/>
              </a:rPr>
              <a:t> gen(</a:t>
            </a:r>
            <a:r>
              <a:rPr lang="en-US" altLang="zh-CN" sz="2000" b="1" i="1" dirty="0" err="1">
                <a:sym typeface="Symbol" pitchFamily="18" charset="2"/>
              </a:rPr>
              <a:t>E.true</a:t>
            </a:r>
            <a:r>
              <a:rPr lang="en-US" altLang="zh-CN" sz="2000" b="1" i="1" dirty="0">
                <a:sym typeface="Symbol" pitchFamily="18" charset="2"/>
              </a:rPr>
              <a:t> ‘:’) </a:t>
            </a:r>
            <a:r>
              <a:rPr lang="en-US" altLang="zh-CN" sz="2000" b="1" dirty="0">
                <a:sym typeface="Symbol" pitchFamily="18" charset="2"/>
              </a:rPr>
              <a:t>||</a:t>
            </a:r>
            <a:r>
              <a:rPr lang="en-US" altLang="zh-CN" sz="2000" b="1" i="1" dirty="0">
                <a:sym typeface="Symbol" pitchFamily="18" charset="2"/>
              </a:rPr>
              <a:t> S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i="1" dirty="0">
                <a:sym typeface="Symbol" pitchFamily="18" charset="2"/>
              </a:rPr>
              <a:t>.code </a:t>
            </a:r>
            <a:r>
              <a:rPr lang="en-US" altLang="zh-CN" sz="2000" b="1" dirty="0">
                <a:sym typeface="Symbol" pitchFamily="18" charset="2"/>
              </a:rPr>
              <a:t>||</a:t>
            </a:r>
            <a:r>
              <a:rPr lang="en-US" altLang="zh-CN" sz="2000" b="1" i="1" dirty="0">
                <a:sym typeface="Symbol" pitchFamily="18" charset="2"/>
              </a:rPr>
              <a:t>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b="1" i="1" dirty="0">
                <a:solidFill>
                  <a:srgbClr val="FF0000"/>
                </a:solidFill>
                <a:sym typeface="Symbol" pitchFamily="18" charset="2"/>
              </a:rPr>
              <a:t>                           gen(‘</a:t>
            </a:r>
            <a:r>
              <a:rPr lang="en-US" altLang="zh-CN" sz="2000" b="1" i="1" dirty="0" err="1">
                <a:solidFill>
                  <a:srgbClr val="FF0000"/>
                </a:solidFill>
                <a:sym typeface="Symbol" pitchFamily="18" charset="2"/>
              </a:rPr>
              <a:t>goto</a:t>
            </a:r>
            <a:r>
              <a:rPr lang="en-US" altLang="zh-CN" sz="2000" b="1" i="1" dirty="0">
                <a:solidFill>
                  <a:srgbClr val="FF0000"/>
                </a:solidFill>
                <a:sym typeface="Symbol" pitchFamily="18" charset="2"/>
              </a:rPr>
              <a:t>’ S</a:t>
            </a:r>
            <a:r>
              <a:rPr lang="en-US" altLang="zh-CN" sz="2000" b="1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en-US" altLang="zh-CN" sz="2000" b="1" i="1" dirty="0">
                <a:solidFill>
                  <a:srgbClr val="FF0000"/>
                </a:solidFill>
                <a:sym typeface="Symbol" pitchFamily="18" charset="2"/>
              </a:rPr>
              <a:t>.next) </a:t>
            </a:r>
            <a:r>
              <a:rPr lang="en-US" altLang="zh-CN" sz="2000" b="1" dirty="0"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endParaRPr lang="en-US" altLang="zh-CN" sz="1000" b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S </a:t>
            </a:r>
            <a:r>
              <a:rPr lang="en-US" altLang="zh-CN" sz="2000" b="1" dirty="0">
                <a:solidFill>
                  <a:srgbClr val="800080"/>
                </a:solidFill>
                <a:sym typeface="Symbol" pitchFamily="18" charset="2"/>
              </a:rPr>
              <a:t></a:t>
            </a:r>
            <a:r>
              <a:rPr lang="en-US" altLang="zh-CN" sz="2000" b="1" dirty="0">
                <a:sym typeface="Symbol" pitchFamily="18" charset="2"/>
              </a:rPr>
              <a:t> { </a:t>
            </a:r>
            <a:r>
              <a:rPr lang="en-US" altLang="zh-CN" sz="2000" b="1" i="1" dirty="0">
                <a:sym typeface="Symbol" pitchFamily="18" charset="2"/>
              </a:rPr>
              <a:t>S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i="1" dirty="0">
                <a:sym typeface="Symbol" pitchFamily="18" charset="2"/>
              </a:rPr>
              <a:t>.next </a:t>
            </a:r>
            <a:r>
              <a:rPr lang="en-US" altLang="zh-CN" sz="2000" b="1" dirty="0">
                <a:sym typeface="Symbol" pitchFamily="18" charset="2"/>
              </a:rPr>
              <a:t>:=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 smtClean="0">
                <a:sym typeface="Symbol" pitchFamily="18" charset="2"/>
              </a:rPr>
              <a:t>newlabel</a:t>
            </a:r>
            <a:r>
              <a:rPr lang="en-US" altLang="zh-CN" sz="2000" b="1" i="1" dirty="0" smtClean="0">
                <a:sym typeface="Symbol" pitchFamily="18" charset="2"/>
              </a:rPr>
              <a:t>; </a:t>
            </a:r>
            <a:r>
              <a:rPr lang="en-US" altLang="zh-CN" sz="2000" b="1" i="1" dirty="0">
                <a:sym typeface="Symbol" pitchFamily="18" charset="2"/>
              </a:rPr>
              <a:t>S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i="1" dirty="0">
                <a:sym typeface="Symbol" pitchFamily="18" charset="2"/>
              </a:rPr>
              <a:t>.break </a:t>
            </a:r>
            <a:r>
              <a:rPr lang="en-US" altLang="zh-CN" sz="2000" b="1" dirty="0">
                <a:sym typeface="Symbol" pitchFamily="18" charset="2"/>
              </a:rPr>
              <a:t>:=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>
                <a:sym typeface="Symbol" pitchFamily="18" charset="2"/>
              </a:rPr>
              <a:t>S.break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}</a:t>
            </a:r>
            <a:r>
              <a:rPr lang="en-US" altLang="zh-CN" sz="2000" b="1" i="1" dirty="0">
                <a:sym typeface="Symbol" pitchFamily="18" charset="2"/>
              </a:rPr>
              <a:t>   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S</a:t>
            </a:r>
            <a:r>
              <a:rPr lang="en-US" altLang="zh-CN" sz="2000" b="1" baseline="-25000" dirty="0">
                <a:solidFill>
                  <a:srgbClr val="800080"/>
                </a:solidFill>
                <a:sym typeface="Symbol" pitchFamily="18" charset="2"/>
              </a:rPr>
              <a:t>1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 </a:t>
            </a:r>
            <a:r>
              <a:rPr lang="zh-CN" altLang="en-US" sz="2000" b="1" i="1" dirty="0">
                <a:solidFill>
                  <a:srgbClr val="800080"/>
                </a:solidFill>
                <a:sym typeface="Symbol" pitchFamily="18" charset="2"/>
              </a:rPr>
              <a:t>；</a:t>
            </a:r>
          </a:p>
          <a:p>
            <a:pPr algn="l">
              <a:buFont typeface="Wingdings" pitchFamily="2" charset="2"/>
              <a:buNone/>
            </a:pPr>
            <a:r>
              <a:rPr lang="zh-CN" altLang="en-US" sz="2000" b="1" dirty="0">
                <a:sym typeface="Symbol" pitchFamily="18" charset="2"/>
              </a:rPr>
              <a:t>        </a:t>
            </a:r>
            <a:r>
              <a:rPr lang="en-US" altLang="zh-CN" sz="2000" b="1" dirty="0">
                <a:sym typeface="Symbol" pitchFamily="18" charset="2"/>
              </a:rPr>
              <a:t>{</a:t>
            </a:r>
            <a:r>
              <a:rPr lang="en-US" altLang="zh-CN" sz="2000" b="1" i="1" dirty="0">
                <a:sym typeface="Symbol" pitchFamily="18" charset="2"/>
              </a:rPr>
              <a:t> S</a:t>
            </a:r>
            <a:r>
              <a:rPr lang="en-US" altLang="zh-CN" sz="2000" b="1" baseline="-25000" dirty="0">
                <a:sym typeface="Symbol" pitchFamily="18" charset="2"/>
              </a:rPr>
              <a:t>2</a:t>
            </a:r>
            <a:r>
              <a:rPr lang="en-US" altLang="zh-CN" sz="2000" b="1" i="1" dirty="0">
                <a:sym typeface="Symbol" pitchFamily="18" charset="2"/>
              </a:rPr>
              <a:t>.next </a:t>
            </a:r>
            <a:r>
              <a:rPr lang="en-US" altLang="zh-CN" sz="2000" b="1" dirty="0">
                <a:sym typeface="Symbol" pitchFamily="18" charset="2"/>
              </a:rPr>
              <a:t>:=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>
                <a:sym typeface="Symbol" pitchFamily="18" charset="2"/>
              </a:rPr>
              <a:t>S.next</a:t>
            </a:r>
            <a:r>
              <a:rPr lang="en-US" altLang="zh-CN" sz="2000" b="1" i="1" dirty="0">
                <a:sym typeface="Symbol" pitchFamily="18" charset="2"/>
              </a:rPr>
              <a:t>; S</a:t>
            </a:r>
            <a:r>
              <a:rPr lang="en-US" altLang="zh-CN" sz="2000" b="1" baseline="-25000" dirty="0">
                <a:sym typeface="Symbol" pitchFamily="18" charset="2"/>
              </a:rPr>
              <a:t>2</a:t>
            </a:r>
            <a:r>
              <a:rPr lang="en-US" altLang="zh-CN" sz="2000" b="1" i="1" dirty="0">
                <a:sym typeface="Symbol" pitchFamily="18" charset="2"/>
              </a:rPr>
              <a:t>.break </a:t>
            </a:r>
            <a:r>
              <a:rPr lang="en-US" altLang="zh-CN" sz="2000" b="1" dirty="0">
                <a:sym typeface="Symbol" pitchFamily="18" charset="2"/>
              </a:rPr>
              <a:t>:=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>
                <a:sym typeface="Symbol" pitchFamily="18" charset="2"/>
              </a:rPr>
              <a:t>S.break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}</a:t>
            </a:r>
            <a:r>
              <a:rPr lang="en-US" altLang="zh-CN" sz="2000" b="1" i="1" dirty="0">
                <a:sym typeface="Symbol" pitchFamily="18" charset="2"/>
              </a:rPr>
              <a:t>  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 S</a:t>
            </a:r>
            <a:r>
              <a:rPr lang="en-US" altLang="zh-CN" sz="2000" b="1" baseline="-25000" dirty="0">
                <a:solidFill>
                  <a:srgbClr val="800080"/>
                </a:solidFill>
                <a:sym typeface="Symbol" pitchFamily="18" charset="2"/>
              </a:rPr>
              <a:t>2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 </a:t>
            </a:r>
            <a:r>
              <a:rPr lang="en-US" altLang="zh-CN" sz="2000" b="1" i="1" dirty="0">
                <a:sym typeface="Symbol" pitchFamily="18" charset="2"/>
              </a:rPr>
              <a:t>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b="1" dirty="0">
                <a:sym typeface="Symbol" pitchFamily="18" charset="2"/>
              </a:rPr>
              <a:t>        {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>
                <a:sym typeface="Symbol" pitchFamily="18" charset="2"/>
              </a:rPr>
              <a:t>S.code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:=</a:t>
            </a:r>
            <a:r>
              <a:rPr lang="en-US" altLang="zh-CN" sz="2000" b="1" i="1" dirty="0">
                <a:sym typeface="Symbol" pitchFamily="18" charset="2"/>
              </a:rPr>
              <a:t> S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i="1" dirty="0">
                <a:sym typeface="Symbol" pitchFamily="18" charset="2"/>
              </a:rPr>
              <a:t>.code </a:t>
            </a:r>
            <a:r>
              <a:rPr lang="en-US" altLang="zh-CN" sz="2000" b="1" dirty="0">
                <a:sym typeface="Symbol" pitchFamily="18" charset="2"/>
              </a:rPr>
              <a:t>||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>
                <a:solidFill>
                  <a:srgbClr val="FF0000"/>
                </a:solidFill>
                <a:sym typeface="Symbol" pitchFamily="18" charset="2"/>
              </a:rPr>
              <a:t>gen(S</a:t>
            </a:r>
            <a:r>
              <a:rPr lang="en-US" altLang="zh-CN" sz="2000" b="1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en-US" altLang="zh-CN" sz="2000" b="1" i="1" dirty="0">
                <a:solidFill>
                  <a:srgbClr val="FF0000"/>
                </a:solidFill>
                <a:sym typeface="Symbol" pitchFamily="18" charset="2"/>
              </a:rPr>
              <a:t>.next ‘:’) </a:t>
            </a:r>
            <a:r>
              <a:rPr lang="en-US" altLang="zh-CN" sz="2000" b="1" dirty="0">
                <a:sym typeface="Symbol" pitchFamily="18" charset="2"/>
              </a:rPr>
              <a:t>||</a:t>
            </a:r>
            <a:r>
              <a:rPr lang="en-US" altLang="zh-CN" sz="2000" b="1" i="1" dirty="0">
                <a:sym typeface="Symbol" pitchFamily="18" charset="2"/>
              </a:rPr>
              <a:t> S</a:t>
            </a:r>
            <a:r>
              <a:rPr lang="en-US" altLang="zh-CN" sz="2000" b="1" baseline="-25000" dirty="0">
                <a:sym typeface="Symbol" pitchFamily="18" charset="2"/>
              </a:rPr>
              <a:t>2</a:t>
            </a:r>
            <a:r>
              <a:rPr lang="en-US" altLang="zh-CN" sz="2000" b="1" i="1" dirty="0">
                <a:sym typeface="Symbol" pitchFamily="18" charset="2"/>
              </a:rPr>
              <a:t>.code </a:t>
            </a:r>
            <a:r>
              <a:rPr lang="en-US" altLang="zh-CN" sz="2000" b="1" dirty="0"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endParaRPr lang="en-US" altLang="zh-CN" sz="1000" b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S </a:t>
            </a:r>
            <a:r>
              <a:rPr lang="en-US" altLang="zh-CN" sz="2000" b="1" dirty="0">
                <a:solidFill>
                  <a:srgbClr val="800080"/>
                </a:solidFill>
                <a:sym typeface="Symbol" pitchFamily="18" charset="2"/>
              </a:rPr>
              <a:t> </a:t>
            </a:r>
            <a:r>
              <a:rPr lang="en-US" altLang="zh-CN" sz="2000" b="1" i="1" dirty="0">
                <a:solidFill>
                  <a:srgbClr val="800080"/>
                </a:solidFill>
                <a:sym typeface="Symbol" pitchFamily="18" charset="2"/>
              </a:rPr>
              <a:t>break ;</a:t>
            </a:r>
            <a:r>
              <a:rPr lang="en-US" altLang="zh-CN" sz="2000" b="1" i="1" dirty="0">
                <a:sym typeface="Symbol" pitchFamily="18" charset="2"/>
              </a:rPr>
              <a:t>   </a:t>
            </a:r>
            <a:r>
              <a:rPr lang="en-US" altLang="zh-CN" sz="2000" b="1" dirty="0">
                <a:sym typeface="Symbol" pitchFamily="18" charset="2"/>
              </a:rPr>
              <a:t>{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>
                <a:sym typeface="Symbol" pitchFamily="18" charset="2"/>
              </a:rPr>
              <a:t>S.code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:=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>
                <a:solidFill>
                  <a:srgbClr val="FF0000"/>
                </a:solidFill>
                <a:sym typeface="Symbol" pitchFamily="18" charset="2"/>
              </a:rPr>
              <a:t>gen(‘</a:t>
            </a:r>
            <a:r>
              <a:rPr lang="en-US" altLang="zh-CN" sz="2000" b="1" i="1" dirty="0" err="1">
                <a:solidFill>
                  <a:srgbClr val="FF0000"/>
                </a:solidFill>
                <a:sym typeface="Symbol" pitchFamily="18" charset="2"/>
              </a:rPr>
              <a:t>goto</a:t>
            </a:r>
            <a:r>
              <a:rPr lang="en-US" altLang="zh-CN" sz="2000" b="1" i="1" dirty="0">
                <a:solidFill>
                  <a:srgbClr val="FF0000"/>
                </a:solidFill>
                <a:sym typeface="Symbol" pitchFamily="18" charset="2"/>
              </a:rPr>
              <a:t>’ </a:t>
            </a:r>
            <a:r>
              <a:rPr lang="en-US" altLang="zh-CN" sz="2000" b="1" i="1" dirty="0" err="1">
                <a:solidFill>
                  <a:srgbClr val="FF0000"/>
                </a:solidFill>
                <a:sym typeface="Symbol" pitchFamily="18" charset="2"/>
              </a:rPr>
              <a:t>S.break</a:t>
            </a:r>
            <a:r>
              <a:rPr lang="en-US" altLang="zh-CN" sz="2000" b="1" i="1" dirty="0">
                <a:sym typeface="Symbol" pitchFamily="18" charset="2"/>
              </a:rPr>
              <a:t>) </a:t>
            </a:r>
            <a:r>
              <a:rPr lang="en-US" altLang="zh-CN" sz="2000" b="1" dirty="0">
                <a:sym typeface="Symbol" pitchFamily="18" charset="2"/>
              </a:rPr>
              <a:t>}</a:t>
            </a:r>
          </a:p>
        </p:txBody>
      </p:sp>
      <p:sp>
        <p:nvSpPr>
          <p:cNvPr id="49160" name="Rectangle 10"/>
          <p:cNvSpPr>
            <a:spLocks noChangeArrowheads="1"/>
          </p:cNvSpPr>
          <p:nvPr/>
        </p:nvSpPr>
        <p:spPr bwMode="auto">
          <a:xfrm>
            <a:off x="857250" y="1281333"/>
            <a:ext cx="8077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Font typeface="Symbol" pitchFamily="18" charset="2"/>
              <a:buChar char="-"/>
            </a:pPr>
            <a:r>
              <a:rPr lang="en-US" altLang="zh-CN" sz="2800" dirty="0">
                <a:solidFill>
                  <a:srgbClr val="800080"/>
                </a:solidFill>
              </a:rPr>
              <a:t>   </a:t>
            </a:r>
            <a:r>
              <a:rPr lang="zh-CN" altLang="en-US" sz="2800" b="1" dirty="0">
                <a:solidFill>
                  <a:srgbClr val="990099"/>
                </a:solidFill>
              </a:rPr>
              <a:t>翻译模式  </a:t>
            </a:r>
            <a:r>
              <a:rPr lang="zh-CN" altLang="en-US" sz="2800" b="1" dirty="0"/>
              <a:t>（续）</a:t>
            </a:r>
            <a:endParaRPr lang="zh-CN" altLang="en-US" sz="1000" b="1" dirty="0"/>
          </a:p>
        </p:txBody>
      </p:sp>
      <p:sp>
        <p:nvSpPr>
          <p:cNvPr id="49161" name="Text Box 11"/>
          <p:cNvSpPr txBox="1">
            <a:spLocks noChangeArrowheads="1"/>
          </p:cNvSpPr>
          <p:nvPr/>
        </p:nvSpPr>
        <p:spPr bwMode="auto">
          <a:xfrm>
            <a:off x="465357" y="617537"/>
            <a:ext cx="80645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含 </a:t>
            </a:r>
            <a:r>
              <a:rPr lang="en-US" altLang="zh-CN" sz="3200" i="1" dirty="0">
                <a:solidFill>
                  <a:srgbClr val="800080"/>
                </a:solidFill>
              </a:rPr>
              <a:t>break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语句的语法制导翻译</a:t>
            </a:r>
          </a:p>
        </p:txBody>
      </p:sp>
    </p:spTree>
    <p:extLst>
      <p:ext uri="{BB962C8B-B14F-4D97-AF65-F5344CB8AC3E}">
        <p14:creationId xmlns:p14="http://schemas.microsoft.com/office/powerpoint/2010/main" val="429284150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8437" grpId="0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533400" y="533400"/>
            <a:ext cx="7467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拉链与代码回填</a:t>
            </a:r>
            <a:r>
              <a:rPr lang="zh-CN" altLang="en-US" b="1" dirty="0"/>
              <a:t>（</a:t>
            </a:r>
            <a:r>
              <a:rPr lang="en-US" altLang="zh-CN" i="1" dirty="0" err="1"/>
              <a:t>backpatching</a:t>
            </a:r>
            <a:r>
              <a:rPr lang="zh-CN" altLang="en-US" b="1" dirty="0"/>
              <a:t>）</a:t>
            </a: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827088" y="1416296"/>
            <a:ext cx="7705725" cy="152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Font typeface="Symbol" pitchFamily="18" charset="2"/>
              <a:buChar char="-"/>
            </a:pPr>
            <a:r>
              <a:rPr lang="en-US" altLang="zh-CN" sz="3200" dirty="0">
                <a:solidFill>
                  <a:srgbClr val="800080"/>
                </a:solidFill>
              </a:rPr>
              <a:t>  </a:t>
            </a:r>
            <a:r>
              <a:rPr lang="zh-CN" altLang="en-US" sz="3200" b="1" dirty="0"/>
              <a:t>另一种控制流中间代码生成技术</a:t>
            </a:r>
          </a:p>
          <a:p>
            <a:pPr>
              <a:buClrTx/>
              <a:buFont typeface="Symbol" pitchFamily="18" charset="2"/>
              <a:buNone/>
            </a:pPr>
            <a:endParaRPr lang="zh-CN" altLang="en-US" sz="1050" b="1" dirty="0"/>
          </a:p>
          <a:p>
            <a:pPr>
              <a:buClrTx/>
              <a:buFont typeface="Symbol" pitchFamily="18" charset="2"/>
              <a:buNone/>
            </a:pPr>
            <a:r>
              <a:rPr lang="zh-CN" altLang="en-US" sz="2000" b="1" i="1" dirty="0">
                <a:sym typeface="Symbol" pitchFamily="18" charset="2"/>
              </a:rPr>
              <a:t>     </a:t>
            </a:r>
            <a:r>
              <a:rPr lang="zh-CN" altLang="en-US" sz="2000" b="1" dirty="0">
                <a:sym typeface="Symbol" pitchFamily="18" charset="2"/>
              </a:rPr>
              <a:t>比较：前面的方法采用 </a:t>
            </a:r>
            <a:r>
              <a:rPr lang="en-US" altLang="zh-CN" sz="2000" dirty="0">
                <a:sym typeface="Symbol" pitchFamily="18" charset="2"/>
              </a:rPr>
              <a:t>L</a:t>
            </a:r>
            <a:r>
              <a:rPr lang="en-US" altLang="zh-CN" sz="2000" b="1" dirty="0">
                <a:sym typeface="Symbol" pitchFamily="18" charset="2"/>
              </a:rPr>
              <a:t>-</a:t>
            </a:r>
            <a:r>
              <a:rPr lang="zh-CN" altLang="en-US" sz="2000" b="1" dirty="0">
                <a:sym typeface="Symbol" pitchFamily="18" charset="2"/>
              </a:rPr>
              <a:t>属性文法</a:t>
            </a:r>
            <a:r>
              <a:rPr lang="en-US" altLang="zh-CN" sz="2000" b="1" dirty="0">
                <a:sym typeface="Symbol" pitchFamily="18" charset="2"/>
              </a:rPr>
              <a:t>/</a:t>
            </a:r>
            <a:r>
              <a:rPr lang="zh-CN" altLang="en-US" sz="2000" b="1" dirty="0">
                <a:sym typeface="Symbol" pitchFamily="18" charset="2"/>
              </a:rPr>
              <a:t>翻译模式</a:t>
            </a:r>
          </a:p>
          <a:p>
            <a:pPr>
              <a:buClrTx/>
              <a:buFont typeface="Symbol" pitchFamily="18" charset="2"/>
              <a:buNone/>
            </a:pPr>
            <a:endParaRPr lang="zh-CN" altLang="en-US" sz="1050" b="1" dirty="0">
              <a:sym typeface="Symbol" pitchFamily="18" charset="2"/>
            </a:endParaRPr>
          </a:p>
          <a:p>
            <a:pPr>
              <a:buClrTx/>
              <a:buFont typeface="Symbol" pitchFamily="18" charset="2"/>
              <a:buNone/>
            </a:pPr>
            <a:r>
              <a:rPr lang="zh-CN" altLang="en-US" sz="2000" b="1" dirty="0">
                <a:sym typeface="Symbol" pitchFamily="18" charset="2"/>
              </a:rPr>
              <a:t>                下面的方法采用 </a:t>
            </a:r>
            <a:r>
              <a:rPr lang="en-US" altLang="zh-CN" sz="2000" dirty="0">
                <a:sym typeface="Symbol" pitchFamily="18" charset="2"/>
              </a:rPr>
              <a:t>S</a:t>
            </a:r>
            <a:r>
              <a:rPr lang="en-US" altLang="zh-CN" sz="2000" b="1" dirty="0">
                <a:sym typeface="Symbol" pitchFamily="18" charset="2"/>
              </a:rPr>
              <a:t>-</a:t>
            </a:r>
            <a:r>
              <a:rPr lang="zh-CN" altLang="en-US" sz="2000" b="1" dirty="0">
                <a:sym typeface="Symbol" pitchFamily="18" charset="2"/>
              </a:rPr>
              <a:t>属性文法</a:t>
            </a:r>
            <a:r>
              <a:rPr lang="en-US" altLang="zh-CN" sz="2000" b="1" dirty="0">
                <a:sym typeface="Symbol" pitchFamily="18" charset="2"/>
              </a:rPr>
              <a:t>/</a:t>
            </a:r>
            <a:r>
              <a:rPr lang="zh-CN" altLang="en-US" sz="2000" b="1" dirty="0">
                <a:sym typeface="Symbol" pitchFamily="18" charset="2"/>
              </a:rPr>
              <a:t>翻译模式</a:t>
            </a:r>
          </a:p>
        </p:txBody>
      </p:sp>
    </p:spTree>
    <p:extLst>
      <p:ext uri="{BB962C8B-B14F-4D97-AF65-F5344CB8AC3E}">
        <p14:creationId xmlns:p14="http://schemas.microsoft.com/office/powerpoint/2010/main" val="260627749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96" name="Text Box 44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57200" y="685800"/>
            <a:ext cx="5176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800080"/>
                </a:solidFill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</a:rPr>
              <a:t>符号的常见属性</a:t>
            </a:r>
          </a:p>
        </p:txBody>
      </p:sp>
      <p:sp>
        <p:nvSpPr>
          <p:cNvPr id="305202" name="Rectangle 50"/>
          <p:cNvSpPr>
            <a:spLocks noChangeArrowheads="1"/>
          </p:cNvSpPr>
          <p:nvPr/>
        </p:nvSpPr>
        <p:spPr bwMode="auto">
          <a:xfrm>
            <a:off x="769883" y="1265238"/>
            <a:ext cx="6515100" cy="473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kumimoji="0" lang="zh-CN" altLang="en-US" sz="2800" b="1" dirty="0">
                <a:solidFill>
                  <a:srgbClr val="800080"/>
                </a:solidFill>
              </a:rPr>
              <a:t>符号名</a:t>
            </a:r>
          </a:p>
          <a:p>
            <a:pPr algn="l">
              <a:buClrTx/>
              <a:buFont typeface="Symbol" pitchFamily="18" charset="2"/>
              <a:buNone/>
            </a:pPr>
            <a:endParaRPr kumimoji="0" lang="zh-CN" altLang="en-US" sz="1000" b="1" dirty="0">
              <a:solidFill>
                <a:srgbClr val="800080"/>
              </a:solidFill>
            </a:endParaRPr>
          </a:p>
          <a:p>
            <a:pPr algn="l">
              <a:buClrTx/>
              <a:buFont typeface="Symbol" pitchFamily="18" charset="2"/>
              <a:buChar char="-"/>
            </a:pPr>
            <a:r>
              <a:rPr kumimoji="0" lang="zh-CN" altLang="en-US" sz="2800" b="1" dirty="0">
                <a:solidFill>
                  <a:srgbClr val="800080"/>
                </a:solidFill>
              </a:rPr>
              <a:t>  符号的类别</a:t>
            </a:r>
          </a:p>
          <a:p>
            <a:pPr algn="l">
              <a:buClrTx/>
              <a:buFont typeface="Symbol" pitchFamily="18" charset="2"/>
              <a:buNone/>
            </a:pPr>
            <a:endParaRPr kumimoji="0" lang="zh-CN" altLang="en-US" sz="1000" b="1" dirty="0">
              <a:solidFill>
                <a:srgbClr val="800080"/>
              </a:solidFill>
            </a:endParaRPr>
          </a:p>
          <a:p>
            <a:pPr algn="l">
              <a:buClrTx/>
              <a:buFont typeface="Symbol" pitchFamily="18" charset="2"/>
              <a:buChar char="-"/>
            </a:pPr>
            <a:r>
              <a:rPr kumimoji="0" lang="zh-CN" altLang="en-US" sz="2800" b="1" dirty="0">
                <a:solidFill>
                  <a:srgbClr val="800080"/>
                </a:solidFill>
              </a:rPr>
              <a:t>  符号的类型</a:t>
            </a:r>
          </a:p>
          <a:p>
            <a:pPr algn="l">
              <a:buClrTx/>
              <a:buFont typeface="Symbol" pitchFamily="18" charset="2"/>
              <a:buNone/>
            </a:pPr>
            <a:endParaRPr kumimoji="0" lang="zh-CN" altLang="en-US" sz="1000" b="1" dirty="0">
              <a:solidFill>
                <a:srgbClr val="800080"/>
              </a:solidFill>
            </a:endParaRPr>
          </a:p>
          <a:p>
            <a:pPr algn="l">
              <a:buClrTx/>
              <a:buFont typeface="Symbol" pitchFamily="18" charset="2"/>
              <a:buChar char="-"/>
            </a:pPr>
            <a:r>
              <a:rPr kumimoji="0" lang="zh-CN" altLang="en-US" sz="2800" b="1" dirty="0">
                <a:solidFill>
                  <a:srgbClr val="800080"/>
                </a:solidFill>
              </a:rPr>
              <a:t>  符号的存储类别和存储分配信息</a:t>
            </a:r>
          </a:p>
          <a:p>
            <a:pPr algn="l">
              <a:buClrTx/>
              <a:buFont typeface="Symbol" pitchFamily="18" charset="2"/>
              <a:buNone/>
            </a:pPr>
            <a:endParaRPr kumimoji="0" lang="zh-CN" altLang="en-US" sz="1000" b="1" dirty="0">
              <a:solidFill>
                <a:srgbClr val="800080"/>
              </a:solidFill>
            </a:endParaRPr>
          </a:p>
          <a:p>
            <a:pPr algn="l">
              <a:buClrTx/>
              <a:buFont typeface="Symbol" pitchFamily="18" charset="2"/>
              <a:buChar char="-"/>
            </a:pPr>
            <a:r>
              <a:rPr kumimoji="0" lang="zh-CN" altLang="en-US" sz="2800" b="1" dirty="0">
                <a:solidFill>
                  <a:srgbClr val="800080"/>
                </a:solidFill>
              </a:rPr>
              <a:t>  符号的作用域信息</a:t>
            </a:r>
          </a:p>
          <a:p>
            <a:pPr algn="l">
              <a:buClrTx/>
              <a:buFont typeface="Symbol" pitchFamily="18" charset="2"/>
              <a:buNone/>
            </a:pPr>
            <a:endParaRPr kumimoji="0" lang="zh-CN" altLang="en-US" sz="1000" b="1" dirty="0">
              <a:solidFill>
                <a:srgbClr val="800080"/>
              </a:solidFill>
            </a:endParaRPr>
          </a:p>
          <a:p>
            <a:pPr algn="l">
              <a:buClrTx/>
              <a:buFont typeface="Symbol" pitchFamily="18" charset="2"/>
              <a:buChar char="-"/>
            </a:pPr>
            <a:r>
              <a:rPr kumimoji="0" lang="zh-CN" altLang="en-US" sz="2800" b="1" dirty="0">
                <a:solidFill>
                  <a:srgbClr val="800080"/>
                </a:solidFill>
              </a:rPr>
              <a:t>  其他属性</a:t>
            </a:r>
          </a:p>
          <a:p>
            <a:pPr algn="l">
              <a:buClrTx/>
              <a:buFont typeface="Symbol" pitchFamily="18" charset="2"/>
              <a:buNone/>
            </a:pPr>
            <a:endParaRPr kumimoji="0" lang="zh-CN" altLang="en-US" sz="1000" b="1" dirty="0">
              <a:solidFill>
                <a:srgbClr val="800080"/>
              </a:solidFill>
            </a:endParaRPr>
          </a:p>
          <a:p>
            <a:pPr lvl="1" algn="l">
              <a:buClrTx/>
              <a:buFontTx/>
              <a:buChar char="•"/>
            </a:pPr>
            <a:r>
              <a:rPr lang="zh-CN" altLang="en-US" b="1" dirty="0">
                <a:solidFill>
                  <a:srgbClr val="800080"/>
                </a:solidFill>
                <a:latin typeface="Times New Roman" pitchFamily="18" charset="0"/>
              </a:rPr>
              <a:t> </a:t>
            </a:r>
            <a:r>
              <a:rPr lang="zh-CN" altLang="en-US" b="1" dirty="0">
                <a:latin typeface="Times New Roman" pitchFamily="18" charset="0"/>
              </a:rPr>
              <a:t> </a:t>
            </a:r>
            <a:r>
              <a:rPr lang="zh-CN" altLang="en-US" b="1" dirty="0"/>
              <a:t>数组内情向量</a:t>
            </a:r>
            <a:endParaRPr kumimoji="0" lang="zh-CN" altLang="en-US" b="1" dirty="0"/>
          </a:p>
          <a:p>
            <a:pPr lvl="1" algn="l">
              <a:buClrTx/>
              <a:buFontTx/>
              <a:buNone/>
            </a:pPr>
            <a:endParaRPr lang="zh-CN" altLang="en-US" sz="1000" b="1" dirty="0"/>
          </a:p>
          <a:p>
            <a:pPr lvl="1" algn="l">
              <a:buFontTx/>
              <a:buChar char="•"/>
            </a:pPr>
            <a:r>
              <a:rPr lang="zh-CN" altLang="en-US" b="1" dirty="0">
                <a:latin typeface="楷体_GB2312" pitchFamily="49" charset="-122"/>
              </a:rPr>
              <a:t> </a:t>
            </a:r>
            <a:r>
              <a:rPr lang="zh-CN" altLang="en-US" b="1" dirty="0"/>
              <a:t>记录结构的成员信息</a:t>
            </a:r>
            <a:r>
              <a:rPr lang="zh-CN" altLang="en-US" b="1" dirty="0">
                <a:solidFill>
                  <a:schemeClr val="tx1"/>
                </a:solidFill>
              </a:rPr>
              <a:t> </a:t>
            </a:r>
            <a:endParaRPr kumimoji="0" lang="zh-CN" altLang="en-US" b="1" dirty="0">
              <a:latin typeface="楷体_GB2312" pitchFamily="49" charset="-122"/>
            </a:endParaRPr>
          </a:p>
          <a:p>
            <a:pPr lvl="1" algn="l">
              <a:buFontTx/>
              <a:buNone/>
            </a:pPr>
            <a:endParaRPr kumimoji="0" lang="zh-CN" altLang="en-US" sz="1000" b="1" dirty="0">
              <a:latin typeface="楷体_GB2312" pitchFamily="49" charset="-122"/>
            </a:endParaRPr>
          </a:p>
          <a:p>
            <a:pPr lvl="1" algn="l">
              <a:buFontTx/>
              <a:buChar char="•"/>
            </a:pPr>
            <a:r>
              <a:rPr lang="zh-CN" altLang="en-US" b="1" dirty="0">
                <a:latin typeface="楷体_GB2312" pitchFamily="49" charset="-122"/>
              </a:rPr>
              <a:t> </a:t>
            </a:r>
            <a:r>
              <a:rPr lang="zh-CN" altLang="en-US" b="1" dirty="0"/>
              <a:t>函数及过程的形参</a:t>
            </a:r>
            <a:r>
              <a:rPr lang="zh-CN" altLang="en-US" b="1" dirty="0">
                <a:solidFill>
                  <a:schemeClr val="tx1"/>
                </a:solidFill>
              </a:rPr>
              <a:t> </a:t>
            </a:r>
            <a:endParaRPr kumimoji="0"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4015689506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405004" y="625476"/>
            <a:ext cx="7467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拉链与代码回填</a:t>
            </a: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446088" y="1447800"/>
            <a:ext cx="8420100" cy="4385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>
                <a:solidFill>
                  <a:srgbClr val="990099"/>
                </a:solidFill>
              </a:rPr>
              <a:t>语义属性</a:t>
            </a:r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endParaRPr lang="zh-CN" altLang="en-US" sz="1000" b="1" dirty="0">
              <a:solidFill>
                <a:srgbClr val="990099"/>
              </a:solidFill>
            </a:endParaRPr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r>
              <a:rPr lang="zh-CN" altLang="en-US" b="1" i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     </a:t>
            </a:r>
            <a:r>
              <a:rPr lang="en-US" altLang="zh-CN" b="1" i="1" dirty="0" err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E.truelist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b="1" dirty="0">
                <a:ea typeface="华文行楷" pitchFamily="2" charset="-122"/>
                <a:sym typeface="Symbol" pitchFamily="18" charset="2"/>
              </a:rPr>
              <a:t>:   </a:t>
            </a:r>
            <a:r>
              <a:rPr lang="en-US" altLang="zh-CN" b="1" dirty="0">
                <a:sym typeface="Symbol" pitchFamily="18" charset="2"/>
              </a:rPr>
              <a:t>“</a:t>
            </a:r>
            <a:r>
              <a:rPr lang="zh-CN" altLang="en-US" b="1" dirty="0">
                <a:sym typeface="Symbol" pitchFamily="18" charset="2"/>
              </a:rPr>
              <a:t>真链”，链表中的元素表示 一系列跳转</a:t>
            </a:r>
            <a:r>
              <a:rPr lang="zh-CN" altLang="en-US" b="1" dirty="0" smtClean="0">
                <a:sym typeface="Symbol" pitchFamily="18" charset="2"/>
              </a:rPr>
              <a:t>语句</a:t>
            </a:r>
            <a:r>
              <a:rPr lang="zh-CN" altLang="en-US" b="1" dirty="0">
                <a:sym typeface="Symbol" pitchFamily="18" charset="2"/>
              </a:rPr>
              <a:t>的地址</a:t>
            </a:r>
            <a:r>
              <a:rPr lang="zh-CN" altLang="en-US" b="1" dirty="0" smtClean="0">
                <a:sym typeface="Symbol" pitchFamily="18" charset="2"/>
              </a:rPr>
              <a:t>，</a:t>
            </a:r>
            <a:endParaRPr lang="en-US" altLang="zh-CN" b="1" dirty="0" smtClean="0">
              <a:sym typeface="Symbol" pitchFamily="18" charset="2"/>
            </a:endParaRPr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r>
              <a:rPr lang="en-US" altLang="zh-CN" b="1" dirty="0">
                <a:sym typeface="Symbol" pitchFamily="18" charset="2"/>
              </a:rPr>
              <a:t> </a:t>
            </a:r>
            <a:r>
              <a:rPr lang="en-US" altLang="zh-CN" b="1" dirty="0" smtClean="0">
                <a:sym typeface="Symbol" pitchFamily="18" charset="2"/>
              </a:rPr>
              <a:t>                       </a:t>
            </a:r>
            <a:r>
              <a:rPr lang="zh-CN" altLang="en-US" b="1" dirty="0" smtClean="0">
                <a:sym typeface="Symbol" pitchFamily="18" charset="2"/>
              </a:rPr>
              <a:t>这些</a:t>
            </a:r>
            <a:r>
              <a:rPr lang="zh-CN" altLang="en-US" b="1" dirty="0">
                <a:sym typeface="Symbol" pitchFamily="18" charset="2"/>
              </a:rPr>
              <a:t>跳</a:t>
            </a:r>
            <a:r>
              <a:rPr lang="zh-CN" altLang="en-US" b="1" dirty="0" smtClean="0">
                <a:sym typeface="Symbol" pitchFamily="18" charset="2"/>
              </a:rPr>
              <a:t>转语句</a:t>
            </a:r>
            <a:r>
              <a:rPr lang="zh-CN" altLang="en-US" b="1" dirty="0">
                <a:sym typeface="Symbol" pitchFamily="18" charset="2"/>
              </a:rPr>
              <a:t>的目标标号是体现</a:t>
            </a:r>
            <a:r>
              <a:rPr lang="zh-CN" altLang="en-US" b="1" dirty="0" smtClean="0">
                <a:sym typeface="Symbol" pitchFamily="18" charset="2"/>
              </a:rPr>
              <a:t>布尔表达式 </a:t>
            </a:r>
            <a:r>
              <a:rPr lang="en-US" altLang="zh-CN" i="1" dirty="0">
                <a:sym typeface="Symbol" pitchFamily="18" charset="2"/>
              </a:rPr>
              <a:t>E </a:t>
            </a:r>
            <a:r>
              <a:rPr lang="zh-CN" altLang="en-US" b="1" dirty="0">
                <a:sym typeface="Symbol" pitchFamily="18" charset="2"/>
              </a:rPr>
              <a:t>为“真”的标号</a:t>
            </a:r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endParaRPr lang="zh-CN" altLang="en-US" sz="1000" b="1" dirty="0">
              <a:sym typeface="Symbol" pitchFamily="18" charset="2"/>
            </a:endParaRPr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r>
              <a:rPr lang="zh-CN" altLang="en-US" b="1" dirty="0">
                <a:sym typeface="Symbol" pitchFamily="18" charset="2"/>
              </a:rPr>
              <a:t>     </a:t>
            </a:r>
            <a:r>
              <a:rPr lang="en-US" altLang="zh-CN" b="1" i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E.</a:t>
            </a:r>
            <a:r>
              <a:rPr lang="en-US" altLang="zh-CN" b="1" dirty="0">
                <a:sym typeface="Symbol" pitchFamily="18" charset="2"/>
              </a:rPr>
              <a:t> </a:t>
            </a:r>
            <a:r>
              <a:rPr lang="en-US" altLang="zh-CN" b="1" i="1" dirty="0" err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falselist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b="1" dirty="0">
                <a:ea typeface="华文行楷" pitchFamily="2" charset="-122"/>
                <a:sym typeface="Symbol" pitchFamily="18" charset="2"/>
              </a:rPr>
              <a:t>:   </a:t>
            </a:r>
            <a:r>
              <a:rPr lang="en-US" altLang="zh-CN" b="1" dirty="0">
                <a:sym typeface="Symbol" pitchFamily="18" charset="2"/>
              </a:rPr>
              <a:t>“</a:t>
            </a:r>
            <a:r>
              <a:rPr lang="zh-CN" altLang="en-US" b="1" dirty="0">
                <a:sym typeface="Symbol" pitchFamily="18" charset="2"/>
              </a:rPr>
              <a:t>假链”，链表中的元素表示 一系列跳转</a:t>
            </a:r>
            <a:r>
              <a:rPr lang="zh-CN" altLang="en-US" b="1" dirty="0" smtClean="0">
                <a:sym typeface="Symbol" pitchFamily="18" charset="2"/>
              </a:rPr>
              <a:t>语句</a:t>
            </a:r>
            <a:r>
              <a:rPr lang="zh-CN" altLang="en-US" b="1" dirty="0">
                <a:sym typeface="Symbol" pitchFamily="18" charset="2"/>
              </a:rPr>
              <a:t>的地址</a:t>
            </a:r>
            <a:r>
              <a:rPr lang="zh-CN" altLang="en-US" b="1" dirty="0" smtClean="0">
                <a:sym typeface="Symbol" pitchFamily="18" charset="2"/>
              </a:rPr>
              <a:t>，</a:t>
            </a:r>
            <a:endParaRPr lang="en-US" altLang="zh-CN" b="1" dirty="0" smtClean="0">
              <a:sym typeface="Symbol" pitchFamily="18" charset="2"/>
            </a:endParaRPr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r>
              <a:rPr lang="en-US" altLang="zh-CN" b="1" dirty="0">
                <a:sym typeface="Symbol" pitchFamily="18" charset="2"/>
              </a:rPr>
              <a:t> </a:t>
            </a:r>
            <a:r>
              <a:rPr lang="en-US" altLang="zh-CN" b="1" dirty="0" smtClean="0">
                <a:sym typeface="Symbol" pitchFamily="18" charset="2"/>
              </a:rPr>
              <a:t>                         </a:t>
            </a:r>
            <a:r>
              <a:rPr lang="zh-CN" altLang="en-US" b="1" dirty="0" smtClean="0">
                <a:sym typeface="Symbol" pitchFamily="18" charset="2"/>
              </a:rPr>
              <a:t>这些</a:t>
            </a:r>
            <a:r>
              <a:rPr lang="zh-CN" altLang="en-US" b="1" dirty="0">
                <a:sym typeface="Symbol" pitchFamily="18" charset="2"/>
              </a:rPr>
              <a:t>跳转语句的目标标号是体现</a:t>
            </a:r>
            <a:r>
              <a:rPr lang="zh-CN" altLang="en-US" b="1" dirty="0" smtClean="0">
                <a:sym typeface="Symbol" pitchFamily="18" charset="2"/>
              </a:rPr>
              <a:t>布尔表达式 </a:t>
            </a:r>
            <a:r>
              <a:rPr lang="en-US" altLang="zh-CN" i="1" dirty="0">
                <a:sym typeface="Symbol" pitchFamily="18" charset="2"/>
              </a:rPr>
              <a:t>E </a:t>
            </a:r>
            <a:r>
              <a:rPr lang="zh-CN" altLang="en-US" b="1" dirty="0">
                <a:sym typeface="Symbol" pitchFamily="18" charset="2"/>
              </a:rPr>
              <a:t>为假的标号</a:t>
            </a:r>
            <a:endParaRPr lang="zh-CN" altLang="en-US" b="1" i="1" dirty="0">
              <a:sym typeface="Symbol" pitchFamily="18" charset="2"/>
            </a:endParaRPr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endParaRPr lang="zh-CN" altLang="en-US" sz="1000" b="1" dirty="0"/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r>
              <a:rPr lang="zh-CN" altLang="en-US" b="1" i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     </a:t>
            </a:r>
            <a:r>
              <a:rPr lang="en-US" altLang="zh-CN" b="1" i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S. </a:t>
            </a:r>
            <a:r>
              <a:rPr lang="en-US" altLang="zh-CN" b="1" i="1" dirty="0" err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nextlist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b="1" dirty="0">
                <a:ea typeface="华文行楷" pitchFamily="2" charset="-122"/>
                <a:sym typeface="Symbol" pitchFamily="18" charset="2"/>
              </a:rPr>
              <a:t>:   </a:t>
            </a:r>
            <a:r>
              <a:rPr lang="en-US" altLang="zh-CN" b="1" dirty="0">
                <a:sym typeface="Symbol" pitchFamily="18" charset="2"/>
              </a:rPr>
              <a:t>“</a:t>
            </a:r>
            <a:r>
              <a:rPr lang="en-US" altLang="zh-CN" i="1" dirty="0">
                <a:sym typeface="Symbol" pitchFamily="18" charset="2"/>
              </a:rPr>
              <a:t>next </a:t>
            </a:r>
            <a:r>
              <a:rPr lang="zh-CN" altLang="en-US" b="1" dirty="0">
                <a:sym typeface="Symbol" pitchFamily="18" charset="2"/>
              </a:rPr>
              <a:t>链”，链表中的元素表示 一系列跳</a:t>
            </a:r>
            <a:r>
              <a:rPr lang="zh-CN" altLang="en-US" b="1" dirty="0" smtClean="0">
                <a:sym typeface="Symbol" pitchFamily="18" charset="2"/>
              </a:rPr>
              <a:t>转语句</a:t>
            </a:r>
            <a:r>
              <a:rPr lang="zh-CN" altLang="en-US" b="1" dirty="0">
                <a:sym typeface="Symbol" pitchFamily="18" charset="2"/>
              </a:rPr>
              <a:t>的地址</a:t>
            </a:r>
            <a:r>
              <a:rPr lang="zh-CN" altLang="en-US" b="1" dirty="0" smtClean="0">
                <a:sym typeface="Symbol" pitchFamily="18" charset="2"/>
              </a:rPr>
              <a:t>，</a:t>
            </a:r>
            <a:endParaRPr lang="en-US" altLang="zh-CN" b="1" dirty="0" smtClean="0">
              <a:sym typeface="Symbol" pitchFamily="18" charset="2"/>
            </a:endParaRPr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r>
              <a:rPr lang="en-US" altLang="zh-CN" b="1" dirty="0">
                <a:sym typeface="Symbol" pitchFamily="18" charset="2"/>
              </a:rPr>
              <a:t> </a:t>
            </a:r>
            <a:r>
              <a:rPr lang="en-US" altLang="zh-CN" b="1" dirty="0" smtClean="0">
                <a:sym typeface="Symbol" pitchFamily="18" charset="2"/>
              </a:rPr>
              <a:t>                       </a:t>
            </a:r>
            <a:r>
              <a:rPr lang="zh-CN" altLang="en-US" b="1" dirty="0" smtClean="0">
                <a:sym typeface="Symbol" pitchFamily="18" charset="2"/>
              </a:rPr>
              <a:t>这些</a:t>
            </a:r>
            <a:r>
              <a:rPr lang="zh-CN" altLang="en-US" b="1" dirty="0">
                <a:sym typeface="Symbol" pitchFamily="18" charset="2"/>
              </a:rPr>
              <a:t>跳转语句的目标标号是在</a:t>
            </a:r>
            <a:r>
              <a:rPr lang="zh-CN" altLang="en-US" b="1" dirty="0" smtClean="0">
                <a:sym typeface="Symbol" pitchFamily="18" charset="2"/>
              </a:rPr>
              <a:t>执 行</a:t>
            </a:r>
            <a:r>
              <a:rPr lang="zh-CN" altLang="en-US" b="1" dirty="0">
                <a:sym typeface="Symbol" pitchFamily="18" charset="2"/>
              </a:rPr>
              <a:t>序列中紧跟在 </a:t>
            </a:r>
            <a:r>
              <a:rPr lang="en-US" altLang="zh-CN" b="1" i="1" dirty="0">
                <a:sym typeface="Symbol" pitchFamily="18" charset="2"/>
              </a:rPr>
              <a:t>S</a:t>
            </a:r>
            <a:r>
              <a:rPr lang="en-US" altLang="zh-CN" b="1" dirty="0">
                <a:sym typeface="Symbol" pitchFamily="18" charset="2"/>
              </a:rPr>
              <a:t> </a:t>
            </a:r>
            <a:r>
              <a:rPr lang="zh-CN" altLang="en-US" b="1" dirty="0">
                <a:sym typeface="Symbol" pitchFamily="18" charset="2"/>
              </a:rPr>
              <a:t>之后</a:t>
            </a:r>
            <a:r>
              <a:rPr lang="zh-CN" altLang="en-US" b="1" dirty="0" smtClean="0">
                <a:sym typeface="Symbol" pitchFamily="18" charset="2"/>
              </a:rPr>
              <a:t>的</a:t>
            </a:r>
            <a:endParaRPr lang="en-US" altLang="zh-CN" b="1" dirty="0" smtClean="0">
              <a:sym typeface="Symbol" pitchFamily="18" charset="2"/>
            </a:endParaRPr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r>
              <a:rPr lang="en-US" altLang="zh-CN" b="1" dirty="0">
                <a:sym typeface="Symbol" pitchFamily="18" charset="2"/>
              </a:rPr>
              <a:t> </a:t>
            </a:r>
            <a:r>
              <a:rPr lang="en-US" altLang="zh-CN" b="1" dirty="0" smtClean="0">
                <a:sym typeface="Symbol" pitchFamily="18" charset="2"/>
              </a:rPr>
              <a:t>                     </a:t>
            </a:r>
            <a:r>
              <a:rPr lang="zh-CN" altLang="en-US" b="1" dirty="0" smtClean="0">
                <a:sym typeface="Symbol" pitchFamily="18" charset="2"/>
              </a:rPr>
              <a:t>下</a:t>
            </a:r>
            <a:r>
              <a:rPr lang="zh-CN" altLang="en-US" b="1" dirty="0">
                <a:sym typeface="Symbol" pitchFamily="18" charset="2"/>
              </a:rPr>
              <a:t>条</a:t>
            </a:r>
            <a:r>
              <a:rPr lang="en-US" altLang="zh-CN" sz="2000" i="1" dirty="0">
                <a:sym typeface="Symbol" pitchFamily="18" charset="2"/>
              </a:rPr>
              <a:t>TAC</a:t>
            </a:r>
            <a:r>
              <a:rPr lang="zh-CN" altLang="en-US" b="1" dirty="0">
                <a:sym typeface="Symbol" pitchFamily="18" charset="2"/>
              </a:rPr>
              <a:t>语句的</a:t>
            </a:r>
            <a:r>
              <a:rPr lang="zh-CN" altLang="en-US" b="1" dirty="0" smtClean="0">
                <a:sym typeface="Symbol" pitchFamily="18" charset="2"/>
              </a:rPr>
              <a:t>标号 </a:t>
            </a:r>
            <a:endParaRPr lang="zh-CN" altLang="en-US" b="1" dirty="0"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33192600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Text Box 10"/>
          <p:cNvSpPr txBox="1">
            <a:spLocks noChangeArrowheads="1"/>
          </p:cNvSpPr>
          <p:nvPr/>
        </p:nvSpPr>
        <p:spPr bwMode="auto">
          <a:xfrm>
            <a:off x="428653" y="625476"/>
            <a:ext cx="7467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拉链与代码回填</a:t>
            </a:r>
          </a:p>
        </p:txBody>
      </p:sp>
      <p:sp>
        <p:nvSpPr>
          <p:cNvPr id="52228" name="Rectangle 11"/>
          <p:cNvSpPr>
            <a:spLocks noChangeArrowheads="1"/>
          </p:cNvSpPr>
          <p:nvPr/>
        </p:nvSpPr>
        <p:spPr bwMode="auto">
          <a:xfrm>
            <a:off x="228600" y="1371600"/>
            <a:ext cx="8915400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>
                <a:solidFill>
                  <a:srgbClr val="990099"/>
                </a:solidFill>
              </a:rPr>
              <a:t>语义函数</a:t>
            </a:r>
            <a:r>
              <a:rPr lang="en-US" altLang="zh-CN" sz="2800" b="1" dirty="0">
                <a:solidFill>
                  <a:srgbClr val="990099"/>
                </a:solidFill>
              </a:rPr>
              <a:t>/</a:t>
            </a:r>
            <a:r>
              <a:rPr lang="zh-CN" altLang="en-US" sz="2800" b="1" dirty="0">
                <a:solidFill>
                  <a:srgbClr val="990099"/>
                </a:solidFill>
              </a:rPr>
              <a:t>过程</a:t>
            </a:r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r>
              <a:rPr lang="zh-CN" altLang="en-US" b="1" i="1" dirty="0" smtClean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     </a:t>
            </a:r>
            <a:r>
              <a:rPr lang="en-US" altLang="zh-CN" b="1" i="1" dirty="0" err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makelist</a:t>
            </a:r>
            <a:r>
              <a:rPr lang="en-US" altLang="zh-CN" b="1" i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(i)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b="1" dirty="0">
                <a:ea typeface="华文行楷" pitchFamily="2" charset="-122"/>
                <a:sym typeface="Symbol" pitchFamily="18" charset="2"/>
              </a:rPr>
              <a:t>: </a:t>
            </a:r>
            <a:r>
              <a:rPr lang="zh-CN" altLang="en-US" b="1" dirty="0">
                <a:sym typeface="Symbol" pitchFamily="18" charset="2"/>
              </a:rPr>
              <a:t>创建只有一个结点 </a:t>
            </a:r>
            <a:r>
              <a:rPr lang="en-US" altLang="zh-CN" b="1" i="1" dirty="0">
                <a:sym typeface="Symbol" pitchFamily="18" charset="2"/>
              </a:rPr>
              <a:t>i</a:t>
            </a:r>
            <a:r>
              <a:rPr lang="en-US" altLang="zh-CN" b="1" dirty="0">
                <a:sym typeface="Symbol" pitchFamily="18" charset="2"/>
              </a:rPr>
              <a:t> </a:t>
            </a:r>
            <a:r>
              <a:rPr lang="zh-CN" altLang="en-US" b="1" dirty="0">
                <a:sym typeface="Symbol" pitchFamily="18" charset="2"/>
              </a:rPr>
              <a:t>的表，对应存放</a:t>
            </a:r>
            <a:r>
              <a:rPr lang="zh-CN" altLang="en-US" b="1" dirty="0" smtClean="0">
                <a:sym typeface="Symbol" pitchFamily="18" charset="2"/>
              </a:rPr>
              <a:t>目标</a:t>
            </a:r>
            <a:r>
              <a:rPr lang="en-US" altLang="zh-CN" sz="2000" i="1" dirty="0" smtClean="0">
                <a:sym typeface="Symbol" pitchFamily="18" charset="2"/>
              </a:rPr>
              <a:t>TAC </a:t>
            </a:r>
            <a:r>
              <a:rPr lang="zh-CN" altLang="en-US" b="1" dirty="0">
                <a:sym typeface="Symbol" pitchFamily="18" charset="2"/>
              </a:rPr>
              <a:t>语句数组的一个下标</a:t>
            </a:r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r>
              <a:rPr lang="zh-CN" altLang="en-US" b="1" dirty="0" smtClean="0">
                <a:sym typeface="Symbol" pitchFamily="18" charset="2"/>
              </a:rPr>
              <a:t>     </a:t>
            </a:r>
            <a:r>
              <a:rPr lang="en-US" altLang="zh-CN" b="1" i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merge(p</a:t>
            </a:r>
            <a:r>
              <a:rPr lang="en-US" altLang="zh-CN" b="1" baseline="-25000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1</a:t>
            </a:r>
            <a:r>
              <a:rPr lang="en-US" altLang="zh-CN" b="1" i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,p</a:t>
            </a:r>
            <a:r>
              <a:rPr lang="en-US" altLang="zh-CN" b="1" baseline="-25000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2</a:t>
            </a:r>
            <a:r>
              <a:rPr lang="en-US" altLang="zh-CN" b="1" i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)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b="1" dirty="0">
                <a:ea typeface="华文行楷" pitchFamily="2" charset="-122"/>
                <a:sym typeface="Symbol" pitchFamily="18" charset="2"/>
              </a:rPr>
              <a:t>: </a:t>
            </a:r>
            <a:r>
              <a:rPr lang="zh-CN" altLang="en-US" b="1" dirty="0">
                <a:sym typeface="Symbol" pitchFamily="18" charset="2"/>
              </a:rPr>
              <a:t>连接两个链表 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p</a:t>
            </a:r>
            <a:r>
              <a:rPr lang="en-US" altLang="zh-CN" b="1" baseline="-25000" dirty="0">
                <a:ea typeface="华文行楷" pitchFamily="2" charset="-122"/>
                <a:sym typeface="Symbol" pitchFamily="18" charset="2"/>
              </a:rPr>
              <a:t>1 </a:t>
            </a:r>
            <a:r>
              <a:rPr lang="zh-CN" altLang="en-US" b="1" dirty="0">
                <a:sym typeface="Symbol" pitchFamily="18" charset="2"/>
              </a:rPr>
              <a:t>和 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p</a:t>
            </a:r>
            <a:r>
              <a:rPr lang="en-US" altLang="zh-CN" b="1" baseline="-25000" dirty="0">
                <a:ea typeface="华文行楷" pitchFamily="2" charset="-122"/>
                <a:sym typeface="Symbol" pitchFamily="18" charset="2"/>
              </a:rPr>
              <a:t>2</a:t>
            </a:r>
            <a:r>
              <a:rPr lang="en-US" altLang="zh-CN" b="1" dirty="0">
                <a:sym typeface="Symbol" pitchFamily="18" charset="2"/>
              </a:rPr>
              <a:t> </a:t>
            </a:r>
            <a:r>
              <a:rPr lang="zh-CN" altLang="en-US" b="1" dirty="0" smtClean="0">
                <a:sym typeface="Symbol" pitchFamily="18" charset="2"/>
              </a:rPr>
              <a:t>，</a:t>
            </a:r>
            <a:r>
              <a:rPr lang="zh-CN" altLang="en-US" b="1" dirty="0" smtClean="0">
                <a:sym typeface="Symbol" pitchFamily="18" charset="2"/>
              </a:rPr>
              <a:t>将</a:t>
            </a:r>
            <a:r>
              <a:rPr lang="en-US" altLang="zh-CN" b="1" dirty="0" smtClean="0">
                <a:sym typeface="Symbol" pitchFamily="18" charset="2"/>
              </a:rPr>
              <a:t>p2</a:t>
            </a:r>
            <a:r>
              <a:rPr lang="zh-CN" altLang="en-US" b="1" dirty="0" smtClean="0">
                <a:sym typeface="Symbol" pitchFamily="18" charset="2"/>
              </a:rPr>
              <a:t>链接在</a:t>
            </a:r>
            <a:r>
              <a:rPr lang="en-US" altLang="zh-CN" b="1" dirty="0" smtClean="0">
                <a:sym typeface="Symbol" pitchFamily="18" charset="2"/>
              </a:rPr>
              <a:t>p1</a:t>
            </a:r>
            <a:r>
              <a:rPr lang="zh-CN" altLang="en-US" b="1" dirty="0" smtClean="0">
                <a:sym typeface="Symbol" pitchFamily="18" charset="2"/>
              </a:rPr>
              <a:t>后面，</a:t>
            </a:r>
            <a:r>
              <a:rPr lang="zh-CN" altLang="en-US" b="1" dirty="0" smtClean="0">
                <a:sym typeface="Symbol" pitchFamily="18" charset="2"/>
              </a:rPr>
              <a:t>返回</a:t>
            </a:r>
            <a:r>
              <a:rPr lang="zh-CN" altLang="en-US" b="1" dirty="0">
                <a:sym typeface="Symbol" pitchFamily="18" charset="2"/>
              </a:rPr>
              <a:t>结果</a:t>
            </a:r>
            <a:r>
              <a:rPr lang="zh-CN" altLang="en-US" b="1" dirty="0" smtClean="0">
                <a:sym typeface="Symbol" pitchFamily="18" charset="2"/>
              </a:rPr>
              <a:t>链表</a:t>
            </a:r>
            <a:r>
              <a:rPr lang="en-US" altLang="zh-CN" b="1" dirty="0" smtClean="0">
                <a:sym typeface="Symbol" pitchFamily="18" charset="2"/>
              </a:rPr>
              <a:t>p2</a:t>
            </a:r>
            <a:r>
              <a:rPr lang="zh-CN" altLang="en-US" b="1" dirty="0" smtClean="0">
                <a:sym typeface="Symbol" pitchFamily="18" charset="2"/>
              </a:rPr>
              <a:t>的首</a:t>
            </a:r>
            <a:endParaRPr lang="zh-CN" altLang="en-US" b="1" i="1" dirty="0">
              <a:sym typeface="Symbol" pitchFamily="18" charset="2"/>
            </a:endParaRPr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r>
              <a:rPr lang="zh-CN" altLang="en-US" b="1" i="1" dirty="0" smtClean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     </a:t>
            </a:r>
            <a:r>
              <a:rPr lang="en-US" altLang="zh-CN" b="1" i="1" dirty="0" err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backpatch</a:t>
            </a:r>
            <a:r>
              <a:rPr lang="en-US" altLang="zh-CN" b="1" i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(</a:t>
            </a:r>
            <a:r>
              <a:rPr lang="en-US" altLang="zh-CN" b="1" i="1" dirty="0" err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p,i</a:t>
            </a:r>
            <a:r>
              <a:rPr lang="en-US" altLang="zh-CN" b="1" i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)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b="1" dirty="0">
                <a:ea typeface="华文行楷" pitchFamily="2" charset="-122"/>
                <a:sym typeface="Symbol" pitchFamily="18" charset="2"/>
              </a:rPr>
              <a:t>: </a:t>
            </a:r>
            <a:r>
              <a:rPr lang="zh-CN" altLang="en-US" b="1" dirty="0">
                <a:sym typeface="Symbol" pitchFamily="18" charset="2"/>
              </a:rPr>
              <a:t>将链表 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p </a:t>
            </a:r>
            <a:r>
              <a:rPr lang="zh-CN" altLang="en-US" b="1" dirty="0">
                <a:sym typeface="Symbol" pitchFamily="18" charset="2"/>
              </a:rPr>
              <a:t>中每个元素所指向的跳转</a:t>
            </a:r>
            <a:r>
              <a:rPr lang="zh-CN" altLang="en-US" b="1" dirty="0" smtClean="0">
                <a:sym typeface="Symbol" pitchFamily="18" charset="2"/>
              </a:rPr>
              <a:t>语句的</a:t>
            </a:r>
            <a:r>
              <a:rPr lang="zh-CN" altLang="en-US" b="1" dirty="0">
                <a:sym typeface="Symbol" pitchFamily="18" charset="2"/>
              </a:rPr>
              <a:t>标号置为 </a:t>
            </a:r>
            <a:r>
              <a:rPr lang="en-US" altLang="zh-CN" b="1" i="1" dirty="0">
                <a:sym typeface="Symbol" pitchFamily="18" charset="2"/>
              </a:rPr>
              <a:t>i</a:t>
            </a:r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r>
              <a:rPr lang="en-US" altLang="zh-CN" b="1" i="1" dirty="0" smtClean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     </a:t>
            </a:r>
            <a:r>
              <a:rPr lang="en-US" altLang="zh-CN" b="1" i="1" dirty="0" err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nextstm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b="1" dirty="0">
                <a:ea typeface="华文行楷" pitchFamily="2" charset="-122"/>
                <a:sym typeface="Symbol" pitchFamily="18" charset="2"/>
              </a:rPr>
              <a:t>: </a:t>
            </a:r>
            <a:r>
              <a:rPr lang="zh-CN" altLang="en-US" b="1" dirty="0">
                <a:sym typeface="Symbol" pitchFamily="18" charset="2"/>
              </a:rPr>
              <a:t>下一条</a:t>
            </a:r>
            <a:r>
              <a:rPr lang="en-US" altLang="zh-CN" sz="2000" i="1" dirty="0">
                <a:sym typeface="Symbol" pitchFamily="18" charset="2"/>
              </a:rPr>
              <a:t>TAC </a:t>
            </a:r>
            <a:r>
              <a:rPr lang="zh-CN" altLang="en-US" b="1" dirty="0">
                <a:sym typeface="Symbol" pitchFamily="18" charset="2"/>
              </a:rPr>
              <a:t>语句的地址</a:t>
            </a:r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r>
              <a:rPr lang="zh-CN" altLang="en-US" b="1" i="1" dirty="0" smtClean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     </a:t>
            </a:r>
            <a:r>
              <a:rPr lang="en-US" altLang="zh-CN" b="1" i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emit (…)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b="1" dirty="0">
                <a:ea typeface="华文行楷" pitchFamily="2" charset="-122"/>
                <a:sym typeface="Symbol" pitchFamily="18" charset="2"/>
              </a:rPr>
              <a:t>: </a:t>
            </a:r>
            <a:r>
              <a:rPr lang="zh-CN" altLang="en-US" b="1" dirty="0">
                <a:sym typeface="Symbol" pitchFamily="18" charset="2"/>
              </a:rPr>
              <a:t>输出一条</a:t>
            </a:r>
            <a:r>
              <a:rPr lang="en-US" altLang="zh-CN" sz="2000" i="1" dirty="0">
                <a:sym typeface="Symbol" pitchFamily="18" charset="2"/>
              </a:rPr>
              <a:t>TAC </a:t>
            </a:r>
            <a:r>
              <a:rPr lang="zh-CN" altLang="en-US" b="1" dirty="0">
                <a:sym typeface="Symbol" pitchFamily="18" charset="2"/>
              </a:rPr>
              <a:t>语句，并使 </a:t>
            </a:r>
            <a:r>
              <a:rPr lang="en-US" altLang="zh-CN" b="1" i="1" dirty="0" err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nextstm</a:t>
            </a:r>
            <a:r>
              <a:rPr lang="en-US" altLang="zh-CN" b="1" i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 </a:t>
            </a:r>
            <a:r>
              <a:rPr lang="zh-CN" altLang="en-US" b="1" dirty="0">
                <a:sym typeface="Symbol" pitchFamily="18" charset="2"/>
              </a:rPr>
              <a:t>加</a:t>
            </a:r>
            <a:r>
              <a:rPr lang="en-US" altLang="zh-CN" dirty="0">
                <a:sym typeface="Symbol" pitchFamily="18" charset="2"/>
              </a:rPr>
              <a:t>1</a:t>
            </a:r>
            <a:r>
              <a:rPr lang="en-US" altLang="zh-CN" b="1" dirty="0">
                <a:sym typeface="Symbol" pitchFamily="18" charset="2"/>
              </a:rPr>
              <a:t>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13177824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484188" y="457200"/>
            <a:ext cx="7467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拉链与代码回填</a:t>
            </a:r>
          </a:p>
        </p:txBody>
      </p:sp>
      <p:sp>
        <p:nvSpPr>
          <p:cNvPr id="53252" name="Rectangle 9"/>
          <p:cNvSpPr>
            <a:spLocks noChangeArrowheads="1"/>
          </p:cNvSpPr>
          <p:nvPr/>
        </p:nvSpPr>
        <p:spPr bwMode="auto">
          <a:xfrm>
            <a:off x="762000" y="1079829"/>
            <a:ext cx="8077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>
                <a:solidFill>
                  <a:srgbClr val="800080"/>
                </a:solidFill>
              </a:rPr>
              <a:t>  </a:t>
            </a:r>
            <a:r>
              <a:rPr lang="zh-CN" altLang="en-US" sz="2800" b="1">
                <a:solidFill>
                  <a:srgbClr val="800080"/>
                </a:solidFill>
              </a:rPr>
              <a:t>处理</a:t>
            </a:r>
            <a:r>
              <a:rPr lang="zh-CN" altLang="en-US" sz="2800" b="1">
                <a:solidFill>
                  <a:srgbClr val="990099"/>
                </a:solidFill>
              </a:rPr>
              <a:t>布尔表达式的翻译模式</a:t>
            </a:r>
            <a:endParaRPr lang="zh-CN" altLang="en-US" sz="1000" b="1">
              <a:solidFill>
                <a:srgbClr val="990099"/>
              </a:solidFill>
            </a:endParaRPr>
          </a:p>
        </p:txBody>
      </p:sp>
      <p:sp>
        <p:nvSpPr>
          <p:cNvPr id="53253" name="Text Box 10"/>
          <p:cNvSpPr txBox="1">
            <a:spLocks noChangeArrowheads="1"/>
          </p:cNvSpPr>
          <p:nvPr/>
        </p:nvSpPr>
        <p:spPr bwMode="auto">
          <a:xfrm>
            <a:off x="838200" y="1905000"/>
            <a:ext cx="21336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i="1" dirty="0">
                <a:cs typeface="Times New Roman" pitchFamily="18" charset="0"/>
                <a:sym typeface="Symbol" pitchFamily="18" charset="2"/>
              </a:rPr>
              <a:t>E </a:t>
            </a:r>
            <a:r>
              <a:rPr lang="en-US" altLang="zh-CN" sz="2000" b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</a:t>
            </a:r>
            <a:r>
              <a:rPr lang="en-US" altLang="zh-CN" sz="2000" b="1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 E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  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M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="1" baseline="-25000" dirty="0">
                <a:sym typeface="Symbol" pitchFamily="18" charset="2"/>
              </a:rPr>
              <a:t>2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 </a:t>
            </a:r>
          </a:p>
          <a:p>
            <a:pPr algn="l">
              <a:buClrTx/>
              <a:buFont typeface="Wingdings" pitchFamily="2" charset="2"/>
              <a:buNone/>
            </a:pPr>
            <a:endParaRPr lang="en-US" altLang="zh-CN" sz="2000" b="1" dirty="0">
              <a:ea typeface="华文行楷" pitchFamily="2" charset="-122"/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endParaRPr lang="en-US" altLang="zh-CN" sz="2000" b="1" i="1" dirty="0"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endParaRPr lang="en-US" altLang="zh-CN" sz="1000" b="1" i="1" dirty="0"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i="1" dirty="0">
                <a:sym typeface="Symbol" pitchFamily="18" charset="2"/>
              </a:rPr>
              <a:t>E 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E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  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M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="1" baseline="-25000" dirty="0">
                <a:sym typeface="Symbol" pitchFamily="18" charset="2"/>
              </a:rPr>
              <a:t>2</a:t>
            </a:r>
          </a:p>
          <a:p>
            <a:pPr algn="l">
              <a:buClrTx/>
              <a:buFont typeface="Wingdings" pitchFamily="2" charset="2"/>
              <a:buNone/>
            </a:pPr>
            <a:endParaRPr lang="en-US" altLang="zh-CN" b="1" baseline="-25000" dirty="0"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endParaRPr lang="en-US" altLang="zh-CN" b="1" i="1" dirty="0"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i="1" dirty="0" smtClean="0">
                <a:sym typeface="Symbol" pitchFamily="18" charset="2"/>
              </a:rPr>
              <a:t>E 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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E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</a:p>
        </p:txBody>
      </p:sp>
      <p:sp>
        <p:nvSpPr>
          <p:cNvPr id="53254" name="Text Box 11"/>
          <p:cNvSpPr txBox="1">
            <a:spLocks noChangeArrowheads="1"/>
          </p:cNvSpPr>
          <p:nvPr/>
        </p:nvSpPr>
        <p:spPr bwMode="auto">
          <a:xfrm>
            <a:off x="3124200" y="1834663"/>
            <a:ext cx="57912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dirty="0">
                <a:solidFill>
                  <a:srgbClr val="0000FF"/>
                </a:solidFill>
                <a:cs typeface="Times New Roman" pitchFamily="18" charset="0"/>
                <a:sym typeface="Symbol" pitchFamily="18" charset="2"/>
              </a:rPr>
              <a:t>{ </a:t>
            </a:r>
            <a:r>
              <a:rPr lang="en-US" altLang="zh-CN" sz="2000" b="1" i="1" dirty="0" err="1">
                <a:solidFill>
                  <a:srgbClr val="0000FF"/>
                </a:solidFill>
                <a:ea typeface="华文行楷" pitchFamily="2" charset="-122"/>
                <a:cs typeface="Times New Roman" pitchFamily="18" charset="0"/>
                <a:sym typeface="Symbol" pitchFamily="18" charset="2"/>
              </a:rPr>
              <a:t>backpatch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cs typeface="Times New Roman" pitchFamily="18" charset="0"/>
                <a:sym typeface="Symbol" pitchFamily="18" charset="2"/>
              </a:rPr>
              <a:t>(E</a:t>
            </a:r>
            <a:r>
              <a:rPr lang="en-US" altLang="zh-CN" sz="2000" b="1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.falselist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,M.gotostm)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;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 </a:t>
            </a:r>
            <a:r>
              <a:rPr lang="en-US" altLang="zh-CN" sz="2000" b="1" i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="1" i="1" dirty="0" err="1">
                <a:solidFill>
                  <a:srgbClr val="0000FF"/>
                </a:solidFill>
                <a:sym typeface="Symbol" pitchFamily="18" charset="2"/>
              </a:rPr>
              <a:t>.truelist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:= 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merge(E</a:t>
            </a:r>
            <a:r>
              <a:rPr lang="en-US" altLang="zh-CN" sz="2000" b="1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.truelist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, E</a:t>
            </a:r>
            <a:r>
              <a:rPr lang="en-US" altLang="zh-CN" sz="2000" b="1" baseline="-25000" dirty="0">
                <a:solidFill>
                  <a:srgbClr val="0000FF"/>
                </a:solidFill>
                <a:sym typeface="Symbol" pitchFamily="18" charset="2"/>
              </a:rPr>
              <a:t>2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.truelist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)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; </a:t>
            </a:r>
          </a:p>
          <a:p>
            <a:pPr algn="l" eaLnBrk="0" hangingPunct="0">
              <a:buClrTx/>
              <a:buFontTx/>
              <a:buNone/>
            </a:pP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 </a:t>
            </a:r>
            <a:r>
              <a:rPr lang="en-US" altLang="zh-CN" sz="2000" b="1" i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="1" i="1" dirty="0" err="1">
                <a:solidFill>
                  <a:srgbClr val="0000FF"/>
                </a:solidFill>
                <a:sym typeface="Symbol" pitchFamily="18" charset="2"/>
              </a:rPr>
              <a:t>.falselist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:= 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="1" baseline="-25000" dirty="0">
                <a:solidFill>
                  <a:srgbClr val="0000FF"/>
                </a:solidFill>
                <a:sym typeface="Symbol" pitchFamily="18" charset="2"/>
              </a:rPr>
              <a:t>2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.falselist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}</a:t>
            </a:r>
          </a:p>
          <a:p>
            <a:pPr algn="l" eaLnBrk="0" hangingPunct="0">
              <a:buClrTx/>
              <a:buFontTx/>
              <a:buNone/>
            </a:pPr>
            <a:endParaRPr lang="en-US" altLang="zh-CN" sz="1000" b="1" dirty="0">
              <a:solidFill>
                <a:srgbClr val="0000FF"/>
              </a:solidFill>
              <a:ea typeface="华文行楷" pitchFamily="2" charset="-122"/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dirty="0">
                <a:solidFill>
                  <a:srgbClr val="0000FF"/>
                </a:solidFill>
                <a:sym typeface="Symbol" pitchFamily="18" charset="2"/>
              </a:rPr>
              <a:t>{ </a:t>
            </a:r>
            <a:r>
              <a:rPr lang="en-US" altLang="zh-CN" sz="2000" b="1" i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backpatch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(E</a:t>
            </a:r>
            <a:r>
              <a:rPr lang="en-US" altLang="zh-CN" sz="2000" b="1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.truelist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,M.gotostm)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;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 </a:t>
            </a:r>
            <a:r>
              <a:rPr lang="en-US" altLang="zh-CN" sz="2000" b="1" i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="1" i="1" dirty="0" err="1">
                <a:solidFill>
                  <a:srgbClr val="0000FF"/>
                </a:solidFill>
                <a:sym typeface="Symbol" pitchFamily="18" charset="2"/>
              </a:rPr>
              <a:t>.falselist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:= 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merge(E</a:t>
            </a:r>
            <a:r>
              <a:rPr lang="en-US" altLang="zh-CN" sz="2000" b="1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.falselist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, E</a:t>
            </a:r>
            <a:r>
              <a:rPr lang="en-US" altLang="zh-CN" sz="2000" b="1" baseline="-25000" dirty="0">
                <a:solidFill>
                  <a:srgbClr val="0000FF"/>
                </a:solidFill>
                <a:sym typeface="Symbol" pitchFamily="18" charset="2"/>
              </a:rPr>
              <a:t>2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.falselist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)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; </a:t>
            </a:r>
          </a:p>
          <a:p>
            <a:pPr algn="l" eaLnBrk="0" hangingPunct="0">
              <a:buClrTx/>
              <a:buFontTx/>
              <a:buNone/>
            </a:pP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 </a:t>
            </a:r>
            <a:r>
              <a:rPr lang="en-US" altLang="zh-CN" sz="2000" b="1" i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="1" i="1" dirty="0" err="1">
                <a:solidFill>
                  <a:srgbClr val="0000FF"/>
                </a:solidFill>
                <a:sym typeface="Symbol" pitchFamily="18" charset="2"/>
              </a:rPr>
              <a:t>.truelist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:= 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="1" baseline="-25000" dirty="0">
                <a:solidFill>
                  <a:srgbClr val="0000FF"/>
                </a:solidFill>
                <a:sym typeface="Symbol" pitchFamily="18" charset="2"/>
              </a:rPr>
              <a:t>2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.truelist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}</a:t>
            </a:r>
          </a:p>
          <a:p>
            <a:pPr algn="l" eaLnBrk="0" hangingPunct="0">
              <a:buClrTx/>
              <a:buFontTx/>
              <a:buNone/>
            </a:pPr>
            <a:endParaRPr lang="en-US" altLang="zh-CN" sz="1000" b="1" dirty="0">
              <a:solidFill>
                <a:srgbClr val="0000FF"/>
              </a:solidFill>
              <a:ea typeface="华文行楷" pitchFamily="2" charset="-122"/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dirty="0">
                <a:solidFill>
                  <a:srgbClr val="0000FF"/>
                </a:solidFill>
                <a:sym typeface="Symbol" pitchFamily="18" charset="2"/>
              </a:rPr>
              <a:t>{ </a:t>
            </a:r>
            <a:r>
              <a:rPr lang="en-US" altLang="zh-CN" sz="2000" b="1" i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="1" i="1" dirty="0" err="1">
                <a:solidFill>
                  <a:srgbClr val="0000FF"/>
                </a:solidFill>
                <a:sym typeface="Symbol" pitchFamily="18" charset="2"/>
              </a:rPr>
              <a:t>.truelist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:= 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="1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.falselist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;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 </a:t>
            </a:r>
            <a:r>
              <a:rPr lang="en-US" altLang="zh-CN" sz="2000" b="1" i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="1" i="1" dirty="0" err="1">
                <a:solidFill>
                  <a:srgbClr val="0000FF"/>
                </a:solidFill>
                <a:sym typeface="Symbol" pitchFamily="18" charset="2"/>
              </a:rPr>
              <a:t>.falselist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 := 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="1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.truelist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}</a:t>
            </a:r>
          </a:p>
        </p:txBody>
      </p:sp>
      <p:sp>
        <p:nvSpPr>
          <p:cNvPr id="621580" name="Rectangle 12"/>
          <p:cNvSpPr>
            <a:spLocks noChangeArrowheads="1"/>
          </p:cNvSpPr>
          <p:nvPr/>
        </p:nvSpPr>
        <p:spPr bwMode="auto">
          <a:xfrm>
            <a:off x="0" y="5034674"/>
            <a:ext cx="91440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zh-CN" altLang="en-US" b="1" dirty="0"/>
              <a:t>注</a:t>
            </a:r>
            <a:r>
              <a:rPr lang="en-US" altLang="zh-CN" b="1" dirty="0"/>
              <a:t>: </a:t>
            </a:r>
            <a:r>
              <a:rPr lang="zh-CN" altLang="en-US" b="1" dirty="0"/>
              <a:t>这里可以规定产生式的优先级依次递增来解决冲突问题</a:t>
            </a:r>
          </a:p>
          <a:p>
            <a:pPr>
              <a:buFont typeface="Wingdings" pitchFamily="2" charset="2"/>
              <a:buNone/>
            </a:pPr>
            <a:r>
              <a:rPr lang="zh-CN" altLang="en-US" b="1" dirty="0"/>
              <a:t>      （下同）</a:t>
            </a:r>
          </a:p>
        </p:txBody>
      </p:sp>
    </p:spTree>
    <p:extLst>
      <p:ext uri="{BB962C8B-B14F-4D97-AF65-F5344CB8AC3E}">
        <p14:creationId xmlns:p14="http://schemas.microsoft.com/office/powerpoint/2010/main" val="169989261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21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1580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304800" y="510903"/>
            <a:ext cx="7467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拉链与代码回填</a:t>
            </a: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609600" y="1233487"/>
            <a:ext cx="807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>
                <a:solidFill>
                  <a:srgbClr val="800080"/>
                </a:solidFill>
              </a:rPr>
              <a:t>处理</a:t>
            </a:r>
            <a:r>
              <a:rPr lang="zh-CN" altLang="en-US" sz="2800" b="1" dirty="0">
                <a:solidFill>
                  <a:srgbClr val="990099"/>
                </a:solidFill>
              </a:rPr>
              <a:t>布尔表达式的翻译模式 </a:t>
            </a:r>
            <a:r>
              <a:rPr lang="zh-CN" altLang="en-US" sz="2800" b="1" dirty="0"/>
              <a:t>（续）</a:t>
            </a:r>
          </a:p>
        </p:txBody>
      </p:sp>
      <p:sp>
        <p:nvSpPr>
          <p:cNvPr id="54281" name="Text Box 9"/>
          <p:cNvSpPr txBox="1">
            <a:spLocks noChangeArrowheads="1"/>
          </p:cNvSpPr>
          <p:nvPr/>
        </p:nvSpPr>
        <p:spPr bwMode="auto">
          <a:xfrm>
            <a:off x="1066800" y="1905000"/>
            <a:ext cx="1981200" cy="4083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>
              <a:buClrTx/>
              <a:buFontTx/>
              <a:buNone/>
            </a:pPr>
            <a:r>
              <a:rPr lang="en-US" altLang="zh-CN" sz="2000" b="1" i="1" dirty="0">
                <a:cs typeface="Times New Roman" pitchFamily="18" charset="0"/>
                <a:sym typeface="Symbol" pitchFamily="18" charset="2"/>
              </a:rPr>
              <a:t>E </a:t>
            </a:r>
            <a:r>
              <a:rPr lang="en-US" altLang="zh-CN" sz="2000" b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</a:t>
            </a:r>
            <a:r>
              <a:rPr lang="en-US" altLang="zh-CN" sz="2000" b="1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b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( </a:t>
            </a:r>
            <a:r>
              <a:rPr lang="en-US" altLang="zh-CN" sz="2000" b="1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E</a:t>
            </a:r>
            <a:r>
              <a:rPr lang="en-US" altLang="zh-CN" sz="2000" b="1" baseline="-25000" dirty="0">
                <a:sym typeface="Symbol" pitchFamily="18" charset="2"/>
              </a:rPr>
              <a:t>1 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) </a:t>
            </a:r>
          </a:p>
          <a:p>
            <a:pPr algn="l" eaLnBrk="0" hangingPunct="0">
              <a:buClrTx/>
              <a:buFontTx/>
              <a:buNone/>
            </a:pPr>
            <a:endParaRPr lang="en-US" altLang="zh-CN" sz="2000" b="1" dirty="0">
              <a:ea typeface="华文行楷" pitchFamily="2" charset="-122"/>
              <a:sym typeface="Symbol" pitchFamily="18" charset="2"/>
            </a:endParaRPr>
          </a:p>
          <a:p>
            <a:pPr algn="l" eaLnBrk="0" hangingPunct="0">
              <a:buClrTx/>
              <a:buFontTx/>
              <a:buNone/>
            </a:pPr>
            <a:endParaRPr lang="en-US" altLang="zh-CN" sz="800" b="1" dirty="0">
              <a:ea typeface="华文行楷" pitchFamily="2" charset="-122"/>
              <a:sym typeface="Symbol" pitchFamily="18" charset="2"/>
            </a:endParaRPr>
          </a:p>
          <a:p>
            <a:pPr algn="l" eaLnBrk="0" hangingPunct="0">
              <a:buClrTx/>
              <a:buFontTx/>
              <a:buNone/>
            </a:pPr>
            <a:r>
              <a:rPr lang="en-US" altLang="zh-CN" sz="2000" b="1" i="1" dirty="0">
                <a:sym typeface="Symbol" pitchFamily="18" charset="2"/>
              </a:rPr>
              <a:t>E 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u="sng" dirty="0">
                <a:sym typeface="Symbol" pitchFamily="18" charset="2"/>
              </a:rPr>
              <a:t>id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dirty="0">
                <a:sym typeface="Symbol" pitchFamily="18" charset="2"/>
              </a:rPr>
              <a:t> </a:t>
            </a:r>
            <a:r>
              <a:rPr lang="en-US" altLang="zh-CN" sz="2000" b="1" dirty="0" err="1">
                <a:sym typeface="Symbol" pitchFamily="18" charset="2"/>
              </a:rPr>
              <a:t>rop</a:t>
            </a:r>
            <a:r>
              <a:rPr lang="en-US" altLang="zh-CN" sz="2000" b="1" dirty="0">
                <a:sym typeface="Symbol" pitchFamily="18" charset="2"/>
              </a:rPr>
              <a:t> </a:t>
            </a:r>
            <a:r>
              <a:rPr lang="en-US" altLang="zh-CN" sz="2000" b="1" u="sng" dirty="0">
                <a:sym typeface="Symbol" pitchFamily="18" charset="2"/>
              </a:rPr>
              <a:t>id</a:t>
            </a:r>
            <a:r>
              <a:rPr lang="en-US" altLang="zh-CN" sz="2000" b="1" baseline="-25000" dirty="0">
                <a:sym typeface="Symbol" pitchFamily="18" charset="2"/>
              </a:rPr>
              <a:t>2</a:t>
            </a:r>
          </a:p>
          <a:p>
            <a:pPr algn="l" eaLnBrk="0" hangingPunct="0">
              <a:buClrTx/>
              <a:buFontTx/>
              <a:buNone/>
            </a:pPr>
            <a:endParaRPr lang="en-US" altLang="zh-CN" sz="3200" b="1" u="sng" baseline="-25000" dirty="0">
              <a:sym typeface="Symbol" pitchFamily="18" charset="2"/>
            </a:endParaRPr>
          </a:p>
          <a:p>
            <a:pPr algn="l" eaLnBrk="0" hangingPunct="0">
              <a:buClrTx/>
              <a:buFontTx/>
              <a:buNone/>
            </a:pPr>
            <a:endParaRPr lang="en-US" altLang="zh-CN" sz="2000" b="1" i="1" dirty="0">
              <a:sym typeface="Symbol" pitchFamily="18" charset="2"/>
            </a:endParaRPr>
          </a:p>
          <a:p>
            <a:pPr algn="l" eaLnBrk="0" hangingPunct="0">
              <a:buClrTx/>
              <a:buFontTx/>
              <a:buNone/>
            </a:pPr>
            <a:endParaRPr lang="en-US" altLang="zh-CN" sz="2000" b="1" i="1" dirty="0">
              <a:sym typeface="Symbol" pitchFamily="18" charset="2"/>
            </a:endParaRPr>
          </a:p>
          <a:p>
            <a:pPr algn="l" eaLnBrk="0" hangingPunct="0">
              <a:buClrTx/>
              <a:buFontTx/>
              <a:buNone/>
            </a:pPr>
            <a:endParaRPr lang="en-US" altLang="zh-CN" sz="1000" b="1" i="1" dirty="0">
              <a:sym typeface="Symbol" pitchFamily="18" charset="2"/>
            </a:endParaRPr>
          </a:p>
          <a:p>
            <a:pPr algn="l" eaLnBrk="0" hangingPunct="0">
              <a:buClrTx/>
              <a:buFontTx/>
              <a:buNone/>
            </a:pPr>
            <a:r>
              <a:rPr lang="en-US" altLang="zh-CN" sz="2000" b="1" i="1" dirty="0">
                <a:sym typeface="Symbol" pitchFamily="18" charset="2"/>
              </a:rPr>
              <a:t>E 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true</a:t>
            </a:r>
          </a:p>
          <a:p>
            <a:pPr algn="l" eaLnBrk="0" hangingPunct="0">
              <a:buClrTx/>
              <a:buFontTx/>
              <a:buNone/>
            </a:pPr>
            <a:endParaRPr lang="en-US" altLang="zh-CN" sz="2000" b="1" dirty="0">
              <a:ea typeface="华文行楷" pitchFamily="2" charset="-122"/>
              <a:sym typeface="Symbol" pitchFamily="18" charset="2"/>
            </a:endParaRPr>
          </a:p>
          <a:p>
            <a:pPr algn="l" eaLnBrk="0" hangingPunct="0">
              <a:buClrTx/>
              <a:buFontTx/>
              <a:buNone/>
            </a:pPr>
            <a:endParaRPr lang="en-US" altLang="zh-CN" sz="1000" b="1" dirty="0">
              <a:ea typeface="华文行楷" pitchFamily="2" charset="-122"/>
              <a:sym typeface="Symbol" pitchFamily="18" charset="2"/>
            </a:endParaRPr>
          </a:p>
          <a:p>
            <a:pPr algn="l" eaLnBrk="0" hangingPunct="0">
              <a:buClrTx/>
              <a:buFontTx/>
              <a:buNone/>
            </a:pPr>
            <a:r>
              <a:rPr lang="en-US" altLang="zh-CN" sz="2000" b="1" i="1" dirty="0">
                <a:sym typeface="Symbol" pitchFamily="18" charset="2"/>
              </a:rPr>
              <a:t>E 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false</a:t>
            </a:r>
          </a:p>
          <a:p>
            <a:pPr algn="l" eaLnBrk="0" hangingPunct="0">
              <a:buClrTx/>
              <a:buFontTx/>
              <a:buNone/>
            </a:pPr>
            <a:endParaRPr lang="en-US" altLang="zh-CN" sz="2000" b="1" dirty="0">
              <a:ea typeface="华文行楷" pitchFamily="2" charset="-122"/>
              <a:sym typeface="Symbol" pitchFamily="18" charset="2"/>
            </a:endParaRPr>
          </a:p>
          <a:p>
            <a:pPr algn="l" eaLnBrk="0" hangingPunct="0">
              <a:buClrTx/>
              <a:buFontTx/>
              <a:buNone/>
            </a:pPr>
            <a:endParaRPr lang="en-US" altLang="zh-CN" sz="1000" b="1" i="1" dirty="0">
              <a:sym typeface="Symbol" pitchFamily="18" charset="2"/>
            </a:endParaRPr>
          </a:p>
          <a:p>
            <a:pPr algn="l" eaLnBrk="0" hangingPunct="0">
              <a:buClrTx/>
              <a:buFontTx/>
              <a:buNone/>
            </a:pPr>
            <a:r>
              <a:rPr lang="en-US" altLang="zh-CN" sz="2000" b="1" i="1" dirty="0">
                <a:sym typeface="Symbol" pitchFamily="18" charset="2"/>
              </a:rPr>
              <a:t>M 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</a:t>
            </a:r>
          </a:p>
        </p:txBody>
      </p:sp>
      <p:sp>
        <p:nvSpPr>
          <p:cNvPr id="54282" name="Text Box 10"/>
          <p:cNvSpPr txBox="1">
            <a:spLocks noChangeArrowheads="1"/>
          </p:cNvSpPr>
          <p:nvPr/>
        </p:nvSpPr>
        <p:spPr bwMode="auto">
          <a:xfrm>
            <a:off x="3124200" y="1905000"/>
            <a:ext cx="58674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dirty="0">
                <a:cs typeface="Times New Roman" pitchFamily="18" charset="0"/>
                <a:sym typeface="Symbol" pitchFamily="18" charset="2"/>
              </a:rPr>
              <a:t>{ </a:t>
            </a:r>
            <a:r>
              <a:rPr lang="en-US" altLang="zh-CN" sz="2000" b="1" i="1" dirty="0" err="1">
                <a:ea typeface="华文行楷" pitchFamily="2" charset="-122"/>
                <a:cs typeface="Times New Roman" pitchFamily="18" charset="0"/>
                <a:sym typeface="Symbol" pitchFamily="18" charset="2"/>
              </a:rPr>
              <a:t>E</a:t>
            </a:r>
            <a:r>
              <a:rPr lang="en-US" altLang="zh-CN" sz="2000" b="1" i="1" dirty="0" err="1">
                <a:sym typeface="Symbol" pitchFamily="18" charset="2"/>
              </a:rPr>
              <a:t>.truelist</a:t>
            </a:r>
            <a:r>
              <a:rPr lang="en-US" altLang="zh-CN" sz="2000" b="1" i="1" dirty="0">
                <a:sym typeface="Symbol" pitchFamily="18" charset="2"/>
              </a:rPr>
              <a:t> := 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i="1" dirty="0">
                <a:sym typeface="Symbol" pitchFamily="18" charset="2"/>
              </a:rPr>
              <a:t>.truelist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;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 </a:t>
            </a:r>
            <a:r>
              <a:rPr lang="en-US" altLang="zh-CN" sz="2000" b="1" i="1" dirty="0" err="1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="1" i="1" dirty="0" err="1">
                <a:sym typeface="Symbol" pitchFamily="18" charset="2"/>
              </a:rPr>
              <a:t>.falselist</a:t>
            </a:r>
            <a:r>
              <a:rPr lang="en-US" altLang="zh-CN" sz="2000" b="1" i="1" dirty="0">
                <a:sym typeface="Symbol" pitchFamily="18" charset="2"/>
              </a:rPr>
              <a:t> := 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i="1" dirty="0">
                <a:sym typeface="Symbol" pitchFamily="18" charset="2"/>
              </a:rPr>
              <a:t>.falselist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}</a:t>
            </a:r>
          </a:p>
          <a:p>
            <a:pPr algn="l">
              <a:buClrTx/>
              <a:buFont typeface="Wingdings" pitchFamily="2" charset="2"/>
              <a:buNone/>
            </a:pPr>
            <a:endParaRPr lang="en-US" altLang="zh-CN" sz="1000" b="1" dirty="0">
              <a:ea typeface="华文行楷" pitchFamily="2" charset="-122"/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dirty="0">
                <a:sym typeface="Symbol" pitchFamily="18" charset="2"/>
              </a:rPr>
              <a:t>{ </a:t>
            </a:r>
            <a:r>
              <a:rPr lang="en-US" altLang="zh-CN" sz="2000" b="1" i="1" dirty="0" err="1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="1" i="1" dirty="0" err="1">
                <a:sym typeface="Symbol" pitchFamily="18" charset="2"/>
              </a:rPr>
              <a:t>.truelist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:= </a:t>
            </a:r>
            <a:r>
              <a:rPr lang="en-US" altLang="zh-CN" sz="2000" b="1" i="1" dirty="0" err="1">
                <a:ea typeface="华文行楷" pitchFamily="2" charset="-122"/>
                <a:sym typeface="Symbol" pitchFamily="18" charset="2"/>
              </a:rPr>
              <a:t>makelist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(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>
                <a:sym typeface="Symbol" pitchFamily="18" charset="2"/>
              </a:rPr>
              <a:t>nextstm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);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 </a:t>
            </a:r>
            <a:r>
              <a:rPr lang="en-US" altLang="zh-CN" sz="2000" b="1" i="1" dirty="0" err="1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="1" i="1" dirty="0" err="1">
                <a:sym typeface="Symbol" pitchFamily="18" charset="2"/>
              </a:rPr>
              <a:t>.falselist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:= </a:t>
            </a:r>
            <a:r>
              <a:rPr lang="en-US" altLang="zh-CN" sz="2000" b="1" i="1" dirty="0" err="1">
                <a:ea typeface="华文行楷" pitchFamily="2" charset="-122"/>
                <a:sym typeface="Symbol" pitchFamily="18" charset="2"/>
              </a:rPr>
              <a:t>makelist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(</a:t>
            </a:r>
            <a:r>
              <a:rPr lang="en-US" altLang="zh-CN" sz="2000" b="1" i="1" dirty="0">
                <a:sym typeface="Symbol" pitchFamily="18" charset="2"/>
              </a:rPr>
              <a:t> nextstm+1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);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 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emit ( 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‘</a:t>
            </a:r>
            <a:r>
              <a:rPr lang="en-US" altLang="zh-CN" sz="2000" b="1" dirty="0">
                <a:solidFill>
                  <a:srgbClr val="0000FF"/>
                </a:solidFill>
                <a:sym typeface="Symbol" pitchFamily="18" charset="2"/>
              </a:rPr>
              <a:t>if</a:t>
            </a:r>
            <a:r>
              <a:rPr lang="en-US" altLang="zh-CN" sz="2000" b="1" i="1" dirty="0">
                <a:solidFill>
                  <a:srgbClr val="0000FF"/>
                </a:solidFill>
                <a:sym typeface="Symbol" pitchFamily="18" charset="2"/>
              </a:rPr>
              <a:t>‘ </a:t>
            </a:r>
            <a:r>
              <a:rPr lang="en-US" altLang="zh-CN" sz="2000" b="1" u="sng" dirty="0">
                <a:solidFill>
                  <a:srgbClr val="0000FF"/>
                </a:solidFill>
                <a:sym typeface="Symbol" pitchFamily="18" charset="2"/>
              </a:rPr>
              <a:t>id</a:t>
            </a:r>
            <a:r>
              <a:rPr lang="en-US" altLang="zh-CN" sz="2000" b="1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.place </a:t>
            </a:r>
            <a:r>
              <a:rPr lang="en-US" altLang="zh-CN" sz="2000" b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rop.op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u="sng" dirty="0">
                <a:solidFill>
                  <a:srgbClr val="0000FF"/>
                </a:solidFill>
                <a:sym typeface="Symbol" pitchFamily="18" charset="2"/>
              </a:rPr>
              <a:t>id</a:t>
            </a:r>
            <a:r>
              <a:rPr lang="en-US" altLang="zh-CN" sz="2000" b="1" baseline="-25000" dirty="0">
                <a:solidFill>
                  <a:srgbClr val="0000FF"/>
                </a:solidFill>
                <a:sym typeface="Symbol" pitchFamily="18" charset="2"/>
              </a:rPr>
              <a:t>2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.place  </a:t>
            </a:r>
            <a:r>
              <a:rPr lang="en-US" altLang="zh-CN" sz="2000" b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‘</a:t>
            </a:r>
            <a:r>
              <a:rPr lang="en-US" altLang="zh-CN" sz="2000" b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goto</a:t>
            </a:r>
            <a:r>
              <a:rPr lang="en-US" altLang="zh-CN" sz="2000" b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_’ 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)</a:t>
            </a:r>
            <a:r>
              <a:rPr lang="en-US" altLang="zh-CN" sz="2000" b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;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  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emit (</a:t>
            </a:r>
            <a:r>
              <a:rPr lang="en-US" altLang="zh-CN" sz="2000" b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‘</a:t>
            </a:r>
            <a:r>
              <a:rPr lang="en-US" altLang="zh-CN" sz="2000" b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goto</a:t>
            </a:r>
            <a:r>
              <a:rPr lang="en-US" altLang="zh-CN" sz="2000" b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_’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) 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}</a:t>
            </a:r>
          </a:p>
          <a:p>
            <a:pPr algn="l">
              <a:buClrTx/>
              <a:buFont typeface="Wingdings" pitchFamily="2" charset="2"/>
              <a:buNone/>
            </a:pPr>
            <a:endParaRPr lang="en-US" altLang="zh-CN" sz="1000" b="1" dirty="0">
              <a:ea typeface="华文行楷" pitchFamily="2" charset="-122"/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dirty="0">
                <a:sym typeface="Symbol" pitchFamily="18" charset="2"/>
              </a:rPr>
              <a:t>{ </a:t>
            </a:r>
            <a:r>
              <a:rPr lang="en-US" altLang="zh-CN" sz="2000" b="1" i="1" dirty="0" err="1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="1" i="1" dirty="0" err="1">
                <a:sym typeface="Symbol" pitchFamily="18" charset="2"/>
              </a:rPr>
              <a:t>.truelist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:= </a:t>
            </a:r>
            <a:r>
              <a:rPr lang="en-US" altLang="zh-CN" sz="2000" b="1" i="1" dirty="0" err="1">
                <a:ea typeface="华文行楷" pitchFamily="2" charset="-122"/>
                <a:sym typeface="Symbol" pitchFamily="18" charset="2"/>
              </a:rPr>
              <a:t>makelist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(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>
                <a:sym typeface="Symbol" pitchFamily="18" charset="2"/>
              </a:rPr>
              <a:t>nextstm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);</a:t>
            </a:r>
            <a:endParaRPr lang="en-US" altLang="zh-CN" sz="2000" b="1" dirty="0">
              <a:ea typeface="华文行楷" pitchFamily="2" charset="-122"/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  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emit (</a:t>
            </a:r>
            <a:r>
              <a:rPr lang="en-US" altLang="zh-CN" sz="2000" b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‘</a:t>
            </a:r>
            <a:r>
              <a:rPr lang="en-US" altLang="zh-CN" sz="2000" b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goto</a:t>
            </a:r>
            <a:r>
              <a:rPr lang="en-US" altLang="zh-CN" sz="2000" b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_’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) 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}</a:t>
            </a:r>
          </a:p>
          <a:p>
            <a:pPr algn="l">
              <a:buClrTx/>
              <a:buFont typeface="Wingdings" pitchFamily="2" charset="2"/>
              <a:buNone/>
            </a:pPr>
            <a:endParaRPr lang="en-US" altLang="zh-CN" sz="1000" b="1" dirty="0">
              <a:ea typeface="华文行楷" pitchFamily="2" charset="-122"/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dirty="0">
                <a:sym typeface="Symbol" pitchFamily="18" charset="2"/>
              </a:rPr>
              <a:t>{ </a:t>
            </a:r>
            <a:r>
              <a:rPr lang="en-US" altLang="zh-CN" sz="2000" b="1" i="1" dirty="0" err="1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="1" i="1" dirty="0" err="1">
                <a:sym typeface="Symbol" pitchFamily="18" charset="2"/>
              </a:rPr>
              <a:t>.falselist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:= </a:t>
            </a:r>
            <a:r>
              <a:rPr lang="en-US" altLang="zh-CN" sz="2000" b="1" i="1" dirty="0" err="1">
                <a:ea typeface="华文行楷" pitchFamily="2" charset="-122"/>
                <a:sym typeface="Symbol" pitchFamily="18" charset="2"/>
              </a:rPr>
              <a:t>makelist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(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 err="1">
                <a:sym typeface="Symbol" pitchFamily="18" charset="2"/>
              </a:rPr>
              <a:t>nextstm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);</a:t>
            </a:r>
            <a:endParaRPr lang="en-US" altLang="zh-CN" sz="2000" b="1" dirty="0">
              <a:ea typeface="华文行楷" pitchFamily="2" charset="-122"/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  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emit (</a:t>
            </a:r>
            <a:r>
              <a:rPr lang="en-US" altLang="zh-CN" sz="2000" b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‘</a:t>
            </a:r>
            <a:r>
              <a:rPr lang="en-US" altLang="zh-CN" sz="2000" b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goto</a:t>
            </a:r>
            <a:r>
              <a:rPr lang="en-US" altLang="zh-CN" sz="2000" b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_’</a:t>
            </a:r>
            <a:r>
              <a:rPr lang="en-US" altLang="zh-CN" sz="2000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) 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}</a:t>
            </a:r>
          </a:p>
          <a:p>
            <a:pPr algn="l">
              <a:buClrTx/>
              <a:buFont typeface="Wingdings" pitchFamily="2" charset="2"/>
              <a:buNone/>
            </a:pPr>
            <a:endParaRPr lang="en-US" altLang="zh-CN" sz="1000" b="1" dirty="0">
              <a:ea typeface="华文行楷" pitchFamily="2" charset="-122"/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dirty="0">
                <a:sym typeface="Symbol" pitchFamily="18" charset="2"/>
              </a:rPr>
              <a:t>{ </a:t>
            </a:r>
            <a:r>
              <a:rPr lang="en-US" altLang="zh-CN" sz="2000" b="1" i="1" dirty="0" err="1">
                <a:ea typeface="华文行楷" pitchFamily="2" charset="-122"/>
                <a:sym typeface="Symbol" pitchFamily="18" charset="2"/>
              </a:rPr>
              <a:t>M</a:t>
            </a:r>
            <a:r>
              <a:rPr lang="en-US" altLang="zh-CN" sz="2000" b="1" i="1" dirty="0" err="1">
                <a:sym typeface="Symbol" pitchFamily="18" charset="2"/>
              </a:rPr>
              <a:t>.gotostm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:= </a:t>
            </a:r>
            <a:r>
              <a:rPr lang="en-US" altLang="zh-CN" sz="2000" b="1" i="1" dirty="0" err="1">
                <a:sym typeface="Symbol" pitchFamily="18" charset="2"/>
              </a:rPr>
              <a:t>nextstm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3996855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-49630" y="505663"/>
            <a:ext cx="7467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拉链与代码回填</a:t>
            </a:r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88900" y="1085100"/>
            <a:ext cx="807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</a:pPr>
            <a:r>
              <a:rPr lang="en-US" altLang="zh-CN" i="1" dirty="0" smtClean="0"/>
              <a:t>E </a:t>
            </a:r>
            <a:r>
              <a:rPr lang="en-US" altLang="zh-CN" dirty="0"/>
              <a:t>= </a:t>
            </a:r>
            <a:r>
              <a:rPr lang="en-US" altLang="zh-CN" i="1" dirty="0">
                <a:solidFill>
                  <a:srgbClr val="800080"/>
                </a:solidFill>
              </a:rPr>
              <a:t>a&lt;b</a:t>
            </a:r>
            <a:r>
              <a:rPr lang="en-US" altLang="zh-CN" b="1" dirty="0">
                <a:solidFill>
                  <a:srgbClr val="800080"/>
                </a:solidFill>
              </a:rPr>
              <a:t> </a:t>
            </a:r>
            <a:r>
              <a:rPr lang="en-US" altLang="zh-CN" b="1" dirty="0">
                <a:solidFill>
                  <a:srgbClr val="800080"/>
                </a:solidFill>
                <a:sym typeface="Symbol" pitchFamily="18" charset="2"/>
              </a:rPr>
              <a:t></a:t>
            </a:r>
            <a:r>
              <a:rPr lang="en-US" altLang="zh-CN" b="1" dirty="0">
                <a:solidFill>
                  <a:srgbClr val="800080"/>
                </a:solidFill>
              </a:rPr>
              <a:t> </a:t>
            </a:r>
            <a:r>
              <a:rPr lang="en-US" altLang="zh-CN" i="1" dirty="0">
                <a:solidFill>
                  <a:srgbClr val="800080"/>
                </a:solidFill>
              </a:rPr>
              <a:t>c&lt;d</a:t>
            </a:r>
            <a:r>
              <a:rPr lang="en-US" altLang="zh-CN" b="1" dirty="0">
                <a:solidFill>
                  <a:srgbClr val="800080"/>
                </a:solidFill>
              </a:rPr>
              <a:t> </a:t>
            </a:r>
            <a:r>
              <a:rPr lang="en-US" altLang="zh-CN" b="1" dirty="0">
                <a:solidFill>
                  <a:srgbClr val="800080"/>
                </a:solidFill>
                <a:sym typeface="Symbol" pitchFamily="18" charset="2"/>
              </a:rPr>
              <a:t></a:t>
            </a:r>
            <a:r>
              <a:rPr lang="en-US" altLang="zh-CN" b="1" dirty="0">
                <a:solidFill>
                  <a:srgbClr val="800080"/>
                </a:solidFill>
              </a:rPr>
              <a:t> </a:t>
            </a:r>
            <a:r>
              <a:rPr lang="en-US" altLang="zh-CN" i="1" dirty="0">
                <a:solidFill>
                  <a:srgbClr val="800080"/>
                </a:solidFill>
              </a:rPr>
              <a:t>e&lt;f </a:t>
            </a:r>
            <a:r>
              <a:rPr lang="zh-CN" altLang="en-US" sz="2800" b="1" dirty="0"/>
              <a:t>的翻译</a:t>
            </a:r>
            <a:r>
              <a:rPr lang="zh-CN" altLang="en-US" sz="2800" b="1" dirty="0">
                <a:solidFill>
                  <a:srgbClr val="990099"/>
                </a:solidFill>
              </a:rPr>
              <a:t>示意</a:t>
            </a:r>
          </a:p>
        </p:txBody>
      </p:sp>
      <p:sp>
        <p:nvSpPr>
          <p:cNvPr id="623627" name="Rectangle 11"/>
          <p:cNvSpPr>
            <a:spLocks noChangeArrowheads="1"/>
          </p:cNvSpPr>
          <p:nvPr/>
        </p:nvSpPr>
        <p:spPr bwMode="auto">
          <a:xfrm>
            <a:off x="5715000" y="1981200"/>
            <a:ext cx="2590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None/>
            </a:pPr>
            <a:r>
              <a:rPr lang="zh-CN" altLang="en-US" sz="2000" b="1" dirty="0"/>
              <a:t>（</a:t>
            </a:r>
            <a:r>
              <a:rPr lang="en-US" altLang="zh-CN" sz="2000" b="1" dirty="0"/>
              <a:t>0</a:t>
            </a:r>
            <a:r>
              <a:rPr lang="zh-CN" altLang="en-US" sz="2000" b="1" dirty="0"/>
              <a:t>）</a:t>
            </a:r>
            <a:r>
              <a:rPr lang="en-US" altLang="zh-CN" sz="2000" b="1" dirty="0"/>
              <a:t>if </a:t>
            </a:r>
            <a:r>
              <a:rPr lang="en-US" altLang="zh-CN" sz="2000" i="1" dirty="0"/>
              <a:t>a&lt;b</a:t>
            </a:r>
            <a:r>
              <a:rPr lang="en-US" altLang="zh-CN" sz="2000" b="1" dirty="0"/>
              <a:t> </a:t>
            </a:r>
            <a:r>
              <a:rPr lang="en-US" altLang="zh-CN" sz="2000" b="1" dirty="0" err="1"/>
              <a:t>goto</a:t>
            </a:r>
            <a:r>
              <a:rPr lang="en-US" altLang="zh-CN" sz="2000" b="1" dirty="0"/>
              <a:t> </a:t>
            </a:r>
            <a:r>
              <a:rPr lang="en-US" altLang="zh-CN" sz="2000" i="1" dirty="0"/>
              <a:t>_</a:t>
            </a:r>
            <a:r>
              <a:rPr lang="en-US" altLang="zh-CN" sz="2000" b="1" dirty="0"/>
              <a:t> </a:t>
            </a:r>
          </a:p>
        </p:txBody>
      </p:sp>
      <p:sp>
        <p:nvSpPr>
          <p:cNvPr id="623637" name="Rectangle 21"/>
          <p:cNvSpPr>
            <a:spLocks noChangeArrowheads="1"/>
          </p:cNvSpPr>
          <p:nvPr/>
        </p:nvSpPr>
        <p:spPr bwMode="auto">
          <a:xfrm>
            <a:off x="2181225" y="3108325"/>
            <a:ext cx="409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Tx/>
              <a:buFontTx/>
              <a:buNone/>
            </a:pPr>
            <a:r>
              <a:rPr lang="en-US" altLang="zh-CN" sz="2000">
                <a:ea typeface="华文行楷" pitchFamily="2" charset="-122"/>
              </a:rPr>
              <a:t>or</a:t>
            </a:r>
          </a:p>
        </p:txBody>
      </p:sp>
      <p:grpSp>
        <p:nvGrpSpPr>
          <p:cNvPr id="2" name="Group 88"/>
          <p:cNvGrpSpPr>
            <a:grpSpLocks/>
          </p:cNvGrpSpPr>
          <p:nvPr/>
        </p:nvGrpSpPr>
        <p:grpSpPr bwMode="auto">
          <a:xfrm>
            <a:off x="1524000" y="1981200"/>
            <a:ext cx="3200400" cy="1600200"/>
            <a:chOff x="960" y="1488"/>
            <a:chExt cx="2016" cy="1008"/>
          </a:xfrm>
        </p:grpSpPr>
        <p:sp>
          <p:nvSpPr>
            <p:cNvPr id="55354" name="Rectangle 15"/>
            <p:cNvSpPr>
              <a:spLocks noChangeArrowheads="1"/>
            </p:cNvSpPr>
            <p:nvPr/>
          </p:nvSpPr>
          <p:spPr bwMode="auto">
            <a:xfrm>
              <a:off x="1536" y="1488"/>
              <a:ext cx="1248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en-US" altLang="zh-CN" sz="2000" i="1">
                  <a:ea typeface="华文行楷" pitchFamily="2" charset="-122"/>
                  <a:sym typeface="Symbol" pitchFamily="18" charset="2"/>
                </a:rPr>
                <a:t>E</a:t>
              </a:r>
              <a:r>
                <a:rPr lang="en-US" altLang="zh-CN" sz="2000" i="1">
                  <a:sym typeface="Symbol" pitchFamily="18" charset="2"/>
                </a:rPr>
                <a:t>.truelist={0,4}</a:t>
              </a:r>
            </a:p>
            <a:p>
              <a:pPr>
                <a:buClrTx/>
                <a:buFontTx/>
                <a:buNone/>
              </a:pPr>
              <a:r>
                <a:rPr lang="en-US" altLang="zh-CN" sz="2000" i="1">
                  <a:ea typeface="华文行楷" pitchFamily="2" charset="-122"/>
                  <a:sym typeface="Symbol" pitchFamily="18" charset="2"/>
                </a:rPr>
                <a:t>E</a:t>
              </a:r>
              <a:r>
                <a:rPr lang="en-US" altLang="zh-CN" sz="2000" i="1">
                  <a:sym typeface="Symbol" pitchFamily="18" charset="2"/>
                </a:rPr>
                <a:t>.falselist={3,5}</a:t>
              </a:r>
            </a:p>
          </p:txBody>
        </p:sp>
        <p:sp>
          <p:nvSpPr>
            <p:cNvPr id="55355" name="Line 18"/>
            <p:cNvSpPr>
              <a:spLocks noChangeShapeType="1"/>
            </p:cNvSpPr>
            <p:nvPr/>
          </p:nvSpPr>
          <p:spPr bwMode="auto">
            <a:xfrm flipH="1" flipV="1">
              <a:off x="2016" y="1933"/>
              <a:ext cx="96" cy="323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5356" name="Line 19"/>
            <p:cNvSpPr>
              <a:spLocks noChangeShapeType="1"/>
            </p:cNvSpPr>
            <p:nvPr/>
          </p:nvSpPr>
          <p:spPr bwMode="auto">
            <a:xfrm flipV="1">
              <a:off x="960" y="1920"/>
              <a:ext cx="728" cy="528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5357" name="Line 20"/>
            <p:cNvSpPr>
              <a:spLocks noChangeShapeType="1"/>
            </p:cNvSpPr>
            <p:nvPr/>
          </p:nvSpPr>
          <p:spPr bwMode="auto">
            <a:xfrm flipV="1">
              <a:off x="1584" y="1920"/>
              <a:ext cx="272" cy="33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5358" name="Line 23"/>
            <p:cNvSpPr>
              <a:spLocks noChangeShapeType="1"/>
            </p:cNvSpPr>
            <p:nvPr/>
          </p:nvSpPr>
          <p:spPr bwMode="auto">
            <a:xfrm flipH="1" flipV="1">
              <a:off x="2352" y="1933"/>
              <a:ext cx="624" cy="563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623653" name="Rectangle 37"/>
          <p:cNvSpPr>
            <a:spLocks noChangeArrowheads="1"/>
          </p:cNvSpPr>
          <p:nvPr/>
        </p:nvSpPr>
        <p:spPr bwMode="auto">
          <a:xfrm>
            <a:off x="3444875" y="4403725"/>
            <a:ext cx="6699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n-US" altLang="zh-CN" sz="2000" i="1">
                <a:ea typeface="华文行楷" pitchFamily="2" charset="-122"/>
              </a:rPr>
              <a:t>and</a:t>
            </a:r>
          </a:p>
        </p:txBody>
      </p:sp>
      <p:grpSp>
        <p:nvGrpSpPr>
          <p:cNvPr id="3" name="Group 82"/>
          <p:cNvGrpSpPr>
            <a:grpSpLocks/>
          </p:cNvGrpSpPr>
          <p:nvPr/>
        </p:nvGrpSpPr>
        <p:grpSpPr bwMode="auto">
          <a:xfrm>
            <a:off x="2514600" y="3184525"/>
            <a:ext cx="1752600" cy="946150"/>
            <a:chOff x="1584" y="2246"/>
            <a:chExt cx="1104" cy="596"/>
          </a:xfrm>
        </p:grpSpPr>
        <p:sp>
          <p:nvSpPr>
            <p:cNvPr id="55351" name="Rectangle 13"/>
            <p:cNvSpPr>
              <a:spLocks noChangeArrowheads="1"/>
            </p:cNvSpPr>
            <p:nvPr/>
          </p:nvSpPr>
          <p:spPr bwMode="auto">
            <a:xfrm>
              <a:off x="2016" y="2592"/>
              <a:ext cx="18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en-US" altLang="zh-CN" sz="2000">
                  <a:ea typeface="华文行楷" pitchFamily="2" charset="-122"/>
                  <a:sym typeface="Symbol" pitchFamily="18" charset="2"/>
                </a:rPr>
                <a:t></a:t>
              </a:r>
            </a:p>
          </p:txBody>
        </p:sp>
        <p:sp>
          <p:nvSpPr>
            <p:cNvPr id="55352" name="Line 24"/>
            <p:cNvSpPr>
              <a:spLocks noChangeShapeType="1"/>
            </p:cNvSpPr>
            <p:nvPr/>
          </p:nvSpPr>
          <p:spPr bwMode="auto">
            <a:xfrm flipH="1" flipV="1">
              <a:off x="2107" y="2496"/>
              <a:ext cx="0" cy="159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5353" name="Rectangle 48"/>
            <p:cNvSpPr>
              <a:spLocks noChangeArrowheads="1"/>
            </p:cNvSpPr>
            <p:nvPr/>
          </p:nvSpPr>
          <p:spPr bwMode="auto">
            <a:xfrm>
              <a:off x="1584" y="2246"/>
              <a:ext cx="11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en-US" altLang="zh-CN" sz="2000" i="1">
                  <a:ea typeface="华文行楷" pitchFamily="2" charset="-122"/>
                  <a:sym typeface="Symbol" pitchFamily="18" charset="2"/>
                </a:rPr>
                <a:t>M</a:t>
              </a:r>
              <a:r>
                <a:rPr lang="en-US" altLang="zh-CN" sz="2000" i="1">
                  <a:sym typeface="Symbol" pitchFamily="18" charset="2"/>
                </a:rPr>
                <a:t>.gotostm=2</a:t>
              </a:r>
            </a:p>
          </p:txBody>
        </p:sp>
      </p:grpSp>
      <p:grpSp>
        <p:nvGrpSpPr>
          <p:cNvPr id="4" name="Group 84"/>
          <p:cNvGrpSpPr>
            <a:grpSpLocks/>
          </p:cNvGrpSpPr>
          <p:nvPr/>
        </p:nvGrpSpPr>
        <p:grpSpPr bwMode="auto">
          <a:xfrm>
            <a:off x="3733800" y="4687888"/>
            <a:ext cx="1828800" cy="946150"/>
            <a:chOff x="2352" y="3193"/>
            <a:chExt cx="1152" cy="596"/>
          </a:xfrm>
        </p:grpSpPr>
        <p:sp>
          <p:nvSpPr>
            <p:cNvPr id="55348" name="Rectangle 52"/>
            <p:cNvSpPr>
              <a:spLocks noChangeArrowheads="1"/>
            </p:cNvSpPr>
            <p:nvPr/>
          </p:nvSpPr>
          <p:spPr bwMode="auto">
            <a:xfrm>
              <a:off x="2784" y="3539"/>
              <a:ext cx="18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en-US" altLang="zh-CN" sz="2000">
                  <a:ea typeface="华文行楷" pitchFamily="2" charset="-122"/>
                  <a:sym typeface="Symbol" pitchFamily="18" charset="2"/>
                </a:rPr>
                <a:t></a:t>
              </a:r>
            </a:p>
          </p:txBody>
        </p:sp>
        <p:sp>
          <p:nvSpPr>
            <p:cNvPr id="55349" name="Line 54"/>
            <p:cNvSpPr>
              <a:spLocks noChangeShapeType="1"/>
            </p:cNvSpPr>
            <p:nvPr/>
          </p:nvSpPr>
          <p:spPr bwMode="auto">
            <a:xfrm flipH="1" flipV="1">
              <a:off x="2875" y="3443"/>
              <a:ext cx="0" cy="159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5350" name="Rectangle 55"/>
            <p:cNvSpPr>
              <a:spLocks noChangeArrowheads="1"/>
            </p:cNvSpPr>
            <p:nvPr/>
          </p:nvSpPr>
          <p:spPr bwMode="auto">
            <a:xfrm>
              <a:off x="2352" y="3193"/>
              <a:ext cx="115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en-US" altLang="zh-CN" sz="2000" i="1">
                  <a:ea typeface="华文行楷" pitchFamily="2" charset="-122"/>
                  <a:sym typeface="Symbol" pitchFamily="18" charset="2"/>
                </a:rPr>
                <a:t>M</a:t>
              </a:r>
              <a:r>
                <a:rPr lang="en-US" altLang="zh-CN" sz="2000" i="1">
                  <a:sym typeface="Symbol" pitchFamily="18" charset="2"/>
                </a:rPr>
                <a:t>.gotostm=4</a:t>
              </a:r>
            </a:p>
          </p:txBody>
        </p:sp>
      </p:grpSp>
      <p:grpSp>
        <p:nvGrpSpPr>
          <p:cNvPr id="5" name="Group 86"/>
          <p:cNvGrpSpPr>
            <a:grpSpLocks/>
          </p:cNvGrpSpPr>
          <p:nvPr/>
        </p:nvGrpSpPr>
        <p:grpSpPr bwMode="auto">
          <a:xfrm>
            <a:off x="2590800" y="3505200"/>
            <a:ext cx="3886200" cy="1371600"/>
            <a:chOff x="1632" y="2448"/>
            <a:chExt cx="2448" cy="864"/>
          </a:xfrm>
        </p:grpSpPr>
        <p:sp>
          <p:nvSpPr>
            <p:cNvPr id="55343" name="Line 25"/>
            <p:cNvSpPr>
              <a:spLocks noChangeShapeType="1"/>
            </p:cNvSpPr>
            <p:nvPr/>
          </p:nvSpPr>
          <p:spPr bwMode="auto">
            <a:xfrm flipV="1">
              <a:off x="2400" y="2880"/>
              <a:ext cx="200" cy="192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5344" name="Rectangle 49"/>
            <p:cNvSpPr>
              <a:spLocks noChangeArrowheads="1"/>
            </p:cNvSpPr>
            <p:nvPr/>
          </p:nvSpPr>
          <p:spPr bwMode="auto">
            <a:xfrm>
              <a:off x="2352" y="2448"/>
              <a:ext cx="1248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en-US" altLang="zh-CN" sz="2000" i="1" dirty="0" err="1">
                  <a:ea typeface="华文行楷" pitchFamily="2" charset="-122"/>
                  <a:sym typeface="Symbol" pitchFamily="18" charset="2"/>
                </a:rPr>
                <a:t>E</a:t>
              </a:r>
              <a:r>
                <a:rPr lang="en-US" altLang="zh-CN" sz="2000" i="1" dirty="0" err="1">
                  <a:sym typeface="Symbol" pitchFamily="18" charset="2"/>
                </a:rPr>
                <a:t>.truelist</a:t>
              </a:r>
              <a:r>
                <a:rPr lang="en-US" altLang="zh-CN" sz="2000" i="1" dirty="0">
                  <a:sym typeface="Symbol" pitchFamily="18" charset="2"/>
                </a:rPr>
                <a:t>={4}</a:t>
              </a:r>
            </a:p>
            <a:p>
              <a:pPr>
                <a:buClrTx/>
                <a:buFontTx/>
                <a:buNone/>
              </a:pPr>
              <a:r>
                <a:rPr lang="en-US" altLang="zh-CN" sz="2000" i="1" dirty="0" err="1">
                  <a:ea typeface="华文行楷" pitchFamily="2" charset="-122"/>
                  <a:sym typeface="Symbol" pitchFamily="18" charset="2"/>
                </a:rPr>
                <a:t>E</a:t>
              </a:r>
              <a:r>
                <a:rPr lang="en-US" altLang="zh-CN" sz="2000" i="1" dirty="0" err="1">
                  <a:sym typeface="Symbol" pitchFamily="18" charset="2"/>
                </a:rPr>
                <a:t>.falselist</a:t>
              </a:r>
              <a:r>
                <a:rPr lang="en-US" altLang="zh-CN" sz="2000" i="1" dirty="0">
                  <a:sym typeface="Symbol" pitchFamily="18" charset="2"/>
                </a:rPr>
                <a:t>={3,5}</a:t>
              </a:r>
            </a:p>
          </p:txBody>
        </p:sp>
        <p:sp>
          <p:nvSpPr>
            <p:cNvPr id="55345" name="Line 50"/>
            <p:cNvSpPr>
              <a:spLocks noChangeShapeType="1"/>
            </p:cNvSpPr>
            <p:nvPr/>
          </p:nvSpPr>
          <p:spPr bwMode="auto">
            <a:xfrm flipV="1">
              <a:off x="1632" y="2880"/>
              <a:ext cx="816" cy="33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5346" name="Line 53"/>
            <p:cNvSpPr>
              <a:spLocks noChangeShapeType="1"/>
            </p:cNvSpPr>
            <p:nvPr/>
          </p:nvSpPr>
          <p:spPr bwMode="auto">
            <a:xfrm flipH="1" flipV="1">
              <a:off x="2784" y="2880"/>
              <a:ext cx="96" cy="336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5347" name="Line 56"/>
            <p:cNvSpPr>
              <a:spLocks noChangeShapeType="1"/>
            </p:cNvSpPr>
            <p:nvPr/>
          </p:nvSpPr>
          <p:spPr bwMode="auto">
            <a:xfrm flipH="1" flipV="1">
              <a:off x="3168" y="2883"/>
              <a:ext cx="912" cy="429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6" name="Group 81"/>
          <p:cNvGrpSpPr>
            <a:grpSpLocks/>
          </p:cNvGrpSpPr>
          <p:nvPr/>
        </p:nvGrpSpPr>
        <p:grpSpPr bwMode="auto">
          <a:xfrm>
            <a:off x="762000" y="3489325"/>
            <a:ext cx="1828800" cy="1250950"/>
            <a:chOff x="480" y="2438"/>
            <a:chExt cx="1152" cy="788"/>
          </a:xfrm>
        </p:grpSpPr>
        <p:sp>
          <p:nvSpPr>
            <p:cNvPr id="55336" name="Rectangle 47"/>
            <p:cNvSpPr>
              <a:spLocks noChangeArrowheads="1"/>
            </p:cNvSpPr>
            <p:nvPr/>
          </p:nvSpPr>
          <p:spPr bwMode="auto">
            <a:xfrm>
              <a:off x="480" y="2438"/>
              <a:ext cx="1152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en-US" altLang="zh-CN" sz="2000" i="1" dirty="0" err="1">
                  <a:ea typeface="华文行楷" pitchFamily="2" charset="-122"/>
                  <a:sym typeface="Symbol" pitchFamily="18" charset="2"/>
                </a:rPr>
                <a:t>E</a:t>
              </a:r>
              <a:r>
                <a:rPr lang="en-US" altLang="zh-CN" sz="2000" i="1" dirty="0" err="1">
                  <a:sym typeface="Symbol" pitchFamily="18" charset="2"/>
                </a:rPr>
                <a:t>.truelist</a:t>
              </a:r>
              <a:r>
                <a:rPr lang="en-US" altLang="zh-CN" sz="2000" i="1" dirty="0">
                  <a:sym typeface="Symbol" pitchFamily="18" charset="2"/>
                </a:rPr>
                <a:t>={0}</a:t>
              </a:r>
            </a:p>
            <a:p>
              <a:pPr>
                <a:buClrTx/>
                <a:buFontTx/>
                <a:buNone/>
              </a:pPr>
              <a:r>
                <a:rPr lang="en-US" altLang="zh-CN" sz="2000" i="1" dirty="0" err="1">
                  <a:ea typeface="华文行楷" pitchFamily="2" charset="-122"/>
                  <a:sym typeface="Symbol" pitchFamily="18" charset="2"/>
                </a:rPr>
                <a:t>E</a:t>
              </a:r>
              <a:r>
                <a:rPr lang="en-US" altLang="zh-CN" sz="2000" i="1" dirty="0" err="1">
                  <a:sym typeface="Symbol" pitchFamily="18" charset="2"/>
                </a:rPr>
                <a:t>.falselist</a:t>
              </a:r>
              <a:r>
                <a:rPr lang="en-US" altLang="zh-CN" sz="2000" i="1" dirty="0">
                  <a:sym typeface="Symbol" pitchFamily="18" charset="2"/>
                </a:rPr>
                <a:t>={1}</a:t>
              </a:r>
            </a:p>
          </p:txBody>
        </p:sp>
        <p:sp>
          <p:nvSpPr>
            <p:cNvPr id="55337" name="Rectangle 58"/>
            <p:cNvSpPr>
              <a:spLocks noChangeArrowheads="1"/>
            </p:cNvSpPr>
            <p:nvPr/>
          </p:nvSpPr>
          <p:spPr bwMode="auto">
            <a:xfrm>
              <a:off x="799" y="2976"/>
              <a:ext cx="20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en-US" altLang="zh-CN" sz="2000">
                  <a:ea typeface="华文行楷" pitchFamily="2" charset="-122"/>
                  <a:sym typeface="Symbol" pitchFamily="18" charset="2"/>
                </a:rPr>
                <a:t>&lt;</a:t>
              </a:r>
            </a:p>
          </p:txBody>
        </p:sp>
        <p:sp>
          <p:nvSpPr>
            <p:cNvPr id="55338" name="Line 59"/>
            <p:cNvSpPr>
              <a:spLocks noChangeShapeType="1"/>
            </p:cNvSpPr>
            <p:nvPr/>
          </p:nvSpPr>
          <p:spPr bwMode="auto">
            <a:xfrm flipH="1" flipV="1">
              <a:off x="913" y="2870"/>
              <a:ext cx="0" cy="159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5339" name="Line 60"/>
            <p:cNvSpPr>
              <a:spLocks noChangeShapeType="1"/>
            </p:cNvSpPr>
            <p:nvPr/>
          </p:nvSpPr>
          <p:spPr bwMode="auto">
            <a:xfrm flipV="1">
              <a:off x="672" y="2880"/>
              <a:ext cx="98" cy="144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5340" name="Rectangle 61"/>
            <p:cNvSpPr>
              <a:spLocks noChangeArrowheads="1"/>
            </p:cNvSpPr>
            <p:nvPr/>
          </p:nvSpPr>
          <p:spPr bwMode="auto">
            <a:xfrm>
              <a:off x="515" y="2966"/>
              <a:ext cx="20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en-US" altLang="zh-CN" sz="2000">
                  <a:ea typeface="华文行楷" pitchFamily="2" charset="-122"/>
                </a:rPr>
                <a:t>a</a:t>
              </a:r>
            </a:p>
          </p:txBody>
        </p:sp>
        <p:sp>
          <p:nvSpPr>
            <p:cNvPr id="55341" name="Line 62"/>
            <p:cNvSpPr>
              <a:spLocks noChangeShapeType="1"/>
            </p:cNvSpPr>
            <p:nvPr/>
          </p:nvSpPr>
          <p:spPr bwMode="auto">
            <a:xfrm flipH="1" flipV="1">
              <a:off x="1071" y="2880"/>
              <a:ext cx="129" cy="144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5342" name="Rectangle 63"/>
            <p:cNvSpPr>
              <a:spLocks noChangeArrowheads="1"/>
            </p:cNvSpPr>
            <p:nvPr/>
          </p:nvSpPr>
          <p:spPr bwMode="auto">
            <a:xfrm>
              <a:off x="1104" y="2976"/>
              <a:ext cx="20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en-US" altLang="zh-CN" sz="2000">
                  <a:ea typeface="华文行楷" pitchFamily="2" charset="-122"/>
                </a:rPr>
                <a:t>b</a:t>
              </a:r>
            </a:p>
          </p:txBody>
        </p:sp>
      </p:grpSp>
      <p:grpSp>
        <p:nvGrpSpPr>
          <p:cNvPr id="7" name="Group 83"/>
          <p:cNvGrpSpPr>
            <a:grpSpLocks/>
          </p:cNvGrpSpPr>
          <p:nvPr/>
        </p:nvGrpSpPr>
        <p:grpSpPr bwMode="auto">
          <a:xfrm>
            <a:off x="1828800" y="4724400"/>
            <a:ext cx="1905000" cy="1219200"/>
            <a:chOff x="1152" y="3216"/>
            <a:chExt cx="1200" cy="768"/>
          </a:xfrm>
        </p:grpSpPr>
        <p:sp>
          <p:nvSpPr>
            <p:cNvPr id="55329" name="Rectangle 51"/>
            <p:cNvSpPr>
              <a:spLocks noChangeArrowheads="1"/>
            </p:cNvSpPr>
            <p:nvPr/>
          </p:nvSpPr>
          <p:spPr bwMode="auto">
            <a:xfrm>
              <a:off x="1152" y="3216"/>
              <a:ext cx="120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en-US" altLang="zh-CN" sz="2000" i="1" dirty="0" err="1">
                  <a:ea typeface="华文行楷" pitchFamily="2" charset="-122"/>
                  <a:sym typeface="Symbol" pitchFamily="18" charset="2"/>
                </a:rPr>
                <a:t>E</a:t>
              </a:r>
              <a:r>
                <a:rPr lang="en-US" altLang="zh-CN" sz="2000" i="1" dirty="0" err="1">
                  <a:sym typeface="Symbol" pitchFamily="18" charset="2"/>
                </a:rPr>
                <a:t>.truelist</a:t>
              </a:r>
              <a:r>
                <a:rPr lang="en-US" altLang="zh-CN" sz="2000" i="1" dirty="0">
                  <a:sym typeface="Symbol" pitchFamily="18" charset="2"/>
                </a:rPr>
                <a:t>={2}</a:t>
              </a:r>
            </a:p>
            <a:p>
              <a:pPr>
                <a:buClrTx/>
                <a:buFontTx/>
                <a:buNone/>
              </a:pPr>
              <a:r>
                <a:rPr lang="en-US" altLang="zh-CN" sz="2000" i="1" dirty="0" err="1">
                  <a:ea typeface="华文行楷" pitchFamily="2" charset="-122"/>
                  <a:sym typeface="Symbol" pitchFamily="18" charset="2"/>
                </a:rPr>
                <a:t>E</a:t>
              </a:r>
              <a:r>
                <a:rPr lang="en-US" altLang="zh-CN" sz="2000" i="1" dirty="0" err="1">
                  <a:sym typeface="Symbol" pitchFamily="18" charset="2"/>
                </a:rPr>
                <a:t>.falselist</a:t>
              </a:r>
              <a:r>
                <a:rPr lang="en-US" altLang="zh-CN" sz="2000" i="1" dirty="0">
                  <a:sym typeface="Symbol" pitchFamily="18" charset="2"/>
                </a:rPr>
                <a:t>={3}</a:t>
              </a:r>
            </a:p>
          </p:txBody>
        </p:sp>
        <p:sp>
          <p:nvSpPr>
            <p:cNvPr id="55330" name="Rectangle 64"/>
            <p:cNvSpPr>
              <a:spLocks noChangeArrowheads="1"/>
            </p:cNvSpPr>
            <p:nvPr/>
          </p:nvSpPr>
          <p:spPr bwMode="auto">
            <a:xfrm>
              <a:off x="1506" y="3734"/>
              <a:ext cx="20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en-US" altLang="zh-CN" sz="2000">
                  <a:ea typeface="华文行楷" pitchFamily="2" charset="-122"/>
                  <a:sym typeface="Symbol" pitchFamily="18" charset="2"/>
                </a:rPr>
                <a:t>&lt;</a:t>
              </a:r>
            </a:p>
          </p:txBody>
        </p:sp>
        <p:sp>
          <p:nvSpPr>
            <p:cNvPr id="55331" name="Line 65"/>
            <p:cNvSpPr>
              <a:spLocks noChangeShapeType="1"/>
            </p:cNvSpPr>
            <p:nvPr/>
          </p:nvSpPr>
          <p:spPr bwMode="auto">
            <a:xfrm flipH="1" flipV="1">
              <a:off x="1620" y="3628"/>
              <a:ext cx="0" cy="159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5332" name="Line 66"/>
            <p:cNvSpPr>
              <a:spLocks noChangeShapeType="1"/>
            </p:cNvSpPr>
            <p:nvPr/>
          </p:nvSpPr>
          <p:spPr bwMode="auto">
            <a:xfrm flipV="1">
              <a:off x="1379" y="3638"/>
              <a:ext cx="98" cy="144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5333" name="Rectangle 67"/>
            <p:cNvSpPr>
              <a:spLocks noChangeArrowheads="1"/>
            </p:cNvSpPr>
            <p:nvPr/>
          </p:nvSpPr>
          <p:spPr bwMode="auto">
            <a:xfrm>
              <a:off x="1222" y="3724"/>
              <a:ext cx="1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en-US" altLang="zh-CN" sz="2000">
                  <a:ea typeface="华文行楷" pitchFamily="2" charset="-122"/>
                </a:rPr>
                <a:t>c</a:t>
              </a:r>
            </a:p>
          </p:txBody>
        </p:sp>
        <p:sp>
          <p:nvSpPr>
            <p:cNvPr id="55334" name="Line 68"/>
            <p:cNvSpPr>
              <a:spLocks noChangeShapeType="1"/>
            </p:cNvSpPr>
            <p:nvPr/>
          </p:nvSpPr>
          <p:spPr bwMode="auto">
            <a:xfrm flipH="1" flipV="1">
              <a:off x="1778" y="3638"/>
              <a:ext cx="129" cy="144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5335" name="Rectangle 69"/>
            <p:cNvSpPr>
              <a:spLocks noChangeArrowheads="1"/>
            </p:cNvSpPr>
            <p:nvPr/>
          </p:nvSpPr>
          <p:spPr bwMode="auto">
            <a:xfrm>
              <a:off x="1811" y="3734"/>
              <a:ext cx="20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en-US" altLang="zh-CN" sz="2000">
                  <a:ea typeface="华文行楷" pitchFamily="2" charset="-122"/>
                </a:rPr>
                <a:t>d</a:t>
              </a:r>
            </a:p>
          </p:txBody>
        </p:sp>
      </p:grpSp>
      <p:grpSp>
        <p:nvGrpSpPr>
          <p:cNvPr id="8" name="Group 85"/>
          <p:cNvGrpSpPr>
            <a:grpSpLocks/>
          </p:cNvGrpSpPr>
          <p:nvPr/>
        </p:nvGrpSpPr>
        <p:grpSpPr bwMode="auto">
          <a:xfrm>
            <a:off x="5791200" y="4800600"/>
            <a:ext cx="1828800" cy="1219200"/>
            <a:chOff x="3648" y="3264"/>
            <a:chExt cx="1152" cy="768"/>
          </a:xfrm>
        </p:grpSpPr>
        <p:sp>
          <p:nvSpPr>
            <p:cNvPr id="55322" name="Rectangle 57"/>
            <p:cNvSpPr>
              <a:spLocks noChangeArrowheads="1"/>
            </p:cNvSpPr>
            <p:nvPr/>
          </p:nvSpPr>
          <p:spPr bwMode="auto">
            <a:xfrm>
              <a:off x="3648" y="3264"/>
              <a:ext cx="1152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en-US" altLang="zh-CN" sz="2000" i="1">
                  <a:ea typeface="华文行楷" pitchFamily="2" charset="-122"/>
                  <a:sym typeface="Symbol" pitchFamily="18" charset="2"/>
                </a:rPr>
                <a:t>E</a:t>
              </a:r>
              <a:r>
                <a:rPr lang="en-US" altLang="zh-CN" sz="2000" i="1">
                  <a:sym typeface="Symbol" pitchFamily="18" charset="2"/>
                </a:rPr>
                <a:t>.truelist={4}</a:t>
              </a:r>
            </a:p>
            <a:p>
              <a:pPr>
                <a:buClrTx/>
                <a:buFontTx/>
                <a:buNone/>
              </a:pPr>
              <a:r>
                <a:rPr lang="en-US" altLang="zh-CN" sz="2000" i="1">
                  <a:ea typeface="华文行楷" pitchFamily="2" charset="-122"/>
                  <a:sym typeface="Symbol" pitchFamily="18" charset="2"/>
                </a:rPr>
                <a:t>E</a:t>
              </a:r>
              <a:r>
                <a:rPr lang="en-US" altLang="zh-CN" sz="2000" i="1">
                  <a:sym typeface="Symbol" pitchFamily="18" charset="2"/>
                </a:rPr>
                <a:t>.falselist={5}</a:t>
              </a:r>
            </a:p>
          </p:txBody>
        </p:sp>
        <p:sp>
          <p:nvSpPr>
            <p:cNvPr id="55323" name="Rectangle 70"/>
            <p:cNvSpPr>
              <a:spLocks noChangeArrowheads="1"/>
            </p:cNvSpPr>
            <p:nvPr/>
          </p:nvSpPr>
          <p:spPr bwMode="auto">
            <a:xfrm>
              <a:off x="4028" y="3782"/>
              <a:ext cx="20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en-US" altLang="zh-CN" sz="2000">
                  <a:ea typeface="华文行楷" pitchFamily="2" charset="-122"/>
                  <a:sym typeface="Symbol" pitchFamily="18" charset="2"/>
                </a:rPr>
                <a:t>&lt;</a:t>
              </a:r>
            </a:p>
          </p:txBody>
        </p:sp>
        <p:sp>
          <p:nvSpPr>
            <p:cNvPr id="55324" name="Line 71"/>
            <p:cNvSpPr>
              <a:spLocks noChangeShapeType="1"/>
            </p:cNvSpPr>
            <p:nvPr/>
          </p:nvSpPr>
          <p:spPr bwMode="auto">
            <a:xfrm flipH="1" flipV="1">
              <a:off x="4142" y="3676"/>
              <a:ext cx="0" cy="159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5325" name="Line 72"/>
            <p:cNvSpPr>
              <a:spLocks noChangeShapeType="1"/>
            </p:cNvSpPr>
            <p:nvPr/>
          </p:nvSpPr>
          <p:spPr bwMode="auto">
            <a:xfrm flipV="1">
              <a:off x="3901" y="3686"/>
              <a:ext cx="98" cy="144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5326" name="Rectangle 73"/>
            <p:cNvSpPr>
              <a:spLocks noChangeArrowheads="1"/>
            </p:cNvSpPr>
            <p:nvPr/>
          </p:nvSpPr>
          <p:spPr bwMode="auto">
            <a:xfrm>
              <a:off x="3744" y="3772"/>
              <a:ext cx="20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en-US" altLang="zh-CN" sz="2000">
                  <a:ea typeface="华文行楷" pitchFamily="2" charset="-122"/>
                </a:rPr>
                <a:t>e</a:t>
              </a:r>
            </a:p>
          </p:txBody>
        </p:sp>
        <p:sp>
          <p:nvSpPr>
            <p:cNvPr id="55327" name="Line 74"/>
            <p:cNvSpPr>
              <a:spLocks noChangeShapeType="1"/>
            </p:cNvSpPr>
            <p:nvPr/>
          </p:nvSpPr>
          <p:spPr bwMode="auto">
            <a:xfrm flipH="1" flipV="1">
              <a:off x="4300" y="3686"/>
              <a:ext cx="129" cy="144"/>
            </a:xfrm>
            <a:prstGeom prst="line">
              <a:avLst/>
            </a:prstGeom>
            <a:noFill/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55328" name="Rectangle 75"/>
            <p:cNvSpPr>
              <a:spLocks noChangeArrowheads="1"/>
            </p:cNvSpPr>
            <p:nvPr/>
          </p:nvSpPr>
          <p:spPr bwMode="auto">
            <a:xfrm>
              <a:off x="4333" y="3782"/>
              <a:ext cx="16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en-US" altLang="zh-CN" sz="2000">
                  <a:ea typeface="华文行楷" pitchFamily="2" charset="-122"/>
                </a:rPr>
                <a:t>f</a:t>
              </a:r>
            </a:p>
          </p:txBody>
        </p:sp>
      </p:grpSp>
      <p:sp>
        <p:nvSpPr>
          <p:cNvPr id="623692" name="Rectangle 76"/>
          <p:cNvSpPr>
            <a:spLocks noChangeArrowheads="1"/>
          </p:cNvSpPr>
          <p:nvPr/>
        </p:nvSpPr>
        <p:spPr bwMode="auto">
          <a:xfrm>
            <a:off x="5608638" y="2331904"/>
            <a:ext cx="3048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None/>
            </a:pPr>
            <a:r>
              <a:rPr lang="zh-CN" altLang="en-US" sz="2000" b="1" dirty="0"/>
              <a:t>（</a:t>
            </a:r>
            <a:r>
              <a:rPr lang="en-US" altLang="zh-CN" sz="2000" b="1" dirty="0"/>
              <a:t>1</a:t>
            </a:r>
            <a:r>
              <a:rPr lang="zh-CN" altLang="en-US" sz="2000" b="1" dirty="0"/>
              <a:t>）</a:t>
            </a:r>
            <a:r>
              <a:rPr lang="en-US" altLang="zh-CN" sz="2000" b="1" dirty="0" err="1"/>
              <a:t>goto</a:t>
            </a:r>
            <a:r>
              <a:rPr lang="en-US" altLang="zh-CN" sz="2000" b="1" dirty="0"/>
              <a:t>  </a:t>
            </a:r>
            <a:r>
              <a:rPr lang="en-US" altLang="zh-CN" sz="2000" i="1" dirty="0"/>
              <a:t>_</a:t>
            </a:r>
            <a:r>
              <a:rPr lang="en-US" altLang="zh-CN" sz="2000" b="1" dirty="0"/>
              <a:t> </a:t>
            </a:r>
          </a:p>
        </p:txBody>
      </p:sp>
      <p:sp>
        <p:nvSpPr>
          <p:cNvPr id="623693" name="Rectangle 77"/>
          <p:cNvSpPr>
            <a:spLocks noChangeArrowheads="1"/>
          </p:cNvSpPr>
          <p:nvPr/>
        </p:nvSpPr>
        <p:spPr bwMode="auto">
          <a:xfrm>
            <a:off x="5715000" y="3124200"/>
            <a:ext cx="3048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None/>
            </a:pPr>
            <a:r>
              <a:rPr lang="zh-CN" altLang="en-US" sz="2000" b="1" dirty="0"/>
              <a:t>（</a:t>
            </a:r>
            <a:r>
              <a:rPr lang="en-US" altLang="zh-CN" sz="2000" b="1" dirty="0"/>
              <a:t>3</a:t>
            </a:r>
            <a:r>
              <a:rPr lang="zh-CN" altLang="en-US" sz="2000" b="1" dirty="0"/>
              <a:t>）</a:t>
            </a:r>
            <a:r>
              <a:rPr lang="en-US" altLang="zh-CN" sz="2000" b="1" dirty="0" err="1"/>
              <a:t>goto</a:t>
            </a:r>
            <a:r>
              <a:rPr lang="en-US" altLang="zh-CN" sz="2000" b="1" dirty="0"/>
              <a:t> </a:t>
            </a:r>
            <a:r>
              <a:rPr lang="en-US" altLang="zh-CN" sz="2000" i="1" dirty="0"/>
              <a:t>_</a:t>
            </a:r>
          </a:p>
        </p:txBody>
      </p:sp>
      <p:sp>
        <p:nvSpPr>
          <p:cNvPr id="623694" name="Rectangle 78"/>
          <p:cNvSpPr>
            <a:spLocks noChangeArrowheads="1"/>
          </p:cNvSpPr>
          <p:nvPr/>
        </p:nvSpPr>
        <p:spPr bwMode="auto">
          <a:xfrm>
            <a:off x="5633758" y="2727325"/>
            <a:ext cx="3048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None/>
            </a:pPr>
            <a:r>
              <a:rPr lang="zh-CN" altLang="en-US" sz="2000" b="1" dirty="0"/>
              <a:t>（</a:t>
            </a:r>
            <a:r>
              <a:rPr lang="en-US" altLang="zh-CN" sz="2000" b="1" dirty="0"/>
              <a:t>2</a:t>
            </a:r>
            <a:r>
              <a:rPr lang="zh-CN" altLang="en-US" sz="2000" b="1" dirty="0"/>
              <a:t>）</a:t>
            </a:r>
            <a:r>
              <a:rPr lang="en-US" altLang="zh-CN" sz="2000" b="1" dirty="0"/>
              <a:t>if </a:t>
            </a:r>
            <a:r>
              <a:rPr lang="en-US" altLang="zh-CN" sz="2000" i="1" dirty="0"/>
              <a:t>c&lt;d</a:t>
            </a:r>
            <a:r>
              <a:rPr lang="en-US" altLang="zh-CN" sz="2000" b="1" dirty="0"/>
              <a:t> </a:t>
            </a:r>
            <a:r>
              <a:rPr lang="en-US" altLang="zh-CN" sz="2000" b="1" dirty="0" err="1"/>
              <a:t>goto</a:t>
            </a:r>
            <a:r>
              <a:rPr lang="en-US" altLang="zh-CN" sz="2000" b="1" dirty="0"/>
              <a:t> </a:t>
            </a:r>
            <a:r>
              <a:rPr lang="en-US" altLang="zh-CN" sz="2000" i="1" dirty="0"/>
              <a:t>_</a:t>
            </a:r>
          </a:p>
        </p:txBody>
      </p:sp>
      <p:sp>
        <p:nvSpPr>
          <p:cNvPr id="623695" name="Rectangle 79"/>
          <p:cNvSpPr>
            <a:spLocks noChangeArrowheads="1"/>
          </p:cNvSpPr>
          <p:nvPr/>
        </p:nvSpPr>
        <p:spPr bwMode="auto">
          <a:xfrm>
            <a:off x="5715000" y="3505200"/>
            <a:ext cx="3048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None/>
            </a:pPr>
            <a:r>
              <a:rPr lang="zh-CN" altLang="en-US" sz="2000" b="1" dirty="0"/>
              <a:t>（</a:t>
            </a:r>
            <a:r>
              <a:rPr lang="en-US" altLang="zh-CN" sz="2000" b="1" dirty="0"/>
              <a:t>4</a:t>
            </a:r>
            <a:r>
              <a:rPr lang="zh-CN" altLang="en-US" sz="2000" b="1" dirty="0"/>
              <a:t>）</a:t>
            </a:r>
            <a:r>
              <a:rPr lang="en-US" altLang="zh-CN" sz="2000" b="1" dirty="0"/>
              <a:t>if </a:t>
            </a:r>
            <a:r>
              <a:rPr lang="en-US" altLang="zh-CN" sz="2000" i="1" dirty="0"/>
              <a:t>e&lt;f</a:t>
            </a:r>
            <a:r>
              <a:rPr lang="en-US" altLang="zh-CN" sz="2000" b="1" dirty="0"/>
              <a:t> </a:t>
            </a:r>
            <a:r>
              <a:rPr lang="en-US" altLang="zh-CN" sz="2000" b="1" dirty="0" err="1"/>
              <a:t>goto</a:t>
            </a:r>
            <a:r>
              <a:rPr lang="en-US" altLang="zh-CN" sz="2000" b="1" dirty="0"/>
              <a:t> </a:t>
            </a:r>
            <a:r>
              <a:rPr lang="en-US" altLang="zh-CN" sz="2000" i="1" dirty="0"/>
              <a:t>_</a:t>
            </a:r>
          </a:p>
        </p:txBody>
      </p:sp>
      <p:sp>
        <p:nvSpPr>
          <p:cNvPr id="623696" name="Rectangle 80"/>
          <p:cNvSpPr>
            <a:spLocks noChangeArrowheads="1"/>
          </p:cNvSpPr>
          <p:nvPr/>
        </p:nvSpPr>
        <p:spPr bwMode="auto">
          <a:xfrm>
            <a:off x="5715000" y="3946525"/>
            <a:ext cx="3048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None/>
            </a:pPr>
            <a:r>
              <a:rPr lang="zh-CN" altLang="en-US" sz="2000" b="1" dirty="0"/>
              <a:t>（</a:t>
            </a:r>
            <a:r>
              <a:rPr lang="en-US" altLang="zh-CN" sz="2000" b="1" dirty="0"/>
              <a:t>5</a:t>
            </a:r>
            <a:r>
              <a:rPr lang="zh-CN" altLang="en-US" sz="2000" b="1" dirty="0"/>
              <a:t>）</a:t>
            </a:r>
            <a:r>
              <a:rPr lang="en-US" altLang="zh-CN" sz="2000" b="1" dirty="0" err="1"/>
              <a:t>goto</a:t>
            </a:r>
            <a:r>
              <a:rPr lang="en-US" altLang="zh-CN" sz="2000" b="1" dirty="0"/>
              <a:t> </a:t>
            </a:r>
            <a:r>
              <a:rPr lang="en-US" altLang="zh-CN" sz="2000" i="1" dirty="0"/>
              <a:t>_</a:t>
            </a:r>
          </a:p>
        </p:txBody>
      </p:sp>
      <p:sp>
        <p:nvSpPr>
          <p:cNvPr id="623703" name="Rectangle 87"/>
          <p:cNvSpPr>
            <a:spLocks noChangeArrowheads="1"/>
          </p:cNvSpPr>
          <p:nvPr/>
        </p:nvSpPr>
        <p:spPr bwMode="auto">
          <a:xfrm>
            <a:off x="7888288" y="2743200"/>
            <a:ext cx="4937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2000" dirty="0">
                <a:solidFill>
                  <a:srgbClr val="800080"/>
                </a:solidFill>
                <a:sym typeface="Symbol" pitchFamily="18" charset="2"/>
              </a:rPr>
              <a:t>(4)</a:t>
            </a:r>
          </a:p>
        </p:txBody>
      </p:sp>
      <p:sp>
        <p:nvSpPr>
          <p:cNvPr id="623705" name="Rectangle 89"/>
          <p:cNvSpPr>
            <a:spLocks noChangeArrowheads="1"/>
          </p:cNvSpPr>
          <p:nvPr/>
        </p:nvSpPr>
        <p:spPr bwMode="auto">
          <a:xfrm>
            <a:off x="7239000" y="2362200"/>
            <a:ext cx="4937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2000">
                <a:solidFill>
                  <a:srgbClr val="800080"/>
                </a:solidFill>
                <a:sym typeface="Symbol" pitchFamily="18" charset="2"/>
              </a:rPr>
              <a:t>(2)</a:t>
            </a:r>
          </a:p>
        </p:txBody>
      </p:sp>
      <p:sp>
        <p:nvSpPr>
          <p:cNvPr id="9" name="矩形 8"/>
          <p:cNvSpPr/>
          <p:nvPr/>
        </p:nvSpPr>
        <p:spPr>
          <a:xfrm>
            <a:off x="3779837" y="403884"/>
            <a:ext cx="5522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ClrTx/>
              <a:buFont typeface="Wingdings" pitchFamily="2" charset="2"/>
              <a:buNone/>
            </a:pPr>
            <a:r>
              <a:rPr lang="en-US" altLang="zh-CN" b="1" i="1" dirty="0" err="1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b="1" i="1" dirty="0" err="1">
                <a:sym typeface="Symbol" pitchFamily="18" charset="2"/>
              </a:rPr>
              <a:t>.truelist</a:t>
            </a:r>
            <a:r>
              <a:rPr lang="en-US" altLang="zh-CN" b="1" i="1" dirty="0">
                <a:sym typeface="Symbol" pitchFamily="18" charset="2"/>
              </a:rPr>
              <a:t> 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:= </a:t>
            </a:r>
            <a:r>
              <a:rPr lang="en-US" altLang="zh-CN" b="1" i="1" dirty="0" err="1">
                <a:ea typeface="华文行楷" pitchFamily="2" charset="-122"/>
                <a:sym typeface="Symbol" pitchFamily="18" charset="2"/>
              </a:rPr>
              <a:t>makelist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 (</a:t>
            </a:r>
            <a:r>
              <a:rPr lang="en-US" altLang="zh-CN" b="1" i="1" dirty="0">
                <a:sym typeface="Symbol" pitchFamily="18" charset="2"/>
              </a:rPr>
              <a:t> </a:t>
            </a:r>
            <a:r>
              <a:rPr lang="en-US" altLang="zh-CN" b="1" i="1" dirty="0" err="1">
                <a:sym typeface="Symbol" pitchFamily="18" charset="2"/>
              </a:rPr>
              <a:t>nextstm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);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  </a:t>
            </a:r>
            <a:r>
              <a:rPr lang="en-US" altLang="zh-CN" b="1" i="1" dirty="0" err="1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b="1" i="1" dirty="0" err="1">
                <a:sym typeface="Symbol" pitchFamily="18" charset="2"/>
              </a:rPr>
              <a:t>.falselist</a:t>
            </a:r>
            <a:r>
              <a:rPr lang="en-US" altLang="zh-CN" b="1" i="1" dirty="0">
                <a:sym typeface="Symbol" pitchFamily="18" charset="2"/>
              </a:rPr>
              <a:t> 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:= </a:t>
            </a:r>
            <a:r>
              <a:rPr lang="en-US" altLang="zh-CN" b="1" i="1" dirty="0" err="1">
                <a:ea typeface="华文行楷" pitchFamily="2" charset="-122"/>
                <a:sym typeface="Symbol" pitchFamily="18" charset="2"/>
              </a:rPr>
              <a:t>makelist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 (</a:t>
            </a:r>
            <a:r>
              <a:rPr lang="en-US" altLang="zh-CN" b="1" i="1" dirty="0">
                <a:sym typeface="Symbol" pitchFamily="18" charset="2"/>
              </a:rPr>
              <a:t> nextstm+1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);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  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emit ( </a:t>
            </a:r>
            <a:r>
              <a:rPr lang="en-US" altLang="zh-CN" b="1" i="1" dirty="0">
                <a:solidFill>
                  <a:srgbClr val="0000FF"/>
                </a:solidFill>
                <a:sym typeface="Symbol" pitchFamily="18" charset="2"/>
              </a:rPr>
              <a:t>‘</a:t>
            </a:r>
            <a:r>
              <a:rPr lang="en-US" altLang="zh-CN" b="1" dirty="0">
                <a:solidFill>
                  <a:srgbClr val="0000FF"/>
                </a:solidFill>
                <a:sym typeface="Symbol" pitchFamily="18" charset="2"/>
              </a:rPr>
              <a:t>if</a:t>
            </a:r>
            <a:r>
              <a:rPr lang="en-US" altLang="zh-CN" b="1" i="1" dirty="0">
                <a:solidFill>
                  <a:srgbClr val="0000FF"/>
                </a:solidFill>
                <a:sym typeface="Symbol" pitchFamily="18" charset="2"/>
              </a:rPr>
              <a:t>‘ </a:t>
            </a:r>
            <a:r>
              <a:rPr lang="en-US" altLang="zh-CN" b="1" u="sng" dirty="0">
                <a:solidFill>
                  <a:srgbClr val="0000FF"/>
                </a:solidFill>
                <a:sym typeface="Symbol" pitchFamily="18" charset="2"/>
              </a:rPr>
              <a:t>id</a:t>
            </a:r>
            <a:r>
              <a:rPr lang="en-US" altLang="zh-CN" b="1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.place </a:t>
            </a:r>
            <a:r>
              <a:rPr lang="en-US" altLang="zh-CN" b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rop.op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b="1" u="sng" dirty="0">
                <a:solidFill>
                  <a:srgbClr val="0000FF"/>
                </a:solidFill>
                <a:sym typeface="Symbol" pitchFamily="18" charset="2"/>
              </a:rPr>
              <a:t>id</a:t>
            </a:r>
            <a:r>
              <a:rPr lang="en-US" altLang="zh-CN" b="1" baseline="-25000" dirty="0">
                <a:solidFill>
                  <a:srgbClr val="0000FF"/>
                </a:solidFill>
                <a:sym typeface="Symbol" pitchFamily="18" charset="2"/>
              </a:rPr>
              <a:t>2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.place  </a:t>
            </a:r>
            <a:r>
              <a:rPr lang="en-US" altLang="zh-CN" b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‘</a:t>
            </a:r>
            <a:r>
              <a:rPr lang="en-US" altLang="zh-CN" b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goto</a:t>
            </a:r>
            <a:r>
              <a:rPr lang="en-US" altLang="zh-CN" b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_’ 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)</a:t>
            </a:r>
            <a:r>
              <a:rPr lang="en-US" altLang="zh-CN" b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;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b="1" dirty="0">
                <a:ea typeface="华文行楷" pitchFamily="2" charset="-122"/>
                <a:sym typeface="Symbol" pitchFamily="18" charset="2"/>
              </a:rPr>
              <a:t>  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emit (</a:t>
            </a:r>
            <a:r>
              <a:rPr lang="en-US" altLang="zh-CN" b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‘</a:t>
            </a:r>
            <a:r>
              <a:rPr lang="en-US" altLang="zh-CN" b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goto</a:t>
            </a:r>
            <a:r>
              <a:rPr lang="en-US" altLang="zh-CN" b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_’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) 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3779837" y="357819"/>
            <a:ext cx="533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b="1" i="1" dirty="0">
                <a:sym typeface="Symbol" pitchFamily="18" charset="2"/>
              </a:rPr>
              <a:t>E </a:t>
            </a:r>
            <a:r>
              <a:rPr lang="en-US" altLang="zh-CN" b="1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 E</a:t>
            </a:r>
            <a:r>
              <a:rPr lang="en-US" altLang="zh-CN" b="1" baseline="-25000" dirty="0">
                <a:sym typeface="Symbol" pitchFamily="18" charset="2"/>
              </a:rPr>
              <a:t>1</a:t>
            </a:r>
            <a:r>
              <a:rPr lang="en-US" altLang="zh-CN" b="1" dirty="0">
                <a:ea typeface="华文行楷" pitchFamily="2" charset="-122"/>
                <a:sym typeface="Symbol" pitchFamily="18" charset="2"/>
              </a:rPr>
              <a:t>  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M</a:t>
            </a:r>
            <a:r>
              <a:rPr lang="en-US" altLang="zh-CN" b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b="1" baseline="-25000" dirty="0">
                <a:sym typeface="Symbol" pitchFamily="18" charset="2"/>
              </a:rPr>
              <a:t>2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b="1" dirty="0" smtClean="0">
                <a:solidFill>
                  <a:srgbClr val="0000FF"/>
                </a:solidFill>
                <a:sym typeface="Symbol" pitchFamily="18" charset="2"/>
              </a:rPr>
              <a:t>{ </a:t>
            </a:r>
            <a:r>
              <a:rPr lang="en-US" altLang="zh-CN" b="1" i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backpatch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(E</a:t>
            </a:r>
            <a:r>
              <a:rPr lang="en-US" altLang="zh-CN" b="1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en-US" altLang="zh-CN" b="1" i="1" dirty="0">
                <a:solidFill>
                  <a:srgbClr val="0000FF"/>
                </a:solidFill>
                <a:sym typeface="Symbol" pitchFamily="18" charset="2"/>
              </a:rPr>
              <a:t>.truelist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,M.gotostm)</a:t>
            </a:r>
            <a:r>
              <a:rPr lang="en-US" altLang="zh-CN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;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 </a:t>
            </a:r>
            <a:r>
              <a:rPr lang="en-US" altLang="zh-CN" b="1" i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b="1" i="1" dirty="0" err="1">
                <a:solidFill>
                  <a:srgbClr val="0000FF"/>
                </a:solidFill>
                <a:sym typeface="Symbol" pitchFamily="18" charset="2"/>
              </a:rPr>
              <a:t>.falselist</a:t>
            </a:r>
            <a:r>
              <a:rPr lang="en-US" altLang="zh-CN" b="1" i="1" dirty="0">
                <a:solidFill>
                  <a:srgbClr val="0000FF"/>
                </a:solidFill>
                <a:sym typeface="Symbol" pitchFamily="18" charset="2"/>
              </a:rPr>
              <a:t> := 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merge(E</a:t>
            </a:r>
            <a:r>
              <a:rPr lang="en-US" altLang="zh-CN" b="1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en-US" altLang="zh-CN" b="1" i="1" dirty="0">
                <a:solidFill>
                  <a:srgbClr val="0000FF"/>
                </a:solidFill>
                <a:sym typeface="Symbol" pitchFamily="18" charset="2"/>
              </a:rPr>
              <a:t>.falselist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, E</a:t>
            </a:r>
            <a:r>
              <a:rPr lang="en-US" altLang="zh-CN" b="1" baseline="-25000" dirty="0">
                <a:solidFill>
                  <a:srgbClr val="0000FF"/>
                </a:solidFill>
                <a:sym typeface="Symbol" pitchFamily="18" charset="2"/>
              </a:rPr>
              <a:t>2</a:t>
            </a:r>
            <a:r>
              <a:rPr lang="en-US" altLang="zh-CN" b="1" i="1" dirty="0">
                <a:solidFill>
                  <a:srgbClr val="0000FF"/>
                </a:solidFill>
                <a:sym typeface="Symbol" pitchFamily="18" charset="2"/>
              </a:rPr>
              <a:t>.falselist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)</a:t>
            </a:r>
            <a:r>
              <a:rPr lang="en-US" altLang="zh-CN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; </a:t>
            </a:r>
          </a:p>
          <a:p>
            <a:pPr algn="l"/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 </a:t>
            </a:r>
            <a:r>
              <a:rPr lang="en-US" altLang="zh-CN" b="1" i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b="1" i="1" dirty="0" err="1">
                <a:solidFill>
                  <a:srgbClr val="0000FF"/>
                </a:solidFill>
                <a:sym typeface="Symbol" pitchFamily="18" charset="2"/>
              </a:rPr>
              <a:t>.truelist</a:t>
            </a:r>
            <a:r>
              <a:rPr lang="en-US" altLang="zh-CN" b="1" i="1" dirty="0">
                <a:solidFill>
                  <a:srgbClr val="0000FF"/>
                </a:solidFill>
                <a:sym typeface="Symbol" pitchFamily="18" charset="2"/>
              </a:rPr>
              <a:t> := 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b="1" baseline="-25000" dirty="0">
                <a:solidFill>
                  <a:srgbClr val="0000FF"/>
                </a:solidFill>
                <a:sym typeface="Symbol" pitchFamily="18" charset="2"/>
              </a:rPr>
              <a:t>2</a:t>
            </a:r>
            <a:r>
              <a:rPr lang="en-US" altLang="zh-CN" b="1" i="1" dirty="0">
                <a:solidFill>
                  <a:srgbClr val="0000FF"/>
                </a:solidFill>
                <a:sym typeface="Symbol" pitchFamily="18" charset="2"/>
              </a:rPr>
              <a:t>.truelist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b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}</a:t>
            </a:r>
            <a:endParaRPr lang="en-US" altLang="zh-CN" b="1" dirty="0">
              <a:solidFill>
                <a:srgbClr val="0000FF"/>
              </a:solidFill>
              <a:ea typeface="华文行楷" pitchFamily="2" charset="-122"/>
              <a:sym typeface="Symbol" pitchFamily="18" charset="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952875" y="357819"/>
            <a:ext cx="50482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b="1" i="1" dirty="0">
                <a:cs typeface="Times New Roman" pitchFamily="18" charset="0"/>
                <a:sym typeface="Symbol" pitchFamily="18" charset="2"/>
              </a:rPr>
              <a:t>E </a:t>
            </a:r>
            <a:r>
              <a:rPr lang="en-US" altLang="zh-CN" b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</a:t>
            </a:r>
            <a:r>
              <a:rPr lang="en-US" altLang="zh-CN" b="1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 E</a:t>
            </a:r>
            <a:r>
              <a:rPr lang="en-US" altLang="zh-CN" b="1" baseline="-25000" dirty="0">
                <a:sym typeface="Symbol" pitchFamily="18" charset="2"/>
              </a:rPr>
              <a:t>1</a:t>
            </a:r>
            <a:r>
              <a:rPr lang="en-US" altLang="zh-CN" b="1" dirty="0">
                <a:ea typeface="华文行楷" pitchFamily="2" charset="-122"/>
                <a:sym typeface="Symbol" pitchFamily="18" charset="2"/>
              </a:rPr>
              <a:t>  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M</a:t>
            </a:r>
            <a:r>
              <a:rPr lang="en-US" altLang="zh-CN" b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b="1" baseline="-25000" dirty="0">
                <a:sym typeface="Symbol" pitchFamily="18" charset="2"/>
              </a:rPr>
              <a:t>2</a:t>
            </a:r>
            <a:r>
              <a:rPr lang="en-US" altLang="zh-CN" b="1" dirty="0">
                <a:ea typeface="华文行楷" pitchFamily="2" charset="-122"/>
                <a:sym typeface="Symbol" pitchFamily="18" charset="2"/>
              </a:rPr>
              <a:t>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b="1" i="1" dirty="0" err="1" smtClean="0">
                <a:solidFill>
                  <a:srgbClr val="0000FF"/>
                </a:solidFill>
                <a:ea typeface="华文行楷" pitchFamily="2" charset="-122"/>
                <a:cs typeface="Times New Roman" pitchFamily="18" charset="0"/>
                <a:sym typeface="Symbol" pitchFamily="18" charset="2"/>
              </a:rPr>
              <a:t>backpatch</a:t>
            </a:r>
            <a:r>
              <a:rPr lang="en-US" altLang="zh-CN" b="1" i="1" dirty="0" smtClean="0">
                <a:solidFill>
                  <a:srgbClr val="0000FF"/>
                </a:solidFill>
                <a:ea typeface="华文行楷" pitchFamily="2" charset="-122"/>
                <a:cs typeface="Times New Roman" pitchFamily="18" charset="0"/>
                <a:sym typeface="Symbol" pitchFamily="18" charset="2"/>
              </a:rPr>
              <a:t>(E</a:t>
            </a:r>
            <a:r>
              <a:rPr lang="en-US" altLang="zh-CN" b="1" baseline="-25000" dirty="0" smtClean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en-US" altLang="zh-CN" b="1" i="1" dirty="0" smtClean="0">
                <a:solidFill>
                  <a:srgbClr val="0000FF"/>
                </a:solidFill>
                <a:sym typeface="Symbol" pitchFamily="18" charset="2"/>
              </a:rPr>
              <a:t>.falselist</a:t>
            </a:r>
            <a:r>
              <a:rPr lang="en-US" altLang="zh-CN" b="1" i="1" dirty="0" smtClean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,M.gotostm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)</a:t>
            </a:r>
            <a:r>
              <a:rPr lang="en-US" altLang="zh-CN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;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 </a:t>
            </a:r>
            <a:r>
              <a:rPr lang="en-US" altLang="zh-CN" b="1" i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b="1" i="1" dirty="0" err="1">
                <a:solidFill>
                  <a:srgbClr val="0000FF"/>
                </a:solidFill>
                <a:sym typeface="Symbol" pitchFamily="18" charset="2"/>
              </a:rPr>
              <a:t>.truelist</a:t>
            </a:r>
            <a:r>
              <a:rPr lang="en-US" altLang="zh-CN" b="1" i="1" dirty="0">
                <a:solidFill>
                  <a:srgbClr val="0000FF"/>
                </a:solidFill>
                <a:sym typeface="Symbol" pitchFamily="18" charset="2"/>
              </a:rPr>
              <a:t> := 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merge(E</a:t>
            </a:r>
            <a:r>
              <a:rPr lang="en-US" altLang="zh-CN" b="1" baseline="-25000" dirty="0">
                <a:solidFill>
                  <a:srgbClr val="0000FF"/>
                </a:solidFill>
                <a:sym typeface="Symbol" pitchFamily="18" charset="2"/>
              </a:rPr>
              <a:t>1</a:t>
            </a:r>
            <a:r>
              <a:rPr lang="en-US" altLang="zh-CN" b="1" i="1" dirty="0">
                <a:solidFill>
                  <a:srgbClr val="0000FF"/>
                </a:solidFill>
                <a:sym typeface="Symbol" pitchFamily="18" charset="2"/>
              </a:rPr>
              <a:t>.truelist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, E</a:t>
            </a:r>
            <a:r>
              <a:rPr lang="en-US" altLang="zh-CN" b="1" baseline="-25000" dirty="0">
                <a:solidFill>
                  <a:srgbClr val="0000FF"/>
                </a:solidFill>
                <a:sym typeface="Symbol" pitchFamily="18" charset="2"/>
              </a:rPr>
              <a:t>2</a:t>
            </a:r>
            <a:r>
              <a:rPr lang="en-US" altLang="zh-CN" b="1" i="1" dirty="0">
                <a:solidFill>
                  <a:srgbClr val="0000FF"/>
                </a:solidFill>
                <a:sym typeface="Symbol" pitchFamily="18" charset="2"/>
              </a:rPr>
              <a:t>.truelist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)</a:t>
            </a:r>
            <a:r>
              <a:rPr lang="en-US" altLang="zh-CN" b="1" i="1" dirty="0">
                <a:solidFill>
                  <a:srgbClr val="0000FF"/>
                </a:solidFill>
                <a:sym typeface="Symbol" pitchFamily="18" charset="2"/>
              </a:rPr>
              <a:t> 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; </a:t>
            </a:r>
          </a:p>
          <a:p>
            <a:pPr algn="l"/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 </a:t>
            </a:r>
            <a:r>
              <a:rPr lang="en-US" altLang="zh-CN" b="1" i="1" dirty="0" err="1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b="1" i="1" dirty="0" err="1">
                <a:solidFill>
                  <a:srgbClr val="0000FF"/>
                </a:solidFill>
                <a:sym typeface="Symbol" pitchFamily="18" charset="2"/>
              </a:rPr>
              <a:t>.falselist</a:t>
            </a:r>
            <a:r>
              <a:rPr lang="en-US" altLang="zh-CN" b="1" i="1" dirty="0">
                <a:solidFill>
                  <a:srgbClr val="0000FF"/>
                </a:solidFill>
                <a:sym typeface="Symbol" pitchFamily="18" charset="2"/>
              </a:rPr>
              <a:t> := 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b="1" baseline="-25000" dirty="0">
                <a:solidFill>
                  <a:srgbClr val="0000FF"/>
                </a:solidFill>
                <a:sym typeface="Symbol" pitchFamily="18" charset="2"/>
              </a:rPr>
              <a:t>2</a:t>
            </a:r>
            <a:r>
              <a:rPr lang="en-US" altLang="zh-CN" b="1" i="1" dirty="0">
                <a:solidFill>
                  <a:srgbClr val="0000FF"/>
                </a:solidFill>
                <a:sym typeface="Symbol" pitchFamily="18" charset="2"/>
              </a:rPr>
              <a:t>.falselist</a:t>
            </a:r>
            <a:r>
              <a:rPr lang="en-US" altLang="zh-CN" b="1" i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b="1" dirty="0">
                <a:solidFill>
                  <a:srgbClr val="0000FF"/>
                </a:solidFill>
                <a:ea typeface="华文行楷" pitchFamily="2" charset="-122"/>
                <a:sym typeface="Symbol" pitchFamily="18" charset="2"/>
              </a:rPr>
              <a:t>}</a:t>
            </a:r>
            <a:endParaRPr lang="en-US" altLang="zh-CN" b="1" dirty="0">
              <a:solidFill>
                <a:srgbClr val="0000FF"/>
              </a:solidFill>
              <a:ea typeface="华文行楷" pitchFamily="2" charset="-122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34443229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623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23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23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623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623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623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4" dur="500"/>
                                        <p:tgtEl>
                                          <p:spTgt spid="623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9" dur="500"/>
                                        <p:tgtEl>
                                          <p:spTgt spid="623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23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3" dur="500"/>
                                        <p:tgtEl>
                                          <p:spTgt spid="623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3627" grpId="0" autoUpdateAnimBg="0"/>
      <p:bldP spid="623637" grpId="0" autoUpdateAnimBg="0"/>
      <p:bldP spid="623653" grpId="0" autoUpdateAnimBg="0"/>
      <p:bldP spid="623692" grpId="0" autoUpdateAnimBg="0"/>
      <p:bldP spid="623693" grpId="0" autoUpdateAnimBg="0"/>
      <p:bldP spid="623694" grpId="0" autoUpdateAnimBg="0"/>
      <p:bldP spid="623695" grpId="0" autoUpdateAnimBg="0"/>
      <p:bldP spid="623696" grpId="0" autoUpdateAnimBg="0"/>
      <p:bldP spid="623703" grpId="0" autoUpdateAnimBg="0"/>
      <p:bldP spid="623705" grpId="0" autoUpdateAnimBg="0"/>
      <p:bldP spid="9" grpId="0"/>
      <p:bldP spid="9" grpId="1"/>
      <p:bldP spid="10" grpId="1"/>
      <p:bldP spid="10" grpId="2"/>
      <p:bldP spid="11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381356" y="593726"/>
            <a:ext cx="7467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拉链与代码回填</a:t>
            </a:r>
          </a:p>
        </p:txBody>
      </p:sp>
      <p:sp>
        <p:nvSpPr>
          <p:cNvPr id="56328" name="Rectangle 8"/>
          <p:cNvSpPr>
            <a:spLocks noChangeArrowheads="1"/>
          </p:cNvSpPr>
          <p:nvPr/>
        </p:nvSpPr>
        <p:spPr bwMode="auto">
          <a:xfrm>
            <a:off x="788988" y="1173163"/>
            <a:ext cx="807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>
                <a:solidFill>
                  <a:srgbClr val="800080"/>
                </a:solidFill>
              </a:rPr>
              <a:t>处理条件</a:t>
            </a:r>
            <a:r>
              <a:rPr lang="zh-CN" altLang="en-US" sz="2800" b="1" dirty="0">
                <a:solidFill>
                  <a:srgbClr val="990099"/>
                </a:solidFill>
              </a:rPr>
              <a:t>语句的翻译模式</a:t>
            </a:r>
          </a:p>
        </p:txBody>
      </p:sp>
      <p:sp>
        <p:nvSpPr>
          <p:cNvPr id="56329" name="Text Box 9"/>
          <p:cNvSpPr txBox="1">
            <a:spLocks noChangeArrowheads="1"/>
          </p:cNvSpPr>
          <p:nvPr/>
        </p:nvSpPr>
        <p:spPr bwMode="auto">
          <a:xfrm>
            <a:off x="762000" y="1731690"/>
            <a:ext cx="7924800" cy="390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S </a:t>
            </a:r>
            <a:r>
              <a:rPr lang="en-US" altLang="zh-CN" sz="2000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if </a:t>
            </a:r>
            <a:r>
              <a:rPr lang="en-US" altLang="zh-CN" sz="2000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 E</a:t>
            </a:r>
            <a:r>
              <a:rPr lang="en-US" altLang="zh-CN" sz="2000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 then </a:t>
            </a:r>
            <a:r>
              <a:rPr lang="en-US" altLang="zh-CN" sz="2000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M</a:t>
            </a:r>
            <a:r>
              <a:rPr lang="en-US" altLang="zh-CN" sz="2000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        {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backpatch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(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i="1" dirty="0" err="1">
                <a:sym typeface="Symbol" pitchFamily="18" charset="2"/>
              </a:rPr>
              <a:t>.truelist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,M.gotostm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)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;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        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S</a:t>
            </a:r>
            <a:r>
              <a:rPr lang="en-US" altLang="zh-CN" sz="2000" i="1" dirty="0" err="1">
                <a:sym typeface="Symbol" pitchFamily="18" charset="2"/>
              </a:rPr>
              <a:t>.nextlist</a:t>
            </a:r>
            <a:r>
              <a:rPr lang="en-US" altLang="zh-CN" sz="2000" i="1" dirty="0">
                <a:sym typeface="Symbol" pitchFamily="18" charset="2"/>
              </a:rPr>
              <a:t> :=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merge(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i="1" dirty="0" err="1">
                <a:sym typeface="Symbol" pitchFamily="18" charset="2"/>
              </a:rPr>
              <a:t>.falselist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, 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.nextlist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)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}</a:t>
            </a:r>
          </a:p>
          <a:p>
            <a:pPr algn="l">
              <a:buClrTx/>
              <a:buFont typeface="Wingdings" pitchFamily="2" charset="2"/>
              <a:buNone/>
            </a:pPr>
            <a:endParaRPr lang="en-US" altLang="zh-CN" sz="1000" i="1" dirty="0"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S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if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E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 then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M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N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 else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M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S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 </a:t>
            </a:r>
            <a:endParaRPr lang="en-US" altLang="zh-CN" sz="2000" baseline="-25000" dirty="0"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        {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backpatch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(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i="1" dirty="0" err="1">
                <a:sym typeface="Symbol" pitchFamily="18" charset="2"/>
              </a:rPr>
              <a:t>.truelist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, M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.gotostm)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;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        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backpatch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(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i="1" dirty="0" err="1">
                <a:sym typeface="Symbol" pitchFamily="18" charset="2"/>
              </a:rPr>
              <a:t>.falselist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, M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.gotostm)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;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        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S</a:t>
            </a:r>
            <a:r>
              <a:rPr lang="en-US" altLang="zh-CN" sz="2000" i="1" dirty="0" err="1">
                <a:sym typeface="Symbol" pitchFamily="18" charset="2"/>
              </a:rPr>
              <a:t>.nextlist</a:t>
            </a:r>
            <a:r>
              <a:rPr lang="en-US" altLang="zh-CN" sz="2000" i="1" dirty="0">
                <a:sym typeface="Symbol" pitchFamily="18" charset="2"/>
              </a:rPr>
              <a:t> :=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merge(S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.nextlist,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merge(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N</a:t>
            </a:r>
            <a:r>
              <a:rPr lang="en-US" altLang="zh-CN" sz="2000" i="1" dirty="0" err="1">
                <a:sym typeface="Symbol" pitchFamily="18" charset="2"/>
              </a:rPr>
              <a:t>.nextlist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, S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sym typeface="Symbol" pitchFamily="18" charset="2"/>
              </a:rPr>
              <a:t>.nextlist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) )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}</a:t>
            </a:r>
            <a:endParaRPr lang="en-US" altLang="zh-CN" i="1" dirty="0"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endParaRPr lang="en-US" altLang="zh-CN" sz="1000" i="1" dirty="0">
              <a:sym typeface="Symbol" pitchFamily="18" charset="2"/>
            </a:endParaRPr>
          </a:p>
          <a:p>
            <a:pPr algn="l" eaLnBrk="0" hangingPunct="0">
              <a:buClrTx/>
              <a:buFontTx/>
              <a:buNone/>
            </a:pPr>
            <a:r>
              <a:rPr lang="en-US" altLang="zh-CN" sz="2000" i="1" dirty="0">
                <a:sym typeface="Symbol" pitchFamily="18" charset="2"/>
              </a:rPr>
              <a:t>M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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        {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M</a:t>
            </a:r>
            <a:r>
              <a:rPr lang="en-US" altLang="zh-CN" sz="2000" i="1" dirty="0" err="1">
                <a:sym typeface="Symbol" pitchFamily="18" charset="2"/>
              </a:rPr>
              <a:t>.gotostm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:= </a:t>
            </a:r>
            <a:r>
              <a:rPr lang="en-US" altLang="zh-CN" sz="2000" i="1" dirty="0" err="1">
                <a:sym typeface="Symbol" pitchFamily="18" charset="2"/>
              </a:rPr>
              <a:t>nextstm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}</a:t>
            </a:r>
          </a:p>
          <a:p>
            <a:pPr algn="l" eaLnBrk="0" hangingPunct="0">
              <a:buClrTx/>
              <a:buFontTx/>
              <a:buNone/>
            </a:pPr>
            <a:endParaRPr lang="en-US" altLang="zh-CN" sz="1000" dirty="0">
              <a:ea typeface="华文行楷" pitchFamily="2" charset="-122"/>
              <a:sym typeface="Symbol" pitchFamily="18" charset="2"/>
            </a:endParaRPr>
          </a:p>
          <a:p>
            <a:pPr algn="l" eaLnBrk="0" hangingPunct="0">
              <a:buClrTx/>
              <a:buFontTx/>
              <a:buNone/>
            </a:pPr>
            <a:r>
              <a:rPr lang="en-US" altLang="zh-CN" sz="2000" i="1" dirty="0">
                <a:sym typeface="Symbol" pitchFamily="18" charset="2"/>
              </a:rPr>
              <a:t>N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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       {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N</a:t>
            </a:r>
            <a:r>
              <a:rPr lang="en-US" altLang="zh-CN" sz="2000" i="1" dirty="0" err="1">
                <a:sym typeface="Symbol" pitchFamily="18" charset="2"/>
              </a:rPr>
              <a:t>.nextlist</a:t>
            </a:r>
            <a:r>
              <a:rPr lang="en-US" altLang="zh-CN" sz="2000" i="1" dirty="0">
                <a:sym typeface="Symbol" pitchFamily="18" charset="2"/>
              </a:rPr>
              <a:t> :=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makelist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(</a:t>
            </a:r>
            <a:r>
              <a:rPr lang="en-US" altLang="zh-CN" sz="2000" i="1" dirty="0" err="1">
                <a:sym typeface="Symbol" pitchFamily="18" charset="2"/>
              </a:rPr>
              <a:t>nextstm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); emit(‘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goto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_’)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64409283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394494" y="563562"/>
            <a:ext cx="7467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拉链与代码回填</a:t>
            </a:r>
          </a:p>
        </p:txBody>
      </p:sp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788988" y="1247776"/>
            <a:ext cx="8077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>
                <a:solidFill>
                  <a:srgbClr val="800080"/>
                </a:solidFill>
              </a:rPr>
              <a:t>处理循环、复合</a:t>
            </a:r>
            <a:r>
              <a:rPr lang="zh-CN" altLang="en-US" sz="2800" b="1" dirty="0">
                <a:solidFill>
                  <a:srgbClr val="990099"/>
                </a:solidFill>
              </a:rPr>
              <a:t>的翻译模式</a:t>
            </a:r>
          </a:p>
        </p:txBody>
      </p:sp>
      <p:sp>
        <p:nvSpPr>
          <p:cNvPr id="57353" name="Text Box 9"/>
          <p:cNvSpPr txBox="1">
            <a:spLocks noChangeArrowheads="1"/>
          </p:cNvSpPr>
          <p:nvPr/>
        </p:nvSpPr>
        <p:spPr bwMode="auto">
          <a:xfrm>
            <a:off x="1156494" y="1981200"/>
            <a:ext cx="594360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i="1" dirty="0">
                <a:cs typeface="Times New Roman" pitchFamily="18" charset="0"/>
                <a:sym typeface="Symbol" pitchFamily="18" charset="2"/>
              </a:rPr>
              <a:t>S </a:t>
            </a:r>
            <a:r>
              <a:rPr lang="en-US" altLang="zh-CN" sz="2000" b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</a:t>
            </a:r>
            <a:r>
              <a:rPr lang="en-US" altLang="zh-CN" sz="2000" b="1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b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while </a:t>
            </a:r>
            <a:r>
              <a:rPr lang="en-US" altLang="zh-CN" sz="2000" b="1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M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E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 do 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M</a:t>
            </a:r>
            <a:r>
              <a:rPr lang="en-US" altLang="zh-CN" sz="2000" b="1" baseline="-25000" dirty="0">
                <a:sym typeface="Symbol" pitchFamily="18" charset="2"/>
              </a:rPr>
              <a:t>2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S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dirty="0">
                <a:sym typeface="Symbol" pitchFamily="18" charset="2"/>
              </a:rPr>
              <a:t>        { </a:t>
            </a:r>
            <a:r>
              <a:rPr lang="en-US" altLang="zh-CN" sz="2000" b="1" i="1" dirty="0" err="1">
                <a:ea typeface="华文行楷" pitchFamily="2" charset="-122"/>
                <a:sym typeface="Symbol" pitchFamily="18" charset="2"/>
              </a:rPr>
              <a:t>backpatch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(S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i="1" dirty="0">
                <a:sym typeface="Symbol" pitchFamily="18" charset="2"/>
              </a:rPr>
              <a:t>.nextlist, 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M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.gotostm)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;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         </a:t>
            </a:r>
            <a:r>
              <a:rPr lang="en-US" altLang="zh-CN" sz="2000" b="1" i="1" dirty="0" err="1">
                <a:ea typeface="华文行楷" pitchFamily="2" charset="-122"/>
                <a:sym typeface="Symbol" pitchFamily="18" charset="2"/>
              </a:rPr>
              <a:t>backpatch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(</a:t>
            </a:r>
            <a:r>
              <a:rPr lang="en-US" altLang="zh-CN" sz="2000" b="1" i="1" dirty="0" err="1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="1" i="1" dirty="0" err="1">
                <a:sym typeface="Symbol" pitchFamily="18" charset="2"/>
              </a:rPr>
              <a:t>.truelist</a:t>
            </a:r>
            <a:r>
              <a:rPr lang="en-US" altLang="zh-CN" sz="2000" b="1" i="1" dirty="0">
                <a:sym typeface="Symbol" pitchFamily="18" charset="2"/>
              </a:rPr>
              <a:t>, 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M</a:t>
            </a:r>
            <a:r>
              <a:rPr lang="en-US" altLang="zh-CN" sz="2000" b="1" baseline="-25000" dirty="0">
                <a:sym typeface="Symbol" pitchFamily="18" charset="2"/>
              </a:rPr>
              <a:t>2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.gotostm)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;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         </a:t>
            </a:r>
            <a:r>
              <a:rPr lang="en-US" altLang="zh-CN" sz="2000" b="1" i="1" dirty="0" err="1">
                <a:ea typeface="华文行楷" pitchFamily="2" charset="-122"/>
                <a:sym typeface="Symbol" pitchFamily="18" charset="2"/>
              </a:rPr>
              <a:t>S</a:t>
            </a:r>
            <a:r>
              <a:rPr lang="en-US" altLang="zh-CN" sz="2000" b="1" i="1" dirty="0" err="1">
                <a:sym typeface="Symbol" pitchFamily="18" charset="2"/>
              </a:rPr>
              <a:t>.nextlist</a:t>
            </a:r>
            <a:r>
              <a:rPr lang="en-US" altLang="zh-CN" sz="2000" b="1" i="1" dirty="0">
                <a:sym typeface="Symbol" pitchFamily="18" charset="2"/>
              </a:rPr>
              <a:t> := </a:t>
            </a:r>
            <a:r>
              <a:rPr lang="en-US" altLang="zh-CN" sz="2000" b="1" i="1" dirty="0" err="1">
                <a:ea typeface="华文行楷" pitchFamily="2" charset="-122"/>
                <a:sym typeface="Symbol" pitchFamily="18" charset="2"/>
              </a:rPr>
              <a:t>E</a:t>
            </a:r>
            <a:r>
              <a:rPr lang="en-US" altLang="zh-CN" sz="2000" b="1" i="1" dirty="0" err="1">
                <a:sym typeface="Symbol" pitchFamily="18" charset="2"/>
              </a:rPr>
              <a:t>.falselist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;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          </a:t>
            </a:r>
            <a:r>
              <a:rPr lang="en-US" altLang="zh-CN" sz="2000" b="1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emit(‘</a:t>
            </a:r>
            <a:r>
              <a:rPr lang="en-US" altLang="zh-CN" sz="2000" b="1" i="1" dirty="0" err="1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goto</a:t>
            </a:r>
            <a:r>
              <a:rPr lang="en-US" altLang="zh-CN" sz="2000" b="1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’, M</a:t>
            </a:r>
            <a:r>
              <a:rPr lang="en-US" altLang="zh-CN" sz="2000" b="1" baseline="-25000" dirty="0">
                <a:solidFill>
                  <a:srgbClr val="FF0000"/>
                </a:solidFill>
                <a:sym typeface="Symbol" pitchFamily="18" charset="2"/>
              </a:rPr>
              <a:t>1</a:t>
            </a:r>
            <a:r>
              <a:rPr lang="en-US" altLang="zh-CN" sz="2000" b="1" i="1" dirty="0">
                <a:solidFill>
                  <a:srgbClr val="FF0000"/>
                </a:solidFill>
                <a:ea typeface="华文行楷" pitchFamily="2" charset="-122"/>
                <a:sym typeface="Symbol" pitchFamily="18" charset="2"/>
              </a:rPr>
              <a:t>.gotostm</a:t>
            </a:r>
            <a:r>
              <a:rPr lang="en-US" altLang="zh-CN" sz="2000" b="1" i="1" dirty="0">
                <a:ea typeface="华文行楷" pitchFamily="2" charset="-122"/>
                <a:sym typeface="Symbol" pitchFamily="18" charset="2"/>
              </a:rPr>
              <a:t>)</a:t>
            </a:r>
            <a:r>
              <a:rPr lang="en-US" altLang="zh-CN" sz="2000" b="1" dirty="0">
                <a:ea typeface="华文行楷" pitchFamily="2" charset="-122"/>
                <a:sym typeface="Symbol" pitchFamily="18" charset="2"/>
              </a:rPr>
              <a:t>}</a:t>
            </a:r>
          </a:p>
          <a:p>
            <a:pPr algn="l">
              <a:buClrTx/>
              <a:buFont typeface="Wingdings" pitchFamily="2" charset="2"/>
              <a:buNone/>
            </a:pPr>
            <a:endParaRPr lang="en-US" altLang="zh-CN" sz="1000" b="1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b="1" i="1" dirty="0">
                <a:sym typeface="Symbol" pitchFamily="18" charset="2"/>
              </a:rPr>
              <a:t>S </a:t>
            </a:r>
            <a:r>
              <a:rPr lang="en-US" altLang="zh-CN" sz="2000" b="1" dirty="0">
                <a:sym typeface="Symbol" pitchFamily="18" charset="2"/>
              </a:rPr>
              <a:t> </a:t>
            </a:r>
            <a:r>
              <a:rPr lang="en-US" altLang="zh-CN" sz="2000" b="1" i="1" dirty="0">
                <a:sym typeface="Symbol" pitchFamily="18" charset="2"/>
              </a:rPr>
              <a:t>S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dirty="0">
                <a:sym typeface="Symbol" pitchFamily="18" charset="2"/>
              </a:rPr>
              <a:t> ; </a:t>
            </a:r>
            <a:r>
              <a:rPr lang="en-US" altLang="zh-CN" sz="2000" b="1" i="1" dirty="0">
                <a:sym typeface="Symbol" pitchFamily="18" charset="2"/>
              </a:rPr>
              <a:t>M</a:t>
            </a:r>
            <a:r>
              <a:rPr lang="en-US" altLang="zh-CN" sz="2000" b="1" dirty="0">
                <a:sym typeface="Symbol" pitchFamily="18" charset="2"/>
              </a:rPr>
              <a:t> </a:t>
            </a:r>
            <a:r>
              <a:rPr lang="en-US" altLang="zh-CN" sz="2000" b="1" i="1" dirty="0">
                <a:sym typeface="Symbol" pitchFamily="18" charset="2"/>
              </a:rPr>
              <a:t>S</a:t>
            </a:r>
            <a:r>
              <a:rPr lang="en-US" altLang="zh-CN" sz="2000" b="1" baseline="-25000" dirty="0">
                <a:sym typeface="Symbol" pitchFamily="18" charset="2"/>
              </a:rPr>
              <a:t>2</a:t>
            </a:r>
            <a:r>
              <a:rPr lang="en-US" altLang="zh-CN" sz="2000" b="1" dirty="0">
                <a:sym typeface="Symbol" pitchFamily="18" charset="2"/>
              </a:rPr>
              <a:t>     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b="1" dirty="0">
                <a:sym typeface="Symbol" pitchFamily="18" charset="2"/>
              </a:rPr>
              <a:t>        { </a:t>
            </a:r>
            <a:r>
              <a:rPr lang="en-US" altLang="zh-CN" sz="2000" b="1" i="1" dirty="0" err="1">
                <a:sym typeface="Symbol" pitchFamily="18" charset="2"/>
              </a:rPr>
              <a:t>backpatch</a:t>
            </a:r>
            <a:r>
              <a:rPr lang="en-US" altLang="zh-CN" sz="2000" b="1" dirty="0">
                <a:sym typeface="Symbol" pitchFamily="18" charset="2"/>
              </a:rPr>
              <a:t>(</a:t>
            </a:r>
            <a:r>
              <a:rPr lang="en-US" altLang="zh-CN" sz="2000" b="1" i="1" dirty="0">
                <a:sym typeface="Symbol" pitchFamily="18" charset="2"/>
              </a:rPr>
              <a:t>S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dirty="0">
                <a:sym typeface="Symbol" pitchFamily="18" charset="2"/>
              </a:rPr>
              <a:t>.</a:t>
            </a:r>
            <a:r>
              <a:rPr lang="en-US" altLang="zh-CN" sz="2000" b="1" i="1" dirty="0">
                <a:sym typeface="Symbol" pitchFamily="18" charset="2"/>
              </a:rPr>
              <a:t>nextlist</a:t>
            </a:r>
            <a:r>
              <a:rPr lang="en-US" altLang="zh-CN" sz="2000" b="1" dirty="0">
                <a:sym typeface="Symbol" pitchFamily="18" charset="2"/>
              </a:rPr>
              <a:t>, </a:t>
            </a:r>
            <a:r>
              <a:rPr lang="en-US" altLang="zh-CN" sz="2000" b="1" i="1" dirty="0">
                <a:sym typeface="Symbol" pitchFamily="18" charset="2"/>
              </a:rPr>
              <a:t>M</a:t>
            </a:r>
            <a:r>
              <a:rPr lang="en-US" altLang="zh-CN" sz="2000" b="1" baseline="-25000" dirty="0">
                <a:sym typeface="Symbol" pitchFamily="18" charset="2"/>
              </a:rPr>
              <a:t>1</a:t>
            </a:r>
            <a:r>
              <a:rPr lang="en-US" altLang="zh-CN" sz="2000" b="1" i="1" dirty="0">
                <a:sym typeface="Symbol" pitchFamily="18" charset="2"/>
              </a:rPr>
              <a:t>.gotostm</a:t>
            </a:r>
            <a:r>
              <a:rPr lang="en-US" altLang="zh-CN" sz="2000" b="1" dirty="0">
                <a:sym typeface="Symbol" pitchFamily="18" charset="2"/>
              </a:rPr>
              <a:t>) ; </a:t>
            </a:r>
            <a:endParaRPr lang="en-US" altLang="zh-CN" sz="2000" b="1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b="1" i="1" dirty="0">
                <a:sym typeface="Symbol" pitchFamily="18" charset="2"/>
              </a:rPr>
              <a:t>          </a:t>
            </a:r>
            <a:r>
              <a:rPr lang="en-US" altLang="zh-CN" sz="2000" b="1" i="1" dirty="0" err="1">
                <a:sym typeface="Symbol" pitchFamily="18" charset="2"/>
              </a:rPr>
              <a:t>S.nextlist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:=</a:t>
            </a:r>
            <a:r>
              <a:rPr lang="en-US" altLang="zh-CN" sz="2000" b="1" i="1" dirty="0">
                <a:sym typeface="Symbol" pitchFamily="18" charset="2"/>
              </a:rPr>
              <a:t> S</a:t>
            </a:r>
            <a:r>
              <a:rPr lang="en-US" altLang="zh-CN" sz="2000" b="1" baseline="-25000" dirty="0">
                <a:sym typeface="Symbol" pitchFamily="18" charset="2"/>
              </a:rPr>
              <a:t>2</a:t>
            </a:r>
            <a:r>
              <a:rPr lang="en-US" altLang="zh-CN" sz="2000" b="1" i="1" dirty="0">
                <a:sym typeface="Symbol" pitchFamily="18" charset="2"/>
              </a:rPr>
              <a:t>.nextlist</a:t>
            </a:r>
            <a:r>
              <a:rPr lang="en-US" altLang="zh-CN" sz="2000" b="1" dirty="0">
                <a:sym typeface="Symbol" pitchFamily="18" charset="2"/>
              </a:rPr>
              <a:t> }</a:t>
            </a:r>
          </a:p>
          <a:p>
            <a:pPr algn="l">
              <a:buFont typeface="Wingdings" pitchFamily="2" charset="2"/>
              <a:buNone/>
            </a:pPr>
            <a:endParaRPr lang="en-US" altLang="zh-CN" sz="1000" b="1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b="1" i="1" dirty="0">
                <a:sym typeface="Symbol" pitchFamily="18" charset="2"/>
              </a:rPr>
              <a:t>M </a:t>
            </a:r>
            <a:r>
              <a:rPr lang="en-US" altLang="zh-CN" sz="2000" b="1" dirty="0">
                <a:sym typeface="Symbol" pitchFamily="18" charset="2"/>
              </a:rPr>
              <a:t>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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b="1" dirty="0">
                <a:sym typeface="Symbol" pitchFamily="18" charset="2"/>
              </a:rPr>
              <a:t>        { </a:t>
            </a:r>
            <a:r>
              <a:rPr lang="en-US" altLang="zh-CN" sz="2000" b="1" i="1" dirty="0" err="1">
                <a:sym typeface="Symbol" pitchFamily="18" charset="2"/>
              </a:rPr>
              <a:t>M.gotostm</a:t>
            </a:r>
            <a:r>
              <a:rPr lang="en-US" altLang="zh-CN" sz="2000" b="1" i="1" dirty="0">
                <a:sym typeface="Symbol" pitchFamily="18" charset="2"/>
              </a:rPr>
              <a:t> := </a:t>
            </a:r>
            <a:r>
              <a:rPr lang="en-US" altLang="zh-CN" sz="2000" b="1" i="1" dirty="0" err="1">
                <a:sym typeface="Symbol" pitchFamily="18" charset="2"/>
              </a:rPr>
              <a:t>nextstm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endParaRPr lang="en-US" altLang="zh-CN" sz="2000" b="1" dirty="0"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6826139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512379" y="500830"/>
            <a:ext cx="7467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拉链与代码回填</a:t>
            </a:r>
          </a:p>
        </p:txBody>
      </p:sp>
      <p:sp>
        <p:nvSpPr>
          <p:cNvPr id="58372" name="Rectangle 8"/>
          <p:cNvSpPr>
            <a:spLocks noChangeArrowheads="1"/>
          </p:cNvSpPr>
          <p:nvPr/>
        </p:nvSpPr>
        <p:spPr bwMode="auto">
          <a:xfrm>
            <a:off x="838200" y="1225604"/>
            <a:ext cx="81264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>
                <a:solidFill>
                  <a:srgbClr val="990099"/>
                </a:solidFill>
              </a:rPr>
              <a:t>增加 </a:t>
            </a:r>
            <a:r>
              <a:rPr lang="en-US" altLang="zh-CN" sz="2800" i="1" dirty="0">
                <a:solidFill>
                  <a:srgbClr val="990099"/>
                </a:solidFill>
              </a:rPr>
              <a:t>break</a:t>
            </a:r>
            <a:r>
              <a:rPr lang="en-US" altLang="zh-CN" sz="2800" b="1" dirty="0">
                <a:solidFill>
                  <a:srgbClr val="990099"/>
                </a:solidFill>
              </a:rPr>
              <a:t> </a:t>
            </a:r>
            <a:r>
              <a:rPr lang="zh-CN" altLang="en-US" sz="2800" b="1" dirty="0">
                <a:solidFill>
                  <a:srgbClr val="990099"/>
                </a:solidFill>
              </a:rPr>
              <a:t>语句后控制语句处理的翻译模式</a:t>
            </a:r>
          </a:p>
        </p:txBody>
      </p:sp>
      <p:sp>
        <p:nvSpPr>
          <p:cNvPr id="58373" name="Text Box 9"/>
          <p:cNvSpPr txBox="1">
            <a:spLocks noChangeArrowheads="1"/>
          </p:cNvSpPr>
          <p:nvPr/>
        </p:nvSpPr>
        <p:spPr bwMode="auto">
          <a:xfrm>
            <a:off x="971550" y="1766723"/>
            <a:ext cx="817245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P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 D ; S M        </a:t>
            </a:r>
            <a:r>
              <a:rPr lang="en-US" altLang="zh-CN" sz="2000" dirty="0">
                <a:sym typeface="Symbol" pitchFamily="18" charset="2"/>
              </a:rPr>
              <a:t> 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backpatch</a:t>
            </a:r>
            <a:r>
              <a:rPr lang="en-US" altLang="zh-CN" sz="2000" i="1" dirty="0">
                <a:sym typeface="Symbol" pitchFamily="18" charset="2"/>
              </a:rPr>
              <a:t>(</a:t>
            </a:r>
            <a:r>
              <a:rPr lang="en-US" altLang="zh-CN" sz="2000" i="1" dirty="0" err="1">
                <a:sym typeface="Symbol" pitchFamily="18" charset="2"/>
              </a:rPr>
              <a:t>S.nextlist</a:t>
            </a:r>
            <a:r>
              <a:rPr lang="en-US" altLang="zh-CN" sz="2000" i="1" dirty="0">
                <a:sym typeface="Symbol" pitchFamily="18" charset="2"/>
              </a:rPr>
              <a:t>, </a:t>
            </a:r>
            <a:r>
              <a:rPr lang="en-US" altLang="zh-CN" sz="2000" i="1" dirty="0" err="1">
                <a:sym typeface="Symbol" pitchFamily="18" charset="2"/>
              </a:rPr>
              <a:t>M.gotostm</a:t>
            </a:r>
            <a:r>
              <a:rPr lang="en-US" altLang="zh-CN" sz="2000" i="1" dirty="0">
                <a:sym typeface="Symbol" pitchFamily="18" charset="2"/>
              </a:rPr>
              <a:t>) ;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                                </a:t>
            </a:r>
            <a:r>
              <a:rPr lang="en-US" altLang="zh-CN" sz="2000" i="1" dirty="0" err="1">
                <a:sym typeface="Symbol" pitchFamily="18" charset="2"/>
              </a:rPr>
              <a:t>backpatch</a:t>
            </a:r>
            <a:r>
              <a:rPr lang="en-US" altLang="zh-CN" sz="2000" i="1" dirty="0">
                <a:sym typeface="Symbol" pitchFamily="18" charset="2"/>
              </a:rPr>
              <a:t>(</a:t>
            </a:r>
            <a:r>
              <a:rPr lang="en-US" altLang="zh-CN" sz="2000" i="1" dirty="0" err="1">
                <a:sym typeface="Symbol" pitchFamily="18" charset="2"/>
              </a:rPr>
              <a:t>S.breaklist</a:t>
            </a:r>
            <a:r>
              <a:rPr lang="en-US" altLang="zh-CN" sz="2000" i="1" dirty="0">
                <a:sym typeface="Symbol" pitchFamily="18" charset="2"/>
              </a:rPr>
              <a:t>, </a:t>
            </a:r>
            <a:r>
              <a:rPr lang="en-US" altLang="zh-CN" sz="2000" i="1" dirty="0" err="1">
                <a:sym typeface="Symbol" pitchFamily="18" charset="2"/>
              </a:rPr>
              <a:t>M.gotostm</a:t>
            </a:r>
            <a:r>
              <a:rPr lang="en-US" altLang="zh-CN" sz="2000" i="1" dirty="0">
                <a:sym typeface="Symbol" pitchFamily="18" charset="2"/>
              </a:rPr>
              <a:t>)</a:t>
            </a:r>
            <a:r>
              <a:rPr lang="en-US" altLang="zh-CN" sz="2000" dirty="0">
                <a:sym typeface="Symbol" pitchFamily="18" charset="2"/>
              </a:rPr>
              <a:t> }</a:t>
            </a:r>
            <a:r>
              <a:rPr lang="en-US" altLang="zh-CN" dirty="0">
                <a:sym typeface="Symbol" pitchFamily="18" charset="2"/>
              </a:rPr>
              <a:t> </a:t>
            </a:r>
          </a:p>
          <a:p>
            <a:pPr algn="l">
              <a:buFont typeface="Wingdings" pitchFamily="2" charset="2"/>
              <a:buNone/>
            </a:pPr>
            <a:endParaRPr lang="en-US" altLang="zh-CN" sz="1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S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if E then M 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   </a:t>
            </a:r>
            <a:r>
              <a:rPr lang="en-US" altLang="zh-CN" sz="2000" dirty="0">
                <a:sym typeface="Symbol" pitchFamily="18" charset="2"/>
              </a:rPr>
              <a:t> 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backpatch</a:t>
            </a:r>
            <a:r>
              <a:rPr lang="en-US" altLang="zh-CN" sz="2000" i="1" dirty="0">
                <a:sym typeface="Symbol" pitchFamily="18" charset="2"/>
              </a:rPr>
              <a:t>(</a:t>
            </a:r>
            <a:r>
              <a:rPr lang="en-US" altLang="zh-CN" sz="2000" i="1" dirty="0" err="1">
                <a:sym typeface="Symbol" pitchFamily="18" charset="2"/>
              </a:rPr>
              <a:t>E.truelist</a:t>
            </a:r>
            <a:r>
              <a:rPr lang="en-US" altLang="zh-CN" sz="2000" i="1" dirty="0">
                <a:sym typeface="Symbol" pitchFamily="18" charset="2"/>
              </a:rPr>
              <a:t>, </a:t>
            </a:r>
            <a:r>
              <a:rPr lang="en-US" altLang="zh-CN" sz="2000" i="1" dirty="0" err="1">
                <a:sym typeface="Symbol" pitchFamily="18" charset="2"/>
              </a:rPr>
              <a:t>M.gotostm</a:t>
            </a:r>
            <a:r>
              <a:rPr lang="en-US" altLang="zh-CN" sz="2000" i="1" dirty="0">
                <a:sym typeface="Symbol" pitchFamily="18" charset="2"/>
              </a:rPr>
              <a:t>) ;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                                    </a:t>
            </a:r>
            <a:r>
              <a:rPr lang="en-US" altLang="zh-CN" sz="2000" i="1" dirty="0" err="1">
                <a:sym typeface="Symbol" pitchFamily="18" charset="2"/>
              </a:rPr>
              <a:t>S.nextlist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merge(</a:t>
            </a:r>
            <a:r>
              <a:rPr lang="en-US" altLang="zh-CN" sz="2000" i="1" dirty="0" err="1">
                <a:sym typeface="Symbol" pitchFamily="18" charset="2"/>
              </a:rPr>
              <a:t>E.falselist</a:t>
            </a:r>
            <a:r>
              <a:rPr lang="en-US" altLang="zh-CN" sz="2000" i="1" dirty="0">
                <a:sym typeface="Symbol" pitchFamily="18" charset="2"/>
              </a:rPr>
              <a:t>, 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.nextlist) ;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                                    </a:t>
            </a:r>
            <a:r>
              <a:rPr lang="en-US" altLang="zh-CN" sz="2000" i="1" dirty="0" err="1">
                <a:sym typeface="Symbol" pitchFamily="18" charset="2"/>
              </a:rPr>
              <a:t>S.breaklist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.breaklist </a:t>
            </a:r>
            <a:r>
              <a:rPr lang="en-US" altLang="zh-CN" sz="2000" dirty="0"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endParaRPr lang="en-US" altLang="zh-CN" sz="1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S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if E then M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 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 N else M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sym typeface="Symbol" pitchFamily="18" charset="2"/>
              </a:rPr>
              <a:t> S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sym typeface="Symbol" pitchFamily="18" charset="2"/>
              </a:rPr>
              <a:t>  </a:t>
            </a:r>
            <a:r>
              <a:rPr lang="en-US" altLang="zh-CN" sz="2000" dirty="0">
                <a:sym typeface="Symbol" pitchFamily="18" charset="2"/>
              </a:rPr>
              <a:t>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backpatch</a:t>
            </a:r>
            <a:r>
              <a:rPr lang="en-US" altLang="zh-CN" sz="2000" i="1" dirty="0">
                <a:sym typeface="Symbol" pitchFamily="18" charset="2"/>
              </a:rPr>
              <a:t>(</a:t>
            </a:r>
            <a:r>
              <a:rPr lang="en-US" altLang="zh-CN" sz="2000" i="1" dirty="0" err="1">
                <a:sym typeface="Symbol" pitchFamily="18" charset="2"/>
              </a:rPr>
              <a:t>E.truelist</a:t>
            </a:r>
            <a:r>
              <a:rPr lang="en-US" altLang="zh-CN" sz="2000" i="1" dirty="0">
                <a:sym typeface="Symbol" pitchFamily="18" charset="2"/>
              </a:rPr>
              <a:t>, M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.gotostm) ;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            </a:t>
            </a:r>
            <a:r>
              <a:rPr lang="en-US" altLang="zh-CN" sz="2000" i="1" dirty="0" err="1">
                <a:sym typeface="Symbol" pitchFamily="18" charset="2"/>
              </a:rPr>
              <a:t>backpatch</a:t>
            </a:r>
            <a:r>
              <a:rPr lang="en-US" altLang="zh-CN" sz="2000" i="1" dirty="0">
                <a:sym typeface="Symbol" pitchFamily="18" charset="2"/>
              </a:rPr>
              <a:t>(</a:t>
            </a:r>
            <a:r>
              <a:rPr lang="en-US" altLang="zh-CN" sz="2000" i="1" dirty="0" err="1">
                <a:sym typeface="Symbol" pitchFamily="18" charset="2"/>
              </a:rPr>
              <a:t>E.falselist</a:t>
            </a:r>
            <a:r>
              <a:rPr lang="en-US" altLang="zh-CN" sz="2000" i="1" dirty="0">
                <a:sym typeface="Symbol" pitchFamily="18" charset="2"/>
              </a:rPr>
              <a:t>, M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sym typeface="Symbol" pitchFamily="18" charset="2"/>
              </a:rPr>
              <a:t>.gotostm) ;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            </a:t>
            </a:r>
            <a:r>
              <a:rPr lang="en-US" altLang="zh-CN" sz="2000" i="1" dirty="0" err="1">
                <a:sym typeface="Symbol" pitchFamily="18" charset="2"/>
              </a:rPr>
              <a:t>S.nextlist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merge(S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.nextlist, merge(</a:t>
            </a:r>
            <a:r>
              <a:rPr lang="en-US" altLang="zh-CN" sz="2000" i="1" dirty="0" err="1">
                <a:sym typeface="Symbol" pitchFamily="18" charset="2"/>
              </a:rPr>
              <a:t>N.nextlist</a:t>
            </a:r>
            <a:r>
              <a:rPr lang="en-US" altLang="zh-CN" sz="2000" i="1" dirty="0">
                <a:sym typeface="Symbol" pitchFamily="18" charset="2"/>
              </a:rPr>
              <a:t>, S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sym typeface="Symbol" pitchFamily="18" charset="2"/>
              </a:rPr>
              <a:t>.nextlist) ;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            </a:t>
            </a:r>
            <a:r>
              <a:rPr lang="en-US" altLang="zh-CN" sz="2000" i="1" dirty="0" err="1">
                <a:sym typeface="Symbol" pitchFamily="18" charset="2"/>
              </a:rPr>
              <a:t>S.breaklist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merge(S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.breaklist, S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sym typeface="Symbol" pitchFamily="18" charset="2"/>
              </a:rPr>
              <a:t>.breaklist )</a:t>
            </a:r>
            <a:r>
              <a:rPr lang="en-US" altLang="zh-CN" sz="2000" dirty="0">
                <a:sym typeface="Symbol" pitchFamily="18" charset="2"/>
              </a:rPr>
              <a:t> }</a:t>
            </a:r>
          </a:p>
        </p:txBody>
      </p:sp>
      <p:sp>
        <p:nvSpPr>
          <p:cNvPr id="58374" name="Rectangle 10"/>
          <p:cNvSpPr>
            <a:spLocks noChangeArrowheads="1"/>
          </p:cNvSpPr>
          <p:nvPr/>
        </p:nvSpPr>
        <p:spPr bwMode="auto">
          <a:xfrm>
            <a:off x="690344" y="5042778"/>
            <a:ext cx="82359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Font typeface="Symbol" pitchFamily="18" charset="2"/>
              <a:buNone/>
            </a:pPr>
            <a:r>
              <a:rPr lang="en-US" altLang="zh-CN" b="1" i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S. </a:t>
            </a:r>
            <a:r>
              <a:rPr lang="en-US" altLang="zh-CN" b="1" i="1" dirty="0" err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breaklist</a:t>
            </a:r>
            <a:r>
              <a:rPr lang="en-US" altLang="zh-CN" b="1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b="1" dirty="0">
                <a:ea typeface="华文行楷" pitchFamily="2" charset="-122"/>
                <a:sym typeface="Symbol" pitchFamily="18" charset="2"/>
              </a:rPr>
              <a:t>:   </a:t>
            </a:r>
            <a:r>
              <a:rPr lang="en-US" altLang="zh-CN" b="1" dirty="0">
                <a:sym typeface="Symbol" pitchFamily="18" charset="2"/>
              </a:rPr>
              <a:t>“</a:t>
            </a:r>
            <a:r>
              <a:rPr lang="en-US" altLang="zh-CN" i="1" dirty="0">
                <a:sym typeface="Symbol" pitchFamily="18" charset="2"/>
              </a:rPr>
              <a:t>break </a:t>
            </a:r>
            <a:r>
              <a:rPr lang="zh-CN" altLang="en-US" b="1" dirty="0">
                <a:sym typeface="Symbol" pitchFamily="18" charset="2"/>
              </a:rPr>
              <a:t>链”，链表中的元素表示 一系列跳转</a:t>
            </a:r>
          </a:p>
          <a:p>
            <a:pPr>
              <a:buClrTx/>
              <a:buFont typeface="Symbol" pitchFamily="18" charset="2"/>
              <a:buNone/>
            </a:pPr>
            <a:r>
              <a:rPr lang="zh-CN" altLang="en-US" b="1" dirty="0">
                <a:sym typeface="Symbol" pitchFamily="18" charset="2"/>
              </a:rPr>
              <a:t>语句的地址，这些跳转语句的目标标号是直接所属 </a:t>
            </a:r>
            <a:r>
              <a:rPr lang="en-US" altLang="zh-CN" dirty="0">
                <a:sym typeface="Symbol" pitchFamily="18" charset="2"/>
              </a:rPr>
              <a:t>while </a:t>
            </a:r>
            <a:r>
              <a:rPr lang="zh-CN" altLang="en-US" b="1" dirty="0">
                <a:sym typeface="Symbol" pitchFamily="18" charset="2"/>
              </a:rPr>
              <a:t>语句的结束位置</a:t>
            </a:r>
          </a:p>
        </p:txBody>
      </p:sp>
    </p:spTree>
    <p:extLst>
      <p:ext uri="{BB962C8B-B14F-4D97-AF65-F5344CB8AC3E}">
        <p14:creationId xmlns:p14="http://schemas.microsoft.com/office/powerpoint/2010/main" val="120929792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425450" y="541934"/>
            <a:ext cx="7467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拉链与代码回填</a:t>
            </a:r>
          </a:p>
        </p:txBody>
      </p:sp>
      <p:sp>
        <p:nvSpPr>
          <p:cNvPr id="59396" name="Rectangle 8"/>
          <p:cNvSpPr>
            <a:spLocks noChangeArrowheads="1"/>
          </p:cNvSpPr>
          <p:nvPr/>
        </p:nvSpPr>
        <p:spPr bwMode="auto">
          <a:xfrm>
            <a:off x="425450" y="1211358"/>
            <a:ext cx="861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>
                <a:solidFill>
                  <a:srgbClr val="990099"/>
                </a:solidFill>
              </a:rPr>
              <a:t>增加 </a:t>
            </a:r>
            <a:r>
              <a:rPr lang="en-US" altLang="zh-CN" sz="2800" i="1" dirty="0">
                <a:solidFill>
                  <a:srgbClr val="990099"/>
                </a:solidFill>
              </a:rPr>
              <a:t>break</a:t>
            </a:r>
            <a:r>
              <a:rPr lang="en-US" altLang="zh-CN" sz="2800" b="1" dirty="0">
                <a:solidFill>
                  <a:srgbClr val="990099"/>
                </a:solidFill>
              </a:rPr>
              <a:t> </a:t>
            </a:r>
            <a:r>
              <a:rPr lang="zh-CN" altLang="en-US" sz="2800" b="1" dirty="0">
                <a:solidFill>
                  <a:srgbClr val="990099"/>
                </a:solidFill>
              </a:rPr>
              <a:t>语句后控制语句处理的翻译模式</a:t>
            </a:r>
            <a:r>
              <a:rPr lang="zh-CN" altLang="en-US" sz="2800" b="1" dirty="0"/>
              <a:t>（续）</a:t>
            </a:r>
          </a:p>
        </p:txBody>
      </p:sp>
      <p:sp>
        <p:nvSpPr>
          <p:cNvPr id="59397" name="Text Box 9"/>
          <p:cNvSpPr txBox="1">
            <a:spLocks noChangeArrowheads="1"/>
          </p:cNvSpPr>
          <p:nvPr/>
        </p:nvSpPr>
        <p:spPr bwMode="auto">
          <a:xfrm>
            <a:off x="711857" y="1730471"/>
            <a:ext cx="7956550" cy="455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S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while M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 E then M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sym typeface="Symbol" pitchFamily="18" charset="2"/>
              </a:rPr>
              <a:t> 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        </a:t>
            </a:r>
            <a:r>
              <a:rPr lang="en-US" altLang="zh-CN" sz="2000" dirty="0">
                <a:sym typeface="Symbol" pitchFamily="18" charset="2"/>
              </a:rPr>
              <a:t>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backpatch</a:t>
            </a:r>
            <a:r>
              <a:rPr lang="en-US" altLang="zh-CN" sz="2000" i="1" dirty="0">
                <a:sym typeface="Symbol" pitchFamily="18" charset="2"/>
              </a:rPr>
              <a:t>(S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.nextlist, M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.gotostm) ;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          </a:t>
            </a:r>
            <a:r>
              <a:rPr lang="en-US" altLang="zh-CN" sz="2000" i="1" dirty="0" err="1">
                <a:sym typeface="Symbol" pitchFamily="18" charset="2"/>
              </a:rPr>
              <a:t>backpatch</a:t>
            </a:r>
            <a:r>
              <a:rPr lang="en-US" altLang="zh-CN" sz="2000" i="1" dirty="0">
                <a:sym typeface="Symbol" pitchFamily="18" charset="2"/>
              </a:rPr>
              <a:t>(</a:t>
            </a:r>
            <a:r>
              <a:rPr lang="en-US" altLang="zh-CN" sz="2000" i="1" dirty="0" err="1">
                <a:sym typeface="Symbol" pitchFamily="18" charset="2"/>
              </a:rPr>
              <a:t>E.truelist</a:t>
            </a:r>
            <a:r>
              <a:rPr lang="en-US" altLang="zh-CN" sz="2000" i="1" dirty="0">
                <a:sym typeface="Symbol" pitchFamily="18" charset="2"/>
              </a:rPr>
              <a:t>, M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sym typeface="Symbol" pitchFamily="18" charset="2"/>
              </a:rPr>
              <a:t>.gotostm) ;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          </a:t>
            </a:r>
            <a:r>
              <a:rPr lang="en-US" altLang="zh-CN" sz="2000" i="1" dirty="0" err="1">
                <a:sym typeface="Symbol" pitchFamily="18" charset="2"/>
              </a:rPr>
              <a:t>S.nextlist</a:t>
            </a:r>
            <a:r>
              <a:rPr lang="en-US" altLang="zh-CN" sz="2000" i="1" dirty="0">
                <a:sym typeface="Symbol" pitchFamily="18" charset="2"/>
              </a:rPr>
              <a:t> := merge(</a:t>
            </a:r>
            <a:r>
              <a:rPr lang="en-US" altLang="zh-CN" sz="2000" i="1" dirty="0" err="1">
                <a:sym typeface="Symbol" pitchFamily="18" charset="2"/>
              </a:rPr>
              <a:t>E.falselist</a:t>
            </a:r>
            <a:r>
              <a:rPr lang="en-US" altLang="zh-CN" sz="2000" i="1" dirty="0">
                <a:sym typeface="Symbol" pitchFamily="18" charset="2"/>
              </a:rPr>
              <a:t>, 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.breaklist ); 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          </a:t>
            </a:r>
            <a:r>
              <a:rPr lang="en-US" altLang="zh-CN" sz="2000" i="1" dirty="0" err="1">
                <a:sym typeface="Symbol" pitchFamily="18" charset="2"/>
              </a:rPr>
              <a:t>S.breaklist</a:t>
            </a:r>
            <a:r>
              <a:rPr lang="en-US" altLang="zh-CN" sz="2000" i="1" dirty="0">
                <a:sym typeface="Symbol" pitchFamily="18" charset="2"/>
              </a:rPr>
              <a:t> := “”;   emit(‘</a:t>
            </a:r>
            <a:r>
              <a:rPr lang="en-US" altLang="zh-CN" sz="2000" i="1" dirty="0" err="1">
                <a:sym typeface="Symbol" pitchFamily="18" charset="2"/>
              </a:rPr>
              <a:t>goto</a:t>
            </a:r>
            <a:r>
              <a:rPr lang="en-US" altLang="zh-CN" sz="2000" i="1" dirty="0">
                <a:sym typeface="Symbol" pitchFamily="18" charset="2"/>
              </a:rPr>
              <a:t>’, M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.gotostm) </a:t>
            </a:r>
            <a:r>
              <a:rPr lang="en-US" altLang="zh-CN" sz="2000" dirty="0"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endParaRPr lang="en-US" altLang="zh-CN" sz="1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S </a:t>
            </a:r>
            <a:r>
              <a:rPr lang="en-US" altLang="zh-CN" sz="2000" dirty="0">
                <a:sym typeface="Symbol" pitchFamily="18" charset="2"/>
              </a:rPr>
              <a:t> </a:t>
            </a:r>
            <a:r>
              <a:rPr lang="en-US" altLang="zh-CN" sz="2000" i="1" dirty="0">
                <a:sym typeface="Symbol" pitchFamily="18" charset="2"/>
              </a:rPr>
              <a:t>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dirty="0">
                <a:sym typeface="Symbol" pitchFamily="18" charset="2"/>
              </a:rPr>
              <a:t> ; </a:t>
            </a:r>
            <a:r>
              <a:rPr lang="en-US" altLang="zh-CN" sz="2000" i="1" dirty="0">
                <a:sym typeface="Symbol" pitchFamily="18" charset="2"/>
              </a:rPr>
              <a:t>M</a:t>
            </a:r>
            <a:r>
              <a:rPr lang="en-US" altLang="zh-CN" sz="2000" dirty="0">
                <a:sym typeface="Symbol" pitchFamily="18" charset="2"/>
              </a:rPr>
              <a:t> </a:t>
            </a:r>
            <a:r>
              <a:rPr lang="en-US" altLang="zh-CN" sz="2000" i="1" dirty="0">
                <a:sym typeface="Symbol" pitchFamily="18" charset="2"/>
              </a:rPr>
              <a:t>S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dirty="0">
                <a:sym typeface="Symbol" pitchFamily="18" charset="2"/>
              </a:rPr>
              <a:t>       { </a:t>
            </a:r>
            <a:r>
              <a:rPr lang="en-US" altLang="zh-CN" sz="2000" i="1" dirty="0" err="1">
                <a:sym typeface="Symbol" pitchFamily="18" charset="2"/>
              </a:rPr>
              <a:t>backpatch</a:t>
            </a:r>
            <a:r>
              <a:rPr lang="en-US" altLang="zh-CN" sz="2000" dirty="0">
                <a:sym typeface="Symbol" pitchFamily="18" charset="2"/>
              </a:rPr>
              <a:t>(</a:t>
            </a:r>
            <a:r>
              <a:rPr lang="en-US" altLang="zh-CN" sz="2000" i="1" dirty="0">
                <a:sym typeface="Symbol" pitchFamily="18" charset="2"/>
              </a:rPr>
              <a:t>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dirty="0">
                <a:sym typeface="Symbol" pitchFamily="18" charset="2"/>
              </a:rPr>
              <a:t>.</a:t>
            </a:r>
            <a:r>
              <a:rPr lang="en-US" altLang="zh-CN" sz="2000" i="1" dirty="0">
                <a:sym typeface="Symbol" pitchFamily="18" charset="2"/>
              </a:rPr>
              <a:t>nextlist</a:t>
            </a:r>
            <a:r>
              <a:rPr lang="en-US" altLang="zh-CN" sz="2000" dirty="0">
                <a:sym typeface="Symbol" pitchFamily="18" charset="2"/>
              </a:rPr>
              <a:t>, </a:t>
            </a:r>
            <a:r>
              <a:rPr lang="en-US" altLang="zh-CN" sz="2000" i="1" dirty="0" err="1">
                <a:sym typeface="Symbol" pitchFamily="18" charset="2"/>
              </a:rPr>
              <a:t>M.gotostm</a:t>
            </a:r>
            <a:r>
              <a:rPr lang="en-US" altLang="zh-CN" sz="2000" dirty="0">
                <a:sym typeface="Symbol" pitchFamily="18" charset="2"/>
              </a:rPr>
              <a:t>) ; </a:t>
            </a:r>
            <a:endParaRPr lang="en-US" altLang="zh-CN" sz="2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 smtClean="0">
                <a:sym typeface="Symbol" pitchFamily="18" charset="2"/>
              </a:rPr>
              <a:t>                                </a:t>
            </a:r>
            <a:r>
              <a:rPr lang="en-US" altLang="zh-CN" sz="2000" i="1" dirty="0" err="1" smtClean="0">
                <a:sym typeface="Symbol" pitchFamily="18" charset="2"/>
              </a:rPr>
              <a:t>S.nextlist</a:t>
            </a:r>
            <a:r>
              <a:rPr lang="en-US" altLang="zh-CN" sz="2000" i="1" dirty="0" smtClean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S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sym typeface="Symbol" pitchFamily="18" charset="2"/>
              </a:rPr>
              <a:t>.nextlist</a:t>
            </a:r>
            <a:r>
              <a:rPr lang="en-US" altLang="zh-CN" sz="2000" dirty="0">
                <a:sym typeface="Symbol" pitchFamily="18" charset="2"/>
              </a:rPr>
              <a:t> ; </a:t>
            </a:r>
            <a:endParaRPr lang="en-US" altLang="zh-CN" sz="2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                                </a:t>
            </a:r>
            <a:r>
              <a:rPr lang="en-US" altLang="zh-CN" sz="2000" i="1" dirty="0" err="1">
                <a:sym typeface="Symbol" pitchFamily="18" charset="2"/>
              </a:rPr>
              <a:t>S.breaklist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merge</a:t>
            </a:r>
            <a:r>
              <a:rPr lang="en-US" altLang="zh-CN" sz="2000" dirty="0">
                <a:sym typeface="Symbol" pitchFamily="18" charset="2"/>
              </a:rPr>
              <a:t>(</a:t>
            </a:r>
            <a:r>
              <a:rPr lang="en-US" altLang="zh-CN" sz="2000" i="1" dirty="0">
                <a:sym typeface="Symbol" pitchFamily="18" charset="2"/>
              </a:rPr>
              <a:t>S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.breaklist</a:t>
            </a:r>
            <a:r>
              <a:rPr lang="en-US" altLang="zh-CN" sz="2000" dirty="0">
                <a:sym typeface="Symbol" pitchFamily="18" charset="2"/>
              </a:rPr>
              <a:t>,</a:t>
            </a:r>
            <a:r>
              <a:rPr lang="en-US" altLang="zh-CN" sz="2000" i="1" dirty="0">
                <a:sym typeface="Symbol" pitchFamily="18" charset="2"/>
              </a:rPr>
              <a:t> S</a:t>
            </a:r>
            <a:r>
              <a:rPr lang="en-US" altLang="zh-CN" sz="2000" baseline="-25000" dirty="0">
                <a:sym typeface="Symbol" pitchFamily="18" charset="2"/>
              </a:rPr>
              <a:t>2</a:t>
            </a:r>
            <a:r>
              <a:rPr lang="en-US" altLang="zh-CN" sz="2000" i="1" dirty="0">
                <a:sym typeface="Symbol" pitchFamily="18" charset="2"/>
              </a:rPr>
              <a:t>.breaklist</a:t>
            </a:r>
            <a:r>
              <a:rPr lang="en-US" altLang="zh-CN" sz="2000" dirty="0">
                <a:sym typeface="Symbol" pitchFamily="18" charset="2"/>
              </a:rPr>
              <a:t> ) }</a:t>
            </a:r>
          </a:p>
          <a:p>
            <a:pPr algn="l">
              <a:buFont typeface="Wingdings" pitchFamily="2" charset="2"/>
              <a:buNone/>
            </a:pPr>
            <a:endParaRPr lang="en-US" altLang="zh-CN" sz="1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S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break ;        </a:t>
            </a:r>
            <a:r>
              <a:rPr lang="en-US" altLang="zh-CN" sz="2000" dirty="0">
                <a:sym typeface="Symbol" pitchFamily="18" charset="2"/>
              </a:rPr>
              <a:t> { </a:t>
            </a:r>
            <a:r>
              <a:rPr lang="en-US" altLang="zh-CN" sz="2000" i="1" dirty="0" err="1">
                <a:sym typeface="Symbol" pitchFamily="18" charset="2"/>
              </a:rPr>
              <a:t>S.breaklist</a:t>
            </a:r>
            <a:r>
              <a:rPr lang="en-US" altLang="zh-CN" sz="2000" i="1" dirty="0">
                <a:sym typeface="Symbol" pitchFamily="18" charset="2"/>
              </a:rPr>
              <a:t> t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makelist</a:t>
            </a:r>
            <a:r>
              <a:rPr lang="en-US" altLang="zh-CN" sz="2000" i="1" dirty="0">
                <a:sym typeface="Symbol" pitchFamily="18" charset="2"/>
              </a:rPr>
              <a:t> (</a:t>
            </a:r>
            <a:r>
              <a:rPr lang="en-US" altLang="zh-CN" sz="2000" i="1" dirty="0" err="1">
                <a:sym typeface="Symbol" pitchFamily="18" charset="2"/>
              </a:rPr>
              <a:t>nextstm</a:t>
            </a:r>
            <a:r>
              <a:rPr lang="en-US" altLang="zh-CN" sz="2000" i="1" dirty="0">
                <a:sym typeface="Symbol" pitchFamily="18" charset="2"/>
              </a:rPr>
              <a:t>) ;</a:t>
            </a:r>
            <a:r>
              <a:rPr lang="en-US" altLang="zh-CN" sz="2000" dirty="0"/>
              <a:t> </a:t>
            </a:r>
            <a:r>
              <a:rPr lang="en-US" altLang="zh-CN" sz="2000" i="1" dirty="0" err="1"/>
              <a:t>S.nextlist</a:t>
            </a:r>
            <a:r>
              <a:rPr lang="en-US" altLang="zh-CN" sz="2000" i="1" dirty="0"/>
              <a:t> </a:t>
            </a:r>
            <a:r>
              <a:rPr lang="en-US" altLang="zh-CN" sz="2000" dirty="0"/>
              <a:t>:=</a:t>
            </a:r>
            <a:r>
              <a:rPr lang="en-US" altLang="zh-CN" sz="2000" i="1" dirty="0"/>
              <a:t> “”</a:t>
            </a:r>
            <a:r>
              <a:rPr lang="zh-CN" altLang="en-US" sz="2000" i="1" dirty="0"/>
              <a:t>；</a:t>
            </a:r>
            <a:endParaRPr lang="en-US" altLang="zh-CN" sz="2000" i="1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                               emit (‘</a:t>
            </a:r>
            <a:r>
              <a:rPr lang="en-US" altLang="zh-CN" sz="2000" i="1" dirty="0" err="1">
                <a:sym typeface="Symbol" pitchFamily="18" charset="2"/>
              </a:rPr>
              <a:t>goto</a:t>
            </a:r>
            <a:r>
              <a:rPr lang="en-US" altLang="zh-CN" sz="2000" i="1" dirty="0">
                <a:sym typeface="Symbol" pitchFamily="18" charset="2"/>
              </a:rPr>
              <a:t> _’) </a:t>
            </a:r>
            <a:r>
              <a:rPr lang="en-US" altLang="zh-CN" sz="2000" dirty="0"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M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   </a:t>
            </a:r>
            <a:r>
              <a:rPr lang="en-US" altLang="zh-CN" sz="2000" dirty="0">
                <a:sym typeface="Symbol" pitchFamily="18" charset="2"/>
              </a:rPr>
              <a:t>{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M.gotostm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nextstm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}</a:t>
            </a:r>
          </a:p>
          <a:p>
            <a:pPr algn="l">
              <a:buFont typeface="Wingdings" pitchFamily="2" charset="2"/>
              <a:buNone/>
            </a:pPr>
            <a:endParaRPr lang="en-US" altLang="zh-CN" sz="1000" dirty="0">
              <a:sym typeface="Symbol" pitchFamily="18" charset="2"/>
            </a:endParaRPr>
          </a:p>
          <a:p>
            <a:pPr algn="l"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N </a:t>
            </a:r>
            <a:r>
              <a:rPr lang="en-US" altLang="zh-CN" sz="2000" dirty="0">
                <a:sym typeface="Symbol" pitchFamily="18" charset="2"/>
              </a:rPr>
              <a:t></a:t>
            </a:r>
            <a:r>
              <a:rPr lang="en-US" altLang="zh-CN" sz="2000" i="1" dirty="0">
                <a:sym typeface="Symbol" pitchFamily="18" charset="2"/>
              </a:rPr>
              <a:t>    </a:t>
            </a:r>
            <a:r>
              <a:rPr lang="en-US" altLang="zh-CN" sz="2000" dirty="0">
                <a:sym typeface="Symbol" pitchFamily="18" charset="2"/>
              </a:rPr>
              <a:t>{ </a:t>
            </a:r>
            <a:r>
              <a:rPr lang="en-US" altLang="zh-CN" sz="2000" i="1" dirty="0" err="1">
                <a:sym typeface="Symbol" pitchFamily="18" charset="2"/>
              </a:rPr>
              <a:t>N.nextlist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makelist</a:t>
            </a:r>
            <a:r>
              <a:rPr lang="en-US" altLang="zh-CN" sz="2000" i="1" dirty="0">
                <a:sym typeface="Symbol" pitchFamily="18" charset="2"/>
              </a:rPr>
              <a:t>(</a:t>
            </a:r>
            <a:r>
              <a:rPr lang="en-US" altLang="zh-CN" sz="2000" i="1" dirty="0" err="1">
                <a:sym typeface="Symbol" pitchFamily="18" charset="2"/>
              </a:rPr>
              <a:t>nextstm</a:t>
            </a:r>
            <a:r>
              <a:rPr lang="en-US" altLang="zh-CN" sz="2000" i="1" dirty="0">
                <a:sym typeface="Symbol" pitchFamily="18" charset="2"/>
              </a:rPr>
              <a:t>); emit(‘</a:t>
            </a:r>
            <a:r>
              <a:rPr lang="en-US" altLang="zh-CN" sz="2000" i="1" dirty="0" err="1">
                <a:sym typeface="Symbol" pitchFamily="18" charset="2"/>
              </a:rPr>
              <a:t>goto</a:t>
            </a:r>
            <a:r>
              <a:rPr lang="en-US" altLang="zh-CN" sz="2000" i="1" dirty="0">
                <a:sym typeface="Symbol" pitchFamily="18" charset="2"/>
              </a:rPr>
              <a:t> _’) </a:t>
            </a:r>
            <a:r>
              <a:rPr lang="en-US" altLang="zh-CN" sz="2000" dirty="0">
                <a:sym typeface="Symbol" pitchFamily="18" charset="2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64945915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13"/>
          <p:cNvSpPr>
            <a:spLocks noChangeArrowheads="1"/>
          </p:cNvSpPr>
          <p:nvPr/>
        </p:nvSpPr>
        <p:spPr bwMode="auto">
          <a:xfrm>
            <a:off x="664779" y="1158766"/>
            <a:ext cx="815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dirty="0">
                <a:solidFill>
                  <a:srgbClr val="800080"/>
                </a:solidFill>
              </a:rPr>
              <a:t>  </a:t>
            </a:r>
            <a:r>
              <a:rPr lang="en-US" altLang="zh-CN" sz="2800" b="1" dirty="0">
                <a:solidFill>
                  <a:srgbClr val="800080"/>
                </a:solidFill>
              </a:rPr>
              <a:t> </a:t>
            </a:r>
            <a:r>
              <a:rPr lang="zh-CN" altLang="en-US" sz="2800" b="1" dirty="0">
                <a:solidFill>
                  <a:srgbClr val="990099"/>
                </a:solidFill>
              </a:rPr>
              <a:t>拉链回填技术</a:t>
            </a:r>
            <a:r>
              <a:rPr lang="zh-CN" altLang="en-US" sz="2800" b="1" dirty="0"/>
              <a:t>示例</a:t>
            </a:r>
            <a:endParaRPr lang="zh-CN" altLang="en-US" sz="2800" b="1" dirty="0">
              <a:sym typeface="Symbol" pitchFamily="18" charset="2"/>
            </a:endParaRPr>
          </a:p>
        </p:txBody>
      </p:sp>
      <p:sp>
        <p:nvSpPr>
          <p:cNvPr id="61444" name="Text Box 18"/>
          <p:cNvSpPr txBox="1">
            <a:spLocks noChangeArrowheads="1"/>
          </p:cNvSpPr>
          <p:nvPr/>
        </p:nvSpPr>
        <p:spPr bwMode="auto">
          <a:xfrm>
            <a:off x="381000" y="563562"/>
            <a:ext cx="8305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en-US" altLang="zh-CN" sz="3200" dirty="0">
                <a:solidFill>
                  <a:srgbClr val="800080"/>
                </a:solidFill>
              </a:rPr>
              <a:t>GOTO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语句的语法制导翻译 </a:t>
            </a:r>
            <a:r>
              <a:rPr lang="zh-CN" altLang="en-US" sz="3200" b="1" dirty="0">
                <a:latin typeface="楷体_GB2312" pitchFamily="49" charset="-122"/>
              </a:rPr>
              <a:t>（选讲）</a:t>
            </a:r>
          </a:p>
        </p:txBody>
      </p:sp>
      <p:sp>
        <p:nvSpPr>
          <p:cNvPr id="61449" name="Text Box 19"/>
          <p:cNvSpPr txBox="1">
            <a:spLocks noChangeArrowheads="1"/>
          </p:cNvSpPr>
          <p:nvPr/>
        </p:nvSpPr>
        <p:spPr bwMode="auto">
          <a:xfrm>
            <a:off x="1295400" y="1828800"/>
            <a:ext cx="2133600" cy="405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        ……</a:t>
            </a:r>
          </a:p>
          <a:p>
            <a:pPr marL="457200" indent="-457200">
              <a:buClrTx/>
              <a:buFont typeface="Wingdings" pitchFamily="2" charset="2"/>
              <a:buNone/>
            </a:pPr>
            <a:endParaRPr kumimoji="0" lang="en-US" altLang="zh-CN" sz="800" dirty="0">
              <a:cs typeface="Times New Roman" pitchFamily="18" charset="0"/>
              <a:sym typeface="Symbol" pitchFamily="18" charset="2"/>
            </a:endParaRP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(10)</a:t>
            </a: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 </a:t>
            </a:r>
            <a:r>
              <a:rPr lang="en-US" altLang="zh-CN" sz="2000" dirty="0" err="1">
                <a:cs typeface="Times New Roman" pitchFamily="18" charset="0"/>
                <a:sym typeface="Symbol" pitchFamily="18" charset="2"/>
              </a:rPr>
              <a:t>goto</a:t>
            </a: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L</a:t>
            </a: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        ……</a:t>
            </a:r>
          </a:p>
          <a:p>
            <a:pPr marL="457200" indent="-457200">
              <a:buClrTx/>
              <a:buFont typeface="Wingdings" pitchFamily="2" charset="2"/>
              <a:buNone/>
            </a:pPr>
            <a:endParaRPr kumimoji="0" lang="en-US" altLang="zh-CN" sz="800" dirty="0">
              <a:cs typeface="Times New Roman" pitchFamily="18" charset="0"/>
              <a:sym typeface="Symbol" pitchFamily="18" charset="2"/>
            </a:endParaRP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(20)</a:t>
            </a: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 </a:t>
            </a:r>
            <a:r>
              <a:rPr lang="en-US" altLang="zh-CN" sz="2000" dirty="0" err="1">
                <a:cs typeface="Times New Roman" pitchFamily="18" charset="0"/>
                <a:sym typeface="Symbol" pitchFamily="18" charset="2"/>
              </a:rPr>
              <a:t>goto</a:t>
            </a: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L</a:t>
            </a: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        ……</a:t>
            </a:r>
          </a:p>
          <a:p>
            <a:pPr marL="457200" indent="-457200">
              <a:buClrTx/>
              <a:buFont typeface="Wingdings" pitchFamily="2" charset="2"/>
              <a:buNone/>
            </a:pPr>
            <a:endParaRPr kumimoji="0" lang="en-US" altLang="zh-CN" sz="800" dirty="0">
              <a:cs typeface="Times New Roman" pitchFamily="18" charset="0"/>
              <a:sym typeface="Symbol" pitchFamily="18" charset="2"/>
            </a:endParaRP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(30)</a:t>
            </a: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 </a:t>
            </a:r>
            <a:r>
              <a:rPr lang="en-US" altLang="zh-CN" sz="2000" dirty="0" err="1">
                <a:cs typeface="Times New Roman" pitchFamily="18" charset="0"/>
                <a:sym typeface="Symbol" pitchFamily="18" charset="2"/>
              </a:rPr>
              <a:t>goto</a:t>
            </a: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L</a:t>
            </a: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        ……</a:t>
            </a:r>
          </a:p>
          <a:p>
            <a:pPr marL="457200" indent="-457200">
              <a:buClrTx/>
              <a:buFont typeface="Wingdings" pitchFamily="2" charset="2"/>
              <a:buNone/>
            </a:pPr>
            <a:endParaRPr kumimoji="0" lang="en-US" altLang="zh-CN" sz="800" dirty="0">
              <a:cs typeface="Times New Roman" pitchFamily="18" charset="0"/>
              <a:sym typeface="Symbol" pitchFamily="18" charset="2"/>
            </a:endParaRP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(40)</a:t>
            </a: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L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:</a:t>
            </a: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        ……</a:t>
            </a:r>
          </a:p>
          <a:p>
            <a:pPr marL="457200" indent="-457200">
              <a:buClrTx/>
              <a:buFont typeface="Wingdings" pitchFamily="2" charset="2"/>
              <a:buNone/>
            </a:pPr>
            <a:endParaRPr kumimoji="0" lang="en-US" altLang="zh-CN" sz="800" dirty="0">
              <a:cs typeface="Times New Roman" pitchFamily="18" charset="0"/>
              <a:sym typeface="Symbol" pitchFamily="18" charset="2"/>
            </a:endParaRPr>
          </a:p>
          <a:p>
            <a:pPr marL="457200" indent="-457200">
              <a:buClrTx/>
              <a:buFont typeface="Wingdings" pitchFamily="2" charset="2"/>
              <a:buAutoNum type="arabicParenBoth" startAt="50"/>
            </a:pP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dirty="0" err="1">
                <a:cs typeface="Times New Roman" pitchFamily="18" charset="0"/>
                <a:sym typeface="Symbol" pitchFamily="18" charset="2"/>
              </a:rPr>
              <a:t>goto</a:t>
            </a: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L</a:t>
            </a: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       ……</a:t>
            </a:r>
            <a:endParaRPr lang="en-US" altLang="zh-CN" sz="2000" i="1" dirty="0">
              <a:ea typeface="华文行楷" pitchFamily="2" charset="-122"/>
              <a:sym typeface="Symbol" pitchFamily="18" charset="2"/>
            </a:endParaRPr>
          </a:p>
        </p:txBody>
      </p:sp>
      <p:sp>
        <p:nvSpPr>
          <p:cNvPr id="575511" name="AutoShape 23"/>
          <p:cNvSpPr>
            <a:spLocks noChangeArrowheads="1"/>
          </p:cNvSpPr>
          <p:nvPr/>
        </p:nvSpPr>
        <p:spPr bwMode="auto">
          <a:xfrm>
            <a:off x="3733800" y="3370262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noFill/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575512" name="Text Box 24"/>
          <p:cNvSpPr txBox="1">
            <a:spLocks noChangeArrowheads="1"/>
          </p:cNvSpPr>
          <p:nvPr/>
        </p:nvSpPr>
        <p:spPr bwMode="auto">
          <a:xfrm>
            <a:off x="5486400" y="1846262"/>
            <a:ext cx="2133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        ……</a:t>
            </a:r>
          </a:p>
          <a:p>
            <a:pPr marL="457200" indent="-457200">
              <a:buClrTx/>
              <a:buFont typeface="Wingdings" pitchFamily="2" charset="2"/>
              <a:buNone/>
            </a:pPr>
            <a:endParaRPr kumimoji="0" lang="en-US" altLang="zh-CN" sz="800" dirty="0">
              <a:cs typeface="Times New Roman" pitchFamily="18" charset="0"/>
              <a:sym typeface="Symbol" pitchFamily="18" charset="2"/>
            </a:endParaRPr>
          </a:p>
          <a:p>
            <a:pPr marL="457200" indent="-457200" algn="l">
              <a:buClrTx/>
              <a:buFont typeface="Wingdings" pitchFamily="2" charset="2"/>
              <a:buNone/>
            </a:pP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(</a:t>
            </a:r>
            <a:r>
              <a:rPr lang="en-US" altLang="zh-CN" sz="2000" dirty="0" smtClean="0">
                <a:cs typeface="Times New Roman" pitchFamily="18" charset="0"/>
                <a:sym typeface="Symbol" pitchFamily="18" charset="2"/>
              </a:rPr>
              <a:t>10)</a:t>
            </a:r>
            <a:r>
              <a:rPr lang="en-US" altLang="zh-CN" sz="2000" i="1" dirty="0" smtClean="0">
                <a:cs typeface="Times New Roman" pitchFamily="18" charset="0"/>
                <a:sym typeface="Symbol" pitchFamily="18" charset="2"/>
              </a:rPr>
              <a:t>  </a:t>
            </a:r>
            <a:r>
              <a:rPr lang="en-US" altLang="zh-CN" sz="2000" dirty="0" err="1">
                <a:cs typeface="Times New Roman" pitchFamily="18" charset="0"/>
                <a:sym typeface="Symbol" pitchFamily="18" charset="2"/>
              </a:rPr>
              <a:t>goto</a:t>
            </a: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i="1" dirty="0">
                <a:solidFill>
                  <a:srgbClr val="800080"/>
                </a:solidFill>
                <a:ea typeface="华文行楷" pitchFamily="2" charset="-122"/>
                <a:cs typeface="Times New Roman" pitchFamily="18" charset="0"/>
                <a:sym typeface="Symbol" pitchFamily="18" charset="2"/>
              </a:rPr>
              <a:t>0</a:t>
            </a:r>
          </a:p>
        </p:txBody>
      </p:sp>
      <p:sp>
        <p:nvSpPr>
          <p:cNvPr id="575513" name="Text Box 25"/>
          <p:cNvSpPr txBox="1">
            <a:spLocks noChangeArrowheads="1"/>
          </p:cNvSpPr>
          <p:nvPr/>
        </p:nvSpPr>
        <p:spPr bwMode="auto">
          <a:xfrm>
            <a:off x="5486400" y="2608262"/>
            <a:ext cx="2133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        ……</a:t>
            </a:r>
          </a:p>
          <a:p>
            <a:pPr marL="457200" indent="-457200">
              <a:buClrTx/>
              <a:buFont typeface="Wingdings" pitchFamily="2" charset="2"/>
              <a:buNone/>
            </a:pPr>
            <a:r>
              <a:rPr kumimoji="0" lang="en-US" altLang="zh-CN" sz="800" dirty="0">
                <a:cs typeface="Times New Roman" pitchFamily="18" charset="0"/>
                <a:sym typeface="Symbol" pitchFamily="18" charset="2"/>
              </a:rPr>
              <a:t> </a:t>
            </a: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(</a:t>
            </a:r>
            <a:r>
              <a:rPr lang="en-US" altLang="zh-CN" sz="2000" dirty="0" smtClean="0">
                <a:cs typeface="Times New Roman" pitchFamily="18" charset="0"/>
                <a:sym typeface="Symbol" pitchFamily="18" charset="2"/>
              </a:rPr>
              <a:t>20)</a:t>
            </a:r>
            <a:r>
              <a:rPr lang="en-US" altLang="zh-CN" sz="2000" i="1" dirty="0" smtClean="0">
                <a:cs typeface="Times New Roman" pitchFamily="18" charset="0"/>
                <a:sym typeface="Symbol" pitchFamily="18" charset="2"/>
              </a:rPr>
              <a:t>  </a:t>
            </a:r>
            <a:r>
              <a:rPr lang="en-US" altLang="zh-CN" sz="2000" dirty="0" err="1">
                <a:cs typeface="Times New Roman" pitchFamily="18" charset="0"/>
                <a:sym typeface="Symbol" pitchFamily="18" charset="2"/>
              </a:rPr>
              <a:t>goto</a:t>
            </a: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i="1" dirty="0" smtClean="0">
                <a:solidFill>
                  <a:srgbClr val="800080"/>
                </a:solidFill>
                <a:ea typeface="华文行楷" pitchFamily="2" charset="-122"/>
                <a:cs typeface="Times New Roman" pitchFamily="18" charset="0"/>
                <a:sym typeface="Symbol" pitchFamily="18" charset="2"/>
              </a:rPr>
              <a:t>10</a:t>
            </a:r>
            <a:endParaRPr lang="en-US" altLang="zh-CN" sz="2000" i="1" dirty="0">
              <a:solidFill>
                <a:srgbClr val="800080"/>
              </a:solidFill>
              <a:ea typeface="华文行楷" pitchFamily="2" charset="-122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75514" name="Text Box 26"/>
          <p:cNvSpPr txBox="1">
            <a:spLocks noChangeArrowheads="1"/>
          </p:cNvSpPr>
          <p:nvPr/>
        </p:nvSpPr>
        <p:spPr bwMode="auto">
          <a:xfrm>
            <a:off x="5486400" y="3294062"/>
            <a:ext cx="2133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        ……</a:t>
            </a:r>
          </a:p>
          <a:p>
            <a:pPr marL="457200" indent="-457200">
              <a:buClrTx/>
              <a:buFont typeface="Wingdings" pitchFamily="2" charset="2"/>
              <a:buNone/>
            </a:pPr>
            <a:endParaRPr kumimoji="0" lang="en-US" altLang="zh-CN" sz="800" dirty="0">
              <a:cs typeface="Times New Roman" pitchFamily="18" charset="0"/>
              <a:sym typeface="Symbol" pitchFamily="18" charset="2"/>
            </a:endParaRP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(</a:t>
            </a:r>
            <a:r>
              <a:rPr lang="en-US" altLang="zh-CN" sz="2000" dirty="0" smtClean="0">
                <a:cs typeface="Times New Roman" pitchFamily="18" charset="0"/>
                <a:sym typeface="Symbol" pitchFamily="18" charset="2"/>
              </a:rPr>
              <a:t>30)</a:t>
            </a:r>
            <a:r>
              <a:rPr lang="en-US" altLang="zh-CN" sz="2000" i="1" dirty="0" smtClean="0">
                <a:cs typeface="Times New Roman" pitchFamily="18" charset="0"/>
                <a:sym typeface="Symbol" pitchFamily="18" charset="2"/>
              </a:rPr>
              <a:t>  </a:t>
            </a:r>
            <a:r>
              <a:rPr lang="en-US" altLang="zh-CN" sz="2000" dirty="0" err="1">
                <a:cs typeface="Times New Roman" pitchFamily="18" charset="0"/>
                <a:sym typeface="Symbol" pitchFamily="18" charset="2"/>
              </a:rPr>
              <a:t>goto</a:t>
            </a: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i="1" dirty="0" smtClean="0">
                <a:solidFill>
                  <a:srgbClr val="800080"/>
                </a:solidFill>
                <a:ea typeface="华文行楷" pitchFamily="2" charset="-122"/>
                <a:cs typeface="Times New Roman" pitchFamily="18" charset="0"/>
                <a:sym typeface="Symbol" pitchFamily="18" charset="2"/>
              </a:rPr>
              <a:t>20</a:t>
            </a:r>
            <a:endParaRPr lang="en-US" altLang="zh-CN" sz="2000" i="1" dirty="0">
              <a:solidFill>
                <a:srgbClr val="800080"/>
              </a:solidFill>
              <a:ea typeface="华文行楷" pitchFamily="2" charset="-122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75515" name="Text Box 27"/>
          <p:cNvSpPr txBox="1">
            <a:spLocks noChangeArrowheads="1"/>
          </p:cNvSpPr>
          <p:nvPr/>
        </p:nvSpPr>
        <p:spPr bwMode="auto">
          <a:xfrm>
            <a:off x="5486400" y="4070350"/>
            <a:ext cx="21336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       ……</a:t>
            </a:r>
          </a:p>
          <a:p>
            <a:pPr marL="457200" indent="-457200" algn="l">
              <a:buClrTx/>
              <a:buFont typeface="Wingdings" pitchFamily="2" charset="2"/>
              <a:buNone/>
            </a:pPr>
            <a:endParaRPr kumimoji="0" lang="en-US" altLang="zh-CN" sz="800" dirty="0">
              <a:cs typeface="Times New Roman" pitchFamily="18" charset="0"/>
              <a:sym typeface="Symbol" pitchFamily="18" charset="2"/>
            </a:endParaRPr>
          </a:p>
          <a:p>
            <a:pPr marL="457200" indent="-457200" algn="l">
              <a:buClrTx/>
              <a:buFont typeface="Wingdings" pitchFamily="2" charset="2"/>
              <a:buNone/>
            </a:pP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(</a:t>
            </a:r>
            <a:r>
              <a:rPr lang="en-US" altLang="zh-CN" sz="2000" dirty="0" smtClean="0">
                <a:cs typeface="Times New Roman" pitchFamily="18" charset="0"/>
                <a:sym typeface="Symbol" pitchFamily="18" charset="2"/>
              </a:rPr>
              <a:t>40)</a:t>
            </a:r>
            <a:r>
              <a:rPr lang="en-US" altLang="zh-CN" sz="2000" i="1" dirty="0" smtClean="0">
                <a:cs typeface="Times New Roman" pitchFamily="18" charset="0"/>
                <a:sym typeface="Symbol" pitchFamily="18" charset="2"/>
              </a:rPr>
              <a:t>  </a:t>
            </a:r>
            <a:r>
              <a:rPr lang="en-US" altLang="zh-CN" sz="2000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L</a:t>
            </a:r>
            <a:r>
              <a:rPr lang="en-US" altLang="zh-CN" sz="2000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:</a:t>
            </a:r>
            <a:endParaRPr lang="en-US" altLang="zh-CN" sz="2000" i="1" dirty="0">
              <a:ea typeface="华文行楷" pitchFamily="2" charset="-122"/>
              <a:cs typeface="Times New Roman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4566936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575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75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75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575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575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5511" grpId="0" animBg="1"/>
      <p:bldP spid="575512" grpId="0" autoUpdateAnimBg="0"/>
      <p:bldP spid="575513" grpId="0" autoUpdateAnimBg="0"/>
      <p:bldP spid="575514" grpId="0" autoUpdateAnimBg="0"/>
      <p:bldP spid="57551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334" name="Text Box 3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81000" y="617537"/>
            <a:ext cx="5176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800080"/>
                </a:solidFill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</a:rPr>
              <a:t>符号表的实现</a:t>
            </a:r>
          </a:p>
        </p:txBody>
      </p:sp>
      <p:sp>
        <p:nvSpPr>
          <p:cNvPr id="439339" name="Rectangle 43"/>
          <p:cNvSpPr>
            <a:spLocks noChangeArrowheads="1"/>
          </p:cNvSpPr>
          <p:nvPr/>
        </p:nvSpPr>
        <p:spPr bwMode="auto">
          <a:xfrm>
            <a:off x="645072" y="1355834"/>
            <a:ext cx="7734300" cy="4262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None/>
            </a:pPr>
            <a:endParaRPr lang="en-US" altLang="zh-CN" sz="1000" b="1" dirty="0">
              <a:solidFill>
                <a:srgbClr val="800080"/>
              </a:solidFill>
              <a:latin typeface="楷体_GB2312" pitchFamily="49" charset="-122"/>
            </a:endParaRPr>
          </a:p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2800" b="1" dirty="0">
                <a:solidFill>
                  <a:srgbClr val="800080"/>
                </a:solidFill>
                <a:latin typeface="楷体_GB2312" pitchFamily="49" charset="-122"/>
              </a:rPr>
              <a:t>针对</a:t>
            </a:r>
            <a:r>
              <a:rPr kumimoji="0" lang="zh-CN" altLang="en-US" sz="2800" b="1" dirty="0">
                <a:solidFill>
                  <a:srgbClr val="800080"/>
                </a:solidFill>
              </a:rPr>
              <a:t>符号表的常见操作</a:t>
            </a:r>
            <a:endParaRPr kumimoji="0" lang="zh-CN" altLang="en-US" b="1" dirty="0"/>
          </a:p>
          <a:p>
            <a:pPr lvl="1" algn="l">
              <a:buFontTx/>
              <a:buNone/>
            </a:pPr>
            <a:endParaRPr kumimoji="0" lang="zh-CN" altLang="en-US" sz="1000" b="1" dirty="0">
              <a:solidFill>
                <a:srgbClr val="800080"/>
              </a:solidFill>
            </a:endParaRPr>
          </a:p>
          <a:p>
            <a:pPr lvl="1" algn="l">
              <a:buClrTx/>
              <a:buFontTx/>
              <a:buChar char="•"/>
            </a:pPr>
            <a:r>
              <a:rPr lang="zh-CN" altLang="en-US" dirty="0">
                <a:solidFill>
                  <a:srgbClr val="800080"/>
                </a:solidFill>
              </a:rPr>
              <a:t>  </a:t>
            </a:r>
            <a:r>
              <a:rPr lang="zh-CN" altLang="en-US" sz="2400" b="1" dirty="0">
                <a:solidFill>
                  <a:srgbClr val="800080"/>
                </a:solidFill>
              </a:rPr>
              <a:t>创建</a:t>
            </a:r>
            <a:r>
              <a:rPr kumimoji="0" lang="zh-CN" altLang="en-US" sz="2400" b="1" dirty="0">
                <a:solidFill>
                  <a:srgbClr val="800080"/>
                </a:solidFill>
              </a:rPr>
              <a:t>符号表  </a:t>
            </a:r>
            <a:r>
              <a:rPr lang="zh-CN" altLang="en-US" sz="2400" b="1" dirty="0"/>
              <a:t> 在编译开始，或进入一个作用域</a:t>
            </a:r>
          </a:p>
          <a:p>
            <a:pPr lvl="1" algn="l">
              <a:buClrTx/>
              <a:buFontTx/>
              <a:buNone/>
            </a:pPr>
            <a:endParaRPr lang="zh-CN" altLang="en-US" sz="1100" b="1" dirty="0"/>
          </a:p>
          <a:p>
            <a:pPr lvl="1" algn="l">
              <a:buClrTx/>
              <a:buFontTx/>
              <a:buChar char="•"/>
            </a:pPr>
            <a:r>
              <a:rPr lang="zh-CN" altLang="en-US" sz="2400" b="1" dirty="0">
                <a:solidFill>
                  <a:srgbClr val="800080"/>
                </a:solidFill>
              </a:rPr>
              <a:t>  </a:t>
            </a:r>
            <a:r>
              <a:rPr kumimoji="0" lang="zh-CN" altLang="en-US" sz="2400" b="1" dirty="0">
                <a:solidFill>
                  <a:srgbClr val="800080"/>
                </a:solidFill>
              </a:rPr>
              <a:t>插入表项  </a:t>
            </a:r>
            <a:r>
              <a:rPr lang="zh-CN" altLang="en-US" sz="2400" b="1" dirty="0">
                <a:latin typeface="Times New Roman" pitchFamily="18" charset="0"/>
              </a:rPr>
              <a:t> </a:t>
            </a:r>
            <a:r>
              <a:rPr lang="zh-CN" altLang="en-US" sz="2400" b="1" dirty="0"/>
              <a:t>在遇到新的标识符声明时进行</a:t>
            </a:r>
          </a:p>
          <a:p>
            <a:pPr lvl="1" algn="l">
              <a:buClrTx/>
              <a:buFontTx/>
              <a:buNone/>
            </a:pPr>
            <a:endParaRPr lang="zh-CN" altLang="en-US" sz="1100" b="1" dirty="0"/>
          </a:p>
          <a:p>
            <a:pPr lvl="1" algn="l">
              <a:buClrTx/>
              <a:buFontTx/>
              <a:buChar char="•"/>
            </a:pPr>
            <a:r>
              <a:rPr lang="zh-CN" altLang="en-US" sz="2400" dirty="0">
                <a:solidFill>
                  <a:srgbClr val="800080"/>
                </a:solidFill>
              </a:rPr>
              <a:t>  </a:t>
            </a:r>
            <a:r>
              <a:rPr kumimoji="0" lang="zh-CN" altLang="en-US" sz="2400" b="1" dirty="0">
                <a:solidFill>
                  <a:srgbClr val="800080"/>
                </a:solidFill>
              </a:rPr>
              <a:t>查询表项  </a:t>
            </a:r>
            <a:r>
              <a:rPr lang="zh-CN" altLang="en-US" sz="2400" b="1" dirty="0">
                <a:latin typeface="Times New Roman" pitchFamily="18" charset="0"/>
              </a:rPr>
              <a:t> </a:t>
            </a:r>
            <a:r>
              <a:rPr lang="zh-CN" altLang="en-US" sz="2400" b="1" dirty="0"/>
              <a:t>在引用标识符时进行</a:t>
            </a:r>
          </a:p>
          <a:p>
            <a:pPr lvl="1" algn="l">
              <a:buClrTx/>
              <a:buFontTx/>
              <a:buNone/>
            </a:pPr>
            <a:endParaRPr lang="zh-CN" altLang="en-US" sz="1100" b="1" dirty="0"/>
          </a:p>
          <a:p>
            <a:pPr lvl="1" algn="l">
              <a:buClrTx/>
              <a:buFontTx/>
              <a:buChar char="•"/>
            </a:pPr>
            <a:r>
              <a:rPr kumimoji="0" lang="zh-CN" altLang="en-US" sz="2400" b="1" dirty="0">
                <a:solidFill>
                  <a:srgbClr val="800080"/>
                </a:solidFill>
              </a:rPr>
              <a:t>  修改表项  </a:t>
            </a:r>
            <a:r>
              <a:rPr lang="zh-CN" altLang="en-US" sz="2400" b="1" dirty="0">
                <a:latin typeface="Times New Roman" pitchFamily="18" charset="0"/>
              </a:rPr>
              <a:t> </a:t>
            </a:r>
            <a:r>
              <a:rPr lang="zh-CN" altLang="en-US" sz="2400" b="1" dirty="0"/>
              <a:t>在获得新的语义值信息时进行</a:t>
            </a:r>
          </a:p>
          <a:p>
            <a:pPr lvl="1" algn="l">
              <a:buClrTx/>
              <a:buFontTx/>
              <a:buNone/>
            </a:pPr>
            <a:endParaRPr lang="zh-CN" altLang="en-US" sz="1100" b="1" dirty="0"/>
          </a:p>
          <a:p>
            <a:pPr lvl="1" algn="l">
              <a:buClrTx/>
              <a:buFontTx/>
              <a:buChar char="•"/>
            </a:pPr>
            <a:r>
              <a:rPr lang="zh-CN" altLang="en-US" sz="2400" dirty="0">
                <a:solidFill>
                  <a:srgbClr val="800080"/>
                </a:solidFill>
              </a:rPr>
              <a:t>  </a:t>
            </a:r>
            <a:r>
              <a:rPr kumimoji="0" lang="zh-CN" altLang="en-US" sz="2400" b="1" dirty="0">
                <a:solidFill>
                  <a:srgbClr val="800080"/>
                </a:solidFill>
              </a:rPr>
              <a:t>删除表项  </a:t>
            </a:r>
            <a:r>
              <a:rPr lang="zh-CN" altLang="en-US" sz="2400" b="1" dirty="0">
                <a:latin typeface="Times New Roman" pitchFamily="18" charset="0"/>
              </a:rPr>
              <a:t> </a:t>
            </a:r>
            <a:r>
              <a:rPr lang="zh-CN" altLang="en-US" sz="2400" b="1" dirty="0"/>
              <a:t>在标识符成为不可见或不再需要它的任</a:t>
            </a:r>
          </a:p>
          <a:p>
            <a:pPr lvl="1" algn="l">
              <a:buClrTx/>
              <a:buFontTx/>
              <a:buNone/>
            </a:pPr>
            <a:r>
              <a:rPr lang="zh-CN" altLang="en-US" sz="2400" b="1" dirty="0"/>
              <a:t>                     何信息时进行</a:t>
            </a:r>
          </a:p>
          <a:p>
            <a:pPr lvl="1" algn="l">
              <a:buClrTx/>
              <a:buFontTx/>
              <a:buNone/>
            </a:pPr>
            <a:endParaRPr lang="zh-CN" altLang="en-US" sz="1100" b="1" dirty="0"/>
          </a:p>
          <a:p>
            <a:pPr lvl="1" algn="l">
              <a:buClrTx/>
              <a:buFontTx/>
              <a:buChar char="•"/>
            </a:pPr>
            <a:r>
              <a:rPr kumimoji="0" lang="zh-CN" altLang="en-US" sz="2400" b="1" dirty="0">
                <a:solidFill>
                  <a:srgbClr val="800080"/>
                </a:solidFill>
              </a:rPr>
              <a:t>  释放符号表空间</a:t>
            </a:r>
            <a:r>
              <a:rPr lang="zh-CN" altLang="en-US" sz="2400" b="1" dirty="0"/>
              <a:t>   在编译结束前或退出一个作用域</a:t>
            </a:r>
          </a:p>
        </p:txBody>
      </p:sp>
    </p:spTree>
    <p:extLst>
      <p:ext uri="{BB962C8B-B14F-4D97-AF65-F5344CB8AC3E}">
        <p14:creationId xmlns:p14="http://schemas.microsoft.com/office/powerpoint/2010/main" val="3134380120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762000" y="1143000"/>
            <a:ext cx="815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dirty="0">
                <a:solidFill>
                  <a:srgbClr val="800080"/>
                </a:solidFill>
              </a:rPr>
              <a:t>  </a:t>
            </a:r>
            <a:r>
              <a:rPr lang="en-US" altLang="zh-CN" sz="2800" b="1" dirty="0">
                <a:solidFill>
                  <a:srgbClr val="800080"/>
                </a:solidFill>
              </a:rPr>
              <a:t> </a:t>
            </a:r>
            <a:r>
              <a:rPr lang="zh-CN" altLang="en-US" sz="2800" b="1" dirty="0">
                <a:solidFill>
                  <a:srgbClr val="990099"/>
                </a:solidFill>
              </a:rPr>
              <a:t>拉链回填技术</a:t>
            </a:r>
            <a:r>
              <a:rPr lang="zh-CN" altLang="en-US" sz="2800" b="1" dirty="0"/>
              <a:t>示例</a:t>
            </a:r>
          </a:p>
        </p:txBody>
      </p:sp>
      <p:sp>
        <p:nvSpPr>
          <p:cNvPr id="62472" name="Text Box 9"/>
          <p:cNvSpPr txBox="1">
            <a:spLocks noChangeArrowheads="1"/>
          </p:cNvSpPr>
          <p:nvPr/>
        </p:nvSpPr>
        <p:spPr bwMode="auto">
          <a:xfrm>
            <a:off x="1295400" y="1752600"/>
            <a:ext cx="2133600" cy="405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i="1">
                <a:cs typeface="Times New Roman" pitchFamily="18" charset="0"/>
                <a:sym typeface="Symbol" pitchFamily="18" charset="2"/>
              </a:rPr>
              <a:t>         ……</a:t>
            </a:r>
          </a:p>
          <a:p>
            <a:pPr marL="457200" indent="-457200">
              <a:buClrTx/>
              <a:buFont typeface="Wingdings" pitchFamily="2" charset="2"/>
              <a:buNone/>
            </a:pPr>
            <a:endParaRPr kumimoji="0" lang="en-US" altLang="zh-CN" sz="800">
              <a:cs typeface="Times New Roman" pitchFamily="18" charset="0"/>
              <a:sym typeface="Symbol" pitchFamily="18" charset="2"/>
            </a:endParaRP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>
                <a:cs typeface="Times New Roman" pitchFamily="18" charset="0"/>
                <a:sym typeface="Symbol" pitchFamily="18" charset="2"/>
              </a:rPr>
              <a:t>(10)</a:t>
            </a:r>
            <a:r>
              <a:rPr lang="en-US" altLang="zh-CN" sz="2000" i="1">
                <a:cs typeface="Times New Roman" pitchFamily="18" charset="0"/>
                <a:sym typeface="Symbol" pitchFamily="18" charset="2"/>
              </a:rPr>
              <a:t>  </a:t>
            </a:r>
            <a:r>
              <a:rPr lang="en-US" altLang="zh-CN" sz="2000">
                <a:cs typeface="Times New Roman" pitchFamily="18" charset="0"/>
                <a:sym typeface="Symbol" pitchFamily="18" charset="2"/>
              </a:rPr>
              <a:t>goto</a:t>
            </a:r>
            <a:r>
              <a:rPr lang="en-US" altLang="zh-CN" sz="2000" i="1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i="1">
                <a:ea typeface="华文行楷" pitchFamily="2" charset="-122"/>
                <a:cs typeface="Times New Roman" pitchFamily="18" charset="0"/>
                <a:sym typeface="Symbol" pitchFamily="18" charset="2"/>
              </a:rPr>
              <a:t>L</a:t>
            </a: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i="1">
                <a:cs typeface="Times New Roman" pitchFamily="18" charset="0"/>
                <a:sym typeface="Symbol" pitchFamily="18" charset="2"/>
              </a:rPr>
              <a:t>         ……</a:t>
            </a:r>
          </a:p>
          <a:p>
            <a:pPr marL="457200" indent="-457200">
              <a:buClrTx/>
              <a:buFont typeface="Wingdings" pitchFamily="2" charset="2"/>
              <a:buNone/>
            </a:pPr>
            <a:endParaRPr kumimoji="0" lang="en-US" altLang="zh-CN" sz="800">
              <a:cs typeface="Times New Roman" pitchFamily="18" charset="0"/>
              <a:sym typeface="Symbol" pitchFamily="18" charset="2"/>
            </a:endParaRP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>
                <a:cs typeface="Times New Roman" pitchFamily="18" charset="0"/>
                <a:sym typeface="Symbol" pitchFamily="18" charset="2"/>
              </a:rPr>
              <a:t>(20)</a:t>
            </a:r>
            <a:r>
              <a:rPr lang="en-US" altLang="zh-CN" sz="2000" i="1">
                <a:cs typeface="Times New Roman" pitchFamily="18" charset="0"/>
                <a:sym typeface="Symbol" pitchFamily="18" charset="2"/>
              </a:rPr>
              <a:t>  </a:t>
            </a:r>
            <a:r>
              <a:rPr lang="en-US" altLang="zh-CN" sz="2000">
                <a:cs typeface="Times New Roman" pitchFamily="18" charset="0"/>
                <a:sym typeface="Symbol" pitchFamily="18" charset="2"/>
              </a:rPr>
              <a:t>goto</a:t>
            </a:r>
            <a:r>
              <a:rPr lang="en-US" altLang="zh-CN" sz="2000" i="1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i="1">
                <a:ea typeface="华文行楷" pitchFamily="2" charset="-122"/>
                <a:sym typeface="Symbol" pitchFamily="18" charset="2"/>
              </a:rPr>
              <a:t>L</a:t>
            </a: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i="1">
                <a:cs typeface="Times New Roman" pitchFamily="18" charset="0"/>
                <a:sym typeface="Symbol" pitchFamily="18" charset="2"/>
              </a:rPr>
              <a:t>         ……</a:t>
            </a:r>
          </a:p>
          <a:p>
            <a:pPr marL="457200" indent="-457200">
              <a:buClrTx/>
              <a:buFont typeface="Wingdings" pitchFamily="2" charset="2"/>
              <a:buNone/>
            </a:pPr>
            <a:endParaRPr kumimoji="0" lang="en-US" altLang="zh-CN" sz="800">
              <a:cs typeface="Times New Roman" pitchFamily="18" charset="0"/>
              <a:sym typeface="Symbol" pitchFamily="18" charset="2"/>
            </a:endParaRP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>
                <a:cs typeface="Times New Roman" pitchFamily="18" charset="0"/>
                <a:sym typeface="Symbol" pitchFamily="18" charset="2"/>
              </a:rPr>
              <a:t>(30)</a:t>
            </a:r>
            <a:r>
              <a:rPr lang="en-US" altLang="zh-CN" sz="2000" i="1">
                <a:cs typeface="Times New Roman" pitchFamily="18" charset="0"/>
                <a:sym typeface="Symbol" pitchFamily="18" charset="2"/>
              </a:rPr>
              <a:t>  </a:t>
            </a:r>
            <a:r>
              <a:rPr lang="en-US" altLang="zh-CN" sz="2000">
                <a:cs typeface="Times New Roman" pitchFamily="18" charset="0"/>
                <a:sym typeface="Symbol" pitchFamily="18" charset="2"/>
              </a:rPr>
              <a:t>goto</a:t>
            </a:r>
            <a:r>
              <a:rPr lang="en-US" altLang="zh-CN" sz="2000" i="1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i="1">
                <a:ea typeface="华文行楷" pitchFamily="2" charset="-122"/>
                <a:sym typeface="Symbol" pitchFamily="18" charset="2"/>
              </a:rPr>
              <a:t>L</a:t>
            </a: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i="1">
                <a:cs typeface="Times New Roman" pitchFamily="18" charset="0"/>
                <a:sym typeface="Symbol" pitchFamily="18" charset="2"/>
              </a:rPr>
              <a:t>         ……</a:t>
            </a:r>
          </a:p>
          <a:p>
            <a:pPr marL="457200" indent="-457200">
              <a:buClrTx/>
              <a:buFont typeface="Wingdings" pitchFamily="2" charset="2"/>
              <a:buNone/>
            </a:pPr>
            <a:endParaRPr kumimoji="0" lang="en-US" altLang="zh-CN" sz="800">
              <a:cs typeface="Times New Roman" pitchFamily="18" charset="0"/>
              <a:sym typeface="Symbol" pitchFamily="18" charset="2"/>
            </a:endParaRP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>
                <a:cs typeface="Times New Roman" pitchFamily="18" charset="0"/>
                <a:sym typeface="Symbol" pitchFamily="18" charset="2"/>
              </a:rPr>
              <a:t>(40)</a:t>
            </a:r>
            <a:r>
              <a:rPr lang="en-US" altLang="zh-CN" sz="2000" i="1">
                <a:cs typeface="Times New Roman" pitchFamily="18" charset="0"/>
                <a:sym typeface="Symbol" pitchFamily="18" charset="2"/>
              </a:rPr>
              <a:t>  </a:t>
            </a:r>
            <a:r>
              <a:rPr lang="en-US" altLang="zh-CN" sz="2000" i="1">
                <a:ea typeface="华文行楷" pitchFamily="2" charset="-122"/>
                <a:sym typeface="Symbol" pitchFamily="18" charset="2"/>
              </a:rPr>
              <a:t>L</a:t>
            </a:r>
            <a:r>
              <a:rPr lang="en-US" altLang="zh-CN" sz="2000">
                <a:ea typeface="华文行楷" pitchFamily="2" charset="-122"/>
                <a:sym typeface="Symbol" pitchFamily="18" charset="2"/>
              </a:rPr>
              <a:t>:</a:t>
            </a: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i="1">
                <a:cs typeface="Times New Roman" pitchFamily="18" charset="0"/>
                <a:sym typeface="Symbol" pitchFamily="18" charset="2"/>
              </a:rPr>
              <a:t>         ……</a:t>
            </a:r>
          </a:p>
          <a:p>
            <a:pPr marL="457200" indent="-457200">
              <a:buClrTx/>
              <a:buFont typeface="Wingdings" pitchFamily="2" charset="2"/>
              <a:buNone/>
            </a:pPr>
            <a:endParaRPr kumimoji="0" lang="en-US" altLang="zh-CN" sz="800">
              <a:cs typeface="Times New Roman" pitchFamily="18" charset="0"/>
              <a:sym typeface="Symbol" pitchFamily="18" charset="2"/>
            </a:endParaRPr>
          </a:p>
          <a:p>
            <a:pPr marL="457200" indent="-457200">
              <a:buClrTx/>
              <a:buFont typeface="Wingdings" pitchFamily="2" charset="2"/>
              <a:buAutoNum type="arabicParenBoth" startAt="50"/>
            </a:pPr>
            <a:r>
              <a:rPr lang="en-US" altLang="zh-CN" sz="2000">
                <a:cs typeface="Times New Roman" pitchFamily="18" charset="0"/>
                <a:sym typeface="Symbol" pitchFamily="18" charset="2"/>
              </a:rPr>
              <a:t> goto</a:t>
            </a:r>
            <a:r>
              <a:rPr lang="en-US" altLang="zh-CN" sz="2000" i="1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i="1">
                <a:ea typeface="华文行楷" pitchFamily="2" charset="-122"/>
                <a:sym typeface="Symbol" pitchFamily="18" charset="2"/>
              </a:rPr>
              <a:t>L</a:t>
            </a: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i="1">
                <a:cs typeface="Times New Roman" pitchFamily="18" charset="0"/>
                <a:sym typeface="Symbol" pitchFamily="18" charset="2"/>
              </a:rPr>
              <a:t>        ……</a:t>
            </a:r>
            <a:endParaRPr lang="en-US" altLang="zh-CN" sz="2000" i="1">
              <a:ea typeface="华文行楷" pitchFamily="2" charset="-122"/>
              <a:sym typeface="Symbol" pitchFamily="18" charset="2"/>
            </a:endParaRPr>
          </a:p>
        </p:txBody>
      </p:sp>
      <p:sp>
        <p:nvSpPr>
          <p:cNvPr id="62473" name="AutoShape 10"/>
          <p:cNvSpPr>
            <a:spLocks noChangeArrowheads="1"/>
          </p:cNvSpPr>
          <p:nvPr/>
        </p:nvSpPr>
        <p:spPr bwMode="auto">
          <a:xfrm>
            <a:off x="3733800" y="3294062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noFill/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62474" name="Text Box 11"/>
          <p:cNvSpPr txBox="1">
            <a:spLocks noChangeArrowheads="1"/>
          </p:cNvSpPr>
          <p:nvPr/>
        </p:nvSpPr>
        <p:spPr bwMode="auto">
          <a:xfrm>
            <a:off x="5486400" y="1770062"/>
            <a:ext cx="2133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        ……</a:t>
            </a:r>
          </a:p>
          <a:p>
            <a:pPr marL="457200" indent="-457200">
              <a:buClrTx/>
              <a:buFont typeface="Wingdings" pitchFamily="2" charset="2"/>
              <a:buNone/>
            </a:pPr>
            <a:endParaRPr kumimoji="0" lang="en-US" altLang="zh-CN" sz="800" dirty="0">
              <a:cs typeface="Times New Roman" pitchFamily="18" charset="0"/>
              <a:sym typeface="Symbol" pitchFamily="18" charset="2"/>
            </a:endParaRP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(</a:t>
            </a:r>
            <a:r>
              <a:rPr lang="en-US" altLang="zh-CN" sz="2000" dirty="0" smtClean="0">
                <a:cs typeface="Times New Roman" pitchFamily="18" charset="0"/>
                <a:sym typeface="Symbol" pitchFamily="18" charset="2"/>
              </a:rPr>
              <a:t>10)</a:t>
            </a:r>
            <a:r>
              <a:rPr lang="en-US" altLang="zh-CN" sz="2000" i="1" dirty="0" smtClean="0">
                <a:cs typeface="Times New Roman" pitchFamily="18" charset="0"/>
                <a:sym typeface="Symbol" pitchFamily="18" charset="2"/>
              </a:rPr>
              <a:t>  </a:t>
            </a:r>
            <a:r>
              <a:rPr lang="en-US" altLang="zh-CN" sz="2000" dirty="0" err="1">
                <a:cs typeface="Times New Roman" pitchFamily="18" charset="0"/>
                <a:sym typeface="Symbol" pitchFamily="18" charset="2"/>
              </a:rPr>
              <a:t>goto</a:t>
            </a: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 </a:t>
            </a:r>
            <a:r>
              <a:rPr lang="en-US" altLang="zh-CN" sz="2000" i="1" dirty="0" smtClean="0">
                <a:solidFill>
                  <a:srgbClr val="800080"/>
                </a:solidFill>
                <a:ea typeface="华文行楷" pitchFamily="2" charset="-122"/>
                <a:cs typeface="Times New Roman" pitchFamily="18" charset="0"/>
                <a:sym typeface="Symbol" pitchFamily="18" charset="2"/>
              </a:rPr>
              <a:t>40</a:t>
            </a:r>
            <a:endParaRPr lang="en-US" altLang="zh-CN" sz="2000" i="1" dirty="0">
              <a:solidFill>
                <a:srgbClr val="800080"/>
              </a:solidFill>
              <a:ea typeface="华文行楷" pitchFamily="2" charset="-122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2475" name="Text Box 12"/>
          <p:cNvSpPr txBox="1">
            <a:spLocks noChangeArrowheads="1"/>
          </p:cNvSpPr>
          <p:nvPr/>
        </p:nvSpPr>
        <p:spPr bwMode="auto">
          <a:xfrm>
            <a:off x="5486400" y="2532062"/>
            <a:ext cx="2133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        ……</a:t>
            </a:r>
          </a:p>
          <a:p>
            <a:pPr marL="457200" indent="-457200">
              <a:buClrTx/>
              <a:buFont typeface="Wingdings" pitchFamily="2" charset="2"/>
              <a:buNone/>
            </a:pPr>
            <a:r>
              <a:rPr kumimoji="0" lang="en-US" altLang="zh-CN" sz="800" dirty="0">
                <a:cs typeface="Times New Roman" pitchFamily="18" charset="0"/>
                <a:sym typeface="Symbol" pitchFamily="18" charset="2"/>
              </a:rPr>
              <a:t> </a:t>
            </a: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(</a:t>
            </a:r>
            <a:r>
              <a:rPr lang="en-US" altLang="zh-CN" sz="2000" dirty="0" smtClean="0">
                <a:cs typeface="Times New Roman" pitchFamily="18" charset="0"/>
                <a:sym typeface="Symbol" pitchFamily="18" charset="2"/>
              </a:rPr>
              <a:t>20</a:t>
            </a: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)</a:t>
            </a: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 </a:t>
            </a:r>
            <a:r>
              <a:rPr lang="en-US" altLang="zh-CN" sz="2000" dirty="0" err="1">
                <a:cs typeface="Times New Roman" pitchFamily="18" charset="0"/>
                <a:sym typeface="Symbol" pitchFamily="18" charset="2"/>
              </a:rPr>
              <a:t>goto</a:t>
            </a: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i="1" dirty="0" smtClean="0">
                <a:solidFill>
                  <a:srgbClr val="800080"/>
                </a:solidFill>
                <a:ea typeface="华文行楷" pitchFamily="2" charset="-122"/>
                <a:cs typeface="Times New Roman" pitchFamily="18" charset="0"/>
                <a:sym typeface="Symbol" pitchFamily="18" charset="2"/>
              </a:rPr>
              <a:t>40</a:t>
            </a:r>
            <a:endParaRPr lang="en-US" altLang="zh-CN" sz="2000" i="1" dirty="0">
              <a:solidFill>
                <a:srgbClr val="800080"/>
              </a:solidFill>
              <a:ea typeface="华文行楷" pitchFamily="2" charset="-122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2476" name="Text Box 13"/>
          <p:cNvSpPr txBox="1">
            <a:spLocks noChangeArrowheads="1"/>
          </p:cNvSpPr>
          <p:nvPr/>
        </p:nvSpPr>
        <p:spPr bwMode="auto">
          <a:xfrm>
            <a:off x="5486400" y="3217862"/>
            <a:ext cx="2133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        ……</a:t>
            </a:r>
          </a:p>
          <a:p>
            <a:pPr marL="457200" indent="-457200">
              <a:buClrTx/>
              <a:buFont typeface="Wingdings" pitchFamily="2" charset="2"/>
              <a:buNone/>
            </a:pPr>
            <a:endParaRPr kumimoji="0" lang="en-US" altLang="zh-CN" sz="800" dirty="0">
              <a:cs typeface="Times New Roman" pitchFamily="18" charset="0"/>
              <a:sym typeface="Symbol" pitchFamily="18" charset="2"/>
            </a:endParaRP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(</a:t>
            </a:r>
            <a:r>
              <a:rPr lang="en-US" altLang="zh-CN" sz="2000" dirty="0" smtClean="0">
                <a:cs typeface="Times New Roman" pitchFamily="18" charset="0"/>
                <a:sym typeface="Symbol" pitchFamily="18" charset="2"/>
              </a:rPr>
              <a:t>30</a:t>
            </a: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)</a:t>
            </a: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 </a:t>
            </a:r>
            <a:r>
              <a:rPr lang="en-US" altLang="zh-CN" sz="2000" dirty="0" err="1">
                <a:cs typeface="Times New Roman" pitchFamily="18" charset="0"/>
                <a:sym typeface="Symbol" pitchFamily="18" charset="2"/>
              </a:rPr>
              <a:t>goto</a:t>
            </a: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i="1" dirty="0" smtClean="0">
                <a:solidFill>
                  <a:srgbClr val="800080"/>
                </a:solidFill>
                <a:ea typeface="华文行楷" pitchFamily="2" charset="-122"/>
                <a:cs typeface="Times New Roman" pitchFamily="18" charset="0"/>
                <a:sym typeface="Symbol" pitchFamily="18" charset="2"/>
              </a:rPr>
              <a:t>40</a:t>
            </a:r>
            <a:endParaRPr lang="en-US" altLang="zh-CN" sz="2000" i="1" dirty="0">
              <a:solidFill>
                <a:srgbClr val="800080"/>
              </a:solidFill>
              <a:ea typeface="华文行楷" pitchFamily="2" charset="-122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2477" name="Text Box 14"/>
          <p:cNvSpPr txBox="1">
            <a:spLocks noChangeArrowheads="1"/>
          </p:cNvSpPr>
          <p:nvPr/>
        </p:nvSpPr>
        <p:spPr bwMode="auto">
          <a:xfrm>
            <a:off x="5486400" y="3994150"/>
            <a:ext cx="21336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       ……</a:t>
            </a:r>
          </a:p>
          <a:p>
            <a:pPr marL="457200" indent="-457200">
              <a:buClrTx/>
              <a:buFont typeface="Wingdings" pitchFamily="2" charset="2"/>
              <a:buNone/>
            </a:pPr>
            <a:endParaRPr kumimoji="0" lang="en-US" altLang="zh-CN" sz="800" dirty="0">
              <a:cs typeface="Times New Roman" pitchFamily="18" charset="0"/>
              <a:sym typeface="Symbol" pitchFamily="18" charset="2"/>
            </a:endParaRP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(</a:t>
            </a:r>
            <a:r>
              <a:rPr lang="en-US" altLang="zh-CN" sz="2000" dirty="0" smtClean="0">
                <a:cs typeface="Times New Roman" pitchFamily="18" charset="0"/>
                <a:sym typeface="Symbol" pitchFamily="18" charset="2"/>
              </a:rPr>
              <a:t>40)</a:t>
            </a:r>
            <a:r>
              <a:rPr lang="en-US" altLang="zh-CN" sz="2000" i="1" dirty="0" smtClean="0">
                <a:cs typeface="Times New Roman" pitchFamily="18" charset="0"/>
                <a:sym typeface="Symbol" pitchFamily="18" charset="2"/>
              </a:rPr>
              <a:t>  </a:t>
            </a:r>
            <a:r>
              <a:rPr lang="en-US" altLang="zh-CN" sz="2000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L</a:t>
            </a:r>
            <a:r>
              <a:rPr lang="en-US" altLang="zh-CN" sz="2000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:</a:t>
            </a:r>
            <a:endParaRPr lang="en-US" altLang="zh-CN" sz="2000" i="1" dirty="0">
              <a:ea typeface="华文行楷" pitchFamily="2" charset="-122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28751" name="Text Box 15"/>
          <p:cNvSpPr txBox="1">
            <a:spLocks noChangeArrowheads="1"/>
          </p:cNvSpPr>
          <p:nvPr/>
        </p:nvSpPr>
        <p:spPr bwMode="auto">
          <a:xfrm>
            <a:off x="5486400" y="4679950"/>
            <a:ext cx="2133600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       ……</a:t>
            </a:r>
          </a:p>
          <a:p>
            <a:pPr marL="457200" indent="-457200">
              <a:buClrTx/>
              <a:buFont typeface="Wingdings" pitchFamily="2" charset="2"/>
              <a:buNone/>
            </a:pPr>
            <a:endParaRPr kumimoji="0" lang="en-US" altLang="zh-CN" sz="800" dirty="0">
              <a:cs typeface="Times New Roman" pitchFamily="18" charset="0"/>
              <a:sym typeface="Symbol" pitchFamily="18" charset="2"/>
            </a:endParaRP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(</a:t>
            </a:r>
            <a:r>
              <a:rPr lang="en-US" altLang="zh-CN" sz="2000" dirty="0" smtClean="0">
                <a:cs typeface="Times New Roman" pitchFamily="18" charset="0"/>
                <a:sym typeface="Symbol" pitchFamily="18" charset="2"/>
              </a:rPr>
              <a:t>50)  </a:t>
            </a:r>
            <a:r>
              <a:rPr lang="en-US" altLang="zh-CN" sz="2000" dirty="0" err="1">
                <a:cs typeface="Times New Roman" pitchFamily="18" charset="0"/>
                <a:sym typeface="Symbol" pitchFamily="18" charset="2"/>
              </a:rPr>
              <a:t>goto</a:t>
            </a: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i="1" dirty="0" smtClean="0">
                <a:solidFill>
                  <a:srgbClr val="800080"/>
                </a:solidFill>
                <a:ea typeface="华文行楷" pitchFamily="2" charset="-122"/>
                <a:cs typeface="Times New Roman" pitchFamily="18" charset="0"/>
                <a:sym typeface="Symbol" pitchFamily="18" charset="2"/>
              </a:rPr>
              <a:t>40</a:t>
            </a:r>
            <a:endParaRPr lang="en-US" altLang="zh-CN" sz="2000" i="1" dirty="0">
              <a:solidFill>
                <a:srgbClr val="800080"/>
              </a:solidFill>
              <a:ea typeface="华文行楷" pitchFamily="2" charset="-122"/>
              <a:cs typeface="Times New Roman" pitchFamily="18" charset="0"/>
              <a:sym typeface="Symbol" pitchFamily="18" charset="2"/>
            </a:endParaRPr>
          </a:p>
          <a:p>
            <a:pPr marL="457200" indent="-457200">
              <a:buClrTx/>
              <a:buFont typeface="Wingdings" pitchFamily="2" charset="2"/>
              <a:buNone/>
            </a:pP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        ……</a:t>
            </a:r>
            <a:endParaRPr lang="en-US" altLang="zh-CN" sz="2000" i="1" dirty="0">
              <a:ea typeface="华文行楷" pitchFamily="2" charset="-122"/>
              <a:sym typeface="Symbol" pitchFamily="18" charset="2"/>
            </a:endParaRPr>
          </a:p>
        </p:txBody>
      </p:sp>
      <p:sp>
        <p:nvSpPr>
          <p:cNvPr id="62479" name="Text Box 16"/>
          <p:cNvSpPr txBox="1">
            <a:spLocks noChangeArrowheads="1"/>
          </p:cNvSpPr>
          <p:nvPr/>
        </p:nvSpPr>
        <p:spPr bwMode="auto">
          <a:xfrm>
            <a:off x="381000" y="563562"/>
            <a:ext cx="8305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en-US" altLang="zh-CN" sz="3200" dirty="0">
                <a:solidFill>
                  <a:srgbClr val="800080"/>
                </a:solidFill>
              </a:rPr>
              <a:t>GOTO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语句的语法制导翻译 </a:t>
            </a:r>
            <a:r>
              <a:rPr lang="zh-CN" altLang="en-US" sz="3200" b="1" dirty="0">
                <a:latin typeface="楷体_GB2312" pitchFamily="49" charset="-122"/>
              </a:rPr>
              <a:t>（选讲）</a:t>
            </a:r>
          </a:p>
        </p:txBody>
      </p:sp>
    </p:spTree>
    <p:extLst>
      <p:ext uri="{BB962C8B-B14F-4D97-AF65-F5344CB8AC3E}">
        <p14:creationId xmlns:p14="http://schemas.microsoft.com/office/powerpoint/2010/main" val="314815915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28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8751" grpId="0" autoUpdateAnimBg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712788" y="1151102"/>
            <a:ext cx="8153400" cy="473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dirty="0">
                <a:solidFill>
                  <a:srgbClr val="800080"/>
                </a:solidFill>
              </a:rPr>
              <a:t>  </a:t>
            </a:r>
            <a:r>
              <a:rPr lang="en-US" altLang="zh-CN" sz="2800" b="1" dirty="0">
                <a:solidFill>
                  <a:srgbClr val="800080"/>
                </a:solidFill>
              </a:rPr>
              <a:t> </a:t>
            </a:r>
            <a:r>
              <a:rPr lang="zh-CN" altLang="en-US" sz="2800" b="1" dirty="0">
                <a:solidFill>
                  <a:srgbClr val="800080"/>
                </a:solidFill>
              </a:rPr>
              <a:t>利用</a:t>
            </a:r>
            <a:r>
              <a:rPr lang="zh-CN" altLang="en-US" sz="2800" b="1" dirty="0">
                <a:solidFill>
                  <a:srgbClr val="990099"/>
                </a:solidFill>
              </a:rPr>
              <a:t>标号的符号表项维护拉链</a:t>
            </a:r>
            <a:endParaRPr lang="zh-CN" altLang="en-US" sz="2800" b="1" dirty="0">
              <a:solidFill>
                <a:srgbClr val="800080"/>
              </a:solidFill>
            </a:endParaRPr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>
              <a:solidFill>
                <a:srgbClr val="990099"/>
              </a:solidFill>
            </a:endParaRPr>
          </a:p>
          <a:p>
            <a:pPr lvl="1" algn="l">
              <a:buFontTx/>
              <a:buNone/>
            </a:pPr>
            <a:r>
              <a:rPr lang="zh-CN" altLang="en-US" b="1" dirty="0"/>
              <a:t> 若采用类似 </a:t>
            </a:r>
            <a:r>
              <a:rPr lang="en-US" altLang="zh-CN" dirty="0"/>
              <a:t>PL0 </a:t>
            </a:r>
            <a:r>
              <a:rPr lang="zh-CN" altLang="en-US" b="1" dirty="0"/>
              <a:t>的符号表结构，可以设计标号表项包</a:t>
            </a:r>
          </a:p>
          <a:p>
            <a:pPr lvl="1" algn="l">
              <a:buFontTx/>
              <a:buNone/>
            </a:pPr>
            <a:r>
              <a:rPr lang="zh-CN" altLang="en-US" b="1" dirty="0"/>
              <a:t> 括如下域：</a:t>
            </a:r>
            <a:endParaRPr lang="zh-CN" altLang="en-US" sz="1000" b="1" dirty="0"/>
          </a:p>
          <a:p>
            <a:pPr lvl="1" algn="l">
              <a:buFontTx/>
              <a:buNone/>
            </a:pPr>
            <a:r>
              <a:rPr lang="zh-CN" altLang="en-US" b="1" dirty="0"/>
              <a:t>    </a:t>
            </a:r>
            <a:r>
              <a:rPr lang="en-US" altLang="zh-CN" sz="2000" i="1" dirty="0">
                <a:solidFill>
                  <a:srgbClr val="800080"/>
                </a:solidFill>
              </a:rPr>
              <a:t>name</a:t>
            </a:r>
            <a:r>
              <a:rPr lang="en-US" altLang="zh-CN" sz="2000" i="1" dirty="0"/>
              <a:t> </a:t>
            </a:r>
            <a:r>
              <a:rPr lang="zh-CN" altLang="en-US" sz="2000" dirty="0"/>
              <a:t>，</a:t>
            </a:r>
            <a:r>
              <a:rPr lang="en-US" altLang="zh-CN" sz="2000" i="1" dirty="0">
                <a:solidFill>
                  <a:srgbClr val="800080"/>
                </a:solidFill>
              </a:rPr>
              <a:t>kind</a:t>
            </a:r>
            <a:r>
              <a:rPr lang="zh-CN" altLang="en-US" sz="2000" i="1" dirty="0"/>
              <a:t>， </a:t>
            </a:r>
            <a:r>
              <a:rPr lang="en-US" altLang="zh-CN" sz="2000" i="1" dirty="0">
                <a:solidFill>
                  <a:srgbClr val="800080"/>
                </a:solidFill>
              </a:rPr>
              <a:t>level  </a:t>
            </a:r>
            <a:r>
              <a:rPr lang="zh-CN" altLang="en-US" sz="2000" b="1" dirty="0"/>
              <a:t>等，与其它类别的符号一样</a:t>
            </a:r>
          </a:p>
          <a:p>
            <a:pPr lvl="1" algn="l">
              <a:buFontTx/>
              <a:buNone/>
            </a:pPr>
            <a:r>
              <a:rPr lang="zh-CN" altLang="en-US" sz="2000" b="1" dirty="0"/>
              <a:t>     </a:t>
            </a:r>
            <a:r>
              <a:rPr lang="en-US" altLang="zh-CN" sz="2000" i="1" dirty="0">
                <a:solidFill>
                  <a:srgbClr val="800080"/>
                </a:solidFill>
              </a:rPr>
              <a:t>defined</a:t>
            </a:r>
            <a:r>
              <a:rPr lang="en-US" altLang="zh-CN" sz="2000" i="1" dirty="0"/>
              <a:t> </a:t>
            </a:r>
            <a:r>
              <a:rPr lang="en-US" altLang="zh-CN" sz="2000" dirty="0"/>
              <a:t>: </a:t>
            </a:r>
            <a:r>
              <a:rPr lang="en-US" altLang="zh-CN" sz="2000" b="1" dirty="0"/>
              <a:t> </a:t>
            </a:r>
            <a:r>
              <a:rPr lang="zh-CN" altLang="en-US" sz="2000" b="1" dirty="0"/>
              <a:t>表示该标号的说明是否已处理过</a:t>
            </a:r>
          </a:p>
          <a:p>
            <a:pPr lvl="1" algn="l">
              <a:buFontTx/>
              <a:buNone/>
            </a:pPr>
            <a:r>
              <a:rPr lang="zh-CN" altLang="en-US" sz="2000" b="1" dirty="0"/>
              <a:t>     </a:t>
            </a:r>
            <a:r>
              <a:rPr lang="en-US" altLang="zh-CN" sz="2000" i="1" dirty="0">
                <a:solidFill>
                  <a:srgbClr val="800080"/>
                </a:solidFill>
              </a:rPr>
              <a:t>add</a:t>
            </a:r>
            <a:r>
              <a:rPr lang="en-US" altLang="zh-CN" sz="2000" i="1" dirty="0"/>
              <a:t> </a:t>
            </a:r>
            <a:r>
              <a:rPr lang="en-US" altLang="zh-CN" sz="2000" dirty="0"/>
              <a:t>:  </a:t>
            </a:r>
            <a:r>
              <a:rPr lang="zh-CN" altLang="en-US" sz="2000" b="1" dirty="0"/>
              <a:t>该标号的说明处理之前用于拉链，处理过后表</a:t>
            </a:r>
          </a:p>
          <a:p>
            <a:pPr lvl="1" algn="l">
              <a:buFontTx/>
              <a:buNone/>
            </a:pPr>
            <a:r>
              <a:rPr lang="zh-CN" altLang="en-US" sz="2000" b="1" dirty="0"/>
              <a:t>               示该标号的说明翻译后所指向的</a:t>
            </a:r>
            <a:r>
              <a:rPr lang="en-US" altLang="zh-CN" sz="2000" i="1" dirty="0"/>
              <a:t>TAC </a:t>
            </a:r>
            <a:r>
              <a:rPr lang="zh-CN" altLang="en-US" sz="2000" b="1" dirty="0"/>
              <a:t>语句位置</a:t>
            </a:r>
          </a:p>
          <a:p>
            <a:pPr lvl="1" algn="l">
              <a:buFontTx/>
              <a:buNone/>
            </a:pPr>
            <a:endParaRPr lang="zh-CN" altLang="en-US" sz="1000" b="1" dirty="0">
              <a:solidFill>
                <a:srgbClr val="800080"/>
              </a:solidFill>
            </a:endParaRPr>
          </a:p>
          <a:p>
            <a:pPr algn="l">
              <a:buClrTx/>
              <a:buFont typeface="Symbol" pitchFamily="18" charset="2"/>
              <a:buChar char="-"/>
            </a:pPr>
            <a:r>
              <a:rPr lang="zh-CN" altLang="en-US" sz="2800" b="1" dirty="0">
                <a:solidFill>
                  <a:srgbClr val="800080"/>
                </a:solidFill>
              </a:rPr>
              <a:t>   </a:t>
            </a:r>
            <a:r>
              <a:rPr lang="zh-CN" altLang="en-US" sz="2800" b="1" dirty="0">
                <a:solidFill>
                  <a:srgbClr val="990099"/>
                </a:solidFill>
              </a:rPr>
              <a:t>语义函数</a:t>
            </a:r>
            <a:r>
              <a:rPr lang="en-US" altLang="zh-CN" sz="2800" b="1" dirty="0">
                <a:solidFill>
                  <a:srgbClr val="990099"/>
                </a:solidFill>
              </a:rPr>
              <a:t>/</a:t>
            </a:r>
            <a:r>
              <a:rPr lang="zh-CN" altLang="en-US" sz="2800" b="1" dirty="0">
                <a:solidFill>
                  <a:srgbClr val="990099"/>
                </a:solidFill>
              </a:rPr>
              <a:t>过程</a:t>
            </a:r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>
              <a:solidFill>
                <a:srgbClr val="990099"/>
              </a:solidFill>
            </a:endParaRPr>
          </a:p>
          <a:p>
            <a:pPr lvl="1" algn="l">
              <a:buFontTx/>
              <a:buNone/>
            </a:pPr>
            <a:r>
              <a:rPr lang="zh-CN" altLang="en-US" b="1" dirty="0">
                <a:solidFill>
                  <a:srgbClr val="990099"/>
                </a:solidFill>
              </a:rPr>
              <a:t>    </a:t>
            </a:r>
            <a:r>
              <a:rPr lang="en-US" altLang="zh-CN" sz="2000" i="1" dirty="0" err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setlbdefined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(</a:t>
            </a:r>
            <a:r>
              <a:rPr lang="en-US" altLang="zh-CN" sz="2000" u="sng" dirty="0" err="1">
                <a:sym typeface="Symbol" pitchFamily="18" charset="2"/>
              </a:rPr>
              <a:t>id</a:t>
            </a:r>
            <a:r>
              <a:rPr lang="en-US" altLang="zh-CN" sz="2000" dirty="0" err="1">
                <a:sym typeface="Symbol" pitchFamily="18" charset="2"/>
              </a:rPr>
              <a:t>.</a:t>
            </a:r>
            <a:r>
              <a:rPr lang="en-US" altLang="zh-CN" sz="2000" i="1" dirty="0" err="1">
                <a:sym typeface="Symbol" pitchFamily="18" charset="2"/>
              </a:rPr>
              <a:t>name,x</a:t>
            </a:r>
            <a:r>
              <a:rPr lang="en-US" altLang="zh-CN" sz="2000" dirty="0">
                <a:sym typeface="Symbol" pitchFamily="18" charset="2"/>
              </a:rPr>
              <a:t>),  </a:t>
            </a:r>
            <a:r>
              <a:rPr lang="en-US" altLang="zh-CN" sz="2000" i="1" dirty="0" err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getlbdefined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(</a:t>
            </a:r>
            <a:r>
              <a:rPr lang="en-US" altLang="zh-CN" sz="2000" u="sng" dirty="0">
                <a:sym typeface="Symbol" pitchFamily="18" charset="2"/>
              </a:rPr>
              <a:t>id</a:t>
            </a:r>
            <a:r>
              <a:rPr lang="en-US" altLang="zh-CN" sz="2000" dirty="0">
                <a:sym typeface="Symbol" pitchFamily="18" charset="2"/>
              </a:rPr>
              <a:t>.</a:t>
            </a:r>
            <a:r>
              <a:rPr lang="en-US" altLang="zh-CN" sz="2000" i="1" dirty="0">
                <a:sym typeface="Symbol" pitchFamily="18" charset="2"/>
              </a:rPr>
              <a:t>name</a:t>
            </a:r>
            <a:r>
              <a:rPr lang="en-US" altLang="zh-CN" sz="2000" dirty="0">
                <a:sym typeface="Symbol" pitchFamily="18" charset="2"/>
              </a:rPr>
              <a:t>)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</a:p>
          <a:p>
            <a:pPr lvl="1" algn="l">
              <a:buFontTx/>
              <a:buNone/>
            </a:pPr>
            <a:r>
              <a:rPr lang="en-US" altLang="zh-CN" sz="2000" i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     </a:t>
            </a:r>
            <a:r>
              <a:rPr lang="en-US" altLang="zh-CN" sz="2000" i="1" dirty="0" err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setlbadd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(</a:t>
            </a:r>
            <a:r>
              <a:rPr lang="en-US" altLang="zh-CN" sz="2000" u="sng" dirty="0" err="1">
                <a:sym typeface="Symbol" pitchFamily="18" charset="2"/>
              </a:rPr>
              <a:t>id</a:t>
            </a:r>
            <a:r>
              <a:rPr lang="en-US" altLang="zh-CN" sz="2000" dirty="0" err="1">
                <a:sym typeface="Symbol" pitchFamily="18" charset="2"/>
              </a:rPr>
              <a:t>.</a:t>
            </a:r>
            <a:r>
              <a:rPr lang="en-US" altLang="zh-CN" sz="2000" i="1" dirty="0" err="1">
                <a:sym typeface="Symbol" pitchFamily="18" charset="2"/>
              </a:rPr>
              <a:t>name,x</a:t>
            </a:r>
            <a:r>
              <a:rPr lang="en-US" altLang="zh-CN" sz="2000" dirty="0">
                <a:sym typeface="Symbol" pitchFamily="18" charset="2"/>
              </a:rPr>
              <a:t>),  </a:t>
            </a:r>
            <a:r>
              <a:rPr lang="en-US" altLang="zh-CN" sz="2000" i="1" dirty="0" err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getlbadd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(</a:t>
            </a:r>
            <a:r>
              <a:rPr lang="en-US" altLang="zh-CN" sz="2000" u="sng" dirty="0">
                <a:sym typeface="Symbol" pitchFamily="18" charset="2"/>
              </a:rPr>
              <a:t>id</a:t>
            </a:r>
            <a:r>
              <a:rPr lang="en-US" altLang="zh-CN" sz="2000" dirty="0">
                <a:sym typeface="Symbol" pitchFamily="18" charset="2"/>
              </a:rPr>
              <a:t>.</a:t>
            </a:r>
            <a:r>
              <a:rPr lang="en-US" altLang="zh-CN" sz="2000" i="1" dirty="0">
                <a:sym typeface="Symbol" pitchFamily="18" charset="2"/>
              </a:rPr>
              <a:t>name</a:t>
            </a:r>
            <a:r>
              <a:rPr lang="en-US" altLang="zh-CN" sz="2000" dirty="0">
                <a:sym typeface="Symbol" pitchFamily="18" charset="2"/>
              </a:rPr>
              <a:t>)</a:t>
            </a:r>
          </a:p>
          <a:p>
            <a:pPr lvl="1" algn="l">
              <a:buFontTx/>
              <a:buNone/>
            </a:pPr>
            <a:r>
              <a:rPr lang="en-US" altLang="zh-CN" sz="2000" dirty="0">
                <a:sym typeface="Symbol" pitchFamily="18" charset="2"/>
              </a:rPr>
              <a:t>             </a:t>
            </a:r>
            <a:r>
              <a:rPr lang="zh-CN" altLang="en-US" sz="2000" b="1" dirty="0">
                <a:sym typeface="Symbol" pitchFamily="18" charset="2"/>
              </a:rPr>
              <a:t>分别表示设置和获取标号的</a:t>
            </a:r>
            <a:r>
              <a:rPr lang="zh-CN" altLang="en-US" sz="2000" dirty="0">
                <a:sym typeface="Symbol" pitchFamily="18" charset="2"/>
              </a:rPr>
              <a:t> </a:t>
            </a:r>
            <a:r>
              <a:rPr lang="en-US" altLang="zh-CN" sz="2000" i="1" dirty="0">
                <a:solidFill>
                  <a:srgbClr val="800080"/>
                </a:solidFill>
              </a:rPr>
              <a:t>defined</a:t>
            </a:r>
            <a:r>
              <a:rPr lang="en-US" altLang="zh-CN" sz="2000" dirty="0">
                <a:sym typeface="Symbol" pitchFamily="18" charset="2"/>
              </a:rPr>
              <a:t> </a:t>
            </a:r>
            <a:r>
              <a:rPr lang="zh-CN" altLang="en-US" sz="2000" dirty="0">
                <a:sym typeface="Symbol" pitchFamily="18" charset="2"/>
              </a:rPr>
              <a:t>、 </a:t>
            </a:r>
            <a:r>
              <a:rPr lang="en-US" altLang="zh-CN" sz="2000" i="1" dirty="0">
                <a:solidFill>
                  <a:srgbClr val="800080"/>
                </a:solidFill>
              </a:rPr>
              <a:t>add </a:t>
            </a:r>
            <a:r>
              <a:rPr lang="zh-CN" altLang="en-US" sz="2000" b="1" dirty="0">
                <a:sym typeface="Symbol" pitchFamily="18" charset="2"/>
              </a:rPr>
              <a:t>值</a:t>
            </a:r>
          </a:p>
          <a:p>
            <a:pPr lvl="1" algn="l">
              <a:buFontTx/>
              <a:buNone/>
            </a:pPr>
            <a:r>
              <a:rPr lang="zh-CN" altLang="en-US" sz="2000" i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     </a:t>
            </a:r>
            <a:r>
              <a:rPr lang="en-US" altLang="zh-CN" sz="2000" i="1" dirty="0" err="1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backpatch</a:t>
            </a:r>
            <a:r>
              <a:rPr lang="en-US" altLang="zh-CN" sz="2000" i="1" dirty="0">
                <a:solidFill>
                  <a:srgbClr val="800080"/>
                </a:solidFill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(</a:t>
            </a:r>
            <a:r>
              <a:rPr lang="en-US" altLang="zh-CN" sz="2000" i="1" dirty="0" err="1">
                <a:sym typeface="Symbol" pitchFamily="18" charset="2"/>
              </a:rPr>
              <a:t>nextstm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): </a:t>
            </a:r>
          </a:p>
          <a:p>
            <a:pPr lvl="1" algn="l">
              <a:buFontTx/>
              <a:buNone/>
            </a:pP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            </a:t>
            </a:r>
            <a:r>
              <a:rPr lang="zh-CN" altLang="en-US" sz="2000" b="1" dirty="0">
                <a:sym typeface="Symbol" pitchFamily="18" charset="2"/>
              </a:rPr>
              <a:t>沿拉链反向将所有</a:t>
            </a:r>
            <a:r>
              <a:rPr lang="zh-CN" altLang="en-US" sz="2000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goto</a:t>
            </a:r>
            <a:r>
              <a:rPr lang="en-US" altLang="zh-CN" sz="2000" dirty="0">
                <a:sym typeface="Symbol" pitchFamily="18" charset="2"/>
              </a:rPr>
              <a:t> </a:t>
            </a:r>
            <a:r>
              <a:rPr lang="zh-CN" altLang="en-US" sz="2000" b="1" dirty="0">
                <a:sym typeface="Symbol" pitchFamily="18" charset="2"/>
              </a:rPr>
              <a:t>语句的目标返填为</a:t>
            </a:r>
            <a:r>
              <a:rPr lang="en-US" altLang="zh-CN" sz="2000" i="1" dirty="0" err="1">
                <a:sym typeface="Symbol" pitchFamily="18" charset="2"/>
              </a:rPr>
              <a:t>nextstm</a:t>
            </a:r>
            <a:endParaRPr lang="en-US" altLang="zh-CN" sz="2000" i="1" dirty="0">
              <a:sym typeface="Symbol" pitchFamily="18" charset="2"/>
            </a:endParaRPr>
          </a:p>
        </p:txBody>
      </p:sp>
      <p:sp>
        <p:nvSpPr>
          <p:cNvPr id="63496" name="Text Box 9"/>
          <p:cNvSpPr txBox="1">
            <a:spLocks noChangeArrowheads="1"/>
          </p:cNvSpPr>
          <p:nvPr/>
        </p:nvSpPr>
        <p:spPr bwMode="auto">
          <a:xfrm>
            <a:off x="457556" y="563562"/>
            <a:ext cx="8305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en-US" altLang="zh-CN" sz="3200" dirty="0">
                <a:solidFill>
                  <a:srgbClr val="800080"/>
                </a:solidFill>
              </a:rPr>
              <a:t>GOTO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语句的语法制导翻译 </a:t>
            </a:r>
            <a:r>
              <a:rPr lang="zh-CN" altLang="en-US" sz="3200" b="1" dirty="0">
                <a:latin typeface="楷体_GB2312" pitchFamily="49" charset="-122"/>
              </a:rPr>
              <a:t>（选讲）</a:t>
            </a:r>
          </a:p>
        </p:txBody>
      </p:sp>
    </p:spTree>
    <p:extLst>
      <p:ext uri="{BB962C8B-B14F-4D97-AF65-F5344CB8AC3E}">
        <p14:creationId xmlns:p14="http://schemas.microsoft.com/office/powerpoint/2010/main" val="290576499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747713" y="960438"/>
            <a:ext cx="8001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>
                <a:solidFill>
                  <a:srgbClr val="800080"/>
                </a:solidFill>
              </a:rPr>
              <a:t>  </a:t>
            </a:r>
            <a:r>
              <a:rPr lang="en-US" altLang="zh-CN" sz="2800" b="1">
                <a:solidFill>
                  <a:srgbClr val="800080"/>
                </a:solidFill>
              </a:rPr>
              <a:t> </a:t>
            </a:r>
            <a:r>
              <a:rPr lang="zh-CN" altLang="en-US" sz="2800" b="1">
                <a:solidFill>
                  <a:srgbClr val="990099"/>
                </a:solidFill>
              </a:rPr>
              <a:t>标号</a:t>
            </a:r>
            <a:r>
              <a:rPr lang="zh-CN" altLang="en-US" sz="2800" b="1">
                <a:solidFill>
                  <a:srgbClr val="800080"/>
                </a:solidFill>
              </a:rPr>
              <a:t>说明和 </a:t>
            </a:r>
            <a:r>
              <a:rPr lang="en-US" altLang="zh-CN" sz="2800">
                <a:solidFill>
                  <a:srgbClr val="800080"/>
                </a:solidFill>
              </a:rPr>
              <a:t>GOTO </a:t>
            </a:r>
            <a:r>
              <a:rPr lang="zh-CN" altLang="en-US" sz="2800" b="1">
                <a:solidFill>
                  <a:srgbClr val="990099"/>
                </a:solidFill>
              </a:rPr>
              <a:t>语句的翻译模式</a:t>
            </a:r>
            <a:endParaRPr lang="zh-CN" altLang="en-US" b="1" i="1">
              <a:sym typeface="Symbol" pitchFamily="18" charset="2"/>
            </a:endParaRPr>
          </a:p>
        </p:txBody>
      </p:sp>
      <p:sp>
        <p:nvSpPr>
          <p:cNvPr id="64516" name="Text Box 10"/>
          <p:cNvSpPr txBox="1">
            <a:spLocks noChangeArrowheads="1"/>
          </p:cNvSpPr>
          <p:nvPr/>
        </p:nvSpPr>
        <p:spPr bwMode="auto">
          <a:xfrm>
            <a:off x="622301" y="1484805"/>
            <a:ext cx="8243887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S </a:t>
            </a:r>
            <a:r>
              <a:rPr lang="en-US" altLang="zh-CN" sz="2000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zh-CN" sz="2000" u="sng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id</a:t>
            </a:r>
            <a:r>
              <a:rPr lang="en-US" altLang="zh-CN" sz="2000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 : </a:t>
            </a:r>
            <a:r>
              <a:rPr lang="en-US" altLang="zh-CN" sz="2000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S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        {  </a:t>
            </a:r>
            <a:r>
              <a:rPr lang="en-US" altLang="zh-CN" sz="2000" i="1" dirty="0">
                <a:sym typeface="Symbol" pitchFamily="18" charset="2"/>
              </a:rPr>
              <a:t>p :=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lookup (</a:t>
            </a:r>
            <a:r>
              <a:rPr lang="en-US" altLang="zh-CN" sz="2000" u="sng" dirty="0"/>
              <a:t>id</a:t>
            </a:r>
            <a:r>
              <a:rPr lang="en-US" altLang="zh-CN" sz="2000" dirty="0"/>
              <a:t>.</a:t>
            </a:r>
            <a:r>
              <a:rPr lang="en-US" altLang="zh-CN" sz="2000" i="1" dirty="0"/>
              <a:t>name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); </a:t>
            </a:r>
            <a:r>
              <a:rPr lang="en-US" altLang="zh-CN" sz="2000" dirty="0">
                <a:sym typeface="Symbol" pitchFamily="18" charset="2"/>
              </a:rPr>
              <a:t>  </a:t>
            </a:r>
            <a:r>
              <a:rPr lang="en-US" altLang="zh-CN" sz="2000" i="1" dirty="0">
                <a:sym typeface="Symbol" pitchFamily="18" charset="2"/>
              </a:rPr>
              <a:t>if (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p=nil)  then enter(</a:t>
            </a:r>
            <a:r>
              <a:rPr lang="en-US" altLang="zh-CN" sz="2000" u="sng" dirty="0">
                <a:sym typeface="Symbol" pitchFamily="18" charset="2"/>
              </a:rPr>
              <a:t>id</a:t>
            </a:r>
            <a:r>
              <a:rPr lang="en-US" altLang="zh-CN" sz="2000" dirty="0">
                <a:sym typeface="Symbol" pitchFamily="18" charset="2"/>
              </a:rPr>
              <a:t>.</a:t>
            </a:r>
            <a:r>
              <a:rPr lang="en-US" altLang="zh-CN" sz="2000" i="1" dirty="0">
                <a:sym typeface="Symbol" pitchFamily="18" charset="2"/>
              </a:rPr>
              <a:t>name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)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;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         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setlbdefined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(</a:t>
            </a:r>
            <a:r>
              <a:rPr lang="en-US" altLang="zh-CN" sz="2000" u="sng" dirty="0">
                <a:sym typeface="Symbol" pitchFamily="18" charset="2"/>
              </a:rPr>
              <a:t>id</a:t>
            </a:r>
            <a:r>
              <a:rPr lang="en-US" altLang="zh-CN" sz="2000" dirty="0">
                <a:sym typeface="Symbol" pitchFamily="18" charset="2"/>
              </a:rPr>
              <a:t>.</a:t>
            </a:r>
            <a:r>
              <a:rPr lang="en-US" altLang="zh-CN" sz="2000" i="1" dirty="0">
                <a:sym typeface="Symbol" pitchFamily="18" charset="2"/>
              </a:rPr>
              <a:t>name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,1) ;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setlbadd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(</a:t>
            </a:r>
            <a:r>
              <a:rPr lang="en-US" altLang="zh-CN" sz="2000" u="sng" dirty="0">
                <a:sym typeface="Symbol" pitchFamily="18" charset="2"/>
              </a:rPr>
              <a:t>id</a:t>
            </a:r>
            <a:r>
              <a:rPr lang="en-US" altLang="zh-CN" sz="2000" dirty="0">
                <a:sym typeface="Symbol" pitchFamily="18" charset="2"/>
              </a:rPr>
              <a:t>.</a:t>
            </a:r>
            <a:r>
              <a:rPr lang="en-US" altLang="zh-CN" sz="2000" i="1" dirty="0">
                <a:sym typeface="Symbol" pitchFamily="18" charset="2"/>
              </a:rPr>
              <a:t>name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, </a:t>
            </a:r>
            <a:r>
              <a:rPr lang="en-US" altLang="zh-CN" sz="2000" i="1" dirty="0" err="1">
                <a:sym typeface="Symbol" pitchFamily="18" charset="2"/>
              </a:rPr>
              <a:t>nextstm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);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         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backpatch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(</a:t>
            </a:r>
            <a:r>
              <a:rPr lang="en-US" altLang="zh-CN" sz="2000" i="1" dirty="0" err="1">
                <a:sym typeface="Symbol" pitchFamily="18" charset="2"/>
              </a:rPr>
              <a:t>nextstm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)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        }</a:t>
            </a:r>
            <a:endParaRPr lang="en-US" altLang="zh-CN" sz="1000" dirty="0">
              <a:ea typeface="华文行楷" pitchFamily="2" charset="-122"/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endParaRPr lang="en-US" altLang="zh-CN" sz="1000" dirty="0"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S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goto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u="sng" dirty="0">
                <a:ea typeface="华文行楷" pitchFamily="2" charset="-122"/>
                <a:sym typeface="Symbol" pitchFamily="18" charset="2"/>
              </a:rPr>
              <a:t>id</a:t>
            </a:r>
            <a:endParaRPr lang="en-US" altLang="zh-CN" sz="2000" dirty="0">
              <a:ea typeface="华文行楷" pitchFamily="2" charset="-122"/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        {  </a:t>
            </a:r>
            <a:r>
              <a:rPr lang="en-US" altLang="zh-CN" sz="2000" i="1" dirty="0">
                <a:sym typeface="Symbol" pitchFamily="18" charset="2"/>
              </a:rPr>
              <a:t>p :=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lookup (</a:t>
            </a:r>
            <a:r>
              <a:rPr lang="en-US" altLang="zh-CN" sz="2000" u="sng" dirty="0"/>
              <a:t>id</a:t>
            </a:r>
            <a:r>
              <a:rPr lang="en-US" altLang="zh-CN" sz="2000" dirty="0"/>
              <a:t>.</a:t>
            </a:r>
            <a:r>
              <a:rPr lang="en-US" altLang="zh-CN" sz="2000" i="1" dirty="0"/>
              <a:t>name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); </a:t>
            </a:r>
            <a:r>
              <a:rPr lang="en-US" altLang="zh-CN" sz="2000" dirty="0">
                <a:sym typeface="Symbol" pitchFamily="18" charset="2"/>
              </a:rPr>
              <a:t> 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           </a:t>
            </a:r>
            <a:r>
              <a:rPr lang="en-US" altLang="zh-CN" sz="2000" i="1" dirty="0">
                <a:sym typeface="Symbol" pitchFamily="18" charset="2"/>
              </a:rPr>
              <a:t>if (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p=nil)  then { enter(</a:t>
            </a:r>
            <a:r>
              <a:rPr lang="en-US" altLang="zh-CN" sz="2000" u="sng" dirty="0">
                <a:sym typeface="Symbol" pitchFamily="18" charset="2"/>
              </a:rPr>
              <a:t>id</a:t>
            </a:r>
            <a:r>
              <a:rPr lang="en-US" altLang="zh-CN" sz="2000" dirty="0">
                <a:sym typeface="Symbol" pitchFamily="18" charset="2"/>
              </a:rPr>
              <a:t>.</a:t>
            </a:r>
            <a:r>
              <a:rPr lang="en-US" altLang="zh-CN" sz="2000" i="1" dirty="0">
                <a:sym typeface="Symbol" pitchFamily="18" charset="2"/>
              </a:rPr>
              <a:t>name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)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;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                                   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setlbdefined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(</a:t>
            </a:r>
            <a:r>
              <a:rPr lang="en-US" altLang="zh-CN" sz="2000" u="sng" dirty="0">
                <a:sym typeface="Symbol" pitchFamily="18" charset="2"/>
              </a:rPr>
              <a:t>id</a:t>
            </a:r>
            <a:r>
              <a:rPr lang="en-US" altLang="zh-CN" sz="2000" dirty="0">
                <a:sym typeface="Symbol" pitchFamily="18" charset="2"/>
              </a:rPr>
              <a:t>.</a:t>
            </a:r>
            <a:r>
              <a:rPr lang="en-US" altLang="zh-CN" sz="2000" i="1" dirty="0">
                <a:sym typeface="Symbol" pitchFamily="18" charset="2"/>
              </a:rPr>
              <a:t>name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,0) ;  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                                   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setlbadd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(</a:t>
            </a:r>
            <a:r>
              <a:rPr lang="en-US" altLang="zh-CN" sz="2000" u="sng" dirty="0">
                <a:sym typeface="Symbol" pitchFamily="18" charset="2"/>
              </a:rPr>
              <a:t>id</a:t>
            </a:r>
            <a:r>
              <a:rPr lang="en-US" altLang="zh-CN" sz="2000" dirty="0">
                <a:sym typeface="Symbol" pitchFamily="18" charset="2"/>
              </a:rPr>
              <a:t>.</a:t>
            </a:r>
            <a:r>
              <a:rPr lang="en-US" altLang="zh-CN" sz="2000" i="1" dirty="0">
                <a:sym typeface="Symbol" pitchFamily="18" charset="2"/>
              </a:rPr>
              <a:t>name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,0);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                                    emit(‘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goto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’, 0)};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          else emit(‘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goto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’,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getlbadd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(</a:t>
            </a:r>
            <a:r>
              <a:rPr lang="en-US" altLang="zh-CN" sz="2000" u="sng" dirty="0"/>
              <a:t>id</a:t>
            </a:r>
            <a:r>
              <a:rPr lang="en-US" altLang="zh-CN" sz="2000" dirty="0"/>
              <a:t>.</a:t>
            </a:r>
            <a:r>
              <a:rPr lang="en-US" altLang="zh-CN" sz="2000" i="1" dirty="0"/>
              <a:t>name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) )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          if 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getlbdefined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(id.name)=0</a:t>
            </a:r>
            <a:r>
              <a:rPr lang="en-US" altLang="zh-CN" b="1" dirty="0">
                <a:sym typeface="Symbol" pitchFamily="18" charset="2"/>
              </a:rPr>
              <a:t>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then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setlbadd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(</a:t>
            </a:r>
            <a:r>
              <a:rPr lang="en-US" altLang="zh-CN" sz="2000" u="sng" dirty="0">
                <a:sym typeface="Symbol" pitchFamily="18" charset="2"/>
              </a:rPr>
              <a:t>id</a:t>
            </a:r>
            <a:r>
              <a:rPr lang="en-US" altLang="zh-CN" sz="2000" dirty="0">
                <a:sym typeface="Symbol" pitchFamily="18" charset="2"/>
              </a:rPr>
              <a:t>.</a:t>
            </a:r>
            <a:r>
              <a:rPr lang="en-US" altLang="zh-CN" sz="2000" i="1" dirty="0">
                <a:sym typeface="Symbol" pitchFamily="18" charset="2"/>
              </a:rPr>
              <a:t>name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, </a:t>
            </a:r>
            <a:r>
              <a:rPr lang="en-US" altLang="zh-CN" sz="2000" i="1" dirty="0">
                <a:sym typeface="Symbol" pitchFamily="18" charset="2"/>
              </a:rPr>
              <a:t>nextstm-1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)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        }</a:t>
            </a:r>
          </a:p>
        </p:txBody>
      </p:sp>
      <p:sp>
        <p:nvSpPr>
          <p:cNvPr id="64521" name="Text Box 11"/>
          <p:cNvSpPr txBox="1">
            <a:spLocks noChangeArrowheads="1"/>
          </p:cNvSpPr>
          <p:nvPr/>
        </p:nvSpPr>
        <p:spPr bwMode="auto">
          <a:xfrm>
            <a:off x="470694" y="381000"/>
            <a:ext cx="8305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en-US" altLang="zh-CN" sz="3200" dirty="0">
                <a:solidFill>
                  <a:srgbClr val="800080"/>
                </a:solidFill>
              </a:rPr>
              <a:t>GOTO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语句的语法制导翻译 </a:t>
            </a:r>
            <a:r>
              <a:rPr lang="zh-CN" altLang="en-US" sz="3200" b="1" dirty="0">
                <a:latin typeface="楷体_GB2312" pitchFamily="49" charset="-122"/>
              </a:rPr>
              <a:t>（选讲）</a:t>
            </a:r>
          </a:p>
        </p:txBody>
      </p:sp>
    </p:spTree>
    <p:extLst>
      <p:ext uri="{BB962C8B-B14F-4D97-AF65-F5344CB8AC3E}">
        <p14:creationId xmlns:p14="http://schemas.microsoft.com/office/powerpoint/2010/main" val="191767815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733097" y="1600200"/>
            <a:ext cx="7848600" cy="410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  <a:buClrTx/>
              <a:buFont typeface="Symbol" pitchFamily="18" charset="2"/>
              <a:buChar char="-"/>
            </a:pPr>
            <a:r>
              <a:rPr lang="en-US" altLang="zh-CN" sz="2800" dirty="0">
                <a:solidFill>
                  <a:srgbClr val="800080"/>
                </a:solidFill>
              </a:rPr>
              <a:t>   </a:t>
            </a:r>
            <a:r>
              <a:rPr lang="zh-CN" altLang="en-US" sz="2800" b="1" dirty="0">
                <a:solidFill>
                  <a:srgbClr val="800080"/>
                </a:solidFill>
              </a:rPr>
              <a:t>简单</a:t>
            </a:r>
            <a:r>
              <a:rPr lang="zh-CN" altLang="en-US" sz="2800" b="1" dirty="0">
                <a:solidFill>
                  <a:srgbClr val="990099"/>
                </a:solidFill>
              </a:rPr>
              <a:t>过程调用的翻译</a:t>
            </a:r>
            <a:endParaRPr lang="zh-CN" altLang="en-US" sz="2800" dirty="0"/>
          </a:p>
          <a:p>
            <a:pPr algn="l">
              <a:lnSpc>
                <a:spcPct val="150000"/>
              </a:lnSpc>
              <a:buClrTx/>
              <a:buFont typeface="Symbol" pitchFamily="18" charset="2"/>
              <a:buNone/>
            </a:pPr>
            <a:endParaRPr lang="zh-CN" altLang="en-US" sz="1000" b="1" dirty="0">
              <a:solidFill>
                <a:srgbClr val="990099"/>
              </a:solidFill>
            </a:endParaRPr>
          </a:p>
          <a:p>
            <a:pPr lvl="1" algn="l" eaLnBrk="0" hangingPunct="0">
              <a:lnSpc>
                <a:spcPct val="150000"/>
              </a:lnSpc>
              <a:buFontTx/>
              <a:buChar char="•"/>
            </a:pPr>
            <a:r>
              <a:rPr kumimoji="0" lang="zh-CN" altLang="en-US" b="1" dirty="0">
                <a:solidFill>
                  <a:srgbClr val="800080"/>
                </a:solidFill>
              </a:rPr>
              <a:t>  示例：</a:t>
            </a:r>
            <a:r>
              <a:rPr kumimoji="0" lang="zh-CN" altLang="en-US" b="1" dirty="0"/>
              <a:t>过程调用   </a:t>
            </a:r>
            <a:r>
              <a:rPr kumimoji="0" lang="en-US" altLang="zh-CN" dirty="0"/>
              <a:t>call </a:t>
            </a:r>
            <a:r>
              <a:rPr kumimoji="0" lang="en-US" altLang="zh-CN" i="1" dirty="0"/>
              <a:t>p</a:t>
            </a:r>
            <a:r>
              <a:rPr kumimoji="0" lang="zh-CN" altLang="en-US" dirty="0"/>
              <a:t>（</a:t>
            </a:r>
            <a:r>
              <a:rPr kumimoji="0" lang="en-US" altLang="zh-CN" i="1" dirty="0"/>
              <a:t>a </a:t>
            </a:r>
            <a:r>
              <a:rPr kumimoji="0" lang="en-US" altLang="zh-CN" dirty="0"/>
              <a:t>+ </a:t>
            </a:r>
            <a:r>
              <a:rPr kumimoji="0" lang="en-US" altLang="zh-CN" i="1" dirty="0"/>
              <a:t>b</a:t>
            </a:r>
            <a:r>
              <a:rPr kumimoji="0" lang="zh-CN" altLang="en-US" dirty="0"/>
              <a:t>，</a:t>
            </a:r>
            <a:r>
              <a:rPr kumimoji="0" lang="en-US" altLang="zh-CN" i="1" dirty="0"/>
              <a:t>a </a:t>
            </a:r>
            <a:r>
              <a:rPr kumimoji="0" lang="en-US" altLang="zh-CN" dirty="0"/>
              <a:t>* </a:t>
            </a:r>
            <a:r>
              <a:rPr kumimoji="0" lang="en-US" altLang="zh-CN" i="1" dirty="0"/>
              <a:t>b</a:t>
            </a:r>
            <a:r>
              <a:rPr kumimoji="0" lang="zh-CN" altLang="en-US" dirty="0"/>
              <a:t>） </a:t>
            </a:r>
            <a:endParaRPr kumimoji="0" lang="zh-CN" altLang="en-US" b="1" dirty="0">
              <a:solidFill>
                <a:srgbClr val="800080"/>
              </a:solidFill>
            </a:endParaRPr>
          </a:p>
          <a:p>
            <a:pPr lvl="1" algn="l" eaLnBrk="0" hangingPunct="0">
              <a:lnSpc>
                <a:spcPct val="150000"/>
              </a:lnSpc>
              <a:buFontTx/>
              <a:buNone/>
            </a:pPr>
            <a:r>
              <a:rPr kumimoji="0" lang="zh-CN" altLang="en-US" b="1" dirty="0"/>
              <a:t>               将被翻译为：</a:t>
            </a:r>
          </a:p>
          <a:p>
            <a:pPr lvl="1" algn="l" eaLnBrk="0" hangingPunct="0">
              <a:lnSpc>
                <a:spcPct val="150000"/>
              </a:lnSpc>
              <a:buFontTx/>
              <a:buNone/>
            </a:pPr>
            <a:endParaRPr kumimoji="0" lang="zh-CN" altLang="en-US" sz="1000" b="1" dirty="0"/>
          </a:p>
          <a:p>
            <a:pPr lvl="1" algn="l" eaLnBrk="0" hangingPunct="0">
              <a:lnSpc>
                <a:spcPct val="150000"/>
              </a:lnSpc>
              <a:buFontTx/>
              <a:buNone/>
            </a:pPr>
            <a:r>
              <a:rPr kumimoji="0" lang="zh-CN" altLang="en-US" b="1" dirty="0"/>
              <a:t>    计算 </a:t>
            </a:r>
            <a:r>
              <a:rPr kumimoji="0" lang="en-US" altLang="zh-CN" i="1" dirty="0"/>
              <a:t>a </a:t>
            </a:r>
            <a:r>
              <a:rPr kumimoji="0" lang="en-US" altLang="zh-CN" dirty="0"/>
              <a:t>+ </a:t>
            </a:r>
            <a:r>
              <a:rPr kumimoji="0" lang="en-US" altLang="zh-CN" i="1" dirty="0"/>
              <a:t>b</a:t>
            </a:r>
            <a:r>
              <a:rPr kumimoji="0" lang="en-US" altLang="zh-CN" dirty="0"/>
              <a:t> </a:t>
            </a:r>
            <a:r>
              <a:rPr kumimoji="0" lang="zh-CN" altLang="en-US" b="1" dirty="0"/>
              <a:t>置于 </a:t>
            </a:r>
            <a:r>
              <a:rPr kumimoji="0" lang="en-US" altLang="zh-CN" i="1" dirty="0"/>
              <a:t>t</a:t>
            </a:r>
            <a:r>
              <a:rPr kumimoji="0" lang="en-US" altLang="zh-CN" b="1" i="1" dirty="0"/>
              <a:t> </a:t>
            </a:r>
            <a:r>
              <a:rPr kumimoji="0" lang="zh-CN" altLang="en-US" b="1" dirty="0"/>
              <a:t>中的代码         </a:t>
            </a:r>
            <a:r>
              <a:rPr kumimoji="0" lang="en-US" altLang="zh-CN" dirty="0"/>
              <a:t>// </a:t>
            </a:r>
            <a:r>
              <a:rPr kumimoji="0" lang="en-US" altLang="zh-CN" i="1" dirty="0"/>
              <a:t>t </a:t>
            </a:r>
            <a:r>
              <a:rPr kumimoji="0" lang="en-US" altLang="zh-CN" dirty="0"/>
              <a:t>:= </a:t>
            </a:r>
            <a:r>
              <a:rPr kumimoji="0" lang="en-US" altLang="zh-CN" i="1" dirty="0"/>
              <a:t>a </a:t>
            </a:r>
            <a:r>
              <a:rPr kumimoji="0" lang="en-US" altLang="zh-CN" dirty="0"/>
              <a:t>+ </a:t>
            </a:r>
            <a:r>
              <a:rPr kumimoji="0" lang="en-US" altLang="zh-CN" i="1" dirty="0"/>
              <a:t>b</a:t>
            </a:r>
            <a:r>
              <a:rPr kumimoji="0" lang="en-US" altLang="zh-CN" dirty="0"/>
              <a:t> </a:t>
            </a:r>
            <a:endParaRPr kumimoji="0" lang="en-US" altLang="zh-CN" b="1" dirty="0"/>
          </a:p>
          <a:p>
            <a:pPr lvl="1" algn="l" eaLnBrk="0" hangingPunct="0">
              <a:lnSpc>
                <a:spcPct val="150000"/>
              </a:lnSpc>
              <a:buFontTx/>
              <a:buNone/>
            </a:pPr>
            <a:r>
              <a:rPr kumimoji="0" lang="en-US" altLang="zh-CN" b="1" dirty="0"/>
              <a:t>    </a:t>
            </a:r>
            <a:r>
              <a:rPr kumimoji="0" lang="zh-CN" altLang="en-US" b="1" dirty="0"/>
              <a:t>计算 </a:t>
            </a:r>
            <a:r>
              <a:rPr kumimoji="0" lang="en-US" altLang="zh-CN" i="1" dirty="0"/>
              <a:t>a </a:t>
            </a:r>
            <a:r>
              <a:rPr kumimoji="0" lang="en-US" altLang="zh-CN" dirty="0"/>
              <a:t>* </a:t>
            </a:r>
            <a:r>
              <a:rPr kumimoji="0" lang="en-US" altLang="zh-CN" i="1" dirty="0"/>
              <a:t>b</a:t>
            </a:r>
            <a:r>
              <a:rPr kumimoji="0" lang="en-US" altLang="zh-CN" dirty="0"/>
              <a:t> </a:t>
            </a:r>
            <a:r>
              <a:rPr kumimoji="0" lang="zh-CN" altLang="en-US" b="1" dirty="0"/>
              <a:t>置于 </a:t>
            </a:r>
            <a:r>
              <a:rPr kumimoji="0" lang="en-US" altLang="zh-CN" i="1" dirty="0"/>
              <a:t>z </a:t>
            </a:r>
            <a:r>
              <a:rPr kumimoji="0" lang="zh-CN" altLang="en-US" b="1" dirty="0"/>
              <a:t>中的代码         </a:t>
            </a:r>
            <a:r>
              <a:rPr kumimoji="0" lang="en-US" altLang="zh-CN" dirty="0"/>
              <a:t>// </a:t>
            </a:r>
            <a:r>
              <a:rPr kumimoji="0" lang="en-US" altLang="zh-CN" i="1" dirty="0"/>
              <a:t>z </a:t>
            </a:r>
            <a:r>
              <a:rPr kumimoji="0" lang="en-US" altLang="zh-CN" dirty="0"/>
              <a:t>:= </a:t>
            </a:r>
            <a:r>
              <a:rPr kumimoji="0" lang="en-US" altLang="zh-CN" i="1" dirty="0"/>
              <a:t>a </a:t>
            </a:r>
            <a:r>
              <a:rPr kumimoji="0" lang="en-US" altLang="zh-CN" dirty="0"/>
              <a:t>* </a:t>
            </a:r>
            <a:r>
              <a:rPr kumimoji="0" lang="en-US" altLang="zh-CN" i="1" dirty="0"/>
              <a:t>b</a:t>
            </a:r>
            <a:r>
              <a:rPr kumimoji="0" lang="en-US" altLang="zh-CN" dirty="0"/>
              <a:t> </a:t>
            </a:r>
            <a:endParaRPr kumimoji="0" lang="en-US" altLang="zh-CN" b="1" dirty="0"/>
          </a:p>
          <a:p>
            <a:pPr lvl="1" algn="l" eaLnBrk="0" hangingPunct="0">
              <a:lnSpc>
                <a:spcPct val="150000"/>
              </a:lnSpc>
              <a:buFontTx/>
              <a:buNone/>
            </a:pPr>
            <a:r>
              <a:rPr kumimoji="0" lang="en-US" altLang="zh-CN" b="1" dirty="0"/>
              <a:t>    </a:t>
            </a:r>
            <a:r>
              <a:rPr kumimoji="0" lang="en-US" altLang="zh-CN" dirty="0" err="1"/>
              <a:t>param</a:t>
            </a:r>
            <a:r>
              <a:rPr kumimoji="0" lang="zh-CN" altLang="en-US" dirty="0"/>
              <a:t>　</a:t>
            </a:r>
            <a:r>
              <a:rPr kumimoji="0" lang="en-US" altLang="zh-CN" i="1" dirty="0"/>
              <a:t>t</a:t>
            </a:r>
            <a:r>
              <a:rPr kumimoji="0" lang="en-US" altLang="zh-CN" dirty="0"/>
              <a:t>                                    //</a:t>
            </a:r>
            <a:r>
              <a:rPr kumimoji="0" lang="en-US" altLang="zh-CN" b="1" dirty="0"/>
              <a:t> </a:t>
            </a:r>
            <a:r>
              <a:rPr kumimoji="0" lang="zh-CN" altLang="en-US" b="1" dirty="0"/>
              <a:t>第一个实参地址</a:t>
            </a:r>
          </a:p>
          <a:p>
            <a:pPr lvl="1" algn="l" eaLnBrk="0" hangingPunct="0">
              <a:lnSpc>
                <a:spcPct val="150000"/>
              </a:lnSpc>
              <a:buFontTx/>
              <a:buNone/>
            </a:pPr>
            <a:r>
              <a:rPr kumimoji="0" lang="zh-CN" altLang="en-US" b="1" dirty="0"/>
              <a:t>    </a:t>
            </a:r>
            <a:r>
              <a:rPr kumimoji="0" lang="en-US" altLang="zh-CN" dirty="0" err="1"/>
              <a:t>param</a:t>
            </a:r>
            <a:r>
              <a:rPr kumimoji="0" lang="zh-CN" altLang="en-US" dirty="0"/>
              <a:t>　</a:t>
            </a:r>
            <a:r>
              <a:rPr kumimoji="0" lang="en-US" altLang="zh-CN" i="1" dirty="0"/>
              <a:t>z</a:t>
            </a:r>
            <a:r>
              <a:rPr kumimoji="0" lang="en-US" altLang="zh-CN" dirty="0"/>
              <a:t>                                   //</a:t>
            </a:r>
            <a:r>
              <a:rPr kumimoji="0" lang="en-US" altLang="zh-CN" b="1" dirty="0"/>
              <a:t> </a:t>
            </a:r>
            <a:r>
              <a:rPr kumimoji="0" lang="zh-CN" altLang="en-US" b="1" dirty="0"/>
              <a:t>第二个实参地址</a:t>
            </a:r>
          </a:p>
          <a:p>
            <a:pPr lvl="1" algn="l" eaLnBrk="0" hangingPunct="0">
              <a:lnSpc>
                <a:spcPct val="150000"/>
              </a:lnSpc>
              <a:buFontTx/>
              <a:buNone/>
            </a:pPr>
            <a:r>
              <a:rPr kumimoji="0" lang="zh-CN" altLang="en-US" b="1" dirty="0"/>
              <a:t>    </a:t>
            </a:r>
            <a:r>
              <a:rPr kumimoji="0" lang="en-US" altLang="zh-CN" dirty="0"/>
              <a:t>call  </a:t>
            </a:r>
            <a:r>
              <a:rPr kumimoji="0" lang="en-US" altLang="zh-CN" i="1" dirty="0"/>
              <a:t>p </a:t>
            </a:r>
            <a:r>
              <a:rPr kumimoji="0" lang="en-US" altLang="zh-CN" dirty="0"/>
              <a:t>, 2                                    //</a:t>
            </a:r>
            <a:r>
              <a:rPr kumimoji="0" lang="en-US" altLang="zh-CN" b="1" dirty="0"/>
              <a:t> </a:t>
            </a:r>
            <a:r>
              <a:rPr kumimoji="0" lang="zh-CN" altLang="en-US" b="1" dirty="0"/>
              <a:t>过程调用语句</a:t>
            </a:r>
            <a:r>
              <a:rPr kumimoji="0" lang="zh-CN" altLang="en-US" dirty="0"/>
              <a:t> </a:t>
            </a:r>
          </a:p>
        </p:txBody>
      </p:sp>
      <p:sp>
        <p:nvSpPr>
          <p:cNvPr id="65544" name="Text Box 17"/>
          <p:cNvSpPr txBox="1">
            <a:spLocks noChangeArrowheads="1"/>
          </p:cNvSpPr>
          <p:nvPr/>
        </p:nvSpPr>
        <p:spPr bwMode="auto">
          <a:xfrm>
            <a:off x="533400" y="631772"/>
            <a:ext cx="8305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过程调用的语法制导翻译</a:t>
            </a:r>
          </a:p>
        </p:txBody>
      </p:sp>
    </p:spTree>
    <p:extLst>
      <p:ext uri="{BB962C8B-B14F-4D97-AF65-F5344CB8AC3E}">
        <p14:creationId xmlns:p14="http://schemas.microsoft.com/office/powerpoint/2010/main" val="295463244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851338" y="1065540"/>
            <a:ext cx="7848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dirty="0">
                <a:solidFill>
                  <a:srgbClr val="800080"/>
                </a:solidFill>
              </a:rPr>
              <a:t>  </a:t>
            </a:r>
            <a:r>
              <a:rPr lang="zh-CN" altLang="en-US" sz="2800" b="1" dirty="0"/>
              <a:t>简单过程调用的</a:t>
            </a:r>
            <a:r>
              <a:rPr lang="zh-CN" altLang="en-US" sz="2800" b="1" dirty="0">
                <a:solidFill>
                  <a:srgbClr val="990099"/>
                </a:solidFill>
              </a:rPr>
              <a:t>翻译模式</a:t>
            </a:r>
            <a:endParaRPr lang="zh-CN" altLang="en-US" sz="2800" dirty="0"/>
          </a:p>
        </p:txBody>
      </p:sp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381000" y="457200"/>
            <a:ext cx="8305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</a:pPr>
            <a:r>
              <a:rPr lang="en-US" altLang="zh-CN" sz="32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  <a:latin typeface="楷体_GB2312" pitchFamily="49" charset="-122"/>
              </a:rPr>
              <a:t>过程调用的语法制导翻译</a:t>
            </a:r>
          </a:p>
        </p:txBody>
      </p:sp>
      <p:sp>
        <p:nvSpPr>
          <p:cNvPr id="66565" name="Text Box 9"/>
          <p:cNvSpPr txBox="1">
            <a:spLocks noChangeArrowheads="1"/>
          </p:cNvSpPr>
          <p:nvPr/>
        </p:nvSpPr>
        <p:spPr bwMode="auto">
          <a:xfrm>
            <a:off x="848710" y="2209800"/>
            <a:ext cx="679608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cs typeface="Times New Roman" pitchFamily="18" charset="0"/>
                <a:sym typeface="Symbol" pitchFamily="18" charset="2"/>
              </a:rPr>
              <a:t>S </a:t>
            </a:r>
            <a:r>
              <a:rPr lang="en-US" altLang="zh-CN" sz="2000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 call</a:t>
            </a:r>
            <a:r>
              <a:rPr lang="en-US" altLang="zh-CN" sz="2000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  </a:t>
            </a:r>
            <a:r>
              <a:rPr lang="en-US" altLang="zh-CN" sz="2000" u="sng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id</a:t>
            </a:r>
            <a:r>
              <a:rPr lang="en-US" altLang="zh-CN" sz="2000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  ( </a:t>
            </a:r>
            <a:r>
              <a:rPr lang="en-US" altLang="zh-CN" sz="2000" i="1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A</a:t>
            </a:r>
            <a:r>
              <a:rPr lang="en-US" altLang="zh-CN" sz="2000" dirty="0">
                <a:ea typeface="华文行楷" pitchFamily="2" charset="-122"/>
                <a:cs typeface="Times New Roman" pitchFamily="18" charset="0"/>
                <a:sym typeface="Symbol" pitchFamily="18" charset="2"/>
              </a:rPr>
              <a:t> )</a:t>
            </a:r>
            <a:endParaRPr lang="en-US" altLang="zh-CN" sz="2000" i="1" dirty="0">
              <a:ea typeface="华文行楷" pitchFamily="2" charset="-122"/>
              <a:cs typeface="Times New Roman" pitchFamily="18" charset="0"/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        { </a:t>
            </a:r>
            <a:r>
              <a:rPr lang="en-US" altLang="zh-CN" sz="2000" i="1" dirty="0" err="1">
                <a:sym typeface="Symbol" pitchFamily="18" charset="2"/>
              </a:rPr>
              <a:t>S</a:t>
            </a:r>
            <a:r>
              <a:rPr lang="en-US" altLang="zh-CN" sz="2000" dirty="0" err="1">
                <a:sym typeface="Symbol" pitchFamily="18" charset="2"/>
              </a:rPr>
              <a:t>.code</a:t>
            </a:r>
            <a:r>
              <a:rPr lang="en-US" altLang="zh-CN" sz="2000" dirty="0">
                <a:sym typeface="Symbol" pitchFamily="18" charset="2"/>
              </a:rPr>
              <a:t> := </a:t>
            </a:r>
            <a:r>
              <a:rPr lang="en-US" altLang="zh-CN" sz="2000" i="1" dirty="0" err="1">
                <a:sym typeface="Symbol" pitchFamily="18" charset="2"/>
              </a:rPr>
              <a:t>A</a:t>
            </a:r>
            <a:r>
              <a:rPr lang="en-US" altLang="zh-CN" sz="2000" dirty="0" err="1">
                <a:sym typeface="Symbol" pitchFamily="18" charset="2"/>
              </a:rPr>
              <a:t>.code</a:t>
            </a:r>
            <a:r>
              <a:rPr lang="zh-CN" altLang="en-US" dirty="0">
                <a:sym typeface="Symbol" pitchFamily="18" charset="2"/>
              </a:rPr>
              <a:t>；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zh-CN" altLang="en-US" dirty="0">
                <a:sym typeface="Symbol" pitchFamily="18" charset="2"/>
              </a:rPr>
              <a:t>         </a:t>
            </a:r>
            <a:r>
              <a:rPr lang="en-US" altLang="zh-CN" sz="2000" dirty="0">
                <a:sym typeface="Symbol" pitchFamily="18" charset="2"/>
              </a:rPr>
              <a:t>for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A.arglist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zh-CN" altLang="en-US" sz="2000" b="1" dirty="0">
                <a:sym typeface="Symbol" pitchFamily="18" charset="2"/>
              </a:rPr>
              <a:t>中的每一项 </a:t>
            </a:r>
            <a:r>
              <a:rPr lang="en-US" altLang="zh-CN" sz="2000" i="1" dirty="0">
                <a:sym typeface="Symbol" pitchFamily="18" charset="2"/>
              </a:rPr>
              <a:t>p  </a:t>
            </a:r>
            <a:r>
              <a:rPr lang="en-US" altLang="zh-CN" sz="2000" dirty="0">
                <a:sym typeface="Symbol" pitchFamily="18" charset="2"/>
              </a:rPr>
              <a:t>do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                 </a:t>
            </a:r>
            <a:r>
              <a:rPr lang="pt-BR" altLang="zh-CN" sz="2000" i="1" dirty="0">
                <a:sym typeface="Symbol" pitchFamily="18" charset="2"/>
              </a:rPr>
              <a:t>S.code </a:t>
            </a:r>
            <a:r>
              <a:rPr lang="pt-BR" altLang="zh-CN" sz="2000" dirty="0">
                <a:sym typeface="Symbol" pitchFamily="18" charset="2"/>
              </a:rPr>
              <a:t>:=</a:t>
            </a:r>
            <a:r>
              <a:rPr lang="pt-BR" altLang="zh-CN" sz="2000" i="1" dirty="0">
                <a:sym typeface="Symbol" pitchFamily="18" charset="2"/>
              </a:rPr>
              <a:t> S.code</a:t>
            </a:r>
            <a:r>
              <a:rPr lang="pt-BR" altLang="zh-CN" sz="2000" dirty="0">
                <a:sym typeface="Symbol" pitchFamily="18" charset="2"/>
              </a:rPr>
              <a:t> </a:t>
            </a:r>
            <a:r>
              <a:rPr lang="pt-BR" altLang="zh-CN" sz="2000" i="1" dirty="0">
                <a:sym typeface="Symbol" pitchFamily="18" charset="2"/>
              </a:rPr>
              <a:t>|| gen</a:t>
            </a:r>
            <a:r>
              <a:rPr lang="pt-BR" altLang="zh-CN" sz="2000" dirty="0">
                <a:sym typeface="Symbol" pitchFamily="18" charset="2"/>
              </a:rPr>
              <a:t>(</a:t>
            </a:r>
            <a:r>
              <a:rPr lang="pt-BR" altLang="zh-CN" sz="2000" i="1" dirty="0">
                <a:sym typeface="Symbol" pitchFamily="18" charset="2"/>
              </a:rPr>
              <a:t>‘</a:t>
            </a:r>
            <a:r>
              <a:rPr lang="pt-BR" altLang="zh-CN" sz="2000" dirty="0">
                <a:sym typeface="Symbol" pitchFamily="18" charset="2"/>
              </a:rPr>
              <a:t>param</a:t>
            </a:r>
            <a:r>
              <a:rPr lang="pt-BR" altLang="zh-CN" sz="2000" i="1" dirty="0">
                <a:sym typeface="Symbol" pitchFamily="18" charset="2"/>
              </a:rPr>
              <a:t>’ p </a:t>
            </a:r>
            <a:r>
              <a:rPr lang="pt-BR" altLang="zh-CN" sz="2000" dirty="0">
                <a:sym typeface="Symbol" pitchFamily="18" charset="2"/>
              </a:rPr>
              <a:t>)</a:t>
            </a:r>
            <a:r>
              <a:rPr lang="zh-CN" altLang="pt-BR" sz="2000" dirty="0">
                <a:sym typeface="Symbol" pitchFamily="18" charset="2"/>
              </a:rPr>
              <a:t>；</a:t>
            </a:r>
            <a:r>
              <a:rPr lang="zh-CN" altLang="pt-BR" dirty="0">
                <a:sym typeface="Symbol" pitchFamily="18" charset="2"/>
              </a:rPr>
              <a:t>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pt-BR" altLang="zh-CN" dirty="0">
                <a:sym typeface="Symbol" pitchFamily="18" charset="2"/>
              </a:rPr>
              <a:t>         </a:t>
            </a:r>
            <a:r>
              <a:rPr lang="en-US" altLang="zh-CN" sz="2000" i="1" dirty="0" err="1">
                <a:sym typeface="Symbol" pitchFamily="18" charset="2"/>
              </a:rPr>
              <a:t>S.code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i="1" dirty="0" err="1">
                <a:sym typeface="Symbol" pitchFamily="18" charset="2"/>
              </a:rPr>
              <a:t>S.code</a:t>
            </a:r>
            <a:r>
              <a:rPr lang="en-US" altLang="zh-CN" sz="2000" dirty="0">
                <a:sym typeface="Symbol" pitchFamily="18" charset="2"/>
              </a:rPr>
              <a:t> </a:t>
            </a:r>
            <a:r>
              <a:rPr lang="en-US" altLang="zh-CN" sz="2000" i="1" dirty="0">
                <a:sym typeface="Symbol" pitchFamily="18" charset="2"/>
              </a:rPr>
              <a:t>|| gen </a:t>
            </a:r>
            <a:r>
              <a:rPr lang="en-US" altLang="zh-CN" sz="2000" dirty="0">
                <a:sym typeface="Symbol" pitchFamily="18" charset="2"/>
              </a:rPr>
              <a:t>( ‘call’ </a:t>
            </a:r>
            <a:r>
              <a:rPr lang="en-US" altLang="zh-CN" sz="2000" u="sng" dirty="0" err="1">
                <a:sym typeface="Symbol" pitchFamily="18" charset="2"/>
              </a:rPr>
              <a:t>id</a:t>
            </a:r>
            <a:r>
              <a:rPr lang="en-US" altLang="zh-CN" sz="2000" i="1" dirty="0" err="1">
                <a:sym typeface="Symbol" pitchFamily="18" charset="2"/>
              </a:rPr>
              <a:t>.place</a:t>
            </a:r>
            <a:r>
              <a:rPr lang="en-US" altLang="zh-CN" sz="2000" dirty="0">
                <a:sym typeface="Symbol" pitchFamily="18" charset="2"/>
              </a:rPr>
              <a:t> , </a:t>
            </a:r>
            <a:r>
              <a:rPr lang="en-US" altLang="zh-CN" sz="2000" i="1" dirty="0" err="1">
                <a:sym typeface="Symbol" pitchFamily="18" charset="2"/>
              </a:rPr>
              <a:t>A</a:t>
            </a:r>
            <a:r>
              <a:rPr lang="en-US" altLang="zh-CN" sz="2000" dirty="0" err="1">
                <a:sym typeface="Symbol" pitchFamily="18" charset="2"/>
              </a:rPr>
              <a:t>.</a:t>
            </a:r>
            <a:r>
              <a:rPr lang="en-US" altLang="zh-CN" sz="2000" i="1" dirty="0" err="1">
                <a:sym typeface="Symbol" pitchFamily="18" charset="2"/>
              </a:rPr>
              <a:t>n</a:t>
            </a:r>
            <a:r>
              <a:rPr lang="en-US" altLang="zh-CN" sz="2000" dirty="0">
                <a:sym typeface="Symbol" pitchFamily="18" charset="2"/>
              </a:rPr>
              <a:t> )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}</a:t>
            </a:r>
          </a:p>
          <a:p>
            <a:pPr algn="l">
              <a:buClrTx/>
              <a:buFont typeface="Wingdings" pitchFamily="2" charset="2"/>
              <a:buNone/>
            </a:pPr>
            <a:endParaRPr lang="en-US" altLang="zh-CN" sz="1000" dirty="0"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A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A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, E</a:t>
            </a:r>
            <a:endParaRPr lang="en-US" altLang="zh-CN" sz="2000" dirty="0">
              <a:ea typeface="华文行楷" pitchFamily="2" charset="-122"/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dirty="0">
                <a:sym typeface="Symbol" pitchFamily="18" charset="2"/>
              </a:rPr>
              <a:t>        {  </a:t>
            </a:r>
            <a:r>
              <a:rPr lang="en-US" altLang="zh-CN" sz="2000" i="1" dirty="0" err="1">
                <a:sym typeface="Symbol" pitchFamily="18" charset="2"/>
              </a:rPr>
              <a:t>A.n</a:t>
            </a:r>
            <a:r>
              <a:rPr lang="en-US" altLang="zh-CN" sz="2000" i="1" dirty="0">
                <a:sym typeface="Symbol" pitchFamily="18" charset="2"/>
              </a:rPr>
              <a:t> :=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A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sym typeface="Symbol" pitchFamily="18" charset="2"/>
              </a:rPr>
              <a:t>.n +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1;  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         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A.arglist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:= append(A</a:t>
            </a:r>
            <a:r>
              <a:rPr lang="en-US" altLang="zh-CN" sz="2000" baseline="-25000" dirty="0">
                <a:sym typeface="Symbol" pitchFamily="18" charset="2"/>
              </a:rPr>
              <a:t>1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.arglist ,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makelist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(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E.place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));</a:t>
            </a:r>
          </a:p>
          <a:p>
            <a:pPr algn="l">
              <a:buClrTx/>
              <a:buFont typeface="Wingdings" pitchFamily="2" charset="2"/>
              <a:buNone/>
            </a:pPr>
            <a:r>
              <a:rPr lang="pt-BR" altLang="zh-CN" sz="2000" i="1" dirty="0">
                <a:sym typeface="Symbol" pitchFamily="18" charset="2"/>
              </a:rPr>
              <a:t>           A.code := A</a:t>
            </a:r>
            <a:r>
              <a:rPr lang="pt-BR" altLang="zh-CN" sz="2000" baseline="-25000" dirty="0">
                <a:sym typeface="Symbol" pitchFamily="18" charset="2"/>
              </a:rPr>
              <a:t>1</a:t>
            </a:r>
            <a:r>
              <a:rPr lang="pt-BR" altLang="zh-CN" sz="2000" i="1" dirty="0">
                <a:sym typeface="Symbol" pitchFamily="18" charset="2"/>
              </a:rPr>
              <a:t>.code || E.code</a:t>
            </a:r>
            <a:r>
              <a:rPr lang="pt-BR" altLang="zh-CN" sz="2000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 }</a:t>
            </a:r>
          </a:p>
          <a:p>
            <a:pPr algn="l">
              <a:buClrTx/>
              <a:buFont typeface="Wingdings" pitchFamily="2" charset="2"/>
              <a:buNone/>
            </a:pPr>
            <a:endParaRPr lang="en-US" altLang="zh-CN" sz="1000" dirty="0">
              <a:sym typeface="Symbol" pitchFamily="18" charset="2"/>
            </a:endParaRPr>
          </a:p>
          <a:p>
            <a:pPr algn="l">
              <a:buClrTx/>
              <a:buFont typeface="Wingdings" pitchFamily="2" charset="2"/>
              <a:buNone/>
            </a:pPr>
            <a:r>
              <a:rPr lang="en-US" altLang="zh-CN" sz="2000" i="1" dirty="0">
                <a:sym typeface="Symbol" pitchFamily="18" charset="2"/>
              </a:rPr>
              <a:t>A </a:t>
            </a:r>
            <a:r>
              <a:rPr lang="en-US" altLang="zh-CN" sz="2000" dirty="0">
                <a:ea typeface="华文行楷" pitchFamily="2" charset="-122"/>
                <a:sym typeface="Symbol" pitchFamily="18" charset="2"/>
              </a:rPr>
              <a:t>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</a:t>
            </a:r>
            <a:r>
              <a:rPr lang="en-US" altLang="zh-CN" dirty="0">
                <a:sym typeface="Symbol" pitchFamily="18" charset="2"/>
              </a:rPr>
              <a:t>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</a:t>
            </a:r>
          </a:p>
          <a:p>
            <a:pPr algn="l">
              <a:buClrTx/>
              <a:buNone/>
            </a:pPr>
            <a:r>
              <a:rPr lang="en-US" altLang="zh-CN" sz="2000" dirty="0">
                <a:sym typeface="Symbol" pitchFamily="18" charset="2"/>
              </a:rPr>
              <a:t>       {  </a:t>
            </a:r>
            <a:r>
              <a:rPr lang="en-US" altLang="zh-CN" sz="2000" i="1" dirty="0" err="1">
                <a:sym typeface="Symbol" pitchFamily="18" charset="2"/>
              </a:rPr>
              <a:t>A.n</a:t>
            </a:r>
            <a:r>
              <a:rPr lang="en-US" altLang="zh-CN" sz="2000" i="1" dirty="0">
                <a:sym typeface="Symbol" pitchFamily="18" charset="2"/>
              </a:rPr>
              <a:t> := 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0;  </a:t>
            </a:r>
            <a:r>
              <a:rPr lang="en-US" altLang="zh-CN" sz="2000" i="1" dirty="0" err="1">
                <a:ea typeface="华文行楷" pitchFamily="2" charset="-122"/>
                <a:sym typeface="Symbol" pitchFamily="18" charset="2"/>
              </a:rPr>
              <a:t>A.arglist</a:t>
            </a:r>
            <a:r>
              <a:rPr lang="en-US" altLang="zh-CN" sz="2000" i="1" dirty="0">
                <a:ea typeface="华文行楷" pitchFamily="2" charset="-122"/>
                <a:sym typeface="Symbol" pitchFamily="18" charset="2"/>
              </a:rPr>
              <a:t> := </a:t>
            </a:r>
            <a:r>
              <a:rPr lang="fr-FR" altLang="zh-CN" sz="2000" dirty="0" smtClean="0"/>
              <a:t>""</a:t>
            </a:r>
            <a:r>
              <a:rPr lang="zh-CN" altLang="en-US" sz="2000" i="1" dirty="0" smtClean="0">
                <a:sym typeface="Symbol" pitchFamily="18" charset="2"/>
              </a:rPr>
              <a:t>；</a:t>
            </a:r>
            <a:r>
              <a:rPr lang="en-US" altLang="zh-CN" sz="2000" i="1" dirty="0" err="1">
                <a:sym typeface="Symbol" pitchFamily="18" charset="2"/>
              </a:rPr>
              <a:t>A.code</a:t>
            </a:r>
            <a:r>
              <a:rPr lang="en-US" altLang="zh-CN" sz="2000" i="1" dirty="0">
                <a:sym typeface="Symbol" pitchFamily="18" charset="2"/>
              </a:rPr>
              <a:t> </a:t>
            </a:r>
            <a:r>
              <a:rPr lang="en-US" altLang="zh-CN" sz="2000" dirty="0">
                <a:sym typeface="Symbol" pitchFamily="18" charset="2"/>
              </a:rPr>
              <a:t>:= </a:t>
            </a:r>
            <a:r>
              <a:rPr lang="fr-FR" altLang="zh-CN" sz="2000" dirty="0" smtClean="0"/>
              <a:t>""</a:t>
            </a:r>
            <a:r>
              <a:rPr lang="en-US" altLang="zh-CN" sz="2000" dirty="0" smtClean="0">
                <a:sym typeface="Symbol" pitchFamily="18" charset="2"/>
              </a:rPr>
              <a:t>}</a:t>
            </a:r>
            <a:endParaRPr lang="en-US" altLang="zh-CN" sz="2000" dirty="0">
              <a:sym typeface="Symbol" pitchFamily="18" charset="2"/>
            </a:endParaRPr>
          </a:p>
        </p:txBody>
      </p:sp>
      <p:sp>
        <p:nvSpPr>
          <p:cNvPr id="66570" name="Rectangle 10"/>
          <p:cNvSpPr>
            <a:spLocks noChangeArrowheads="1"/>
          </p:cNvSpPr>
          <p:nvPr/>
        </p:nvSpPr>
        <p:spPr bwMode="auto">
          <a:xfrm>
            <a:off x="5508625" y="1356737"/>
            <a:ext cx="3602038" cy="1441450"/>
          </a:xfrm>
          <a:prstGeom prst="rect">
            <a:avLst/>
          </a:prstGeom>
          <a:noFill/>
          <a:ln w="9525" cap="rnd">
            <a:solidFill>
              <a:srgbClr val="333399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zh-CN" sz="2000" i="1" dirty="0" err="1">
                <a:solidFill>
                  <a:srgbClr val="800080"/>
                </a:solidFill>
                <a:sym typeface="Symbol" pitchFamily="18" charset="2"/>
              </a:rPr>
              <a:t>A.n</a:t>
            </a:r>
            <a:r>
              <a:rPr lang="en-US" altLang="zh-CN" sz="2000" b="1" dirty="0">
                <a:sym typeface="Symbol" pitchFamily="18" charset="2"/>
              </a:rPr>
              <a:t> : </a:t>
            </a:r>
            <a:r>
              <a:rPr lang="zh-CN" altLang="en-US" sz="2000" b="1" dirty="0">
                <a:sym typeface="Symbol" pitchFamily="18" charset="2"/>
              </a:rPr>
              <a:t>参数个数</a:t>
            </a:r>
            <a:r>
              <a:rPr lang="zh-CN" altLang="en-US" dirty="0">
                <a:sym typeface="Symbol" pitchFamily="18" charset="2"/>
              </a:rPr>
              <a:t> </a:t>
            </a:r>
            <a:endParaRPr lang="zh-CN" altLang="en-US" sz="2000" b="1" dirty="0">
              <a:sym typeface="Symbol" pitchFamily="18" charset="2"/>
            </a:endParaRPr>
          </a:p>
          <a:p>
            <a:pPr>
              <a:buFont typeface="Wingdings" pitchFamily="2" charset="2"/>
              <a:buNone/>
            </a:pPr>
            <a:r>
              <a:rPr lang="en-US" altLang="zh-CN" sz="2000" i="1" dirty="0" err="1">
                <a:solidFill>
                  <a:srgbClr val="800080"/>
                </a:solidFill>
                <a:sym typeface="Symbol" pitchFamily="18" charset="2"/>
              </a:rPr>
              <a:t>A.arglist</a:t>
            </a:r>
            <a:r>
              <a:rPr lang="en-US" altLang="zh-CN" sz="2000" b="1" i="1" dirty="0"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:</a:t>
            </a:r>
            <a:r>
              <a:rPr lang="zh-CN" altLang="en-US" sz="2000" b="1" dirty="0">
                <a:sym typeface="Symbol" pitchFamily="18" charset="2"/>
              </a:rPr>
              <a:t>实参地址的列表</a:t>
            </a:r>
          </a:p>
          <a:p>
            <a:pPr>
              <a:buFont typeface="Wingdings" pitchFamily="2" charset="2"/>
              <a:buNone/>
            </a:pPr>
            <a:r>
              <a:rPr lang="en-US" altLang="zh-CN" sz="2000" i="1" dirty="0" err="1">
                <a:solidFill>
                  <a:srgbClr val="800080"/>
                </a:solidFill>
                <a:sym typeface="Symbol" pitchFamily="18" charset="2"/>
              </a:rPr>
              <a:t>makelist</a:t>
            </a: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 </a:t>
            </a:r>
            <a:r>
              <a:rPr lang="en-US" altLang="zh-CN" sz="2000" b="1" dirty="0">
                <a:sym typeface="Symbol" pitchFamily="18" charset="2"/>
              </a:rPr>
              <a:t>:</a:t>
            </a:r>
            <a:r>
              <a:rPr lang="zh-CN" altLang="en-US" sz="2000" b="1" dirty="0">
                <a:sym typeface="Symbol" pitchFamily="18" charset="2"/>
              </a:rPr>
              <a:t>创建实参地址结点</a:t>
            </a:r>
          </a:p>
          <a:p>
            <a:pPr>
              <a:buFont typeface="Wingdings" pitchFamily="2" charset="2"/>
              <a:buNone/>
            </a:pPr>
            <a:r>
              <a:rPr lang="en-US" altLang="zh-CN" sz="2000" i="1" dirty="0">
                <a:solidFill>
                  <a:srgbClr val="800080"/>
                </a:solidFill>
                <a:sym typeface="Symbol" pitchFamily="18" charset="2"/>
              </a:rPr>
              <a:t>append</a:t>
            </a:r>
            <a:r>
              <a:rPr lang="en-US" altLang="zh-CN" sz="2000" b="1" dirty="0">
                <a:sym typeface="Symbol" pitchFamily="18" charset="2"/>
              </a:rPr>
              <a:t> :</a:t>
            </a:r>
            <a:r>
              <a:rPr lang="zh-CN" altLang="en-US" sz="2000" b="1" dirty="0">
                <a:sym typeface="Symbol" pitchFamily="18" charset="2"/>
              </a:rPr>
              <a:t>在实参表中添加结点</a:t>
            </a:r>
            <a:r>
              <a:rPr lang="zh-CN" altLang="en-US" dirty="0">
                <a:sym typeface="Symbol" pitchFamily="18" charset="2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1942539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2514C-B674-4D87-B5EB-9B08A1EB706D}" type="slidenum">
              <a:rPr lang="en-US" altLang="zh-CN"/>
              <a:pPr/>
              <a:t>75</a:t>
            </a:fld>
            <a:endParaRPr lang="en-US" altLang="zh-CN"/>
          </a:p>
        </p:txBody>
      </p:sp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609600" y="1010245"/>
            <a:ext cx="7924800" cy="5232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  <a:spcBef>
                <a:spcPct val="50000"/>
              </a:spcBef>
            </a:pPr>
            <a:r>
              <a:rPr lang="zh-CN" altLang="en-US" sz="2000" b="1" dirty="0">
                <a:solidFill>
                  <a:srgbClr val="800000"/>
                </a:solidFill>
                <a:latin typeface="Times New Roman" charset="0"/>
              </a:rPr>
              <a:t>小结</a:t>
            </a:r>
          </a:p>
          <a:p>
            <a:pPr algn="l">
              <a:lnSpc>
                <a:spcPct val="150000"/>
              </a:lnSpc>
              <a:spcBef>
                <a:spcPct val="50000"/>
              </a:spcBef>
            </a:pPr>
            <a:r>
              <a:rPr lang="zh-CN" altLang="en-US" sz="2000" b="1" dirty="0">
                <a:latin typeface="Times New Roman" charset="0"/>
              </a:rPr>
              <a:t>        本章研究语义分析和中间代码生成基本原理和</a:t>
            </a:r>
            <a:r>
              <a:rPr lang="zh-CN" altLang="en-US" sz="2000" b="1" dirty="0" smtClean="0">
                <a:latin typeface="Times New Roman" charset="0"/>
              </a:rPr>
              <a:t>方法。  介绍了几种常见的中间语言表示形式。抽象语法树、三地址码（四元组式）。介绍了几种为了翻译方便而设计的几种重要属性，如关系表达式</a:t>
            </a:r>
            <a:r>
              <a:rPr lang="en-US" altLang="zh-CN" sz="2000" b="1" dirty="0" smtClean="0">
                <a:latin typeface="Times New Roman" charset="0"/>
              </a:rPr>
              <a:t>E</a:t>
            </a:r>
            <a:r>
              <a:rPr lang="zh-CN" altLang="en-US" sz="2000" b="1" dirty="0" smtClean="0">
                <a:latin typeface="Times New Roman" charset="0"/>
              </a:rPr>
              <a:t>的真</a:t>
            </a:r>
            <a:r>
              <a:rPr lang="zh-CN" altLang="en-US" sz="2000" b="1" dirty="0">
                <a:latin typeface="Times New Roman" charset="0"/>
              </a:rPr>
              <a:t>出口和假出口。 </a:t>
            </a:r>
            <a:r>
              <a:rPr lang="zh-CN" altLang="en-US" sz="2000" b="1" dirty="0" smtClean="0">
                <a:latin typeface="Times New Roman" charset="0"/>
              </a:rPr>
              <a:t>代码开始标号等。</a:t>
            </a:r>
            <a:r>
              <a:rPr lang="zh-CN" altLang="en-US" sz="2000" b="1" dirty="0" smtClean="0"/>
              <a:t>“</a:t>
            </a:r>
            <a:r>
              <a:rPr lang="zh-CN" altLang="en-US" sz="2000" b="1" dirty="0"/>
              <a:t>拉链</a:t>
            </a:r>
            <a:r>
              <a:rPr lang="en-US" altLang="zh-CN" sz="2000" b="1" dirty="0"/>
              <a:t>—</a:t>
            </a:r>
            <a:r>
              <a:rPr lang="zh-CN" altLang="en-US" sz="2000" b="1" dirty="0"/>
              <a:t>回填”技术是很常用的、重要的技巧。</a:t>
            </a:r>
          </a:p>
          <a:p>
            <a:pPr algn="l">
              <a:lnSpc>
                <a:spcPct val="110000"/>
              </a:lnSpc>
              <a:spcBef>
                <a:spcPct val="20000"/>
              </a:spcBef>
            </a:pPr>
            <a:r>
              <a:rPr lang="zh-CN" altLang="en-US" sz="2000" b="1" dirty="0"/>
              <a:t>重点掌握的内容是</a:t>
            </a:r>
          </a:p>
          <a:p>
            <a:pPr algn="l">
              <a:lnSpc>
                <a:spcPct val="110000"/>
              </a:lnSpc>
              <a:spcBef>
                <a:spcPct val="20000"/>
              </a:spcBef>
            </a:pPr>
            <a:r>
              <a:rPr lang="zh-CN" altLang="en-US" sz="2000" b="1" dirty="0"/>
              <a:t>    </a:t>
            </a:r>
            <a:r>
              <a:rPr lang="zh-CN" altLang="en-US" sz="2000" b="1" dirty="0" smtClean="0"/>
              <a:t>①符号表的作用于基本实现技术；</a:t>
            </a:r>
            <a:endParaRPr lang="zh-CN" altLang="en-US" sz="2000" b="1" dirty="0"/>
          </a:p>
          <a:p>
            <a:pPr algn="l">
              <a:lnSpc>
                <a:spcPct val="110000"/>
              </a:lnSpc>
              <a:spcBef>
                <a:spcPct val="20000"/>
              </a:spcBef>
            </a:pPr>
            <a:r>
              <a:rPr lang="zh-CN" altLang="en-US" sz="2000" b="1" dirty="0"/>
              <a:t>    ②表达式的中间代码表示；</a:t>
            </a:r>
          </a:p>
          <a:p>
            <a:pPr algn="l">
              <a:lnSpc>
                <a:spcPct val="110000"/>
              </a:lnSpc>
              <a:spcBef>
                <a:spcPct val="20000"/>
              </a:spcBef>
            </a:pPr>
            <a:r>
              <a:rPr lang="zh-CN" altLang="en-US" sz="2000" b="1" dirty="0"/>
              <a:t>    ③基本语法规则的语义规则设计。 </a:t>
            </a:r>
          </a:p>
          <a:p>
            <a:pPr algn="l">
              <a:lnSpc>
                <a:spcPct val="150000"/>
              </a:lnSpc>
              <a:spcBef>
                <a:spcPct val="50000"/>
              </a:spcBef>
            </a:pPr>
            <a:endParaRPr lang="zh-CN" altLang="en-US" sz="2000" b="1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07916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047" name="Text Box 7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04800" y="533400"/>
            <a:ext cx="50339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800080"/>
                </a:solidFill>
              </a:rPr>
              <a:t> </a:t>
            </a:r>
            <a:r>
              <a:rPr lang="zh-CN" altLang="en-US" sz="3200" b="1">
                <a:solidFill>
                  <a:srgbClr val="800080"/>
                </a:solidFill>
              </a:rPr>
              <a:t>符号表的实现</a:t>
            </a:r>
          </a:p>
        </p:txBody>
      </p:sp>
      <p:sp>
        <p:nvSpPr>
          <p:cNvPr id="599056" name="Rectangle 16"/>
          <p:cNvSpPr>
            <a:spLocks noChangeArrowheads="1"/>
          </p:cNvSpPr>
          <p:nvPr/>
        </p:nvSpPr>
        <p:spPr bwMode="auto">
          <a:xfrm>
            <a:off x="560990" y="1447800"/>
            <a:ext cx="7505700" cy="447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2800" b="1" dirty="0">
                <a:solidFill>
                  <a:srgbClr val="800080"/>
                </a:solidFill>
                <a:latin typeface="楷体_GB2312" pitchFamily="49" charset="-122"/>
              </a:rPr>
              <a:t>实现符号表的</a:t>
            </a:r>
            <a:r>
              <a:rPr kumimoji="0" lang="zh-CN" altLang="en-US" sz="2800" b="1" dirty="0">
                <a:solidFill>
                  <a:srgbClr val="800080"/>
                </a:solidFill>
              </a:rPr>
              <a:t>常用数据结构</a:t>
            </a:r>
          </a:p>
          <a:p>
            <a:pPr algn="l">
              <a:buClrTx/>
              <a:buFont typeface="Symbol" pitchFamily="18" charset="2"/>
              <a:buNone/>
            </a:pPr>
            <a:endParaRPr kumimoji="0" lang="zh-CN" altLang="en-US" sz="1000" b="1" dirty="0">
              <a:solidFill>
                <a:srgbClr val="800080"/>
              </a:solidFill>
            </a:endParaRPr>
          </a:p>
          <a:p>
            <a:pPr lvl="1" algn="l">
              <a:buClrTx/>
              <a:buFontTx/>
              <a:buChar char="•"/>
            </a:pPr>
            <a:r>
              <a:rPr lang="zh-CN" altLang="en-US" sz="2000" b="1" dirty="0">
                <a:solidFill>
                  <a:srgbClr val="800080"/>
                </a:solidFill>
                <a:latin typeface="Times New Roman" pitchFamily="18" charset="0"/>
              </a:rPr>
              <a:t> </a:t>
            </a:r>
            <a:r>
              <a:rPr lang="zh-CN" altLang="en-US" sz="2000" b="1" dirty="0">
                <a:latin typeface="Times New Roman" pitchFamily="18" charset="0"/>
              </a:rPr>
              <a:t> </a:t>
            </a:r>
            <a:r>
              <a:rPr kumimoji="0" lang="zh-CN" altLang="en-US" sz="2000" b="1" dirty="0">
                <a:solidFill>
                  <a:srgbClr val="800080"/>
                </a:solidFill>
              </a:rPr>
              <a:t>一般的线性表</a:t>
            </a:r>
          </a:p>
          <a:p>
            <a:pPr lvl="1" algn="l">
              <a:buClrTx/>
              <a:buFontTx/>
              <a:buNone/>
            </a:pPr>
            <a:r>
              <a:rPr kumimoji="0" lang="zh-CN" altLang="en-US" sz="2000" b="1" dirty="0" smtClean="0"/>
              <a:t>   </a:t>
            </a:r>
            <a:r>
              <a:rPr kumimoji="0" lang="zh-CN" altLang="en-US" sz="2000" b="1" dirty="0"/>
              <a:t>如：数组，链表，等</a:t>
            </a:r>
          </a:p>
          <a:p>
            <a:pPr lvl="1" algn="l">
              <a:buFontTx/>
              <a:buChar char="•"/>
            </a:pPr>
            <a:r>
              <a:rPr lang="zh-CN" altLang="en-US" sz="2000" b="1" dirty="0" smtClean="0">
                <a:latin typeface="Times New Roman" pitchFamily="18" charset="0"/>
              </a:rPr>
              <a:t>  </a:t>
            </a:r>
            <a:r>
              <a:rPr kumimoji="0" lang="zh-CN" altLang="en-US" sz="2000" b="1" dirty="0">
                <a:solidFill>
                  <a:srgbClr val="800080"/>
                </a:solidFill>
              </a:rPr>
              <a:t>有序表</a:t>
            </a:r>
          </a:p>
          <a:p>
            <a:pPr lvl="1" algn="l">
              <a:buClrTx/>
              <a:buFontTx/>
              <a:buNone/>
            </a:pPr>
            <a:r>
              <a:rPr kumimoji="0" lang="zh-CN" altLang="en-US" sz="2000" b="1" dirty="0" smtClean="0"/>
              <a:t>   </a:t>
            </a:r>
            <a:r>
              <a:rPr kumimoji="0" lang="zh-CN" altLang="en-US" sz="2000" b="1" dirty="0"/>
              <a:t>查询较无序表快，如可以采用折半查找</a:t>
            </a:r>
          </a:p>
          <a:p>
            <a:pPr lvl="1" algn="l">
              <a:buClrTx/>
              <a:buFontTx/>
              <a:buNone/>
            </a:pPr>
            <a:endParaRPr lang="zh-CN" altLang="en-US" sz="1050" b="1" dirty="0"/>
          </a:p>
          <a:p>
            <a:pPr lvl="1" algn="l">
              <a:buFontTx/>
              <a:buChar char="•"/>
            </a:pPr>
            <a:r>
              <a:rPr lang="zh-CN" altLang="en-US" sz="2000" b="1" dirty="0">
                <a:latin typeface="Times New Roman" pitchFamily="18" charset="0"/>
              </a:rPr>
              <a:t>  </a:t>
            </a:r>
            <a:r>
              <a:rPr kumimoji="0" lang="zh-CN" altLang="en-US" sz="2000" b="1" dirty="0">
                <a:solidFill>
                  <a:srgbClr val="800080"/>
                </a:solidFill>
              </a:rPr>
              <a:t>二叉搜索树</a:t>
            </a:r>
          </a:p>
          <a:p>
            <a:pPr lvl="1" algn="l">
              <a:buFontTx/>
              <a:buChar char="•"/>
            </a:pPr>
            <a:r>
              <a:rPr lang="zh-CN" altLang="en-US" sz="2000" b="1" dirty="0" smtClean="0">
                <a:latin typeface="Times New Roman" pitchFamily="18" charset="0"/>
              </a:rPr>
              <a:t>  </a:t>
            </a:r>
            <a:r>
              <a:rPr kumimoji="0" lang="en-US" altLang="zh-CN" sz="2000" dirty="0">
                <a:solidFill>
                  <a:srgbClr val="800080"/>
                </a:solidFill>
              </a:rPr>
              <a:t>Hash</a:t>
            </a:r>
            <a:r>
              <a:rPr kumimoji="0" lang="zh-CN" altLang="en-US" sz="2000" b="1" dirty="0" smtClean="0">
                <a:solidFill>
                  <a:srgbClr val="800080"/>
                </a:solidFill>
              </a:rPr>
              <a:t>表</a:t>
            </a:r>
            <a:endParaRPr kumimoji="0" lang="en-US" altLang="zh-CN" sz="2000" b="1" dirty="0" smtClean="0">
              <a:solidFill>
                <a:srgbClr val="800080"/>
              </a:solidFill>
            </a:endParaRPr>
          </a:p>
          <a:p>
            <a:pPr lvl="1" algn="l">
              <a:buFontTx/>
              <a:buChar char="•"/>
            </a:pPr>
            <a:endParaRPr kumimoji="0" lang="en-US" altLang="zh-CN" b="1" dirty="0" smtClean="0">
              <a:solidFill>
                <a:srgbClr val="800080"/>
              </a:solidFill>
            </a:endParaRPr>
          </a:p>
          <a:p>
            <a:pPr algn="l">
              <a:buClrTx/>
              <a:buFont typeface="Symbol" pitchFamily="18" charset="2"/>
              <a:buChar char="-"/>
            </a:pPr>
            <a:r>
              <a:rPr lang="zh-CN" altLang="en-US" sz="2800" b="1" dirty="0" smtClean="0">
                <a:solidFill>
                  <a:srgbClr val="800080"/>
                </a:solidFill>
              </a:rPr>
              <a:t> 作用域</a:t>
            </a:r>
            <a:r>
              <a:rPr lang="zh-CN" altLang="en-US" sz="2800" b="1" dirty="0">
                <a:solidFill>
                  <a:srgbClr val="800080"/>
                </a:solidFill>
              </a:rPr>
              <a:t>与符号表组织</a:t>
            </a:r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>
              <a:solidFill>
                <a:srgbClr val="800080"/>
              </a:solidFill>
            </a:endParaRPr>
          </a:p>
          <a:p>
            <a:pPr lvl="1" algn="l">
              <a:buFontTx/>
              <a:buChar char="•"/>
            </a:pPr>
            <a:r>
              <a:rPr lang="zh-CN" altLang="en-US" b="1" dirty="0"/>
              <a:t>  </a:t>
            </a:r>
            <a:r>
              <a:rPr lang="zh-CN" altLang="en-US" sz="2000" b="1" dirty="0"/>
              <a:t>所有作用域共用一个全局符号表</a:t>
            </a:r>
          </a:p>
          <a:p>
            <a:pPr lvl="1" algn="l">
              <a:buFontTx/>
              <a:buNone/>
            </a:pPr>
            <a:endParaRPr lang="zh-CN" altLang="en-US" sz="1050" b="1" dirty="0">
              <a:latin typeface="楷体_GB2312" pitchFamily="49" charset="-122"/>
            </a:endParaRPr>
          </a:p>
          <a:p>
            <a:pPr lvl="1" algn="l">
              <a:buFontTx/>
              <a:buChar char="•"/>
            </a:pPr>
            <a:r>
              <a:rPr lang="zh-CN" altLang="en-US" sz="2000" b="1" dirty="0">
                <a:latin typeface="楷体_GB2312" pitchFamily="49" charset="-122"/>
              </a:rPr>
              <a:t> </a:t>
            </a:r>
            <a:r>
              <a:rPr lang="zh-CN" altLang="en-US" sz="2000" b="1" dirty="0"/>
              <a:t>每个作用域都有各自的符号表</a:t>
            </a:r>
          </a:p>
          <a:p>
            <a:pPr lvl="1" algn="l">
              <a:buFontTx/>
              <a:buChar char="•"/>
            </a:pPr>
            <a:endParaRPr lang="zh-CN" alt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367253644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4" name="Text Box 24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28600" y="319881"/>
            <a:ext cx="50339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altLang="zh-CN" sz="3200" b="1" dirty="0">
                <a:solidFill>
                  <a:srgbClr val="800080"/>
                </a:solidFill>
              </a:rPr>
              <a:t> </a:t>
            </a:r>
            <a:r>
              <a:rPr lang="zh-CN" altLang="en-US" sz="3200" b="1" dirty="0">
                <a:solidFill>
                  <a:srgbClr val="800080"/>
                </a:solidFill>
              </a:rPr>
              <a:t>作用域与可见性</a:t>
            </a:r>
          </a:p>
        </p:txBody>
      </p:sp>
      <p:sp>
        <p:nvSpPr>
          <p:cNvPr id="440353" name="Rectangle 33"/>
          <p:cNvSpPr>
            <a:spLocks noChangeArrowheads="1"/>
          </p:cNvSpPr>
          <p:nvPr/>
        </p:nvSpPr>
        <p:spPr bwMode="auto">
          <a:xfrm>
            <a:off x="254876" y="931311"/>
            <a:ext cx="8889124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buClrTx/>
              <a:buFont typeface="Symbol" pitchFamily="18" charset="2"/>
              <a:buChar char="-"/>
            </a:pPr>
            <a:r>
              <a:rPr lang="en-US" altLang="zh-CN" sz="2800" b="1" dirty="0">
                <a:solidFill>
                  <a:srgbClr val="800080"/>
                </a:solidFill>
                <a:latin typeface="楷体_GB2312" pitchFamily="49" charset="-122"/>
              </a:rPr>
              <a:t> </a:t>
            </a:r>
            <a:r>
              <a:rPr lang="zh-CN" altLang="en-US" sz="2800" b="1" dirty="0">
                <a:solidFill>
                  <a:srgbClr val="800080"/>
                </a:solidFill>
                <a:latin typeface="楷体_GB2312" pitchFamily="49" charset="-122"/>
              </a:rPr>
              <a:t>嵌套的</a:t>
            </a:r>
            <a:r>
              <a:rPr kumimoji="0" lang="zh-CN" altLang="en-US" sz="2800" b="1" dirty="0">
                <a:solidFill>
                  <a:srgbClr val="800080"/>
                </a:solidFill>
              </a:rPr>
              <a:t>作用域</a:t>
            </a:r>
            <a:r>
              <a:rPr kumimoji="0" lang="zh-CN" altLang="en-US" sz="2800" b="1" dirty="0"/>
              <a:t>（</a:t>
            </a:r>
            <a:r>
              <a:rPr kumimoji="0" lang="en-US" altLang="zh-CN" sz="2800" i="1" dirty="0"/>
              <a:t>nested scopes</a:t>
            </a:r>
            <a:r>
              <a:rPr kumimoji="0" lang="zh-CN" altLang="en-US" sz="2800" b="1" dirty="0"/>
              <a:t>）</a:t>
            </a:r>
          </a:p>
          <a:p>
            <a:pPr algn="l">
              <a:buClrTx/>
              <a:buFont typeface="Symbol" pitchFamily="18" charset="2"/>
              <a:buNone/>
            </a:pPr>
            <a:endParaRPr kumimoji="0" lang="zh-CN" altLang="en-US" sz="1000" b="1" dirty="0">
              <a:solidFill>
                <a:srgbClr val="800080"/>
              </a:solidFill>
            </a:endParaRPr>
          </a:p>
          <a:p>
            <a:pPr algn="l">
              <a:buClrTx/>
              <a:buFont typeface="Symbol" pitchFamily="18" charset="2"/>
              <a:buChar char="-"/>
            </a:pPr>
            <a:r>
              <a:rPr kumimoji="0" lang="zh-CN" altLang="en-US" sz="2800" b="1" dirty="0">
                <a:solidFill>
                  <a:srgbClr val="800080"/>
                </a:solidFill>
              </a:rPr>
              <a:t>  开作用域与闭作用域</a:t>
            </a:r>
            <a:r>
              <a:rPr kumimoji="0" lang="zh-CN" altLang="en-US" sz="2800" b="1" dirty="0"/>
              <a:t>（相应于程序中特殊点）</a:t>
            </a:r>
            <a:endParaRPr kumimoji="0" lang="zh-CN" altLang="en-US" sz="2800" b="1" dirty="0">
              <a:solidFill>
                <a:srgbClr val="800080"/>
              </a:solidFill>
            </a:endParaRPr>
          </a:p>
          <a:p>
            <a:pPr algn="l">
              <a:buClrTx/>
              <a:buFont typeface="Symbol" pitchFamily="18" charset="2"/>
              <a:buNone/>
            </a:pPr>
            <a:endParaRPr kumimoji="0" lang="zh-CN" altLang="en-US" sz="1000" b="1" dirty="0">
              <a:solidFill>
                <a:srgbClr val="800080"/>
              </a:solidFill>
            </a:endParaRPr>
          </a:p>
          <a:p>
            <a:pPr lvl="1" algn="l">
              <a:lnSpc>
                <a:spcPct val="150000"/>
              </a:lnSpc>
              <a:buFontTx/>
              <a:buChar char="•"/>
            </a:pPr>
            <a:r>
              <a:rPr lang="zh-CN" altLang="en-US" sz="2000" b="1" dirty="0"/>
              <a:t>  </a:t>
            </a:r>
            <a:r>
              <a:rPr kumimoji="0" lang="zh-CN" altLang="en-US" sz="2000" b="1" dirty="0"/>
              <a:t>该点所在的作用域为</a:t>
            </a:r>
            <a:r>
              <a:rPr kumimoji="0" lang="zh-CN" altLang="en-US" sz="2000" b="1" dirty="0">
                <a:solidFill>
                  <a:srgbClr val="800080"/>
                </a:solidFill>
              </a:rPr>
              <a:t>当前作用域</a:t>
            </a:r>
          </a:p>
          <a:p>
            <a:pPr lvl="1" algn="l">
              <a:lnSpc>
                <a:spcPct val="150000"/>
              </a:lnSpc>
              <a:buFontTx/>
              <a:buChar char="•"/>
            </a:pPr>
            <a:r>
              <a:rPr lang="zh-CN" altLang="en-US" sz="2000" b="1" dirty="0" smtClean="0">
                <a:latin typeface="楷体_GB2312" pitchFamily="49" charset="-122"/>
              </a:rPr>
              <a:t> </a:t>
            </a:r>
            <a:r>
              <a:rPr kumimoji="0" lang="zh-CN" altLang="en-US" sz="2000" b="1" dirty="0"/>
              <a:t>当前作用域与包含它的程序单元所构成的作用域称</a:t>
            </a:r>
          </a:p>
          <a:p>
            <a:pPr lvl="1" algn="l">
              <a:lnSpc>
                <a:spcPct val="150000"/>
              </a:lnSpc>
              <a:buFontTx/>
              <a:buNone/>
            </a:pPr>
            <a:r>
              <a:rPr kumimoji="0" lang="zh-CN" altLang="en-US" sz="2000" b="1" dirty="0"/>
              <a:t>   为</a:t>
            </a:r>
            <a:r>
              <a:rPr kumimoji="0" lang="zh-CN" altLang="en-US" sz="2000" b="1" dirty="0">
                <a:solidFill>
                  <a:srgbClr val="800080"/>
                </a:solidFill>
              </a:rPr>
              <a:t>开作用域</a:t>
            </a:r>
            <a:r>
              <a:rPr kumimoji="0" lang="zh-CN" altLang="en-US" sz="2000" b="1" dirty="0"/>
              <a:t>（</a:t>
            </a:r>
            <a:r>
              <a:rPr kumimoji="0" lang="en-US" altLang="zh-CN" sz="2000" i="1" dirty="0"/>
              <a:t>open scopes</a:t>
            </a:r>
            <a:r>
              <a:rPr kumimoji="0" lang="zh-CN" altLang="en-US" sz="2000" b="1" dirty="0"/>
              <a:t>）</a:t>
            </a:r>
          </a:p>
          <a:p>
            <a:pPr lvl="1" algn="l">
              <a:lnSpc>
                <a:spcPct val="150000"/>
              </a:lnSpc>
              <a:buFontTx/>
              <a:buChar char="•"/>
            </a:pPr>
            <a:r>
              <a:rPr lang="zh-CN" altLang="en-US" sz="2000" b="1" dirty="0" smtClean="0">
                <a:latin typeface="楷体_GB2312" pitchFamily="49" charset="-122"/>
              </a:rPr>
              <a:t> </a:t>
            </a:r>
            <a:r>
              <a:rPr kumimoji="0" lang="zh-CN" altLang="en-US" sz="2000" b="1" dirty="0"/>
              <a:t>不属于开作用域的作用域称为</a:t>
            </a:r>
            <a:r>
              <a:rPr kumimoji="0" lang="zh-CN" altLang="en-US" sz="2000" b="1" dirty="0">
                <a:solidFill>
                  <a:srgbClr val="800080"/>
                </a:solidFill>
              </a:rPr>
              <a:t>闭作用域</a:t>
            </a:r>
            <a:r>
              <a:rPr kumimoji="0" lang="zh-CN" altLang="en-US" sz="2000" b="1" dirty="0"/>
              <a:t>（</a:t>
            </a:r>
            <a:r>
              <a:rPr kumimoji="0" lang="en-US" altLang="zh-CN" sz="2000" i="1" dirty="0" smtClean="0"/>
              <a:t>close    </a:t>
            </a:r>
            <a:r>
              <a:rPr kumimoji="0" lang="en-US" altLang="zh-CN" sz="2000" i="1" dirty="0"/>
              <a:t>scopes</a:t>
            </a:r>
            <a:r>
              <a:rPr kumimoji="0" lang="zh-CN" altLang="en-US" sz="2000" b="1" dirty="0" smtClean="0"/>
              <a:t>）</a:t>
            </a:r>
            <a:endParaRPr kumimoji="0" lang="en-US" altLang="zh-CN" sz="2000" b="1" dirty="0" smtClean="0"/>
          </a:p>
          <a:p>
            <a:pPr algn="l">
              <a:buClrTx/>
              <a:buFont typeface="Symbol" pitchFamily="18" charset="2"/>
              <a:buChar char="-"/>
            </a:pPr>
            <a:r>
              <a:rPr lang="zh-CN" altLang="en-US" sz="2800" b="1" dirty="0">
                <a:solidFill>
                  <a:srgbClr val="800080"/>
                </a:solidFill>
                <a:latin typeface="楷体_GB2312" pitchFamily="49" charset="-122"/>
              </a:rPr>
              <a:t>常用的可见性规则</a:t>
            </a:r>
            <a:r>
              <a:rPr lang="zh-CN" altLang="en-US" sz="2800" b="1" dirty="0"/>
              <a:t>（</a:t>
            </a:r>
            <a:r>
              <a:rPr lang="en-US" altLang="zh-CN" sz="2800" i="1" dirty="0"/>
              <a:t>visibility rules</a:t>
            </a:r>
            <a:r>
              <a:rPr lang="zh-CN" altLang="en-US" sz="2800" b="1" dirty="0"/>
              <a:t>）</a:t>
            </a:r>
          </a:p>
          <a:p>
            <a:pPr algn="l">
              <a:buClrTx/>
              <a:buFont typeface="Symbol" pitchFamily="18" charset="2"/>
              <a:buNone/>
            </a:pPr>
            <a:endParaRPr lang="zh-CN" altLang="en-US" sz="1000" b="1" dirty="0">
              <a:solidFill>
                <a:srgbClr val="800080"/>
              </a:solidFill>
            </a:endParaRPr>
          </a:p>
          <a:p>
            <a:pPr lvl="1" algn="l">
              <a:lnSpc>
                <a:spcPct val="150000"/>
              </a:lnSpc>
              <a:buFontTx/>
              <a:buChar char="•"/>
            </a:pPr>
            <a:r>
              <a:rPr lang="zh-CN" altLang="en-US" b="1" dirty="0"/>
              <a:t>  </a:t>
            </a:r>
            <a:r>
              <a:rPr lang="zh-CN" altLang="en-US" sz="2000" b="1" dirty="0"/>
              <a:t>在程序的任何一点，只有在该点的开作用域中</a:t>
            </a:r>
            <a:r>
              <a:rPr lang="zh-CN" altLang="en-US" sz="2000" b="1" dirty="0" smtClean="0"/>
              <a:t>声明的</a:t>
            </a:r>
            <a:r>
              <a:rPr lang="zh-CN" altLang="en-US" sz="2000" b="1" dirty="0"/>
              <a:t>名字才是可访问的</a:t>
            </a:r>
            <a:endParaRPr lang="zh-CN" altLang="en-US" sz="2000" b="1" dirty="0">
              <a:solidFill>
                <a:srgbClr val="800080"/>
              </a:solidFill>
            </a:endParaRPr>
          </a:p>
          <a:p>
            <a:pPr lvl="1" algn="l">
              <a:lnSpc>
                <a:spcPct val="150000"/>
              </a:lnSpc>
              <a:buFontTx/>
              <a:buChar char="•"/>
            </a:pPr>
            <a:r>
              <a:rPr lang="zh-CN" altLang="en-US" sz="2000" b="1" dirty="0" smtClean="0"/>
              <a:t>  </a:t>
            </a:r>
            <a:r>
              <a:rPr lang="zh-CN" altLang="en-US" sz="2000" b="1" dirty="0"/>
              <a:t>若一个名字在多个开作用域中被声明，则把离该名</a:t>
            </a:r>
          </a:p>
          <a:p>
            <a:pPr lvl="1" algn="l">
              <a:lnSpc>
                <a:spcPct val="150000"/>
              </a:lnSpc>
              <a:buFontTx/>
              <a:buNone/>
            </a:pPr>
            <a:r>
              <a:rPr lang="zh-CN" altLang="en-US" sz="2000" b="1" dirty="0"/>
              <a:t>   字的某个引用最近的声明作为该引用的解释</a:t>
            </a:r>
          </a:p>
          <a:p>
            <a:pPr lvl="1" algn="l">
              <a:lnSpc>
                <a:spcPct val="150000"/>
              </a:lnSpc>
              <a:buFontTx/>
              <a:buChar char="•"/>
            </a:pPr>
            <a:r>
              <a:rPr lang="zh-CN" altLang="en-US" sz="2000" b="1" dirty="0" smtClean="0">
                <a:latin typeface="楷体_GB2312" pitchFamily="49" charset="-122"/>
              </a:rPr>
              <a:t> </a:t>
            </a:r>
            <a:r>
              <a:rPr lang="zh-CN" altLang="en-US" sz="2000" b="1" dirty="0"/>
              <a:t>新的声明只能出现在当前作用域</a:t>
            </a:r>
          </a:p>
          <a:p>
            <a:pPr lvl="1" algn="l">
              <a:buFontTx/>
              <a:buNone/>
            </a:pPr>
            <a:endParaRPr kumimoji="0" lang="zh-CN" altLang="en-US" sz="1000" b="1" dirty="0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160566"/>
      </p:ext>
    </p:extLst>
  </p:cSld>
  <p:clrMapOvr>
    <a:masterClrMapping/>
  </p:clrMapOvr>
  <p:transition advClick="0"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45efef65ed56c25590ce90508a9cfd928279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华文隶书"/>
        <a:ea typeface="华文隶书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993366">
            <a:alpha val="96001"/>
          </a:srgbClr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3366">
            <a:alpha val="96001"/>
          </a:srgbClr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8132</TotalTime>
  <Words>7322</Words>
  <Application>Microsoft Office PowerPoint</Application>
  <PresentationFormat>全屏显示(4:3)</PresentationFormat>
  <Paragraphs>1241</Paragraphs>
  <Slides>75</Slides>
  <Notes>2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75</vt:i4>
      </vt:variant>
    </vt:vector>
  </HeadingPairs>
  <TitlesOfParts>
    <vt:vector size="77" baseType="lpstr">
      <vt:lpstr>默认设计模板</vt:lpstr>
      <vt:lpstr>Visio</vt:lpstr>
      <vt:lpstr>第8章　静态语义分析和 中间代码生成</vt:lpstr>
      <vt:lpstr>1.2.2　编译程序结构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310</cp:revision>
  <cp:lastPrinted>1601-01-01T00:00:00Z</cp:lastPrinted>
  <dcterms:created xsi:type="dcterms:W3CDTF">1601-01-01T00:00:00Z</dcterms:created>
  <dcterms:modified xsi:type="dcterms:W3CDTF">2016-05-08T04:36:32Z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