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0" r:id="rId1"/>
    <p:sldMasterId id="2147483651" r:id="rId2"/>
  </p:sldMasterIdLst>
  <p:notesMasterIdLst>
    <p:notesMasterId r:id="rId27"/>
  </p:notesMasterIdLst>
  <p:handoutMasterIdLst>
    <p:handoutMasterId r:id="rId28"/>
  </p:handoutMasterIdLst>
  <p:sldIdLst>
    <p:sldId id="2159" r:id="rId3"/>
    <p:sldId id="2268" r:id="rId4"/>
    <p:sldId id="2289" r:id="rId5"/>
    <p:sldId id="2279" r:id="rId6"/>
    <p:sldId id="2269" r:id="rId7"/>
    <p:sldId id="2278" r:id="rId8"/>
    <p:sldId id="2290" r:id="rId9"/>
    <p:sldId id="2280" r:id="rId10"/>
    <p:sldId id="2288" r:id="rId11"/>
    <p:sldId id="2271" r:id="rId12"/>
    <p:sldId id="2272" r:id="rId13"/>
    <p:sldId id="2276" r:id="rId14"/>
    <p:sldId id="2273" r:id="rId15"/>
    <p:sldId id="2277" r:id="rId16"/>
    <p:sldId id="2274" r:id="rId17"/>
    <p:sldId id="2281" r:id="rId18"/>
    <p:sldId id="2282" r:id="rId19"/>
    <p:sldId id="2283" r:id="rId20"/>
    <p:sldId id="2284" r:id="rId21"/>
    <p:sldId id="2291" r:id="rId22"/>
    <p:sldId id="2287" r:id="rId23"/>
    <p:sldId id="2285" r:id="rId24"/>
    <p:sldId id="2275" r:id="rId25"/>
    <p:sldId id="2286" r:id="rId26"/>
  </p:sldIdLst>
  <p:sldSz cx="9144000" cy="6858000" type="screen4x3"/>
  <p:notesSz cx="6815138" cy="9931400"/>
  <p:embeddedFontLs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华文细黑" pitchFamily="2" charset="-122"/>
      <p:regular r:id="rId33"/>
    </p:embeddedFont>
    <p:embeddedFont>
      <p:font typeface="黑体" pitchFamily="49" charset="-122"/>
      <p:regular r:id="rId34"/>
    </p:embeddedFont>
    <p:embeddedFont>
      <p:font typeface="微软雅黑" pitchFamily="34" charset="-122"/>
      <p:regular r:id="rId35"/>
      <p:bold r:id="rId36"/>
    </p:embeddedFont>
  </p:embeddedFontLst>
  <p:custDataLst>
    <p:tags r:id="rId37"/>
  </p:custDataLst>
  <p:defaultTextStyle>
    <a:defPPr>
      <a:defRPr lang="zh-CN"/>
    </a:defPPr>
    <a:lvl1pPr algn="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华文细黑" pitchFamily="2" charset="-122"/>
        <a:cs typeface="+mn-cs"/>
      </a:defRPr>
    </a:lvl1pPr>
    <a:lvl2pPr marL="457200" algn="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华文细黑" pitchFamily="2" charset="-122"/>
        <a:cs typeface="+mn-cs"/>
      </a:defRPr>
    </a:lvl2pPr>
    <a:lvl3pPr marL="914400" algn="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华文细黑" pitchFamily="2" charset="-122"/>
        <a:cs typeface="+mn-cs"/>
      </a:defRPr>
    </a:lvl3pPr>
    <a:lvl4pPr marL="1371600" algn="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华文细黑" pitchFamily="2" charset="-122"/>
        <a:cs typeface="+mn-cs"/>
      </a:defRPr>
    </a:lvl4pPr>
    <a:lvl5pPr marL="1828800" algn="r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itchFamily="34" charset="0"/>
        <a:ea typeface="华文细黑" pitchFamily="2" charset="-122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华文细黑" pitchFamily="2" charset="-122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华文细黑" pitchFamily="2" charset="-122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华文细黑" pitchFamily="2" charset="-122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itchFamily="34" charset="0"/>
        <a:ea typeface="华文细黑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748">
          <p15:clr>
            <a:srgbClr val="A4A3A4"/>
          </p15:clr>
        </p15:guide>
        <p15:guide id="2" pos="2880">
          <p15:clr>
            <a:srgbClr val="A4A3A4"/>
          </p15:clr>
        </p15:guide>
        <p15:guide id="3" pos="4195" userDrawn="1">
          <p15:clr>
            <a:srgbClr val="A4A3A4"/>
          </p15:clr>
        </p15:guide>
        <p15:guide id="4" pos="546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3300"/>
    <a:srgbClr val="86BC64"/>
    <a:srgbClr val="FFFFFF"/>
    <a:srgbClr val="FFFFCC"/>
    <a:srgbClr val="FF99FF"/>
    <a:srgbClr val="FF9999"/>
    <a:srgbClr val="0E706E"/>
    <a:srgbClr val="0D715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00" autoAdjust="0"/>
    <p:restoredTop sz="87772" autoAdjust="0"/>
  </p:normalViewPr>
  <p:slideViewPr>
    <p:cSldViewPr>
      <p:cViewPr>
        <p:scale>
          <a:sx n="75" d="100"/>
          <a:sy n="75" d="100"/>
        </p:scale>
        <p:origin x="-1782" y="-324"/>
      </p:cViewPr>
      <p:guideLst>
        <p:guide orient="horz" pos="3748"/>
        <p:guide pos="2880"/>
        <p:guide pos="4195"/>
        <p:guide pos="5465"/>
      </p:guideLst>
    </p:cSldViewPr>
  </p:slideViewPr>
  <p:outlineViewPr>
    <p:cViewPr>
      <p:scale>
        <a:sx n="33" d="100"/>
        <a:sy n="33" d="100"/>
      </p:scale>
      <p:origin x="0" y="1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786"/>
    </p:cViewPr>
  </p:sorterViewPr>
  <p:notesViewPr>
    <p:cSldViewPr>
      <p:cViewPr varScale="1">
        <p:scale>
          <a:sx n="71" d="100"/>
          <a:sy n="71" d="100"/>
        </p:scale>
        <p:origin x="-2274" y="-114"/>
      </p:cViewPr>
      <p:guideLst>
        <p:guide orient="horz" pos="3128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DD7F52D-F085-4CD2-A7CA-4AE6214067E6}" type="datetimeFigureOut">
              <a:rPr lang="zh-CN" altLang="en-US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60800" y="94329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D923B7C-81D8-47A3-B5E4-D3EA080C53F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912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5513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8050"/>
            <a:ext cx="5453062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800" y="9432925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89A25885-19A0-4B7A-B2E2-AF4EC845AC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676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华文细黑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华文细黑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华文细黑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华文细黑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华文细黑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23556" name="灯片编号占位符 3"/>
          <p:cNvSpPr txBox="1">
            <a:spLocks noGrp="1"/>
          </p:cNvSpPr>
          <p:nvPr/>
        </p:nvSpPr>
        <p:spPr bwMode="auto">
          <a:xfrm>
            <a:off x="3860800" y="9432925"/>
            <a:ext cx="29527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AF9D0F3F-235A-4A0B-83EE-3E1B42D6A0DD}" type="slidenum">
              <a:rPr lang="zh-CN" altLang="en-US" i="0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spcBef>
                  <a:spcPct val="0"/>
                </a:spcBef>
              </a:pPr>
              <a:t>1</a:t>
            </a:fld>
            <a:endParaRPr lang="en-US" altLang="zh-CN" i="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068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A2441-49ED-4A52-B3CC-5A1149BC51AC}" type="datetime1">
              <a:rPr lang="zh-CN" altLang="en-US" smtClean="0"/>
              <a:pPr>
                <a:defRPr/>
              </a:pPr>
              <a:t>2016/7/31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218488" cy="5040312"/>
          </a:xfrm>
        </p:spPr>
        <p:txBody>
          <a:bodyPr/>
          <a:lstStyle>
            <a:lvl1pPr marL="342900" indent="-342900"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n"/>
              <a:defRPr sz="2400">
                <a:latin typeface="+mn-ea"/>
                <a:ea typeface="+mn-ea"/>
              </a:defRPr>
            </a:lvl1pPr>
            <a:lvl2pPr marL="812800" indent="-355600"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p"/>
              <a:defRPr sz="2000">
                <a:solidFill>
                  <a:srgbClr val="C00000"/>
                </a:solidFill>
                <a:latin typeface="+mn-ea"/>
                <a:ea typeface="+mn-ea"/>
              </a:defRPr>
            </a:lvl2pPr>
            <a:lvl3pPr marL="1143000" indent="-228600"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u"/>
              <a:defRPr sz="2000">
                <a:latin typeface="+mn-ea"/>
                <a:ea typeface="+mn-ea"/>
              </a:defRPr>
            </a:lvl3pPr>
            <a:lvl4pPr>
              <a:lnSpc>
                <a:spcPct val="120000"/>
              </a:lnSpc>
              <a:defRPr sz="1600">
                <a:latin typeface="+mn-ea"/>
                <a:ea typeface="+mn-ea"/>
              </a:defRPr>
            </a:lvl4pPr>
            <a:lvl5pPr>
              <a:lnSpc>
                <a:spcPct val="120000"/>
              </a:lnSpc>
              <a:defRPr sz="1600">
                <a:latin typeface="+mn-ea"/>
                <a:ea typeface="+mn-ea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7668344" y="6237312"/>
            <a:ext cx="1015008" cy="476250"/>
          </a:xfrm>
        </p:spPr>
        <p:txBody>
          <a:bodyPr/>
          <a:lstStyle/>
          <a:p>
            <a:pPr>
              <a:defRPr/>
            </a:pPr>
            <a:r>
              <a:rPr lang="en-US" altLang="zh-CN" sz="1400" dirty="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‹#›</a:t>
            </a:fld>
            <a:r>
              <a:rPr lang="en-US" altLang="zh-CN" sz="1400" dirty="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</a:t>
            </a:r>
            <a:r>
              <a:rPr lang="zh-CN" altLang="en-US" dirty="0" smtClean="0"/>
              <a:t>此处编辑母版标题样式</a:t>
            </a:r>
            <a:endParaRPr lang="zh-CN" altLang="en-US" dirty="0"/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395536" y="1052984"/>
            <a:ext cx="4104456" cy="5040312"/>
          </a:xfrm>
        </p:spPr>
        <p:txBody>
          <a:bodyPr/>
          <a:lstStyle>
            <a:lvl1pPr marL="342900" indent="-342900"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n"/>
              <a:defRPr sz="2400">
                <a:latin typeface="+mn-ea"/>
                <a:ea typeface="+mn-ea"/>
              </a:defRPr>
            </a:lvl1pPr>
            <a:lvl2pPr marL="812800" indent="-355600"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p"/>
              <a:defRPr sz="2000">
                <a:solidFill>
                  <a:srgbClr val="C00000"/>
                </a:solidFill>
                <a:latin typeface="+mn-ea"/>
                <a:ea typeface="+mn-ea"/>
              </a:defRPr>
            </a:lvl2pPr>
            <a:lvl3pPr marL="1143000" indent="-228600"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u"/>
              <a:defRPr sz="2000">
                <a:latin typeface="+mn-ea"/>
                <a:ea typeface="+mn-ea"/>
              </a:defRPr>
            </a:lvl3pPr>
            <a:lvl4pPr>
              <a:lnSpc>
                <a:spcPct val="120000"/>
              </a:lnSpc>
              <a:defRPr sz="1600">
                <a:latin typeface="+mn-ea"/>
                <a:ea typeface="+mn-ea"/>
              </a:defRPr>
            </a:lvl4pPr>
            <a:lvl5pPr>
              <a:lnSpc>
                <a:spcPct val="120000"/>
              </a:lnSpc>
              <a:defRPr sz="1600">
                <a:latin typeface="+mn-ea"/>
                <a:ea typeface="+mn-ea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8" name="内容占位符 2"/>
          <p:cNvSpPr>
            <a:spLocks noGrp="1"/>
          </p:cNvSpPr>
          <p:nvPr>
            <p:ph idx="11"/>
          </p:nvPr>
        </p:nvSpPr>
        <p:spPr>
          <a:xfrm>
            <a:off x="4716016" y="1052984"/>
            <a:ext cx="4104456" cy="5040312"/>
          </a:xfrm>
        </p:spPr>
        <p:txBody>
          <a:bodyPr/>
          <a:lstStyle>
            <a:lvl1pPr marL="342900" indent="-342900"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n"/>
              <a:defRPr sz="2400">
                <a:latin typeface="+mn-ea"/>
                <a:ea typeface="+mn-ea"/>
              </a:defRPr>
            </a:lvl1pPr>
            <a:lvl2pPr marL="812800" indent="-355600"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p"/>
              <a:defRPr sz="2000">
                <a:solidFill>
                  <a:srgbClr val="C00000"/>
                </a:solidFill>
                <a:latin typeface="+mn-ea"/>
                <a:ea typeface="+mn-ea"/>
              </a:defRPr>
            </a:lvl2pPr>
            <a:lvl3pPr marL="1143000" indent="-228600"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u"/>
              <a:defRPr sz="2000">
                <a:latin typeface="+mn-ea"/>
                <a:ea typeface="+mn-ea"/>
              </a:defRPr>
            </a:lvl3pPr>
            <a:lvl4pPr>
              <a:lnSpc>
                <a:spcPct val="120000"/>
              </a:lnSpc>
              <a:defRPr sz="1600">
                <a:latin typeface="+mn-ea"/>
                <a:ea typeface="+mn-ea"/>
              </a:defRPr>
            </a:lvl4pPr>
            <a:lvl5pPr>
              <a:lnSpc>
                <a:spcPct val="120000"/>
              </a:lnSpc>
              <a:defRPr sz="1600">
                <a:latin typeface="+mn-ea"/>
                <a:ea typeface="+mn-ea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7668344" y="6237312"/>
            <a:ext cx="1015008" cy="476250"/>
          </a:xfrm>
        </p:spPr>
        <p:txBody>
          <a:bodyPr/>
          <a:lstStyle/>
          <a:p>
            <a:pPr>
              <a:defRPr/>
            </a:pPr>
            <a:r>
              <a:rPr lang="en-US" altLang="zh-CN" sz="1400" dirty="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‹#›</a:t>
            </a:fld>
            <a:r>
              <a:rPr lang="en-US" altLang="zh-CN" sz="1400" dirty="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7668344" y="6237312"/>
            <a:ext cx="1015008" cy="476250"/>
          </a:xfrm>
        </p:spPr>
        <p:txBody>
          <a:bodyPr/>
          <a:lstStyle/>
          <a:p>
            <a:pPr>
              <a:defRPr/>
            </a:pPr>
            <a:r>
              <a:rPr lang="en-US" altLang="zh-CN" sz="1400" dirty="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‹#›</a:t>
            </a:fld>
            <a:r>
              <a:rPr lang="en-US" altLang="zh-CN" sz="1400" dirty="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7668344" y="6237312"/>
            <a:ext cx="1015008" cy="476250"/>
          </a:xfrm>
        </p:spPr>
        <p:txBody>
          <a:bodyPr/>
          <a:lstStyle/>
          <a:p>
            <a:pPr>
              <a:defRPr/>
            </a:pPr>
            <a:r>
              <a:rPr lang="en-US" altLang="zh-CN" sz="1400" dirty="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‹#›</a:t>
            </a:fld>
            <a:r>
              <a:rPr lang="en-US" altLang="zh-CN" sz="1400" dirty="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7668344" y="6237312"/>
            <a:ext cx="1015008" cy="476250"/>
          </a:xfrm>
        </p:spPr>
        <p:txBody>
          <a:bodyPr/>
          <a:lstStyle/>
          <a:p>
            <a:pPr>
              <a:defRPr/>
            </a:pPr>
            <a:r>
              <a:rPr lang="en-US" altLang="zh-CN" sz="1400" dirty="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‹#›</a:t>
            </a:fld>
            <a:r>
              <a:rPr lang="en-US" altLang="zh-CN" sz="1400" dirty="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4675" y="-99392"/>
            <a:ext cx="8001000" cy="1216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539552" y="980728"/>
            <a:ext cx="8001000" cy="42672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4083517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574675" y="-91281"/>
            <a:ext cx="8001000" cy="1216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3429000" y="6248400"/>
            <a:ext cx="19812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36285-3C6A-4A93-8657-E500CB968B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F6130-A1B0-40F4-A496-F2F55E2F44B1}" type="datetime1">
              <a:rPr lang="zh-CN" altLang="en-US" smtClean="0"/>
              <a:pPr>
                <a:defRPr/>
              </a:pPr>
              <a:t>2016/7/31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BED8-E368-4E8F-BE90-7083DDA10F91}" type="datetime1">
              <a:rPr lang="zh-CN" altLang="en-US" smtClean="0"/>
              <a:pPr>
                <a:defRPr/>
              </a:pPr>
              <a:t>2016/7/31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D4AE9-050C-4B7F-B272-FA384BD23015}" type="datetime1">
              <a:rPr lang="zh-CN" altLang="en-US" smtClean="0"/>
              <a:pPr>
                <a:defRPr/>
              </a:pPr>
              <a:t>2016/7/31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81A83-785E-4D80-94E7-591D3C3AD6FF}" type="datetime1">
              <a:rPr lang="zh-CN" altLang="en-US" smtClean="0"/>
              <a:pPr>
                <a:defRPr/>
              </a:pPr>
              <a:t>2016/7/31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7959B-1BC1-4FDE-88B2-3CAC26DD58F7}" type="datetime1">
              <a:rPr lang="zh-CN" altLang="en-US" smtClean="0"/>
              <a:pPr>
                <a:defRPr/>
              </a:pPr>
              <a:t>2016/7/31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9BA08-BA34-4DD9-B7F1-D711E644256C}" type="datetime1">
              <a:rPr lang="zh-CN" altLang="en-US" smtClean="0"/>
              <a:pPr>
                <a:defRPr/>
              </a:pPr>
              <a:t>2016/7/31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14313"/>
            <a:ext cx="2057400" cy="58785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14313"/>
            <a:ext cx="6019800" cy="58785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F9DB9-E29A-49BF-A83A-344AADB27BAD}" type="datetime1">
              <a:rPr lang="zh-CN" altLang="en-US" smtClean="0"/>
              <a:pPr>
                <a:defRPr/>
              </a:pPr>
              <a:t>2016/7/31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7668344" y="6237312"/>
            <a:ext cx="1015008" cy="476250"/>
          </a:xfrm>
        </p:spPr>
        <p:txBody>
          <a:bodyPr/>
          <a:lstStyle/>
          <a:p>
            <a:pPr>
              <a:defRPr/>
            </a:pPr>
            <a:r>
              <a:rPr lang="en-US" altLang="zh-CN" sz="1400" dirty="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‹#›</a:t>
            </a:fld>
            <a:r>
              <a:rPr lang="en-US" altLang="zh-CN" sz="1400" dirty="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 t="23912" b="39018"/>
          <a:stretch>
            <a:fillRect/>
          </a:stretch>
        </p:blipFill>
        <p:spPr bwMode="auto">
          <a:xfrm>
            <a:off x="0" y="2060575"/>
            <a:ext cx="91440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10"/>
          <p:cNvSpPr>
            <a:spLocks noChangeArrowheads="1"/>
          </p:cNvSpPr>
          <p:nvPr/>
        </p:nvSpPr>
        <p:spPr bwMode="auto">
          <a:xfrm>
            <a:off x="0" y="1989138"/>
            <a:ext cx="9144000" cy="69850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zh-CN" altLang="en-US" i="0">
              <a:ea typeface="宋体" pitchFamily="2" charset="-122"/>
            </a:endParaRPr>
          </a:p>
        </p:txBody>
      </p:sp>
      <p:sp>
        <p:nvSpPr>
          <p:cNvPr id="1028" name="Rectangle 11"/>
          <p:cNvSpPr>
            <a:spLocks noChangeArrowheads="1"/>
          </p:cNvSpPr>
          <p:nvPr/>
        </p:nvSpPr>
        <p:spPr bwMode="auto">
          <a:xfrm rot="10800000">
            <a:off x="0" y="4292600"/>
            <a:ext cx="9144000" cy="69850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zh-CN" altLang="en-US" i="0">
              <a:ea typeface="宋体" pitchFamily="2" charset="-122"/>
            </a:endParaRPr>
          </a:p>
        </p:txBody>
      </p:sp>
      <p:sp>
        <p:nvSpPr>
          <p:cNvPr id="1029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14313"/>
            <a:ext cx="82296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052513"/>
            <a:ext cx="821848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9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i="0">
                <a:solidFill>
                  <a:srgbClr val="89898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defRPr/>
            </a:pPr>
            <a:fld id="{B1F97EB9-7652-462B-90E9-768B5D23F71B}" type="datetime1">
              <a:rPr lang="zh-CN" altLang="en-US" smtClean="0"/>
              <a:pPr>
                <a:defRPr/>
              </a:pPr>
              <a:t>2016/7/31</a:t>
            </a:fld>
            <a:endParaRPr lang="en-US" altLang="zh-CN"/>
          </a:p>
        </p:txBody>
      </p:sp>
      <p:sp>
        <p:nvSpPr>
          <p:cNvPr id="20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i="0">
                <a:solidFill>
                  <a:srgbClr val="898989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黑体" pitchFamily="2" charset="-122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黑体" pitchFamily="2" charset="-122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黑体" pitchFamily="2" charset="-122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黑体" pitchFamily="2" charset="-122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黑体" pitchFamily="2" charset="-122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黑体" pitchFamily="2" charset="-122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黑体" pitchFamily="2" charset="-122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黑体" pitchFamily="2" charset="-122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4000" cy="836613"/>
            <a:chOff x="0" y="0"/>
            <a:chExt cx="9144000" cy="836613"/>
          </a:xfrm>
        </p:grpSpPr>
        <p:pic>
          <p:nvPicPr>
            <p:cNvPr id="2050" name="Picture 2"/>
            <p:cNvPicPr>
              <a:picLocks noChangeAspect="1" noChangeArrowheads="1"/>
            </p:cNvPicPr>
            <p:nvPr userDrawn="1"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0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glow rad="127000">
                <a:schemeClr val="bg1">
                  <a:alpha val="38000"/>
                </a:schemeClr>
              </a:glow>
            </a:effectLst>
          </p:spPr>
        </p:pic>
        <p:pic>
          <p:nvPicPr>
            <p:cNvPr id="7" name="Picture 8"/>
            <p:cNvPicPr>
              <a:picLocks noChangeAspect="1" noChangeArrowheads="1"/>
            </p:cNvPicPr>
            <p:nvPr userDrawn="1"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9584" y="504510"/>
              <a:ext cx="1144067" cy="243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051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14313"/>
            <a:ext cx="82296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单击此处编辑母版标题样式</a:t>
            </a:r>
          </a:p>
        </p:txBody>
      </p:sp>
      <p:sp>
        <p:nvSpPr>
          <p:cNvPr id="2052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052513"/>
            <a:ext cx="821848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Font typeface="Wingdings" pitchFamily="2" charset="2"/>
              <a:buChar char="n"/>
            </a:pPr>
            <a:r>
              <a:rPr lang="zh-CN" altLang="en-US" dirty="0" smtClean="0"/>
              <a:t>单击此处编辑母版文本样式</a:t>
            </a:r>
          </a:p>
          <a:p>
            <a:pPr marL="812800" lvl="1" indent="-355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Font typeface="Wingdings" pitchFamily="2" charset="2"/>
              <a:buChar char="p"/>
            </a:pPr>
            <a:r>
              <a:rPr lang="zh-CN" altLang="en-US" dirty="0" smtClean="0"/>
              <a:t>第二级</a:t>
            </a:r>
          </a:p>
          <a:p>
            <a:pPr marL="1143000" lvl="2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Font typeface="Wingdings" pitchFamily="2" charset="2"/>
              <a:buChar char="u"/>
            </a:pPr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2053" name="Rectangle 14"/>
          <p:cNvSpPr>
            <a:spLocks noChangeArrowheads="1"/>
          </p:cNvSpPr>
          <p:nvPr/>
        </p:nvSpPr>
        <p:spPr bwMode="auto">
          <a:xfrm>
            <a:off x="0" y="800100"/>
            <a:ext cx="9144000" cy="69850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zh-CN" altLang="en-US" i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7668344" y="6237312"/>
            <a:ext cx="10150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zh-CN" sz="1400" dirty="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‹#›</a:t>
            </a:fld>
            <a:r>
              <a:rPr lang="en-US" altLang="zh-CN" sz="1400" dirty="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67" r:id="rId2"/>
    <p:sldLayoutId id="2147483669" r:id="rId3"/>
    <p:sldLayoutId id="2147483671" r:id="rId4"/>
    <p:sldLayoutId id="2147483672" r:id="rId5"/>
    <p:sldLayoutId id="2147483677" r:id="rId6"/>
    <p:sldLayoutId id="2147483706" r:id="rId7"/>
    <p:sldLayoutId id="2147483714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微软雅黑" pitchFamily="34" charset="-122"/>
          <a:ea typeface="微软雅黑" pitchFamily="34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微软雅黑" pitchFamily="34" charset="-122"/>
          <a:ea typeface="微软雅黑" pitchFamily="34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微软雅黑" pitchFamily="34" charset="-122"/>
          <a:ea typeface="微软雅黑" pitchFamily="34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lang="zh-CN" altLang="en-US" sz="2400" dirty="0" smtClean="0">
          <a:solidFill>
            <a:schemeClr val="tx1"/>
          </a:solidFill>
          <a:latin typeface="+mn-e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lang="zh-CN" altLang="en-US" sz="2000" dirty="0" smtClean="0">
          <a:solidFill>
            <a:srgbClr val="C00000"/>
          </a:solidFill>
          <a:latin typeface="+mn-ea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lang="zh-CN" altLang="en-US" sz="2000" dirty="0" smtClean="0">
          <a:solidFill>
            <a:schemeClr val="tx1"/>
          </a:solidFill>
          <a:latin typeface="+mn-ea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9"/>
          <p:cNvSpPr>
            <a:spLocks noChangeArrowheads="1"/>
          </p:cNvSpPr>
          <p:nvPr/>
        </p:nvSpPr>
        <p:spPr bwMode="black">
          <a:xfrm>
            <a:off x="251520" y="2164873"/>
            <a:ext cx="40862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77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US" altLang="zh-CN" b="1" i="0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《</a:t>
            </a:r>
            <a:r>
              <a:rPr lang="zh-CN" altLang="en-US" b="1" i="0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计算机系统基础实验</a:t>
            </a:r>
            <a:r>
              <a:rPr lang="en-US" altLang="zh-CN" b="1" i="0" dirty="0" smtClean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》</a:t>
            </a:r>
            <a:endParaRPr lang="zh-CN" altLang="en-US" i="0" dirty="0" smtClea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2531" name="Rectangle 10"/>
          <p:cNvSpPr>
            <a:spLocks noChangeArrowheads="1"/>
          </p:cNvSpPr>
          <p:nvPr/>
        </p:nvSpPr>
        <p:spPr bwMode="black">
          <a:xfrm>
            <a:off x="611560" y="2852936"/>
            <a:ext cx="388843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3200" i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Lab2  </a:t>
            </a:r>
            <a:r>
              <a:rPr lang="en-US" altLang="zh-CN" sz="3200" i="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Binary Bombs</a:t>
            </a:r>
            <a:endParaRPr lang="zh-CN" altLang="en-US" sz="3200" i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2533" name="矩形 2"/>
          <p:cNvSpPr>
            <a:spLocks noChangeArrowheads="1"/>
          </p:cNvSpPr>
          <p:nvPr/>
        </p:nvSpPr>
        <p:spPr bwMode="auto">
          <a:xfrm>
            <a:off x="4984105" y="2996952"/>
            <a:ext cx="1982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indent="177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US" altLang="zh-CN" sz="2800" b="1" i="0" dirty="0" smtClean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2016 </a:t>
            </a:r>
            <a:r>
              <a:rPr lang="zh-CN" altLang="en-US" sz="2800" b="1" i="0" dirty="0" smtClean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春季</a:t>
            </a:r>
            <a:endParaRPr lang="zh-CN" altLang="en-US" sz="4800" i="0" dirty="0" smtClean="0">
              <a:solidFill>
                <a:srgbClr val="FFC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2534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17032"/>
            <a:ext cx="16748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4365625"/>
            <a:ext cx="2811462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>
            <a:spLocks noChangeArrowheads="1"/>
          </p:cNvSpPr>
          <p:nvPr/>
        </p:nvSpPr>
        <p:spPr bwMode="black">
          <a:xfrm>
            <a:off x="3635896" y="4657186"/>
            <a:ext cx="27686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2000" i="0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2016-04-26</a:t>
            </a:r>
            <a:r>
              <a:rPr lang="zh-CN" altLang="en-US" sz="2000" i="0" dirty="0" smtClean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08415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实验步骤提示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直接运行</a:t>
            </a:r>
            <a:r>
              <a:rPr lang="en-US" altLang="zh-CN" dirty="0" smtClean="0"/>
              <a:t>bomb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zh-CN" altLang="en-US" dirty="0" smtClean="0"/>
              <a:t>你的工作：猜这个密码？</a:t>
            </a:r>
            <a:endParaRPr lang="en-US" altLang="zh-CN" dirty="0" smtClean="0"/>
          </a:p>
          <a:p>
            <a:pPr lvl="1"/>
            <a:r>
              <a:rPr lang="zh-CN" altLang="zh-CN" sz="2400" dirty="0" smtClean="0"/>
              <a:t>下面</a:t>
            </a:r>
            <a:r>
              <a:rPr lang="zh-CN" altLang="zh-CN" sz="2400" dirty="0"/>
              <a:t>以</a:t>
            </a:r>
            <a:r>
              <a:rPr lang="en-US" altLang="zh-CN" sz="2400" dirty="0"/>
              <a:t>phase1</a:t>
            </a:r>
            <a:r>
              <a:rPr lang="zh-CN" altLang="zh-CN" sz="2400" dirty="0"/>
              <a:t>为例介绍一下基本的实验步骤：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10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64990"/>
            <a:ext cx="6558337" cy="104393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 rot="14107999">
            <a:off x="962084" y="3076225"/>
            <a:ext cx="100811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53452" y="3669075"/>
            <a:ext cx="6019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在这个位置初入阶段</a:t>
            </a:r>
            <a:r>
              <a:rPr lang="en-US" altLang="zh-CN" dirty="0" smtClean="0"/>
              <a:t>1</a:t>
            </a:r>
            <a:r>
              <a:rPr lang="zh-CN" altLang="en-US" dirty="0" smtClean="0"/>
              <a:t>的拆弹密码，如：</a:t>
            </a:r>
            <a:r>
              <a:rPr lang="en-US" altLang="zh-CN" dirty="0" smtClean="0"/>
              <a:t>This is a nice day.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587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实验步骤演示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980728"/>
            <a:ext cx="9217024" cy="5688632"/>
          </a:xfrm>
        </p:spPr>
        <p:txBody>
          <a:bodyPr/>
          <a:lstStyle/>
          <a:p>
            <a:pPr marL="0" indent="0">
              <a:buNone/>
            </a:pPr>
            <a:r>
              <a:rPr lang="zh-CN" altLang="zh-CN" sz="2000" b="1" dirty="0"/>
              <a:t>第一步</a:t>
            </a:r>
            <a:r>
              <a:rPr lang="zh-CN" altLang="zh-CN" b="1" dirty="0" smtClean="0"/>
              <a:t>：</a:t>
            </a:r>
            <a:r>
              <a:rPr lang="en-US" altLang="zh-CN" b="1" dirty="0" smtClean="0"/>
              <a:t>        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objdump</a:t>
            </a:r>
            <a:r>
              <a:rPr lang="en-US" altLang="zh-CN" b="1" dirty="0" smtClean="0">
                <a:solidFill>
                  <a:srgbClr val="FF0000"/>
                </a:solidFill>
              </a:rPr>
              <a:t> </a:t>
            </a:r>
            <a:r>
              <a:rPr lang="zh-CN" altLang="zh-CN" b="1" dirty="0">
                <a:solidFill>
                  <a:srgbClr val="FF0000"/>
                </a:solidFill>
              </a:rPr>
              <a:t>–</a:t>
            </a:r>
            <a:r>
              <a:rPr lang="en-US" altLang="zh-CN" b="1" dirty="0">
                <a:solidFill>
                  <a:srgbClr val="FF0000"/>
                </a:solidFill>
              </a:rPr>
              <a:t>d bomb &gt; </a:t>
            </a:r>
            <a:r>
              <a:rPr lang="en-US" altLang="zh-CN" b="1" dirty="0" smtClean="0">
                <a:solidFill>
                  <a:srgbClr val="FF0000"/>
                </a:solidFill>
              </a:rPr>
              <a:t>asm.txt</a:t>
            </a:r>
          </a:p>
          <a:p>
            <a:pPr marL="0" indent="0">
              <a:buNone/>
            </a:pPr>
            <a:r>
              <a:rPr lang="en-US" altLang="zh-CN" sz="2000" b="1" dirty="0"/>
              <a:t> </a:t>
            </a:r>
            <a:r>
              <a:rPr lang="en-US" altLang="zh-CN" sz="2000" b="1" dirty="0" smtClean="0"/>
              <a:t>             </a:t>
            </a:r>
            <a:r>
              <a:rPr lang="zh-CN" altLang="zh-CN" sz="2000" dirty="0" smtClean="0"/>
              <a:t>对</a:t>
            </a:r>
            <a:r>
              <a:rPr lang="en-US" altLang="zh-CN" sz="2000" dirty="0"/>
              <a:t>bomb</a:t>
            </a:r>
            <a:r>
              <a:rPr lang="zh-CN" altLang="zh-CN" sz="2000" dirty="0"/>
              <a:t>进行反汇编并将</a:t>
            </a:r>
            <a:r>
              <a:rPr lang="zh-CN" altLang="zh-CN" sz="2000" dirty="0" smtClean="0"/>
              <a:t>汇编代码</a:t>
            </a:r>
            <a:r>
              <a:rPr lang="zh-CN" altLang="zh-CN" sz="2000" dirty="0"/>
              <a:t>输出</a:t>
            </a:r>
            <a:r>
              <a:rPr lang="zh-CN" altLang="zh-CN" sz="2000" dirty="0" smtClean="0"/>
              <a:t>到</a:t>
            </a:r>
            <a:r>
              <a:rPr lang="en-US" altLang="zh-CN" sz="2000" dirty="0" smtClean="0"/>
              <a:t>asm.txt</a:t>
            </a:r>
            <a:r>
              <a:rPr lang="zh-CN" altLang="zh-CN" sz="2000" dirty="0" smtClean="0"/>
              <a:t>中</a:t>
            </a:r>
            <a:r>
              <a:rPr lang="zh-CN" altLang="zh-CN" sz="2000" dirty="0" smtClean="0"/>
              <a:t>。</a:t>
            </a:r>
            <a:endParaRPr lang="en-US" altLang="zh-CN" sz="2000" dirty="0" smtClean="0"/>
          </a:p>
          <a:p>
            <a:pPr marL="0" indent="0">
              <a:buNone/>
            </a:pPr>
            <a:endParaRPr lang="en-US" altLang="zh-CN" sz="2000" dirty="0" smtClean="0"/>
          </a:p>
          <a:p>
            <a:pPr marL="0" indent="0">
              <a:buNone/>
            </a:pPr>
            <a:r>
              <a:rPr lang="zh-CN" altLang="zh-CN" sz="2000" b="1" dirty="0" smtClean="0"/>
              <a:t>第二</a:t>
            </a:r>
            <a:r>
              <a:rPr lang="zh-CN" altLang="zh-CN" sz="2000" b="1" dirty="0"/>
              <a:t>步：</a:t>
            </a:r>
            <a:r>
              <a:rPr lang="zh-CN" altLang="zh-CN" sz="2000" dirty="0" smtClean="0"/>
              <a:t>查看汇编</a:t>
            </a:r>
            <a:r>
              <a:rPr lang="zh-CN" altLang="zh-CN" sz="2000" dirty="0" smtClean="0"/>
              <a:t>源代码</a:t>
            </a:r>
            <a:r>
              <a:rPr lang="en-US" altLang="zh-CN" sz="2000" dirty="0" smtClean="0"/>
              <a:t>asm.txt</a:t>
            </a:r>
            <a:r>
              <a:rPr lang="zh-CN" altLang="en-US" sz="2000" dirty="0" smtClean="0"/>
              <a:t>文件，</a:t>
            </a:r>
            <a:r>
              <a:rPr lang="zh-CN" altLang="zh-CN" sz="2000" dirty="0" smtClean="0"/>
              <a:t>在</a:t>
            </a:r>
            <a:r>
              <a:rPr lang="en-US" altLang="zh-CN" sz="2000" dirty="0"/>
              <a:t>main</a:t>
            </a:r>
            <a:r>
              <a:rPr lang="zh-CN" altLang="zh-CN" sz="2000" dirty="0"/>
              <a:t>函数中找到如下</a:t>
            </a:r>
            <a:r>
              <a:rPr lang="zh-CN" altLang="zh-CN" sz="2000" dirty="0" smtClean="0"/>
              <a:t>语句</a:t>
            </a:r>
            <a:endParaRPr lang="en-US" altLang="zh-CN" sz="2000" dirty="0" smtClean="0"/>
          </a:p>
          <a:p>
            <a:pPr marL="1706563" indent="-720725">
              <a:buNone/>
            </a:pPr>
            <a:r>
              <a:rPr lang="zh-CN" altLang="en-US" sz="2000" dirty="0" smtClean="0"/>
              <a:t>这里</a:t>
            </a:r>
            <a:r>
              <a:rPr lang="zh-CN" altLang="en-US" sz="2000" dirty="0" smtClean="0"/>
              <a:t>为</a:t>
            </a:r>
            <a:r>
              <a:rPr lang="en-US" altLang="zh-CN" sz="2000" dirty="0" smtClean="0"/>
              <a:t>phase1</a:t>
            </a:r>
            <a:r>
              <a:rPr lang="zh-CN" altLang="en-US" sz="2000" dirty="0" smtClean="0"/>
              <a:t>函数</a:t>
            </a:r>
            <a:r>
              <a:rPr lang="zh-CN" altLang="zh-CN" sz="2000" dirty="0" smtClean="0"/>
              <a:t>在</a:t>
            </a:r>
            <a:r>
              <a:rPr lang="en-US" altLang="zh-CN" sz="2000" dirty="0" smtClean="0"/>
              <a:t>main()</a:t>
            </a:r>
            <a:r>
              <a:rPr lang="zh-CN" altLang="zh-CN" sz="2000" dirty="0" smtClean="0"/>
              <a:t>函数</a:t>
            </a:r>
            <a:r>
              <a:rPr lang="zh-CN" altLang="en-US" sz="2000" dirty="0" smtClean="0"/>
              <a:t>中被</a:t>
            </a:r>
            <a:r>
              <a:rPr lang="zh-CN" altLang="zh-CN" sz="2000" dirty="0" smtClean="0"/>
              <a:t>调用</a:t>
            </a:r>
            <a:r>
              <a:rPr lang="zh-CN" altLang="en-US" sz="2000" dirty="0" smtClean="0"/>
              <a:t>的位置）</a:t>
            </a:r>
            <a:r>
              <a:rPr lang="zh-CN" altLang="zh-CN" sz="2000" dirty="0" smtClean="0"/>
              <a:t>：</a:t>
            </a:r>
            <a:endParaRPr lang="en-US" altLang="zh-CN" sz="2000" dirty="0" smtClean="0"/>
          </a:p>
          <a:p>
            <a:pPr marL="1706563" indent="-720725">
              <a:buNone/>
            </a:pPr>
            <a:endParaRPr lang="en-US" altLang="zh-CN" sz="2000" dirty="0" smtClean="0"/>
          </a:p>
          <a:p>
            <a:pPr marL="0" indent="177800">
              <a:buNone/>
            </a:pPr>
            <a:r>
              <a:rPr lang="en-US" altLang="zh-CN" sz="2000" dirty="0" smtClean="0"/>
              <a:t>8048a4c</a:t>
            </a:r>
            <a:r>
              <a:rPr lang="en-US" altLang="zh-CN" sz="2000" dirty="0" smtClean="0"/>
              <a:t>:	c7 </a:t>
            </a:r>
            <a:r>
              <a:rPr lang="en-US" altLang="zh-CN" sz="2000" dirty="0"/>
              <a:t>04 24 01 00 00 00 </a:t>
            </a:r>
            <a:r>
              <a:rPr lang="en-US" altLang="zh-CN" sz="2000" dirty="0" smtClean="0"/>
              <a:t>	</a:t>
            </a:r>
            <a:r>
              <a:rPr lang="en-US" altLang="zh-CN" sz="2000" dirty="0" err="1" smtClean="0"/>
              <a:t>movl</a:t>
            </a:r>
            <a:r>
              <a:rPr lang="en-US" altLang="zh-CN" sz="2000" dirty="0" smtClean="0"/>
              <a:t>   </a:t>
            </a:r>
            <a:r>
              <a:rPr lang="en-US" altLang="zh-CN" sz="2000" dirty="0"/>
              <a:t>$0x1,(%</a:t>
            </a:r>
            <a:r>
              <a:rPr lang="en-US" altLang="zh-CN" sz="2000" dirty="0" err="1"/>
              <a:t>esp</a:t>
            </a:r>
            <a:r>
              <a:rPr lang="en-US" altLang="zh-CN" sz="2000" dirty="0"/>
              <a:t>)</a:t>
            </a:r>
          </a:p>
          <a:p>
            <a:pPr marL="0" indent="177800">
              <a:buNone/>
            </a:pPr>
            <a:r>
              <a:rPr lang="en-US" altLang="zh-CN" sz="2000" dirty="0"/>
              <a:t>8048a53:	e8 2c </a:t>
            </a:r>
            <a:r>
              <a:rPr lang="en-US" altLang="zh-CN" sz="2000" dirty="0" err="1"/>
              <a:t>fd</a:t>
            </a:r>
            <a:r>
              <a:rPr lang="en-US" altLang="zh-CN" sz="2000" dirty="0"/>
              <a:t> </a:t>
            </a:r>
            <a:r>
              <a:rPr lang="en-US" altLang="zh-CN" sz="2000" dirty="0" err="1"/>
              <a:t>ff</a:t>
            </a:r>
            <a:r>
              <a:rPr lang="en-US" altLang="zh-CN" sz="2000" dirty="0"/>
              <a:t> </a:t>
            </a:r>
            <a:r>
              <a:rPr lang="en-US" altLang="zh-CN" sz="2000" dirty="0" err="1"/>
              <a:t>ff</a:t>
            </a:r>
            <a:r>
              <a:rPr lang="en-US" altLang="zh-CN" sz="2000" dirty="0"/>
              <a:t>       	</a:t>
            </a:r>
            <a:r>
              <a:rPr lang="en-US" altLang="zh-CN" sz="2000" dirty="0" smtClean="0"/>
              <a:t>call   </a:t>
            </a:r>
            <a:r>
              <a:rPr lang="en-US" altLang="zh-CN" sz="2000" dirty="0"/>
              <a:t>8048784 &lt;__</a:t>
            </a:r>
            <a:r>
              <a:rPr lang="en-US" altLang="zh-CN" sz="2000" dirty="0" err="1"/>
              <a:t>printf_chk@plt</a:t>
            </a:r>
            <a:r>
              <a:rPr lang="en-US" altLang="zh-CN" sz="2000" dirty="0"/>
              <a:t>&gt;</a:t>
            </a:r>
          </a:p>
          <a:p>
            <a:pPr marL="0" indent="177800">
              <a:buNone/>
            </a:pPr>
            <a:r>
              <a:rPr lang="en-US" altLang="zh-CN" sz="2000" dirty="0"/>
              <a:t>8048a58:	e8 49 07 00 00       	call   80491a6 &lt;</a:t>
            </a:r>
            <a:r>
              <a:rPr lang="en-US" altLang="zh-CN" sz="2000" dirty="0" err="1"/>
              <a:t>read_line</a:t>
            </a:r>
            <a:r>
              <a:rPr lang="en-US" altLang="zh-CN" sz="2000" dirty="0"/>
              <a:t>&gt;</a:t>
            </a:r>
          </a:p>
          <a:p>
            <a:pPr marL="0" indent="177800">
              <a:buNone/>
            </a:pPr>
            <a:r>
              <a:rPr lang="en-US" altLang="zh-CN" sz="2000" dirty="0"/>
              <a:t>8048a5d:	89 04 24             	</a:t>
            </a:r>
            <a:r>
              <a:rPr lang="en-US" altLang="zh-CN" sz="2000" dirty="0" err="1" smtClean="0"/>
              <a:t>mov</a:t>
            </a:r>
            <a:r>
              <a:rPr lang="en-US" altLang="zh-CN" sz="2000" dirty="0" smtClean="0"/>
              <a:t>  </a:t>
            </a:r>
            <a:r>
              <a:rPr lang="en-US" altLang="zh-CN" sz="2000" dirty="0"/>
              <a:t>%</a:t>
            </a:r>
            <a:r>
              <a:rPr lang="en-US" altLang="zh-CN" sz="2000" dirty="0" err="1"/>
              <a:t>eax</a:t>
            </a:r>
            <a:r>
              <a:rPr lang="en-US" altLang="zh-CN" sz="2000" dirty="0"/>
              <a:t>, </a:t>
            </a:r>
            <a:r>
              <a:rPr lang="en-US" altLang="zh-CN" sz="2000" dirty="0" smtClean="0">
                <a:solidFill>
                  <a:srgbClr val="0000FF"/>
                </a:solidFill>
              </a:rPr>
              <a:t>(%</a:t>
            </a:r>
            <a:r>
              <a:rPr lang="en-US" altLang="zh-CN" sz="2000" dirty="0" err="1">
                <a:solidFill>
                  <a:srgbClr val="0000FF"/>
                </a:solidFill>
              </a:rPr>
              <a:t>esp</a:t>
            </a:r>
            <a:r>
              <a:rPr lang="en-US" altLang="zh-CN" sz="2000" dirty="0">
                <a:solidFill>
                  <a:srgbClr val="0000FF"/>
                </a:solidFill>
              </a:rPr>
              <a:t>)</a:t>
            </a:r>
          </a:p>
          <a:p>
            <a:pPr marL="0" indent="177800">
              <a:buNone/>
            </a:pPr>
            <a:r>
              <a:rPr lang="en-US" altLang="zh-CN" sz="2000" b="1" dirty="0"/>
              <a:t>8048a60:	e8 a1 04 00 00       	call   8048f06 &lt;</a:t>
            </a:r>
            <a:r>
              <a:rPr lang="en-US" altLang="zh-CN" sz="2000" b="1" dirty="0">
                <a:solidFill>
                  <a:srgbClr val="FF0000"/>
                </a:solidFill>
              </a:rPr>
              <a:t>phase_1</a:t>
            </a:r>
            <a:r>
              <a:rPr lang="en-US" altLang="zh-CN" sz="2000" b="1" dirty="0"/>
              <a:t>&gt;</a:t>
            </a:r>
          </a:p>
          <a:p>
            <a:pPr marL="0" indent="177800">
              <a:buNone/>
            </a:pPr>
            <a:r>
              <a:rPr lang="en-US" altLang="zh-CN" sz="2000" dirty="0"/>
              <a:t>8048a65:	e8 4a 05 00 00       	call   8048fb4 &lt;</a:t>
            </a:r>
            <a:r>
              <a:rPr lang="en-US" altLang="zh-CN" sz="2000" dirty="0" err="1"/>
              <a:t>phase_defused</a:t>
            </a:r>
            <a:r>
              <a:rPr lang="en-US" altLang="zh-CN" sz="2000" dirty="0"/>
              <a:t>&gt;</a:t>
            </a:r>
          </a:p>
          <a:p>
            <a:pPr marL="0" indent="177800">
              <a:buNone/>
            </a:pPr>
            <a:r>
              <a:rPr lang="en-US" altLang="zh-CN" sz="2000" dirty="0"/>
              <a:t>8048a6a:	c7 44 24 04 40 a0 04 	</a:t>
            </a:r>
            <a:r>
              <a:rPr lang="en-US" altLang="zh-CN" sz="2000" dirty="0" err="1"/>
              <a:t>movl</a:t>
            </a:r>
            <a:r>
              <a:rPr lang="en-US" altLang="zh-CN" sz="2000" dirty="0"/>
              <a:t>  $0x804a040,0x4(%</a:t>
            </a:r>
            <a:r>
              <a:rPr lang="en-US" altLang="zh-CN" sz="2000" dirty="0" err="1"/>
              <a:t>esp</a:t>
            </a:r>
            <a:r>
              <a:rPr lang="en-US" altLang="zh-CN" sz="2000" dirty="0"/>
              <a:t>)</a:t>
            </a:r>
          </a:p>
          <a:p>
            <a:pPr marL="0" indent="630238">
              <a:buNone/>
            </a:pPr>
            <a:endParaRPr lang="zh-CN" altLang="zh-CN" sz="2800" dirty="0" smtClean="0"/>
          </a:p>
          <a:p>
            <a:pPr marL="0" indent="0">
              <a:buNone/>
            </a:pPr>
            <a:endParaRPr lang="zh-CN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8243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实验步骤</a:t>
            </a:r>
            <a:r>
              <a:rPr lang="zh-CN" altLang="en-US" dirty="0" smtClean="0"/>
              <a:t>演示（续）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04031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zh-CN" altLang="zh-CN" b="1" dirty="0" smtClean="0"/>
              <a:t>第三步：</a:t>
            </a:r>
            <a:r>
              <a:rPr lang="zh-CN" altLang="zh-CN" dirty="0" smtClean="0"/>
              <a:t>在反汇编文件中继续查找</a:t>
            </a:r>
            <a:r>
              <a:rPr lang="en-US" altLang="zh-CN" dirty="0" smtClean="0"/>
              <a:t>phase_1</a:t>
            </a:r>
            <a:r>
              <a:rPr lang="zh-CN" altLang="zh-CN" dirty="0" smtClean="0"/>
              <a:t>的位置，</a:t>
            </a:r>
            <a:r>
              <a:rPr lang="zh-CN" altLang="en-US" dirty="0" smtClean="0"/>
              <a:t>如：</a:t>
            </a:r>
            <a:endParaRPr lang="en-US" altLang="zh-CN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08048f06 &lt;phase_1&gt;: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8048f06:	55                  		push   %</a:t>
            </a:r>
            <a:r>
              <a:rPr lang="en-US" altLang="zh-CN" sz="2000" b="1" kern="100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ebp</a:t>
            </a:r>
            <a:endParaRPr lang="en-US" altLang="zh-CN" sz="2000" b="1" kern="100" dirty="0" smtClean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8048f07:	89 e5                		</a:t>
            </a:r>
            <a:r>
              <a:rPr lang="en-US" altLang="zh-CN" sz="2000" b="1" kern="100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mov</a:t>
            </a:r>
            <a:r>
              <a:rPr lang="en-US" altLang="zh-CN" sz="2000" b="1" kern="1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%</a:t>
            </a:r>
            <a:r>
              <a:rPr lang="en-US" altLang="zh-CN" sz="2000" b="1" kern="100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esp</a:t>
            </a:r>
            <a:r>
              <a:rPr lang="en-US" altLang="zh-CN" sz="2000" b="1" kern="1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,%</a:t>
            </a:r>
            <a:r>
              <a:rPr lang="en-US" altLang="zh-CN" sz="2000" b="1" kern="100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ebp</a:t>
            </a:r>
            <a:endParaRPr lang="en-US" altLang="zh-CN" sz="2000" b="1" kern="100" dirty="0" smtClean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8048f09:	83 </a:t>
            </a:r>
            <a:r>
              <a:rPr lang="en-US" altLang="zh-CN" sz="2000" b="1" kern="100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ec</a:t>
            </a:r>
            <a:r>
              <a:rPr lang="en-US" altLang="zh-CN" sz="2000" b="1" kern="1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18             		sub    $0x18,%esp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8048f0c:		c7 44 24 04 fc a0 04 	</a:t>
            </a:r>
            <a:r>
              <a:rPr lang="en-US" altLang="zh-CN" sz="2000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movl</a:t>
            </a: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$0x804a0fc,</a:t>
            </a:r>
            <a:r>
              <a:rPr lang="en-US" altLang="zh-CN" sz="2000" b="1" kern="100" dirty="0" smtClean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0x4(%</a:t>
            </a:r>
            <a:r>
              <a:rPr lang="en-US" altLang="zh-CN" sz="2000" b="1" kern="100" dirty="0" err="1" smtClean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esp</a:t>
            </a:r>
            <a:r>
              <a:rPr lang="en-US" altLang="zh-CN" sz="2000" b="1" kern="100" dirty="0" smtClean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8048f13:	08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8048f14:	8b 45 08              		</a:t>
            </a:r>
            <a:r>
              <a:rPr lang="en-US" altLang="zh-CN" sz="2000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mov</a:t>
            </a: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2000" b="1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0x8(%</a:t>
            </a:r>
            <a:r>
              <a:rPr lang="en-US" altLang="zh-CN" sz="2000" b="1" kern="100" dirty="0" err="1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ebp</a:t>
            </a:r>
            <a:r>
              <a:rPr lang="en-US" altLang="zh-CN" sz="2000" b="1" kern="100" dirty="0" smtClean="0">
                <a:solidFill>
                  <a:srgbClr val="7030A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,%</a:t>
            </a:r>
            <a:r>
              <a:rPr lang="en-US" altLang="zh-CN" sz="2000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eax</a:t>
            </a:r>
            <a:endParaRPr lang="en-US" altLang="zh-CN" sz="2000" b="1" kern="100" dirty="0" smtClean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8048f17:	89 04 24             		</a:t>
            </a:r>
            <a:r>
              <a:rPr lang="en-US" altLang="zh-CN" sz="2000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mov</a:t>
            </a: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%</a:t>
            </a:r>
            <a:r>
              <a:rPr lang="en-US" altLang="zh-CN" sz="2000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eax</a:t>
            </a: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sz="2000" b="1" kern="100" dirty="0" smtClean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(%</a:t>
            </a:r>
            <a:r>
              <a:rPr lang="en-US" altLang="zh-CN" sz="2000" b="1" kern="100" dirty="0" err="1" smtClean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esp</a:t>
            </a:r>
            <a:r>
              <a:rPr lang="en-US" altLang="zh-CN" sz="2000" b="1" kern="100" dirty="0" smtClean="0">
                <a:solidFill>
                  <a:srgbClr val="00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8048f1a:	e8 2c 00 00 00         	call      8048f4b &lt;</a:t>
            </a:r>
            <a:r>
              <a:rPr lang="en-US" altLang="zh-CN" sz="2000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strings_not_equal</a:t>
            </a: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8048f1f:		85 c0                 		test     %</a:t>
            </a:r>
            <a:r>
              <a:rPr lang="en-US" altLang="zh-CN" sz="2000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eax</a:t>
            </a: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,%</a:t>
            </a:r>
            <a:r>
              <a:rPr lang="en-US" altLang="zh-CN" sz="2000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eax</a:t>
            </a:r>
            <a:endParaRPr lang="en-US" altLang="zh-CN" sz="2000" b="1" kern="100" dirty="0" smtClean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8048f21:	74 05                 		je       </a:t>
            </a:r>
            <a:r>
              <a:rPr lang="en-US" altLang="zh-CN" sz="2000" b="1" kern="100" dirty="0" smtClean="0">
                <a:solidFill>
                  <a:srgbClr val="00B05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8048f28 </a:t>
            </a: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&lt;phase_1+0x22&gt;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8048f23:	e8 49 01 00 00       	call     8049071 &lt;</a:t>
            </a:r>
            <a:r>
              <a:rPr lang="en-US" altLang="zh-CN" sz="2000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explode_bomb</a:t>
            </a: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solidFill>
                  <a:srgbClr val="00B050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8048f28</a:t>
            </a:r>
            <a:r>
              <a:rPr lang="en-US" altLang="zh-CN" sz="2000" b="1" kern="1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:	c9                   		leave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8048f29:	c3                   		ret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……</a:t>
            </a:r>
          </a:p>
          <a:p>
            <a:pPr marL="0" indent="0">
              <a:spcAft>
                <a:spcPts val="0"/>
              </a:spcAft>
              <a:buNone/>
            </a:pPr>
            <a:endParaRPr lang="zh-CN" altLang="zh-CN" sz="3600" b="1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12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508104" y="2996952"/>
            <a:ext cx="16561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5508104" y="3933056"/>
            <a:ext cx="12241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组合 30"/>
          <p:cNvGrpSpPr/>
          <p:nvPr/>
        </p:nvGrpSpPr>
        <p:grpSpPr>
          <a:xfrm>
            <a:off x="12292" y="3617640"/>
            <a:ext cx="4608512" cy="3240360"/>
            <a:chOff x="-684584" y="2276872"/>
            <a:chExt cx="4608512" cy="3240360"/>
          </a:xfrm>
        </p:grpSpPr>
        <p:sp>
          <p:nvSpPr>
            <p:cNvPr id="9" name="矩形 8"/>
            <p:cNvSpPr/>
            <p:nvPr/>
          </p:nvSpPr>
          <p:spPr>
            <a:xfrm>
              <a:off x="-684584" y="2276872"/>
              <a:ext cx="4608512" cy="3240360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solidFill>
                    <a:srgbClr val="FF0000"/>
                  </a:solidFill>
                </a:rPr>
                <a:t>……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827584" y="2564904"/>
              <a:ext cx="2160240" cy="28803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00" dirty="0" smtClean="0">
                  <a:solidFill>
                    <a:srgbClr val="FF0000"/>
                  </a:solidFill>
                </a:rPr>
                <a:t>phase_1</a:t>
              </a:r>
              <a:r>
                <a:rPr lang="zh-CN" altLang="en-US" sz="1000" dirty="0" smtClean="0">
                  <a:solidFill>
                    <a:srgbClr val="FF0000"/>
                  </a:solidFill>
                </a:rPr>
                <a:t>的参数</a:t>
              </a:r>
              <a:endParaRPr lang="zh-CN" altLang="en-US" sz="1000" dirty="0">
                <a:solidFill>
                  <a:srgbClr val="FF0000"/>
                </a:solidFill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827584" y="2852936"/>
              <a:ext cx="2160240" cy="324036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50" dirty="0" smtClean="0">
                  <a:solidFill>
                    <a:srgbClr val="FF0000"/>
                  </a:solidFill>
                </a:rPr>
                <a:t>Main</a:t>
              </a:r>
              <a:r>
                <a:rPr lang="zh-CN" altLang="en-US" sz="1050" dirty="0" smtClean="0">
                  <a:solidFill>
                    <a:srgbClr val="FF0000"/>
                  </a:solidFill>
                </a:rPr>
                <a:t>中调用</a:t>
              </a:r>
              <a:r>
                <a:rPr lang="en-US" altLang="zh-CN" sz="1050" dirty="0" smtClean="0">
                  <a:solidFill>
                    <a:srgbClr val="FF0000"/>
                  </a:solidFill>
                </a:rPr>
                <a:t>phase_1</a:t>
              </a:r>
              <a:r>
                <a:rPr lang="zh-CN" altLang="en-US" sz="1050" dirty="0" smtClean="0">
                  <a:solidFill>
                    <a:srgbClr val="FF0000"/>
                  </a:solidFill>
                </a:rPr>
                <a:t>的返回地址</a:t>
              </a:r>
              <a:endParaRPr lang="zh-CN" alt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827584" y="4869160"/>
              <a:ext cx="2160240" cy="216024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altLang="zh-CN" sz="1000" dirty="0" err="1" smtClean="0">
                  <a:solidFill>
                    <a:srgbClr val="FF0000"/>
                  </a:solidFill>
                </a:rPr>
                <a:t>Strings_not</a:t>
              </a:r>
              <a:r>
                <a:rPr lang="en-US" altLang="zh-CN" sz="1000" dirty="0" smtClean="0">
                  <a:solidFill>
                    <a:srgbClr val="FF0000"/>
                  </a:solidFill>
                </a:rPr>
                <a:t> _equal</a:t>
              </a:r>
              <a:r>
                <a:rPr lang="zh-CN" altLang="en-US" sz="1000" dirty="0" smtClean="0">
                  <a:solidFill>
                    <a:srgbClr val="FF0000"/>
                  </a:solidFill>
                </a:rPr>
                <a:t>参数</a:t>
              </a:r>
              <a:endParaRPr lang="zh-CN" altLang="en-US" sz="1000" dirty="0">
                <a:solidFill>
                  <a:srgbClr val="FF0000"/>
                </a:solidFill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827584" y="3176972"/>
              <a:ext cx="2160240" cy="324036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50" dirty="0" smtClean="0">
                  <a:solidFill>
                    <a:srgbClr val="FF0000"/>
                  </a:solidFill>
                </a:rPr>
                <a:t>旧</a:t>
              </a:r>
              <a:r>
                <a:rPr lang="en-US" altLang="zh-CN" sz="1050" dirty="0" err="1" smtClean="0">
                  <a:solidFill>
                    <a:srgbClr val="FF0000"/>
                  </a:solidFill>
                </a:rPr>
                <a:t>ebp</a:t>
              </a:r>
              <a:endParaRPr lang="zh-CN" altLang="en-US" sz="1050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直接箭头连接符 16"/>
            <p:cNvCxnSpPr/>
            <p:nvPr/>
          </p:nvCxnSpPr>
          <p:spPr>
            <a:xfrm>
              <a:off x="323528" y="3338990"/>
              <a:ext cx="36004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-414704" y="3131676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/>
                <a:t>ebp</a:t>
              </a:r>
              <a:endParaRPr lang="zh-CN" altLang="en-US" dirty="0"/>
            </a:p>
          </p:txBody>
        </p:sp>
        <p:sp>
          <p:nvSpPr>
            <p:cNvPr id="13" name="矩形 12"/>
            <p:cNvSpPr/>
            <p:nvPr/>
          </p:nvSpPr>
          <p:spPr>
            <a:xfrm>
              <a:off x="827584" y="4653136"/>
              <a:ext cx="2160240" cy="216024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kern="100" dirty="0">
                  <a:solidFill>
                    <a:srgbClr val="FF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0x804a0fc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24" name="直接连接符 23"/>
            <p:cNvCxnSpPr>
              <a:stCxn id="11" idx="3"/>
            </p:cNvCxnSpPr>
            <p:nvPr/>
          </p:nvCxnSpPr>
          <p:spPr>
            <a:xfrm>
              <a:off x="2987824" y="2708920"/>
              <a:ext cx="648072" cy="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3635896" y="2708920"/>
              <a:ext cx="0" cy="2268252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箭头连接符 27"/>
            <p:cNvCxnSpPr>
              <a:endCxn id="14" idx="3"/>
            </p:cNvCxnSpPr>
            <p:nvPr/>
          </p:nvCxnSpPr>
          <p:spPr>
            <a:xfrm flipH="1">
              <a:off x="2987824" y="4977172"/>
              <a:ext cx="648072" cy="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箭头连接符 28"/>
            <p:cNvCxnSpPr/>
            <p:nvPr/>
          </p:nvCxnSpPr>
          <p:spPr>
            <a:xfrm>
              <a:off x="372332" y="5008530"/>
              <a:ext cx="36004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-365900" y="4801216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 smtClean="0"/>
                <a:t>esp</a:t>
              </a:r>
              <a:endParaRPr lang="zh-CN" altLang="en-US" dirty="0"/>
            </a:p>
          </p:txBody>
        </p:sp>
      </p:grpSp>
      <p:cxnSp>
        <p:nvCxnSpPr>
          <p:cNvPr id="32" name="直接连接符 31"/>
          <p:cNvCxnSpPr/>
          <p:nvPr/>
        </p:nvCxnSpPr>
        <p:spPr>
          <a:xfrm flipV="1">
            <a:off x="5508104" y="4243154"/>
            <a:ext cx="2952328" cy="11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4788024" y="5924256"/>
            <a:ext cx="388843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l"/>
            <a:r>
              <a:rPr lang="en-US" altLang="zh-CN" sz="1600" i="0" dirty="0" smtClean="0">
                <a:latin typeface="+mj-lt"/>
              </a:rPr>
              <a:t>&lt;</a:t>
            </a:r>
            <a:r>
              <a:rPr lang="en-US" altLang="zh-CN" sz="1600" i="0" dirty="0" err="1">
                <a:latin typeface="+mj-lt"/>
              </a:rPr>
              <a:t>strings_not_equal</a:t>
            </a:r>
            <a:r>
              <a:rPr lang="en-US" altLang="zh-CN" sz="1600" i="0" dirty="0" smtClean="0">
                <a:latin typeface="+mj-lt"/>
              </a:rPr>
              <a:t>&gt;</a:t>
            </a:r>
            <a:r>
              <a:rPr lang="zh-CN" altLang="zh-CN" sz="1600" i="0" dirty="0" smtClean="0">
                <a:latin typeface="+mj-lt"/>
              </a:rPr>
              <a:t>两</a:t>
            </a:r>
            <a:r>
              <a:rPr lang="zh-CN" altLang="zh-CN" sz="1600" i="0" dirty="0">
                <a:latin typeface="+mj-lt"/>
              </a:rPr>
              <a:t>个</a:t>
            </a:r>
            <a:r>
              <a:rPr lang="zh-CN" altLang="zh-CN" sz="1600" i="0" dirty="0" smtClean="0">
                <a:latin typeface="+mj-lt"/>
              </a:rPr>
              <a:t>变量</a:t>
            </a:r>
            <a:endParaRPr lang="en-US" altLang="zh-CN" sz="1600" i="0" dirty="0" smtClean="0">
              <a:latin typeface="+mj-lt"/>
            </a:endParaRPr>
          </a:p>
          <a:p>
            <a:pPr algn="l"/>
            <a:r>
              <a:rPr lang="zh-CN" altLang="zh-CN" sz="1600" i="0" dirty="0" smtClean="0">
                <a:latin typeface="+mj-lt"/>
              </a:rPr>
              <a:t>存在</a:t>
            </a:r>
            <a:r>
              <a:rPr lang="zh-CN" altLang="zh-CN" sz="1600" i="0" dirty="0">
                <a:latin typeface="+mj-lt"/>
              </a:rPr>
              <a:t>于</a:t>
            </a:r>
            <a:r>
              <a:rPr lang="en-US" altLang="zh-CN" sz="1600" i="0" dirty="0">
                <a:latin typeface="+mj-lt"/>
              </a:rPr>
              <a:t>%</a:t>
            </a:r>
            <a:r>
              <a:rPr lang="en-US" altLang="zh-CN" sz="1600" i="0" dirty="0" err="1">
                <a:latin typeface="+mj-lt"/>
              </a:rPr>
              <a:t>esp</a:t>
            </a:r>
            <a:r>
              <a:rPr lang="zh-CN" altLang="zh-CN" sz="1600" i="0" dirty="0">
                <a:latin typeface="+mj-lt"/>
              </a:rPr>
              <a:t>所指向的堆栈存储单元</a:t>
            </a:r>
            <a:r>
              <a:rPr lang="zh-CN" altLang="zh-CN" sz="1600" i="0" dirty="0" smtClean="0">
                <a:latin typeface="+mj-lt"/>
              </a:rPr>
              <a:t>里。</a:t>
            </a:r>
            <a:endParaRPr lang="zh-CN" altLang="zh-CN" sz="1600" i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765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2"/>
          <p:cNvSpPr txBox="1">
            <a:spLocks/>
          </p:cNvSpPr>
          <p:nvPr/>
        </p:nvSpPr>
        <p:spPr bwMode="auto">
          <a:xfrm>
            <a:off x="395536" y="980728"/>
            <a:ext cx="8568952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Font typeface="Wingdings" pitchFamily="2" charset="2"/>
              <a:buChar char="n"/>
              <a:defRPr lang="zh-CN" altLang="en-US" sz="24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812800" indent="-355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Font typeface="Wingdings" pitchFamily="2" charset="2"/>
              <a:buChar char="p"/>
              <a:defRPr lang="zh-CN" altLang="en-US" sz="2000">
                <a:solidFill>
                  <a:srgbClr val="C00000"/>
                </a:solidFill>
                <a:latin typeface="+mn-ea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Font typeface="Wingdings" pitchFamily="2" charset="2"/>
              <a:buChar char="u"/>
              <a:defRPr lang="zh-CN" altLang="en-US" sz="2000">
                <a:solidFill>
                  <a:schemeClr val="tx1"/>
                </a:solidFill>
                <a:latin typeface="+mn-ea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+mn-ea"/>
                <a:ea typeface="+mn-ea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+mn-ea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i="0" kern="0" dirty="0" smtClean="0"/>
              <a:t>也许你看到的程序和前面的不一样，而是这样的：</a:t>
            </a:r>
            <a:endParaRPr lang="en-US" altLang="zh-CN" i="0" kern="0" dirty="0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en-US" i="0" kern="0" dirty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en-US" i="0" kern="0" dirty="0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en-US" i="0" kern="0" dirty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en-US" i="0" kern="0" dirty="0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en-US" i="0" kern="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b="1" i="0" kern="0" dirty="0" err="1" smtClean="0">
                <a:solidFill>
                  <a:srgbClr val="FF0000"/>
                </a:solidFill>
              </a:rPr>
              <a:t>gcc</a:t>
            </a:r>
            <a:r>
              <a:rPr lang="zh-CN" altLang="en-US" b="1" i="0" kern="0" dirty="0" smtClean="0">
                <a:solidFill>
                  <a:srgbClr val="FF0000"/>
                </a:solidFill>
              </a:rPr>
              <a:t>可以不使用</a:t>
            </a:r>
            <a:r>
              <a:rPr lang="en-US" altLang="zh-CN" b="1" i="0" kern="0" dirty="0" err="1" smtClean="0">
                <a:solidFill>
                  <a:srgbClr val="FF0000"/>
                </a:solidFill>
              </a:rPr>
              <a:t>ebp</a:t>
            </a:r>
            <a:r>
              <a:rPr lang="zh-CN" altLang="en-US" b="1" i="0" kern="0" dirty="0" smtClean="0">
                <a:solidFill>
                  <a:srgbClr val="FF0000"/>
                </a:solidFill>
              </a:rPr>
              <a:t>，</a:t>
            </a:r>
            <a:r>
              <a:rPr lang="zh-CN" altLang="en-US" b="1" i="0" kern="0" dirty="0" smtClean="0">
                <a:solidFill>
                  <a:srgbClr val="FF0000"/>
                </a:solidFill>
              </a:rPr>
              <a:t>程序不</a:t>
            </a:r>
            <a:r>
              <a:rPr lang="zh-CN" altLang="en-US" b="1" i="0" kern="0" dirty="0">
                <a:solidFill>
                  <a:srgbClr val="FF0000"/>
                </a:solidFill>
              </a:rPr>
              <a:t>需要</a:t>
            </a:r>
            <a:r>
              <a:rPr lang="zh-CN" altLang="en-US" b="1" i="0" kern="0" dirty="0" smtClean="0">
                <a:solidFill>
                  <a:srgbClr val="FF0000"/>
                </a:solidFill>
              </a:rPr>
              <a:t>保存、修改、恢复</a:t>
            </a:r>
            <a:r>
              <a:rPr lang="en-US" altLang="zh-CN" b="1" i="0" kern="0" dirty="0" err="1" smtClean="0">
                <a:solidFill>
                  <a:srgbClr val="FF0000"/>
                </a:solidFill>
              </a:rPr>
              <a:t>ebp</a:t>
            </a:r>
            <a:r>
              <a:rPr lang="zh-CN" altLang="en-US" b="1" i="0" kern="0" dirty="0" smtClean="0">
                <a:solidFill>
                  <a:srgbClr val="FF0000"/>
                </a:solidFill>
              </a:rPr>
              <a:t>。这样</a:t>
            </a:r>
            <a:r>
              <a:rPr lang="en-US" altLang="zh-CN" b="1" i="0" kern="0" dirty="0" err="1">
                <a:solidFill>
                  <a:srgbClr val="FF0000"/>
                </a:solidFill>
              </a:rPr>
              <a:t>ebp</a:t>
            </a:r>
            <a:r>
              <a:rPr lang="zh-CN" altLang="en-US" b="1" i="0" kern="0" dirty="0" smtClean="0">
                <a:solidFill>
                  <a:srgbClr val="FF0000"/>
                </a:solidFill>
              </a:rPr>
              <a:t>也可以当通用寄存器使用</a:t>
            </a:r>
            <a:endParaRPr lang="en-US" b="1" i="0" kern="0" dirty="0">
              <a:solidFill>
                <a:srgbClr val="FF000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实验步骤演示（续）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21" y="1628800"/>
            <a:ext cx="8997923" cy="3096344"/>
          </a:xfrm>
        </p:spPr>
      </p:pic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13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68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实验步骤演示（续）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568952" cy="504031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zh-CN" b="1" dirty="0"/>
              <a:t>第四步：</a:t>
            </a:r>
            <a:r>
              <a:rPr lang="zh-CN" altLang="zh-CN" dirty="0" smtClean="0"/>
              <a:t>，</a:t>
            </a:r>
            <a:r>
              <a:rPr lang="zh-CN" altLang="en-US" dirty="0" smtClean="0"/>
              <a:t>在</a:t>
            </a:r>
            <a:r>
              <a:rPr lang="en-US" altLang="zh-CN" dirty="0" smtClean="0"/>
              <a:t>main</a:t>
            </a:r>
            <a:r>
              <a:rPr lang="en-US" altLang="zh-CN" dirty="0"/>
              <a:t>()</a:t>
            </a:r>
            <a:r>
              <a:rPr lang="zh-CN" altLang="zh-CN" dirty="0" smtClean="0"/>
              <a:t>函数</a:t>
            </a:r>
            <a:r>
              <a:rPr lang="zh-CN" altLang="en-US" dirty="0" smtClean="0"/>
              <a:t>的汇编代码</a:t>
            </a:r>
            <a:r>
              <a:rPr lang="zh-CN" altLang="zh-CN" dirty="0" smtClean="0"/>
              <a:t>中</a:t>
            </a:r>
            <a:r>
              <a:rPr lang="zh-CN" altLang="zh-CN" dirty="0"/>
              <a:t>，可以进一步找到：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en-US" altLang="zh-CN" sz="2000" b="1" dirty="0" smtClean="0">
                <a:solidFill>
                  <a:srgbClr val="FF0000"/>
                </a:solidFill>
              </a:rPr>
              <a:t>      8048a58</a:t>
            </a:r>
            <a:r>
              <a:rPr lang="en-US" altLang="zh-CN" sz="2000" b="1" dirty="0">
                <a:solidFill>
                  <a:srgbClr val="FF0000"/>
                </a:solidFill>
              </a:rPr>
              <a:t>:	e8 49 07 00 00       	call   	80491a6 &lt;</a:t>
            </a:r>
            <a:r>
              <a:rPr lang="en-US" altLang="zh-CN" sz="2000" b="1" dirty="0" err="1">
                <a:solidFill>
                  <a:srgbClr val="FF0000"/>
                </a:solidFill>
              </a:rPr>
              <a:t>read_line</a:t>
            </a:r>
            <a:r>
              <a:rPr lang="en-US" altLang="zh-CN" sz="2000" b="1" dirty="0">
                <a:solidFill>
                  <a:srgbClr val="FF0000"/>
                </a:solidFill>
              </a:rPr>
              <a:t>&gt;</a:t>
            </a:r>
            <a:endParaRPr lang="zh-CN" altLang="zh-CN" sz="2000" b="1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altLang="zh-CN" sz="2000" b="1" dirty="0" smtClean="0">
                <a:solidFill>
                  <a:srgbClr val="FF0000"/>
                </a:solidFill>
              </a:rPr>
              <a:t>      8048a5d</a:t>
            </a:r>
            <a:r>
              <a:rPr lang="en-US" altLang="zh-CN" sz="2000" b="1" dirty="0">
                <a:solidFill>
                  <a:srgbClr val="FF0000"/>
                </a:solidFill>
              </a:rPr>
              <a:t>:	89 04 24             	</a:t>
            </a:r>
            <a:r>
              <a:rPr lang="en-US" altLang="zh-CN" sz="2000" b="1" dirty="0" err="1">
                <a:solidFill>
                  <a:srgbClr val="FF0000"/>
                </a:solidFill>
              </a:rPr>
              <a:t>mov</a:t>
            </a:r>
            <a:r>
              <a:rPr lang="en-US" altLang="zh-CN" sz="2000" b="1" dirty="0">
                <a:solidFill>
                  <a:srgbClr val="FF0000"/>
                </a:solidFill>
              </a:rPr>
              <a:t>   	%</a:t>
            </a:r>
            <a:r>
              <a:rPr lang="en-US" altLang="zh-CN" sz="2000" b="1" dirty="0" err="1">
                <a:solidFill>
                  <a:srgbClr val="FF0000"/>
                </a:solidFill>
              </a:rPr>
              <a:t>eax</a:t>
            </a:r>
            <a:r>
              <a:rPr lang="en-US" altLang="zh-CN" sz="2000" b="1" dirty="0">
                <a:solidFill>
                  <a:srgbClr val="FF0000"/>
                </a:solidFill>
              </a:rPr>
              <a:t>,(%</a:t>
            </a:r>
            <a:r>
              <a:rPr lang="en-US" altLang="zh-CN" sz="2000" b="1" dirty="0" err="1">
                <a:solidFill>
                  <a:srgbClr val="FF0000"/>
                </a:solidFill>
              </a:rPr>
              <a:t>esp</a:t>
            </a:r>
            <a:r>
              <a:rPr lang="en-US" altLang="zh-CN" sz="2000" b="1" dirty="0">
                <a:solidFill>
                  <a:srgbClr val="FF0000"/>
                </a:solidFill>
              </a:rPr>
              <a:t>)</a:t>
            </a:r>
            <a:endParaRPr lang="zh-CN" altLang="zh-CN" sz="2000" b="1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 smtClean="0"/>
              <a:t>   %</a:t>
            </a:r>
            <a:r>
              <a:rPr lang="en-US" altLang="zh-CN" dirty="0" err="1"/>
              <a:t>eax</a:t>
            </a:r>
            <a:r>
              <a:rPr lang="zh-CN" altLang="zh-CN" dirty="0"/>
              <a:t>里存储的是调用</a:t>
            </a:r>
            <a:r>
              <a:rPr lang="en-US" altLang="zh-CN" dirty="0" err="1"/>
              <a:t>read_line</a:t>
            </a:r>
            <a:r>
              <a:rPr lang="en-US" altLang="zh-CN" dirty="0"/>
              <a:t>()</a:t>
            </a:r>
            <a:r>
              <a:rPr lang="zh-CN" altLang="zh-CN" dirty="0" smtClean="0"/>
              <a:t>函数返回</a:t>
            </a:r>
            <a:r>
              <a:rPr lang="zh-CN" altLang="en-US" dirty="0"/>
              <a:t>值</a:t>
            </a:r>
            <a:r>
              <a:rPr lang="zh-CN" altLang="zh-CN" dirty="0" smtClean="0"/>
              <a:t>，也是</a:t>
            </a:r>
            <a:r>
              <a:rPr lang="zh-CN" altLang="zh-CN" dirty="0"/>
              <a:t>用户输入的</a:t>
            </a:r>
            <a:r>
              <a:rPr lang="zh-CN" altLang="zh-CN" dirty="0" smtClean="0"/>
              <a:t>字符串首地址</a:t>
            </a:r>
            <a:r>
              <a:rPr lang="zh-CN" altLang="zh-CN" dirty="0" smtClean="0"/>
              <a:t>，推断</a:t>
            </a:r>
            <a:r>
              <a:rPr lang="zh-CN" altLang="zh-CN" dirty="0"/>
              <a:t>出和用户输入字符串相比较的字符串的存储地址为</a:t>
            </a:r>
            <a:r>
              <a:rPr lang="en-US" altLang="zh-CN" dirty="0" smtClean="0"/>
              <a:t>0x804a0fc</a:t>
            </a:r>
            <a:r>
              <a:rPr lang="zh-CN" altLang="en-US" dirty="0" smtClean="0"/>
              <a:t>，因为调用</a:t>
            </a:r>
            <a:r>
              <a:rPr lang="en-US" altLang="zh-CN" b="1" kern="100" dirty="0" err="1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strings_not_equal</a:t>
            </a:r>
            <a:r>
              <a:rPr lang="zh-CN" altLang="en-US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前有语句：</a:t>
            </a:r>
            <a:endParaRPr lang="zh-CN" altLang="zh-CN" dirty="0"/>
          </a:p>
          <a:p>
            <a:pPr marL="0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en-US" altLang="zh-CN" sz="2000" b="1" dirty="0" smtClean="0">
                <a:solidFill>
                  <a:srgbClr val="0000FF"/>
                </a:solidFill>
              </a:rPr>
              <a:t>8048f0c:  c7 </a:t>
            </a:r>
            <a:r>
              <a:rPr lang="en-US" altLang="zh-CN" sz="2000" b="1" dirty="0">
                <a:solidFill>
                  <a:srgbClr val="0000FF"/>
                </a:solidFill>
              </a:rPr>
              <a:t>44 24 04 fc a0 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04</a:t>
            </a:r>
            <a:r>
              <a:rPr lang="en-US" altLang="zh-CN" sz="2000" b="1" dirty="0">
                <a:solidFill>
                  <a:srgbClr val="0000FF"/>
                </a:solidFill>
              </a:rPr>
              <a:t>	</a:t>
            </a:r>
            <a:r>
              <a:rPr lang="en-US" altLang="zh-CN" sz="2000" b="1" dirty="0" err="1">
                <a:solidFill>
                  <a:srgbClr val="0000FF"/>
                </a:solidFill>
              </a:rPr>
              <a:t>movl</a:t>
            </a:r>
            <a:r>
              <a:rPr lang="en-US" altLang="zh-CN" sz="2000" b="1" dirty="0">
                <a:solidFill>
                  <a:srgbClr val="0000FF"/>
                </a:solidFill>
              </a:rPr>
              <a:t>   $0x</a:t>
            </a:r>
            <a:r>
              <a:rPr lang="en-US" altLang="zh-CN" sz="2000" b="1" dirty="0">
                <a:solidFill>
                  <a:srgbClr val="FF0000"/>
                </a:solidFill>
              </a:rPr>
              <a:t>804a0fc</a:t>
            </a:r>
            <a:r>
              <a:rPr lang="en-US" altLang="zh-CN" sz="2000" b="1" dirty="0">
                <a:solidFill>
                  <a:srgbClr val="0000FF"/>
                </a:solidFill>
              </a:rPr>
              <a:t>,0x4(%</a:t>
            </a:r>
            <a:r>
              <a:rPr lang="en-US" altLang="zh-CN" sz="2000" b="1" dirty="0" err="1">
                <a:solidFill>
                  <a:srgbClr val="0000FF"/>
                </a:solidFill>
              </a:rPr>
              <a:t>esp</a:t>
            </a:r>
            <a:r>
              <a:rPr lang="en-US" altLang="zh-CN" sz="2000" b="1" dirty="0">
                <a:solidFill>
                  <a:srgbClr val="0000FF"/>
                </a:solidFill>
              </a:rPr>
              <a:t>)</a:t>
            </a:r>
            <a:endParaRPr lang="zh-CN" altLang="zh-CN" sz="2000" dirty="0">
              <a:solidFill>
                <a:srgbClr val="0000FF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14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90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实验步骤演示（续）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640960" cy="5760640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0x804a0fc</a:t>
            </a:r>
            <a:r>
              <a:rPr lang="zh-CN" altLang="en-US" dirty="0" smtClean="0"/>
              <a:t>里存放是是什么呢？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err="1" smtClean="0"/>
              <a:t>gdb</a:t>
            </a:r>
            <a:r>
              <a:rPr lang="zh-CN" altLang="zh-CN" dirty="0"/>
              <a:t>查看这个地址存储的数据内容。具体过程如下</a:t>
            </a:r>
            <a:r>
              <a:rPr lang="zh-CN" altLang="zh-CN" dirty="0" smtClean="0"/>
              <a:t>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zh-CN" b="1" dirty="0"/>
              <a:t>第五步：执行</a:t>
            </a:r>
            <a:r>
              <a:rPr lang="zh-CN" altLang="zh-CN" b="1" dirty="0" smtClean="0"/>
              <a:t>：</a:t>
            </a:r>
            <a:r>
              <a:rPr lang="en-US" altLang="zh-CN" b="1" dirty="0" err="1" smtClean="0"/>
              <a:t>gdb</a:t>
            </a:r>
            <a:r>
              <a:rPr lang="en-US" altLang="zh-CN" b="1" dirty="0" smtClean="0"/>
              <a:t> </a:t>
            </a:r>
            <a:r>
              <a:rPr lang="en-US" altLang="zh-CN" b="1" dirty="0"/>
              <a:t>bomb</a:t>
            </a:r>
            <a:r>
              <a:rPr lang="zh-CN" altLang="zh-CN" b="1" dirty="0"/>
              <a:t>，显示如下：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sz="1600" dirty="0"/>
              <a:t>GNU </a:t>
            </a:r>
            <a:r>
              <a:rPr lang="en-US" altLang="zh-CN" sz="1600" dirty="0" err="1"/>
              <a:t>gdb</a:t>
            </a:r>
            <a:r>
              <a:rPr lang="en-US" altLang="zh-CN" sz="1600" dirty="0"/>
              <a:t> (GDB) 7.2-ubuntu</a:t>
            </a:r>
            <a:endParaRPr lang="zh-CN" altLang="zh-CN" sz="1600" dirty="0"/>
          </a:p>
          <a:p>
            <a:pPr marL="0" indent="0">
              <a:buNone/>
            </a:pPr>
            <a:r>
              <a:rPr lang="en-US" altLang="zh-CN" sz="1600" dirty="0"/>
              <a:t>Copyright (C) 2010 Free Software Foundation, Inc.</a:t>
            </a:r>
            <a:endParaRPr lang="zh-CN" altLang="zh-CN" sz="1600" dirty="0"/>
          </a:p>
          <a:p>
            <a:pPr marL="0" indent="0">
              <a:buNone/>
            </a:pPr>
            <a:r>
              <a:rPr lang="en-US" altLang="zh-CN" sz="1600" dirty="0"/>
              <a:t>License GPLv3+: GNU GPL version 3 or later &lt;http://gnu.org/licenses/gpl.html&gt;</a:t>
            </a:r>
            <a:endParaRPr lang="zh-CN" altLang="zh-CN" sz="1600" dirty="0"/>
          </a:p>
          <a:p>
            <a:pPr marL="0" indent="0">
              <a:buNone/>
            </a:pPr>
            <a:r>
              <a:rPr lang="en-US" altLang="zh-CN" sz="1600" dirty="0"/>
              <a:t>This is free software: you are free to change and redistribute it.</a:t>
            </a:r>
            <a:endParaRPr lang="zh-CN" altLang="zh-CN" sz="1600" dirty="0"/>
          </a:p>
          <a:p>
            <a:pPr marL="0" indent="0">
              <a:buNone/>
            </a:pPr>
            <a:r>
              <a:rPr lang="en-US" altLang="zh-CN" sz="1600" dirty="0"/>
              <a:t>There is NO WARRANTY, to the extent permitted by law.  Type "show copying"</a:t>
            </a:r>
            <a:endParaRPr lang="zh-CN" altLang="zh-CN" sz="1600" dirty="0"/>
          </a:p>
          <a:p>
            <a:pPr marL="0" indent="0">
              <a:buNone/>
            </a:pPr>
            <a:r>
              <a:rPr lang="en-US" altLang="zh-CN" sz="1600" dirty="0"/>
              <a:t>and "show warranty" for details.</a:t>
            </a:r>
            <a:endParaRPr lang="zh-CN" altLang="zh-CN" sz="1600" dirty="0"/>
          </a:p>
          <a:p>
            <a:pPr marL="0" indent="0">
              <a:buNone/>
            </a:pPr>
            <a:r>
              <a:rPr lang="en-US" altLang="zh-CN" sz="1600" dirty="0"/>
              <a:t>This GDB was configured as "i686-linux-gnu".</a:t>
            </a:r>
            <a:endParaRPr lang="zh-CN" altLang="zh-CN" sz="1600" dirty="0"/>
          </a:p>
          <a:p>
            <a:pPr marL="0" indent="0">
              <a:buNone/>
            </a:pPr>
            <a:r>
              <a:rPr lang="en-US" altLang="zh-CN" sz="1600" dirty="0"/>
              <a:t>For bug reporting instructions, please see:</a:t>
            </a:r>
            <a:endParaRPr lang="zh-CN" altLang="zh-CN" sz="1600" dirty="0"/>
          </a:p>
          <a:p>
            <a:pPr marL="0" indent="0">
              <a:buNone/>
            </a:pPr>
            <a:r>
              <a:rPr lang="en-US" altLang="zh-CN" sz="1600" dirty="0"/>
              <a:t>&lt;http://www.gnu.org/software/</a:t>
            </a:r>
            <a:r>
              <a:rPr lang="en-US" altLang="zh-CN" sz="1600" dirty="0" err="1"/>
              <a:t>gdb</a:t>
            </a:r>
            <a:r>
              <a:rPr lang="en-US" altLang="zh-CN" sz="1600" dirty="0"/>
              <a:t>/bugs/&gt;...</a:t>
            </a:r>
            <a:endParaRPr lang="zh-CN" altLang="zh-CN" sz="1600" dirty="0"/>
          </a:p>
          <a:p>
            <a:pPr marL="0" indent="0">
              <a:buNone/>
            </a:pPr>
            <a:r>
              <a:rPr lang="en-US" altLang="zh-CN" sz="1600" dirty="0"/>
              <a:t>./bomb/</a:t>
            </a:r>
            <a:r>
              <a:rPr lang="en-US" altLang="zh-CN" sz="1600" dirty="0" err="1"/>
              <a:t>bomblab</a:t>
            </a:r>
            <a:r>
              <a:rPr lang="en-US" altLang="zh-CN" sz="1600" dirty="0"/>
              <a:t>/</a:t>
            </a:r>
            <a:r>
              <a:rPr lang="en-US" altLang="zh-CN" sz="1600" dirty="0" err="1"/>
              <a:t>src</a:t>
            </a:r>
            <a:r>
              <a:rPr lang="en-US" altLang="zh-CN" sz="1600" dirty="0"/>
              <a:t>/bomb...done</a:t>
            </a:r>
            <a:r>
              <a:rPr lang="en-US" altLang="zh-CN" sz="1600" dirty="0" smtClean="0"/>
              <a:t>.</a:t>
            </a:r>
          </a:p>
          <a:p>
            <a:pPr marL="0" indent="0">
              <a:buNone/>
            </a:pPr>
            <a:r>
              <a:rPr lang="en-US" altLang="zh-CN" sz="1600" b="1" dirty="0">
                <a:solidFill>
                  <a:srgbClr val="FF0000"/>
                </a:solidFill>
              </a:rPr>
              <a:t>(</a:t>
            </a:r>
            <a:r>
              <a:rPr lang="en-US" altLang="zh-CN" sz="1600" b="1" dirty="0" err="1">
                <a:solidFill>
                  <a:srgbClr val="FF0000"/>
                </a:solidFill>
              </a:rPr>
              <a:t>gdb</a:t>
            </a:r>
            <a:r>
              <a:rPr lang="en-US" altLang="zh-CN" sz="1600" b="1" dirty="0">
                <a:solidFill>
                  <a:srgbClr val="FF0000"/>
                </a:solidFill>
              </a:rPr>
              <a:t>)</a:t>
            </a:r>
            <a:endParaRPr lang="zh-CN" altLang="zh-CN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15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97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实验步骤演示（续）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640960" cy="5760640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然后执行以下操作：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sz="1100" dirty="0" smtClean="0"/>
          </a:p>
          <a:p>
            <a:pPr marL="0" indent="0">
              <a:buNone/>
            </a:pPr>
            <a:r>
              <a:rPr lang="en-US" altLang="zh-CN" sz="2000" b="1" dirty="0" smtClean="0"/>
              <a:t>(</a:t>
            </a:r>
            <a:r>
              <a:rPr lang="en-US" altLang="zh-CN" sz="2000" b="1" dirty="0" err="1"/>
              <a:t>gdb</a:t>
            </a:r>
            <a:r>
              <a:rPr lang="en-US" altLang="zh-CN" sz="2000" b="1" dirty="0"/>
              <a:t>) </a:t>
            </a:r>
            <a:r>
              <a:rPr lang="en-US" altLang="zh-CN" sz="2000" b="1" dirty="0">
                <a:solidFill>
                  <a:srgbClr val="FF0000"/>
                </a:solidFill>
              </a:rPr>
              <a:t>b </a:t>
            </a:r>
            <a:r>
              <a:rPr lang="en-US" altLang="zh-CN" sz="2000" b="1" dirty="0" smtClean="0">
                <a:solidFill>
                  <a:srgbClr val="FF0000"/>
                </a:solidFill>
              </a:rPr>
              <a:t>main    </a:t>
            </a:r>
            <a:endParaRPr lang="zh-CN" altLang="zh-CN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000" dirty="0"/>
              <a:t>Breakpoint 1 at 0x80489a5: file </a:t>
            </a:r>
            <a:r>
              <a:rPr lang="en-US" altLang="zh-CN" sz="2000" dirty="0" err="1"/>
              <a:t>bomb.c</a:t>
            </a:r>
            <a:r>
              <a:rPr lang="en-US" altLang="zh-CN" sz="2000" dirty="0"/>
              <a:t>, line 45.</a:t>
            </a:r>
            <a:endParaRPr lang="zh-CN" altLang="zh-CN" sz="2000" dirty="0"/>
          </a:p>
          <a:p>
            <a:pPr marL="0" indent="0">
              <a:buNone/>
            </a:pPr>
            <a:r>
              <a:rPr lang="en-US" altLang="zh-CN" sz="2000" b="1" dirty="0"/>
              <a:t>(</a:t>
            </a:r>
            <a:r>
              <a:rPr lang="en-US" altLang="zh-CN" sz="2000" b="1" dirty="0" err="1"/>
              <a:t>gdb</a:t>
            </a:r>
            <a:r>
              <a:rPr lang="en-US" altLang="zh-CN" sz="2000" b="1" dirty="0"/>
              <a:t>) </a:t>
            </a:r>
            <a:r>
              <a:rPr lang="en-US" altLang="zh-CN" sz="2000" b="1" dirty="0">
                <a:solidFill>
                  <a:srgbClr val="FF0000"/>
                </a:solidFill>
              </a:rPr>
              <a:t>r</a:t>
            </a:r>
            <a:endParaRPr lang="zh-CN" altLang="zh-CN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000" dirty="0"/>
              <a:t>Starting program:./bomb/</a:t>
            </a:r>
            <a:r>
              <a:rPr lang="en-US" altLang="zh-CN" sz="2000" dirty="0" err="1"/>
              <a:t>bomblab</a:t>
            </a:r>
            <a:r>
              <a:rPr lang="en-US" altLang="zh-CN" sz="2000" dirty="0"/>
              <a:t>/</a:t>
            </a:r>
            <a:r>
              <a:rPr lang="en-US" altLang="zh-CN" sz="2000" dirty="0" err="1"/>
              <a:t>src</a:t>
            </a:r>
            <a:r>
              <a:rPr lang="en-US" altLang="zh-CN" sz="2000" dirty="0"/>
              <a:t>/bomb </a:t>
            </a:r>
            <a:endParaRPr lang="zh-CN" altLang="zh-CN" sz="2000" dirty="0"/>
          </a:p>
          <a:p>
            <a:pPr marL="0" indent="0">
              <a:buNone/>
            </a:pPr>
            <a:r>
              <a:rPr lang="en-US" altLang="zh-CN" sz="2000" dirty="0"/>
              <a:t> </a:t>
            </a:r>
            <a:endParaRPr lang="zh-CN" altLang="zh-CN" sz="2000" dirty="0"/>
          </a:p>
          <a:p>
            <a:pPr marL="0" indent="0">
              <a:buNone/>
            </a:pPr>
            <a:r>
              <a:rPr lang="en-US" altLang="zh-CN" sz="2000" dirty="0"/>
              <a:t>Breakpoint 1, main (</a:t>
            </a:r>
            <a:r>
              <a:rPr lang="en-US" altLang="zh-CN" sz="2000" dirty="0" err="1"/>
              <a:t>argc</a:t>
            </a:r>
            <a:r>
              <a:rPr lang="en-US" altLang="zh-CN" sz="2000" dirty="0"/>
              <a:t>=1, </a:t>
            </a:r>
            <a:r>
              <a:rPr lang="en-US" altLang="zh-CN" sz="2000" dirty="0" err="1"/>
              <a:t>argv</a:t>
            </a:r>
            <a:r>
              <a:rPr lang="en-US" altLang="zh-CN" sz="2000" dirty="0"/>
              <a:t>=0xbffff3f4) at bomb.c:45</a:t>
            </a:r>
            <a:endParaRPr lang="zh-CN" altLang="zh-CN" sz="2000" dirty="0"/>
          </a:p>
          <a:p>
            <a:pPr marL="0" indent="0">
              <a:buNone/>
            </a:pPr>
            <a:r>
              <a:rPr lang="en-US" altLang="zh-CN" sz="2000" dirty="0" smtClean="0"/>
              <a:t>45	    if </a:t>
            </a:r>
            <a:r>
              <a:rPr lang="en-US" altLang="zh-CN" sz="2000" dirty="0"/>
              <a:t>(</a:t>
            </a:r>
            <a:r>
              <a:rPr lang="en-US" altLang="zh-CN" sz="2000" dirty="0" err="1"/>
              <a:t>argc</a:t>
            </a:r>
            <a:r>
              <a:rPr lang="en-US" altLang="zh-CN" sz="2000" dirty="0"/>
              <a:t> == 1) { </a:t>
            </a:r>
            <a:endParaRPr lang="en-US" altLang="zh-CN" sz="2000" dirty="0" smtClean="0"/>
          </a:p>
          <a:p>
            <a:pPr marL="0" indent="0">
              <a:buNone/>
            </a:pPr>
            <a:r>
              <a:rPr lang="fr-FR" altLang="zh-CN" sz="2000" dirty="0"/>
              <a:t>(gdb) </a:t>
            </a:r>
            <a:r>
              <a:rPr lang="fr-FR" altLang="zh-CN" sz="2000" b="1" dirty="0">
                <a:solidFill>
                  <a:srgbClr val="FF0000"/>
                </a:solidFill>
              </a:rPr>
              <a:t>ni</a:t>
            </a:r>
          </a:p>
          <a:p>
            <a:pPr marL="0" indent="0">
              <a:buNone/>
            </a:pPr>
            <a:r>
              <a:rPr lang="fr-FR" altLang="zh-CN" sz="2000" dirty="0"/>
              <a:t>0x080489a8	45	    if (argc == 1) {  </a:t>
            </a:r>
          </a:p>
          <a:p>
            <a:pPr marL="0" indent="0">
              <a:buNone/>
            </a:pPr>
            <a:r>
              <a:rPr lang="fr-FR" altLang="zh-CN" sz="2000" dirty="0"/>
              <a:t>(gdb) </a:t>
            </a:r>
            <a:r>
              <a:rPr lang="fr-FR" altLang="zh-CN" sz="2000" b="1" dirty="0">
                <a:solidFill>
                  <a:srgbClr val="FF0000"/>
                </a:solidFill>
              </a:rPr>
              <a:t>ni</a:t>
            </a:r>
          </a:p>
          <a:p>
            <a:pPr marL="0" indent="0">
              <a:buNone/>
            </a:pPr>
            <a:r>
              <a:rPr lang="fr-FR" altLang="zh-CN" sz="2000" dirty="0"/>
              <a:t>46		infile = stdin;</a:t>
            </a:r>
          </a:p>
          <a:p>
            <a:pPr marL="0" indent="0">
              <a:buNone/>
            </a:pPr>
            <a:r>
              <a:rPr lang="fr-FR" altLang="zh-CN" sz="2000" dirty="0"/>
              <a:t>(gdb) </a:t>
            </a:r>
            <a:r>
              <a:rPr lang="fr-FR" altLang="zh-CN" sz="2000" dirty="0">
                <a:solidFill>
                  <a:srgbClr val="FF0000"/>
                </a:solidFill>
              </a:rPr>
              <a:t>ni</a:t>
            </a:r>
          </a:p>
          <a:p>
            <a:pPr marL="0" indent="0">
              <a:buNone/>
            </a:pPr>
            <a:endParaRPr lang="zh-CN" altLang="zh-CN" sz="20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16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1772816"/>
            <a:ext cx="322395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在</a:t>
            </a:r>
            <a:r>
              <a:rPr lang="en-US" altLang="zh-CN" dirty="0" smtClean="0"/>
              <a:t>main</a:t>
            </a:r>
            <a:r>
              <a:rPr lang="zh-CN" altLang="en-US" dirty="0" smtClean="0"/>
              <a:t>函数的开始</a:t>
            </a:r>
            <a:r>
              <a:rPr lang="zh-CN" altLang="en-US" dirty="0"/>
              <a:t>处</a:t>
            </a:r>
            <a:r>
              <a:rPr lang="zh-CN" altLang="en-US" dirty="0" smtClean="0"/>
              <a:t>设置断点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59832" y="2636912"/>
            <a:ext cx="253146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从</a:t>
            </a:r>
            <a:r>
              <a:rPr lang="en-US" altLang="zh-CN" dirty="0" err="1" smtClean="0"/>
              <a:t>gdb</a:t>
            </a:r>
            <a:r>
              <a:rPr lang="zh-CN" altLang="en-US" dirty="0" smtClean="0"/>
              <a:t>里运行</a:t>
            </a:r>
            <a:r>
              <a:rPr lang="en-US" altLang="zh-CN" dirty="0" smtClean="0"/>
              <a:t>bomb</a:t>
            </a:r>
            <a:r>
              <a:rPr lang="zh-CN" altLang="en-US" dirty="0" smtClean="0"/>
              <a:t>程序</a:t>
            </a:r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45184" y="4351248"/>
            <a:ext cx="262123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运行后，暂停在断点</a:t>
            </a:r>
            <a:r>
              <a:rPr lang="en-US" altLang="zh-CN" dirty="0" smtClean="0"/>
              <a:t>1</a:t>
            </a:r>
            <a:r>
              <a:rPr lang="zh-CN" altLang="en-US" dirty="0" smtClean="0"/>
              <a:t>处</a:t>
            </a:r>
            <a:endParaRPr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91680" y="4720580"/>
            <a:ext cx="203132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单步执行机器指令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41259" y="5661248"/>
            <a:ext cx="358303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这里可以看到执行到哪一条</a:t>
            </a:r>
            <a:r>
              <a:rPr lang="en-US" altLang="zh-CN" dirty="0" smtClean="0"/>
              <a:t>C</a:t>
            </a:r>
            <a:r>
              <a:rPr lang="zh-CN" altLang="en-US" dirty="0" smtClean="0"/>
              <a:t>语句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120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实验步骤演示（续）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640960" cy="576064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0x080489af	46		</a:t>
            </a:r>
            <a:r>
              <a:rPr lang="en-US" altLang="zh-CN" sz="800" dirty="0" err="1"/>
              <a:t>infile</a:t>
            </a:r>
            <a:r>
              <a:rPr lang="en-US" altLang="zh-CN" sz="800" dirty="0"/>
              <a:t> = </a:t>
            </a:r>
            <a:r>
              <a:rPr lang="en-US" altLang="zh-CN" sz="800" dirty="0" err="1"/>
              <a:t>stdin</a:t>
            </a:r>
            <a:r>
              <a:rPr lang="en-US" altLang="zh-CN" sz="800" dirty="0"/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(</a:t>
            </a:r>
            <a:r>
              <a:rPr lang="en-US" altLang="zh-CN" sz="800" dirty="0" err="1"/>
              <a:t>gdb</a:t>
            </a:r>
            <a:r>
              <a:rPr lang="en-US" altLang="zh-CN" sz="800" dirty="0"/>
              <a:t>) </a:t>
            </a:r>
            <a:r>
              <a:rPr lang="en-US" altLang="zh-CN" sz="800" dirty="0" err="1"/>
              <a:t>ni</a:t>
            </a:r>
            <a:endParaRPr lang="en-US" altLang="zh-CN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0x080489b4	46		</a:t>
            </a:r>
            <a:r>
              <a:rPr lang="en-US" altLang="zh-CN" sz="800" dirty="0" err="1"/>
              <a:t>infile</a:t>
            </a:r>
            <a:r>
              <a:rPr lang="en-US" altLang="zh-CN" sz="800" dirty="0"/>
              <a:t> = </a:t>
            </a:r>
            <a:r>
              <a:rPr lang="en-US" altLang="zh-CN" sz="800" dirty="0" err="1"/>
              <a:t>stdin</a:t>
            </a:r>
            <a:r>
              <a:rPr lang="en-US" altLang="zh-CN" sz="800" dirty="0"/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(</a:t>
            </a:r>
            <a:r>
              <a:rPr lang="en-US" altLang="zh-CN" sz="800" dirty="0" err="1"/>
              <a:t>gdb</a:t>
            </a:r>
            <a:r>
              <a:rPr lang="en-US" altLang="zh-CN" sz="800" dirty="0"/>
              <a:t>) </a:t>
            </a:r>
            <a:r>
              <a:rPr lang="en-US" altLang="zh-CN" sz="800" dirty="0" err="1"/>
              <a:t>ni</a:t>
            </a:r>
            <a:endParaRPr lang="en-US" altLang="zh-CN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67	    </a:t>
            </a:r>
            <a:r>
              <a:rPr lang="en-US" altLang="zh-CN" sz="800" dirty="0" err="1"/>
              <a:t>initialize_bomb</a:t>
            </a:r>
            <a:r>
              <a:rPr lang="en-US" altLang="zh-CN" sz="800" dirty="0"/>
              <a:t>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(</a:t>
            </a:r>
            <a:r>
              <a:rPr lang="en-US" altLang="zh-CN" sz="800" dirty="0" err="1"/>
              <a:t>gdb</a:t>
            </a:r>
            <a:r>
              <a:rPr lang="en-US" altLang="zh-CN" sz="800" dirty="0"/>
              <a:t>) </a:t>
            </a:r>
            <a:r>
              <a:rPr lang="en-US" altLang="zh-CN" sz="800" dirty="0" err="1"/>
              <a:t>ni</a:t>
            </a:r>
            <a:endParaRPr lang="en-US" altLang="zh-CN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 err="1"/>
              <a:t>printf</a:t>
            </a:r>
            <a:r>
              <a:rPr lang="en-US" altLang="zh-CN" sz="800" dirty="0"/>
              <a:t> (</a:t>
            </a:r>
            <a:r>
              <a:rPr lang="en-US" altLang="zh-CN" sz="800" dirty="0" err="1"/>
              <a:t>argc</a:t>
            </a:r>
            <a:r>
              <a:rPr lang="en-US" altLang="zh-CN" sz="800" dirty="0"/>
              <a:t>=1, </a:t>
            </a:r>
            <a:r>
              <a:rPr lang="en-US" altLang="zh-CN" sz="800" dirty="0" err="1"/>
              <a:t>argv</a:t>
            </a:r>
            <a:r>
              <a:rPr lang="en-US" altLang="zh-CN" sz="800" dirty="0"/>
              <a:t>=0xbffff3f4) at /</a:t>
            </a:r>
            <a:r>
              <a:rPr lang="en-US" altLang="zh-CN" sz="800" dirty="0" err="1"/>
              <a:t>usr</a:t>
            </a:r>
            <a:r>
              <a:rPr lang="en-US" altLang="zh-CN" sz="800" dirty="0"/>
              <a:t>/include/bits/stdio2.h:105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105	  return __</a:t>
            </a:r>
            <a:r>
              <a:rPr lang="en-US" altLang="zh-CN" sz="800" dirty="0" err="1"/>
              <a:t>printf_chk</a:t>
            </a:r>
            <a:r>
              <a:rPr lang="en-US" altLang="zh-CN" sz="800" dirty="0"/>
              <a:t> (__USE_FORTIFY_LEVEL - 1, __</a:t>
            </a:r>
            <a:r>
              <a:rPr lang="en-US" altLang="zh-CN" sz="800" dirty="0" err="1"/>
              <a:t>fmt</a:t>
            </a:r>
            <a:r>
              <a:rPr lang="en-US" altLang="zh-CN" sz="800" dirty="0"/>
              <a:t>, __</a:t>
            </a:r>
            <a:r>
              <a:rPr lang="en-US" altLang="zh-CN" sz="800" dirty="0" err="1"/>
              <a:t>va_arg_pack</a:t>
            </a:r>
            <a:r>
              <a:rPr lang="en-US" altLang="zh-CN" sz="800" dirty="0"/>
              <a:t> 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(</a:t>
            </a:r>
            <a:r>
              <a:rPr lang="en-US" altLang="zh-CN" sz="800" dirty="0" err="1"/>
              <a:t>gdb</a:t>
            </a:r>
            <a:r>
              <a:rPr lang="en-US" altLang="zh-CN" sz="800" dirty="0"/>
              <a:t>) </a:t>
            </a:r>
            <a:r>
              <a:rPr lang="en-US" altLang="zh-CN" sz="800" dirty="0" err="1"/>
              <a:t>ni</a:t>
            </a:r>
            <a:endParaRPr lang="en-US" altLang="zh-CN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0x08048a38	105	  return __</a:t>
            </a:r>
            <a:r>
              <a:rPr lang="en-US" altLang="zh-CN" sz="800" dirty="0" err="1"/>
              <a:t>printf_chk</a:t>
            </a:r>
            <a:r>
              <a:rPr lang="en-US" altLang="zh-CN" sz="800" dirty="0"/>
              <a:t> (__USE_FORTIFY_LEVEL - 1, __</a:t>
            </a:r>
            <a:r>
              <a:rPr lang="en-US" altLang="zh-CN" sz="800" dirty="0" err="1"/>
              <a:t>fmt</a:t>
            </a:r>
            <a:r>
              <a:rPr lang="en-US" altLang="zh-CN" sz="800" dirty="0"/>
              <a:t>, __</a:t>
            </a:r>
            <a:r>
              <a:rPr lang="en-US" altLang="zh-CN" sz="800" dirty="0" err="1"/>
              <a:t>va_arg_pack</a:t>
            </a:r>
            <a:r>
              <a:rPr lang="en-US" altLang="zh-CN" sz="800" dirty="0"/>
              <a:t> 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(</a:t>
            </a:r>
            <a:r>
              <a:rPr lang="en-US" altLang="zh-CN" sz="800" dirty="0" err="1"/>
              <a:t>gdb</a:t>
            </a:r>
            <a:r>
              <a:rPr lang="en-US" altLang="zh-CN" sz="800" dirty="0"/>
              <a:t>) </a:t>
            </a:r>
            <a:r>
              <a:rPr lang="en-US" altLang="zh-CN" sz="800" dirty="0" err="1"/>
              <a:t>ni</a:t>
            </a:r>
            <a:endParaRPr lang="en-US" altLang="zh-CN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0x08048a3f	105	  return __</a:t>
            </a:r>
            <a:r>
              <a:rPr lang="en-US" altLang="zh-CN" sz="800" dirty="0" err="1"/>
              <a:t>printf_chk</a:t>
            </a:r>
            <a:r>
              <a:rPr lang="en-US" altLang="zh-CN" sz="800" dirty="0"/>
              <a:t> (__USE_FORTIFY_LEVEL - 1, __</a:t>
            </a:r>
            <a:r>
              <a:rPr lang="en-US" altLang="zh-CN" sz="800" dirty="0" err="1"/>
              <a:t>fmt</a:t>
            </a:r>
            <a:r>
              <a:rPr lang="en-US" altLang="zh-CN" sz="800" dirty="0"/>
              <a:t>, __</a:t>
            </a:r>
            <a:r>
              <a:rPr lang="en-US" altLang="zh-CN" sz="800" dirty="0" err="1"/>
              <a:t>va_arg_pack</a:t>
            </a:r>
            <a:r>
              <a:rPr lang="en-US" altLang="zh-CN" sz="800" dirty="0"/>
              <a:t> 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(</a:t>
            </a:r>
            <a:r>
              <a:rPr lang="en-US" altLang="zh-CN" sz="800" dirty="0" err="1"/>
              <a:t>gdb</a:t>
            </a:r>
            <a:r>
              <a:rPr lang="en-US" altLang="zh-CN" sz="800" dirty="0"/>
              <a:t>) </a:t>
            </a:r>
            <a:r>
              <a:rPr lang="en-US" altLang="zh-CN" sz="800" dirty="0" err="1"/>
              <a:t>ni</a:t>
            </a:r>
            <a:endParaRPr lang="en-US" altLang="zh-CN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Welcome to my fiendish little bomb. You have 6 phases with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0x08048a44 in </a:t>
            </a:r>
            <a:r>
              <a:rPr lang="en-US" altLang="zh-CN" sz="800" dirty="0" err="1"/>
              <a:t>printf</a:t>
            </a:r>
            <a:r>
              <a:rPr lang="en-US" altLang="zh-CN" sz="800" dirty="0"/>
              <a:t> (</a:t>
            </a:r>
            <a:r>
              <a:rPr lang="en-US" altLang="zh-CN" sz="800" dirty="0" err="1"/>
              <a:t>argc</a:t>
            </a:r>
            <a:r>
              <a:rPr lang="en-US" altLang="zh-CN" sz="800" dirty="0"/>
              <a:t>=1, </a:t>
            </a:r>
            <a:r>
              <a:rPr lang="en-US" altLang="zh-CN" sz="800" dirty="0" err="1"/>
              <a:t>argv</a:t>
            </a:r>
            <a:r>
              <a:rPr lang="en-US" altLang="zh-CN" sz="800" dirty="0"/>
              <a:t>=0xbffff3f4)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    at /</a:t>
            </a:r>
            <a:r>
              <a:rPr lang="en-US" altLang="zh-CN" sz="800" dirty="0" err="1"/>
              <a:t>usr</a:t>
            </a:r>
            <a:r>
              <a:rPr lang="en-US" altLang="zh-CN" sz="800" dirty="0"/>
              <a:t>/include/bits/stdio2.h:105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105	  return __</a:t>
            </a:r>
            <a:r>
              <a:rPr lang="en-US" altLang="zh-CN" sz="800" dirty="0" err="1"/>
              <a:t>printf_chk</a:t>
            </a:r>
            <a:r>
              <a:rPr lang="en-US" altLang="zh-CN" sz="800" dirty="0"/>
              <a:t> (__USE_FORTIFY_LEVEL - 1, __</a:t>
            </a:r>
            <a:r>
              <a:rPr lang="en-US" altLang="zh-CN" sz="800" dirty="0" err="1"/>
              <a:t>fmt</a:t>
            </a:r>
            <a:r>
              <a:rPr lang="en-US" altLang="zh-CN" sz="800" dirty="0"/>
              <a:t>, __</a:t>
            </a:r>
            <a:r>
              <a:rPr lang="en-US" altLang="zh-CN" sz="800" dirty="0" err="1"/>
              <a:t>va_arg_pack</a:t>
            </a:r>
            <a:r>
              <a:rPr lang="en-US" altLang="zh-CN" sz="800" dirty="0"/>
              <a:t> 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(</a:t>
            </a:r>
            <a:r>
              <a:rPr lang="en-US" altLang="zh-CN" sz="800" dirty="0" err="1"/>
              <a:t>gdb</a:t>
            </a:r>
            <a:r>
              <a:rPr lang="en-US" altLang="zh-CN" sz="800" dirty="0"/>
              <a:t>) </a:t>
            </a:r>
            <a:r>
              <a:rPr lang="en-US" altLang="zh-CN" sz="800" dirty="0" err="1"/>
              <a:t>ni</a:t>
            </a:r>
            <a:endParaRPr lang="en-US" altLang="zh-CN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0x08048a4c	105	  return __</a:t>
            </a:r>
            <a:r>
              <a:rPr lang="en-US" altLang="zh-CN" sz="800" dirty="0" err="1"/>
              <a:t>printf_chk</a:t>
            </a:r>
            <a:r>
              <a:rPr lang="en-US" altLang="zh-CN" sz="800" dirty="0"/>
              <a:t> (__USE_FORTIFY_LEVEL - 1, __</a:t>
            </a:r>
            <a:r>
              <a:rPr lang="en-US" altLang="zh-CN" sz="800" dirty="0" err="1"/>
              <a:t>fmt</a:t>
            </a:r>
            <a:r>
              <a:rPr lang="en-US" altLang="zh-CN" sz="800" dirty="0"/>
              <a:t>, __</a:t>
            </a:r>
            <a:r>
              <a:rPr lang="en-US" altLang="zh-CN" sz="800" dirty="0" err="1"/>
              <a:t>va_arg_pack</a:t>
            </a:r>
            <a:r>
              <a:rPr lang="en-US" altLang="zh-CN" sz="800" dirty="0"/>
              <a:t> 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(</a:t>
            </a:r>
            <a:r>
              <a:rPr lang="en-US" altLang="zh-CN" sz="800" dirty="0" err="1"/>
              <a:t>gdb</a:t>
            </a:r>
            <a:r>
              <a:rPr lang="en-US" altLang="zh-CN" sz="800" dirty="0"/>
              <a:t>) </a:t>
            </a:r>
            <a:r>
              <a:rPr lang="en-US" altLang="zh-CN" sz="800" dirty="0" err="1"/>
              <a:t>ni</a:t>
            </a:r>
            <a:endParaRPr lang="en-US" altLang="zh-CN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0x08048a53	105	  return __</a:t>
            </a:r>
            <a:r>
              <a:rPr lang="en-US" altLang="zh-CN" sz="800" dirty="0" err="1"/>
              <a:t>printf_chk</a:t>
            </a:r>
            <a:r>
              <a:rPr lang="en-US" altLang="zh-CN" sz="800" dirty="0"/>
              <a:t> (__USE_FORTIFY_LEVEL - 1, __</a:t>
            </a:r>
            <a:r>
              <a:rPr lang="en-US" altLang="zh-CN" sz="800" dirty="0" err="1"/>
              <a:t>fmt</a:t>
            </a:r>
            <a:r>
              <a:rPr lang="en-US" altLang="zh-CN" sz="800" dirty="0"/>
              <a:t>, __</a:t>
            </a:r>
            <a:r>
              <a:rPr lang="en-US" altLang="zh-CN" sz="800" dirty="0" err="1"/>
              <a:t>va_arg_pack</a:t>
            </a:r>
            <a:r>
              <a:rPr lang="en-US" altLang="zh-CN" sz="800" dirty="0"/>
              <a:t> ());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(</a:t>
            </a:r>
            <a:r>
              <a:rPr lang="en-US" altLang="zh-CN" sz="800" dirty="0" err="1"/>
              <a:t>gdb</a:t>
            </a:r>
            <a:r>
              <a:rPr lang="en-US" altLang="zh-CN" sz="800" dirty="0"/>
              <a:t>) </a:t>
            </a:r>
            <a:r>
              <a:rPr lang="en-US" altLang="zh-CN" sz="800" dirty="0" err="1"/>
              <a:t>ni</a:t>
            </a:r>
            <a:endParaRPr lang="en-US" altLang="zh-CN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which to blow yourself up. Have a nice day!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800" dirty="0"/>
              <a:t>main (</a:t>
            </a:r>
            <a:r>
              <a:rPr lang="en-US" altLang="zh-CN" sz="800" dirty="0" err="1"/>
              <a:t>argc</a:t>
            </a:r>
            <a:r>
              <a:rPr lang="en-US" altLang="zh-CN" sz="800" dirty="0"/>
              <a:t>=1, </a:t>
            </a:r>
            <a:r>
              <a:rPr lang="en-US" altLang="zh-CN" sz="800" dirty="0" err="1"/>
              <a:t>argv</a:t>
            </a:r>
            <a:r>
              <a:rPr lang="en-US" altLang="zh-CN" sz="800" dirty="0"/>
              <a:t>=0xbffff3f4) at bomb.c:73</a:t>
            </a:r>
          </a:p>
          <a:p>
            <a:pPr marL="0" indent="0">
              <a:buNone/>
            </a:pPr>
            <a:r>
              <a:rPr lang="zh-CN" altLang="en-US" dirty="0" smtClean="0"/>
              <a:t>一直</a:t>
            </a:r>
            <a:r>
              <a:rPr lang="en-US" altLang="zh-CN" dirty="0" err="1" smtClean="0"/>
              <a:t>ni</a:t>
            </a:r>
            <a:r>
              <a:rPr lang="zh-CN" altLang="en-US" dirty="0" smtClean="0"/>
              <a:t>下去，直到下面的语句：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sz="2000" dirty="0"/>
              <a:t>73	    </a:t>
            </a:r>
            <a:r>
              <a:rPr lang="en-US" altLang="zh-CN" sz="2000" dirty="0">
                <a:solidFill>
                  <a:srgbClr val="FF0000"/>
                </a:solidFill>
              </a:rPr>
              <a:t>input = </a:t>
            </a:r>
            <a:r>
              <a:rPr lang="en-US" altLang="zh-CN" sz="2000" dirty="0" err="1">
                <a:solidFill>
                  <a:srgbClr val="FF0000"/>
                </a:solidFill>
              </a:rPr>
              <a:t>read_line</a:t>
            </a:r>
            <a:r>
              <a:rPr lang="en-US" altLang="zh-CN" sz="2000" dirty="0">
                <a:solidFill>
                  <a:srgbClr val="FF0000"/>
                </a:solidFill>
              </a:rPr>
              <a:t>();             </a:t>
            </a:r>
            <a:r>
              <a:rPr lang="en-US" altLang="zh-CN" sz="2000" dirty="0"/>
              <a:t>/* Get input                   */</a:t>
            </a:r>
          </a:p>
          <a:p>
            <a:pPr marL="0" indent="0">
              <a:buNone/>
            </a:pPr>
            <a:r>
              <a:rPr lang="en-US" altLang="zh-CN" sz="2000" dirty="0"/>
              <a:t>(</a:t>
            </a:r>
            <a:r>
              <a:rPr lang="en-US" altLang="zh-CN" sz="2000" dirty="0" err="1"/>
              <a:t>gdb</a:t>
            </a:r>
            <a:r>
              <a:rPr lang="en-US" altLang="zh-CN" sz="2000" dirty="0"/>
              <a:t>) </a:t>
            </a:r>
            <a:r>
              <a:rPr lang="en-US" altLang="zh-CN" sz="2000" b="1" dirty="0" err="1">
                <a:solidFill>
                  <a:srgbClr val="FF0000"/>
                </a:solidFill>
              </a:rPr>
              <a:t>ni</a:t>
            </a:r>
            <a:r>
              <a:rPr lang="en-US" altLang="zh-CN" sz="2000" b="1" dirty="0"/>
              <a:t>  </a:t>
            </a:r>
            <a:r>
              <a:rPr lang="en-US" altLang="zh-CN" sz="2000" dirty="0"/>
              <a:t>              /*</a:t>
            </a:r>
            <a:r>
              <a:rPr lang="zh-CN" altLang="en-US" sz="2000" dirty="0"/>
              <a:t>如果是命令行输入，这里输入你的拆弹字符串*</a:t>
            </a:r>
            <a:r>
              <a:rPr lang="en-US" altLang="zh-CN" sz="2000" dirty="0"/>
              <a:t>/</a:t>
            </a:r>
          </a:p>
          <a:p>
            <a:pPr marL="0" indent="0">
              <a:buNone/>
            </a:pPr>
            <a:r>
              <a:rPr lang="en-US" altLang="zh-CN" sz="2000" dirty="0" smtClean="0"/>
              <a:t>74	    </a:t>
            </a:r>
            <a:r>
              <a:rPr lang="en-US" altLang="zh-CN" sz="2000" dirty="0" smtClean="0">
                <a:solidFill>
                  <a:srgbClr val="FF0000"/>
                </a:solidFill>
              </a:rPr>
              <a:t>phase_1(input</a:t>
            </a:r>
            <a:r>
              <a:rPr lang="en-US" altLang="zh-CN" sz="2000" dirty="0">
                <a:solidFill>
                  <a:srgbClr val="FF0000"/>
                </a:solidFill>
              </a:rPr>
              <a:t>);                  </a:t>
            </a:r>
            <a:r>
              <a:rPr lang="en-US" altLang="zh-CN" sz="2000" dirty="0"/>
              <a:t>/* Run the phase               </a:t>
            </a:r>
            <a:r>
              <a:rPr lang="en-US" altLang="zh-CN" sz="2000" dirty="0" smtClean="0"/>
              <a:t>*/</a:t>
            </a:r>
          </a:p>
          <a:p>
            <a:pPr marL="0" indent="0">
              <a:buNone/>
            </a:pPr>
            <a:r>
              <a:rPr lang="zh-CN" altLang="en-US" sz="2000" dirty="0" smtClean="0"/>
              <a:t>在这个位置查看地址</a:t>
            </a:r>
            <a:r>
              <a:rPr lang="en-US" altLang="zh-CN" sz="2000" b="1" dirty="0" smtClean="0"/>
              <a:t>0x804a0fc</a:t>
            </a:r>
            <a:r>
              <a:rPr lang="zh-CN" altLang="en-US" sz="2000" b="1" dirty="0" smtClean="0"/>
              <a:t>处的内容：</a:t>
            </a:r>
            <a:endParaRPr lang="en-US" altLang="zh-CN" sz="2000" dirty="0"/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17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90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实验步骤演示（续）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640960" cy="576064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en-US" altLang="zh-CN" dirty="0" err="1">
                <a:solidFill>
                  <a:srgbClr val="FF0000"/>
                </a:solidFill>
              </a:rPr>
              <a:t>gdb</a:t>
            </a:r>
            <a:r>
              <a:rPr lang="en-US" altLang="zh-CN" dirty="0">
                <a:solidFill>
                  <a:srgbClr val="FF0000"/>
                </a:solidFill>
              </a:rPr>
              <a:t>) x/20x 0x804a0fc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0x804a0fc:	</a:t>
            </a:r>
            <a:r>
              <a:rPr lang="en-US" altLang="zh-CN" sz="1400" dirty="0" smtClean="0"/>
              <a:t>	0x6d612049</a:t>
            </a:r>
            <a:r>
              <a:rPr lang="en-US" altLang="zh-CN" sz="1400" dirty="0"/>
              <a:t>	0x73756a20	0x20612074	0x656e6572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0x804a10c:	0x65646167	0x636f6820	0x2079656b	0x2e6d6f6d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0x804a11c:	0x000000</a:t>
            </a:r>
            <a:r>
              <a:rPr lang="en-US" altLang="zh-CN" sz="1400" dirty="0">
                <a:solidFill>
                  <a:srgbClr val="FF0000"/>
                </a:solidFill>
              </a:rPr>
              <a:t>0</a:t>
            </a:r>
            <a:r>
              <a:rPr lang="en-US" altLang="zh-CN" sz="1400" dirty="0"/>
              <a:t>0	0x08048eb3	0x08048eac	0x08048eba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0x804a12c:	0x08048ec2	0x08048ec9	0x08048ed2	0x08048ed9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0x804a13c:	0x08048ee2	0x0000000a	0x00000002	0x0000000e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>
                <a:solidFill>
                  <a:srgbClr val="FF0000"/>
                </a:solidFill>
              </a:rPr>
              <a:t>(</a:t>
            </a:r>
            <a:r>
              <a:rPr lang="en-US" altLang="zh-CN" sz="1400" dirty="0" err="1">
                <a:solidFill>
                  <a:srgbClr val="FF0000"/>
                </a:solidFill>
              </a:rPr>
              <a:t>gdb</a:t>
            </a:r>
            <a:r>
              <a:rPr lang="en-US" altLang="zh-CN" sz="1400" dirty="0">
                <a:solidFill>
                  <a:srgbClr val="FF0000"/>
                </a:solidFill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dirty="0" smtClean="0"/>
              <a:t>从</a:t>
            </a:r>
            <a:r>
              <a:rPr lang="zh-CN" altLang="zh-CN" dirty="0"/>
              <a:t>地址</a:t>
            </a:r>
            <a:r>
              <a:rPr lang="en-US" altLang="zh-CN" dirty="0"/>
              <a:t>0x804a0fc</a:t>
            </a:r>
            <a:r>
              <a:rPr lang="zh-CN" altLang="zh-CN" dirty="0"/>
              <a:t>开始到“</a:t>
            </a:r>
            <a:r>
              <a:rPr lang="en-US" altLang="zh-CN" dirty="0"/>
              <a:t>0x00</a:t>
            </a:r>
            <a:r>
              <a:rPr lang="zh-CN" altLang="zh-CN" dirty="0"/>
              <a:t>”字节结束（</a:t>
            </a:r>
            <a:r>
              <a:rPr lang="en-US" altLang="zh-CN" dirty="0"/>
              <a:t>C</a:t>
            </a:r>
            <a:r>
              <a:rPr lang="zh-CN" altLang="zh-CN" dirty="0"/>
              <a:t>语言字符串数据的结束符）的字节序列就是拆弹字符串</a:t>
            </a:r>
            <a:r>
              <a:rPr lang="en-US" altLang="zh-CN" dirty="0"/>
              <a:t>ASCII</a:t>
            </a:r>
            <a:r>
              <a:rPr lang="zh-CN" altLang="zh-CN" dirty="0"/>
              <a:t>码，根据低位存储规则，查表即得该字符串为</a:t>
            </a:r>
            <a:r>
              <a:rPr lang="en-US" altLang="zh-CN" dirty="0"/>
              <a:t>"I am just a renegade hockey mom."</a:t>
            </a:r>
            <a:r>
              <a:rPr lang="zh-CN" altLang="zh-CN" dirty="0"/>
              <a:t>，从而完成了第一个密码的破译。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zh-CN" sz="1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18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4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实验步骤演示（续）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640960" cy="576064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dirty="0">
                <a:solidFill>
                  <a:srgbClr val="FF0000"/>
                </a:solidFill>
              </a:rPr>
              <a:t>(</a:t>
            </a:r>
            <a:r>
              <a:rPr lang="en-US" altLang="zh-CN" sz="2000" dirty="0" err="1">
                <a:solidFill>
                  <a:srgbClr val="FF0000"/>
                </a:solidFill>
              </a:rPr>
              <a:t>gdb</a:t>
            </a:r>
            <a:r>
              <a:rPr lang="en-US" altLang="zh-CN" sz="2000" dirty="0">
                <a:solidFill>
                  <a:srgbClr val="FF0000"/>
                </a:solidFill>
              </a:rPr>
              <a:t>) x/20x 0x804a0fc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0x804a0fc:	</a:t>
            </a:r>
            <a:r>
              <a:rPr lang="en-US" altLang="zh-CN" sz="1400" dirty="0" smtClean="0"/>
              <a:t>	0x6d612049</a:t>
            </a:r>
            <a:r>
              <a:rPr lang="en-US" altLang="zh-CN" sz="1400" dirty="0"/>
              <a:t>	0x73756a20	0x20612074	</a:t>
            </a:r>
            <a:r>
              <a:rPr lang="en-US" altLang="zh-CN" sz="1400" dirty="0" smtClean="0"/>
              <a:t>0x656e6572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	</a:t>
            </a:r>
            <a:r>
              <a:rPr lang="en-US" altLang="zh-CN" sz="1400" dirty="0" smtClean="0"/>
              <a:t>	    m a      I                      s  u   j                              a      t                     e  n  e  r</a:t>
            </a:r>
            <a:endParaRPr lang="en-US" altLang="zh-CN" sz="1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0x804a10c:	0x65646167	0x636f6820	0x2079656b	</a:t>
            </a:r>
            <a:r>
              <a:rPr lang="en-US" altLang="zh-CN" sz="1400" dirty="0" smtClean="0"/>
              <a:t>0x2e6d6f6d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 </a:t>
            </a:r>
            <a:r>
              <a:rPr lang="en-US" altLang="zh-CN" sz="1400" dirty="0" smtClean="0"/>
              <a:t>                                      e  d  a  g                     c  o  h                            y   e  k                     .  m  o  m</a:t>
            </a:r>
            <a:endParaRPr lang="en-US" altLang="zh-CN" sz="1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0x804a11c:	0x00000000	0x08048eb3	0x08048eac	</a:t>
            </a:r>
            <a:r>
              <a:rPr lang="en-US" altLang="zh-CN" sz="1400" dirty="0" smtClean="0"/>
              <a:t>0x08048eba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 </a:t>
            </a:r>
            <a:r>
              <a:rPr lang="en-US" altLang="zh-CN" sz="1400" dirty="0" smtClean="0"/>
              <a:t>                                                  0</a:t>
            </a:r>
            <a:endParaRPr lang="en-US" altLang="zh-CN" sz="1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0x804a12c:	0x08048ec2	0x08048ec9	0x08048ed2	0x08048ed9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/>
              <a:t>0x804a13c:	0x08048ee2	0x0000000a	0x00000002	0x0000000e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400" dirty="0">
                <a:solidFill>
                  <a:srgbClr val="FF0000"/>
                </a:solidFill>
              </a:rPr>
              <a:t>(</a:t>
            </a:r>
            <a:r>
              <a:rPr lang="en-US" altLang="zh-CN" sz="1400" dirty="0" err="1">
                <a:solidFill>
                  <a:srgbClr val="FF0000"/>
                </a:solidFill>
              </a:rPr>
              <a:t>gdb</a:t>
            </a:r>
            <a:r>
              <a:rPr lang="en-US" altLang="zh-CN" sz="1400" dirty="0">
                <a:solidFill>
                  <a:srgbClr val="FF0000"/>
                </a:solidFill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 smtClean="0"/>
              <a:t>I </a:t>
            </a:r>
            <a:r>
              <a:rPr lang="en-US" altLang="zh-CN" dirty="0"/>
              <a:t>am just a renegade hockey mom."</a:t>
            </a:r>
            <a:r>
              <a:rPr lang="zh-CN" altLang="zh-CN" dirty="0"/>
              <a:t>，从而完成了第一个密码的破译。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zh-CN" sz="1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19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5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</a:rPr>
              <a:t>Lab2  Binary </a:t>
            </a:r>
            <a:r>
              <a:rPr lang="en-US" altLang="zh-CN" dirty="0" smtClean="0">
                <a:latin typeface="Arial" panose="020B0604020202020204" pitchFamily="34" charset="0"/>
                <a:ea typeface="微软雅黑" panose="020B0503020204020204" pitchFamily="34" charset="-122"/>
              </a:rPr>
              <a:t>Bombs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zh-CN" altLang="en-US" dirty="0" smtClean="0"/>
              <a:t>实验介绍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980728"/>
            <a:ext cx="8352928" cy="5040312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zh-CN" dirty="0" smtClean="0"/>
              <a:t>使用课程知识</a:t>
            </a:r>
            <a:r>
              <a:rPr lang="zh-CN" altLang="zh-CN" dirty="0" smtClean="0"/>
              <a:t>拆除一个“</a:t>
            </a:r>
            <a:r>
              <a:rPr lang="en-US" altLang="zh-CN" dirty="0" smtClean="0"/>
              <a:t>Binary Bombs</a:t>
            </a:r>
            <a:r>
              <a:rPr lang="zh-CN" altLang="zh-CN" dirty="0"/>
              <a:t>”来增强对程序的机器级表示、汇编语言、调试器和逆向工程</a:t>
            </a:r>
            <a:r>
              <a:rPr lang="zh-CN" altLang="zh-CN" dirty="0" smtClean="0"/>
              <a:t>等</a:t>
            </a:r>
            <a:r>
              <a:rPr lang="zh-CN" altLang="en-US" dirty="0"/>
              <a:t>理解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zh-CN" dirty="0"/>
              <a:t>一个</a:t>
            </a:r>
            <a:r>
              <a:rPr lang="zh-CN" altLang="zh-CN" dirty="0" smtClean="0"/>
              <a:t>“</a:t>
            </a:r>
            <a:r>
              <a:rPr lang="en-US" altLang="zh-CN" dirty="0"/>
              <a:t>Binary Bombs</a:t>
            </a:r>
            <a:r>
              <a:rPr lang="zh-CN" altLang="zh-CN" dirty="0" smtClean="0"/>
              <a:t>”</a:t>
            </a:r>
            <a:r>
              <a:rPr lang="zh-CN" altLang="zh-CN" dirty="0"/>
              <a:t>（二进制炸弹</a:t>
            </a:r>
            <a:r>
              <a:rPr lang="zh-CN" altLang="zh-CN" dirty="0" smtClean="0"/>
              <a:t>，简称炸弹</a:t>
            </a:r>
            <a:r>
              <a:rPr lang="zh-CN" altLang="zh-CN" dirty="0"/>
              <a:t>）是一个</a:t>
            </a:r>
            <a:r>
              <a:rPr lang="en-US" altLang="zh-CN" dirty="0"/>
              <a:t>Linux</a:t>
            </a:r>
            <a:r>
              <a:rPr lang="zh-CN" altLang="zh-CN" dirty="0"/>
              <a:t>可执行</a:t>
            </a:r>
            <a:r>
              <a:rPr lang="en-US" altLang="zh-CN" dirty="0"/>
              <a:t>C</a:t>
            </a:r>
            <a:r>
              <a:rPr lang="zh-CN" altLang="zh-CN" dirty="0"/>
              <a:t>程序，</a:t>
            </a:r>
            <a:r>
              <a:rPr lang="zh-CN" altLang="zh-CN" dirty="0" smtClean="0"/>
              <a:t>包含</a:t>
            </a:r>
            <a:r>
              <a:rPr lang="en-US" altLang="zh-CN" dirty="0" smtClean="0"/>
              <a:t>phase1~phase6</a:t>
            </a:r>
            <a:r>
              <a:rPr lang="zh-CN" altLang="en-US" dirty="0" smtClean="0"/>
              <a:t>共</a:t>
            </a:r>
            <a:r>
              <a:rPr lang="en-US" altLang="zh-CN" dirty="0" smtClean="0"/>
              <a:t>6</a:t>
            </a:r>
            <a:r>
              <a:rPr lang="zh-CN" altLang="zh-CN" dirty="0"/>
              <a:t>个</a:t>
            </a:r>
            <a:r>
              <a:rPr lang="zh-CN" altLang="zh-CN" dirty="0" smtClean="0"/>
              <a:t>阶段。</a:t>
            </a:r>
            <a:endParaRPr lang="en-US" altLang="zh-CN" dirty="0" smtClean="0"/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zh-CN" dirty="0" smtClean="0"/>
              <a:t>炸弹</a:t>
            </a:r>
            <a:r>
              <a:rPr lang="zh-CN" altLang="zh-CN" dirty="0" smtClean="0"/>
              <a:t>运行</a:t>
            </a:r>
            <a:r>
              <a:rPr lang="zh-CN" altLang="en-US" dirty="0" smtClean="0"/>
              <a:t>各</a:t>
            </a:r>
            <a:r>
              <a:rPr lang="zh-CN" altLang="zh-CN" dirty="0" smtClean="0"/>
              <a:t>阶段要求输入</a:t>
            </a:r>
            <a:r>
              <a:rPr lang="zh-CN" altLang="zh-CN" dirty="0"/>
              <a:t>一</a:t>
            </a:r>
            <a:r>
              <a:rPr lang="zh-CN" altLang="zh-CN" dirty="0" smtClean="0"/>
              <a:t>个</a:t>
            </a:r>
            <a:r>
              <a:rPr lang="zh-CN" altLang="zh-CN" dirty="0" smtClean="0">
                <a:solidFill>
                  <a:srgbClr val="FF0000"/>
                </a:solidFill>
              </a:rPr>
              <a:t>字符串</a:t>
            </a:r>
            <a:r>
              <a:rPr lang="zh-CN" altLang="zh-CN" dirty="0"/>
              <a:t>，</a:t>
            </a:r>
            <a:r>
              <a:rPr lang="zh-CN" altLang="zh-CN" dirty="0" smtClean="0"/>
              <a:t>若输入</a:t>
            </a:r>
            <a:r>
              <a:rPr lang="zh-CN" altLang="zh-CN" dirty="0"/>
              <a:t>符合程序</a:t>
            </a:r>
            <a:r>
              <a:rPr lang="zh-CN" altLang="zh-CN" dirty="0" smtClean="0"/>
              <a:t>预期，</a:t>
            </a:r>
            <a:r>
              <a:rPr lang="zh-CN" altLang="zh-CN" dirty="0"/>
              <a:t>该</a:t>
            </a:r>
            <a:r>
              <a:rPr lang="zh-CN" altLang="zh-CN" dirty="0" smtClean="0"/>
              <a:t>阶段炸弹被</a:t>
            </a:r>
            <a:r>
              <a:rPr lang="zh-CN" altLang="zh-CN" dirty="0"/>
              <a:t>“拆除”，</a:t>
            </a:r>
            <a:r>
              <a:rPr lang="zh-CN" altLang="zh-CN" dirty="0" smtClean="0"/>
              <a:t>否则“爆炸” 。</a:t>
            </a:r>
            <a:endParaRPr lang="en-US" altLang="zh-CN" dirty="0" smtClean="0"/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zh-CN" dirty="0" smtClean="0"/>
              <a:t>实验目标</a:t>
            </a:r>
            <a:r>
              <a:rPr lang="zh-CN" altLang="zh-CN" dirty="0" smtClean="0"/>
              <a:t>是</a:t>
            </a:r>
            <a:r>
              <a:rPr lang="zh-CN" altLang="en-US" dirty="0" smtClean="0"/>
              <a:t>你</a:t>
            </a:r>
            <a:r>
              <a:rPr lang="zh-CN" altLang="en-US" dirty="0"/>
              <a:t>需要</a:t>
            </a:r>
            <a:r>
              <a:rPr lang="zh-CN" altLang="zh-CN" dirty="0" smtClean="0"/>
              <a:t>拆除</a:t>
            </a:r>
            <a:r>
              <a:rPr lang="zh-CN" altLang="zh-CN" dirty="0"/>
              <a:t>尽可能多的</a:t>
            </a:r>
            <a:r>
              <a:rPr lang="zh-CN" altLang="zh-CN" dirty="0" smtClean="0"/>
              <a:t>炸弹。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7668344" y="6237312"/>
            <a:ext cx="1015008" cy="476250"/>
          </a:xfrm>
        </p:spPr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2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45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另外一种方法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 smtClean="0"/>
              <a:t>Objdump</a:t>
            </a:r>
            <a:r>
              <a:rPr lang="en-US" altLang="zh-CN" dirty="0" smtClean="0"/>
              <a:t> --start-address=</a:t>
            </a:r>
            <a:r>
              <a:rPr lang="en-US" altLang="zh-CN" dirty="0" smtClean="0">
                <a:solidFill>
                  <a:srgbClr val="FF0000"/>
                </a:solidFill>
              </a:rPr>
              <a:t>0x804a0fc –s bomb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20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791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64825"/>
            <a:ext cx="8247836" cy="1334562"/>
          </a:xfrm>
        </p:spPr>
      </p:pic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21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447097"/>
            <a:ext cx="5905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i="0" dirty="0" smtClean="0">
                <a:latin typeface="+mj-lt"/>
              </a:rPr>
              <a:t>正确拆弹的另一个实例的显示（阶段</a:t>
            </a:r>
            <a:r>
              <a:rPr lang="en-US" altLang="zh-CN" sz="2400" i="0" dirty="0" smtClean="0">
                <a:latin typeface="+mj-lt"/>
              </a:rPr>
              <a:t>1</a:t>
            </a:r>
            <a:r>
              <a:rPr lang="zh-CN" altLang="en-US" sz="2400" i="0" dirty="0" smtClean="0">
                <a:latin typeface="+mj-lt"/>
              </a:rPr>
              <a:t>）：</a:t>
            </a:r>
            <a:endParaRPr lang="zh-CN" altLang="en-US" sz="2400" i="0" dirty="0">
              <a:latin typeface="+mj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797152"/>
            <a:ext cx="6020121" cy="13701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7523" y="4293096"/>
            <a:ext cx="4059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i="0" dirty="0" smtClean="0">
                <a:latin typeface="+mj-lt"/>
              </a:rPr>
              <a:t>拆弹失败的显示（阶段</a:t>
            </a:r>
            <a:r>
              <a:rPr lang="en-US" altLang="zh-CN" sz="2400" i="0" dirty="0" smtClean="0">
                <a:latin typeface="+mj-lt"/>
              </a:rPr>
              <a:t>1</a:t>
            </a:r>
            <a:r>
              <a:rPr lang="zh-CN" altLang="en-US" sz="2400" i="0" dirty="0" smtClean="0">
                <a:latin typeface="+mj-lt"/>
              </a:rPr>
              <a:t>）：</a:t>
            </a:r>
            <a:endParaRPr lang="zh-CN" altLang="en-US" sz="2400" i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69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Gdb</a:t>
            </a:r>
            <a:r>
              <a:rPr lang="zh-CN" altLang="en-US" dirty="0" smtClean="0"/>
              <a:t>和</a:t>
            </a:r>
            <a:r>
              <a:rPr lang="en-US" altLang="zh-CN" dirty="0" err="1" smtClean="0"/>
              <a:t>objdump</a:t>
            </a:r>
            <a:r>
              <a:rPr lang="zh-CN" altLang="en-US" dirty="0" smtClean="0"/>
              <a:t>的使用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568952" cy="5040312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1）</a:t>
            </a:r>
            <a:r>
              <a:rPr lang="zh-CN" altLang="en-US" dirty="0" smtClean="0"/>
              <a:t>使用</a:t>
            </a:r>
            <a:r>
              <a:rPr lang="en-US" altLang="zh-CN" dirty="0" err="1"/>
              <a:t>objdump</a:t>
            </a:r>
            <a:r>
              <a:rPr lang="en-US" altLang="zh-CN" dirty="0"/>
              <a:t> </a:t>
            </a:r>
            <a:r>
              <a:rPr lang="zh-CN" altLang="en-US" dirty="0" smtClean="0"/>
              <a:t>反汇编</a:t>
            </a:r>
            <a:r>
              <a:rPr lang="en-US" altLang="zh-CN" dirty="0" smtClean="0"/>
              <a:t>bomb</a:t>
            </a:r>
            <a:r>
              <a:rPr lang="zh-CN" altLang="en-US" dirty="0" smtClean="0"/>
              <a:t>的汇编源程序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             </a:t>
            </a:r>
            <a:r>
              <a:rPr lang="en-US" altLang="zh-CN" dirty="0" err="1" smtClean="0"/>
              <a:t>objdump</a:t>
            </a:r>
            <a:r>
              <a:rPr lang="en-US" altLang="zh-CN" dirty="0" smtClean="0"/>
              <a:t> </a:t>
            </a:r>
            <a:r>
              <a:rPr lang="zh-CN" altLang="zh-CN" dirty="0"/>
              <a:t>–</a:t>
            </a:r>
            <a:r>
              <a:rPr lang="en-US" altLang="zh-CN" dirty="0"/>
              <a:t>d bomb </a:t>
            </a:r>
            <a:r>
              <a:rPr lang="en-US" altLang="zh-CN" dirty="0">
                <a:solidFill>
                  <a:srgbClr val="FF0000"/>
                </a:solidFill>
              </a:rPr>
              <a:t>&gt; </a:t>
            </a:r>
            <a:r>
              <a:rPr lang="en-US" altLang="zh-CN" dirty="0" smtClean="0">
                <a:solidFill>
                  <a:srgbClr val="FF0000"/>
                </a:solidFill>
              </a:rPr>
              <a:t>asm.txt</a:t>
            </a:r>
          </a:p>
          <a:p>
            <a:pPr marL="0" indent="0">
              <a:buNone/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 “&gt;”:</a:t>
            </a:r>
            <a:r>
              <a:rPr lang="zh-CN" altLang="en-US" sz="2000" dirty="0" smtClean="0"/>
              <a:t>重定向，将反汇编出来的源程序输出至文件</a:t>
            </a:r>
            <a:r>
              <a:rPr lang="en-US" altLang="zh-CN" sz="2000" dirty="0" smtClean="0"/>
              <a:t>asm.txt</a:t>
            </a:r>
            <a:r>
              <a:rPr lang="zh-CN" altLang="en-US" sz="2000" dirty="0" smtClean="0"/>
              <a:t>中</a:t>
            </a:r>
            <a:endParaRPr lang="en-US" altLang="zh-CN" sz="2000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 smtClean="0"/>
              <a:t>2）</a:t>
            </a:r>
            <a:r>
              <a:rPr lang="zh-CN" altLang="en-US" dirty="0" smtClean="0"/>
              <a:t>查看反汇编源代码：</a:t>
            </a:r>
            <a:r>
              <a:rPr lang="en-US" altLang="zh-CN" dirty="0" err="1" smtClean="0"/>
              <a:t>gedit</a:t>
            </a:r>
            <a:r>
              <a:rPr lang="en-US" altLang="zh-CN" dirty="0" smtClean="0"/>
              <a:t> asm.txt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22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075424"/>
            <a:ext cx="4637409" cy="36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12160" y="3429001"/>
            <a:ext cx="2952327" cy="128990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i="0" dirty="0" smtClean="0">
                <a:latin typeface="+mj-ea"/>
                <a:ea typeface="+mj-ea"/>
              </a:rPr>
              <a:t>如何在</a:t>
            </a:r>
            <a:r>
              <a:rPr lang="en-US" altLang="zh-CN" i="0" dirty="0" err="1" smtClean="0">
                <a:latin typeface="+mj-ea"/>
                <a:ea typeface="+mj-ea"/>
              </a:rPr>
              <a:t>asm</a:t>
            </a:r>
            <a:r>
              <a:rPr lang="zh-CN" altLang="en-US" i="0" dirty="0" smtClean="0">
                <a:latin typeface="+mj-ea"/>
                <a:ea typeface="+mj-ea"/>
              </a:rPr>
              <a:t>定位</a:t>
            </a:r>
            <a:r>
              <a:rPr lang="en-US" altLang="zh-CN" i="0" dirty="0" smtClean="0">
                <a:latin typeface="+mj-ea"/>
                <a:ea typeface="+mj-ea"/>
              </a:rPr>
              <a:t>main</a:t>
            </a:r>
            <a:r>
              <a:rPr lang="zh-CN" altLang="en-US" i="0" dirty="0" smtClean="0">
                <a:latin typeface="+mj-ea"/>
                <a:ea typeface="+mj-ea"/>
              </a:rPr>
              <a:t>或</a:t>
            </a:r>
            <a:r>
              <a:rPr lang="en-US" altLang="zh-CN" i="0" dirty="0" smtClean="0">
                <a:latin typeface="+mj-ea"/>
                <a:ea typeface="+mj-ea"/>
              </a:rPr>
              <a:t>phase_1</a:t>
            </a:r>
            <a:r>
              <a:rPr lang="zh-CN" altLang="en-US" i="0" dirty="0" smtClean="0">
                <a:latin typeface="+mj-ea"/>
                <a:ea typeface="+mj-ea"/>
              </a:rPr>
              <a:t>等符号？</a:t>
            </a:r>
            <a:endParaRPr lang="en-US" altLang="zh-CN" i="0" dirty="0" smtClean="0">
              <a:latin typeface="+mj-ea"/>
              <a:ea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zh-CN" i="0" dirty="0" smtClean="0">
                <a:latin typeface="+mj-ea"/>
                <a:ea typeface="+mj-ea"/>
              </a:rPr>
              <a:t>find</a:t>
            </a:r>
            <a:r>
              <a:rPr lang="zh-CN" altLang="en-US" i="0" dirty="0" smtClean="0">
                <a:latin typeface="+mj-ea"/>
                <a:ea typeface="+mj-ea"/>
              </a:rPr>
              <a:t>查找相应字符串即可</a:t>
            </a:r>
            <a:endParaRPr lang="zh-CN" altLang="en-US" i="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035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Gdb</a:t>
            </a:r>
            <a:r>
              <a:rPr lang="zh-CN" altLang="en-US" dirty="0" smtClean="0"/>
              <a:t>和</a:t>
            </a:r>
            <a:r>
              <a:rPr lang="en-US" altLang="zh-CN" dirty="0" err="1" smtClean="0"/>
              <a:t>objdump</a:t>
            </a:r>
            <a:r>
              <a:rPr lang="zh-CN" altLang="en-US" dirty="0" smtClean="0"/>
              <a:t>的使用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568952" cy="5877272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3）gdb</a:t>
            </a:r>
            <a:r>
              <a:rPr lang="zh-CN" altLang="en-US" dirty="0" smtClean="0"/>
              <a:t>的使用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调试</a:t>
            </a:r>
            <a:r>
              <a:rPr lang="en-US" altLang="zh-CN" dirty="0" smtClean="0"/>
              <a:t>bomb：</a:t>
            </a:r>
            <a:r>
              <a:rPr lang="en-US" altLang="zh-CN" b="1" dirty="0"/>
              <a:t>./bomb/</a:t>
            </a:r>
            <a:r>
              <a:rPr lang="en-US" altLang="zh-CN" b="1" dirty="0" err="1"/>
              <a:t>bomblab</a:t>
            </a:r>
            <a:r>
              <a:rPr lang="en-US" altLang="zh-CN" b="1" dirty="0"/>
              <a:t>/</a:t>
            </a:r>
            <a:r>
              <a:rPr lang="en-US" altLang="zh-CN" b="1" dirty="0" err="1"/>
              <a:t>src</a:t>
            </a:r>
            <a:r>
              <a:rPr lang="en-US" altLang="zh-CN" b="1" dirty="0"/>
              <a:t>$ </a:t>
            </a:r>
            <a:r>
              <a:rPr lang="en-US" altLang="zh-CN" b="1" dirty="0" err="1">
                <a:solidFill>
                  <a:srgbClr val="FF0000"/>
                </a:solidFill>
              </a:rPr>
              <a:t>gdb</a:t>
            </a:r>
            <a:r>
              <a:rPr lang="en-US" altLang="zh-CN" b="1" dirty="0">
                <a:solidFill>
                  <a:srgbClr val="FF0000"/>
                </a:solidFill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</a:rPr>
              <a:t>bomb</a:t>
            </a:r>
          </a:p>
          <a:p>
            <a:pPr marL="0" indent="0">
              <a:buNone/>
            </a:pPr>
            <a:r>
              <a:rPr lang="en-US" altLang="zh-CN" dirty="0"/>
              <a:t>4）gdb</a:t>
            </a:r>
            <a:r>
              <a:rPr lang="zh-CN" altLang="en-US" dirty="0"/>
              <a:t>常用指令</a:t>
            </a:r>
            <a:endParaRPr lang="en-US" altLang="zh-CN" dirty="0"/>
          </a:p>
          <a:p>
            <a:pPr marL="1076325" indent="-628650"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l</a:t>
            </a:r>
            <a:r>
              <a:rPr lang="en-US" altLang="zh-CN" dirty="0" smtClean="0"/>
              <a:t>：	（</a:t>
            </a:r>
            <a:r>
              <a:rPr lang="en-US" altLang="zh-CN" dirty="0"/>
              <a:t>list）</a:t>
            </a:r>
            <a:r>
              <a:rPr lang="zh-CN" altLang="en-US" dirty="0"/>
              <a:t>显式当前行的上、下若干行</a:t>
            </a:r>
            <a:r>
              <a:rPr lang="en-US" altLang="zh-CN" dirty="0"/>
              <a:t>C</a:t>
            </a:r>
            <a:r>
              <a:rPr lang="zh-CN" altLang="en-US" dirty="0"/>
              <a:t>语句的内容</a:t>
            </a:r>
            <a:endParaRPr lang="en-US" altLang="zh-CN" dirty="0"/>
          </a:p>
          <a:p>
            <a:pPr marL="1076325" indent="-628650"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b</a:t>
            </a:r>
            <a:r>
              <a:rPr lang="en-US" altLang="zh-CN" dirty="0" smtClean="0"/>
              <a:t>：	（</a:t>
            </a:r>
            <a:r>
              <a:rPr lang="en-US" altLang="zh-CN" dirty="0"/>
              <a:t>breakpoint）</a:t>
            </a:r>
            <a:r>
              <a:rPr lang="zh-CN" altLang="en-US" dirty="0"/>
              <a:t>设置断点</a:t>
            </a:r>
            <a:endParaRPr lang="en-US" altLang="zh-CN" dirty="0"/>
          </a:p>
          <a:p>
            <a:pPr marL="1876425" lvl="2" indent="-628650"/>
            <a:r>
              <a:rPr lang="zh-CN" altLang="en-US" dirty="0" smtClean="0"/>
              <a:t>在</a:t>
            </a:r>
            <a:r>
              <a:rPr lang="en-US" altLang="zh-CN" dirty="0"/>
              <a:t>main</a:t>
            </a:r>
            <a:r>
              <a:rPr lang="zh-CN" altLang="en-US" dirty="0"/>
              <a:t>函数前设置断点：</a:t>
            </a:r>
            <a:r>
              <a:rPr lang="en-US" altLang="zh-CN" dirty="0">
                <a:solidFill>
                  <a:srgbClr val="FF0000"/>
                </a:solidFill>
              </a:rPr>
              <a:t>b main</a:t>
            </a:r>
          </a:p>
          <a:p>
            <a:pPr marL="1876425" lvl="2" indent="-628650"/>
            <a:r>
              <a:rPr lang="zh-CN" altLang="en-US" dirty="0" smtClean="0"/>
              <a:t>在</a:t>
            </a:r>
            <a:r>
              <a:rPr lang="zh-CN" altLang="en-US" dirty="0"/>
              <a:t>第</a:t>
            </a:r>
            <a:r>
              <a:rPr lang="en-US" altLang="zh-CN" dirty="0"/>
              <a:t>5</a:t>
            </a:r>
            <a:r>
              <a:rPr lang="zh-CN" altLang="en-US" dirty="0"/>
              <a:t>行程序前设置断点：</a:t>
            </a:r>
            <a:r>
              <a:rPr lang="en-US" altLang="zh-CN" dirty="0">
                <a:solidFill>
                  <a:srgbClr val="FF0000"/>
                </a:solidFill>
              </a:rPr>
              <a:t>b 5</a:t>
            </a:r>
          </a:p>
          <a:p>
            <a:pPr marL="1076325" indent="-628650"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r</a:t>
            </a:r>
            <a:r>
              <a:rPr lang="en-US" altLang="zh-CN" dirty="0" smtClean="0"/>
              <a:t>：	(run</a:t>
            </a:r>
            <a:r>
              <a:rPr lang="en-US" altLang="zh-CN" dirty="0"/>
              <a:t>)</a:t>
            </a:r>
            <a:r>
              <a:rPr lang="zh-CN" altLang="en-US" dirty="0"/>
              <a:t>执行，直到第一个断点处，若没有断点，就一直执行下去直至结束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1076325" indent="-628650">
              <a:buNone/>
            </a:pPr>
            <a:r>
              <a:rPr lang="en-US" altLang="zh-CN" b="1" dirty="0" err="1" smtClean="0">
                <a:solidFill>
                  <a:srgbClr val="FF0000"/>
                </a:solidFill>
              </a:rPr>
              <a:t>ni</a:t>
            </a:r>
            <a:r>
              <a:rPr lang="en-US" altLang="zh-CN" b="1" dirty="0" smtClean="0">
                <a:solidFill>
                  <a:srgbClr val="FF0000"/>
                </a:solidFill>
              </a:rPr>
              <a:t>/</a:t>
            </a:r>
            <a:r>
              <a:rPr lang="en-US" altLang="zh-CN" b="1" dirty="0" err="1" smtClean="0">
                <a:solidFill>
                  <a:srgbClr val="FF0000"/>
                </a:solidFill>
              </a:rPr>
              <a:t>stepi</a:t>
            </a:r>
            <a:r>
              <a:rPr lang="en-US" altLang="zh-CN" dirty="0" smtClean="0"/>
              <a:t>：（next/step instructor）</a:t>
            </a:r>
            <a:r>
              <a:rPr lang="zh-CN" altLang="en-US" dirty="0" smtClean="0"/>
              <a:t>单步执行机器指令</a:t>
            </a:r>
            <a:endParaRPr lang="en-US" altLang="zh-CN" dirty="0" smtClean="0"/>
          </a:p>
          <a:p>
            <a:pPr marL="1076325" indent="-628650"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n/step</a:t>
            </a:r>
            <a:r>
              <a:rPr lang="en-US" altLang="zh-CN" dirty="0" smtClean="0"/>
              <a:t>：	（next/step）</a:t>
            </a:r>
            <a:r>
              <a:rPr lang="zh-CN" altLang="en-US" dirty="0" smtClean="0"/>
              <a:t>单步执行</a:t>
            </a:r>
            <a:r>
              <a:rPr lang="en-US" altLang="zh-CN" dirty="0" smtClean="0"/>
              <a:t>C</a:t>
            </a:r>
            <a:r>
              <a:rPr lang="zh-CN" altLang="en-US" dirty="0" smtClean="0"/>
              <a:t>语句</a:t>
            </a:r>
            <a:endParaRPr lang="en-US" altLang="zh-CN" dirty="0"/>
          </a:p>
          <a:p>
            <a:pPr marL="0" indent="0">
              <a:buNone/>
            </a:pP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23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39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Gdb</a:t>
            </a:r>
            <a:r>
              <a:rPr lang="zh-CN" altLang="en-US" dirty="0" smtClean="0"/>
              <a:t>和</a:t>
            </a:r>
            <a:r>
              <a:rPr lang="en-US" altLang="zh-CN" dirty="0" err="1" smtClean="0"/>
              <a:t>objdump</a:t>
            </a:r>
            <a:r>
              <a:rPr lang="zh-CN" altLang="en-US" dirty="0" smtClean="0"/>
              <a:t>的使用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472608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 smtClean="0">
                <a:solidFill>
                  <a:srgbClr val="FF0000"/>
                </a:solidFill>
              </a:rPr>
              <a:t>x</a:t>
            </a:r>
            <a:r>
              <a:rPr lang="en-US" altLang="zh-CN" dirty="0" smtClean="0"/>
              <a:t>：</a:t>
            </a:r>
            <a:r>
              <a:rPr lang="zh-CN" altLang="en-US" dirty="0">
                <a:ea typeface="宋体" pitchFamily="2" charset="-122"/>
              </a:rPr>
              <a:t>显示</a:t>
            </a:r>
            <a:r>
              <a:rPr lang="zh-CN" altLang="en-US" dirty="0" smtClean="0">
                <a:ea typeface="宋体" pitchFamily="2" charset="-122"/>
              </a:rPr>
              <a:t>内存内容</a:t>
            </a:r>
            <a:endParaRPr lang="en-US" altLang="zh-CN" dirty="0" smtClean="0">
              <a:ea typeface="宋体" pitchFamily="2" charset="-122"/>
            </a:endParaRPr>
          </a:p>
          <a:p>
            <a:pPr marL="0" indent="0">
              <a:buNone/>
            </a:pPr>
            <a:r>
              <a:rPr lang="en-US" altLang="zh-CN" dirty="0" smtClean="0">
                <a:ea typeface="宋体" pitchFamily="2" charset="-122"/>
              </a:rPr>
              <a:t>    </a:t>
            </a:r>
            <a:r>
              <a:rPr lang="zh-CN" altLang="en-US" dirty="0" smtClean="0">
                <a:ea typeface="宋体" pitchFamily="2" charset="-122"/>
              </a:rPr>
              <a:t>基本用法：以十六进制的形式显式</a:t>
            </a:r>
            <a:r>
              <a:rPr lang="en-US" altLang="zh-CN" dirty="0" smtClean="0">
                <a:ea typeface="宋体" pitchFamily="2" charset="-122"/>
              </a:rPr>
              <a:t>0x804a0fc</a:t>
            </a:r>
            <a:r>
              <a:rPr lang="zh-CN" altLang="en-US" dirty="0" smtClean="0">
                <a:ea typeface="宋体" pitchFamily="2" charset="-122"/>
              </a:rPr>
              <a:t>处开始的</a:t>
            </a:r>
            <a:r>
              <a:rPr lang="en-US" altLang="zh-CN" dirty="0" smtClean="0">
                <a:ea typeface="宋体" pitchFamily="2" charset="-122"/>
              </a:rPr>
              <a:t>20</a:t>
            </a:r>
            <a:r>
              <a:rPr lang="zh-CN" altLang="en-US" dirty="0" smtClean="0">
                <a:ea typeface="宋体" pitchFamily="2" charset="-122"/>
              </a:rPr>
              <a:t>个</a:t>
            </a:r>
            <a:endParaRPr lang="en-US" altLang="zh-CN" dirty="0" smtClean="0">
              <a:ea typeface="宋体" pitchFamily="2" charset="-122"/>
            </a:endParaRPr>
          </a:p>
          <a:p>
            <a:pPr marL="0" indent="0">
              <a:buNone/>
            </a:pPr>
            <a:r>
              <a:rPr lang="en-US" altLang="zh-CN" dirty="0">
                <a:ea typeface="宋体" pitchFamily="2" charset="-122"/>
              </a:rPr>
              <a:t> </a:t>
            </a:r>
            <a:r>
              <a:rPr lang="en-US" altLang="zh-CN" dirty="0" smtClean="0">
                <a:ea typeface="宋体" pitchFamily="2" charset="-122"/>
              </a:rPr>
              <a:t>                    </a:t>
            </a:r>
            <a:r>
              <a:rPr lang="zh-CN" altLang="en-US" dirty="0" smtClean="0">
                <a:ea typeface="宋体" pitchFamily="2" charset="-122"/>
              </a:rPr>
              <a:t>字节的内容：</a:t>
            </a:r>
            <a:endParaRPr lang="en-US" altLang="zh-CN" dirty="0" smtClean="0">
              <a:ea typeface="宋体" pitchFamily="2" charset="-122"/>
            </a:endParaRPr>
          </a:p>
          <a:p>
            <a:pPr marL="0" indent="0">
              <a:buNone/>
            </a:pPr>
            <a:r>
              <a:rPr lang="en-US" altLang="zh-CN" b="1" dirty="0" smtClean="0"/>
              <a:t>                                (</a:t>
            </a:r>
            <a:r>
              <a:rPr lang="en-US" altLang="zh-CN" b="1" dirty="0" err="1"/>
              <a:t>gdb</a:t>
            </a:r>
            <a:r>
              <a:rPr lang="en-US" altLang="zh-CN" b="1" dirty="0"/>
              <a:t>) x/20</a:t>
            </a:r>
            <a:r>
              <a:rPr lang="en-US" altLang="zh-CN" b="1" dirty="0">
                <a:solidFill>
                  <a:srgbClr val="FF0000"/>
                </a:solidFill>
              </a:rPr>
              <a:t>x</a:t>
            </a:r>
            <a:r>
              <a:rPr lang="en-US" altLang="zh-CN" b="1" dirty="0"/>
              <a:t> </a:t>
            </a:r>
            <a:r>
              <a:rPr lang="en-US" altLang="zh-CN" b="1" dirty="0" smtClean="0"/>
              <a:t>0x804a0fc</a:t>
            </a:r>
          </a:p>
          <a:p>
            <a:pPr marL="0" indent="0">
              <a:buNone/>
            </a:pPr>
            <a:endParaRPr lang="en-US" altLang="zh-CN" b="1" dirty="0" smtClean="0"/>
          </a:p>
          <a:p>
            <a:r>
              <a:rPr lang="en-US" altLang="zh-CN" sz="1400" dirty="0"/>
              <a:t>0x804a0fc:	</a:t>
            </a:r>
            <a:r>
              <a:rPr lang="en-US" altLang="zh-CN" sz="1400" b="1" dirty="0"/>
              <a:t>0x6d612049	0x73756a20	</a:t>
            </a:r>
            <a:r>
              <a:rPr lang="en-US" altLang="zh-CN" sz="1400" b="1" dirty="0" smtClean="0"/>
              <a:t>0x20612074 	0x656e6572</a:t>
            </a:r>
            <a:endParaRPr lang="zh-CN" altLang="zh-CN" sz="1400" dirty="0" smtClean="0"/>
          </a:p>
          <a:p>
            <a:r>
              <a:rPr lang="en-US" altLang="zh-CN" sz="1400" dirty="0" smtClean="0"/>
              <a:t>0x804a10c:	</a:t>
            </a:r>
            <a:r>
              <a:rPr lang="en-US" altLang="zh-CN" sz="1400" b="1" dirty="0" smtClean="0"/>
              <a:t>0x65646167	0x636f6820	0x2079656b	0x2e6d6f6d</a:t>
            </a:r>
            <a:endParaRPr lang="zh-CN" altLang="zh-CN" sz="1400" dirty="0" smtClean="0"/>
          </a:p>
          <a:p>
            <a:r>
              <a:rPr lang="en-US" altLang="zh-CN" sz="1400" dirty="0" smtClean="0"/>
              <a:t>0x804a11c</a:t>
            </a:r>
            <a:r>
              <a:rPr lang="en-US" altLang="zh-CN" sz="1400" dirty="0"/>
              <a:t>:	</a:t>
            </a:r>
            <a:r>
              <a:rPr lang="en-US" altLang="zh-CN" sz="1400" b="1" dirty="0"/>
              <a:t>0x00000000</a:t>
            </a:r>
            <a:r>
              <a:rPr lang="en-US" altLang="zh-CN" sz="1400" dirty="0"/>
              <a:t>	0x08048eb3	0x08048eac	0x08048eba</a:t>
            </a:r>
            <a:endParaRPr lang="zh-CN" altLang="zh-CN" sz="1400" dirty="0"/>
          </a:p>
          <a:p>
            <a:r>
              <a:rPr lang="en-US" altLang="zh-CN" sz="1400" dirty="0"/>
              <a:t>0x804a12c:	0x08048ec2	0x08048ec9	0x08048ed2	0x08048ed9</a:t>
            </a:r>
            <a:endParaRPr lang="zh-CN" altLang="zh-CN" sz="1400" dirty="0"/>
          </a:p>
          <a:p>
            <a:r>
              <a:rPr lang="en-US" altLang="zh-CN" sz="1400" dirty="0"/>
              <a:t>0x804a13c:	0x08048ee2	0x0000000a	0x00000002	</a:t>
            </a:r>
            <a:r>
              <a:rPr lang="en-US" altLang="zh-CN" sz="1400" dirty="0" smtClean="0"/>
              <a:t>0x0000000e</a:t>
            </a:r>
          </a:p>
          <a:p>
            <a:pPr marL="0" indent="0">
              <a:buNone/>
            </a:pPr>
            <a:endParaRPr lang="en-US" altLang="zh-CN" sz="1400" dirty="0" smtClean="0"/>
          </a:p>
          <a:p>
            <a:pPr marL="0" indent="0">
              <a:buNone/>
            </a:pPr>
            <a:r>
              <a:rPr lang="en-US" altLang="zh-CN" b="1" dirty="0">
                <a:solidFill>
                  <a:srgbClr val="FF0000"/>
                </a:solidFill>
              </a:rPr>
              <a:t>q</a:t>
            </a:r>
            <a:r>
              <a:rPr lang="en-US" altLang="zh-CN" dirty="0" smtClean="0"/>
              <a:t>：</a:t>
            </a:r>
            <a:r>
              <a:rPr lang="zh-CN" altLang="en-US" dirty="0" smtClean="0"/>
              <a:t>退出</a:t>
            </a:r>
            <a:r>
              <a:rPr lang="en-US" altLang="zh-CN" dirty="0" err="1"/>
              <a:t>gdb</a:t>
            </a:r>
            <a:r>
              <a:rPr lang="en-US" altLang="zh-CN" dirty="0"/>
              <a:t>，</a:t>
            </a:r>
            <a:r>
              <a:rPr lang="zh-CN" altLang="en-US" dirty="0"/>
              <a:t>返回</a:t>
            </a:r>
            <a:r>
              <a:rPr lang="en-US" altLang="zh-CN" dirty="0" err="1"/>
              <a:t>linux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err="1"/>
              <a:t>gdb</a:t>
            </a:r>
            <a:r>
              <a:rPr lang="zh-CN" altLang="en-US" dirty="0" smtClean="0"/>
              <a:t>其他命令的用法</a:t>
            </a:r>
            <a:r>
              <a:rPr lang="zh-CN" altLang="en-US" dirty="0"/>
              <a:t>详见使用</a:t>
            </a:r>
            <a:r>
              <a:rPr lang="zh-CN" altLang="en-US" dirty="0" smtClean="0"/>
              <a:t>手册，或联机</a:t>
            </a:r>
            <a:r>
              <a:rPr lang="en-US" altLang="zh-CN" dirty="0" smtClean="0"/>
              <a:t>help</a:t>
            </a:r>
            <a:endParaRPr lang="zh-CN" altLang="zh-CN" dirty="0"/>
          </a:p>
          <a:p>
            <a:pPr marL="0" indent="0">
              <a:buNone/>
            </a:pPr>
            <a:endParaRPr lang="zh-CN" altLang="zh-CN" dirty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24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17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</a:rPr>
              <a:t>Lab2  Binary Bombs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zh-CN" altLang="en-US" dirty="0"/>
              <a:t>实验介绍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zh-CN" dirty="0" smtClean="0"/>
              <a:t>每个</a:t>
            </a:r>
            <a:r>
              <a:rPr lang="zh-CN" altLang="zh-CN" dirty="0"/>
              <a:t>炸弹阶段</a:t>
            </a:r>
            <a:r>
              <a:rPr lang="zh-CN" altLang="zh-CN" dirty="0" smtClean="0"/>
              <a:t>考察</a:t>
            </a:r>
            <a:r>
              <a:rPr lang="zh-CN" altLang="zh-CN" dirty="0" smtClean="0">
                <a:solidFill>
                  <a:srgbClr val="FF0000"/>
                </a:solidFill>
              </a:rPr>
              <a:t>机器</a:t>
            </a:r>
            <a:r>
              <a:rPr lang="zh-CN" altLang="zh-CN" dirty="0">
                <a:solidFill>
                  <a:srgbClr val="FF0000"/>
                </a:solidFill>
              </a:rPr>
              <a:t>级语言</a:t>
            </a:r>
            <a:r>
              <a:rPr lang="zh-CN" altLang="zh-CN" dirty="0" smtClean="0">
                <a:solidFill>
                  <a:srgbClr val="FF0000"/>
                </a:solidFill>
              </a:rPr>
              <a:t>程序</a:t>
            </a:r>
            <a:r>
              <a:rPr lang="zh-CN" altLang="zh-CN" dirty="0" smtClean="0"/>
              <a:t>不同</a:t>
            </a:r>
            <a:r>
              <a:rPr lang="zh-CN" altLang="zh-CN" dirty="0"/>
              <a:t>方面，</a:t>
            </a:r>
            <a:r>
              <a:rPr lang="zh-CN" altLang="zh-CN" dirty="0" smtClean="0"/>
              <a:t>难度递增</a:t>
            </a:r>
            <a:endParaRPr lang="zh-CN" altLang="zh-CN" dirty="0"/>
          </a:p>
          <a:p>
            <a:pPr marL="1522413">
              <a:lnSpc>
                <a:spcPct val="150000"/>
              </a:lnSpc>
              <a:spcBef>
                <a:spcPts val="0"/>
              </a:spcBef>
            </a:pPr>
            <a:r>
              <a:rPr lang="zh-CN" altLang="zh-CN" dirty="0"/>
              <a:t>阶段</a:t>
            </a:r>
            <a:r>
              <a:rPr lang="en-US" altLang="zh-CN" dirty="0"/>
              <a:t>1</a:t>
            </a:r>
            <a:r>
              <a:rPr lang="zh-CN" altLang="zh-CN" dirty="0"/>
              <a:t>：字符串比较</a:t>
            </a:r>
          </a:p>
          <a:p>
            <a:pPr marL="1522413">
              <a:lnSpc>
                <a:spcPct val="150000"/>
              </a:lnSpc>
              <a:spcBef>
                <a:spcPts val="0"/>
              </a:spcBef>
            </a:pPr>
            <a:r>
              <a:rPr lang="zh-CN" altLang="zh-CN" dirty="0"/>
              <a:t>阶段</a:t>
            </a:r>
            <a:r>
              <a:rPr lang="en-US" altLang="zh-CN" dirty="0"/>
              <a:t>2</a:t>
            </a:r>
            <a:r>
              <a:rPr lang="zh-CN" altLang="zh-CN" dirty="0"/>
              <a:t>：循环</a:t>
            </a:r>
          </a:p>
          <a:p>
            <a:pPr marL="1522413">
              <a:lnSpc>
                <a:spcPct val="150000"/>
              </a:lnSpc>
              <a:spcBef>
                <a:spcPts val="0"/>
              </a:spcBef>
            </a:pPr>
            <a:r>
              <a:rPr lang="zh-CN" altLang="zh-CN" dirty="0"/>
              <a:t>阶段</a:t>
            </a:r>
            <a:r>
              <a:rPr lang="en-US" altLang="zh-CN" dirty="0"/>
              <a:t>3</a:t>
            </a:r>
            <a:r>
              <a:rPr lang="zh-CN" altLang="zh-CN" dirty="0"/>
              <a:t>：条件</a:t>
            </a:r>
            <a:r>
              <a:rPr lang="en-US" altLang="zh-CN" dirty="0"/>
              <a:t>/</a:t>
            </a:r>
            <a:r>
              <a:rPr lang="zh-CN" altLang="zh-CN" dirty="0"/>
              <a:t>分支</a:t>
            </a:r>
            <a:r>
              <a:rPr lang="zh-CN" altLang="en-US" dirty="0"/>
              <a:t>：含</a:t>
            </a:r>
            <a:r>
              <a:rPr lang="en-US" altLang="zh-CN" dirty="0"/>
              <a:t>switch</a:t>
            </a:r>
            <a:r>
              <a:rPr lang="zh-CN" altLang="en-US" dirty="0"/>
              <a:t>语句</a:t>
            </a:r>
            <a:endParaRPr lang="zh-CN" altLang="zh-CN" dirty="0"/>
          </a:p>
          <a:p>
            <a:pPr marL="1522413">
              <a:lnSpc>
                <a:spcPct val="150000"/>
              </a:lnSpc>
              <a:spcBef>
                <a:spcPts val="0"/>
              </a:spcBef>
            </a:pPr>
            <a:r>
              <a:rPr lang="zh-CN" altLang="zh-CN" dirty="0"/>
              <a:t>阶段</a:t>
            </a:r>
            <a:r>
              <a:rPr lang="en-US" altLang="zh-CN" dirty="0"/>
              <a:t>4</a:t>
            </a:r>
            <a:r>
              <a:rPr lang="zh-CN" altLang="zh-CN" dirty="0"/>
              <a:t>：递归调用和栈</a:t>
            </a:r>
          </a:p>
          <a:p>
            <a:pPr marL="1522413">
              <a:lnSpc>
                <a:spcPct val="150000"/>
              </a:lnSpc>
              <a:spcBef>
                <a:spcPts val="0"/>
              </a:spcBef>
            </a:pPr>
            <a:r>
              <a:rPr lang="zh-CN" altLang="zh-CN" dirty="0"/>
              <a:t>阶段</a:t>
            </a:r>
            <a:r>
              <a:rPr lang="en-US" altLang="zh-CN" dirty="0"/>
              <a:t>5</a:t>
            </a:r>
            <a:r>
              <a:rPr lang="zh-CN" altLang="zh-CN" dirty="0"/>
              <a:t>：指针</a:t>
            </a:r>
          </a:p>
          <a:p>
            <a:pPr marL="1522413">
              <a:lnSpc>
                <a:spcPct val="150000"/>
              </a:lnSpc>
              <a:spcBef>
                <a:spcPts val="0"/>
              </a:spcBef>
            </a:pPr>
            <a:r>
              <a:rPr lang="zh-CN" altLang="zh-CN" dirty="0"/>
              <a:t>阶段</a:t>
            </a:r>
            <a:r>
              <a:rPr lang="en-US" altLang="zh-CN" dirty="0"/>
              <a:t>6</a:t>
            </a:r>
            <a:r>
              <a:rPr lang="zh-CN" altLang="zh-CN" dirty="0"/>
              <a:t>：链表</a:t>
            </a:r>
            <a:r>
              <a:rPr lang="en-US" altLang="zh-CN" dirty="0"/>
              <a:t>/</a:t>
            </a:r>
            <a:r>
              <a:rPr lang="zh-CN" altLang="zh-CN" dirty="0"/>
              <a:t>指针</a:t>
            </a:r>
            <a:r>
              <a:rPr lang="en-US" altLang="zh-CN" dirty="0"/>
              <a:t>/</a:t>
            </a:r>
            <a:r>
              <a:rPr lang="zh-CN" altLang="zh-CN" dirty="0" smtClean="0"/>
              <a:t>结构</a:t>
            </a:r>
            <a:endParaRPr lang="en-US" altLang="zh-CN" dirty="0" smtClean="0"/>
          </a:p>
          <a:p>
            <a:pPr marL="1522413">
              <a:lnSpc>
                <a:spcPct val="150000"/>
              </a:lnSpc>
              <a:spcBef>
                <a:spcPts val="0"/>
              </a:spcBef>
            </a:pPr>
            <a:r>
              <a:rPr lang="zh-CN" altLang="zh-CN" dirty="0" smtClean="0"/>
              <a:t>隐藏</a:t>
            </a:r>
            <a:r>
              <a:rPr lang="zh-CN" altLang="zh-CN" dirty="0"/>
              <a:t>阶段</a:t>
            </a:r>
            <a:r>
              <a:rPr lang="zh-CN" altLang="zh-CN" dirty="0" smtClean="0"/>
              <a:t>，第</a:t>
            </a:r>
            <a:r>
              <a:rPr lang="en-US" altLang="zh-CN" dirty="0"/>
              <a:t>4</a:t>
            </a:r>
            <a:r>
              <a:rPr lang="zh-CN" altLang="zh-CN" dirty="0"/>
              <a:t>阶段</a:t>
            </a:r>
            <a:r>
              <a:rPr lang="zh-CN" altLang="zh-CN" dirty="0" smtClean="0"/>
              <a:t>的之后</a:t>
            </a:r>
            <a:r>
              <a:rPr lang="zh-CN" altLang="zh-CN" dirty="0"/>
              <a:t>附加一特定字符串后才会出现。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3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7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040312"/>
          </a:xfrm>
        </p:spPr>
        <p:txBody>
          <a:bodyPr/>
          <a:lstStyle/>
          <a:p>
            <a:r>
              <a:rPr lang="zh-CN" altLang="en-US" dirty="0"/>
              <a:t>拆弹技术：为了完成二进制炸弹拆除任务，你需要</a:t>
            </a:r>
            <a:endParaRPr lang="en-US" altLang="zh-CN" dirty="0"/>
          </a:p>
          <a:p>
            <a:pPr marL="985838" indent="-447675">
              <a:lnSpc>
                <a:spcPct val="150000"/>
              </a:lnSpc>
              <a:spcBef>
                <a:spcPts val="1200"/>
              </a:spcBef>
              <a:buNone/>
            </a:pPr>
            <a:r>
              <a:rPr lang="zh-CN" altLang="en-US" dirty="0" smtClean="0"/>
              <a:t>①  使用</a:t>
            </a:r>
            <a:r>
              <a:rPr lang="en-US" altLang="zh-CN" dirty="0" err="1">
                <a:solidFill>
                  <a:srgbClr val="FF0000"/>
                </a:solidFill>
              </a:rPr>
              <a:t>gdb</a:t>
            </a:r>
            <a:r>
              <a:rPr lang="zh-CN" altLang="en-US" dirty="0" smtClean="0"/>
              <a:t>调试器和</a:t>
            </a:r>
            <a:r>
              <a:rPr lang="en-US" altLang="zh-CN" dirty="0" err="1" smtClean="0">
                <a:solidFill>
                  <a:srgbClr val="FF0000"/>
                </a:solidFill>
              </a:rPr>
              <a:t>objdump</a:t>
            </a:r>
            <a:r>
              <a:rPr lang="zh-CN" altLang="en-US" dirty="0" smtClean="0"/>
              <a:t>；</a:t>
            </a:r>
            <a:endParaRPr lang="en-US" altLang="zh-CN" dirty="0" smtClean="0"/>
          </a:p>
          <a:p>
            <a:pPr marL="1168400" indent="-630238">
              <a:lnSpc>
                <a:spcPct val="150000"/>
              </a:lnSpc>
              <a:spcBef>
                <a:spcPts val="1200"/>
              </a:spcBef>
              <a:buNone/>
            </a:pPr>
            <a:r>
              <a:rPr lang="zh-CN" altLang="en-US" dirty="0" smtClean="0"/>
              <a:t>②  单</a:t>
            </a:r>
            <a:r>
              <a:rPr lang="zh-CN" altLang="en-US" dirty="0"/>
              <a:t>步跟踪调试每一阶段的机器</a:t>
            </a:r>
            <a:r>
              <a:rPr lang="zh-CN" altLang="en-US" dirty="0" smtClean="0"/>
              <a:t>代码</a:t>
            </a:r>
            <a:endParaRPr lang="en-US" altLang="zh-CN" dirty="0" smtClean="0"/>
          </a:p>
          <a:p>
            <a:pPr marL="1168400" indent="-630238">
              <a:lnSpc>
                <a:spcPct val="150000"/>
              </a:lnSpc>
              <a:spcBef>
                <a:spcPts val="1200"/>
              </a:spcBef>
              <a:buNone/>
            </a:pPr>
            <a:r>
              <a:rPr lang="zh-CN" altLang="en-US" dirty="0" smtClean="0"/>
              <a:t>③  </a:t>
            </a:r>
            <a:r>
              <a:rPr lang="zh-CN" altLang="en-US" dirty="0" smtClean="0"/>
              <a:t>理解汇编语言</a:t>
            </a:r>
            <a:r>
              <a:rPr lang="zh-CN" altLang="en-US" dirty="0"/>
              <a:t>代码的行为或</a:t>
            </a:r>
            <a:r>
              <a:rPr lang="zh-CN" altLang="en-US" dirty="0" smtClean="0"/>
              <a:t>作用</a:t>
            </a:r>
            <a:endParaRPr lang="en-US" altLang="zh-CN" dirty="0" smtClean="0"/>
          </a:p>
          <a:p>
            <a:pPr marL="1168400" indent="-630238">
              <a:lnSpc>
                <a:spcPct val="150000"/>
              </a:lnSpc>
              <a:spcBef>
                <a:spcPts val="1200"/>
              </a:spcBef>
              <a:buNone/>
            </a:pPr>
            <a:r>
              <a:rPr lang="zh-CN" altLang="en-US" dirty="0" smtClean="0"/>
              <a:t>④  进而</a:t>
            </a:r>
            <a:r>
              <a:rPr lang="zh-CN" altLang="en-US" dirty="0"/>
              <a:t>设法“推断”出拆除炸弹所需的目标字符串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985838" indent="-447675">
              <a:lnSpc>
                <a:spcPct val="150000"/>
              </a:lnSpc>
              <a:spcBef>
                <a:spcPts val="1200"/>
              </a:spcBef>
              <a:buNone/>
            </a:pPr>
            <a:r>
              <a:rPr lang="zh-CN" altLang="en-US" dirty="0" smtClean="0"/>
              <a:t>⑤  </a:t>
            </a:r>
            <a:r>
              <a:rPr lang="zh-CN" altLang="en-US" dirty="0" smtClean="0"/>
              <a:t>需要在</a:t>
            </a:r>
            <a:r>
              <a:rPr lang="zh-CN" altLang="en-US" dirty="0"/>
              <a:t>每一阶段的开始代码前和引爆炸弹的函数前设置断点</a:t>
            </a:r>
            <a:r>
              <a:rPr lang="zh-CN" altLang="en-US" dirty="0" smtClean="0"/>
              <a:t>，便于</a:t>
            </a:r>
            <a:r>
              <a:rPr lang="zh-CN" altLang="en-US" dirty="0"/>
              <a:t>调试。</a:t>
            </a:r>
            <a:endParaRPr lang="en-US" altLang="zh-CN" dirty="0"/>
          </a:p>
          <a:p>
            <a:pPr>
              <a:lnSpc>
                <a:spcPct val="150000"/>
              </a:lnSpc>
              <a:spcBef>
                <a:spcPts val="2400"/>
              </a:spcBef>
            </a:pPr>
            <a:r>
              <a:rPr lang="zh-CN" altLang="zh-CN" dirty="0"/>
              <a:t>实验语言：</a:t>
            </a:r>
            <a:r>
              <a:rPr lang="en-US" altLang="zh-CN" dirty="0"/>
              <a:t>C</a:t>
            </a:r>
            <a:r>
              <a:rPr lang="zh-CN" altLang="zh-CN" dirty="0" smtClean="0"/>
              <a:t>语言</a:t>
            </a:r>
            <a:r>
              <a:rPr lang="zh-CN" altLang="en-US" dirty="0" smtClean="0"/>
              <a:t>，</a:t>
            </a:r>
            <a:r>
              <a:rPr lang="zh-CN" altLang="zh-CN" dirty="0" smtClean="0"/>
              <a:t>实验</a:t>
            </a:r>
            <a:r>
              <a:rPr lang="zh-CN" altLang="zh-CN" dirty="0"/>
              <a:t>环境：</a:t>
            </a:r>
            <a:r>
              <a:rPr lang="en-US" altLang="zh-CN" dirty="0" err="1"/>
              <a:t>linux</a:t>
            </a:r>
            <a:endParaRPr lang="zh-CN" altLang="zh-CN" dirty="0"/>
          </a:p>
          <a:p>
            <a:pPr marL="995363" indent="-457200">
              <a:lnSpc>
                <a:spcPct val="150000"/>
              </a:lnSpc>
              <a:spcBef>
                <a:spcPts val="1200"/>
              </a:spcBef>
              <a:buAutoNum type="circleNumDbPlain" startAt="5"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4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582612"/>
          </a:xfrm>
        </p:spPr>
        <p:txBody>
          <a:bodyPr/>
          <a:lstStyle/>
          <a:p>
            <a:r>
              <a:rPr lang="zh-CN" altLang="en-US" dirty="0" smtClean="0"/>
              <a:t>实验技能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0599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 smtClean="0"/>
              <a:t>实验</a:t>
            </a:r>
            <a:r>
              <a:rPr lang="zh-CN" altLang="en-US" dirty="0" smtClean="0"/>
              <a:t>数据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00FF"/>
                </a:solidFill>
              </a:rPr>
              <a:t>http://</a:t>
            </a:r>
            <a:r>
              <a:rPr lang="en-US" altLang="zh-CN" dirty="0" smtClean="0">
                <a:solidFill>
                  <a:srgbClr val="0000FF"/>
                </a:solidFill>
              </a:rPr>
              <a:t>pan.baidu.com/s/1hs2Mw1Q</a:t>
            </a:r>
          </a:p>
          <a:p>
            <a:pPr lvl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dirty="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5</a:t>
            </a:fld>
            <a:r>
              <a:rPr lang="en-US" altLang="zh-CN" sz="1400" dirty="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8150"/>
            <a:ext cx="441007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下箭头 6"/>
          <p:cNvSpPr/>
          <p:nvPr/>
        </p:nvSpPr>
        <p:spPr>
          <a:xfrm rot="3982573">
            <a:off x="4777539" y="1657679"/>
            <a:ext cx="282073" cy="129614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629810" y="1732166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lab2</a:t>
            </a:r>
            <a:endParaRPr lang="zh-CN" altLang="en-US" dirty="0"/>
          </a:p>
        </p:txBody>
      </p:sp>
      <p:sp>
        <p:nvSpPr>
          <p:cNvPr id="10" name="下箭头 9"/>
          <p:cNvSpPr/>
          <p:nvPr/>
        </p:nvSpPr>
        <p:spPr>
          <a:xfrm rot="18684014">
            <a:off x="2274053" y="4431928"/>
            <a:ext cx="282073" cy="129614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55576" y="5614373"/>
            <a:ext cx="403221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i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每班一个文件，每人</a:t>
            </a:r>
            <a:r>
              <a:rPr lang="zh-CN" altLang="en-US" i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i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个不同的任务</a:t>
            </a:r>
            <a:endParaRPr lang="zh-CN" altLang="en-US" i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72" y="2832098"/>
            <a:ext cx="19240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下箭头 12"/>
          <p:cNvSpPr/>
          <p:nvPr/>
        </p:nvSpPr>
        <p:spPr>
          <a:xfrm rot="14202297">
            <a:off x="4300819" y="4431925"/>
            <a:ext cx="282073" cy="129614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181706"/>
            <a:ext cx="9620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下箭头 14"/>
          <p:cNvSpPr/>
          <p:nvPr/>
        </p:nvSpPr>
        <p:spPr>
          <a:xfrm rot="15273996">
            <a:off x="6760978" y="3432091"/>
            <a:ext cx="282073" cy="16006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6516216" y="5013176"/>
            <a:ext cx="230425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i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任务</a:t>
            </a:r>
            <a:r>
              <a:rPr lang="zh-CN" altLang="en-US" i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在以学号命名的文件夹中</a:t>
            </a:r>
            <a:r>
              <a:rPr lang="zh-CN" altLang="en-US" i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，四</a:t>
            </a:r>
            <a:r>
              <a:rPr lang="zh-CN" altLang="en-US" i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个文件</a:t>
            </a:r>
            <a:endParaRPr lang="zh-CN" altLang="en-US" i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613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文件说明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568952" cy="5040312"/>
          </a:xfrm>
        </p:spPr>
        <p:txBody>
          <a:bodyPr/>
          <a:lstStyle/>
          <a:p>
            <a:r>
              <a:rPr lang="zh-CN" altLang="en-US" sz="2000" dirty="0" smtClean="0"/>
              <a:t>炸弹</a:t>
            </a:r>
            <a:r>
              <a:rPr lang="zh-CN" altLang="en-US" sz="2000" dirty="0"/>
              <a:t>文件包</a:t>
            </a:r>
            <a:r>
              <a:rPr lang="zh-CN" altLang="zh-CN" sz="2000" dirty="0" smtClean="0"/>
              <a:t>：</a:t>
            </a:r>
            <a:endParaRPr lang="zh-CN" altLang="zh-CN" sz="2000" dirty="0"/>
          </a:p>
          <a:p>
            <a:pPr marL="1430338" lvl="1"/>
            <a:r>
              <a:rPr lang="en-US" altLang="zh-CN" dirty="0"/>
              <a:t>bomb</a:t>
            </a:r>
            <a:r>
              <a:rPr lang="zh-CN" altLang="zh-CN" dirty="0"/>
              <a:t>：</a:t>
            </a:r>
            <a:r>
              <a:rPr lang="en-US" altLang="zh-CN" dirty="0"/>
              <a:t>bomb</a:t>
            </a:r>
            <a:r>
              <a:rPr lang="zh-CN" altLang="zh-CN" dirty="0"/>
              <a:t>的可执行程序。</a:t>
            </a:r>
          </a:p>
          <a:p>
            <a:pPr marL="1430338" lvl="1"/>
            <a:r>
              <a:rPr lang="en-US" altLang="zh-CN" dirty="0" err="1"/>
              <a:t>bomb.c</a:t>
            </a:r>
            <a:r>
              <a:rPr lang="zh-CN" altLang="zh-CN" dirty="0"/>
              <a:t>：</a:t>
            </a:r>
            <a:r>
              <a:rPr lang="en-US" altLang="zh-CN" dirty="0"/>
              <a:t>bomb</a:t>
            </a:r>
            <a:r>
              <a:rPr lang="zh-CN" altLang="zh-CN" dirty="0"/>
              <a:t>程序的</a:t>
            </a:r>
            <a:r>
              <a:rPr lang="en-US" altLang="zh-CN" dirty="0"/>
              <a:t>main</a:t>
            </a:r>
            <a:r>
              <a:rPr lang="zh-CN" altLang="zh-CN" dirty="0"/>
              <a:t>函数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pPr marL="1430338" lvl="1"/>
            <a:r>
              <a:rPr lang="en-US" altLang="zh-CN" dirty="0" smtClean="0"/>
              <a:t>ID</a:t>
            </a:r>
          </a:p>
          <a:p>
            <a:pPr marL="1430338" lvl="1"/>
            <a:r>
              <a:rPr lang="en-US" altLang="zh-CN" dirty="0" smtClean="0"/>
              <a:t>README</a:t>
            </a:r>
          </a:p>
          <a:p>
            <a:pPr>
              <a:spcBef>
                <a:spcPts val="1200"/>
              </a:spcBef>
            </a:pPr>
            <a:r>
              <a:rPr lang="en-US" altLang="zh-CN" sz="2000" dirty="0" smtClean="0"/>
              <a:t>bomb：</a:t>
            </a:r>
            <a:r>
              <a:rPr lang="zh-CN" altLang="zh-CN" sz="2000" dirty="0" smtClean="0"/>
              <a:t>是</a:t>
            </a:r>
            <a:r>
              <a:rPr lang="zh-CN" altLang="zh-CN" sz="2000" dirty="0"/>
              <a:t>一</a:t>
            </a:r>
            <a:r>
              <a:rPr lang="zh-CN" altLang="zh-CN" sz="2000" dirty="0" smtClean="0"/>
              <a:t>个</a:t>
            </a:r>
            <a:r>
              <a:rPr lang="en-US" altLang="zh-CN" sz="2000" dirty="0" err="1" smtClean="0"/>
              <a:t>linux</a:t>
            </a:r>
            <a:r>
              <a:rPr lang="zh-CN" altLang="en-US" sz="2000" dirty="0" smtClean="0"/>
              <a:t>下</a:t>
            </a:r>
            <a:r>
              <a:rPr lang="zh-CN" altLang="zh-CN" sz="2000" dirty="0" smtClean="0"/>
              <a:t>可</a:t>
            </a:r>
            <a:r>
              <a:rPr lang="zh-CN" altLang="zh-CN" sz="2000" dirty="0"/>
              <a:t>执行程序，需要</a:t>
            </a:r>
            <a:r>
              <a:rPr lang="en-US" altLang="zh-CN" sz="2000" dirty="0"/>
              <a:t>0</a:t>
            </a:r>
            <a:r>
              <a:rPr lang="zh-CN" altLang="zh-CN" sz="2000" dirty="0"/>
              <a:t>或</a:t>
            </a:r>
            <a:r>
              <a:rPr lang="en-US" altLang="zh-CN" sz="2000" dirty="0"/>
              <a:t>1</a:t>
            </a:r>
            <a:r>
              <a:rPr lang="zh-CN" altLang="zh-CN" sz="2000" dirty="0"/>
              <a:t>个命令行参数（详</a:t>
            </a:r>
            <a:r>
              <a:rPr lang="zh-CN" altLang="zh-CN" sz="2000" dirty="0" smtClean="0"/>
              <a:t>见</a:t>
            </a:r>
            <a:endParaRPr lang="en-US" altLang="zh-CN" sz="2000" dirty="0" smtClean="0"/>
          </a:p>
          <a:p>
            <a:pPr marL="0" indent="0">
              <a:buNone/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              </a:t>
            </a:r>
            <a:r>
              <a:rPr lang="en-US" altLang="zh-CN" sz="2000" dirty="0" err="1" smtClean="0"/>
              <a:t>bomb.c</a:t>
            </a:r>
            <a:r>
              <a:rPr lang="zh-CN" altLang="zh-CN" sz="2000" dirty="0"/>
              <a:t>源文件中的</a:t>
            </a:r>
            <a:r>
              <a:rPr lang="en-US" altLang="zh-CN" sz="2000" dirty="0"/>
              <a:t>main()</a:t>
            </a:r>
            <a:r>
              <a:rPr lang="zh-CN" altLang="zh-CN" sz="2000" dirty="0"/>
              <a:t>函数）</a:t>
            </a:r>
            <a:r>
              <a:rPr lang="zh-CN" altLang="zh-CN" sz="2000" dirty="0" smtClean="0"/>
              <a:t>。果</a:t>
            </a:r>
            <a:r>
              <a:rPr lang="zh-CN" altLang="zh-CN" sz="2000" dirty="0"/>
              <a:t>运行时不指定参数</a:t>
            </a:r>
            <a:r>
              <a:rPr lang="zh-CN" altLang="zh-CN" sz="2000" dirty="0" smtClean="0"/>
              <a:t>，</a:t>
            </a:r>
            <a:endParaRPr lang="en-US" altLang="zh-CN" sz="2000" dirty="0" smtClean="0"/>
          </a:p>
          <a:p>
            <a:pPr marL="0" indent="0">
              <a:buNone/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              </a:t>
            </a:r>
            <a:r>
              <a:rPr lang="zh-CN" altLang="zh-CN" sz="2000" dirty="0" smtClean="0"/>
              <a:t>则</a:t>
            </a:r>
            <a:r>
              <a:rPr lang="zh-CN" altLang="zh-CN" sz="2000" dirty="0"/>
              <a:t>该程序打印出欢迎信息后，期待你按行输入每一阶段</a:t>
            </a:r>
            <a:r>
              <a:rPr lang="zh-CN" altLang="zh-CN" sz="2000" dirty="0" smtClean="0"/>
              <a:t>用来</a:t>
            </a:r>
            <a:endParaRPr lang="en-US" altLang="zh-CN" sz="2000" dirty="0" smtClean="0"/>
          </a:p>
          <a:p>
            <a:pPr marL="0" indent="0">
              <a:buNone/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              </a:t>
            </a:r>
            <a:r>
              <a:rPr lang="zh-CN" altLang="zh-CN" sz="2000" dirty="0" smtClean="0"/>
              <a:t>拆除</a:t>
            </a:r>
            <a:r>
              <a:rPr lang="zh-CN" altLang="zh-CN" sz="2000" dirty="0"/>
              <a:t>炸弹的字符串，并根据你当前输入的字符串决定你是</a:t>
            </a:r>
            <a:r>
              <a:rPr lang="zh-CN" altLang="zh-CN" sz="2000" dirty="0" smtClean="0"/>
              <a:t>通</a:t>
            </a:r>
            <a:endParaRPr lang="en-US" altLang="zh-CN" sz="2000" dirty="0" smtClean="0"/>
          </a:p>
          <a:p>
            <a:pPr marL="0" indent="0">
              <a:buNone/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              </a:t>
            </a:r>
            <a:r>
              <a:rPr lang="zh-CN" altLang="zh-CN" sz="2000" dirty="0" smtClean="0"/>
              <a:t>过</a:t>
            </a:r>
            <a:r>
              <a:rPr lang="zh-CN" altLang="zh-CN" sz="2000" dirty="0"/>
              <a:t>相应阶段还是炸弹爆炸导致任务失败</a:t>
            </a:r>
            <a:r>
              <a:rPr lang="zh-CN" altLang="zh-CN" sz="2000" dirty="0" smtClean="0"/>
              <a:t>。</a:t>
            </a:r>
            <a:endParaRPr lang="en-US" altLang="zh-CN" sz="2000" dirty="0" smtClean="0"/>
          </a:p>
          <a:p>
            <a:pPr>
              <a:spcBef>
                <a:spcPts val="1200"/>
              </a:spcBef>
            </a:pPr>
            <a:r>
              <a:rPr lang="en-US" altLang="zh-CN" sz="2000" dirty="0" err="1" smtClean="0"/>
              <a:t>bomb.c：bomb</a:t>
            </a:r>
            <a:r>
              <a:rPr lang="zh-CN" altLang="en-US" sz="2000" dirty="0" smtClean="0"/>
              <a:t>主程序，不是</a:t>
            </a:r>
            <a:r>
              <a:rPr lang="zh-CN" altLang="en-US" sz="2000" dirty="0"/>
              <a:t>全部</a:t>
            </a:r>
            <a:r>
              <a:rPr lang="zh-CN" altLang="en-US" sz="2000" dirty="0" smtClean="0"/>
              <a:t>，看不到</a:t>
            </a:r>
            <a:r>
              <a:rPr lang="zh-CN" altLang="en-US" sz="2000" dirty="0"/>
              <a:t>炸弹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6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  <p:sp>
        <p:nvSpPr>
          <p:cNvPr id="5" name="右大括号 4"/>
          <p:cNvSpPr/>
          <p:nvPr/>
        </p:nvSpPr>
        <p:spPr>
          <a:xfrm>
            <a:off x="5831656" y="2060847"/>
            <a:ext cx="360040" cy="108011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444208" y="2139241"/>
            <a:ext cx="1865471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i="0" dirty="0" smtClean="0">
                <a:latin typeface="+mj-lt"/>
              </a:rPr>
              <a:t>用文本编辑器打开看看就知道里面有什么了</a:t>
            </a:r>
            <a:endParaRPr lang="zh-CN" altLang="en-US" i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698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实验</a:t>
            </a:r>
            <a:r>
              <a:rPr lang="zh-CN" altLang="en-US" dirty="0"/>
              <a:t>结果及结果文件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可在</a:t>
            </a:r>
            <a:r>
              <a:rPr lang="zh-CN" altLang="en-US" dirty="0"/>
              <a:t>命令行运行</a:t>
            </a:r>
            <a:r>
              <a:rPr lang="en-US" altLang="zh-CN" dirty="0"/>
              <a:t>bomb，</a:t>
            </a:r>
            <a:r>
              <a:rPr lang="zh-CN" altLang="en-US" dirty="0"/>
              <a:t>然后根据提示，逐阶段输入</a:t>
            </a:r>
            <a:r>
              <a:rPr lang="zh-CN" altLang="en-US" dirty="0" smtClean="0"/>
              <a:t>拆弹字符串（见演示）。</a:t>
            </a:r>
            <a:endParaRPr lang="en-US" altLang="zh-CN" dirty="0" smtClean="0"/>
          </a:p>
          <a:p>
            <a:r>
              <a:rPr lang="zh-CN" altLang="en-US" dirty="0" smtClean="0"/>
              <a:t>也</a:t>
            </a:r>
            <a:r>
              <a:rPr lang="zh-CN" altLang="en-US" dirty="0"/>
              <a:t>可将</a:t>
            </a:r>
            <a:r>
              <a:rPr lang="zh-CN" altLang="zh-CN" dirty="0"/>
              <a:t>拆除每一阶段炸弹的字符串按行组织在一个</a:t>
            </a:r>
            <a:r>
              <a:rPr lang="zh-CN" altLang="zh-CN" dirty="0" smtClean="0"/>
              <a:t>文本文件</a:t>
            </a:r>
            <a:r>
              <a:rPr lang="zh-CN" altLang="zh-CN" dirty="0"/>
              <a:t>中</a:t>
            </a:r>
            <a:r>
              <a:rPr lang="zh-CN" altLang="zh-CN" dirty="0" smtClean="0"/>
              <a:t>，</a:t>
            </a:r>
            <a:r>
              <a:rPr lang="zh-CN" altLang="en-US" dirty="0" smtClean="0"/>
              <a:t>如</a:t>
            </a:r>
            <a:r>
              <a:rPr lang="en-US" altLang="zh-CN" dirty="0" smtClean="0"/>
              <a:t>ans.txt</a:t>
            </a:r>
            <a:r>
              <a:rPr lang="en-US" altLang="zh-CN" dirty="0"/>
              <a:t>，</a:t>
            </a:r>
            <a:r>
              <a:rPr lang="zh-CN" altLang="zh-CN" dirty="0"/>
              <a:t>然后</a:t>
            </a:r>
            <a:r>
              <a:rPr lang="zh-CN" altLang="zh-CN" dirty="0" smtClean="0"/>
              <a:t>作为参数传给</a:t>
            </a:r>
            <a:r>
              <a:rPr lang="zh-CN" altLang="zh-CN" dirty="0"/>
              <a:t>程序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结果</a:t>
            </a:r>
            <a:r>
              <a:rPr lang="zh-CN" altLang="zh-CN" dirty="0"/>
              <a:t>文件格式：每个拆弹字符串一行</a:t>
            </a:r>
            <a:r>
              <a:rPr lang="zh-CN" altLang="en-US" dirty="0"/>
              <a:t>，最多</a:t>
            </a:r>
            <a:r>
              <a:rPr lang="en-US" altLang="zh-CN" dirty="0"/>
              <a:t>7</a:t>
            </a:r>
            <a:r>
              <a:rPr lang="zh-CN" altLang="en-US" dirty="0"/>
              <a:t>行（包含最后特殊阶段），</a:t>
            </a:r>
            <a:r>
              <a:rPr lang="zh-CN" altLang="zh-CN" dirty="0"/>
              <a:t>除此之外不要包含任何其它字符。</a:t>
            </a:r>
          </a:p>
          <a:p>
            <a:pPr marL="457200" lvl="1" indent="0">
              <a:buNone/>
            </a:pPr>
            <a:r>
              <a:rPr lang="en-US" altLang="zh-CN" dirty="0"/>
              <a:t>        </a:t>
            </a:r>
            <a:r>
              <a:rPr lang="zh-CN" altLang="zh-CN" dirty="0"/>
              <a:t>范例如下</a:t>
            </a:r>
            <a:r>
              <a:rPr lang="zh-CN" altLang="en-US" dirty="0"/>
              <a:t>：             </a:t>
            </a:r>
            <a:r>
              <a:rPr lang="en-US" altLang="zh-CN" dirty="0"/>
              <a:t>string1</a:t>
            </a:r>
            <a:endParaRPr lang="zh-CN" altLang="zh-CN" dirty="0"/>
          </a:p>
          <a:p>
            <a:pPr marL="3322638" lvl="1" indent="0">
              <a:buNone/>
            </a:pPr>
            <a:r>
              <a:rPr lang="en-US" altLang="zh-CN" dirty="0"/>
              <a:t>string2</a:t>
            </a:r>
            <a:endParaRPr lang="zh-CN" altLang="zh-CN" dirty="0"/>
          </a:p>
          <a:p>
            <a:pPr marL="3322638" lvl="1" indent="0">
              <a:buNone/>
            </a:pPr>
            <a:r>
              <a:rPr lang="en-US" altLang="zh-CN" dirty="0"/>
              <a:t>……</a:t>
            </a:r>
            <a:endParaRPr lang="zh-CN" altLang="zh-CN" dirty="0"/>
          </a:p>
          <a:p>
            <a:pPr marL="3322638" lvl="1" indent="0">
              <a:buNone/>
            </a:pPr>
            <a:r>
              <a:rPr lang="en-US" altLang="zh-CN" dirty="0"/>
              <a:t>string6</a:t>
            </a:r>
            <a:endParaRPr lang="zh-CN" altLang="zh-CN" dirty="0"/>
          </a:p>
          <a:p>
            <a:pPr marL="3322638" lvl="1" indent="0">
              <a:buNone/>
            </a:pPr>
            <a:r>
              <a:rPr lang="en-US" altLang="zh-CN" dirty="0"/>
              <a:t>string7</a:t>
            </a:r>
            <a:endParaRPr lang="zh-CN" altLang="en-US" dirty="0"/>
          </a:p>
          <a:p>
            <a:pPr marL="0" indent="0">
              <a:buNone/>
            </a:pP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7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54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 smtClean="0"/>
              <a:t>实验</a:t>
            </a:r>
            <a:r>
              <a:rPr lang="zh-CN" altLang="en-US" dirty="0" smtClean="0"/>
              <a:t>结果文件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504031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u"/>
            </a:pPr>
            <a:r>
              <a:rPr lang="zh-CN" altLang="en-US" dirty="0" smtClean="0"/>
              <a:t>使用方法：</a:t>
            </a:r>
            <a:r>
              <a:rPr lang="en-US" altLang="zh-CN" dirty="0" smtClean="0"/>
              <a:t>./bomb </a:t>
            </a:r>
            <a:r>
              <a:rPr lang="en-US" altLang="zh-CN" dirty="0" smtClean="0"/>
              <a:t>ans.txt</a:t>
            </a:r>
            <a:endParaRPr lang="en-US" altLang="zh-CN" dirty="0" smtClean="0"/>
          </a:p>
          <a:p>
            <a:pPr lvl="1">
              <a:lnSpc>
                <a:spcPct val="150000"/>
              </a:lnSpc>
              <a:spcBef>
                <a:spcPts val="1200"/>
              </a:spcBef>
            </a:pPr>
            <a:r>
              <a:rPr lang="zh-CN" altLang="zh-CN" dirty="0"/>
              <a:t>程序会自动读取文本文件中的字符串，并依次检查对应每一阶段的字符串来决定炸弹拆除成败</a:t>
            </a:r>
            <a:r>
              <a:rPr lang="zh-CN" altLang="zh-CN" dirty="0" smtClean="0"/>
              <a:t>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8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18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 smtClean="0"/>
              <a:t>实验</a:t>
            </a:r>
            <a:r>
              <a:rPr lang="zh-CN" altLang="en-US" dirty="0" smtClean="0"/>
              <a:t>报告和结果文件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25658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u"/>
            </a:pPr>
            <a:r>
              <a:rPr lang="zh-CN" altLang="en-US" dirty="0" smtClean="0"/>
              <a:t>本次实验需要提交的结果包括：实验报告和结果文件</a:t>
            </a:r>
            <a:endParaRPr lang="en-US" altLang="zh-CN" dirty="0" smtClean="0"/>
          </a:p>
          <a:p>
            <a:pPr lvl="1">
              <a:lnSpc>
                <a:spcPct val="150000"/>
              </a:lnSpc>
              <a:spcBef>
                <a:spcPts val="1200"/>
              </a:spcBef>
            </a:pPr>
            <a:r>
              <a:rPr lang="zh-CN" altLang="en-US" sz="2400" dirty="0" smtClean="0"/>
              <a:t>结果文件：即上述的</a:t>
            </a:r>
            <a:r>
              <a:rPr lang="en-US" altLang="zh-CN" sz="2400" dirty="0" smtClean="0"/>
              <a:t>ans.txt，</a:t>
            </a:r>
            <a:r>
              <a:rPr lang="zh-CN" altLang="en-US" sz="2400" dirty="0" smtClean="0"/>
              <a:t>重新命名如下：</a:t>
            </a:r>
            <a:endParaRPr lang="en-US" altLang="zh-CN" sz="2400" dirty="0" smtClean="0"/>
          </a:p>
          <a:p>
            <a:pPr marL="457200" lvl="1" indent="0">
              <a:buNone/>
            </a:pPr>
            <a:r>
              <a:rPr lang="zh-CN" altLang="en-US" dirty="0" smtClean="0">
                <a:solidFill>
                  <a:schemeClr val="tx1"/>
                </a:solidFill>
              </a:rPr>
              <a:t>       </a:t>
            </a:r>
            <a:r>
              <a:rPr lang="zh-CN" altLang="en-US" dirty="0" smtClean="0">
                <a:solidFill>
                  <a:schemeClr val="tx1"/>
                </a:solidFill>
              </a:rPr>
              <a:t>班级</a:t>
            </a:r>
            <a:r>
              <a:rPr lang="en-US" altLang="zh-CN" dirty="0" smtClean="0">
                <a:solidFill>
                  <a:schemeClr val="tx1"/>
                </a:solidFill>
              </a:rPr>
              <a:t>_</a:t>
            </a:r>
            <a:r>
              <a:rPr lang="zh-CN" altLang="en-US" dirty="0" smtClean="0">
                <a:solidFill>
                  <a:schemeClr val="tx1"/>
                </a:solidFill>
              </a:rPr>
              <a:t>学号</a:t>
            </a:r>
            <a:r>
              <a:rPr lang="en-US" altLang="zh-CN" dirty="0" smtClean="0">
                <a:solidFill>
                  <a:schemeClr val="tx1"/>
                </a:solidFill>
              </a:rPr>
              <a:t>.txt，</a:t>
            </a:r>
            <a:r>
              <a:rPr lang="zh-CN" altLang="en-US" dirty="0" smtClean="0">
                <a:solidFill>
                  <a:schemeClr val="tx1"/>
                </a:solidFill>
              </a:rPr>
              <a:t>如</a:t>
            </a:r>
            <a:r>
              <a:rPr lang="en-US" altLang="zh-CN" dirty="0" smtClean="0">
                <a:solidFill>
                  <a:schemeClr val="tx1"/>
                </a:solidFill>
              </a:rPr>
              <a:t>CS1201_U201214795.txt</a:t>
            </a:r>
            <a:endParaRPr lang="zh-CN" altLang="zh-CN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altLang="zh-CN" dirty="0" smtClean="0">
                <a:solidFill>
                  <a:schemeClr val="tx1"/>
                </a:solidFill>
              </a:rPr>
              <a:t>       </a:t>
            </a:r>
            <a:r>
              <a:rPr lang="zh-CN" altLang="zh-CN" dirty="0" smtClean="0">
                <a:solidFill>
                  <a:schemeClr val="tx1"/>
                </a:solidFill>
              </a:rPr>
              <a:t>信</a:t>
            </a:r>
            <a:r>
              <a:rPr lang="zh-CN" altLang="zh-CN" dirty="0">
                <a:solidFill>
                  <a:schemeClr val="tx1"/>
                </a:solidFill>
              </a:rPr>
              <a:t>安</a:t>
            </a:r>
            <a:r>
              <a:rPr lang="en-US" altLang="zh-CN" dirty="0">
                <a:solidFill>
                  <a:schemeClr val="tx1"/>
                </a:solidFill>
              </a:rPr>
              <a:t> IS   </a:t>
            </a:r>
            <a:r>
              <a:rPr lang="zh-CN" altLang="zh-CN" dirty="0">
                <a:solidFill>
                  <a:schemeClr val="tx1"/>
                </a:solidFill>
              </a:rPr>
              <a:t>物联网</a:t>
            </a:r>
            <a:r>
              <a:rPr lang="en-US" altLang="zh-CN" dirty="0">
                <a:solidFill>
                  <a:schemeClr val="tx1"/>
                </a:solidFill>
              </a:rPr>
              <a:t> IT  </a:t>
            </a:r>
            <a:r>
              <a:rPr lang="zh-CN" altLang="zh-CN" dirty="0">
                <a:solidFill>
                  <a:schemeClr val="tx1"/>
                </a:solidFill>
              </a:rPr>
              <a:t>计算机</a:t>
            </a:r>
            <a:r>
              <a:rPr lang="en-US" altLang="zh-CN" dirty="0">
                <a:solidFill>
                  <a:schemeClr val="tx1"/>
                </a:solidFill>
              </a:rPr>
              <a:t> CS   </a:t>
            </a:r>
            <a:r>
              <a:rPr lang="zh-CN" altLang="zh-CN" dirty="0">
                <a:solidFill>
                  <a:schemeClr val="tx1"/>
                </a:solidFill>
              </a:rPr>
              <a:t>卓越班</a:t>
            </a:r>
            <a:r>
              <a:rPr lang="en-US" altLang="zh-CN" dirty="0">
                <a:solidFill>
                  <a:schemeClr val="tx1"/>
                </a:solidFill>
              </a:rPr>
              <a:t>  ZY   ACM</a:t>
            </a:r>
            <a:r>
              <a:rPr lang="zh-CN" altLang="zh-CN" dirty="0">
                <a:solidFill>
                  <a:schemeClr val="tx1"/>
                </a:solidFill>
              </a:rPr>
              <a:t>班</a:t>
            </a:r>
            <a:r>
              <a:rPr lang="en-US" altLang="zh-CN" dirty="0">
                <a:solidFill>
                  <a:schemeClr val="tx1"/>
                </a:solidFill>
              </a:rPr>
              <a:t>  </a:t>
            </a:r>
            <a:r>
              <a:rPr lang="en-US" altLang="zh-CN" dirty="0" smtClean="0">
                <a:solidFill>
                  <a:schemeClr val="tx1"/>
                </a:solidFill>
              </a:rPr>
              <a:t>ACM</a:t>
            </a:r>
            <a:endParaRPr lang="en-US" altLang="zh-CN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spcBef>
                <a:spcPts val="1200"/>
              </a:spcBef>
            </a:pPr>
            <a:r>
              <a:rPr lang="zh-CN" altLang="en-US" sz="2400" dirty="0" smtClean="0"/>
              <a:t>实验</a:t>
            </a:r>
            <a:r>
              <a:rPr lang="zh-CN" altLang="en-US" sz="2400" dirty="0"/>
              <a:t>报告：</a:t>
            </a:r>
            <a:r>
              <a:rPr lang="en-US" altLang="zh-CN" sz="2400" dirty="0"/>
              <a:t>Word</a:t>
            </a:r>
            <a:r>
              <a:rPr lang="zh-CN" altLang="en-US" sz="2400" dirty="0"/>
              <a:t>文档。在实验报告中，对你拆除</a:t>
            </a:r>
            <a:r>
              <a:rPr lang="zh-CN" altLang="en-US" sz="2400" dirty="0" smtClean="0"/>
              <a:t>了</a:t>
            </a:r>
            <a:r>
              <a:rPr lang="zh-CN" altLang="en-US" sz="2400" dirty="0"/>
              <a:t>炸弹</a:t>
            </a:r>
            <a:endParaRPr lang="en-US" altLang="zh-CN" sz="2400" dirty="0" smtClean="0"/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400" dirty="0"/>
              <a:t> </a:t>
            </a:r>
            <a:r>
              <a:rPr lang="en-US" altLang="zh-CN" sz="2400" dirty="0" smtClean="0"/>
              <a:t>                    </a:t>
            </a:r>
            <a:r>
              <a:rPr lang="zh-CN" altLang="en-US" sz="2400" dirty="0" smtClean="0"/>
              <a:t>的</a:t>
            </a:r>
            <a:r>
              <a:rPr lang="zh-CN" altLang="en-US" sz="2400" dirty="0"/>
              <a:t>每一道题，用文字详细描述分析求解过程。</a:t>
            </a:r>
            <a:endParaRPr lang="en-US" altLang="zh-CN" sz="2400" dirty="0"/>
          </a:p>
          <a:p>
            <a:pPr marL="0" lvl="1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en-US" altLang="zh-CN" sz="2400" dirty="0">
                <a:solidFill>
                  <a:schemeClr val="tx1"/>
                </a:solidFill>
                <a:cs typeface="+mn-cs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cs typeface="+mn-cs"/>
              </a:rPr>
              <a:t>         </a:t>
            </a:r>
            <a:r>
              <a:rPr lang="zh-CN" altLang="en-US" dirty="0" smtClean="0">
                <a:solidFill>
                  <a:schemeClr val="tx1"/>
                </a:solidFill>
                <a:cs typeface="+mn-cs"/>
              </a:rPr>
              <a:t>排版要求：字体：宋体；字号：标题三号，正文小四正文；</a:t>
            </a:r>
            <a:endParaRPr lang="en-US" altLang="zh-CN" dirty="0" smtClean="0">
              <a:solidFill>
                <a:schemeClr val="tx1"/>
              </a:solidFill>
              <a:cs typeface="+mn-cs"/>
            </a:endParaRPr>
          </a:p>
          <a:p>
            <a:pPr marL="0" lvl="1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en-US" altLang="zh-CN" dirty="0">
                <a:solidFill>
                  <a:schemeClr val="tx1"/>
                </a:solidFill>
                <a:cs typeface="+mn-cs"/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  <a:cs typeface="+mn-cs"/>
              </a:rPr>
              <a:t>                            </a:t>
            </a:r>
            <a:r>
              <a:rPr lang="zh-CN" altLang="en-US" dirty="0" smtClean="0">
                <a:solidFill>
                  <a:schemeClr val="tx1"/>
                </a:solidFill>
                <a:cs typeface="+mn-cs"/>
              </a:rPr>
              <a:t>行间距：</a:t>
            </a:r>
            <a:r>
              <a:rPr lang="en-US" altLang="zh-CN" dirty="0" smtClean="0">
                <a:solidFill>
                  <a:schemeClr val="tx1"/>
                </a:solidFill>
                <a:cs typeface="+mn-cs"/>
              </a:rPr>
              <a:t>1.5</a:t>
            </a:r>
            <a:r>
              <a:rPr lang="zh-CN" altLang="en-US" dirty="0" smtClean="0">
                <a:solidFill>
                  <a:schemeClr val="tx1"/>
                </a:solidFill>
                <a:cs typeface="+mn-cs"/>
              </a:rPr>
              <a:t>倍；首行缩进</a:t>
            </a:r>
            <a:r>
              <a:rPr lang="en-US" altLang="zh-CN" dirty="0" smtClean="0">
                <a:solidFill>
                  <a:schemeClr val="tx1"/>
                </a:solidFill>
                <a:cs typeface="+mn-cs"/>
              </a:rPr>
              <a:t>2</a:t>
            </a:r>
            <a:r>
              <a:rPr lang="zh-CN" altLang="en-US" dirty="0" smtClean="0">
                <a:solidFill>
                  <a:schemeClr val="tx1"/>
                </a:solidFill>
                <a:cs typeface="+mn-cs"/>
              </a:rPr>
              <a:t>个汉字；程序排版要规整</a:t>
            </a:r>
            <a:endParaRPr lang="en-US" altLang="zh-CN" dirty="0">
              <a:solidFill>
                <a:schemeClr val="tx1"/>
              </a:solidFill>
              <a:cs typeface="+mn-cs"/>
            </a:endParaRPr>
          </a:p>
          <a:p>
            <a:pPr lvl="1"/>
            <a:r>
              <a:rPr lang="zh-CN" altLang="en-US" sz="2400" dirty="0" smtClean="0"/>
              <a:t>以</a:t>
            </a:r>
            <a:r>
              <a:rPr lang="zh-CN" altLang="zh-CN" sz="2400" dirty="0"/>
              <a:t>班为单位集中打包发送至</a:t>
            </a:r>
            <a:r>
              <a:rPr lang="en-US" altLang="zh-CN" sz="2400" dirty="0"/>
              <a:t>130757@qq.com   </a:t>
            </a:r>
            <a:endParaRPr lang="zh-CN" altLang="zh-CN" sz="2400" dirty="0"/>
          </a:p>
          <a:p>
            <a:pPr marL="0" indent="0">
              <a:spcBef>
                <a:spcPts val="1200"/>
              </a:spcBef>
              <a:buNone/>
            </a:pPr>
            <a:endParaRPr lang="zh-CN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1400" smtClean="0">
                <a:solidFill>
                  <a:srgbClr val="0D7157"/>
                </a:solidFill>
              </a:rPr>
              <a:t> -</a:t>
            </a:r>
            <a:fld id="{01D71506-0713-46DD-9483-17E15EDE737E}" type="slidenum">
              <a:rPr lang="en-US" altLang="zh-CN" sz="1400" smtClean="0">
                <a:solidFill>
                  <a:srgbClr val="0D7157"/>
                </a:solidFill>
              </a:rPr>
              <a:pPr>
                <a:defRPr/>
              </a:pPr>
              <a:t>9</a:t>
            </a:fld>
            <a:r>
              <a:rPr lang="en-US" altLang="zh-CN" sz="1400" smtClean="0">
                <a:solidFill>
                  <a:srgbClr val="0D7157"/>
                </a:solidFill>
              </a:rPr>
              <a:t>- </a:t>
            </a:r>
            <a:endParaRPr lang="en-US" altLang="zh-CN" sz="1400" dirty="0">
              <a:solidFill>
                <a:srgbClr val="0D71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7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2_nordridesign">
  <a:themeElements>
    <a:clrScheme name="2_nordridesign 1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333333"/>
      </a:accent1>
      <a:accent2>
        <a:srgbClr val="080808"/>
      </a:accent2>
      <a:accent3>
        <a:srgbClr val="FFFFFF"/>
      </a:accent3>
      <a:accent4>
        <a:srgbClr val="000000"/>
      </a:accent4>
      <a:accent5>
        <a:srgbClr val="ADADAD"/>
      </a:accent5>
      <a:accent6>
        <a:srgbClr val="060606"/>
      </a:accent6>
      <a:hlink>
        <a:srgbClr val="FFCC00"/>
      </a:hlink>
      <a:folHlink>
        <a:srgbClr val="FF6600"/>
      </a:folHlink>
    </a:clrScheme>
    <a:fontScheme name="2_nordridesign">
      <a:majorFont>
        <a:latin typeface="黑体"/>
        <a:ea typeface="宋体"/>
        <a:cs typeface=""/>
      </a:majorFont>
      <a:minorFont>
        <a:latin typeface="黑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nordridesign 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3333"/>
        </a:accent1>
        <a:accent2>
          <a:srgbClr val="080808"/>
        </a:accent2>
        <a:accent3>
          <a:srgbClr val="FFFFFF"/>
        </a:accent3>
        <a:accent4>
          <a:srgbClr val="000000"/>
        </a:accent4>
        <a:accent5>
          <a:srgbClr val="ADADAD"/>
        </a:accent5>
        <a:accent6>
          <a:srgbClr val="060606"/>
        </a:accent6>
        <a:hlink>
          <a:srgbClr val="FFCC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rdridesign 2">
        <a:dk1>
          <a:srgbClr val="000000"/>
        </a:dk1>
        <a:lt1>
          <a:srgbClr val="FFFFFF"/>
        </a:lt1>
        <a:dk2>
          <a:srgbClr val="FFFFFF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rdridesign 3">
        <a:dk1>
          <a:srgbClr val="000000"/>
        </a:dk1>
        <a:lt1>
          <a:srgbClr val="FFFFFF"/>
        </a:lt1>
        <a:dk2>
          <a:srgbClr val="FFFFFF"/>
        </a:dk2>
        <a:lt2>
          <a:srgbClr val="DBF5F9"/>
        </a:lt2>
        <a:accent1>
          <a:srgbClr val="FFCC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E78A2D"/>
        </a:accent6>
        <a:hlink>
          <a:srgbClr val="CCFFFF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rdridesign 4">
        <a:dk1>
          <a:srgbClr val="000000"/>
        </a:dk1>
        <a:lt1>
          <a:srgbClr val="FFFFFF"/>
        </a:lt1>
        <a:dk2>
          <a:srgbClr val="FFFFFF"/>
        </a:dk2>
        <a:lt2>
          <a:srgbClr val="DBF5F9"/>
        </a:lt2>
        <a:accent1>
          <a:srgbClr val="FFCC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E78A2D"/>
        </a:accent6>
        <a:hlink>
          <a:srgbClr val="CC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rdridesign 5">
        <a:dk1>
          <a:srgbClr val="000000"/>
        </a:dk1>
        <a:lt1>
          <a:srgbClr val="080808"/>
        </a:lt1>
        <a:dk2>
          <a:srgbClr val="FFFFFF"/>
        </a:dk2>
        <a:lt2>
          <a:srgbClr val="DBF5F9"/>
        </a:lt2>
        <a:accent1>
          <a:srgbClr val="FFCC00"/>
        </a:accent1>
        <a:accent2>
          <a:srgbClr val="FF9933"/>
        </a:accent2>
        <a:accent3>
          <a:srgbClr val="AAAAAA"/>
        </a:accent3>
        <a:accent4>
          <a:srgbClr val="000000"/>
        </a:accent4>
        <a:accent5>
          <a:srgbClr val="FFE2AA"/>
        </a:accent5>
        <a:accent6>
          <a:srgbClr val="E78A2D"/>
        </a:accent6>
        <a:hlink>
          <a:srgbClr val="CC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rdridesign 6">
        <a:dk1>
          <a:srgbClr val="DBF5F9"/>
        </a:dk1>
        <a:lt1>
          <a:srgbClr val="FFFFFF"/>
        </a:lt1>
        <a:dk2>
          <a:srgbClr val="080808"/>
        </a:dk2>
        <a:lt2>
          <a:srgbClr val="FFFFFF"/>
        </a:lt2>
        <a:accent1>
          <a:srgbClr val="FFCC00"/>
        </a:accent1>
        <a:accent2>
          <a:srgbClr val="FF9933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E78A2D"/>
        </a:accent6>
        <a:hlink>
          <a:srgbClr val="CC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ordridesign 7">
        <a:dk1>
          <a:srgbClr val="DBF5F9"/>
        </a:dk1>
        <a:lt1>
          <a:srgbClr val="FFFFFF"/>
        </a:lt1>
        <a:dk2>
          <a:srgbClr val="080808"/>
        </a:dk2>
        <a:lt2>
          <a:srgbClr val="FFFFFF"/>
        </a:lt2>
        <a:accent1>
          <a:srgbClr val="FFFF00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FFFFAA"/>
        </a:accent5>
        <a:accent6>
          <a:srgbClr val="E7B900"/>
        </a:accent6>
        <a:hlink>
          <a:srgbClr val="CC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nordridesign 8">
        <a:dk1>
          <a:srgbClr val="FFFFFF"/>
        </a:dk1>
        <a:lt1>
          <a:srgbClr val="FFFFFF"/>
        </a:lt1>
        <a:dk2>
          <a:srgbClr val="FFFFFF"/>
        </a:dk2>
        <a:lt2>
          <a:srgbClr val="DBF5F9"/>
        </a:lt2>
        <a:accent1>
          <a:srgbClr val="FFFF00"/>
        </a:accent1>
        <a:accent2>
          <a:srgbClr val="FFCC00"/>
        </a:accent2>
        <a:accent3>
          <a:srgbClr val="FFFFFF"/>
        </a:accent3>
        <a:accent4>
          <a:srgbClr val="DADADA"/>
        </a:accent4>
        <a:accent5>
          <a:srgbClr val="FFFFAA"/>
        </a:accent5>
        <a:accent6>
          <a:srgbClr val="E7B900"/>
        </a:accent6>
        <a:hlink>
          <a:srgbClr val="CC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nordridesign 9">
        <a:dk1>
          <a:srgbClr val="000000"/>
        </a:dk1>
        <a:lt1>
          <a:srgbClr val="FFFFFF"/>
        </a:lt1>
        <a:dk2>
          <a:srgbClr val="FFFFFF"/>
        </a:dk2>
        <a:lt2>
          <a:srgbClr val="DBF5F9"/>
        </a:lt2>
        <a:accent1>
          <a:srgbClr val="FFFF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FFAA"/>
        </a:accent5>
        <a:accent6>
          <a:srgbClr val="E7B900"/>
        </a:accent6>
        <a:hlink>
          <a:srgbClr val="CC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ordridesign">
  <a:themeElements>
    <a:clrScheme name="1_nordridesign 1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333333"/>
      </a:accent1>
      <a:accent2>
        <a:srgbClr val="080808"/>
      </a:accent2>
      <a:accent3>
        <a:srgbClr val="FFFFFF"/>
      </a:accent3>
      <a:accent4>
        <a:srgbClr val="000000"/>
      </a:accent4>
      <a:accent5>
        <a:srgbClr val="ADADAD"/>
      </a:accent5>
      <a:accent6>
        <a:srgbClr val="060606"/>
      </a:accent6>
      <a:hlink>
        <a:srgbClr val="FFCC00"/>
      </a:hlink>
      <a:folHlink>
        <a:srgbClr val="FF6600"/>
      </a:folHlink>
    </a:clrScheme>
    <a:fontScheme name="1_nordridesign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nordridesign 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3333"/>
        </a:accent1>
        <a:accent2>
          <a:srgbClr val="080808"/>
        </a:accent2>
        <a:accent3>
          <a:srgbClr val="FFFFFF"/>
        </a:accent3>
        <a:accent4>
          <a:srgbClr val="000000"/>
        </a:accent4>
        <a:accent5>
          <a:srgbClr val="ADADAD"/>
        </a:accent5>
        <a:accent6>
          <a:srgbClr val="060606"/>
        </a:accent6>
        <a:hlink>
          <a:srgbClr val="FFCC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dridesign 2">
        <a:dk1>
          <a:srgbClr val="000000"/>
        </a:dk1>
        <a:lt1>
          <a:srgbClr val="FFFFFF"/>
        </a:lt1>
        <a:dk2>
          <a:srgbClr val="FFFFFF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dridesign 3">
        <a:dk1>
          <a:srgbClr val="000000"/>
        </a:dk1>
        <a:lt1>
          <a:srgbClr val="FFFFFF"/>
        </a:lt1>
        <a:dk2>
          <a:srgbClr val="FFFFFF"/>
        </a:dk2>
        <a:lt2>
          <a:srgbClr val="DBF5F9"/>
        </a:lt2>
        <a:accent1>
          <a:srgbClr val="FFCC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E78A2D"/>
        </a:accent6>
        <a:hlink>
          <a:srgbClr val="CCFFFF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dridesign 4">
        <a:dk1>
          <a:srgbClr val="000000"/>
        </a:dk1>
        <a:lt1>
          <a:srgbClr val="FFFFFF"/>
        </a:lt1>
        <a:dk2>
          <a:srgbClr val="FFFFFF"/>
        </a:dk2>
        <a:lt2>
          <a:srgbClr val="DBF5F9"/>
        </a:lt2>
        <a:accent1>
          <a:srgbClr val="FFCC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E78A2D"/>
        </a:accent6>
        <a:hlink>
          <a:srgbClr val="CC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dridesign 5">
        <a:dk1>
          <a:srgbClr val="000000"/>
        </a:dk1>
        <a:lt1>
          <a:srgbClr val="080808"/>
        </a:lt1>
        <a:dk2>
          <a:srgbClr val="FFFFFF"/>
        </a:dk2>
        <a:lt2>
          <a:srgbClr val="DBF5F9"/>
        </a:lt2>
        <a:accent1>
          <a:srgbClr val="FFCC00"/>
        </a:accent1>
        <a:accent2>
          <a:srgbClr val="FF9933"/>
        </a:accent2>
        <a:accent3>
          <a:srgbClr val="AAAAAA"/>
        </a:accent3>
        <a:accent4>
          <a:srgbClr val="000000"/>
        </a:accent4>
        <a:accent5>
          <a:srgbClr val="FFE2AA"/>
        </a:accent5>
        <a:accent6>
          <a:srgbClr val="E78A2D"/>
        </a:accent6>
        <a:hlink>
          <a:srgbClr val="CC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dridesign 6">
        <a:dk1>
          <a:srgbClr val="DBF5F9"/>
        </a:dk1>
        <a:lt1>
          <a:srgbClr val="FFFFFF"/>
        </a:lt1>
        <a:dk2>
          <a:srgbClr val="080808"/>
        </a:dk2>
        <a:lt2>
          <a:srgbClr val="FFFFFF"/>
        </a:lt2>
        <a:accent1>
          <a:srgbClr val="FFCC00"/>
        </a:accent1>
        <a:accent2>
          <a:srgbClr val="FF9933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E78A2D"/>
        </a:accent6>
        <a:hlink>
          <a:srgbClr val="CC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rdridesign 7">
        <a:dk1>
          <a:srgbClr val="DBF5F9"/>
        </a:dk1>
        <a:lt1>
          <a:srgbClr val="FFFFFF"/>
        </a:lt1>
        <a:dk2>
          <a:srgbClr val="080808"/>
        </a:dk2>
        <a:lt2>
          <a:srgbClr val="FFFFFF"/>
        </a:lt2>
        <a:accent1>
          <a:srgbClr val="FFFF00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FFFFAA"/>
        </a:accent5>
        <a:accent6>
          <a:srgbClr val="E7B900"/>
        </a:accent6>
        <a:hlink>
          <a:srgbClr val="CC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rdridesign 8">
        <a:dk1>
          <a:srgbClr val="FFFFFF"/>
        </a:dk1>
        <a:lt1>
          <a:srgbClr val="FFFFFF"/>
        </a:lt1>
        <a:dk2>
          <a:srgbClr val="FFFFFF"/>
        </a:dk2>
        <a:lt2>
          <a:srgbClr val="DBF5F9"/>
        </a:lt2>
        <a:accent1>
          <a:srgbClr val="FFFF00"/>
        </a:accent1>
        <a:accent2>
          <a:srgbClr val="FFCC00"/>
        </a:accent2>
        <a:accent3>
          <a:srgbClr val="FFFFFF"/>
        </a:accent3>
        <a:accent4>
          <a:srgbClr val="DADADA"/>
        </a:accent4>
        <a:accent5>
          <a:srgbClr val="FFFFAA"/>
        </a:accent5>
        <a:accent6>
          <a:srgbClr val="E7B900"/>
        </a:accent6>
        <a:hlink>
          <a:srgbClr val="CC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dridesign 9">
        <a:dk1>
          <a:srgbClr val="000000"/>
        </a:dk1>
        <a:lt1>
          <a:srgbClr val="FFFFFF"/>
        </a:lt1>
        <a:dk2>
          <a:srgbClr val="FFFFFF"/>
        </a:dk2>
        <a:lt2>
          <a:srgbClr val="DBF5F9"/>
        </a:lt2>
        <a:accent1>
          <a:srgbClr val="FFFF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FFAA"/>
        </a:accent5>
        <a:accent6>
          <a:srgbClr val="E7B900"/>
        </a:accent6>
        <a:hlink>
          <a:srgbClr val="CC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11959</TotalTime>
  <Words>1379</Words>
  <Application>Microsoft Office PowerPoint</Application>
  <PresentationFormat>全屏显示(4:3)</PresentationFormat>
  <Paragraphs>281</Paragraphs>
  <Slides>24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Arial</vt:lpstr>
      <vt:lpstr>宋体</vt:lpstr>
      <vt:lpstr>Calibri</vt:lpstr>
      <vt:lpstr>Wingdings</vt:lpstr>
      <vt:lpstr>华文细黑</vt:lpstr>
      <vt:lpstr>黑体</vt:lpstr>
      <vt:lpstr>微软雅黑</vt:lpstr>
      <vt:lpstr>Times New Roman</vt:lpstr>
      <vt:lpstr>2_nordridesign</vt:lpstr>
      <vt:lpstr>1_nordridesign</vt:lpstr>
      <vt:lpstr>PowerPoint 演示文稿</vt:lpstr>
      <vt:lpstr>Lab2  Binary Bombs 实验介绍</vt:lpstr>
      <vt:lpstr>Lab2  Binary Bombs 实验介绍</vt:lpstr>
      <vt:lpstr>实验技能</vt:lpstr>
      <vt:lpstr>实验数据</vt:lpstr>
      <vt:lpstr>文件说明</vt:lpstr>
      <vt:lpstr>实验结果及结果文件</vt:lpstr>
      <vt:lpstr>实验结果文件</vt:lpstr>
      <vt:lpstr>实验报告和结果文件</vt:lpstr>
      <vt:lpstr>实验步骤提示</vt:lpstr>
      <vt:lpstr>实验步骤演示</vt:lpstr>
      <vt:lpstr>实验步骤演示（续）</vt:lpstr>
      <vt:lpstr>实验步骤演示（续）</vt:lpstr>
      <vt:lpstr>实验步骤演示（续）</vt:lpstr>
      <vt:lpstr>实验步骤演示（续）</vt:lpstr>
      <vt:lpstr>实验步骤演示（续）</vt:lpstr>
      <vt:lpstr>实验步骤演示（续）</vt:lpstr>
      <vt:lpstr>实验步骤演示（续）</vt:lpstr>
      <vt:lpstr>实验步骤演示（续）</vt:lpstr>
      <vt:lpstr>另外一种方法</vt:lpstr>
      <vt:lpstr>PowerPoint 演示文稿</vt:lpstr>
      <vt:lpstr>Gdb和objdump的使用</vt:lpstr>
      <vt:lpstr>Gdb和objdump的使用</vt:lpstr>
      <vt:lpstr>Gdb和objdump的使用</vt:lpstr>
    </vt:vector>
  </TitlesOfParts>
  <Company>NordriDesign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NordriDesign</dc:creator>
  <cp:keywords>ppt幻灯设计/ppt模板设计</cp:keywords>
  <dc:description>nordridesign.com</dc:description>
  <cp:lastModifiedBy>os</cp:lastModifiedBy>
  <cp:revision>960</cp:revision>
  <dcterms:created xsi:type="dcterms:W3CDTF">2009-09-14T03:13:49Z</dcterms:created>
  <dcterms:modified xsi:type="dcterms:W3CDTF">2016-07-31T06:41:02Z</dcterms:modified>
</cp:coreProperties>
</file>