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sldIdLst>
    <p:sldId id="260" r:id="rId2"/>
    <p:sldId id="261" r:id="rId3"/>
    <p:sldId id="290" r:id="rId4"/>
    <p:sldId id="291" r:id="rId5"/>
    <p:sldId id="292" r:id="rId6"/>
    <p:sldId id="294" r:id="rId7"/>
    <p:sldId id="293" r:id="rId8"/>
    <p:sldId id="295" r:id="rId9"/>
    <p:sldId id="263" r:id="rId10"/>
    <p:sldId id="296" r:id="rId11"/>
    <p:sldId id="297" r:id="rId12"/>
    <p:sldId id="298" r:id="rId13"/>
    <p:sldId id="276" r:id="rId14"/>
    <p:sldId id="299" r:id="rId1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b="1" kern="1200">
        <a:solidFill>
          <a:srgbClr val="000000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FFFFFF"/>
    <a:srgbClr val="FF0000"/>
    <a:srgbClr val="000000"/>
    <a:srgbClr val="CADCEE"/>
    <a:srgbClr val="AEC9E4"/>
    <a:srgbClr val="3366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39" autoAdjust="0"/>
    <p:restoredTop sz="94519" autoAdjust="0"/>
  </p:normalViewPr>
  <p:slideViewPr>
    <p:cSldViewPr snapToGrid="0">
      <p:cViewPr>
        <p:scale>
          <a:sx n="100" d="100"/>
          <a:sy n="100" d="100"/>
        </p:scale>
        <p:origin x="4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77.wmf"/><Relationship Id="rId1" Type="http://schemas.openxmlformats.org/officeDocument/2006/relationships/image" Target="../media/image69.wmf"/><Relationship Id="rId5" Type="http://schemas.openxmlformats.org/officeDocument/2006/relationships/image" Target="../media/image79.wmf"/><Relationship Id="rId4" Type="http://schemas.openxmlformats.org/officeDocument/2006/relationships/image" Target="../media/image78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wmf"/><Relationship Id="rId1" Type="http://schemas.openxmlformats.org/officeDocument/2006/relationships/image" Target="../media/image69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wmf"/><Relationship Id="rId7" Type="http://schemas.openxmlformats.org/officeDocument/2006/relationships/image" Target="../media/image86.wmf"/><Relationship Id="rId2" Type="http://schemas.openxmlformats.org/officeDocument/2006/relationships/image" Target="../media/image81.wmf"/><Relationship Id="rId1" Type="http://schemas.openxmlformats.org/officeDocument/2006/relationships/image" Target="../media/image80.wmf"/><Relationship Id="rId6" Type="http://schemas.openxmlformats.org/officeDocument/2006/relationships/image" Target="../media/image85.wmf"/><Relationship Id="rId5" Type="http://schemas.openxmlformats.org/officeDocument/2006/relationships/image" Target="../media/image84.wmf"/><Relationship Id="rId4" Type="http://schemas.openxmlformats.org/officeDocument/2006/relationships/image" Target="../media/image83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13" Type="http://schemas.openxmlformats.org/officeDocument/2006/relationships/image" Target="../media/image101.wmf"/><Relationship Id="rId3" Type="http://schemas.openxmlformats.org/officeDocument/2006/relationships/image" Target="../media/image91.wmf"/><Relationship Id="rId7" Type="http://schemas.openxmlformats.org/officeDocument/2006/relationships/image" Target="../media/image95.wmf"/><Relationship Id="rId12" Type="http://schemas.openxmlformats.org/officeDocument/2006/relationships/image" Target="../media/image100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6" Type="http://schemas.openxmlformats.org/officeDocument/2006/relationships/image" Target="../media/image94.wmf"/><Relationship Id="rId11" Type="http://schemas.openxmlformats.org/officeDocument/2006/relationships/image" Target="../media/image99.wmf"/><Relationship Id="rId5" Type="http://schemas.openxmlformats.org/officeDocument/2006/relationships/image" Target="../media/image93.wmf"/><Relationship Id="rId10" Type="http://schemas.openxmlformats.org/officeDocument/2006/relationships/image" Target="../media/image98.wmf"/><Relationship Id="rId4" Type="http://schemas.openxmlformats.org/officeDocument/2006/relationships/image" Target="../media/image92.wmf"/><Relationship Id="rId9" Type="http://schemas.openxmlformats.org/officeDocument/2006/relationships/image" Target="../media/image97.wmf"/><Relationship Id="rId14" Type="http://schemas.openxmlformats.org/officeDocument/2006/relationships/image" Target="../media/image10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12" Type="http://schemas.openxmlformats.org/officeDocument/2006/relationships/image" Target="../media/image16.wmf"/><Relationship Id="rId2" Type="http://schemas.openxmlformats.org/officeDocument/2006/relationships/image" Target="../media/image6.wmf"/><Relationship Id="rId1" Type="http://schemas.openxmlformats.org/officeDocument/2006/relationships/image" Target="../media/image5.png"/><Relationship Id="rId6" Type="http://schemas.openxmlformats.org/officeDocument/2006/relationships/image" Target="../media/image10.emf"/><Relationship Id="rId11" Type="http://schemas.openxmlformats.org/officeDocument/2006/relationships/image" Target="../media/image15.emf"/><Relationship Id="rId5" Type="http://schemas.openxmlformats.org/officeDocument/2006/relationships/image" Target="../media/image9.w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image" Target="../media/image6.wmf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5.emf"/><Relationship Id="rId7" Type="http://schemas.openxmlformats.org/officeDocument/2006/relationships/image" Target="../media/image28.emf"/><Relationship Id="rId2" Type="http://schemas.openxmlformats.org/officeDocument/2006/relationships/image" Target="../media/image24.emf"/><Relationship Id="rId1" Type="http://schemas.openxmlformats.org/officeDocument/2006/relationships/image" Target="../media/image6.wmf"/><Relationship Id="rId6" Type="http://schemas.openxmlformats.org/officeDocument/2006/relationships/image" Target="../media/image27.emf"/><Relationship Id="rId11" Type="http://schemas.openxmlformats.org/officeDocument/2006/relationships/image" Target="../media/image32.emf"/><Relationship Id="rId5" Type="http://schemas.openxmlformats.org/officeDocument/2006/relationships/image" Target="../media/image26.emf"/><Relationship Id="rId10" Type="http://schemas.openxmlformats.org/officeDocument/2006/relationships/image" Target="../media/image31.emf"/><Relationship Id="rId4" Type="http://schemas.openxmlformats.org/officeDocument/2006/relationships/image" Target="../media/image16.wmf"/><Relationship Id="rId9" Type="http://schemas.openxmlformats.org/officeDocument/2006/relationships/image" Target="../media/image30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Relationship Id="rId6" Type="http://schemas.openxmlformats.org/officeDocument/2006/relationships/image" Target="../media/image39.w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image" Target="../media/image44.wmf"/><Relationship Id="rId7" Type="http://schemas.openxmlformats.org/officeDocument/2006/relationships/image" Target="../media/image48.wmf"/><Relationship Id="rId2" Type="http://schemas.openxmlformats.org/officeDocument/2006/relationships/image" Target="../media/image43.wmf"/><Relationship Id="rId1" Type="http://schemas.openxmlformats.org/officeDocument/2006/relationships/image" Target="../media/image42.emf"/><Relationship Id="rId6" Type="http://schemas.openxmlformats.org/officeDocument/2006/relationships/image" Target="../media/image47.wmf"/><Relationship Id="rId11" Type="http://schemas.openxmlformats.org/officeDocument/2006/relationships/image" Target="../media/image52.emf"/><Relationship Id="rId5" Type="http://schemas.openxmlformats.org/officeDocument/2006/relationships/image" Target="../media/image46.wmf"/><Relationship Id="rId10" Type="http://schemas.openxmlformats.org/officeDocument/2006/relationships/image" Target="../media/image51.emf"/><Relationship Id="rId4" Type="http://schemas.openxmlformats.org/officeDocument/2006/relationships/image" Target="../media/image45.wmf"/><Relationship Id="rId9" Type="http://schemas.openxmlformats.org/officeDocument/2006/relationships/image" Target="../media/image50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image" Target="../media/image55.wmf"/><Relationship Id="rId7" Type="http://schemas.openxmlformats.org/officeDocument/2006/relationships/image" Target="../media/image59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Relationship Id="rId9" Type="http://schemas.openxmlformats.org/officeDocument/2006/relationships/image" Target="../media/image6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png"/><Relationship Id="rId6" Type="http://schemas.openxmlformats.org/officeDocument/2006/relationships/image" Target="../media/image67.emf"/><Relationship Id="rId5" Type="http://schemas.openxmlformats.org/officeDocument/2006/relationships/image" Target="../media/image66.wmf"/><Relationship Id="rId4" Type="http://schemas.openxmlformats.org/officeDocument/2006/relationships/image" Target="../media/image65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71.wmf"/><Relationship Id="rId7" Type="http://schemas.openxmlformats.org/officeDocument/2006/relationships/image" Target="../media/image74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6" Type="http://schemas.openxmlformats.org/officeDocument/2006/relationships/image" Target="../media/image73.wmf"/><Relationship Id="rId5" Type="http://schemas.openxmlformats.org/officeDocument/2006/relationships/image" Target="../media/image6.wmf"/><Relationship Id="rId4" Type="http://schemas.openxmlformats.org/officeDocument/2006/relationships/image" Target="../media/image72.wmf"/><Relationship Id="rId9" Type="http://schemas.openxmlformats.org/officeDocument/2006/relationships/image" Target="../media/image7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070686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717247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15967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055271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75520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033170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388723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549751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536931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432856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102270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Rectangle 3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Rectangle 4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Rectangle 5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/>
            <a:fld id="{CAEBD5B2-7F82-419A-9D1C-5DECCCE92BFC}" type="slidenum">
              <a:rPr lang="zh-CN" altLang="en-US">
                <a:solidFill>
                  <a:srgbClr val="CC3300"/>
                </a:solidFill>
              </a:rPr>
              <a:pPr algn="r" eaLnBrk="0" hangingPunct="0"/>
              <a:t>‹#›</a:t>
            </a:fld>
            <a:endParaRPr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31750" name="Object 6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317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1" name="Line 7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752" name="Picture 8" descr="GIF-378"/>
          <p:cNvPicPr>
            <a:picLocks noChangeAspect="1" noChangeArrowheads="1" noCrop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3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Text Box 10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505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lIns="0" tIns="0" rIns="0" bIns="0">
            <a:spAutoFit/>
          </a:bodyPr>
          <a:lstStyle/>
          <a:p>
            <a:pPr algn="l" eaLnBrk="0" fontAlgn="ctr" hangingPunct="0"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第三章    复变函数的积分   </a:t>
            </a:r>
          </a:p>
        </p:txBody>
      </p:sp>
      <p:sp>
        <p:nvSpPr>
          <p:cNvPr id="31755" name="Rectangle 11"/>
          <p:cNvSpPr>
            <a:spLocks noChangeArrowheads="1"/>
          </p:cNvSpPr>
          <p:nvPr userDrawn="1"/>
        </p:nvSpPr>
        <p:spPr bwMode="auto">
          <a:xfrm>
            <a:off x="528638" y="60325"/>
            <a:ext cx="39004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algn="l" fontAlgn="ctr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§3.3  </a:t>
            </a:r>
            <a:r>
              <a:rPr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柯西积分公式   </a:t>
            </a:r>
            <a:endParaRPr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1756" name="Picture 1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7" name="Picture 13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8" name="Picture 1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9" name="Picture 1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0" name="Picture 1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1" name="Picture 1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2" name="Picture 1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3" name="Picture 19" descr="xsf"/>
          <p:cNvPicPr>
            <a:picLocks noChangeAspect="1" noChangeArrowheads="1"/>
          </p:cNvPicPr>
          <p:nvPr userDrawn="1"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4" name="Picture 2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5" name="Picture 2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6" name="Picture 2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7" name="Picture 23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8" name="Picture 2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69" name="Picture 2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0" name="Picture 2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1" name="Picture 2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2" name="Picture 2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3" name="Picture 29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4" name="Picture 3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75" name="Picture 31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13" name="Picture 69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13" Type="http://schemas.openxmlformats.org/officeDocument/2006/relationships/oleObject" Target="../embeddings/oleObject80.bin"/><Relationship Id="rId18" Type="http://schemas.openxmlformats.org/officeDocument/2006/relationships/oleObject" Target="../embeddings/oleObject83.bin"/><Relationship Id="rId3" Type="http://schemas.openxmlformats.org/officeDocument/2006/relationships/image" Target="../media/image4.png"/><Relationship Id="rId7" Type="http://schemas.openxmlformats.org/officeDocument/2006/relationships/oleObject" Target="../embeddings/oleObject76.bin"/><Relationship Id="rId12" Type="http://schemas.openxmlformats.org/officeDocument/2006/relationships/oleObject" Target="../embeddings/oleObject79.bin"/><Relationship Id="rId17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9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9.wmf"/><Relationship Id="rId11" Type="http://schemas.openxmlformats.org/officeDocument/2006/relationships/image" Target="../media/image6.wmf"/><Relationship Id="rId5" Type="http://schemas.openxmlformats.org/officeDocument/2006/relationships/oleObject" Target="../embeddings/oleObject75.bin"/><Relationship Id="rId15" Type="http://schemas.openxmlformats.org/officeDocument/2006/relationships/oleObject" Target="../embeddings/oleObject81.bin"/><Relationship Id="rId10" Type="http://schemas.openxmlformats.org/officeDocument/2006/relationships/oleObject" Target="../embeddings/oleObject7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77.bin"/><Relationship Id="rId14" Type="http://schemas.openxmlformats.org/officeDocument/2006/relationships/image" Target="../media/image7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8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84.bin"/><Relationship Id="rId4" Type="http://schemas.openxmlformats.org/officeDocument/2006/relationships/image" Target="../media/image2.pn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13" Type="http://schemas.openxmlformats.org/officeDocument/2006/relationships/oleObject" Target="../embeddings/oleObject90.bin"/><Relationship Id="rId18" Type="http://schemas.openxmlformats.org/officeDocument/2006/relationships/image" Target="../media/image86.wmf"/><Relationship Id="rId3" Type="http://schemas.openxmlformats.org/officeDocument/2006/relationships/image" Target="../media/image4.png"/><Relationship Id="rId21" Type="http://schemas.openxmlformats.org/officeDocument/2006/relationships/image" Target="../media/image87.png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83.wmf"/><Relationship Id="rId17" Type="http://schemas.openxmlformats.org/officeDocument/2006/relationships/oleObject" Target="../embeddings/oleObject9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5.wmf"/><Relationship Id="rId20" Type="http://schemas.openxmlformats.org/officeDocument/2006/relationships/oleObject" Target="../embeddings/oleObject93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0.wmf"/><Relationship Id="rId11" Type="http://schemas.openxmlformats.org/officeDocument/2006/relationships/oleObject" Target="../embeddings/oleObject89.bin"/><Relationship Id="rId5" Type="http://schemas.openxmlformats.org/officeDocument/2006/relationships/oleObject" Target="../embeddings/oleObject86.bin"/><Relationship Id="rId15" Type="http://schemas.openxmlformats.org/officeDocument/2006/relationships/oleObject" Target="../embeddings/oleObject91.bin"/><Relationship Id="rId10" Type="http://schemas.openxmlformats.org/officeDocument/2006/relationships/image" Target="../media/image82.wmf"/><Relationship Id="rId19" Type="http://schemas.openxmlformats.org/officeDocument/2006/relationships/image" Target="../media/image41.png"/><Relationship Id="rId4" Type="http://schemas.openxmlformats.org/officeDocument/2006/relationships/image" Target="../media/image2.png"/><Relationship Id="rId9" Type="http://schemas.openxmlformats.org/officeDocument/2006/relationships/oleObject" Target="../embeddings/oleObject88.bin"/><Relationship Id="rId14" Type="http://schemas.openxmlformats.org/officeDocument/2006/relationships/image" Target="../media/image8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13" Type="http://schemas.openxmlformats.org/officeDocument/2006/relationships/oleObject" Target="../embeddings/oleObject98.bin"/><Relationship Id="rId18" Type="http://schemas.openxmlformats.org/officeDocument/2006/relationships/image" Target="../media/image95.wmf"/><Relationship Id="rId26" Type="http://schemas.openxmlformats.org/officeDocument/2006/relationships/image" Target="../media/image99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102.bin"/><Relationship Id="rId34" Type="http://schemas.openxmlformats.org/officeDocument/2006/relationships/slide" Target="slide9.xml"/><Relationship Id="rId7" Type="http://schemas.openxmlformats.org/officeDocument/2006/relationships/oleObject" Target="../embeddings/oleObject95.bin"/><Relationship Id="rId12" Type="http://schemas.openxmlformats.org/officeDocument/2006/relationships/image" Target="../media/image92.wmf"/><Relationship Id="rId17" Type="http://schemas.openxmlformats.org/officeDocument/2006/relationships/oleObject" Target="../embeddings/oleObject100.bin"/><Relationship Id="rId25" Type="http://schemas.openxmlformats.org/officeDocument/2006/relationships/oleObject" Target="../embeddings/oleObject104.bin"/><Relationship Id="rId3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4.wmf"/><Relationship Id="rId20" Type="http://schemas.openxmlformats.org/officeDocument/2006/relationships/image" Target="../media/image96.wmf"/><Relationship Id="rId29" Type="http://schemas.openxmlformats.org/officeDocument/2006/relationships/oleObject" Target="../embeddings/oleObject106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9.wmf"/><Relationship Id="rId11" Type="http://schemas.openxmlformats.org/officeDocument/2006/relationships/oleObject" Target="../embeddings/oleObject97.bin"/><Relationship Id="rId24" Type="http://schemas.openxmlformats.org/officeDocument/2006/relationships/image" Target="../media/image98.wmf"/><Relationship Id="rId32" Type="http://schemas.openxmlformats.org/officeDocument/2006/relationships/image" Target="../media/image102.wmf"/><Relationship Id="rId5" Type="http://schemas.openxmlformats.org/officeDocument/2006/relationships/oleObject" Target="../embeddings/oleObject94.bin"/><Relationship Id="rId15" Type="http://schemas.openxmlformats.org/officeDocument/2006/relationships/oleObject" Target="../embeddings/oleObject99.bin"/><Relationship Id="rId23" Type="http://schemas.openxmlformats.org/officeDocument/2006/relationships/oleObject" Target="../embeddings/oleObject103.bin"/><Relationship Id="rId28" Type="http://schemas.openxmlformats.org/officeDocument/2006/relationships/image" Target="../media/image100.wmf"/><Relationship Id="rId10" Type="http://schemas.openxmlformats.org/officeDocument/2006/relationships/image" Target="../media/image91.wmf"/><Relationship Id="rId19" Type="http://schemas.openxmlformats.org/officeDocument/2006/relationships/oleObject" Target="../embeddings/oleObject101.bin"/><Relationship Id="rId31" Type="http://schemas.openxmlformats.org/officeDocument/2006/relationships/oleObject" Target="../embeddings/oleObject10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96.bin"/><Relationship Id="rId14" Type="http://schemas.openxmlformats.org/officeDocument/2006/relationships/image" Target="../media/image93.wmf"/><Relationship Id="rId22" Type="http://schemas.openxmlformats.org/officeDocument/2006/relationships/image" Target="../media/image97.wmf"/><Relationship Id="rId27" Type="http://schemas.openxmlformats.org/officeDocument/2006/relationships/oleObject" Target="../embeddings/oleObject105.bin"/><Relationship Id="rId30" Type="http://schemas.openxmlformats.org/officeDocument/2006/relationships/image" Target="../media/image101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1.emf"/><Relationship Id="rId26" Type="http://schemas.openxmlformats.org/officeDocument/2006/relationships/image" Target="../media/image15.emf"/><Relationship Id="rId3" Type="http://schemas.openxmlformats.org/officeDocument/2006/relationships/oleObject" Target="../embeddings/oleObject2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8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emf"/><Relationship Id="rId20" Type="http://schemas.openxmlformats.org/officeDocument/2006/relationships/image" Target="../media/image12.emf"/><Relationship Id="rId29" Type="http://schemas.openxmlformats.org/officeDocument/2006/relationships/slide" Target="slide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4.emf"/><Relationship Id="rId5" Type="http://schemas.openxmlformats.org/officeDocument/2006/relationships/image" Target="../media/image4.png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6.wmf"/><Relationship Id="rId10" Type="http://schemas.openxmlformats.org/officeDocument/2006/relationships/image" Target="../media/image7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5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9.wmf"/><Relationship Id="rId22" Type="http://schemas.openxmlformats.org/officeDocument/2006/relationships/image" Target="../media/image13.emf"/><Relationship Id="rId27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19.emf"/><Relationship Id="rId18" Type="http://schemas.openxmlformats.org/officeDocument/2006/relationships/oleObject" Target="../embeddings/oleObject20.bin"/><Relationship Id="rId3" Type="http://schemas.openxmlformats.org/officeDocument/2006/relationships/image" Target="../media/image23.png"/><Relationship Id="rId21" Type="http://schemas.openxmlformats.org/officeDocument/2006/relationships/image" Target="../media/image16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20" Type="http://schemas.openxmlformats.org/officeDocument/2006/relationships/oleObject" Target="../embeddings/oleObject21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8.emf"/><Relationship Id="rId5" Type="http://schemas.openxmlformats.org/officeDocument/2006/relationships/image" Target="../media/image2.png"/><Relationship Id="rId15" Type="http://schemas.openxmlformats.org/officeDocument/2006/relationships/image" Target="../media/image20.emf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22.emf"/><Relationship Id="rId4" Type="http://schemas.openxmlformats.org/officeDocument/2006/relationships/image" Target="../media/image4.png"/><Relationship Id="rId9" Type="http://schemas.openxmlformats.org/officeDocument/2006/relationships/image" Target="../media/image17.emf"/><Relationship Id="rId14" Type="http://schemas.openxmlformats.org/officeDocument/2006/relationships/oleObject" Target="../embeddings/oleObject1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28.bin"/><Relationship Id="rId26" Type="http://schemas.openxmlformats.org/officeDocument/2006/relationships/image" Target="../media/image33.png"/><Relationship Id="rId3" Type="http://schemas.openxmlformats.org/officeDocument/2006/relationships/image" Target="../media/image23.png"/><Relationship Id="rId21" Type="http://schemas.openxmlformats.org/officeDocument/2006/relationships/image" Target="../media/image29.e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27.emf"/><Relationship Id="rId25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7.bin"/><Relationship Id="rId20" Type="http://schemas.openxmlformats.org/officeDocument/2006/relationships/oleObject" Target="../embeddings/oleObject29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25.emf"/><Relationship Id="rId24" Type="http://schemas.openxmlformats.org/officeDocument/2006/relationships/oleObject" Target="../embeddings/oleObject31.bin"/><Relationship Id="rId5" Type="http://schemas.openxmlformats.org/officeDocument/2006/relationships/image" Target="../media/image2.png"/><Relationship Id="rId15" Type="http://schemas.openxmlformats.org/officeDocument/2006/relationships/image" Target="../media/image26.emf"/><Relationship Id="rId23" Type="http://schemas.openxmlformats.org/officeDocument/2006/relationships/image" Target="../media/image30.emf"/><Relationship Id="rId28" Type="http://schemas.openxmlformats.org/officeDocument/2006/relationships/image" Target="../media/image32.emf"/><Relationship Id="rId10" Type="http://schemas.openxmlformats.org/officeDocument/2006/relationships/oleObject" Target="../embeddings/oleObject24.bin"/><Relationship Id="rId19" Type="http://schemas.openxmlformats.org/officeDocument/2006/relationships/image" Target="../media/image28.emf"/><Relationship Id="rId4" Type="http://schemas.openxmlformats.org/officeDocument/2006/relationships/image" Target="../media/image4.png"/><Relationship Id="rId9" Type="http://schemas.openxmlformats.org/officeDocument/2006/relationships/image" Target="../media/image24.emf"/><Relationship Id="rId14" Type="http://schemas.openxmlformats.org/officeDocument/2006/relationships/oleObject" Target="../embeddings/oleObject26.bin"/><Relationship Id="rId22" Type="http://schemas.openxmlformats.org/officeDocument/2006/relationships/oleObject" Target="../embeddings/oleObject30.bin"/><Relationship Id="rId27" Type="http://schemas.openxmlformats.org/officeDocument/2006/relationships/oleObject" Target="../embeddings/oleObject3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37.emf"/><Relationship Id="rId18" Type="http://schemas.openxmlformats.org/officeDocument/2006/relationships/oleObject" Target="../embeddings/oleObject39.bin"/><Relationship Id="rId3" Type="http://schemas.openxmlformats.org/officeDocument/2006/relationships/image" Target="../media/image4.png"/><Relationship Id="rId7" Type="http://schemas.openxmlformats.org/officeDocument/2006/relationships/image" Target="../media/image33.png"/><Relationship Id="rId12" Type="http://schemas.openxmlformats.org/officeDocument/2006/relationships/oleObject" Target="../embeddings/oleObject36.bin"/><Relationship Id="rId17" Type="http://schemas.openxmlformats.org/officeDocument/2006/relationships/image" Target="../media/image3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8.bin"/><Relationship Id="rId20" Type="http://schemas.openxmlformats.org/officeDocument/2006/relationships/image" Target="../media/image41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34.emf"/><Relationship Id="rId11" Type="http://schemas.openxmlformats.org/officeDocument/2006/relationships/image" Target="../media/image36.emf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38.emf"/><Relationship Id="rId10" Type="http://schemas.openxmlformats.org/officeDocument/2006/relationships/oleObject" Target="../embeddings/oleObject35.bin"/><Relationship Id="rId19" Type="http://schemas.openxmlformats.org/officeDocument/2006/relationships/image" Target="../media/image40.emf"/><Relationship Id="rId4" Type="http://schemas.openxmlformats.org/officeDocument/2006/relationships/image" Target="../media/image2.png"/><Relationship Id="rId9" Type="http://schemas.openxmlformats.org/officeDocument/2006/relationships/image" Target="../media/image35.emf"/><Relationship Id="rId14" Type="http://schemas.openxmlformats.org/officeDocument/2006/relationships/oleObject" Target="../embeddings/oleObject3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44.bin"/><Relationship Id="rId18" Type="http://schemas.openxmlformats.org/officeDocument/2006/relationships/image" Target="../media/image48.wmf"/><Relationship Id="rId26" Type="http://schemas.openxmlformats.org/officeDocument/2006/relationships/image" Target="../media/image52.e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48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5.wmf"/><Relationship Id="rId17" Type="http://schemas.openxmlformats.org/officeDocument/2006/relationships/oleObject" Target="../embeddings/oleObject46.bin"/><Relationship Id="rId25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7.wmf"/><Relationship Id="rId20" Type="http://schemas.openxmlformats.org/officeDocument/2006/relationships/image" Target="../media/image49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emf"/><Relationship Id="rId11" Type="http://schemas.openxmlformats.org/officeDocument/2006/relationships/oleObject" Target="../embeddings/oleObject43.bin"/><Relationship Id="rId24" Type="http://schemas.openxmlformats.org/officeDocument/2006/relationships/image" Target="../media/image51.emf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23" Type="http://schemas.openxmlformats.org/officeDocument/2006/relationships/oleObject" Target="../embeddings/oleObject49.bin"/><Relationship Id="rId10" Type="http://schemas.openxmlformats.org/officeDocument/2006/relationships/image" Target="../media/image44.wmf"/><Relationship Id="rId19" Type="http://schemas.openxmlformats.org/officeDocument/2006/relationships/oleObject" Target="../embeddings/oleObject47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46.wmf"/><Relationship Id="rId22" Type="http://schemas.openxmlformats.org/officeDocument/2006/relationships/image" Target="../media/image5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oleObject" Target="../embeddings/oleObject55.bin"/><Relationship Id="rId18" Type="http://schemas.openxmlformats.org/officeDocument/2006/relationships/image" Target="../media/image59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59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56.wmf"/><Relationship Id="rId17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8.wmf"/><Relationship Id="rId20" Type="http://schemas.openxmlformats.org/officeDocument/2006/relationships/image" Target="../media/image60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55.wmf"/><Relationship Id="rId19" Type="http://schemas.openxmlformats.org/officeDocument/2006/relationships/oleObject" Target="../embeddings/oleObject5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57.wmf"/><Relationship Id="rId22" Type="http://schemas.openxmlformats.org/officeDocument/2006/relationships/image" Target="../media/image6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13" Type="http://schemas.openxmlformats.org/officeDocument/2006/relationships/oleObject" Target="../embeddings/oleObject64.bin"/><Relationship Id="rId18" Type="http://schemas.openxmlformats.org/officeDocument/2006/relationships/image" Target="../media/image41.png"/><Relationship Id="rId3" Type="http://schemas.openxmlformats.org/officeDocument/2006/relationships/oleObject" Target="../embeddings/oleObject60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65.wmf"/><Relationship Id="rId17" Type="http://schemas.openxmlformats.org/officeDocument/2006/relationships/image" Target="../media/image67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5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png"/><Relationship Id="rId11" Type="http://schemas.openxmlformats.org/officeDocument/2006/relationships/oleObject" Target="../embeddings/oleObject63.bin"/><Relationship Id="rId5" Type="http://schemas.openxmlformats.org/officeDocument/2006/relationships/image" Target="../media/image4.png"/><Relationship Id="rId15" Type="http://schemas.openxmlformats.org/officeDocument/2006/relationships/image" Target="../media/image68.png"/><Relationship Id="rId10" Type="http://schemas.openxmlformats.org/officeDocument/2006/relationships/image" Target="../media/image64.wmf"/><Relationship Id="rId4" Type="http://schemas.openxmlformats.org/officeDocument/2006/relationships/image" Target="../media/image62.png"/><Relationship Id="rId9" Type="http://schemas.openxmlformats.org/officeDocument/2006/relationships/oleObject" Target="../embeddings/oleObject62.bin"/><Relationship Id="rId14" Type="http://schemas.openxmlformats.org/officeDocument/2006/relationships/image" Target="../media/image6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13" Type="http://schemas.openxmlformats.org/officeDocument/2006/relationships/oleObject" Target="../embeddings/oleObject70.bin"/><Relationship Id="rId18" Type="http://schemas.openxmlformats.org/officeDocument/2006/relationships/image" Target="../media/image74.wmf"/><Relationship Id="rId3" Type="http://schemas.openxmlformats.org/officeDocument/2006/relationships/image" Target="../media/image4.png"/><Relationship Id="rId21" Type="http://schemas.openxmlformats.org/officeDocument/2006/relationships/oleObject" Target="../embeddings/oleObject74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72.wmf"/><Relationship Id="rId17" Type="http://schemas.openxmlformats.org/officeDocument/2006/relationships/oleObject" Target="../embeddings/oleObject7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3.wmf"/><Relationship Id="rId20" Type="http://schemas.openxmlformats.org/officeDocument/2006/relationships/image" Target="../media/image75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69.wmf"/><Relationship Id="rId11" Type="http://schemas.openxmlformats.org/officeDocument/2006/relationships/oleObject" Target="../embeddings/oleObject69.bin"/><Relationship Id="rId24" Type="http://schemas.openxmlformats.org/officeDocument/2006/relationships/slide" Target="slide14.xml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23" Type="http://schemas.openxmlformats.org/officeDocument/2006/relationships/image" Target="../media/image41.png"/><Relationship Id="rId10" Type="http://schemas.openxmlformats.org/officeDocument/2006/relationships/image" Target="../media/image71.wmf"/><Relationship Id="rId19" Type="http://schemas.openxmlformats.org/officeDocument/2006/relationships/oleObject" Target="../embeddings/oleObject73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6.wmf"/><Relationship Id="rId22" Type="http://schemas.openxmlformats.org/officeDocument/2006/relationships/image" Target="../media/image7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11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3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4" name="Picture 2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5" name="Picture 2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6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7" name="Picture 2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8" name="Picture 30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9" name="Picture 3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0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1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2" name="Picture 3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3" name="Picture 3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4" name="Picture 36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5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6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7" name="Picture 3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8" name="Picture 40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29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30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31813" y="717550"/>
            <a:ext cx="414337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en-US" altLang="zh-CN" sz="3200">
                <a:solidFill>
                  <a:srgbClr val="000099"/>
                </a:solidFill>
              </a:rPr>
              <a:t>§3.3  </a:t>
            </a:r>
            <a:r>
              <a:rPr lang="zh-CN" altLang="en-US" sz="3200">
                <a:solidFill>
                  <a:srgbClr val="000099"/>
                </a:solidFill>
              </a:rPr>
              <a:t>柯西积分公式</a:t>
            </a:r>
          </a:p>
        </p:txBody>
      </p:sp>
      <p:grpSp>
        <p:nvGrpSpPr>
          <p:cNvPr id="12310" name="Group 22"/>
          <p:cNvGrpSpPr>
            <a:grpSpLocks/>
          </p:cNvGrpSpPr>
          <p:nvPr/>
        </p:nvGrpSpPr>
        <p:grpSpPr bwMode="auto">
          <a:xfrm>
            <a:off x="954088" y="1490663"/>
            <a:ext cx="3529012" cy="1711325"/>
            <a:chOff x="601" y="939"/>
            <a:chExt cx="2223" cy="1078"/>
          </a:xfrm>
        </p:grpSpPr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602" y="939"/>
              <a:ext cx="222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 sz="2800">
                  <a:solidFill>
                    <a:srgbClr val="000099"/>
                  </a:solidFill>
                </a:rPr>
                <a:t>一、</a:t>
              </a:r>
              <a:r>
                <a:rPr lang="zh-CN" altLang="en-US" sz="2800">
                  <a:solidFill>
                    <a:srgbClr val="000099"/>
                  </a:solidFill>
                </a:rPr>
                <a:t>柯西积分公式</a:t>
              </a:r>
              <a:endParaRPr lang="en-US" altLang="zh-CN" sz="2800">
                <a:solidFill>
                  <a:srgbClr val="000099"/>
                </a:solidFill>
              </a:endParaRPr>
            </a:p>
          </p:txBody>
        </p:sp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602" y="1312"/>
              <a:ext cx="204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 sz="2800">
                  <a:solidFill>
                    <a:srgbClr val="000099"/>
                  </a:solidFill>
                </a:rPr>
                <a:t>二、</a:t>
              </a:r>
              <a:r>
                <a:rPr lang="zh-CN" altLang="en-US" sz="2800">
                  <a:solidFill>
                    <a:srgbClr val="000099"/>
                  </a:solidFill>
                </a:rPr>
                <a:t>平均值公式</a:t>
              </a:r>
            </a:p>
          </p:txBody>
        </p:sp>
        <p:sp>
          <p:nvSpPr>
            <p:cNvPr id="12309" name="Rectangle 21"/>
            <p:cNvSpPr>
              <a:spLocks noChangeArrowheads="1"/>
            </p:cNvSpPr>
            <p:nvPr/>
          </p:nvSpPr>
          <p:spPr bwMode="auto">
            <a:xfrm>
              <a:off x="601" y="1690"/>
              <a:ext cx="19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 sz="2800">
                  <a:solidFill>
                    <a:srgbClr val="000099"/>
                  </a:solidFill>
                </a:rPr>
                <a:t>三、</a:t>
              </a:r>
              <a:r>
                <a:rPr lang="zh-CN" altLang="en-US" sz="2800">
                  <a:solidFill>
                    <a:srgbClr val="000099"/>
                  </a:solidFill>
                </a:rPr>
                <a:t>最大模原理</a:t>
              </a:r>
            </a:p>
          </p:txBody>
        </p:sp>
      </p:grpSp>
      <p:pic>
        <p:nvPicPr>
          <p:cNvPr id="12331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47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48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49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0" name="Picture 10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1" name="Picture 10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2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3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4" name="Picture 10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5" name="Picture 10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6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7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8" name="Picture 11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59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0" name="Picture 11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1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2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3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4" name="Picture 11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5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366" name="Picture 1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339" name="Group 91"/>
          <p:cNvGrpSpPr>
            <a:grpSpLocks/>
          </p:cNvGrpSpPr>
          <p:nvPr/>
        </p:nvGrpSpPr>
        <p:grpSpPr bwMode="auto">
          <a:xfrm>
            <a:off x="5537200" y="2205038"/>
            <a:ext cx="3179763" cy="2147887"/>
            <a:chOff x="3488" y="1389"/>
            <a:chExt cx="2003" cy="1353"/>
          </a:xfrm>
        </p:grpSpPr>
        <p:sp>
          <p:nvSpPr>
            <p:cNvPr id="53283" name="Freeform 35"/>
            <p:cNvSpPr>
              <a:spLocks noChangeAspect="1"/>
            </p:cNvSpPr>
            <p:nvPr/>
          </p:nvSpPr>
          <p:spPr bwMode="auto">
            <a:xfrm>
              <a:off x="3488" y="1389"/>
              <a:ext cx="2003" cy="1353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solidFill>
              <a:srgbClr val="FFCC99"/>
            </a:solidFill>
            <a:ln w="12700" cap="flat" cmpd="sng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84" name="Rectangle 36"/>
            <p:cNvSpPr>
              <a:spLocks noChangeArrowheads="1"/>
            </p:cNvSpPr>
            <p:nvPr/>
          </p:nvSpPr>
          <p:spPr bwMode="auto">
            <a:xfrm>
              <a:off x="3714" y="2253"/>
              <a:ext cx="4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D</a:t>
              </a:r>
              <a:endParaRPr kumimoji="1" lang="zh-CN" altLang="en-US" sz="2000" i="1">
                <a:solidFill>
                  <a:schemeClr val="tx1"/>
                </a:solidFill>
              </a:endParaRPr>
            </a:p>
          </p:txBody>
        </p:sp>
      </p:grp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534988" y="528638"/>
            <a:ext cx="34559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800">
                <a:solidFill>
                  <a:srgbClr val="000099"/>
                </a:solidFill>
              </a:rPr>
              <a:t>三、</a:t>
            </a:r>
            <a:r>
              <a:rPr lang="zh-CN" altLang="en-US" sz="2800">
                <a:solidFill>
                  <a:srgbClr val="000099"/>
                </a:solidFill>
              </a:rPr>
              <a:t>最大模原理</a:t>
            </a:r>
            <a:endParaRPr kumimoji="1" lang="zh-CN" altLang="en-US" sz="2800">
              <a:solidFill>
                <a:srgbClr val="000099"/>
              </a:solidFill>
            </a:endParaRPr>
          </a:p>
        </p:txBody>
      </p:sp>
      <p:grpSp>
        <p:nvGrpSpPr>
          <p:cNvPr id="53340" name="Group 92"/>
          <p:cNvGrpSpPr>
            <a:grpSpLocks/>
          </p:cNvGrpSpPr>
          <p:nvPr/>
        </p:nvGrpSpPr>
        <p:grpSpPr bwMode="auto">
          <a:xfrm>
            <a:off x="533400" y="1123950"/>
            <a:ext cx="8610600" cy="487363"/>
            <a:chOff x="336" y="708"/>
            <a:chExt cx="5424" cy="307"/>
          </a:xfrm>
        </p:grpSpPr>
        <p:sp>
          <p:nvSpPr>
            <p:cNvPr id="53250" name="Rectangle 2"/>
            <p:cNvSpPr>
              <a:spLocks noChangeArrowheads="1"/>
            </p:cNvSpPr>
            <p:nvPr/>
          </p:nvSpPr>
          <p:spPr bwMode="auto">
            <a:xfrm>
              <a:off x="2046" y="727"/>
              <a:ext cx="37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如果函数         在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内解析，且不为常数，</a:t>
              </a:r>
            </a:p>
          </p:txBody>
        </p:sp>
        <p:sp>
          <p:nvSpPr>
            <p:cNvPr id="53252" name="Rectangle 4"/>
            <p:cNvSpPr>
              <a:spLocks noChangeArrowheads="1"/>
            </p:cNvSpPr>
            <p:nvPr/>
          </p:nvSpPr>
          <p:spPr bwMode="auto">
            <a:xfrm>
              <a:off x="336" y="727"/>
              <a:ext cx="7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  <a:endParaRPr kumimoji="1" lang="en-US" altLang="zh-CN">
                <a:solidFill>
                  <a:srgbClr val="0000FF"/>
                </a:solidFill>
              </a:endParaRPr>
            </a:p>
          </p:txBody>
        </p:sp>
        <p:sp>
          <p:nvSpPr>
            <p:cNvPr id="53253" name="Rectangle 5"/>
            <p:cNvSpPr>
              <a:spLocks noChangeArrowheads="1"/>
            </p:cNvSpPr>
            <p:nvPr/>
          </p:nvSpPr>
          <p:spPr bwMode="auto">
            <a:xfrm>
              <a:off x="850" y="708"/>
              <a:ext cx="15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最大模原理</a:t>
              </a:r>
              <a:r>
                <a:rPr kumimoji="1" lang="en-US" altLang="zh-CN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1" lang="zh-CN" altLang="en-US">
                <a:solidFill>
                  <a:schemeClr val="fol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aphicFrame>
          <p:nvGraphicFramePr>
            <p:cNvPr id="53254" name="Object 6"/>
            <p:cNvGraphicFramePr>
              <a:graphicFrameLocks/>
            </p:cNvGraphicFramePr>
            <p:nvPr/>
          </p:nvGraphicFramePr>
          <p:xfrm>
            <a:off x="2896" y="77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1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53254" name="Object 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6" y="77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42" name="Group 94"/>
          <p:cNvGrpSpPr>
            <a:grpSpLocks/>
          </p:cNvGrpSpPr>
          <p:nvPr/>
        </p:nvGrpSpPr>
        <p:grpSpPr bwMode="auto">
          <a:xfrm>
            <a:off x="531813" y="2447925"/>
            <a:ext cx="2139950" cy="465138"/>
            <a:chOff x="335" y="1452"/>
            <a:chExt cx="1348" cy="293"/>
          </a:xfrm>
        </p:grpSpPr>
        <p:sp>
          <p:nvSpPr>
            <p:cNvPr id="53277" name="Rectangle 29"/>
            <p:cNvSpPr>
              <a:spLocks noChangeArrowheads="1"/>
            </p:cNvSpPr>
            <p:nvPr/>
          </p:nvSpPr>
          <p:spPr bwMode="auto">
            <a:xfrm>
              <a:off x="335" y="1452"/>
              <a:ext cx="7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  <a:endParaRPr kumimoji="1" lang="en-US" altLang="zh-CN">
                <a:solidFill>
                  <a:srgbClr val="0000FF"/>
                </a:solidFill>
              </a:endParaRPr>
            </a:p>
          </p:txBody>
        </p:sp>
        <p:sp>
          <p:nvSpPr>
            <p:cNvPr id="53278" name="Rectangle 30"/>
            <p:cNvSpPr>
              <a:spLocks noChangeArrowheads="1"/>
            </p:cNvSpPr>
            <p:nvPr/>
          </p:nvSpPr>
          <p:spPr bwMode="auto">
            <a:xfrm>
              <a:off x="845" y="1457"/>
              <a:ext cx="8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1" lang="zh-CN" altLang="en-US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略</a:t>
              </a:r>
              <a:r>
                <a:rPr kumimoji="1" lang="en-US" altLang="zh-CN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</p:grpSp>
      <p:grpSp>
        <p:nvGrpSpPr>
          <p:cNvPr id="53341" name="Group 93"/>
          <p:cNvGrpSpPr>
            <a:grpSpLocks/>
          </p:cNvGrpSpPr>
          <p:nvPr/>
        </p:nvGrpSpPr>
        <p:grpSpPr bwMode="auto">
          <a:xfrm>
            <a:off x="1350963" y="1704975"/>
            <a:ext cx="4614862" cy="457200"/>
            <a:chOff x="851" y="1074"/>
            <a:chExt cx="2907" cy="288"/>
          </a:xfrm>
        </p:grpSpPr>
        <p:sp>
          <p:nvSpPr>
            <p:cNvPr id="53256" name="Rectangle 8"/>
            <p:cNvSpPr>
              <a:spLocks noChangeArrowheads="1"/>
            </p:cNvSpPr>
            <p:nvPr/>
          </p:nvSpPr>
          <p:spPr bwMode="auto">
            <a:xfrm>
              <a:off x="851" y="1074"/>
              <a:ext cx="29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则在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内            没有最大值。</a:t>
              </a:r>
            </a:p>
          </p:txBody>
        </p:sp>
        <p:graphicFrame>
          <p:nvGraphicFramePr>
            <p:cNvPr id="53282" name="Object 34"/>
            <p:cNvGraphicFramePr>
              <a:graphicFrameLocks/>
            </p:cNvGraphicFramePr>
            <p:nvPr/>
          </p:nvGraphicFramePr>
          <p:xfrm>
            <a:off x="1737" y="1121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2" name="公式" r:id="rId7" imgW="787320" imgH="342720" progId="Equation.3">
                    <p:embed/>
                  </p:oleObj>
                </mc:Choice>
                <mc:Fallback>
                  <p:oleObj name="公式" r:id="rId7" imgW="787320" imgH="342720" progId="Equation.3">
                    <p:embed/>
                    <p:pic>
                      <p:nvPicPr>
                        <p:cNvPr id="53282" name="Object 3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7" y="1121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301" name="Rectangle 53"/>
          <p:cNvSpPr>
            <a:spLocks noChangeArrowheads="1"/>
          </p:cNvSpPr>
          <p:nvPr/>
        </p:nvSpPr>
        <p:spPr bwMode="auto">
          <a:xfrm>
            <a:off x="534988" y="2990850"/>
            <a:ext cx="1190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rgbClr val="0000FF"/>
                </a:solidFill>
              </a:rPr>
              <a:t>理解</a:t>
            </a:r>
          </a:p>
        </p:txBody>
      </p:sp>
      <p:grpSp>
        <p:nvGrpSpPr>
          <p:cNvPr id="53343" name="Group 95"/>
          <p:cNvGrpSpPr>
            <a:grpSpLocks/>
          </p:cNvGrpSpPr>
          <p:nvPr/>
        </p:nvGrpSpPr>
        <p:grpSpPr bwMode="auto">
          <a:xfrm>
            <a:off x="1355725" y="3021013"/>
            <a:ext cx="4343400" cy="457200"/>
            <a:chOff x="854" y="1903"/>
            <a:chExt cx="2736" cy="288"/>
          </a:xfrm>
        </p:grpSpPr>
        <p:sp>
          <p:nvSpPr>
            <p:cNvPr id="53302" name="Rectangle 54"/>
            <p:cNvSpPr>
              <a:spLocks noChangeArrowheads="1"/>
            </p:cNvSpPr>
            <p:nvPr/>
          </p:nvSpPr>
          <p:spPr bwMode="auto">
            <a:xfrm>
              <a:off x="854" y="1903"/>
              <a:ext cx="27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如图，函数         在解析区域</a:t>
              </a:r>
            </a:p>
          </p:txBody>
        </p:sp>
        <p:graphicFrame>
          <p:nvGraphicFramePr>
            <p:cNvPr id="53303" name="Object 55"/>
            <p:cNvGraphicFramePr>
              <a:graphicFrameLocks/>
            </p:cNvGraphicFramePr>
            <p:nvPr/>
          </p:nvGraphicFramePr>
          <p:xfrm>
            <a:off x="1893" y="1943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3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53303" name="Object 5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3" y="1943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38" name="Group 90"/>
          <p:cNvGrpSpPr>
            <a:grpSpLocks/>
          </p:cNvGrpSpPr>
          <p:nvPr/>
        </p:nvGrpSpPr>
        <p:grpSpPr bwMode="auto">
          <a:xfrm>
            <a:off x="6781800" y="2900363"/>
            <a:ext cx="1333500" cy="763587"/>
            <a:chOff x="4272" y="1827"/>
            <a:chExt cx="840" cy="481"/>
          </a:xfrm>
        </p:grpSpPr>
        <p:sp>
          <p:nvSpPr>
            <p:cNvPr id="53286" name="Oval 38"/>
            <p:cNvSpPr>
              <a:spLocks noChangeArrowheads="1"/>
            </p:cNvSpPr>
            <p:nvPr/>
          </p:nvSpPr>
          <p:spPr bwMode="auto">
            <a:xfrm>
              <a:off x="4272" y="1845"/>
              <a:ext cx="462" cy="463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87" name="Line 39"/>
            <p:cNvSpPr>
              <a:spLocks noChangeShapeType="1"/>
            </p:cNvSpPr>
            <p:nvPr/>
          </p:nvSpPr>
          <p:spPr bwMode="auto">
            <a:xfrm flipV="1">
              <a:off x="4493" y="1849"/>
              <a:ext cx="83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53288" name="Text Box 40"/>
            <p:cNvSpPr txBox="1">
              <a:spLocks noChangeArrowheads="1"/>
            </p:cNvSpPr>
            <p:nvPr/>
          </p:nvSpPr>
          <p:spPr bwMode="auto">
            <a:xfrm>
              <a:off x="4350" y="1827"/>
              <a:ext cx="4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d</a:t>
              </a:r>
            </a:p>
          </p:txBody>
        </p:sp>
        <p:sp>
          <p:nvSpPr>
            <p:cNvPr id="53304" name="Text Box 56"/>
            <p:cNvSpPr txBox="1">
              <a:spLocks noChangeArrowheads="1"/>
            </p:cNvSpPr>
            <p:nvPr/>
          </p:nvSpPr>
          <p:spPr bwMode="auto">
            <a:xfrm>
              <a:off x="4697" y="1958"/>
              <a:ext cx="4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G</a:t>
              </a:r>
            </a:p>
          </p:txBody>
        </p:sp>
        <p:sp>
          <p:nvSpPr>
            <p:cNvPr id="53309" name="Line 61"/>
            <p:cNvSpPr>
              <a:spLocks noChangeShapeType="1"/>
            </p:cNvSpPr>
            <p:nvPr/>
          </p:nvSpPr>
          <p:spPr bwMode="auto">
            <a:xfrm>
              <a:off x="4729" y="2031"/>
              <a:ext cx="0" cy="9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3336" name="Group 88"/>
          <p:cNvGrpSpPr>
            <a:grpSpLocks/>
          </p:cNvGrpSpPr>
          <p:nvPr/>
        </p:nvGrpSpPr>
        <p:grpSpPr bwMode="auto">
          <a:xfrm>
            <a:off x="6199188" y="2355850"/>
            <a:ext cx="1152525" cy="633413"/>
            <a:chOff x="3905" y="1484"/>
            <a:chExt cx="726" cy="399"/>
          </a:xfrm>
        </p:grpSpPr>
        <p:grpSp>
          <p:nvGrpSpPr>
            <p:cNvPr id="53335" name="Group 87"/>
            <p:cNvGrpSpPr>
              <a:grpSpLocks/>
            </p:cNvGrpSpPr>
            <p:nvPr/>
          </p:nvGrpSpPr>
          <p:grpSpPr bwMode="auto">
            <a:xfrm>
              <a:off x="3905" y="1484"/>
              <a:ext cx="451" cy="399"/>
              <a:chOff x="3905" y="1484"/>
              <a:chExt cx="451" cy="399"/>
            </a:xfrm>
          </p:grpSpPr>
          <p:sp>
            <p:nvSpPr>
              <p:cNvPr id="53311" name="Oval 63"/>
              <p:cNvSpPr>
                <a:spLocks noChangeAspect="1" noChangeArrowheads="1"/>
              </p:cNvSpPr>
              <p:nvPr/>
            </p:nvSpPr>
            <p:spPr bwMode="auto">
              <a:xfrm>
                <a:off x="3905" y="1520"/>
                <a:ext cx="363" cy="363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2" name="Line 64"/>
              <p:cNvSpPr>
                <a:spLocks noChangeShapeType="1"/>
              </p:cNvSpPr>
              <p:nvPr/>
            </p:nvSpPr>
            <p:spPr bwMode="auto">
              <a:xfrm flipV="1">
                <a:off x="4090" y="1530"/>
                <a:ext cx="53" cy="17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3313" name="Text Box 65"/>
              <p:cNvSpPr txBox="1">
                <a:spLocks noChangeArrowheads="1"/>
              </p:cNvSpPr>
              <p:nvPr/>
            </p:nvSpPr>
            <p:spPr bwMode="auto">
              <a:xfrm>
                <a:off x="3941" y="1484"/>
                <a:ext cx="41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/>
                <a:r>
                  <a:rPr kumimoji="1" lang="en-US" altLang="zh-CN" sz="1800" i="1">
                    <a:solidFill>
                      <a:schemeClr val="tx1"/>
                    </a:solidFill>
                    <a:latin typeface="Symbol" panose="05050102010706020507" pitchFamily="18" charset="2"/>
                  </a:rPr>
                  <a:t>d</a:t>
                </a:r>
              </a:p>
            </p:txBody>
          </p:sp>
          <p:graphicFrame>
            <p:nvGraphicFramePr>
              <p:cNvPr id="53315" name="Object 67"/>
              <p:cNvGraphicFramePr>
                <a:graphicFrameLocks noChangeAspect="1"/>
              </p:cNvGraphicFramePr>
              <p:nvPr/>
            </p:nvGraphicFramePr>
            <p:xfrm>
              <a:off x="4030" y="1674"/>
              <a:ext cx="150" cy="2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44" name="公式" r:id="rId10" imgW="279360" imgH="380880" progId="Equation.3">
                      <p:embed/>
                    </p:oleObj>
                  </mc:Choice>
                  <mc:Fallback>
                    <p:oleObj name="公式" r:id="rId10" imgW="279360" imgH="380880" progId="Equation.3">
                      <p:embed/>
                      <p:pic>
                        <p:nvPicPr>
                          <p:cNvPr id="53315" name="Object 6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30" y="1674"/>
                            <a:ext cx="150" cy="20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3316" name="Oval 68"/>
              <p:cNvSpPr>
                <a:spLocks noChangeArrowheads="1"/>
              </p:cNvSpPr>
              <p:nvPr/>
            </p:nvSpPr>
            <p:spPr bwMode="auto">
              <a:xfrm>
                <a:off x="4067" y="1685"/>
                <a:ext cx="45" cy="45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318" name="Line 70"/>
              <p:cNvSpPr>
                <a:spLocks noChangeShapeType="1"/>
              </p:cNvSpPr>
              <p:nvPr/>
            </p:nvSpPr>
            <p:spPr bwMode="auto">
              <a:xfrm>
                <a:off x="4260" y="1658"/>
                <a:ext cx="0" cy="9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3319" name="Text Box 71"/>
            <p:cNvSpPr txBox="1">
              <a:spLocks noChangeArrowheads="1"/>
            </p:cNvSpPr>
            <p:nvPr/>
          </p:nvSpPr>
          <p:spPr bwMode="auto">
            <a:xfrm>
              <a:off x="4216" y="1597"/>
              <a:ext cx="4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G</a:t>
              </a:r>
            </a:p>
          </p:txBody>
        </p:sp>
      </p:grpSp>
      <p:grpSp>
        <p:nvGrpSpPr>
          <p:cNvPr id="53337" name="Group 89"/>
          <p:cNvGrpSpPr>
            <a:grpSpLocks/>
          </p:cNvGrpSpPr>
          <p:nvPr/>
        </p:nvGrpSpPr>
        <p:grpSpPr bwMode="auto">
          <a:xfrm>
            <a:off x="7721600" y="3278188"/>
            <a:ext cx="1152525" cy="633412"/>
            <a:chOff x="4864" y="2065"/>
            <a:chExt cx="726" cy="399"/>
          </a:xfrm>
        </p:grpSpPr>
        <p:sp>
          <p:nvSpPr>
            <p:cNvPr id="53320" name="Oval 72"/>
            <p:cNvSpPr>
              <a:spLocks noChangeAspect="1" noChangeArrowheads="1"/>
            </p:cNvSpPr>
            <p:nvPr/>
          </p:nvSpPr>
          <p:spPr bwMode="auto">
            <a:xfrm>
              <a:off x="4864" y="2101"/>
              <a:ext cx="363" cy="363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321" name="Line 73"/>
            <p:cNvSpPr>
              <a:spLocks noChangeShapeType="1"/>
            </p:cNvSpPr>
            <p:nvPr/>
          </p:nvSpPr>
          <p:spPr bwMode="auto">
            <a:xfrm flipV="1">
              <a:off x="5049" y="2111"/>
              <a:ext cx="53" cy="1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53322" name="Text Box 74"/>
            <p:cNvSpPr txBox="1">
              <a:spLocks noChangeArrowheads="1"/>
            </p:cNvSpPr>
            <p:nvPr/>
          </p:nvSpPr>
          <p:spPr bwMode="auto">
            <a:xfrm>
              <a:off x="4900" y="2065"/>
              <a:ext cx="4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d</a:t>
              </a:r>
            </a:p>
          </p:txBody>
        </p:sp>
        <p:graphicFrame>
          <p:nvGraphicFramePr>
            <p:cNvPr id="53323" name="Object 75"/>
            <p:cNvGraphicFramePr>
              <a:graphicFrameLocks noChangeAspect="1"/>
            </p:cNvGraphicFramePr>
            <p:nvPr/>
          </p:nvGraphicFramePr>
          <p:xfrm>
            <a:off x="4989" y="2255"/>
            <a:ext cx="15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公式" r:id="rId12" imgW="279360" imgH="380880" progId="Equation.3">
                    <p:embed/>
                  </p:oleObj>
                </mc:Choice>
                <mc:Fallback>
                  <p:oleObj name="公式" r:id="rId12" imgW="279360" imgH="380880" progId="Equation.3">
                    <p:embed/>
                    <p:pic>
                      <p:nvPicPr>
                        <p:cNvPr id="53323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9" y="2255"/>
                          <a:ext cx="15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324" name="Oval 76"/>
            <p:cNvSpPr>
              <a:spLocks noChangeArrowheads="1"/>
            </p:cNvSpPr>
            <p:nvPr/>
          </p:nvSpPr>
          <p:spPr bwMode="auto">
            <a:xfrm>
              <a:off x="5026" y="2266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325" name="Line 77"/>
            <p:cNvSpPr>
              <a:spLocks noChangeShapeType="1"/>
            </p:cNvSpPr>
            <p:nvPr/>
          </p:nvSpPr>
          <p:spPr bwMode="auto">
            <a:xfrm>
              <a:off x="5225" y="2239"/>
              <a:ext cx="0" cy="9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326" name="Text Box 78"/>
            <p:cNvSpPr txBox="1">
              <a:spLocks noChangeArrowheads="1"/>
            </p:cNvSpPr>
            <p:nvPr/>
          </p:nvSpPr>
          <p:spPr bwMode="auto">
            <a:xfrm>
              <a:off x="5175" y="2178"/>
              <a:ext cx="4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1800" i="1">
                  <a:solidFill>
                    <a:schemeClr val="tx1"/>
                  </a:solidFill>
                  <a:latin typeface="Symbol" panose="05050102010706020507" pitchFamily="18" charset="2"/>
                </a:rPr>
                <a:t>G</a:t>
              </a:r>
            </a:p>
          </p:txBody>
        </p:sp>
      </p:grpSp>
      <p:grpSp>
        <p:nvGrpSpPr>
          <p:cNvPr id="53344" name="Group 96"/>
          <p:cNvGrpSpPr>
            <a:grpSpLocks/>
          </p:cNvGrpSpPr>
          <p:nvPr/>
        </p:nvGrpSpPr>
        <p:grpSpPr bwMode="auto">
          <a:xfrm>
            <a:off x="1411288" y="3590925"/>
            <a:ext cx="4181475" cy="457200"/>
            <a:chOff x="889" y="2262"/>
            <a:chExt cx="2634" cy="288"/>
          </a:xfrm>
        </p:grpSpPr>
        <p:sp>
          <p:nvSpPr>
            <p:cNvPr id="53327" name="Rectangle 79"/>
            <p:cNvSpPr>
              <a:spLocks noChangeArrowheads="1"/>
            </p:cNvSpPr>
            <p:nvPr/>
          </p:nvSpPr>
          <p:spPr bwMode="auto">
            <a:xfrm>
              <a:off x="889" y="2262"/>
              <a:ext cx="26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baseline="30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内</a:t>
              </a:r>
              <a:r>
                <a:rPr kumimoji="1" lang="zh-CN" altLang="en-US">
                  <a:solidFill>
                    <a:srgbClr val="FF0000"/>
                  </a:solidFill>
                </a:rPr>
                <a:t>任意一点</a:t>
              </a:r>
              <a:r>
                <a:rPr kumimoji="1" lang="zh-CN" altLang="en-US">
                  <a:solidFill>
                    <a:schemeClr val="tx1"/>
                  </a:solidFill>
                </a:rPr>
                <a:t>     的函数值是</a:t>
              </a:r>
            </a:p>
          </p:txBody>
        </p:sp>
        <p:graphicFrame>
          <p:nvGraphicFramePr>
            <p:cNvPr id="53328" name="Object 80"/>
            <p:cNvGraphicFramePr>
              <a:graphicFrameLocks/>
            </p:cNvGraphicFramePr>
            <p:nvPr/>
          </p:nvGraphicFramePr>
          <p:xfrm>
            <a:off x="2124" y="2272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6" name="公式" r:id="rId13" imgW="279360" imgH="380880" progId="Equation.3">
                    <p:embed/>
                  </p:oleObj>
                </mc:Choice>
                <mc:Fallback>
                  <p:oleObj name="公式" r:id="rId13" imgW="279360" imgH="380880" progId="Equation.3">
                    <p:embed/>
                    <p:pic>
                      <p:nvPicPr>
                        <p:cNvPr id="53328" name="Object 8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4" y="2272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3329" name="Rectangle 81"/>
          <p:cNvSpPr>
            <a:spLocks noChangeArrowheads="1"/>
          </p:cNvSpPr>
          <p:nvPr/>
        </p:nvSpPr>
        <p:spPr bwMode="auto">
          <a:xfrm>
            <a:off x="1352550" y="4159250"/>
            <a:ext cx="4138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以该点为圆心的圆周上所有</a:t>
            </a:r>
          </a:p>
        </p:txBody>
      </p:sp>
      <p:sp>
        <p:nvSpPr>
          <p:cNvPr id="53330" name="Rectangle 82"/>
          <p:cNvSpPr>
            <a:spLocks noChangeArrowheads="1"/>
          </p:cNvSpPr>
          <p:nvPr/>
        </p:nvSpPr>
        <p:spPr bwMode="auto">
          <a:xfrm>
            <a:off x="1350963" y="4708525"/>
            <a:ext cx="3705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点的函数值的平均值，</a:t>
            </a:r>
          </a:p>
        </p:txBody>
      </p:sp>
      <p:grpSp>
        <p:nvGrpSpPr>
          <p:cNvPr id="53345" name="Group 97"/>
          <p:cNvGrpSpPr>
            <a:grpSpLocks/>
          </p:cNvGrpSpPr>
          <p:nvPr/>
        </p:nvGrpSpPr>
        <p:grpSpPr bwMode="auto">
          <a:xfrm>
            <a:off x="4435475" y="4730750"/>
            <a:ext cx="4708525" cy="457200"/>
            <a:chOff x="2794" y="2980"/>
            <a:chExt cx="2966" cy="288"/>
          </a:xfrm>
        </p:grpSpPr>
        <p:sp>
          <p:nvSpPr>
            <p:cNvPr id="53334" name="Rectangle 86"/>
            <p:cNvSpPr>
              <a:spLocks noChangeArrowheads="1"/>
            </p:cNvSpPr>
            <p:nvPr/>
          </p:nvSpPr>
          <p:spPr bwMode="auto">
            <a:xfrm>
              <a:off x="2794" y="2980"/>
              <a:ext cx="29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>
                  <a:solidFill>
                    <a:schemeClr val="tx1"/>
                  </a:solidFill>
                </a:rPr>
                <a:t>因此，            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 </a:t>
              </a:r>
              <a:r>
                <a:rPr kumimoji="1" lang="zh-CN" altLang="en-US">
                  <a:solidFill>
                    <a:schemeClr val="tx1"/>
                  </a:solidFill>
                </a:rPr>
                <a:t>不可能达到最大，</a:t>
              </a:r>
            </a:p>
          </p:txBody>
        </p:sp>
        <p:graphicFrame>
          <p:nvGraphicFramePr>
            <p:cNvPr id="53331" name="Object 83"/>
            <p:cNvGraphicFramePr>
              <a:graphicFrameLocks/>
            </p:cNvGraphicFramePr>
            <p:nvPr/>
          </p:nvGraphicFramePr>
          <p:xfrm>
            <a:off x="3491" y="3004"/>
            <a:ext cx="5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" name="公式" r:id="rId15" imgW="914400" imgH="380880" progId="Equation.3">
                    <p:embed/>
                  </p:oleObj>
                </mc:Choice>
                <mc:Fallback>
                  <p:oleObj name="公式" r:id="rId15" imgW="914400" imgH="380880" progId="Equation.3">
                    <p:embed/>
                    <p:pic>
                      <p:nvPicPr>
                        <p:cNvPr id="53331" name="Object 8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1" y="3004"/>
                          <a:ext cx="5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346" name="Group 98"/>
          <p:cNvGrpSpPr>
            <a:grpSpLocks/>
          </p:cNvGrpSpPr>
          <p:nvPr/>
        </p:nvGrpSpPr>
        <p:grpSpPr bwMode="auto">
          <a:xfrm>
            <a:off x="1355725" y="5326063"/>
            <a:ext cx="3357563" cy="457200"/>
            <a:chOff x="854" y="3355"/>
            <a:chExt cx="2115" cy="288"/>
          </a:xfrm>
        </p:grpSpPr>
        <p:sp>
          <p:nvSpPr>
            <p:cNvPr id="53332" name="Rectangle 84"/>
            <p:cNvSpPr>
              <a:spLocks noChangeArrowheads="1"/>
            </p:cNvSpPr>
            <p:nvPr/>
          </p:nvSpPr>
          <p:spPr bwMode="auto">
            <a:xfrm>
              <a:off x="854" y="3355"/>
              <a:ext cx="21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除非         为常数。</a:t>
              </a:r>
            </a:p>
          </p:txBody>
        </p:sp>
        <p:graphicFrame>
          <p:nvGraphicFramePr>
            <p:cNvPr id="53333" name="Object 85"/>
            <p:cNvGraphicFramePr>
              <a:graphicFrameLocks/>
            </p:cNvGraphicFramePr>
            <p:nvPr/>
          </p:nvGraphicFramePr>
          <p:xfrm>
            <a:off x="1323" y="339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8" name="公式" r:id="rId17" imgW="634680" imgH="342720" progId="Equation.3">
                    <p:embed/>
                  </p:oleObj>
                </mc:Choice>
                <mc:Fallback>
                  <p:oleObj name="公式" r:id="rId17" imgW="634680" imgH="342720" progId="Equation.3">
                    <p:embed/>
                    <p:pic>
                      <p:nvPicPr>
                        <p:cNvPr id="53333" name="Object 8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3" y="3395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3293" name="Group 45"/>
          <p:cNvGrpSpPr>
            <a:grpSpLocks/>
          </p:cNvGrpSpPr>
          <p:nvPr/>
        </p:nvGrpSpPr>
        <p:grpSpPr bwMode="auto">
          <a:xfrm>
            <a:off x="7056438" y="3267075"/>
            <a:ext cx="238125" cy="325438"/>
            <a:chOff x="4505" y="1212"/>
            <a:chExt cx="150" cy="205"/>
          </a:xfrm>
        </p:grpSpPr>
        <p:graphicFrame>
          <p:nvGraphicFramePr>
            <p:cNvPr id="53294" name="Object 46"/>
            <p:cNvGraphicFramePr>
              <a:graphicFrameLocks noChangeAspect="1"/>
            </p:cNvGraphicFramePr>
            <p:nvPr/>
          </p:nvGraphicFramePr>
          <p:xfrm>
            <a:off x="4505" y="1213"/>
            <a:ext cx="15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9" name="公式" r:id="rId18" imgW="279360" imgH="380880" progId="Equation.3">
                    <p:embed/>
                  </p:oleObj>
                </mc:Choice>
                <mc:Fallback>
                  <p:oleObj name="公式" r:id="rId18" imgW="279360" imgH="380880" progId="Equation.3">
                    <p:embed/>
                    <p:pic>
                      <p:nvPicPr>
                        <p:cNvPr id="53294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5" y="1213"/>
                          <a:ext cx="15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295" name="Oval 47"/>
            <p:cNvSpPr>
              <a:spLocks noChangeArrowheads="1"/>
            </p:cNvSpPr>
            <p:nvPr/>
          </p:nvSpPr>
          <p:spPr bwMode="auto">
            <a:xfrm>
              <a:off x="4536" y="1212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367" name="Group 119"/>
          <p:cNvGrpSpPr>
            <a:grpSpLocks/>
          </p:cNvGrpSpPr>
          <p:nvPr/>
        </p:nvGrpSpPr>
        <p:grpSpPr bwMode="auto">
          <a:xfrm>
            <a:off x="619125" y="1589088"/>
            <a:ext cx="787400" cy="873125"/>
            <a:chOff x="378" y="1295"/>
            <a:chExt cx="496" cy="550"/>
          </a:xfrm>
        </p:grpSpPr>
        <p:sp>
          <p:nvSpPr>
            <p:cNvPr id="53368" name="Rectangle 120"/>
            <p:cNvSpPr>
              <a:spLocks noChangeArrowheads="1"/>
            </p:cNvSpPr>
            <p:nvPr/>
          </p:nvSpPr>
          <p:spPr bwMode="auto">
            <a:xfrm>
              <a:off x="408" y="1326"/>
              <a:ext cx="348" cy="486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369" name="Rectangle 121"/>
            <p:cNvSpPr>
              <a:spLocks noChangeArrowheads="1"/>
            </p:cNvSpPr>
            <p:nvPr/>
          </p:nvSpPr>
          <p:spPr bwMode="auto">
            <a:xfrm>
              <a:off x="378" y="1295"/>
              <a:ext cx="496" cy="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lnSpc>
                  <a:spcPct val="95000"/>
                </a:lnSpc>
              </a:pPr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P68</a:t>
              </a:r>
            </a:p>
            <a:p>
              <a:pPr algn="l"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 algn="l">
                <a:lnSpc>
                  <a:spcPct val="95000"/>
                </a:lnSpc>
              </a:pP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3.8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3371" name="Picture 12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3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5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3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5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5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5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53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/>
      <p:bldP spid="53301" grpId="0"/>
      <p:bldP spid="53329" grpId="0"/>
      <p:bldP spid="533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26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7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8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29" name="Picture 5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0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3" name="Picture 6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4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7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8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39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4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41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42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43" name="Picture 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44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345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534988" y="528638"/>
            <a:ext cx="3254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800">
                <a:solidFill>
                  <a:srgbClr val="000099"/>
                </a:solidFill>
              </a:rPr>
              <a:t>三、</a:t>
            </a:r>
            <a:r>
              <a:rPr lang="zh-CN" altLang="en-US" sz="2800">
                <a:solidFill>
                  <a:srgbClr val="000099"/>
                </a:solidFill>
              </a:rPr>
              <a:t>最大模原理</a:t>
            </a:r>
            <a:endParaRPr kumimoji="1" lang="zh-CN" altLang="en-US" sz="2800">
              <a:solidFill>
                <a:srgbClr val="000099"/>
              </a:solidFill>
            </a:endParaRPr>
          </a:p>
        </p:txBody>
      </p:sp>
      <p:grpSp>
        <p:nvGrpSpPr>
          <p:cNvPr id="54324" name="Group 52"/>
          <p:cNvGrpSpPr>
            <a:grpSpLocks/>
          </p:cNvGrpSpPr>
          <p:nvPr/>
        </p:nvGrpSpPr>
        <p:grpSpPr bwMode="auto">
          <a:xfrm>
            <a:off x="533400" y="1154113"/>
            <a:ext cx="8610600" cy="1025525"/>
            <a:chOff x="336" y="727"/>
            <a:chExt cx="5424" cy="646"/>
          </a:xfrm>
        </p:grpSpPr>
        <p:sp>
          <p:nvSpPr>
            <p:cNvPr id="54274" name="Rectangle 2"/>
            <p:cNvSpPr>
              <a:spLocks noChangeArrowheads="1"/>
            </p:cNvSpPr>
            <p:nvPr/>
          </p:nvSpPr>
          <p:spPr bwMode="auto">
            <a:xfrm>
              <a:off x="978" y="727"/>
              <a:ext cx="47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在区域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内解析的函数，如果其模在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内达到最大值，</a:t>
              </a:r>
            </a:p>
          </p:txBody>
        </p:sp>
        <p:sp>
          <p:nvSpPr>
            <p:cNvPr id="54276" name="Rectangle 4"/>
            <p:cNvSpPr>
              <a:spLocks noChangeArrowheads="1"/>
            </p:cNvSpPr>
            <p:nvPr/>
          </p:nvSpPr>
          <p:spPr bwMode="auto">
            <a:xfrm>
              <a:off x="336" y="727"/>
              <a:ext cx="10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推论</a:t>
              </a:r>
              <a:r>
                <a:rPr kumimoji="1" lang="zh-CN" altLang="en-US" baseline="-25000">
                  <a:solidFill>
                    <a:srgbClr val="0000FF"/>
                  </a:solidFill>
                </a:rPr>
                <a:t> </a:t>
              </a:r>
              <a:r>
                <a:rPr kumimoji="1" lang="en-US" altLang="zh-CN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54279" name="Rectangle 7"/>
            <p:cNvSpPr>
              <a:spLocks noChangeArrowheads="1"/>
            </p:cNvSpPr>
            <p:nvPr/>
          </p:nvSpPr>
          <p:spPr bwMode="auto">
            <a:xfrm>
              <a:off x="977" y="1085"/>
              <a:ext cx="2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则此函数必恒为常数。</a:t>
              </a:r>
            </a:p>
          </p:txBody>
        </p:sp>
      </p:grpSp>
      <p:grpSp>
        <p:nvGrpSpPr>
          <p:cNvPr id="54325" name="Group 53"/>
          <p:cNvGrpSpPr>
            <a:grpSpLocks/>
          </p:cNvGrpSpPr>
          <p:nvPr/>
        </p:nvGrpSpPr>
        <p:grpSpPr bwMode="auto">
          <a:xfrm>
            <a:off x="533400" y="2514600"/>
            <a:ext cx="8193088" cy="1065213"/>
            <a:chOff x="336" y="1584"/>
            <a:chExt cx="5161" cy="671"/>
          </a:xfrm>
        </p:grpSpPr>
        <p:sp>
          <p:nvSpPr>
            <p:cNvPr id="54317" name="Rectangle 45"/>
            <p:cNvSpPr>
              <a:spLocks noChangeArrowheads="1"/>
            </p:cNvSpPr>
            <p:nvPr/>
          </p:nvSpPr>
          <p:spPr bwMode="auto">
            <a:xfrm>
              <a:off x="978" y="1584"/>
              <a:ext cx="42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若         在有界区域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内解析，在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上连续，则</a:t>
              </a:r>
            </a:p>
          </p:txBody>
        </p:sp>
        <p:sp>
          <p:nvSpPr>
            <p:cNvPr id="54318" name="Rectangle 46"/>
            <p:cNvSpPr>
              <a:spLocks noChangeArrowheads="1"/>
            </p:cNvSpPr>
            <p:nvPr/>
          </p:nvSpPr>
          <p:spPr bwMode="auto">
            <a:xfrm>
              <a:off x="336" y="1584"/>
              <a:ext cx="10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推论</a:t>
              </a:r>
              <a:r>
                <a:rPr kumimoji="1" lang="zh-CN" altLang="en-US" baseline="-25000">
                  <a:solidFill>
                    <a:srgbClr val="0000FF"/>
                  </a:solidFill>
                </a:rPr>
                <a:t> </a:t>
              </a:r>
              <a:r>
                <a:rPr kumimoji="1" lang="en-US" altLang="zh-CN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54319" name="Rectangle 47"/>
            <p:cNvSpPr>
              <a:spLocks noChangeArrowheads="1"/>
            </p:cNvSpPr>
            <p:nvPr/>
          </p:nvSpPr>
          <p:spPr bwMode="auto">
            <a:xfrm>
              <a:off x="977" y="1967"/>
              <a:ext cx="31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在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的边界上必能达到最大值。</a:t>
              </a:r>
            </a:p>
          </p:txBody>
        </p:sp>
        <p:graphicFrame>
          <p:nvGraphicFramePr>
            <p:cNvPr id="54320" name="Object 48"/>
            <p:cNvGraphicFramePr>
              <a:graphicFrameLocks/>
            </p:cNvGraphicFramePr>
            <p:nvPr/>
          </p:nvGraphicFramePr>
          <p:xfrm>
            <a:off x="1239" y="1625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5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54320" name="Object 4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9" y="1625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321" name="Line 49"/>
            <p:cNvSpPr>
              <a:spLocks noChangeShapeType="1"/>
            </p:cNvSpPr>
            <p:nvPr/>
          </p:nvSpPr>
          <p:spPr bwMode="auto">
            <a:xfrm>
              <a:off x="3828" y="1638"/>
              <a:ext cx="13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4322" name="Object 50"/>
            <p:cNvGraphicFramePr>
              <a:graphicFrameLocks/>
            </p:cNvGraphicFramePr>
            <p:nvPr/>
          </p:nvGraphicFramePr>
          <p:xfrm>
            <a:off x="5001" y="1625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6" name="公式" r:id="rId7" imgW="787320" imgH="342720" progId="Equation.3">
                    <p:embed/>
                  </p:oleObj>
                </mc:Choice>
                <mc:Fallback>
                  <p:oleObj name="公式" r:id="rId7" imgW="787320" imgH="342720" progId="Equation.3">
                    <p:embed/>
                    <p:pic>
                      <p:nvPicPr>
                        <p:cNvPr id="54322" name="Object 5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1" y="1625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4346" name="Picture 7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350" name="Group 78"/>
          <p:cNvGrpSpPr>
            <a:grpSpLocks/>
          </p:cNvGrpSpPr>
          <p:nvPr/>
        </p:nvGrpSpPr>
        <p:grpSpPr bwMode="auto">
          <a:xfrm>
            <a:off x="636588" y="1604963"/>
            <a:ext cx="930275" cy="641350"/>
            <a:chOff x="377" y="2673"/>
            <a:chExt cx="586" cy="404"/>
          </a:xfrm>
        </p:grpSpPr>
        <p:sp>
          <p:nvSpPr>
            <p:cNvPr id="54348" name="Rectangle 76"/>
            <p:cNvSpPr>
              <a:spLocks noChangeArrowheads="1"/>
            </p:cNvSpPr>
            <p:nvPr/>
          </p:nvSpPr>
          <p:spPr bwMode="auto">
            <a:xfrm>
              <a:off x="407" y="2699"/>
              <a:ext cx="438" cy="372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49" name="Rectangle 77"/>
            <p:cNvSpPr>
              <a:spLocks noChangeArrowheads="1"/>
            </p:cNvSpPr>
            <p:nvPr/>
          </p:nvSpPr>
          <p:spPr bwMode="auto">
            <a:xfrm>
              <a:off x="377" y="2673"/>
              <a:ext cx="58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P70</a:t>
              </a:r>
            </a:p>
            <a:p>
              <a:pPr algn="l"/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推论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1   </a:t>
              </a:r>
              <a:endParaRPr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54351" name="Group 79"/>
          <p:cNvGrpSpPr>
            <a:grpSpLocks/>
          </p:cNvGrpSpPr>
          <p:nvPr/>
        </p:nvGrpSpPr>
        <p:grpSpPr bwMode="auto">
          <a:xfrm>
            <a:off x="635000" y="2974975"/>
            <a:ext cx="930275" cy="641350"/>
            <a:chOff x="377" y="2673"/>
            <a:chExt cx="586" cy="404"/>
          </a:xfrm>
        </p:grpSpPr>
        <p:sp>
          <p:nvSpPr>
            <p:cNvPr id="54352" name="Rectangle 80"/>
            <p:cNvSpPr>
              <a:spLocks noChangeArrowheads="1"/>
            </p:cNvSpPr>
            <p:nvPr/>
          </p:nvSpPr>
          <p:spPr bwMode="auto">
            <a:xfrm>
              <a:off x="407" y="2699"/>
              <a:ext cx="438" cy="372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53" name="Rectangle 81"/>
            <p:cNvSpPr>
              <a:spLocks noChangeArrowheads="1"/>
            </p:cNvSpPr>
            <p:nvPr/>
          </p:nvSpPr>
          <p:spPr bwMode="auto">
            <a:xfrm>
              <a:off x="377" y="2673"/>
              <a:ext cx="58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P70</a:t>
              </a:r>
            </a:p>
            <a:p>
              <a:pPr algn="l"/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推论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2   </a:t>
              </a:r>
              <a:endParaRPr lang="en-US" altLang="zh-CN" sz="1800">
                <a:solidFill>
                  <a:srgbClr val="916399"/>
                </a:solidFill>
                <a:ea typeface="楷体_GB2312" pitchFamily="49" charset="-122"/>
              </a:endParaRPr>
            </a:p>
          </p:txBody>
        </p:sp>
      </p:grpSp>
      <p:pic>
        <p:nvPicPr>
          <p:cNvPr id="54354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62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63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64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65" name="Picture 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66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67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68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69" name="Picture 7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0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1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2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3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4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5" name="Picture 7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6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7" name="Picture 8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8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79" name="Picture 8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81" name="Picture 8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357" name="Group 61"/>
          <p:cNvGrpSpPr>
            <a:grpSpLocks/>
          </p:cNvGrpSpPr>
          <p:nvPr/>
        </p:nvGrpSpPr>
        <p:grpSpPr bwMode="auto">
          <a:xfrm>
            <a:off x="528638" y="1770063"/>
            <a:ext cx="5435600" cy="468312"/>
            <a:chOff x="333" y="1115"/>
            <a:chExt cx="3424" cy="295"/>
          </a:xfrm>
        </p:grpSpPr>
        <p:sp>
          <p:nvSpPr>
            <p:cNvPr id="55300" name="Text Box 4"/>
            <p:cNvSpPr txBox="1">
              <a:spLocks noChangeArrowheads="1"/>
            </p:cNvSpPr>
            <p:nvPr/>
          </p:nvSpPr>
          <p:spPr bwMode="auto">
            <a:xfrm>
              <a:off x="651" y="1115"/>
              <a:ext cx="31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由最大模原理及其推论可知，</a:t>
              </a:r>
            </a:p>
          </p:txBody>
        </p:sp>
        <p:sp>
          <p:nvSpPr>
            <p:cNvPr id="55301" name="Rectangle 5"/>
            <p:cNvSpPr>
              <a:spLocks noChangeArrowheads="1"/>
            </p:cNvSpPr>
            <p:nvPr/>
          </p:nvSpPr>
          <p:spPr bwMode="auto">
            <a:xfrm>
              <a:off x="333" y="1122"/>
              <a:ext cx="5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证</a:t>
              </a:r>
            </a:p>
          </p:txBody>
        </p:sp>
      </p:grpSp>
      <p:grpSp>
        <p:nvGrpSpPr>
          <p:cNvPr id="55358" name="Group 62"/>
          <p:cNvGrpSpPr>
            <a:grpSpLocks/>
          </p:cNvGrpSpPr>
          <p:nvPr/>
        </p:nvGrpSpPr>
        <p:grpSpPr bwMode="auto">
          <a:xfrm>
            <a:off x="5132388" y="1806575"/>
            <a:ext cx="4011612" cy="457200"/>
            <a:chOff x="3233" y="1138"/>
            <a:chExt cx="2527" cy="288"/>
          </a:xfrm>
        </p:grpSpPr>
        <p:graphicFrame>
          <p:nvGraphicFramePr>
            <p:cNvPr id="55345" name="Object 49"/>
            <p:cNvGraphicFramePr>
              <a:graphicFrameLocks/>
            </p:cNvGraphicFramePr>
            <p:nvPr/>
          </p:nvGraphicFramePr>
          <p:xfrm>
            <a:off x="3233" y="1179"/>
            <a:ext cx="49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89" name="公式" r:id="rId5" imgW="787320" imgH="342720" progId="Equation.3">
                    <p:embed/>
                  </p:oleObj>
                </mc:Choice>
                <mc:Fallback>
                  <p:oleObj name="公式" r:id="rId5" imgW="787320" imgH="342720" progId="Equation.3">
                    <p:embed/>
                    <p:pic>
                      <p:nvPicPr>
                        <p:cNvPr id="55345" name="Object 4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3" y="1179"/>
                          <a:ext cx="49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46" name="Text Box 50"/>
            <p:cNvSpPr txBox="1">
              <a:spLocks noChangeArrowheads="1"/>
            </p:cNvSpPr>
            <p:nvPr/>
          </p:nvSpPr>
          <p:spPr bwMode="auto">
            <a:xfrm>
              <a:off x="3716" y="1138"/>
              <a:ext cx="20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在            上的最大值</a:t>
              </a:r>
            </a:p>
          </p:txBody>
        </p:sp>
        <p:graphicFrame>
          <p:nvGraphicFramePr>
            <p:cNvPr id="55347" name="Object 51"/>
            <p:cNvGraphicFramePr>
              <a:graphicFrameLocks/>
            </p:cNvGraphicFramePr>
            <p:nvPr/>
          </p:nvGraphicFramePr>
          <p:xfrm>
            <a:off x="4015" y="1185"/>
            <a:ext cx="496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0" name="公式" r:id="rId7" imgW="787320" imgH="342720" progId="Equation.3">
                    <p:embed/>
                  </p:oleObj>
                </mc:Choice>
                <mc:Fallback>
                  <p:oleObj name="公式" r:id="rId7" imgW="787320" imgH="342720" progId="Equation.3">
                    <p:embed/>
                    <p:pic>
                      <p:nvPicPr>
                        <p:cNvPr id="55347" name="Object 5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5" y="1185"/>
                          <a:ext cx="496" cy="2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359" name="Group 63"/>
          <p:cNvGrpSpPr>
            <a:grpSpLocks/>
          </p:cNvGrpSpPr>
          <p:nvPr/>
        </p:nvGrpSpPr>
        <p:grpSpPr bwMode="auto">
          <a:xfrm>
            <a:off x="1047750" y="2363788"/>
            <a:ext cx="2936875" cy="457200"/>
            <a:chOff x="660" y="1489"/>
            <a:chExt cx="1850" cy="288"/>
          </a:xfrm>
        </p:grpSpPr>
        <p:sp>
          <p:nvSpPr>
            <p:cNvPr id="55348" name="Rectangle 52"/>
            <p:cNvSpPr>
              <a:spLocks noChangeArrowheads="1"/>
            </p:cNvSpPr>
            <p:nvPr/>
          </p:nvSpPr>
          <p:spPr bwMode="auto">
            <a:xfrm>
              <a:off x="660" y="1489"/>
              <a:ext cx="185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必在            上取得，</a:t>
              </a:r>
            </a:p>
          </p:txBody>
        </p:sp>
        <p:graphicFrame>
          <p:nvGraphicFramePr>
            <p:cNvPr id="55349" name="Object 53"/>
            <p:cNvGraphicFramePr>
              <a:graphicFrameLocks/>
            </p:cNvGraphicFramePr>
            <p:nvPr/>
          </p:nvGraphicFramePr>
          <p:xfrm>
            <a:off x="1152" y="1538"/>
            <a:ext cx="496" cy="2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1" name="公式" r:id="rId9" imgW="787320" imgH="342720" progId="Equation.3">
                    <p:embed/>
                  </p:oleObj>
                </mc:Choice>
                <mc:Fallback>
                  <p:oleObj name="公式" r:id="rId9" imgW="787320" imgH="342720" progId="Equation.3">
                    <p:embed/>
                    <p:pic>
                      <p:nvPicPr>
                        <p:cNvPr id="55349" name="Object 5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1538"/>
                          <a:ext cx="496" cy="2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5350" name="Object 54"/>
          <p:cNvGraphicFramePr>
            <a:graphicFrameLocks/>
          </p:cNvGraphicFramePr>
          <p:nvPr/>
        </p:nvGraphicFramePr>
        <p:xfrm>
          <a:off x="1801813" y="3036888"/>
          <a:ext cx="41910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公式" r:id="rId11" imgW="4190760" imgH="545760" progId="Equation.3">
                  <p:embed/>
                </p:oleObj>
              </mc:Choice>
              <mc:Fallback>
                <p:oleObj name="公式" r:id="rId11" imgW="4190760" imgH="545760" progId="Equation.3">
                  <p:embed/>
                  <p:pic>
                    <p:nvPicPr>
                      <p:cNvPr id="55350" name="Object 54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1813" y="3036888"/>
                        <a:ext cx="41910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360" name="Group 64"/>
          <p:cNvGrpSpPr>
            <a:grpSpLocks/>
          </p:cNvGrpSpPr>
          <p:nvPr/>
        </p:nvGrpSpPr>
        <p:grpSpPr bwMode="auto">
          <a:xfrm>
            <a:off x="1050925" y="3790950"/>
            <a:ext cx="4168775" cy="457200"/>
            <a:chOff x="662" y="2388"/>
            <a:chExt cx="2626" cy="288"/>
          </a:xfrm>
        </p:grpSpPr>
        <p:sp>
          <p:nvSpPr>
            <p:cNvPr id="55316" name="Rectangle 20"/>
            <p:cNvSpPr>
              <a:spLocks noChangeArrowheads="1"/>
            </p:cNvSpPr>
            <p:nvPr/>
          </p:nvSpPr>
          <p:spPr bwMode="auto">
            <a:xfrm>
              <a:off x="662" y="2388"/>
              <a:ext cx="26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因此，当            时，有</a:t>
              </a:r>
            </a:p>
          </p:txBody>
        </p:sp>
        <p:graphicFrame>
          <p:nvGraphicFramePr>
            <p:cNvPr id="55351" name="Object 55"/>
            <p:cNvGraphicFramePr>
              <a:graphicFrameLocks/>
            </p:cNvGraphicFramePr>
            <p:nvPr/>
          </p:nvGraphicFramePr>
          <p:xfrm>
            <a:off x="1539" y="2411"/>
            <a:ext cx="488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3" name="公式" r:id="rId13" imgW="774360" imgH="368280" progId="Equation.3">
                    <p:embed/>
                  </p:oleObj>
                </mc:Choice>
                <mc:Fallback>
                  <p:oleObj name="公式" r:id="rId13" imgW="774360" imgH="368280" progId="Equation.3">
                    <p:embed/>
                    <p:pic>
                      <p:nvPicPr>
                        <p:cNvPr id="55351" name="Object 5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9" y="2411"/>
                          <a:ext cx="488" cy="2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5352" name="Object 56"/>
          <p:cNvGraphicFramePr>
            <a:graphicFrameLocks/>
          </p:cNvGraphicFramePr>
          <p:nvPr/>
        </p:nvGraphicFramePr>
        <p:xfrm>
          <a:off x="1800225" y="4505325"/>
          <a:ext cx="5334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公式" r:id="rId15" imgW="5333760" imgH="558720" progId="Equation.3">
                  <p:embed/>
                </p:oleObj>
              </mc:Choice>
              <mc:Fallback>
                <p:oleObj name="公式" r:id="rId15" imgW="5333760" imgH="558720" progId="Equation.3">
                  <p:embed/>
                  <p:pic>
                    <p:nvPicPr>
                      <p:cNvPr id="55352" name="Object 56"/>
                      <p:cNvPicPr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4505325"/>
                        <a:ext cx="533400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361" name="Group 65"/>
          <p:cNvGrpSpPr>
            <a:grpSpLocks/>
          </p:cNvGrpSpPr>
          <p:nvPr/>
        </p:nvGrpSpPr>
        <p:grpSpPr bwMode="auto">
          <a:xfrm>
            <a:off x="1049338" y="5326063"/>
            <a:ext cx="5045075" cy="457200"/>
            <a:chOff x="661" y="3355"/>
            <a:chExt cx="3178" cy="288"/>
          </a:xfrm>
        </p:grpSpPr>
        <p:sp>
          <p:nvSpPr>
            <p:cNvPr id="55353" name="Text Box 57"/>
            <p:cNvSpPr txBox="1">
              <a:spLocks noChangeArrowheads="1"/>
            </p:cNvSpPr>
            <p:nvPr/>
          </p:nvSpPr>
          <p:spPr bwMode="auto">
            <a:xfrm>
              <a:off x="661" y="3355"/>
              <a:ext cx="317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zh-CN" altLang="en-US"/>
                <a:t>即           是</a:t>
              </a:r>
              <a:r>
                <a:rPr lang="zh-CN" altLang="en-US" baseline="-25000"/>
                <a:t> </a:t>
              </a:r>
              <a:r>
                <a:rPr lang="en-US" altLang="zh-CN" i="1"/>
                <a:t>r</a:t>
              </a:r>
              <a:r>
                <a:rPr lang="en-US" altLang="zh-CN" i="1" baseline="-25000"/>
                <a:t> </a:t>
              </a:r>
              <a:r>
                <a:rPr lang="zh-CN" altLang="en-US"/>
                <a:t>的单调上升函数。</a:t>
              </a:r>
            </a:p>
          </p:txBody>
        </p:sp>
        <p:graphicFrame>
          <p:nvGraphicFramePr>
            <p:cNvPr id="55354" name="Object 58"/>
            <p:cNvGraphicFramePr>
              <a:graphicFrameLocks/>
            </p:cNvGraphicFramePr>
            <p:nvPr/>
          </p:nvGraphicFramePr>
          <p:xfrm>
            <a:off x="940" y="3412"/>
            <a:ext cx="4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5" name="公式" r:id="rId17" imgW="723600" imgH="342720" progId="Equation.3">
                    <p:embed/>
                  </p:oleObj>
                </mc:Choice>
                <mc:Fallback>
                  <p:oleObj name="公式" r:id="rId17" imgW="723600" imgH="342720" progId="Equation.3">
                    <p:embed/>
                    <p:pic>
                      <p:nvPicPr>
                        <p:cNvPr id="55354" name="Object 5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0" y="3412"/>
                          <a:ext cx="45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5355" name="Rectangle 59"/>
          <p:cNvSpPr>
            <a:spLocks noChangeArrowheads="1"/>
          </p:cNvSpPr>
          <p:nvPr/>
        </p:nvSpPr>
        <p:spPr bwMode="auto">
          <a:xfrm>
            <a:off x="3794125" y="2338388"/>
            <a:ext cx="915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即</a:t>
            </a:r>
          </a:p>
        </p:txBody>
      </p:sp>
      <p:pic>
        <p:nvPicPr>
          <p:cNvPr id="55382" name="Picture 86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5386" name="Object 90"/>
          <p:cNvGraphicFramePr>
            <a:graphicFrameLocks noChangeAspect="1"/>
          </p:cNvGraphicFramePr>
          <p:nvPr/>
        </p:nvGraphicFramePr>
        <p:xfrm>
          <a:off x="496888" y="490538"/>
          <a:ext cx="8609012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位图图像" r:id="rId20" imgW="8609524" imgH="1095528" progId="Paint.Picture">
                  <p:embed/>
                </p:oleObj>
              </mc:Choice>
              <mc:Fallback>
                <p:oleObj name="位图图像" r:id="rId20" imgW="8609524" imgH="1095528" progId="Paint.Picture">
                  <p:embed/>
                  <p:pic>
                    <p:nvPicPr>
                      <p:cNvPr id="55386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prstDash val="dash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383" name="Group 87"/>
          <p:cNvGrpSpPr>
            <a:grpSpLocks/>
          </p:cNvGrpSpPr>
          <p:nvPr/>
        </p:nvGrpSpPr>
        <p:grpSpPr bwMode="auto">
          <a:xfrm>
            <a:off x="5600700" y="1168400"/>
            <a:ext cx="1639888" cy="366713"/>
            <a:chOff x="3384" y="370"/>
            <a:chExt cx="1033" cy="231"/>
          </a:xfrm>
        </p:grpSpPr>
        <p:sp>
          <p:nvSpPr>
            <p:cNvPr id="55384" name="Rectangle 88"/>
            <p:cNvSpPr>
              <a:spLocks noChangeArrowheads="1"/>
            </p:cNvSpPr>
            <p:nvPr/>
          </p:nvSpPr>
          <p:spPr bwMode="auto">
            <a:xfrm>
              <a:off x="3402" y="390"/>
              <a:ext cx="732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85" name="Rectangle 89"/>
            <p:cNvSpPr>
              <a:spLocks noChangeArrowheads="1"/>
            </p:cNvSpPr>
            <p:nvPr/>
          </p:nvSpPr>
          <p:spPr bwMode="auto">
            <a:xfrm>
              <a:off x="3384" y="370"/>
              <a:ext cx="10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P70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3.11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5387" name="Picture 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5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5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5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5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3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94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5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8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9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0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1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2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3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4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5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6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7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8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89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790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32791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   休息一下</a:t>
              </a:r>
            </a:p>
          </p:txBody>
        </p:sp>
        <p:sp>
          <p:nvSpPr>
            <p:cNvPr id="32792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lang="en-US" altLang="zh-CN" sz="4000" b="0">
                <a:solidFill>
                  <a:srgbClr val="FFA449"/>
                </a:solidFill>
              </a:endParaRPr>
            </a:p>
          </p:txBody>
        </p:sp>
        <p:pic>
          <p:nvPicPr>
            <p:cNvPr id="32793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84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85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86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87" name="Picture 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88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89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0" name="Picture 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1" name="Picture 71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2" name="Picture 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3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4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5" name="Picture 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6" name="Picture 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7" name="Picture 7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8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9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0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01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02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403" name="Picture 8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528638" y="531813"/>
            <a:ext cx="14906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2800">
                <a:solidFill>
                  <a:srgbClr val="FF0000"/>
                </a:solidFill>
              </a:rPr>
              <a:t>附：</a:t>
            </a:r>
            <a:endParaRPr kumimoji="1" lang="zh-CN" altLang="en-US" sz="2800">
              <a:solidFill>
                <a:srgbClr val="006600"/>
              </a:solidFill>
              <a:ea typeface="楷体_GB2312" pitchFamily="49" charset="-122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1204913" y="531813"/>
            <a:ext cx="60785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2800" u="sng">
                <a:solidFill>
                  <a:srgbClr val="006600"/>
                </a:solidFill>
                <a:ea typeface="楷体_GB2312" pitchFamily="49" charset="-122"/>
              </a:rPr>
              <a:t>连续函数的平均值</a:t>
            </a:r>
            <a:r>
              <a:rPr kumimoji="1"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1" lang="zh-CN" altLang="en-US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以平均气温为例</a:t>
            </a:r>
            <a:r>
              <a:rPr kumimoji="1" lang="en-US" altLang="zh-CN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)</a:t>
            </a:r>
          </a:p>
        </p:txBody>
      </p:sp>
      <p:grpSp>
        <p:nvGrpSpPr>
          <p:cNvPr id="56377" name="Group 57"/>
          <p:cNvGrpSpPr>
            <a:grpSpLocks/>
          </p:cNvGrpSpPr>
          <p:nvPr/>
        </p:nvGrpSpPr>
        <p:grpSpPr bwMode="auto">
          <a:xfrm>
            <a:off x="1171575" y="1200150"/>
            <a:ext cx="6278563" cy="481013"/>
            <a:chOff x="738" y="756"/>
            <a:chExt cx="3955" cy="303"/>
          </a:xfrm>
        </p:grpSpPr>
        <p:sp>
          <p:nvSpPr>
            <p:cNvPr id="56327" name="Rectangle 7"/>
            <p:cNvSpPr>
              <a:spLocks noChangeArrowheads="1"/>
            </p:cNvSpPr>
            <p:nvPr/>
          </p:nvSpPr>
          <p:spPr bwMode="auto">
            <a:xfrm>
              <a:off x="738" y="756"/>
              <a:ext cx="33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设某时间段内的温度函数为</a:t>
              </a:r>
            </a:p>
          </p:txBody>
        </p:sp>
        <p:graphicFrame>
          <p:nvGraphicFramePr>
            <p:cNvPr id="56328" name="Object 8"/>
            <p:cNvGraphicFramePr>
              <a:graphicFrameLocks/>
            </p:cNvGraphicFramePr>
            <p:nvPr/>
          </p:nvGraphicFramePr>
          <p:xfrm>
            <a:off x="3157" y="843"/>
            <a:ext cx="15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3" name="公式" r:id="rId5" imgW="2438280" imgH="342720" progId="Equation.3">
                    <p:embed/>
                  </p:oleObj>
                </mc:Choice>
                <mc:Fallback>
                  <p:oleObj name="公式" r:id="rId5" imgW="2438280" imgH="342720" progId="Equation.3">
                    <p:embed/>
                    <p:pic>
                      <p:nvPicPr>
                        <p:cNvPr id="56328" name="Object 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7" y="843"/>
                          <a:ext cx="15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378" name="Group 58"/>
          <p:cNvGrpSpPr>
            <a:grpSpLocks/>
          </p:cNvGrpSpPr>
          <p:nvPr/>
        </p:nvGrpSpPr>
        <p:grpSpPr bwMode="auto">
          <a:xfrm>
            <a:off x="1169988" y="1827213"/>
            <a:ext cx="6710362" cy="457200"/>
            <a:chOff x="737" y="1151"/>
            <a:chExt cx="4227" cy="288"/>
          </a:xfrm>
        </p:grpSpPr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737" y="1151"/>
              <a:ext cx="31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将           </a:t>
              </a:r>
              <a:r>
                <a:rPr kumimoji="1" lang="en-US" altLang="zh-CN" i="1">
                  <a:solidFill>
                    <a:schemeClr val="tx1"/>
                  </a:solidFill>
                </a:rPr>
                <a:t>n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等份，等分点为</a:t>
              </a:r>
            </a:p>
          </p:txBody>
        </p:sp>
        <p:graphicFrame>
          <p:nvGraphicFramePr>
            <p:cNvPr id="56330" name="Object 10"/>
            <p:cNvGraphicFramePr>
              <a:graphicFrameLocks/>
            </p:cNvGraphicFramePr>
            <p:nvPr/>
          </p:nvGraphicFramePr>
          <p:xfrm>
            <a:off x="1020" y="1214"/>
            <a:ext cx="45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" name="公式" r:id="rId7" imgW="723600" imgH="342720" progId="Equation.3">
                    <p:embed/>
                  </p:oleObj>
                </mc:Choice>
                <mc:Fallback>
                  <p:oleObj name="公式" r:id="rId7" imgW="723600" imgH="342720" progId="Equation.3">
                    <p:embed/>
                    <p:pic>
                      <p:nvPicPr>
                        <p:cNvPr id="56330" name="Object 1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0" y="1214"/>
                          <a:ext cx="45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331" name="Object 11"/>
            <p:cNvGraphicFramePr>
              <a:graphicFrameLocks/>
            </p:cNvGraphicFramePr>
            <p:nvPr/>
          </p:nvGraphicFramePr>
          <p:xfrm>
            <a:off x="3052" y="1178"/>
            <a:ext cx="191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" name="公式" r:id="rId9" imgW="3035160" imgH="380880" progId="Equation.3">
                    <p:embed/>
                  </p:oleObj>
                </mc:Choice>
                <mc:Fallback>
                  <p:oleObj name="公式" r:id="rId9" imgW="3035160" imgH="380880" progId="Equation.3">
                    <p:embed/>
                    <p:pic>
                      <p:nvPicPr>
                        <p:cNvPr id="56331" name="Object 1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52" y="1178"/>
                          <a:ext cx="191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381" name="Group 61"/>
          <p:cNvGrpSpPr>
            <a:grpSpLocks/>
          </p:cNvGrpSpPr>
          <p:nvPr/>
        </p:nvGrpSpPr>
        <p:grpSpPr bwMode="auto">
          <a:xfrm>
            <a:off x="1174750" y="3430588"/>
            <a:ext cx="1998663" cy="723900"/>
            <a:chOff x="740" y="2161"/>
            <a:chExt cx="1259" cy="456"/>
          </a:xfrm>
        </p:grpSpPr>
        <p:sp>
          <p:nvSpPr>
            <p:cNvPr id="56364" name="Rectangle 44"/>
            <p:cNvSpPr>
              <a:spLocks noChangeArrowheads="1"/>
            </p:cNvSpPr>
            <p:nvPr/>
          </p:nvSpPr>
          <p:spPr bwMode="auto">
            <a:xfrm>
              <a:off x="740" y="2226"/>
              <a:ext cx="51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记</a:t>
              </a:r>
            </a:p>
          </p:txBody>
        </p:sp>
        <p:graphicFrame>
          <p:nvGraphicFramePr>
            <p:cNvPr id="56365" name="Object 45"/>
            <p:cNvGraphicFramePr>
              <a:graphicFrameLocks/>
            </p:cNvGraphicFramePr>
            <p:nvPr/>
          </p:nvGraphicFramePr>
          <p:xfrm>
            <a:off x="1047" y="2161"/>
            <a:ext cx="952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6" name="公式" r:id="rId11" imgW="1511280" imgH="723600" progId="Equation.3">
                    <p:embed/>
                  </p:oleObj>
                </mc:Choice>
                <mc:Fallback>
                  <p:oleObj name="公式" r:id="rId11" imgW="1511280" imgH="723600" progId="Equation.3">
                    <p:embed/>
                    <p:pic>
                      <p:nvPicPr>
                        <p:cNvPr id="56365" name="Object 4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7" y="2161"/>
                          <a:ext cx="952" cy="4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382" name="Group 62"/>
          <p:cNvGrpSpPr>
            <a:grpSpLocks/>
          </p:cNvGrpSpPr>
          <p:nvPr/>
        </p:nvGrpSpPr>
        <p:grpSpPr bwMode="auto">
          <a:xfrm>
            <a:off x="3240088" y="3406775"/>
            <a:ext cx="2030412" cy="787400"/>
            <a:chOff x="2041" y="2146"/>
            <a:chExt cx="1279" cy="496"/>
          </a:xfrm>
        </p:grpSpPr>
        <p:sp>
          <p:nvSpPr>
            <p:cNvPr id="56366" name="Rectangle 46"/>
            <p:cNvSpPr>
              <a:spLocks noChangeArrowheads="1"/>
            </p:cNvSpPr>
            <p:nvPr/>
          </p:nvSpPr>
          <p:spPr bwMode="auto">
            <a:xfrm>
              <a:off x="2041" y="2225"/>
              <a:ext cx="5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即</a:t>
              </a:r>
            </a:p>
          </p:txBody>
        </p:sp>
        <p:graphicFrame>
          <p:nvGraphicFramePr>
            <p:cNvPr id="56367" name="Object 47"/>
            <p:cNvGraphicFramePr>
              <a:graphicFrameLocks/>
            </p:cNvGraphicFramePr>
            <p:nvPr/>
          </p:nvGraphicFramePr>
          <p:xfrm>
            <a:off x="2376" y="2146"/>
            <a:ext cx="94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7" name="公式" r:id="rId13" imgW="1498320" imgH="787320" progId="Equation.3">
                    <p:embed/>
                  </p:oleObj>
                </mc:Choice>
                <mc:Fallback>
                  <p:oleObj name="公式" r:id="rId13" imgW="1498320" imgH="787320" progId="Equation.3">
                    <p:embed/>
                    <p:pic>
                      <p:nvPicPr>
                        <p:cNvPr id="56367" name="Object 4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76" y="2146"/>
                          <a:ext cx="94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379" name="Group 59"/>
          <p:cNvGrpSpPr>
            <a:grpSpLocks/>
          </p:cNvGrpSpPr>
          <p:nvPr/>
        </p:nvGrpSpPr>
        <p:grpSpPr bwMode="auto">
          <a:xfrm>
            <a:off x="5762625" y="2744788"/>
            <a:ext cx="3159125" cy="1585912"/>
            <a:chOff x="3630" y="1729"/>
            <a:chExt cx="1990" cy="999"/>
          </a:xfrm>
        </p:grpSpPr>
        <p:sp>
          <p:nvSpPr>
            <p:cNvPr id="56337" name="Line 17"/>
            <p:cNvSpPr>
              <a:spLocks noChangeShapeType="1"/>
            </p:cNvSpPr>
            <p:nvPr/>
          </p:nvSpPr>
          <p:spPr bwMode="auto">
            <a:xfrm flipV="1">
              <a:off x="3788" y="1729"/>
              <a:ext cx="0" cy="9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56338" name="Text Box 18"/>
            <p:cNvSpPr txBox="1">
              <a:spLocks noChangeArrowheads="1"/>
            </p:cNvSpPr>
            <p:nvPr/>
          </p:nvSpPr>
          <p:spPr bwMode="auto">
            <a:xfrm>
              <a:off x="5287" y="2477"/>
              <a:ext cx="3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t</a:t>
              </a:r>
            </a:p>
          </p:txBody>
        </p:sp>
        <p:sp>
          <p:nvSpPr>
            <p:cNvPr id="56340" name="Line 20"/>
            <p:cNvSpPr>
              <a:spLocks noChangeShapeType="1"/>
            </p:cNvSpPr>
            <p:nvPr/>
          </p:nvSpPr>
          <p:spPr bwMode="auto">
            <a:xfrm>
              <a:off x="3630" y="2514"/>
              <a:ext cx="178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graphicFrame>
          <p:nvGraphicFramePr>
            <p:cNvPr id="56350" name="Object 30"/>
            <p:cNvGraphicFramePr>
              <a:graphicFrameLocks noChangeAspect="1"/>
            </p:cNvGraphicFramePr>
            <p:nvPr/>
          </p:nvGraphicFramePr>
          <p:xfrm>
            <a:off x="3864" y="1730"/>
            <a:ext cx="299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8" name="公式" r:id="rId15" imgW="571320" imgH="342720" progId="Equation.3">
                    <p:embed/>
                  </p:oleObj>
                </mc:Choice>
                <mc:Fallback>
                  <p:oleObj name="公式" r:id="rId15" imgW="571320" imgH="342720" progId="Equation.3">
                    <p:embed/>
                    <p:pic>
                      <p:nvPicPr>
                        <p:cNvPr id="5635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4" y="1730"/>
                          <a:ext cx="299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51" name="Freeform 31"/>
            <p:cNvSpPr>
              <a:spLocks/>
            </p:cNvSpPr>
            <p:nvPr/>
          </p:nvSpPr>
          <p:spPr bwMode="auto">
            <a:xfrm>
              <a:off x="4032" y="2097"/>
              <a:ext cx="1050" cy="243"/>
            </a:xfrm>
            <a:custGeom>
              <a:avLst/>
              <a:gdLst>
                <a:gd name="T0" fmla="*/ 0 w 1050"/>
                <a:gd name="T1" fmla="*/ 195 h 243"/>
                <a:gd name="T2" fmla="*/ 216 w 1050"/>
                <a:gd name="T3" fmla="*/ 153 h 243"/>
                <a:gd name="T4" fmla="*/ 360 w 1050"/>
                <a:gd name="T5" fmla="*/ 39 h 243"/>
                <a:gd name="T6" fmla="*/ 516 w 1050"/>
                <a:gd name="T7" fmla="*/ 3 h 243"/>
                <a:gd name="T8" fmla="*/ 702 w 1050"/>
                <a:gd name="T9" fmla="*/ 21 h 243"/>
                <a:gd name="T10" fmla="*/ 810 w 1050"/>
                <a:gd name="T11" fmla="*/ 123 h 243"/>
                <a:gd name="T12" fmla="*/ 1050 w 1050"/>
                <a:gd name="T13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50" h="243">
                  <a:moveTo>
                    <a:pt x="0" y="195"/>
                  </a:moveTo>
                  <a:cubicBezTo>
                    <a:pt x="78" y="187"/>
                    <a:pt x="156" y="179"/>
                    <a:pt x="216" y="153"/>
                  </a:cubicBezTo>
                  <a:cubicBezTo>
                    <a:pt x="276" y="127"/>
                    <a:pt x="310" y="64"/>
                    <a:pt x="360" y="39"/>
                  </a:cubicBezTo>
                  <a:cubicBezTo>
                    <a:pt x="410" y="14"/>
                    <a:pt x="459" y="6"/>
                    <a:pt x="516" y="3"/>
                  </a:cubicBezTo>
                  <a:cubicBezTo>
                    <a:pt x="573" y="0"/>
                    <a:pt x="653" y="1"/>
                    <a:pt x="702" y="21"/>
                  </a:cubicBezTo>
                  <a:cubicBezTo>
                    <a:pt x="751" y="41"/>
                    <a:pt x="752" y="86"/>
                    <a:pt x="810" y="123"/>
                  </a:cubicBezTo>
                  <a:cubicBezTo>
                    <a:pt x="868" y="160"/>
                    <a:pt x="1006" y="222"/>
                    <a:pt x="1050" y="243"/>
                  </a:cubicBezTo>
                </a:path>
              </a:pathLst>
            </a:custGeom>
            <a:noFill/>
            <a:ln w="15875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52" name="Line 32"/>
            <p:cNvSpPr>
              <a:spLocks noChangeShapeType="1"/>
            </p:cNvSpPr>
            <p:nvPr/>
          </p:nvSpPr>
          <p:spPr bwMode="auto">
            <a:xfrm>
              <a:off x="4032" y="2292"/>
              <a:ext cx="0" cy="222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53" name="Line 33"/>
            <p:cNvSpPr>
              <a:spLocks noChangeShapeType="1"/>
            </p:cNvSpPr>
            <p:nvPr/>
          </p:nvSpPr>
          <p:spPr bwMode="auto">
            <a:xfrm>
              <a:off x="5081" y="2333"/>
              <a:ext cx="0" cy="186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54" name="Text Box 34"/>
            <p:cNvSpPr txBox="1">
              <a:spLocks noChangeArrowheads="1"/>
            </p:cNvSpPr>
            <p:nvPr/>
          </p:nvSpPr>
          <p:spPr bwMode="auto">
            <a:xfrm>
              <a:off x="3870" y="2302"/>
              <a:ext cx="35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56355" name="Text Box 35"/>
            <p:cNvSpPr txBox="1">
              <a:spLocks noChangeArrowheads="1"/>
            </p:cNvSpPr>
            <p:nvPr/>
          </p:nvSpPr>
          <p:spPr bwMode="auto">
            <a:xfrm>
              <a:off x="5046" y="2314"/>
              <a:ext cx="35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56356" name="Line 36"/>
            <p:cNvSpPr>
              <a:spLocks noChangeShapeType="1"/>
            </p:cNvSpPr>
            <p:nvPr/>
          </p:nvSpPr>
          <p:spPr bwMode="auto">
            <a:xfrm>
              <a:off x="4427" y="2129"/>
              <a:ext cx="0" cy="38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57" name="Line 37"/>
            <p:cNvSpPr>
              <a:spLocks noChangeShapeType="1"/>
            </p:cNvSpPr>
            <p:nvPr/>
          </p:nvSpPr>
          <p:spPr bwMode="auto">
            <a:xfrm>
              <a:off x="4637" y="2099"/>
              <a:ext cx="0" cy="41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6358" name="Object 38"/>
            <p:cNvGraphicFramePr>
              <a:graphicFrameLocks noChangeAspect="1"/>
            </p:cNvGraphicFramePr>
            <p:nvPr/>
          </p:nvGraphicFramePr>
          <p:xfrm>
            <a:off x="4384" y="2517"/>
            <a:ext cx="133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9" name="公式" r:id="rId17" imgW="253800" imgH="380880" progId="Equation.3">
                    <p:embed/>
                  </p:oleObj>
                </mc:Choice>
                <mc:Fallback>
                  <p:oleObj name="公式" r:id="rId17" imgW="253800" imgH="380880" progId="Equation.3">
                    <p:embed/>
                    <p:pic>
                      <p:nvPicPr>
                        <p:cNvPr id="56358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4" y="2517"/>
                          <a:ext cx="133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359" name="Object 39"/>
            <p:cNvGraphicFramePr>
              <a:graphicFrameLocks noChangeAspect="1"/>
            </p:cNvGraphicFramePr>
            <p:nvPr/>
          </p:nvGraphicFramePr>
          <p:xfrm>
            <a:off x="4605" y="2522"/>
            <a:ext cx="253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0" name="公式" r:id="rId19" imgW="482400" imgH="380880" progId="Equation.3">
                    <p:embed/>
                  </p:oleObj>
                </mc:Choice>
                <mc:Fallback>
                  <p:oleObj name="公式" r:id="rId19" imgW="482400" imgH="380880" progId="Equation.3">
                    <p:embed/>
                    <p:pic>
                      <p:nvPicPr>
                        <p:cNvPr id="56359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5" y="2522"/>
                          <a:ext cx="253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60" name="Oval 40"/>
            <p:cNvSpPr>
              <a:spLocks noChangeAspect="1" noChangeArrowheads="1"/>
            </p:cNvSpPr>
            <p:nvPr/>
          </p:nvSpPr>
          <p:spPr bwMode="auto">
            <a:xfrm>
              <a:off x="4012" y="2266"/>
              <a:ext cx="45" cy="45"/>
            </a:xfrm>
            <a:prstGeom prst="ellipse">
              <a:avLst/>
            </a:prstGeom>
            <a:solidFill>
              <a:srgbClr val="CCFFFF"/>
            </a:solidFill>
            <a:ln w="158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61" name="Oval 41"/>
            <p:cNvSpPr>
              <a:spLocks noChangeAspect="1" noChangeArrowheads="1"/>
            </p:cNvSpPr>
            <p:nvPr/>
          </p:nvSpPr>
          <p:spPr bwMode="auto">
            <a:xfrm>
              <a:off x="4407" y="2097"/>
              <a:ext cx="45" cy="45"/>
            </a:xfrm>
            <a:prstGeom prst="ellipse">
              <a:avLst/>
            </a:prstGeom>
            <a:solidFill>
              <a:srgbClr val="CCFFFF"/>
            </a:solidFill>
            <a:ln w="158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62" name="Oval 42"/>
            <p:cNvSpPr>
              <a:spLocks noChangeAspect="1" noChangeArrowheads="1"/>
            </p:cNvSpPr>
            <p:nvPr/>
          </p:nvSpPr>
          <p:spPr bwMode="auto">
            <a:xfrm>
              <a:off x="5054" y="2312"/>
              <a:ext cx="45" cy="45"/>
            </a:xfrm>
            <a:prstGeom prst="ellipse">
              <a:avLst/>
            </a:prstGeom>
            <a:solidFill>
              <a:srgbClr val="CCFFFF"/>
            </a:solidFill>
            <a:ln w="158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363" name="Oval 43"/>
            <p:cNvSpPr>
              <a:spLocks noChangeAspect="1" noChangeArrowheads="1"/>
            </p:cNvSpPr>
            <p:nvPr/>
          </p:nvSpPr>
          <p:spPr bwMode="auto">
            <a:xfrm>
              <a:off x="4609" y="2071"/>
              <a:ext cx="45" cy="45"/>
            </a:xfrm>
            <a:prstGeom prst="ellipse">
              <a:avLst/>
            </a:prstGeom>
            <a:solidFill>
              <a:srgbClr val="CCFFFF"/>
            </a:solidFill>
            <a:ln w="158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6369" name="Object 49"/>
            <p:cNvGraphicFramePr>
              <a:graphicFrameLocks noChangeAspect="1"/>
            </p:cNvGraphicFramePr>
            <p:nvPr/>
          </p:nvGraphicFramePr>
          <p:xfrm>
            <a:off x="3990" y="2522"/>
            <a:ext cx="127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1" name="公式" r:id="rId21" imgW="241200" imgH="380880" progId="Equation.3">
                    <p:embed/>
                  </p:oleObj>
                </mc:Choice>
                <mc:Fallback>
                  <p:oleObj name="公式" r:id="rId21" imgW="241200" imgH="380880" progId="Equation.3">
                    <p:embed/>
                    <p:pic>
                      <p:nvPicPr>
                        <p:cNvPr id="56369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0" y="2522"/>
                          <a:ext cx="127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370" name="Object 50"/>
            <p:cNvGraphicFramePr>
              <a:graphicFrameLocks noChangeAspect="1"/>
            </p:cNvGraphicFramePr>
            <p:nvPr/>
          </p:nvGraphicFramePr>
          <p:xfrm>
            <a:off x="5037" y="2528"/>
            <a:ext cx="133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2" name="公式" r:id="rId23" imgW="253800" imgH="380880" progId="Equation.3">
                    <p:embed/>
                  </p:oleObj>
                </mc:Choice>
                <mc:Fallback>
                  <p:oleObj name="公式" r:id="rId23" imgW="253800" imgH="380880" progId="Equation.3">
                    <p:embed/>
                    <p:pic>
                      <p:nvPicPr>
                        <p:cNvPr id="56370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7" y="2528"/>
                          <a:ext cx="133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380" name="Group 60"/>
          <p:cNvGrpSpPr>
            <a:grpSpLocks/>
          </p:cNvGrpSpPr>
          <p:nvPr/>
        </p:nvGrpSpPr>
        <p:grpSpPr bwMode="auto">
          <a:xfrm>
            <a:off x="1174750" y="2371725"/>
            <a:ext cx="3543300" cy="876300"/>
            <a:chOff x="740" y="1494"/>
            <a:chExt cx="2232" cy="552"/>
          </a:xfrm>
        </p:grpSpPr>
        <p:sp>
          <p:nvSpPr>
            <p:cNvPr id="56368" name="Rectangle 48"/>
            <p:cNvSpPr>
              <a:spLocks noChangeArrowheads="1"/>
            </p:cNvSpPr>
            <p:nvPr/>
          </p:nvSpPr>
          <p:spPr bwMode="auto">
            <a:xfrm>
              <a:off x="740" y="1584"/>
              <a:ext cx="10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平均气温</a:t>
              </a:r>
            </a:p>
          </p:txBody>
        </p:sp>
        <p:graphicFrame>
          <p:nvGraphicFramePr>
            <p:cNvPr id="56371" name="Object 51"/>
            <p:cNvGraphicFramePr>
              <a:graphicFrameLocks/>
            </p:cNvGraphicFramePr>
            <p:nvPr/>
          </p:nvGraphicFramePr>
          <p:xfrm>
            <a:off x="1668" y="1494"/>
            <a:ext cx="1304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3" name="公式" r:id="rId25" imgW="2070000" imgH="876240" progId="Equation.3">
                    <p:embed/>
                  </p:oleObj>
                </mc:Choice>
                <mc:Fallback>
                  <p:oleObj name="公式" r:id="rId25" imgW="2070000" imgH="876240" progId="Equation.3">
                    <p:embed/>
                    <p:pic>
                      <p:nvPicPr>
                        <p:cNvPr id="56371" name="Object 5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8" y="1494"/>
                          <a:ext cx="1304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6383" name="Group 63"/>
          <p:cNvGrpSpPr>
            <a:grpSpLocks/>
          </p:cNvGrpSpPr>
          <p:nvPr/>
        </p:nvGrpSpPr>
        <p:grpSpPr bwMode="auto">
          <a:xfrm>
            <a:off x="1173163" y="4294188"/>
            <a:ext cx="4083050" cy="876300"/>
            <a:chOff x="739" y="2705"/>
            <a:chExt cx="2572" cy="552"/>
          </a:xfrm>
        </p:grpSpPr>
        <p:sp>
          <p:nvSpPr>
            <p:cNvPr id="56372" name="Rectangle 52"/>
            <p:cNvSpPr>
              <a:spLocks noChangeArrowheads="1"/>
            </p:cNvSpPr>
            <p:nvPr/>
          </p:nvSpPr>
          <p:spPr bwMode="auto">
            <a:xfrm>
              <a:off x="739" y="2795"/>
              <a:ext cx="11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平均气温</a:t>
              </a:r>
            </a:p>
          </p:txBody>
        </p:sp>
        <p:graphicFrame>
          <p:nvGraphicFramePr>
            <p:cNvPr id="56373" name="Object 53"/>
            <p:cNvGraphicFramePr>
              <a:graphicFrameLocks/>
            </p:cNvGraphicFramePr>
            <p:nvPr/>
          </p:nvGraphicFramePr>
          <p:xfrm>
            <a:off x="1663" y="2705"/>
            <a:ext cx="1648" cy="5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4" name="公式" r:id="rId27" imgW="2616120" imgH="876240" progId="Equation.3">
                    <p:embed/>
                  </p:oleObj>
                </mc:Choice>
                <mc:Fallback>
                  <p:oleObj name="公式" r:id="rId27" imgW="2616120" imgH="876240" progId="Equation.3">
                    <p:embed/>
                    <p:pic>
                      <p:nvPicPr>
                        <p:cNvPr id="56373" name="Object 5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3" y="2705"/>
                          <a:ext cx="1648" cy="5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6374" name="Object 54"/>
          <p:cNvGraphicFramePr>
            <a:graphicFrameLocks/>
          </p:cNvGraphicFramePr>
          <p:nvPr/>
        </p:nvGraphicFramePr>
        <p:xfrm>
          <a:off x="2946400" y="5273675"/>
          <a:ext cx="3048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公式" r:id="rId29" imgW="3047760" imgH="876240" progId="Equation.3">
                  <p:embed/>
                </p:oleObj>
              </mc:Choice>
              <mc:Fallback>
                <p:oleObj name="公式" r:id="rId29" imgW="3047760" imgH="876240" progId="Equation.3">
                  <p:embed/>
                  <p:pic>
                    <p:nvPicPr>
                      <p:cNvPr id="56374" name="Object 54"/>
                      <p:cNvPicPr>
                        <a:picLocks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5273675"/>
                        <a:ext cx="30480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75" name="Object 55"/>
          <p:cNvGraphicFramePr>
            <a:graphicFrameLocks/>
          </p:cNvGraphicFramePr>
          <p:nvPr/>
        </p:nvGraphicFramePr>
        <p:xfrm>
          <a:off x="6103938" y="5345113"/>
          <a:ext cx="22733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公式" r:id="rId31" imgW="2273040" imgH="787320" progId="Equation.3">
                  <p:embed/>
                </p:oleObj>
              </mc:Choice>
              <mc:Fallback>
                <p:oleObj name="公式" r:id="rId31" imgW="2273040" imgH="787320" progId="Equation.3">
                  <p:embed/>
                  <p:pic>
                    <p:nvPicPr>
                      <p:cNvPr id="56375" name="Object 55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3938" y="5345113"/>
                        <a:ext cx="22733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6404" name="Picture 84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405" name="Group 85"/>
          <p:cNvGrpSpPr>
            <a:grpSpLocks/>
          </p:cNvGrpSpPr>
          <p:nvPr/>
        </p:nvGrpSpPr>
        <p:grpSpPr bwMode="auto">
          <a:xfrm>
            <a:off x="7437438" y="6129338"/>
            <a:ext cx="793750" cy="627062"/>
            <a:chOff x="2195" y="3321"/>
            <a:chExt cx="500" cy="395"/>
          </a:xfrm>
        </p:grpSpPr>
        <p:sp>
          <p:nvSpPr>
            <p:cNvPr id="56406" name="AutoShape 86">
              <a:hlinkClick r:id="rId3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407" name="Text Box 87"/>
            <p:cNvSpPr txBox="1">
              <a:spLocks noChangeArrowheads="1"/>
            </p:cNvSpPr>
            <p:nvPr/>
          </p:nvSpPr>
          <p:spPr bwMode="auto">
            <a:xfrm>
              <a:off x="2195" y="3504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56408" name="Picture 8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6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6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6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6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6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6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6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6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4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56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13" name="Object 129"/>
          <p:cNvGraphicFramePr>
            <a:graphicFrameLocks noChangeAspect="1"/>
          </p:cNvGraphicFramePr>
          <p:nvPr/>
        </p:nvGraphicFramePr>
        <p:xfrm>
          <a:off x="1830388" y="490538"/>
          <a:ext cx="7275512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位图图像" r:id="rId3" imgW="7276190" imgH="2448267" progId="Paint.Picture">
                  <p:embed/>
                </p:oleObj>
              </mc:Choice>
              <mc:Fallback>
                <p:oleObj name="位图图像" r:id="rId3" imgW="7276190" imgH="2448267" progId="Paint.Picture">
                  <p:embed/>
                  <p:pic>
                    <p:nvPicPr>
                      <p:cNvPr id="16513" name="Object 1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0388" y="490538"/>
                        <a:ext cx="7275512" cy="244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prstDash val="dash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486" name="Picture 10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87" name="Picture 10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88" name="Picture 10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89" name="Picture 105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0" name="Picture 10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1" name="Picture 107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2" name="Picture 10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3" name="Picture 109" descr="xsf"/>
          <p:cNvPicPr>
            <a:picLocks noChangeAspect="1" noChangeArrowheads="1"/>
          </p:cNvPicPr>
          <p:nvPr/>
        </p:nvPicPr>
        <p:blipFill>
          <a:blip r:embed="rId5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4" name="Picture 11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5" name="Picture 11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6" name="Picture 11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7" name="Picture 113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8" name="Picture 11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9" name="Picture 115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00" name="Picture 11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01" name="Picture 117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02" name="Picture 11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03" name="Picture 119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05" name="Picture 121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481" name="Group 97"/>
          <p:cNvGrpSpPr>
            <a:grpSpLocks/>
          </p:cNvGrpSpPr>
          <p:nvPr/>
        </p:nvGrpSpPr>
        <p:grpSpPr bwMode="auto">
          <a:xfrm>
            <a:off x="5670550" y="976313"/>
            <a:ext cx="2882900" cy="1947862"/>
            <a:chOff x="3572" y="615"/>
            <a:chExt cx="1816" cy="1227"/>
          </a:xfrm>
        </p:grpSpPr>
        <p:sp>
          <p:nvSpPr>
            <p:cNvPr id="16399" name="Freeform 15"/>
            <p:cNvSpPr>
              <a:spLocks noChangeAspect="1"/>
            </p:cNvSpPr>
            <p:nvPr/>
          </p:nvSpPr>
          <p:spPr bwMode="auto">
            <a:xfrm>
              <a:off x="3572" y="615"/>
              <a:ext cx="1816" cy="1227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solidFill>
              <a:srgbClr val="FFCC99"/>
            </a:solidFill>
            <a:ln w="127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Rectangle 16"/>
            <p:cNvSpPr>
              <a:spLocks noChangeArrowheads="1"/>
            </p:cNvSpPr>
            <p:nvPr/>
          </p:nvSpPr>
          <p:spPr bwMode="auto">
            <a:xfrm>
              <a:off x="3990" y="757"/>
              <a:ext cx="4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D</a:t>
              </a:r>
              <a:endParaRPr kumimoji="1" lang="zh-CN" altLang="en-US" sz="2000" i="1">
                <a:solidFill>
                  <a:schemeClr val="tx1"/>
                </a:solidFill>
              </a:endParaRPr>
            </a:p>
          </p:txBody>
        </p:sp>
        <p:sp>
          <p:nvSpPr>
            <p:cNvPr id="16406" name="Line 22"/>
            <p:cNvSpPr>
              <a:spLocks noChangeShapeType="1"/>
            </p:cNvSpPr>
            <p:nvPr/>
          </p:nvSpPr>
          <p:spPr bwMode="auto">
            <a:xfrm>
              <a:off x="3968" y="1148"/>
              <a:ext cx="0" cy="9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7" name="Rectangle 23"/>
            <p:cNvSpPr>
              <a:spLocks noChangeArrowheads="1"/>
            </p:cNvSpPr>
            <p:nvPr/>
          </p:nvSpPr>
          <p:spPr bwMode="auto">
            <a:xfrm>
              <a:off x="3720" y="1075"/>
              <a:ext cx="4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C</a:t>
              </a:r>
              <a:endParaRPr kumimoji="1" lang="zh-CN" altLang="en-US" sz="2000" i="1">
                <a:solidFill>
                  <a:schemeClr val="tx1"/>
                </a:solidFill>
              </a:endParaRPr>
            </a:p>
          </p:txBody>
        </p:sp>
      </p:grp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536575" y="528638"/>
            <a:ext cx="3654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800">
                <a:solidFill>
                  <a:srgbClr val="000099"/>
                </a:solidFill>
              </a:rPr>
              <a:t>一、</a:t>
            </a:r>
            <a:r>
              <a:rPr lang="zh-CN" altLang="en-US" sz="2800">
                <a:solidFill>
                  <a:srgbClr val="000099"/>
                </a:solidFill>
              </a:rPr>
              <a:t>柯西积分公式</a:t>
            </a:r>
            <a:endParaRPr lang="en-US" altLang="zh-CN" sz="2800">
              <a:solidFill>
                <a:srgbClr val="000099"/>
              </a:solidFill>
            </a:endParaRPr>
          </a:p>
        </p:txBody>
      </p:sp>
      <p:grpSp>
        <p:nvGrpSpPr>
          <p:cNvPr id="16480" name="Group 96"/>
          <p:cNvGrpSpPr>
            <a:grpSpLocks/>
          </p:cNvGrpSpPr>
          <p:nvPr/>
        </p:nvGrpSpPr>
        <p:grpSpPr bwMode="auto">
          <a:xfrm>
            <a:off x="6991350" y="1557338"/>
            <a:ext cx="1341438" cy="763587"/>
            <a:chOff x="4404" y="981"/>
            <a:chExt cx="845" cy="481"/>
          </a:xfrm>
        </p:grpSpPr>
        <p:sp>
          <p:nvSpPr>
            <p:cNvPr id="16405" name="Rectangle 21"/>
            <p:cNvSpPr>
              <a:spLocks noChangeArrowheads="1"/>
            </p:cNvSpPr>
            <p:nvPr/>
          </p:nvSpPr>
          <p:spPr bwMode="auto">
            <a:xfrm>
              <a:off x="4849" y="1130"/>
              <a:ext cx="4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  <a:latin typeface="Symbol" panose="05050102010706020507" pitchFamily="18" charset="2"/>
                </a:rPr>
                <a:t>G</a:t>
              </a:r>
              <a:endParaRPr kumimoji="1" lang="zh-CN" altLang="en-US" sz="2000" i="1">
                <a:solidFill>
                  <a:schemeClr val="tx1"/>
                </a:solidFill>
                <a:latin typeface="Symbol" panose="05050102010706020507" pitchFamily="18" charset="2"/>
              </a:endParaRPr>
            </a:p>
          </p:txBody>
        </p:sp>
        <p:sp>
          <p:nvSpPr>
            <p:cNvPr id="16401" name="Oval 17"/>
            <p:cNvSpPr>
              <a:spLocks noChangeAspect="1" noChangeArrowheads="1"/>
            </p:cNvSpPr>
            <p:nvPr/>
          </p:nvSpPr>
          <p:spPr bwMode="auto">
            <a:xfrm>
              <a:off x="4404" y="999"/>
              <a:ext cx="459" cy="463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 flipV="1">
              <a:off x="4625" y="1003"/>
              <a:ext cx="83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16403" name="Text Box 19"/>
            <p:cNvSpPr txBox="1">
              <a:spLocks noChangeArrowheads="1"/>
            </p:cNvSpPr>
            <p:nvPr/>
          </p:nvSpPr>
          <p:spPr bwMode="auto">
            <a:xfrm>
              <a:off x="4482" y="981"/>
              <a:ext cx="41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  <a:latin typeface="Symbol" panose="05050102010706020507" pitchFamily="18" charset="2"/>
                </a:rPr>
                <a:t>d</a:t>
              </a:r>
            </a:p>
          </p:txBody>
        </p:sp>
        <p:sp>
          <p:nvSpPr>
            <p:cNvPr id="16404" name="Line 20"/>
            <p:cNvSpPr>
              <a:spLocks noChangeShapeType="1"/>
            </p:cNvSpPr>
            <p:nvPr/>
          </p:nvSpPr>
          <p:spPr bwMode="auto">
            <a:xfrm>
              <a:off x="4861" y="1185"/>
              <a:ext cx="0" cy="9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79" name="Group 95"/>
          <p:cNvGrpSpPr>
            <a:grpSpLocks/>
          </p:cNvGrpSpPr>
          <p:nvPr/>
        </p:nvGrpSpPr>
        <p:grpSpPr bwMode="auto">
          <a:xfrm>
            <a:off x="7265988" y="1924050"/>
            <a:ext cx="238125" cy="325438"/>
            <a:chOff x="4577" y="1212"/>
            <a:chExt cx="150" cy="205"/>
          </a:xfrm>
        </p:grpSpPr>
        <p:graphicFrame>
          <p:nvGraphicFramePr>
            <p:cNvPr id="16408" name="Object 24"/>
            <p:cNvGraphicFramePr>
              <a:graphicFrameLocks noChangeAspect="1"/>
            </p:cNvGraphicFramePr>
            <p:nvPr/>
          </p:nvGraphicFramePr>
          <p:xfrm>
            <a:off x="4577" y="1213"/>
            <a:ext cx="15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公式" r:id="rId7" imgW="279360" imgH="380880" progId="Equation.3">
                    <p:embed/>
                  </p:oleObj>
                </mc:Choice>
                <mc:Fallback>
                  <p:oleObj name="公式" r:id="rId7" imgW="279360" imgH="380880" progId="Equation.3">
                    <p:embed/>
                    <p:pic>
                      <p:nvPicPr>
                        <p:cNvPr id="16408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7" y="1213"/>
                          <a:ext cx="15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9" name="Oval 25"/>
            <p:cNvSpPr>
              <a:spLocks noChangeArrowheads="1"/>
            </p:cNvSpPr>
            <p:nvPr/>
          </p:nvSpPr>
          <p:spPr bwMode="auto">
            <a:xfrm>
              <a:off x="4608" y="1212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466" name="Group 82"/>
          <p:cNvGrpSpPr>
            <a:grpSpLocks/>
          </p:cNvGrpSpPr>
          <p:nvPr/>
        </p:nvGrpSpPr>
        <p:grpSpPr bwMode="auto">
          <a:xfrm>
            <a:off x="533400" y="1104900"/>
            <a:ext cx="5553075" cy="476250"/>
            <a:chOff x="336" y="696"/>
            <a:chExt cx="3498" cy="300"/>
          </a:xfrm>
        </p:grpSpPr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336" y="696"/>
              <a:ext cx="80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</a:p>
          </p:txBody>
        </p:sp>
        <p:sp>
          <p:nvSpPr>
            <p:cNvPr id="16392" name="Rectangle 8"/>
            <p:cNvSpPr>
              <a:spLocks noChangeArrowheads="1"/>
            </p:cNvSpPr>
            <p:nvPr/>
          </p:nvSpPr>
          <p:spPr bwMode="auto">
            <a:xfrm>
              <a:off x="852" y="708"/>
              <a:ext cx="29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如果函数         在区域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内解析，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16410" name="Object 26"/>
            <p:cNvGraphicFramePr>
              <a:graphicFrameLocks/>
            </p:cNvGraphicFramePr>
            <p:nvPr/>
          </p:nvGraphicFramePr>
          <p:xfrm>
            <a:off x="1699" y="75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" name="公式" r:id="rId9" imgW="634680" imgH="342720" progId="Equation.3">
                    <p:embed/>
                  </p:oleObj>
                </mc:Choice>
                <mc:Fallback>
                  <p:oleObj name="公式" r:id="rId9" imgW="634680" imgH="342720" progId="Equation.3">
                    <p:embed/>
                    <p:pic>
                      <p:nvPicPr>
                        <p:cNvPr id="16410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9" y="754"/>
                          <a:ext cx="400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67" name="Group 83"/>
          <p:cNvGrpSpPr>
            <a:grpSpLocks/>
          </p:cNvGrpSpPr>
          <p:nvPr/>
        </p:nvGrpSpPr>
        <p:grpSpPr bwMode="auto">
          <a:xfrm>
            <a:off x="1352550" y="1638300"/>
            <a:ext cx="3395663" cy="457200"/>
            <a:chOff x="852" y="1032"/>
            <a:chExt cx="2139" cy="288"/>
          </a:xfrm>
        </p:grpSpPr>
        <p:sp>
          <p:nvSpPr>
            <p:cNvPr id="16438" name="Rectangle 54"/>
            <p:cNvSpPr>
              <a:spLocks noChangeArrowheads="1"/>
            </p:cNvSpPr>
            <p:nvPr/>
          </p:nvSpPr>
          <p:spPr bwMode="auto">
            <a:xfrm>
              <a:off x="852" y="1032"/>
              <a:ext cx="19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在边界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C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上连续，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16441" name="Object 57"/>
            <p:cNvGraphicFramePr>
              <a:graphicFrameLocks/>
            </p:cNvGraphicFramePr>
            <p:nvPr/>
          </p:nvGraphicFramePr>
          <p:xfrm>
            <a:off x="2424" y="1062"/>
            <a:ext cx="56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" name="公式" r:id="rId11" imgW="901440" imgH="380880" progId="Equation.3">
                    <p:embed/>
                  </p:oleObj>
                </mc:Choice>
                <mc:Fallback>
                  <p:oleObj name="公式" r:id="rId11" imgW="901440" imgH="380880" progId="Equation.3">
                    <p:embed/>
                    <p:pic>
                      <p:nvPicPr>
                        <p:cNvPr id="16441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4" y="1062"/>
                          <a:ext cx="567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68" name="Group 84"/>
          <p:cNvGrpSpPr>
            <a:grpSpLocks/>
          </p:cNvGrpSpPr>
          <p:nvPr/>
        </p:nvGrpSpPr>
        <p:grpSpPr bwMode="auto">
          <a:xfrm>
            <a:off x="490538" y="3197225"/>
            <a:ext cx="1227137" cy="812800"/>
            <a:chOff x="309" y="2014"/>
            <a:chExt cx="773" cy="512"/>
          </a:xfrm>
        </p:grpSpPr>
        <p:sp>
          <p:nvSpPr>
            <p:cNvPr id="16447" name="Rectangle 63"/>
            <p:cNvSpPr>
              <a:spLocks noChangeArrowheads="1"/>
            </p:cNvSpPr>
            <p:nvPr/>
          </p:nvSpPr>
          <p:spPr bwMode="auto">
            <a:xfrm>
              <a:off x="334" y="2014"/>
              <a:ext cx="73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</a:p>
          </p:txBody>
        </p:sp>
        <p:sp>
          <p:nvSpPr>
            <p:cNvPr id="16448" name="Rectangle 64"/>
            <p:cNvSpPr>
              <a:spLocks noChangeArrowheads="1"/>
            </p:cNvSpPr>
            <p:nvPr/>
          </p:nvSpPr>
          <p:spPr bwMode="auto">
            <a:xfrm>
              <a:off x="309" y="2295"/>
              <a:ext cx="7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1800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1" lang="zh-CN" altLang="en-US" sz="1800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思路</a:t>
              </a:r>
              <a:r>
                <a:rPr kumimoji="1" lang="en-US" altLang="zh-CN" sz="1800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</a:p>
          </p:txBody>
        </p:sp>
      </p:grpSp>
      <p:grpSp>
        <p:nvGrpSpPr>
          <p:cNvPr id="16469" name="Group 85"/>
          <p:cNvGrpSpPr>
            <a:grpSpLocks/>
          </p:cNvGrpSpPr>
          <p:nvPr/>
        </p:nvGrpSpPr>
        <p:grpSpPr bwMode="auto">
          <a:xfrm>
            <a:off x="1354138" y="3219450"/>
            <a:ext cx="6099175" cy="457200"/>
            <a:chOff x="853" y="2028"/>
            <a:chExt cx="3842" cy="288"/>
          </a:xfrm>
        </p:grpSpPr>
        <p:sp>
          <p:nvSpPr>
            <p:cNvPr id="16449" name="Rectangle 65"/>
            <p:cNvSpPr>
              <a:spLocks noChangeArrowheads="1"/>
            </p:cNvSpPr>
            <p:nvPr/>
          </p:nvSpPr>
          <p:spPr bwMode="auto">
            <a:xfrm>
              <a:off x="853" y="2028"/>
              <a:ext cx="38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如图，以     为圆心，</a:t>
              </a:r>
              <a:r>
                <a:rPr kumimoji="1" lang="en-US" altLang="zh-CN" i="1">
                  <a:solidFill>
                    <a:schemeClr val="tx1"/>
                  </a:solidFill>
                  <a:latin typeface="Symbol" panose="05050102010706020507" pitchFamily="18" charset="2"/>
                </a:rPr>
                <a:t>d</a:t>
              </a:r>
              <a:r>
                <a:rPr kumimoji="1" lang="en-US" altLang="zh-CN" i="1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为半径作圆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  <a:latin typeface="Symbol" panose="05050102010706020507" pitchFamily="18" charset="2"/>
                </a:rPr>
                <a:t>G</a:t>
              </a:r>
              <a:r>
                <a:rPr kumimoji="1" lang="zh-CN" altLang="en-US">
                  <a:solidFill>
                    <a:schemeClr val="tx1"/>
                  </a:solidFill>
                </a:rPr>
                <a:t>，则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16455" name="Object 71"/>
            <p:cNvGraphicFramePr>
              <a:graphicFrameLocks/>
            </p:cNvGraphicFramePr>
            <p:nvPr/>
          </p:nvGraphicFramePr>
          <p:xfrm>
            <a:off x="1733" y="2047"/>
            <a:ext cx="176" cy="2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" name="公式" r:id="rId13" imgW="279360" imgH="380880" progId="Equation.3">
                    <p:embed/>
                  </p:oleObj>
                </mc:Choice>
                <mc:Fallback>
                  <p:oleObj name="公式" r:id="rId13" imgW="279360" imgH="380880" progId="Equation.3">
                    <p:embed/>
                    <p:pic>
                      <p:nvPicPr>
                        <p:cNvPr id="16455" name="Object 7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3" y="2047"/>
                          <a:ext cx="176" cy="23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70" name="Group 86"/>
          <p:cNvGrpSpPr>
            <a:grpSpLocks/>
          </p:cNvGrpSpPr>
          <p:nvPr/>
        </p:nvGrpSpPr>
        <p:grpSpPr bwMode="auto">
          <a:xfrm>
            <a:off x="1878013" y="3778250"/>
            <a:ext cx="4227512" cy="798513"/>
            <a:chOff x="1183" y="2380"/>
            <a:chExt cx="2663" cy="503"/>
          </a:xfrm>
        </p:grpSpPr>
        <p:graphicFrame>
          <p:nvGraphicFramePr>
            <p:cNvPr id="16456" name="Object 72"/>
            <p:cNvGraphicFramePr>
              <a:graphicFrameLocks/>
            </p:cNvGraphicFramePr>
            <p:nvPr/>
          </p:nvGraphicFramePr>
          <p:xfrm>
            <a:off x="1678" y="2380"/>
            <a:ext cx="2168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name="公式" r:id="rId15" imgW="3441600" imgH="799920" progId="Equation.3">
                    <p:embed/>
                  </p:oleObj>
                </mc:Choice>
                <mc:Fallback>
                  <p:oleObj name="公式" r:id="rId15" imgW="3441600" imgH="799920" progId="Equation.3">
                    <p:embed/>
                    <p:pic>
                      <p:nvPicPr>
                        <p:cNvPr id="16456" name="Object 7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8" y="2380"/>
                          <a:ext cx="2168" cy="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57" name="Rectangle 73"/>
            <p:cNvSpPr>
              <a:spLocks noChangeArrowheads="1"/>
            </p:cNvSpPr>
            <p:nvPr/>
          </p:nvSpPr>
          <p:spPr bwMode="auto">
            <a:xfrm>
              <a:off x="1183" y="2459"/>
              <a:ext cx="6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左边</a:t>
              </a:r>
            </a:p>
          </p:txBody>
        </p:sp>
        <p:graphicFrame>
          <p:nvGraphicFramePr>
            <p:cNvPr id="16458" name="Object 74"/>
            <p:cNvGraphicFramePr>
              <a:graphicFrameLocks/>
            </p:cNvGraphicFramePr>
            <p:nvPr/>
          </p:nvGraphicFramePr>
          <p:xfrm>
            <a:off x="2907" y="2564"/>
            <a:ext cx="17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" name="公式" r:id="rId17" imgW="279360" imgH="419040" progId="Equation.3">
                    <p:embed/>
                  </p:oleObj>
                </mc:Choice>
                <mc:Fallback>
                  <p:oleObj name="公式" r:id="rId17" imgW="279360" imgH="419040" progId="Equation.3">
                    <p:embed/>
                    <p:pic>
                      <p:nvPicPr>
                        <p:cNvPr id="16458" name="Object 7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7" y="2564"/>
                          <a:ext cx="17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73" name="Group 89"/>
          <p:cNvGrpSpPr>
            <a:grpSpLocks/>
          </p:cNvGrpSpPr>
          <p:nvPr/>
        </p:nvGrpSpPr>
        <p:grpSpPr bwMode="auto">
          <a:xfrm>
            <a:off x="1847850" y="4738688"/>
            <a:ext cx="5386388" cy="798512"/>
            <a:chOff x="1164" y="2985"/>
            <a:chExt cx="3393" cy="503"/>
          </a:xfrm>
        </p:grpSpPr>
        <p:graphicFrame>
          <p:nvGraphicFramePr>
            <p:cNvPr id="16459" name="Object 75"/>
            <p:cNvGraphicFramePr>
              <a:graphicFrameLocks/>
            </p:cNvGraphicFramePr>
            <p:nvPr/>
          </p:nvGraphicFramePr>
          <p:xfrm>
            <a:off x="1613" y="2985"/>
            <a:ext cx="2944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" name="公式" r:id="rId19" imgW="4673520" imgH="799920" progId="Equation.3">
                    <p:embed/>
                  </p:oleObj>
                </mc:Choice>
                <mc:Fallback>
                  <p:oleObj name="公式" r:id="rId19" imgW="4673520" imgH="799920" progId="Equation.3">
                    <p:embed/>
                    <p:pic>
                      <p:nvPicPr>
                        <p:cNvPr id="16459" name="Object 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3" y="2985"/>
                          <a:ext cx="2944" cy="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60" name="Rectangle 76"/>
            <p:cNvSpPr>
              <a:spLocks noChangeArrowheads="1"/>
            </p:cNvSpPr>
            <p:nvPr/>
          </p:nvSpPr>
          <p:spPr bwMode="auto">
            <a:xfrm>
              <a:off x="1164" y="3064"/>
              <a:ext cx="6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右边</a:t>
              </a:r>
            </a:p>
          </p:txBody>
        </p:sp>
        <p:graphicFrame>
          <p:nvGraphicFramePr>
            <p:cNvPr id="16461" name="Object 77"/>
            <p:cNvGraphicFramePr>
              <a:graphicFrameLocks/>
            </p:cNvGraphicFramePr>
            <p:nvPr/>
          </p:nvGraphicFramePr>
          <p:xfrm>
            <a:off x="3638" y="3163"/>
            <a:ext cx="17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7" name="公式" r:id="rId21" imgW="279360" imgH="419040" progId="Equation.3">
                    <p:embed/>
                  </p:oleObj>
                </mc:Choice>
                <mc:Fallback>
                  <p:oleObj name="公式" r:id="rId21" imgW="279360" imgH="419040" progId="Equation.3">
                    <p:embed/>
                    <p:pic>
                      <p:nvPicPr>
                        <p:cNvPr id="16461" name="Object 7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8" y="3163"/>
                          <a:ext cx="17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462" name="Rectangle 78"/>
          <p:cNvSpPr>
            <a:spLocks noChangeArrowheads="1"/>
          </p:cNvSpPr>
          <p:nvPr/>
        </p:nvSpPr>
        <p:spPr bwMode="auto">
          <a:xfrm>
            <a:off x="1343025" y="5789613"/>
            <a:ext cx="225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800">
                <a:solidFill>
                  <a:schemeClr val="tx1"/>
                </a:solidFill>
              </a:rPr>
              <a:t>|</a:t>
            </a:r>
            <a:r>
              <a:rPr kumimoji="1" lang="en-US" altLang="zh-CN" baseline="-25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右边</a:t>
            </a:r>
            <a:r>
              <a:rPr kumimoji="1" lang="zh-CN" altLang="en-US" baseline="-25000">
                <a:solidFill>
                  <a:schemeClr val="tx1"/>
                </a:solidFill>
              </a:rPr>
              <a:t> </a:t>
            </a:r>
            <a:r>
              <a:rPr kumimoji="1" lang="en-US" altLang="zh-CN">
                <a:solidFill>
                  <a:schemeClr val="tx1"/>
                </a:solidFill>
                <a:latin typeface="Symbol" panose="05050102010706020507" pitchFamily="18" charset="2"/>
              </a:rPr>
              <a:t>-</a:t>
            </a:r>
            <a:r>
              <a:rPr kumimoji="1" lang="en-US" altLang="zh-CN" baseline="-25000">
                <a:solidFill>
                  <a:schemeClr val="tx1"/>
                </a:solidFill>
                <a:latin typeface="Symbol" panose="05050102010706020507" pitchFamily="18" charset="2"/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左边</a:t>
            </a:r>
            <a:r>
              <a:rPr kumimoji="1" lang="zh-CN" altLang="en-US" baseline="-25000">
                <a:solidFill>
                  <a:schemeClr val="tx1"/>
                </a:solidFill>
              </a:rPr>
              <a:t> </a:t>
            </a:r>
            <a:r>
              <a:rPr kumimoji="1" lang="en-US" altLang="zh-CN" sz="2800">
                <a:solidFill>
                  <a:schemeClr val="tx1"/>
                </a:solidFill>
              </a:rPr>
              <a:t>|</a:t>
            </a:r>
          </a:p>
        </p:txBody>
      </p:sp>
      <p:sp>
        <p:nvSpPr>
          <p:cNvPr id="16465" name="Rectangle 81"/>
          <p:cNvSpPr>
            <a:spLocks noChangeArrowheads="1"/>
          </p:cNvSpPr>
          <p:nvPr/>
        </p:nvSpPr>
        <p:spPr bwMode="auto">
          <a:xfrm>
            <a:off x="4762500" y="1616075"/>
            <a:ext cx="765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则</a:t>
            </a:r>
          </a:p>
        </p:txBody>
      </p:sp>
      <p:grpSp>
        <p:nvGrpSpPr>
          <p:cNvPr id="16474" name="Group 90"/>
          <p:cNvGrpSpPr>
            <a:grpSpLocks/>
          </p:cNvGrpSpPr>
          <p:nvPr/>
        </p:nvGrpSpPr>
        <p:grpSpPr bwMode="auto">
          <a:xfrm>
            <a:off x="3270250" y="5718175"/>
            <a:ext cx="3365500" cy="798513"/>
            <a:chOff x="2060" y="3602"/>
            <a:chExt cx="2120" cy="503"/>
          </a:xfrm>
        </p:grpSpPr>
        <p:graphicFrame>
          <p:nvGraphicFramePr>
            <p:cNvPr id="16463" name="Object 79"/>
            <p:cNvGraphicFramePr>
              <a:graphicFrameLocks/>
            </p:cNvGraphicFramePr>
            <p:nvPr/>
          </p:nvGraphicFramePr>
          <p:xfrm>
            <a:off x="2060" y="3602"/>
            <a:ext cx="2120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8" name="公式" r:id="rId23" imgW="3365280" imgH="799920" progId="Equation.3">
                    <p:embed/>
                  </p:oleObj>
                </mc:Choice>
                <mc:Fallback>
                  <p:oleObj name="公式" r:id="rId23" imgW="3365280" imgH="799920" progId="Equation.3">
                    <p:embed/>
                    <p:pic>
                      <p:nvPicPr>
                        <p:cNvPr id="16463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0" y="3602"/>
                          <a:ext cx="2120" cy="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72" name="Object 88"/>
            <p:cNvGraphicFramePr>
              <a:graphicFrameLocks/>
            </p:cNvGraphicFramePr>
            <p:nvPr/>
          </p:nvGraphicFramePr>
          <p:xfrm>
            <a:off x="2538" y="3785"/>
            <a:ext cx="17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9" name="公式" r:id="rId25" imgW="279360" imgH="419040" progId="Equation.3">
                    <p:embed/>
                  </p:oleObj>
                </mc:Choice>
                <mc:Fallback>
                  <p:oleObj name="公式" r:id="rId25" imgW="279360" imgH="419040" progId="Equation.3">
                    <p:embed/>
                    <p:pic>
                      <p:nvPicPr>
                        <p:cNvPr id="16472" name="Object 8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8" y="3785"/>
                          <a:ext cx="17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482" name="Group 98"/>
          <p:cNvGrpSpPr>
            <a:grpSpLocks/>
          </p:cNvGrpSpPr>
          <p:nvPr/>
        </p:nvGrpSpPr>
        <p:grpSpPr bwMode="auto">
          <a:xfrm>
            <a:off x="7192963" y="1117600"/>
            <a:ext cx="152400" cy="304800"/>
            <a:chOff x="4531" y="704"/>
            <a:chExt cx="96" cy="192"/>
          </a:xfrm>
        </p:grpSpPr>
        <p:graphicFrame>
          <p:nvGraphicFramePr>
            <p:cNvPr id="16483" name="Object 99"/>
            <p:cNvGraphicFramePr>
              <a:graphicFrameLocks noChangeAspect="1"/>
            </p:cNvGraphicFramePr>
            <p:nvPr/>
          </p:nvGraphicFramePr>
          <p:xfrm>
            <a:off x="4531" y="704"/>
            <a:ext cx="9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0" name="公式" r:id="rId27" imgW="177480" imgH="215640" progId="Equation.3">
                    <p:embed/>
                  </p:oleObj>
                </mc:Choice>
                <mc:Fallback>
                  <p:oleObj name="公式" r:id="rId27" imgW="177480" imgH="215640" progId="Equation.3">
                    <p:embed/>
                    <p:pic>
                      <p:nvPicPr>
                        <p:cNvPr id="16483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1" y="704"/>
                          <a:ext cx="9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84" name="Oval 100"/>
            <p:cNvSpPr>
              <a:spLocks noChangeArrowheads="1"/>
            </p:cNvSpPr>
            <p:nvPr/>
          </p:nvSpPr>
          <p:spPr bwMode="auto">
            <a:xfrm>
              <a:off x="4553" y="851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506" name="Group 122"/>
          <p:cNvGrpSpPr>
            <a:grpSpLocks/>
          </p:cNvGrpSpPr>
          <p:nvPr/>
        </p:nvGrpSpPr>
        <p:grpSpPr bwMode="auto">
          <a:xfrm>
            <a:off x="609600" y="1587500"/>
            <a:ext cx="787400" cy="915988"/>
            <a:chOff x="378" y="1780"/>
            <a:chExt cx="496" cy="577"/>
          </a:xfrm>
        </p:grpSpPr>
        <p:sp>
          <p:nvSpPr>
            <p:cNvPr id="16507" name="Rectangle 123"/>
            <p:cNvSpPr>
              <a:spLocks noChangeArrowheads="1"/>
            </p:cNvSpPr>
            <p:nvPr/>
          </p:nvSpPr>
          <p:spPr bwMode="auto">
            <a:xfrm>
              <a:off x="408" y="1806"/>
              <a:ext cx="348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08" name="Rectangle 124"/>
            <p:cNvSpPr>
              <a:spLocks noChangeArrowheads="1"/>
            </p:cNvSpPr>
            <p:nvPr/>
          </p:nvSpPr>
          <p:spPr bwMode="auto">
            <a:xfrm>
              <a:off x="378" y="1780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P66</a:t>
              </a:r>
            </a:p>
            <a:p>
              <a:pPr algn="l"/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 algn="l"/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3.7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16509" name="Group 125"/>
          <p:cNvGrpSpPr>
            <a:grpSpLocks/>
          </p:cNvGrpSpPr>
          <p:nvPr/>
        </p:nvGrpSpPr>
        <p:grpSpPr bwMode="auto">
          <a:xfrm>
            <a:off x="490538" y="4071938"/>
            <a:ext cx="895350" cy="627062"/>
            <a:chOff x="2163" y="3321"/>
            <a:chExt cx="564" cy="395"/>
          </a:xfrm>
        </p:grpSpPr>
        <p:sp>
          <p:nvSpPr>
            <p:cNvPr id="16510" name="AutoShape 126">
              <a:hlinkClick r:id="rId2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11" name="Text Box 127"/>
            <p:cNvSpPr txBox="1">
              <a:spLocks noChangeArrowheads="1"/>
            </p:cNvSpPr>
            <p:nvPr/>
          </p:nvSpPr>
          <p:spPr bwMode="auto">
            <a:xfrm>
              <a:off x="2163" y="3504"/>
              <a:ext cx="5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跳过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16512" name="Picture 128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6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6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6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6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6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165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6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16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6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6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6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462" grpId="0"/>
      <p:bldP spid="164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56" name="Picture 76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490538"/>
            <a:ext cx="7275512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34" name="Picture 5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35" name="Picture 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36" name="Picture 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37" name="Picture 5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38" name="Picture 5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39" name="Picture 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0" name="Picture 6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1" name="Picture 61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2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3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4" name="Picture 6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5" name="Picture 6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6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7" name="Picture 67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8" name="Picture 6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49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50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51" name="Picture 71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52" name="Picture 7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153" name="Picture 7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352550" y="1638300"/>
            <a:ext cx="4110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在边界</a:t>
            </a:r>
            <a:r>
              <a:rPr kumimoji="1" lang="zh-CN" altLang="en-US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C</a:t>
            </a:r>
            <a:r>
              <a:rPr kumimoji="1" lang="en-US" altLang="zh-CN" baseline="-25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上连续，            </a:t>
            </a:r>
            <a:r>
              <a:rPr kumimoji="1" lang="zh-CN" altLang="en-US" sz="2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则</a:t>
            </a:r>
            <a:endParaRPr kumimoji="1" lang="en-US" altLang="zh-CN">
              <a:solidFill>
                <a:schemeClr val="tx1"/>
              </a:solidFill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536575" y="528638"/>
            <a:ext cx="38877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800">
                <a:solidFill>
                  <a:srgbClr val="000099"/>
                </a:solidFill>
              </a:rPr>
              <a:t>一、</a:t>
            </a:r>
            <a:r>
              <a:rPr lang="zh-CN" altLang="en-US" sz="2800">
                <a:solidFill>
                  <a:srgbClr val="000099"/>
                </a:solidFill>
              </a:rPr>
              <a:t>柯西积分公式</a:t>
            </a:r>
            <a:endParaRPr lang="en-US" altLang="zh-CN" sz="2800">
              <a:solidFill>
                <a:srgbClr val="000099"/>
              </a:solidFill>
            </a:endParaRP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533400" y="1104900"/>
            <a:ext cx="1323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zh-CN" altLang="en-US">
                <a:solidFill>
                  <a:srgbClr val="0000FF"/>
                </a:solidFill>
              </a:rPr>
              <a:t>定理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352550" y="1123950"/>
            <a:ext cx="4776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如果函数         在区域 </a:t>
            </a:r>
            <a:r>
              <a:rPr kumimoji="1" lang="en-US" altLang="zh-CN" i="1">
                <a:solidFill>
                  <a:schemeClr val="tx1"/>
                </a:solidFill>
              </a:rPr>
              <a:t>D</a:t>
            </a:r>
            <a:r>
              <a:rPr kumimoji="1" lang="en-US" altLang="zh-CN" i="1" baseline="-25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内解析，</a:t>
            </a:r>
            <a:endParaRPr kumimoji="1" lang="en-US" altLang="zh-CN">
              <a:solidFill>
                <a:schemeClr val="tx1"/>
              </a:solidFill>
            </a:endParaRPr>
          </a:p>
        </p:txBody>
      </p:sp>
      <p:sp>
        <p:nvSpPr>
          <p:cNvPr id="46087" name="Freeform 7"/>
          <p:cNvSpPr>
            <a:spLocks noChangeAspect="1"/>
          </p:cNvSpPr>
          <p:nvPr/>
        </p:nvSpPr>
        <p:spPr bwMode="auto">
          <a:xfrm>
            <a:off x="5670550" y="976313"/>
            <a:ext cx="2882900" cy="1947862"/>
          </a:xfrm>
          <a:custGeom>
            <a:avLst/>
            <a:gdLst>
              <a:gd name="T0" fmla="*/ 560 w 1767"/>
              <a:gd name="T1" fmla="*/ 16 h 1194"/>
              <a:gd name="T2" fmla="*/ 462 w 1767"/>
              <a:gd name="T3" fmla="*/ 32 h 1194"/>
              <a:gd name="T4" fmla="*/ 422 w 1767"/>
              <a:gd name="T5" fmla="*/ 26 h 1194"/>
              <a:gd name="T6" fmla="*/ 344 w 1767"/>
              <a:gd name="T7" fmla="*/ 34 h 1194"/>
              <a:gd name="T8" fmla="*/ 324 w 1767"/>
              <a:gd name="T9" fmla="*/ 94 h 1194"/>
              <a:gd name="T10" fmla="*/ 348 w 1767"/>
              <a:gd name="T11" fmla="*/ 172 h 1194"/>
              <a:gd name="T12" fmla="*/ 332 w 1767"/>
              <a:gd name="T13" fmla="*/ 235 h 1194"/>
              <a:gd name="T14" fmla="*/ 294 w 1767"/>
              <a:gd name="T15" fmla="*/ 253 h 1194"/>
              <a:gd name="T16" fmla="*/ 261 w 1767"/>
              <a:gd name="T17" fmla="*/ 283 h 1194"/>
              <a:gd name="T18" fmla="*/ 267 w 1767"/>
              <a:gd name="T19" fmla="*/ 328 h 1194"/>
              <a:gd name="T20" fmla="*/ 252 w 1767"/>
              <a:gd name="T21" fmla="*/ 388 h 1194"/>
              <a:gd name="T22" fmla="*/ 294 w 1767"/>
              <a:gd name="T23" fmla="*/ 428 h 1194"/>
              <a:gd name="T24" fmla="*/ 369 w 1767"/>
              <a:gd name="T25" fmla="*/ 479 h 1194"/>
              <a:gd name="T26" fmla="*/ 389 w 1767"/>
              <a:gd name="T27" fmla="*/ 563 h 1194"/>
              <a:gd name="T28" fmla="*/ 362 w 1767"/>
              <a:gd name="T29" fmla="*/ 682 h 1194"/>
              <a:gd name="T30" fmla="*/ 306 w 1767"/>
              <a:gd name="T31" fmla="*/ 716 h 1194"/>
              <a:gd name="T32" fmla="*/ 192 w 1767"/>
              <a:gd name="T33" fmla="*/ 731 h 1194"/>
              <a:gd name="T34" fmla="*/ 126 w 1767"/>
              <a:gd name="T35" fmla="*/ 725 h 1194"/>
              <a:gd name="T36" fmla="*/ 62 w 1767"/>
              <a:gd name="T37" fmla="*/ 760 h 1194"/>
              <a:gd name="T38" fmla="*/ 0 w 1767"/>
              <a:gd name="T39" fmla="*/ 818 h 1194"/>
              <a:gd name="T40" fmla="*/ 27 w 1767"/>
              <a:gd name="T41" fmla="*/ 919 h 1194"/>
              <a:gd name="T42" fmla="*/ 80 w 1767"/>
              <a:gd name="T43" fmla="*/ 1006 h 1194"/>
              <a:gd name="T44" fmla="*/ 158 w 1767"/>
              <a:gd name="T45" fmla="*/ 1051 h 1194"/>
              <a:gd name="T46" fmla="*/ 200 w 1767"/>
              <a:gd name="T47" fmla="*/ 1097 h 1194"/>
              <a:gd name="T48" fmla="*/ 245 w 1767"/>
              <a:gd name="T49" fmla="*/ 1028 h 1194"/>
              <a:gd name="T50" fmla="*/ 324 w 1767"/>
              <a:gd name="T51" fmla="*/ 991 h 1194"/>
              <a:gd name="T52" fmla="*/ 440 w 1767"/>
              <a:gd name="T53" fmla="*/ 971 h 1194"/>
              <a:gd name="T54" fmla="*/ 485 w 1767"/>
              <a:gd name="T55" fmla="*/ 866 h 1194"/>
              <a:gd name="T56" fmla="*/ 593 w 1767"/>
              <a:gd name="T57" fmla="*/ 850 h 1194"/>
              <a:gd name="T58" fmla="*/ 669 w 1767"/>
              <a:gd name="T59" fmla="*/ 869 h 1194"/>
              <a:gd name="T60" fmla="*/ 770 w 1767"/>
              <a:gd name="T61" fmla="*/ 887 h 1194"/>
              <a:gd name="T62" fmla="*/ 869 w 1767"/>
              <a:gd name="T63" fmla="*/ 940 h 1194"/>
              <a:gd name="T64" fmla="*/ 956 w 1767"/>
              <a:gd name="T65" fmla="*/ 970 h 1194"/>
              <a:gd name="T66" fmla="*/ 1035 w 1767"/>
              <a:gd name="T67" fmla="*/ 941 h 1194"/>
              <a:gd name="T68" fmla="*/ 1151 w 1767"/>
              <a:gd name="T69" fmla="*/ 932 h 1194"/>
              <a:gd name="T70" fmla="*/ 1232 w 1767"/>
              <a:gd name="T71" fmla="*/ 1004 h 1194"/>
              <a:gd name="T72" fmla="*/ 1269 w 1767"/>
              <a:gd name="T73" fmla="*/ 1088 h 1194"/>
              <a:gd name="T74" fmla="*/ 1320 w 1767"/>
              <a:gd name="T75" fmla="*/ 1163 h 1194"/>
              <a:gd name="T76" fmla="*/ 1374 w 1767"/>
              <a:gd name="T77" fmla="*/ 1163 h 1194"/>
              <a:gd name="T78" fmla="*/ 1422 w 1767"/>
              <a:gd name="T79" fmla="*/ 1075 h 1194"/>
              <a:gd name="T80" fmla="*/ 1485 w 1767"/>
              <a:gd name="T81" fmla="*/ 986 h 1194"/>
              <a:gd name="T82" fmla="*/ 1557 w 1767"/>
              <a:gd name="T83" fmla="*/ 937 h 1194"/>
              <a:gd name="T84" fmla="*/ 1637 w 1767"/>
              <a:gd name="T85" fmla="*/ 892 h 1194"/>
              <a:gd name="T86" fmla="*/ 1757 w 1767"/>
              <a:gd name="T87" fmla="*/ 869 h 1194"/>
              <a:gd name="T88" fmla="*/ 1713 w 1767"/>
              <a:gd name="T89" fmla="*/ 788 h 1194"/>
              <a:gd name="T90" fmla="*/ 1677 w 1767"/>
              <a:gd name="T91" fmla="*/ 716 h 1194"/>
              <a:gd name="T92" fmla="*/ 1701 w 1767"/>
              <a:gd name="T93" fmla="*/ 626 h 1194"/>
              <a:gd name="T94" fmla="*/ 1629 w 1767"/>
              <a:gd name="T95" fmla="*/ 527 h 1194"/>
              <a:gd name="T96" fmla="*/ 1569 w 1767"/>
              <a:gd name="T97" fmla="*/ 451 h 1194"/>
              <a:gd name="T98" fmla="*/ 1488 w 1767"/>
              <a:gd name="T99" fmla="*/ 422 h 1194"/>
              <a:gd name="T100" fmla="*/ 1416 w 1767"/>
              <a:gd name="T101" fmla="*/ 398 h 1194"/>
              <a:gd name="T102" fmla="*/ 1296 w 1767"/>
              <a:gd name="T103" fmla="*/ 371 h 1194"/>
              <a:gd name="T104" fmla="*/ 1200 w 1767"/>
              <a:gd name="T105" fmla="*/ 277 h 1194"/>
              <a:gd name="T106" fmla="*/ 1124 w 1767"/>
              <a:gd name="T107" fmla="*/ 232 h 1194"/>
              <a:gd name="T108" fmla="*/ 1017 w 1767"/>
              <a:gd name="T109" fmla="*/ 257 h 1194"/>
              <a:gd name="T110" fmla="*/ 888 w 1767"/>
              <a:gd name="T111" fmla="*/ 263 h 1194"/>
              <a:gd name="T112" fmla="*/ 777 w 1767"/>
              <a:gd name="T113" fmla="*/ 191 h 1194"/>
              <a:gd name="T114" fmla="*/ 684 w 1767"/>
              <a:gd name="T115" fmla="*/ 122 h 1194"/>
              <a:gd name="T116" fmla="*/ 575 w 1767"/>
              <a:gd name="T117" fmla="*/ 11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767" h="1194">
                <a:moveTo>
                  <a:pt x="575" y="11"/>
                </a:moveTo>
                <a:cubicBezTo>
                  <a:pt x="569" y="0"/>
                  <a:pt x="571" y="13"/>
                  <a:pt x="570" y="13"/>
                </a:cubicBezTo>
                <a:cubicBezTo>
                  <a:pt x="569" y="13"/>
                  <a:pt x="569" y="11"/>
                  <a:pt x="567" y="11"/>
                </a:cubicBezTo>
                <a:cubicBezTo>
                  <a:pt x="565" y="11"/>
                  <a:pt x="564" y="15"/>
                  <a:pt x="560" y="16"/>
                </a:cubicBezTo>
                <a:cubicBezTo>
                  <a:pt x="556" y="17"/>
                  <a:pt x="551" y="18"/>
                  <a:pt x="542" y="20"/>
                </a:cubicBezTo>
                <a:cubicBezTo>
                  <a:pt x="533" y="22"/>
                  <a:pt x="517" y="23"/>
                  <a:pt x="507" y="26"/>
                </a:cubicBezTo>
                <a:cubicBezTo>
                  <a:pt x="499" y="31"/>
                  <a:pt x="480" y="38"/>
                  <a:pt x="480" y="38"/>
                </a:cubicBezTo>
                <a:cubicBezTo>
                  <a:pt x="474" y="36"/>
                  <a:pt x="468" y="34"/>
                  <a:pt x="462" y="32"/>
                </a:cubicBezTo>
                <a:cubicBezTo>
                  <a:pt x="459" y="31"/>
                  <a:pt x="453" y="32"/>
                  <a:pt x="453" y="32"/>
                </a:cubicBezTo>
                <a:cubicBezTo>
                  <a:pt x="447" y="37"/>
                  <a:pt x="444" y="35"/>
                  <a:pt x="441" y="35"/>
                </a:cubicBezTo>
                <a:cubicBezTo>
                  <a:pt x="438" y="35"/>
                  <a:pt x="435" y="36"/>
                  <a:pt x="432" y="35"/>
                </a:cubicBezTo>
                <a:cubicBezTo>
                  <a:pt x="429" y="34"/>
                  <a:pt x="426" y="28"/>
                  <a:pt x="422" y="26"/>
                </a:cubicBezTo>
                <a:cubicBezTo>
                  <a:pt x="418" y="24"/>
                  <a:pt x="414" y="25"/>
                  <a:pt x="410" y="25"/>
                </a:cubicBezTo>
                <a:cubicBezTo>
                  <a:pt x="406" y="24"/>
                  <a:pt x="402" y="21"/>
                  <a:pt x="396" y="23"/>
                </a:cubicBezTo>
                <a:cubicBezTo>
                  <a:pt x="390" y="25"/>
                  <a:pt x="384" y="36"/>
                  <a:pt x="375" y="38"/>
                </a:cubicBezTo>
                <a:cubicBezTo>
                  <a:pt x="366" y="40"/>
                  <a:pt x="351" y="34"/>
                  <a:pt x="344" y="34"/>
                </a:cubicBezTo>
                <a:cubicBezTo>
                  <a:pt x="337" y="34"/>
                  <a:pt x="336" y="35"/>
                  <a:pt x="333" y="38"/>
                </a:cubicBezTo>
                <a:cubicBezTo>
                  <a:pt x="331" y="44"/>
                  <a:pt x="326" y="46"/>
                  <a:pt x="326" y="52"/>
                </a:cubicBezTo>
                <a:cubicBezTo>
                  <a:pt x="324" y="58"/>
                  <a:pt x="322" y="56"/>
                  <a:pt x="324" y="73"/>
                </a:cubicBezTo>
                <a:cubicBezTo>
                  <a:pt x="324" y="80"/>
                  <a:pt x="324" y="88"/>
                  <a:pt x="324" y="94"/>
                </a:cubicBezTo>
                <a:cubicBezTo>
                  <a:pt x="324" y="100"/>
                  <a:pt x="325" y="106"/>
                  <a:pt x="327" y="112"/>
                </a:cubicBezTo>
                <a:cubicBezTo>
                  <a:pt x="329" y="118"/>
                  <a:pt x="332" y="124"/>
                  <a:pt x="335" y="131"/>
                </a:cubicBezTo>
                <a:cubicBezTo>
                  <a:pt x="338" y="138"/>
                  <a:pt x="342" y="148"/>
                  <a:pt x="344" y="155"/>
                </a:cubicBezTo>
                <a:cubicBezTo>
                  <a:pt x="345" y="161"/>
                  <a:pt x="352" y="159"/>
                  <a:pt x="348" y="172"/>
                </a:cubicBezTo>
                <a:cubicBezTo>
                  <a:pt x="348" y="178"/>
                  <a:pt x="348" y="184"/>
                  <a:pt x="347" y="190"/>
                </a:cubicBezTo>
                <a:cubicBezTo>
                  <a:pt x="346" y="196"/>
                  <a:pt x="345" y="201"/>
                  <a:pt x="344" y="206"/>
                </a:cubicBezTo>
                <a:cubicBezTo>
                  <a:pt x="343" y="211"/>
                  <a:pt x="343" y="216"/>
                  <a:pt x="341" y="221"/>
                </a:cubicBezTo>
                <a:cubicBezTo>
                  <a:pt x="339" y="226"/>
                  <a:pt x="336" y="233"/>
                  <a:pt x="332" y="235"/>
                </a:cubicBezTo>
                <a:cubicBezTo>
                  <a:pt x="328" y="237"/>
                  <a:pt x="322" y="231"/>
                  <a:pt x="318" y="233"/>
                </a:cubicBezTo>
                <a:cubicBezTo>
                  <a:pt x="314" y="234"/>
                  <a:pt x="316" y="244"/>
                  <a:pt x="309" y="247"/>
                </a:cubicBezTo>
                <a:cubicBezTo>
                  <a:pt x="307" y="250"/>
                  <a:pt x="305" y="252"/>
                  <a:pt x="303" y="253"/>
                </a:cubicBezTo>
                <a:cubicBezTo>
                  <a:pt x="301" y="254"/>
                  <a:pt x="299" y="253"/>
                  <a:pt x="294" y="253"/>
                </a:cubicBezTo>
                <a:cubicBezTo>
                  <a:pt x="289" y="253"/>
                  <a:pt x="277" y="250"/>
                  <a:pt x="273" y="250"/>
                </a:cubicBezTo>
                <a:cubicBezTo>
                  <a:pt x="269" y="250"/>
                  <a:pt x="269" y="248"/>
                  <a:pt x="267" y="250"/>
                </a:cubicBezTo>
                <a:cubicBezTo>
                  <a:pt x="265" y="252"/>
                  <a:pt x="261" y="258"/>
                  <a:pt x="260" y="263"/>
                </a:cubicBezTo>
                <a:cubicBezTo>
                  <a:pt x="259" y="268"/>
                  <a:pt x="261" y="278"/>
                  <a:pt x="261" y="283"/>
                </a:cubicBezTo>
                <a:cubicBezTo>
                  <a:pt x="261" y="288"/>
                  <a:pt x="262" y="291"/>
                  <a:pt x="263" y="295"/>
                </a:cubicBezTo>
                <a:cubicBezTo>
                  <a:pt x="264" y="299"/>
                  <a:pt x="266" y="304"/>
                  <a:pt x="267" y="307"/>
                </a:cubicBezTo>
                <a:cubicBezTo>
                  <a:pt x="267" y="310"/>
                  <a:pt x="276" y="295"/>
                  <a:pt x="272" y="314"/>
                </a:cubicBezTo>
                <a:cubicBezTo>
                  <a:pt x="272" y="317"/>
                  <a:pt x="269" y="324"/>
                  <a:pt x="267" y="328"/>
                </a:cubicBezTo>
                <a:cubicBezTo>
                  <a:pt x="265" y="332"/>
                  <a:pt x="261" y="336"/>
                  <a:pt x="260" y="340"/>
                </a:cubicBezTo>
                <a:cubicBezTo>
                  <a:pt x="259" y="344"/>
                  <a:pt x="258" y="350"/>
                  <a:pt x="258" y="355"/>
                </a:cubicBezTo>
                <a:cubicBezTo>
                  <a:pt x="258" y="360"/>
                  <a:pt x="258" y="368"/>
                  <a:pt x="257" y="373"/>
                </a:cubicBezTo>
                <a:cubicBezTo>
                  <a:pt x="256" y="378"/>
                  <a:pt x="253" y="383"/>
                  <a:pt x="252" y="388"/>
                </a:cubicBezTo>
                <a:cubicBezTo>
                  <a:pt x="251" y="393"/>
                  <a:pt x="250" y="401"/>
                  <a:pt x="249" y="406"/>
                </a:cubicBezTo>
                <a:cubicBezTo>
                  <a:pt x="248" y="411"/>
                  <a:pt x="243" y="412"/>
                  <a:pt x="245" y="416"/>
                </a:cubicBezTo>
                <a:cubicBezTo>
                  <a:pt x="248" y="419"/>
                  <a:pt x="256" y="426"/>
                  <a:pt x="264" y="428"/>
                </a:cubicBezTo>
                <a:cubicBezTo>
                  <a:pt x="272" y="430"/>
                  <a:pt x="286" y="428"/>
                  <a:pt x="294" y="428"/>
                </a:cubicBezTo>
                <a:cubicBezTo>
                  <a:pt x="305" y="432"/>
                  <a:pt x="307" y="425"/>
                  <a:pt x="312" y="428"/>
                </a:cubicBezTo>
                <a:cubicBezTo>
                  <a:pt x="317" y="431"/>
                  <a:pt x="321" y="443"/>
                  <a:pt x="327" y="449"/>
                </a:cubicBezTo>
                <a:cubicBezTo>
                  <a:pt x="348" y="463"/>
                  <a:pt x="332" y="441"/>
                  <a:pt x="347" y="467"/>
                </a:cubicBezTo>
                <a:cubicBezTo>
                  <a:pt x="352" y="475"/>
                  <a:pt x="364" y="478"/>
                  <a:pt x="369" y="479"/>
                </a:cubicBezTo>
                <a:cubicBezTo>
                  <a:pt x="376" y="485"/>
                  <a:pt x="374" y="498"/>
                  <a:pt x="377" y="505"/>
                </a:cubicBezTo>
                <a:cubicBezTo>
                  <a:pt x="380" y="512"/>
                  <a:pt x="387" y="514"/>
                  <a:pt x="389" y="520"/>
                </a:cubicBezTo>
                <a:cubicBezTo>
                  <a:pt x="391" y="526"/>
                  <a:pt x="387" y="532"/>
                  <a:pt x="387" y="539"/>
                </a:cubicBezTo>
                <a:cubicBezTo>
                  <a:pt x="390" y="553"/>
                  <a:pt x="389" y="553"/>
                  <a:pt x="389" y="563"/>
                </a:cubicBezTo>
                <a:cubicBezTo>
                  <a:pt x="389" y="573"/>
                  <a:pt x="384" y="587"/>
                  <a:pt x="384" y="599"/>
                </a:cubicBezTo>
                <a:cubicBezTo>
                  <a:pt x="384" y="611"/>
                  <a:pt x="391" y="629"/>
                  <a:pt x="389" y="638"/>
                </a:cubicBezTo>
                <a:cubicBezTo>
                  <a:pt x="387" y="647"/>
                  <a:pt x="375" y="646"/>
                  <a:pt x="371" y="653"/>
                </a:cubicBezTo>
                <a:cubicBezTo>
                  <a:pt x="367" y="676"/>
                  <a:pt x="367" y="676"/>
                  <a:pt x="362" y="682"/>
                </a:cubicBezTo>
                <a:cubicBezTo>
                  <a:pt x="357" y="688"/>
                  <a:pt x="347" y="685"/>
                  <a:pt x="344" y="689"/>
                </a:cubicBezTo>
                <a:cubicBezTo>
                  <a:pt x="341" y="693"/>
                  <a:pt x="345" y="700"/>
                  <a:pt x="342" y="704"/>
                </a:cubicBezTo>
                <a:cubicBezTo>
                  <a:pt x="342" y="704"/>
                  <a:pt x="328" y="710"/>
                  <a:pt x="323" y="712"/>
                </a:cubicBezTo>
                <a:cubicBezTo>
                  <a:pt x="320" y="713"/>
                  <a:pt x="306" y="716"/>
                  <a:pt x="306" y="716"/>
                </a:cubicBezTo>
                <a:cubicBezTo>
                  <a:pt x="302" y="728"/>
                  <a:pt x="295" y="726"/>
                  <a:pt x="288" y="737"/>
                </a:cubicBezTo>
                <a:cubicBezTo>
                  <a:pt x="279" y="741"/>
                  <a:pt x="266" y="735"/>
                  <a:pt x="257" y="736"/>
                </a:cubicBezTo>
                <a:cubicBezTo>
                  <a:pt x="248" y="737"/>
                  <a:pt x="245" y="743"/>
                  <a:pt x="234" y="742"/>
                </a:cubicBezTo>
                <a:cubicBezTo>
                  <a:pt x="223" y="741"/>
                  <a:pt x="200" y="734"/>
                  <a:pt x="192" y="731"/>
                </a:cubicBezTo>
                <a:cubicBezTo>
                  <a:pt x="188" y="730"/>
                  <a:pt x="189" y="724"/>
                  <a:pt x="186" y="722"/>
                </a:cubicBezTo>
                <a:cubicBezTo>
                  <a:pt x="181" y="717"/>
                  <a:pt x="168" y="727"/>
                  <a:pt x="168" y="727"/>
                </a:cubicBezTo>
                <a:cubicBezTo>
                  <a:pt x="132" y="734"/>
                  <a:pt x="165" y="721"/>
                  <a:pt x="144" y="722"/>
                </a:cubicBezTo>
                <a:cubicBezTo>
                  <a:pt x="138" y="725"/>
                  <a:pt x="126" y="725"/>
                  <a:pt x="126" y="725"/>
                </a:cubicBezTo>
                <a:cubicBezTo>
                  <a:pt x="117" y="738"/>
                  <a:pt x="114" y="736"/>
                  <a:pt x="98" y="739"/>
                </a:cubicBezTo>
                <a:cubicBezTo>
                  <a:pt x="95" y="741"/>
                  <a:pt x="90" y="746"/>
                  <a:pt x="87" y="749"/>
                </a:cubicBezTo>
                <a:cubicBezTo>
                  <a:pt x="84" y="752"/>
                  <a:pt x="84" y="756"/>
                  <a:pt x="81" y="758"/>
                </a:cubicBezTo>
                <a:cubicBezTo>
                  <a:pt x="77" y="761"/>
                  <a:pt x="68" y="759"/>
                  <a:pt x="62" y="760"/>
                </a:cubicBezTo>
                <a:cubicBezTo>
                  <a:pt x="56" y="761"/>
                  <a:pt x="48" y="763"/>
                  <a:pt x="42" y="767"/>
                </a:cubicBezTo>
                <a:cubicBezTo>
                  <a:pt x="33" y="772"/>
                  <a:pt x="32" y="779"/>
                  <a:pt x="27" y="785"/>
                </a:cubicBezTo>
                <a:cubicBezTo>
                  <a:pt x="22" y="791"/>
                  <a:pt x="16" y="795"/>
                  <a:pt x="12" y="800"/>
                </a:cubicBezTo>
                <a:cubicBezTo>
                  <a:pt x="8" y="806"/>
                  <a:pt x="0" y="818"/>
                  <a:pt x="0" y="818"/>
                </a:cubicBezTo>
                <a:cubicBezTo>
                  <a:pt x="0" y="824"/>
                  <a:pt x="13" y="827"/>
                  <a:pt x="17" y="833"/>
                </a:cubicBezTo>
                <a:cubicBezTo>
                  <a:pt x="21" y="839"/>
                  <a:pt x="23" y="847"/>
                  <a:pt x="24" y="856"/>
                </a:cubicBezTo>
                <a:cubicBezTo>
                  <a:pt x="31" y="877"/>
                  <a:pt x="13" y="872"/>
                  <a:pt x="23" y="886"/>
                </a:cubicBezTo>
                <a:cubicBezTo>
                  <a:pt x="25" y="896"/>
                  <a:pt x="25" y="908"/>
                  <a:pt x="27" y="919"/>
                </a:cubicBezTo>
                <a:cubicBezTo>
                  <a:pt x="29" y="930"/>
                  <a:pt x="30" y="942"/>
                  <a:pt x="33" y="950"/>
                </a:cubicBezTo>
                <a:cubicBezTo>
                  <a:pt x="37" y="956"/>
                  <a:pt x="38" y="966"/>
                  <a:pt x="45" y="968"/>
                </a:cubicBezTo>
                <a:cubicBezTo>
                  <a:pt x="54" y="971"/>
                  <a:pt x="72" y="977"/>
                  <a:pt x="72" y="977"/>
                </a:cubicBezTo>
                <a:cubicBezTo>
                  <a:pt x="78" y="983"/>
                  <a:pt x="75" y="1001"/>
                  <a:pt x="80" y="1006"/>
                </a:cubicBezTo>
                <a:cubicBezTo>
                  <a:pt x="85" y="1011"/>
                  <a:pt x="94" y="1008"/>
                  <a:pt x="102" y="1010"/>
                </a:cubicBezTo>
                <a:cubicBezTo>
                  <a:pt x="110" y="1018"/>
                  <a:pt x="123" y="1014"/>
                  <a:pt x="129" y="1019"/>
                </a:cubicBezTo>
                <a:cubicBezTo>
                  <a:pt x="135" y="1024"/>
                  <a:pt x="133" y="1035"/>
                  <a:pt x="138" y="1040"/>
                </a:cubicBezTo>
                <a:cubicBezTo>
                  <a:pt x="146" y="1063"/>
                  <a:pt x="142" y="1032"/>
                  <a:pt x="158" y="1051"/>
                </a:cubicBezTo>
                <a:cubicBezTo>
                  <a:pt x="163" y="1056"/>
                  <a:pt x="165" y="1062"/>
                  <a:pt x="170" y="1066"/>
                </a:cubicBezTo>
                <a:cubicBezTo>
                  <a:pt x="175" y="1070"/>
                  <a:pt x="182" y="1072"/>
                  <a:pt x="186" y="1078"/>
                </a:cubicBezTo>
                <a:cubicBezTo>
                  <a:pt x="194" y="1089"/>
                  <a:pt x="184" y="1090"/>
                  <a:pt x="192" y="1102"/>
                </a:cubicBezTo>
                <a:cubicBezTo>
                  <a:pt x="194" y="1105"/>
                  <a:pt x="198" y="1099"/>
                  <a:pt x="200" y="1097"/>
                </a:cubicBezTo>
                <a:cubicBezTo>
                  <a:pt x="203" y="1093"/>
                  <a:pt x="213" y="1086"/>
                  <a:pt x="216" y="1085"/>
                </a:cubicBezTo>
                <a:cubicBezTo>
                  <a:pt x="223" y="1074"/>
                  <a:pt x="208" y="1068"/>
                  <a:pt x="219" y="1061"/>
                </a:cubicBezTo>
                <a:cubicBezTo>
                  <a:pt x="223" y="1054"/>
                  <a:pt x="221" y="1051"/>
                  <a:pt x="225" y="1045"/>
                </a:cubicBezTo>
                <a:cubicBezTo>
                  <a:pt x="229" y="1039"/>
                  <a:pt x="239" y="1033"/>
                  <a:pt x="245" y="1028"/>
                </a:cubicBezTo>
                <a:cubicBezTo>
                  <a:pt x="251" y="1023"/>
                  <a:pt x="256" y="1018"/>
                  <a:pt x="263" y="1015"/>
                </a:cubicBezTo>
                <a:cubicBezTo>
                  <a:pt x="270" y="1012"/>
                  <a:pt x="279" y="1013"/>
                  <a:pt x="285" y="1010"/>
                </a:cubicBezTo>
                <a:cubicBezTo>
                  <a:pt x="297" y="1001"/>
                  <a:pt x="293" y="998"/>
                  <a:pt x="299" y="995"/>
                </a:cubicBezTo>
                <a:cubicBezTo>
                  <a:pt x="305" y="992"/>
                  <a:pt x="315" y="992"/>
                  <a:pt x="324" y="991"/>
                </a:cubicBezTo>
                <a:cubicBezTo>
                  <a:pt x="332" y="987"/>
                  <a:pt x="341" y="991"/>
                  <a:pt x="351" y="991"/>
                </a:cubicBezTo>
                <a:cubicBezTo>
                  <a:pt x="361" y="991"/>
                  <a:pt x="375" y="991"/>
                  <a:pt x="386" y="992"/>
                </a:cubicBezTo>
                <a:cubicBezTo>
                  <a:pt x="397" y="993"/>
                  <a:pt x="411" y="999"/>
                  <a:pt x="420" y="995"/>
                </a:cubicBezTo>
                <a:cubicBezTo>
                  <a:pt x="439" y="991"/>
                  <a:pt x="431" y="975"/>
                  <a:pt x="440" y="971"/>
                </a:cubicBezTo>
                <a:cubicBezTo>
                  <a:pt x="449" y="967"/>
                  <a:pt x="464" y="978"/>
                  <a:pt x="474" y="971"/>
                </a:cubicBezTo>
                <a:cubicBezTo>
                  <a:pt x="487" y="958"/>
                  <a:pt x="498" y="946"/>
                  <a:pt x="501" y="929"/>
                </a:cubicBezTo>
                <a:cubicBezTo>
                  <a:pt x="504" y="919"/>
                  <a:pt x="492" y="920"/>
                  <a:pt x="489" y="910"/>
                </a:cubicBezTo>
                <a:cubicBezTo>
                  <a:pt x="486" y="900"/>
                  <a:pt x="483" y="875"/>
                  <a:pt x="485" y="866"/>
                </a:cubicBezTo>
                <a:cubicBezTo>
                  <a:pt x="485" y="853"/>
                  <a:pt x="495" y="860"/>
                  <a:pt x="501" y="857"/>
                </a:cubicBezTo>
                <a:cubicBezTo>
                  <a:pt x="507" y="854"/>
                  <a:pt x="513" y="849"/>
                  <a:pt x="521" y="847"/>
                </a:cubicBezTo>
                <a:cubicBezTo>
                  <a:pt x="529" y="845"/>
                  <a:pt x="540" y="841"/>
                  <a:pt x="552" y="842"/>
                </a:cubicBezTo>
                <a:cubicBezTo>
                  <a:pt x="564" y="843"/>
                  <a:pt x="584" y="847"/>
                  <a:pt x="593" y="850"/>
                </a:cubicBezTo>
                <a:cubicBezTo>
                  <a:pt x="616" y="848"/>
                  <a:pt x="601" y="860"/>
                  <a:pt x="605" y="863"/>
                </a:cubicBezTo>
                <a:cubicBezTo>
                  <a:pt x="609" y="866"/>
                  <a:pt x="616" y="868"/>
                  <a:pt x="620" y="868"/>
                </a:cubicBezTo>
                <a:cubicBezTo>
                  <a:pt x="624" y="868"/>
                  <a:pt x="624" y="865"/>
                  <a:pt x="632" y="865"/>
                </a:cubicBezTo>
                <a:cubicBezTo>
                  <a:pt x="640" y="865"/>
                  <a:pt x="658" y="868"/>
                  <a:pt x="669" y="869"/>
                </a:cubicBezTo>
                <a:cubicBezTo>
                  <a:pt x="676" y="867"/>
                  <a:pt x="689" y="862"/>
                  <a:pt x="696" y="869"/>
                </a:cubicBezTo>
                <a:cubicBezTo>
                  <a:pt x="710" y="883"/>
                  <a:pt x="693" y="889"/>
                  <a:pt x="711" y="890"/>
                </a:cubicBezTo>
                <a:cubicBezTo>
                  <a:pt x="719" y="893"/>
                  <a:pt x="734" y="892"/>
                  <a:pt x="744" y="892"/>
                </a:cubicBezTo>
                <a:cubicBezTo>
                  <a:pt x="754" y="892"/>
                  <a:pt x="763" y="887"/>
                  <a:pt x="770" y="887"/>
                </a:cubicBezTo>
                <a:cubicBezTo>
                  <a:pt x="777" y="887"/>
                  <a:pt x="781" y="889"/>
                  <a:pt x="789" y="893"/>
                </a:cubicBezTo>
                <a:cubicBezTo>
                  <a:pt x="802" y="897"/>
                  <a:pt x="804" y="907"/>
                  <a:pt x="816" y="914"/>
                </a:cubicBezTo>
                <a:cubicBezTo>
                  <a:pt x="825" y="919"/>
                  <a:pt x="852" y="920"/>
                  <a:pt x="855" y="920"/>
                </a:cubicBezTo>
                <a:cubicBezTo>
                  <a:pt x="865" y="924"/>
                  <a:pt x="862" y="934"/>
                  <a:pt x="869" y="940"/>
                </a:cubicBezTo>
                <a:cubicBezTo>
                  <a:pt x="876" y="946"/>
                  <a:pt x="887" y="953"/>
                  <a:pt x="897" y="955"/>
                </a:cubicBezTo>
                <a:cubicBezTo>
                  <a:pt x="907" y="957"/>
                  <a:pt x="920" y="951"/>
                  <a:pt x="927" y="953"/>
                </a:cubicBezTo>
                <a:cubicBezTo>
                  <a:pt x="942" y="960"/>
                  <a:pt x="934" y="965"/>
                  <a:pt x="939" y="968"/>
                </a:cubicBezTo>
                <a:cubicBezTo>
                  <a:pt x="944" y="971"/>
                  <a:pt x="952" y="971"/>
                  <a:pt x="956" y="970"/>
                </a:cubicBezTo>
                <a:cubicBezTo>
                  <a:pt x="960" y="969"/>
                  <a:pt x="957" y="960"/>
                  <a:pt x="963" y="959"/>
                </a:cubicBezTo>
                <a:cubicBezTo>
                  <a:pt x="974" y="957"/>
                  <a:pt x="993" y="962"/>
                  <a:pt x="993" y="962"/>
                </a:cubicBezTo>
                <a:cubicBezTo>
                  <a:pt x="1006" y="942"/>
                  <a:pt x="990" y="962"/>
                  <a:pt x="1026" y="950"/>
                </a:cubicBezTo>
                <a:cubicBezTo>
                  <a:pt x="1030" y="949"/>
                  <a:pt x="1032" y="944"/>
                  <a:pt x="1035" y="941"/>
                </a:cubicBezTo>
                <a:cubicBezTo>
                  <a:pt x="1046" y="932"/>
                  <a:pt x="1054" y="930"/>
                  <a:pt x="1068" y="928"/>
                </a:cubicBezTo>
                <a:cubicBezTo>
                  <a:pt x="1077" y="919"/>
                  <a:pt x="1080" y="912"/>
                  <a:pt x="1092" y="908"/>
                </a:cubicBezTo>
                <a:cubicBezTo>
                  <a:pt x="1103" y="910"/>
                  <a:pt x="1125" y="917"/>
                  <a:pt x="1125" y="917"/>
                </a:cubicBezTo>
                <a:cubicBezTo>
                  <a:pt x="1134" y="921"/>
                  <a:pt x="1141" y="929"/>
                  <a:pt x="1151" y="932"/>
                </a:cubicBezTo>
                <a:cubicBezTo>
                  <a:pt x="1161" y="935"/>
                  <a:pt x="1177" y="929"/>
                  <a:pt x="1185" y="932"/>
                </a:cubicBezTo>
                <a:cubicBezTo>
                  <a:pt x="1197" y="939"/>
                  <a:pt x="1197" y="948"/>
                  <a:pt x="1202" y="953"/>
                </a:cubicBezTo>
                <a:cubicBezTo>
                  <a:pt x="1207" y="958"/>
                  <a:pt x="1213" y="954"/>
                  <a:pt x="1218" y="962"/>
                </a:cubicBezTo>
                <a:cubicBezTo>
                  <a:pt x="1225" y="974"/>
                  <a:pt x="1230" y="992"/>
                  <a:pt x="1232" y="1004"/>
                </a:cubicBezTo>
                <a:cubicBezTo>
                  <a:pt x="1234" y="1016"/>
                  <a:pt x="1228" y="1026"/>
                  <a:pt x="1230" y="1033"/>
                </a:cubicBezTo>
                <a:cubicBezTo>
                  <a:pt x="1232" y="1040"/>
                  <a:pt x="1241" y="1041"/>
                  <a:pt x="1245" y="1048"/>
                </a:cubicBezTo>
                <a:cubicBezTo>
                  <a:pt x="1249" y="1055"/>
                  <a:pt x="1250" y="1066"/>
                  <a:pt x="1254" y="1073"/>
                </a:cubicBezTo>
                <a:cubicBezTo>
                  <a:pt x="1262" y="1094"/>
                  <a:pt x="1263" y="1083"/>
                  <a:pt x="1269" y="1088"/>
                </a:cubicBezTo>
                <a:cubicBezTo>
                  <a:pt x="1275" y="1093"/>
                  <a:pt x="1285" y="1097"/>
                  <a:pt x="1290" y="1106"/>
                </a:cubicBezTo>
                <a:cubicBezTo>
                  <a:pt x="1294" y="1117"/>
                  <a:pt x="1292" y="1138"/>
                  <a:pt x="1302" y="1144"/>
                </a:cubicBezTo>
                <a:cubicBezTo>
                  <a:pt x="1305" y="1146"/>
                  <a:pt x="1316" y="1146"/>
                  <a:pt x="1319" y="1148"/>
                </a:cubicBezTo>
                <a:cubicBezTo>
                  <a:pt x="1322" y="1149"/>
                  <a:pt x="1317" y="1161"/>
                  <a:pt x="1320" y="1163"/>
                </a:cubicBezTo>
                <a:cubicBezTo>
                  <a:pt x="1326" y="1167"/>
                  <a:pt x="1341" y="1172"/>
                  <a:pt x="1341" y="1172"/>
                </a:cubicBezTo>
                <a:cubicBezTo>
                  <a:pt x="1345" y="1175"/>
                  <a:pt x="1341" y="1184"/>
                  <a:pt x="1344" y="1187"/>
                </a:cubicBezTo>
                <a:cubicBezTo>
                  <a:pt x="1347" y="1190"/>
                  <a:pt x="1354" y="1194"/>
                  <a:pt x="1359" y="1190"/>
                </a:cubicBezTo>
                <a:cubicBezTo>
                  <a:pt x="1373" y="1169"/>
                  <a:pt x="1369" y="1179"/>
                  <a:pt x="1374" y="1163"/>
                </a:cubicBezTo>
                <a:cubicBezTo>
                  <a:pt x="1377" y="1145"/>
                  <a:pt x="1375" y="1136"/>
                  <a:pt x="1392" y="1130"/>
                </a:cubicBezTo>
                <a:cubicBezTo>
                  <a:pt x="1396" y="1120"/>
                  <a:pt x="1409" y="1120"/>
                  <a:pt x="1412" y="1112"/>
                </a:cubicBezTo>
                <a:cubicBezTo>
                  <a:pt x="1415" y="1104"/>
                  <a:pt x="1408" y="1087"/>
                  <a:pt x="1410" y="1081"/>
                </a:cubicBezTo>
                <a:cubicBezTo>
                  <a:pt x="1411" y="1074"/>
                  <a:pt x="1418" y="1079"/>
                  <a:pt x="1422" y="1075"/>
                </a:cubicBezTo>
                <a:cubicBezTo>
                  <a:pt x="1426" y="1071"/>
                  <a:pt x="1426" y="1065"/>
                  <a:pt x="1434" y="1058"/>
                </a:cubicBezTo>
                <a:cubicBezTo>
                  <a:pt x="1452" y="1031"/>
                  <a:pt x="1421" y="1038"/>
                  <a:pt x="1470" y="1031"/>
                </a:cubicBezTo>
                <a:cubicBezTo>
                  <a:pt x="1477" y="1023"/>
                  <a:pt x="1486" y="1019"/>
                  <a:pt x="1488" y="1012"/>
                </a:cubicBezTo>
                <a:cubicBezTo>
                  <a:pt x="1490" y="1005"/>
                  <a:pt x="1483" y="991"/>
                  <a:pt x="1485" y="986"/>
                </a:cubicBezTo>
                <a:cubicBezTo>
                  <a:pt x="1490" y="982"/>
                  <a:pt x="1497" y="982"/>
                  <a:pt x="1503" y="980"/>
                </a:cubicBezTo>
                <a:cubicBezTo>
                  <a:pt x="1510" y="978"/>
                  <a:pt x="1521" y="968"/>
                  <a:pt x="1521" y="968"/>
                </a:cubicBezTo>
                <a:cubicBezTo>
                  <a:pt x="1525" y="962"/>
                  <a:pt x="1532" y="952"/>
                  <a:pt x="1538" y="947"/>
                </a:cubicBezTo>
                <a:cubicBezTo>
                  <a:pt x="1544" y="942"/>
                  <a:pt x="1551" y="940"/>
                  <a:pt x="1557" y="937"/>
                </a:cubicBezTo>
                <a:cubicBezTo>
                  <a:pt x="1561" y="931"/>
                  <a:pt x="1569" y="930"/>
                  <a:pt x="1575" y="926"/>
                </a:cubicBezTo>
                <a:cubicBezTo>
                  <a:pt x="1579" y="922"/>
                  <a:pt x="1583" y="911"/>
                  <a:pt x="1590" y="908"/>
                </a:cubicBezTo>
                <a:cubicBezTo>
                  <a:pt x="1597" y="905"/>
                  <a:pt x="1609" y="913"/>
                  <a:pt x="1617" y="910"/>
                </a:cubicBezTo>
                <a:cubicBezTo>
                  <a:pt x="1630" y="906"/>
                  <a:pt x="1624" y="898"/>
                  <a:pt x="1637" y="892"/>
                </a:cubicBezTo>
                <a:cubicBezTo>
                  <a:pt x="1644" y="888"/>
                  <a:pt x="1654" y="886"/>
                  <a:pt x="1664" y="886"/>
                </a:cubicBezTo>
                <a:cubicBezTo>
                  <a:pt x="1674" y="886"/>
                  <a:pt x="1685" y="890"/>
                  <a:pt x="1695" y="890"/>
                </a:cubicBezTo>
                <a:cubicBezTo>
                  <a:pt x="1709" y="887"/>
                  <a:pt x="1717" y="889"/>
                  <a:pt x="1727" y="886"/>
                </a:cubicBezTo>
                <a:cubicBezTo>
                  <a:pt x="1737" y="883"/>
                  <a:pt x="1751" y="875"/>
                  <a:pt x="1757" y="869"/>
                </a:cubicBezTo>
                <a:cubicBezTo>
                  <a:pt x="1767" y="862"/>
                  <a:pt x="1764" y="853"/>
                  <a:pt x="1761" y="847"/>
                </a:cubicBezTo>
                <a:cubicBezTo>
                  <a:pt x="1758" y="841"/>
                  <a:pt x="1746" y="835"/>
                  <a:pt x="1740" y="830"/>
                </a:cubicBezTo>
                <a:cubicBezTo>
                  <a:pt x="1735" y="819"/>
                  <a:pt x="1728" y="824"/>
                  <a:pt x="1724" y="817"/>
                </a:cubicBezTo>
                <a:cubicBezTo>
                  <a:pt x="1720" y="810"/>
                  <a:pt x="1717" y="795"/>
                  <a:pt x="1713" y="788"/>
                </a:cubicBezTo>
                <a:cubicBezTo>
                  <a:pt x="1707" y="777"/>
                  <a:pt x="1703" y="782"/>
                  <a:pt x="1701" y="775"/>
                </a:cubicBezTo>
                <a:cubicBezTo>
                  <a:pt x="1699" y="768"/>
                  <a:pt x="1701" y="749"/>
                  <a:pt x="1698" y="743"/>
                </a:cubicBezTo>
                <a:cubicBezTo>
                  <a:pt x="1694" y="734"/>
                  <a:pt x="1686" y="743"/>
                  <a:pt x="1683" y="739"/>
                </a:cubicBezTo>
                <a:cubicBezTo>
                  <a:pt x="1680" y="735"/>
                  <a:pt x="1679" y="725"/>
                  <a:pt x="1677" y="716"/>
                </a:cubicBezTo>
                <a:cubicBezTo>
                  <a:pt x="1674" y="706"/>
                  <a:pt x="1671" y="696"/>
                  <a:pt x="1671" y="685"/>
                </a:cubicBezTo>
                <a:cubicBezTo>
                  <a:pt x="1671" y="674"/>
                  <a:pt x="1677" y="657"/>
                  <a:pt x="1680" y="650"/>
                </a:cubicBezTo>
                <a:cubicBezTo>
                  <a:pt x="1681" y="646"/>
                  <a:pt x="1687" y="647"/>
                  <a:pt x="1689" y="644"/>
                </a:cubicBezTo>
                <a:cubicBezTo>
                  <a:pt x="1694" y="639"/>
                  <a:pt x="1701" y="626"/>
                  <a:pt x="1701" y="626"/>
                </a:cubicBezTo>
                <a:cubicBezTo>
                  <a:pt x="1697" y="611"/>
                  <a:pt x="1697" y="608"/>
                  <a:pt x="1710" y="599"/>
                </a:cubicBezTo>
                <a:cubicBezTo>
                  <a:pt x="1712" y="596"/>
                  <a:pt x="1720" y="586"/>
                  <a:pt x="1719" y="581"/>
                </a:cubicBezTo>
                <a:cubicBezTo>
                  <a:pt x="1719" y="581"/>
                  <a:pt x="1676" y="531"/>
                  <a:pt x="1671" y="530"/>
                </a:cubicBezTo>
                <a:cubicBezTo>
                  <a:pt x="1657" y="527"/>
                  <a:pt x="1643" y="528"/>
                  <a:pt x="1629" y="527"/>
                </a:cubicBezTo>
                <a:cubicBezTo>
                  <a:pt x="1597" y="522"/>
                  <a:pt x="1611" y="517"/>
                  <a:pt x="1590" y="503"/>
                </a:cubicBezTo>
                <a:cubicBezTo>
                  <a:pt x="1583" y="496"/>
                  <a:pt x="1592" y="487"/>
                  <a:pt x="1590" y="481"/>
                </a:cubicBezTo>
                <a:cubicBezTo>
                  <a:pt x="1588" y="475"/>
                  <a:pt x="1578" y="472"/>
                  <a:pt x="1575" y="467"/>
                </a:cubicBezTo>
                <a:cubicBezTo>
                  <a:pt x="1572" y="458"/>
                  <a:pt x="1570" y="459"/>
                  <a:pt x="1569" y="451"/>
                </a:cubicBezTo>
                <a:cubicBezTo>
                  <a:pt x="1568" y="443"/>
                  <a:pt x="1571" y="425"/>
                  <a:pt x="1568" y="421"/>
                </a:cubicBezTo>
                <a:cubicBezTo>
                  <a:pt x="1565" y="417"/>
                  <a:pt x="1557" y="424"/>
                  <a:pt x="1548" y="424"/>
                </a:cubicBezTo>
                <a:cubicBezTo>
                  <a:pt x="1539" y="424"/>
                  <a:pt x="1525" y="424"/>
                  <a:pt x="1515" y="424"/>
                </a:cubicBezTo>
                <a:cubicBezTo>
                  <a:pt x="1505" y="424"/>
                  <a:pt x="1503" y="422"/>
                  <a:pt x="1488" y="422"/>
                </a:cubicBezTo>
                <a:cubicBezTo>
                  <a:pt x="1473" y="422"/>
                  <a:pt x="1434" y="425"/>
                  <a:pt x="1422" y="425"/>
                </a:cubicBezTo>
                <a:cubicBezTo>
                  <a:pt x="1395" y="417"/>
                  <a:pt x="1419" y="421"/>
                  <a:pt x="1418" y="419"/>
                </a:cubicBezTo>
                <a:cubicBezTo>
                  <a:pt x="1417" y="417"/>
                  <a:pt x="1416" y="418"/>
                  <a:pt x="1416" y="415"/>
                </a:cubicBezTo>
                <a:cubicBezTo>
                  <a:pt x="1416" y="412"/>
                  <a:pt x="1422" y="399"/>
                  <a:pt x="1416" y="398"/>
                </a:cubicBezTo>
                <a:cubicBezTo>
                  <a:pt x="1410" y="397"/>
                  <a:pt x="1392" y="406"/>
                  <a:pt x="1380" y="406"/>
                </a:cubicBezTo>
                <a:cubicBezTo>
                  <a:pt x="1368" y="406"/>
                  <a:pt x="1349" y="403"/>
                  <a:pt x="1341" y="398"/>
                </a:cubicBezTo>
                <a:cubicBezTo>
                  <a:pt x="1324" y="391"/>
                  <a:pt x="1336" y="378"/>
                  <a:pt x="1329" y="374"/>
                </a:cubicBezTo>
                <a:cubicBezTo>
                  <a:pt x="1322" y="370"/>
                  <a:pt x="1305" y="375"/>
                  <a:pt x="1296" y="371"/>
                </a:cubicBezTo>
                <a:cubicBezTo>
                  <a:pt x="1287" y="365"/>
                  <a:pt x="1283" y="355"/>
                  <a:pt x="1272" y="350"/>
                </a:cubicBezTo>
                <a:cubicBezTo>
                  <a:pt x="1240" y="336"/>
                  <a:pt x="1265" y="352"/>
                  <a:pt x="1245" y="338"/>
                </a:cubicBezTo>
                <a:cubicBezTo>
                  <a:pt x="1235" y="329"/>
                  <a:pt x="1231" y="300"/>
                  <a:pt x="1224" y="290"/>
                </a:cubicBezTo>
                <a:cubicBezTo>
                  <a:pt x="1217" y="280"/>
                  <a:pt x="1207" y="283"/>
                  <a:pt x="1200" y="277"/>
                </a:cubicBezTo>
                <a:cubicBezTo>
                  <a:pt x="1193" y="271"/>
                  <a:pt x="1192" y="260"/>
                  <a:pt x="1184" y="254"/>
                </a:cubicBezTo>
                <a:cubicBezTo>
                  <a:pt x="1176" y="248"/>
                  <a:pt x="1159" y="245"/>
                  <a:pt x="1152" y="242"/>
                </a:cubicBezTo>
                <a:cubicBezTo>
                  <a:pt x="1149" y="240"/>
                  <a:pt x="1147" y="236"/>
                  <a:pt x="1143" y="236"/>
                </a:cubicBezTo>
                <a:cubicBezTo>
                  <a:pt x="1137" y="236"/>
                  <a:pt x="1130" y="231"/>
                  <a:pt x="1124" y="232"/>
                </a:cubicBezTo>
                <a:cubicBezTo>
                  <a:pt x="1109" y="250"/>
                  <a:pt x="1103" y="244"/>
                  <a:pt x="1092" y="245"/>
                </a:cubicBezTo>
                <a:cubicBezTo>
                  <a:pt x="1090" y="253"/>
                  <a:pt x="1093" y="264"/>
                  <a:pt x="1086" y="269"/>
                </a:cubicBezTo>
                <a:cubicBezTo>
                  <a:pt x="1081" y="273"/>
                  <a:pt x="1068" y="275"/>
                  <a:pt x="1068" y="275"/>
                </a:cubicBezTo>
                <a:cubicBezTo>
                  <a:pt x="1019" y="271"/>
                  <a:pt x="1043" y="274"/>
                  <a:pt x="1017" y="257"/>
                </a:cubicBezTo>
                <a:cubicBezTo>
                  <a:pt x="1007" y="264"/>
                  <a:pt x="997" y="259"/>
                  <a:pt x="986" y="263"/>
                </a:cubicBezTo>
                <a:cubicBezTo>
                  <a:pt x="965" y="249"/>
                  <a:pt x="973" y="253"/>
                  <a:pt x="957" y="248"/>
                </a:cubicBezTo>
                <a:cubicBezTo>
                  <a:pt x="939" y="249"/>
                  <a:pt x="924" y="255"/>
                  <a:pt x="906" y="257"/>
                </a:cubicBezTo>
                <a:cubicBezTo>
                  <a:pt x="900" y="258"/>
                  <a:pt x="888" y="263"/>
                  <a:pt x="888" y="263"/>
                </a:cubicBezTo>
                <a:cubicBezTo>
                  <a:pt x="869" y="258"/>
                  <a:pt x="857" y="235"/>
                  <a:pt x="843" y="233"/>
                </a:cubicBezTo>
                <a:cubicBezTo>
                  <a:pt x="834" y="232"/>
                  <a:pt x="825" y="231"/>
                  <a:pt x="816" y="230"/>
                </a:cubicBezTo>
                <a:cubicBezTo>
                  <a:pt x="806" y="216"/>
                  <a:pt x="811" y="224"/>
                  <a:pt x="804" y="203"/>
                </a:cubicBezTo>
                <a:cubicBezTo>
                  <a:pt x="801" y="194"/>
                  <a:pt x="777" y="191"/>
                  <a:pt x="777" y="191"/>
                </a:cubicBezTo>
                <a:cubicBezTo>
                  <a:pt x="768" y="182"/>
                  <a:pt x="753" y="191"/>
                  <a:pt x="743" y="184"/>
                </a:cubicBezTo>
                <a:cubicBezTo>
                  <a:pt x="733" y="170"/>
                  <a:pt x="750" y="156"/>
                  <a:pt x="729" y="149"/>
                </a:cubicBezTo>
                <a:cubicBezTo>
                  <a:pt x="723" y="147"/>
                  <a:pt x="708" y="152"/>
                  <a:pt x="708" y="152"/>
                </a:cubicBezTo>
                <a:cubicBezTo>
                  <a:pt x="701" y="148"/>
                  <a:pt x="692" y="125"/>
                  <a:pt x="684" y="122"/>
                </a:cubicBezTo>
                <a:cubicBezTo>
                  <a:pt x="676" y="119"/>
                  <a:pt x="669" y="134"/>
                  <a:pt x="660" y="131"/>
                </a:cubicBezTo>
                <a:cubicBezTo>
                  <a:pt x="646" y="126"/>
                  <a:pt x="642" y="112"/>
                  <a:pt x="630" y="104"/>
                </a:cubicBezTo>
                <a:cubicBezTo>
                  <a:pt x="621" y="91"/>
                  <a:pt x="623" y="77"/>
                  <a:pt x="606" y="71"/>
                </a:cubicBezTo>
                <a:cubicBezTo>
                  <a:pt x="593" y="51"/>
                  <a:pt x="609" y="11"/>
                  <a:pt x="575" y="11"/>
                </a:cubicBezTo>
                <a:close/>
              </a:path>
            </a:pathLst>
          </a:custGeom>
          <a:solidFill>
            <a:srgbClr val="FFCC99"/>
          </a:solidFill>
          <a:ln w="12700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6334125" y="1201738"/>
            <a:ext cx="63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000" i="1">
                <a:solidFill>
                  <a:schemeClr val="tx1"/>
                </a:solidFill>
              </a:rPr>
              <a:t>D</a:t>
            </a:r>
            <a:endParaRPr kumimoji="1" lang="zh-CN" altLang="en-US" sz="2000" i="1">
              <a:solidFill>
                <a:schemeClr val="tx1"/>
              </a:solidFill>
            </a:endParaRPr>
          </a:p>
        </p:txBody>
      </p:sp>
      <p:sp>
        <p:nvSpPr>
          <p:cNvPr id="46089" name="Oval 9"/>
          <p:cNvSpPr>
            <a:spLocks noChangeAspect="1" noChangeArrowheads="1"/>
          </p:cNvSpPr>
          <p:nvPr/>
        </p:nvSpPr>
        <p:spPr bwMode="auto">
          <a:xfrm>
            <a:off x="6991350" y="1585913"/>
            <a:ext cx="728663" cy="73501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V="1">
            <a:off x="7342188" y="1592263"/>
            <a:ext cx="131762" cy="3778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7115175" y="1557338"/>
            <a:ext cx="658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en-US" altLang="zh-CN" sz="2000" i="1">
                <a:solidFill>
                  <a:schemeClr val="tx1"/>
                </a:solidFill>
                <a:latin typeface="Symbol" panose="05050102010706020507" pitchFamily="18" charset="2"/>
              </a:rPr>
              <a:t>d</a:t>
            </a:r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>
            <a:off x="7716838" y="1881188"/>
            <a:ext cx="0" cy="1444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stealth" w="med" len="lg"/>
            <a:tailEnd type="non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3" name="Rectangle 13"/>
          <p:cNvSpPr>
            <a:spLocks noChangeArrowheads="1"/>
          </p:cNvSpPr>
          <p:nvPr/>
        </p:nvSpPr>
        <p:spPr bwMode="auto">
          <a:xfrm>
            <a:off x="7697788" y="1793875"/>
            <a:ext cx="63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000" i="1">
                <a:solidFill>
                  <a:schemeClr val="tx1"/>
                </a:solidFill>
                <a:latin typeface="Symbol" panose="05050102010706020507" pitchFamily="18" charset="2"/>
              </a:rPr>
              <a:t>G</a:t>
            </a:r>
            <a:endParaRPr kumimoji="1" lang="zh-CN" altLang="en-US" sz="2000" i="1">
              <a:solidFill>
                <a:schemeClr val="tx1"/>
              </a:solidFill>
              <a:latin typeface="Symbol" panose="05050102010706020507" pitchFamily="18" charset="2"/>
            </a:endParaRPr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>
            <a:off x="6299200" y="1822450"/>
            <a:ext cx="0" cy="1539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095" name="Rectangle 15"/>
          <p:cNvSpPr>
            <a:spLocks noChangeArrowheads="1"/>
          </p:cNvSpPr>
          <p:nvPr/>
        </p:nvSpPr>
        <p:spPr bwMode="auto">
          <a:xfrm>
            <a:off x="5905500" y="1706563"/>
            <a:ext cx="63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000" i="1">
                <a:solidFill>
                  <a:schemeClr val="tx1"/>
                </a:solidFill>
              </a:rPr>
              <a:t>C</a:t>
            </a:r>
            <a:endParaRPr kumimoji="1" lang="zh-CN" altLang="en-US" sz="2000" i="1">
              <a:solidFill>
                <a:schemeClr val="tx1"/>
              </a:solidFill>
            </a:endParaRPr>
          </a:p>
        </p:txBody>
      </p:sp>
      <p:graphicFrame>
        <p:nvGraphicFramePr>
          <p:cNvPr id="46096" name="Object 16"/>
          <p:cNvGraphicFramePr>
            <a:graphicFrameLocks noChangeAspect="1"/>
          </p:cNvGraphicFramePr>
          <p:nvPr/>
        </p:nvGraphicFramePr>
        <p:xfrm>
          <a:off x="7265988" y="1925638"/>
          <a:ext cx="238125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公式" r:id="rId6" imgW="279360" imgH="380880" progId="Equation.3">
                  <p:embed/>
                </p:oleObj>
              </mc:Choice>
              <mc:Fallback>
                <p:oleObj name="公式" r:id="rId6" imgW="279360" imgH="380880" progId="Equation.3">
                  <p:embed/>
                  <p:pic>
                    <p:nvPicPr>
                      <p:cNvPr id="460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5988" y="1925638"/>
                        <a:ext cx="238125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7" name="Oval 17"/>
          <p:cNvSpPr>
            <a:spLocks noChangeArrowheads="1"/>
          </p:cNvSpPr>
          <p:nvPr/>
        </p:nvSpPr>
        <p:spPr bwMode="auto">
          <a:xfrm>
            <a:off x="7315200" y="1924050"/>
            <a:ext cx="71438" cy="71438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6098" name="Object 18"/>
          <p:cNvGraphicFramePr>
            <a:graphicFrameLocks/>
          </p:cNvGraphicFramePr>
          <p:nvPr/>
        </p:nvGraphicFramePr>
        <p:xfrm>
          <a:off x="2697163" y="1196975"/>
          <a:ext cx="635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公式" r:id="rId8" imgW="634680" imgH="342720" progId="Equation.3">
                  <p:embed/>
                </p:oleObj>
              </mc:Choice>
              <mc:Fallback>
                <p:oleObj name="公式" r:id="rId8" imgW="634680" imgH="342720" progId="Equation.3">
                  <p:embed/>
                  <p:pic>
                    <p:nvPicPr>
                      <p:cNvPr id="46098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7163" y="1196975"/>
                        <a:ext cx="635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9" name="Object 19"/>
          <p:cNvGraphicFramePr>
            <a:graphicFrameLocks/>
          </p:cNvGraphicFramePr>
          <p:nvPr/>
        </p:nvGraphicFramePr>
        <p:xfrm>
          <a:off x="3849688" y="1684338"/>
          <a:ext cx="9001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公式" r:id="rId10" imgW="901440" imgH="380880" progId="Equation.3">
                  <p:embed/>
                </p:oleObj>
              </mc:Choice>
              <mc:Fallback>
                <p:oleObj name="公式" r:id="rId10" imgW="901440" imgH="380880" progId="Equation.3">
                  <p:embed/>
                  <p:pic>
                    <p:nvPicPr>
                      <p:cNvPr id="46099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9688" y="1684338"/>
                        <a:ext cx="90011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0" name="Rectangle 20"/>
          <p:cNvSpPr>
            <a:spLocks noChangeArrowheads="1"/>
          </p:cNvSpPr>
          <p:nvPr/>
        </p:nvSpPr>
        <p:spPr bwMode="auto">
          <a:xfrm>
            <a:off x="530225" y="3197225"/>
            <a:ext cx="1130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zh-CN" altLang="en-US">
                <a:solidFill>
                  <a:srgbClr val="0000FF"/>
                </a:solidFill>
              </a:rPr>
              <a:t>证明</a:t>
            </a:r>
          </a:p>
        </p:txBody>
      </p:sp>
      <p:sp>
        <p:nvSpPr>
          <p:cNvPr id="46101" name="Rectangle 21"/>
          <p:cNvSpPr>
            <a:spLocks noChangeArrowheads="1"/>
          </p:cNvSpPr>
          <p:nvPr/>
        </p:nvSpPr>
        <p:spPr bwMode="auto">
          <a:xfrm>
            <a:off x="490538" y="3643313"/>
            <a:ext cx="12271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en-US" altLang="zh-CN" sz="180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kumimoji="1" lang="zh-CN" altLang="en-US" sz="180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思路</a:t>
            </a:r>
            <a:r>
              <a:rPr kumimoji="1" lang="en-US" altLang="zh-CN" sz="1800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rPr>
              <a:t>)</a:t>
            </a:r>
          </a:p>
        </p:txBody>
      </p:sp>
      <p:grpSp>
        <p:nvGrpSpPr>
          <p:cNvPr id="46125" name="Group 45"/>
          <p:cNvGrpSpPr>
            <a:grpSpLocks/>
          </p:cNvGrpSpPr>
          <p:nvPr/>
        </p:nvGrpSpPr>
        <p:grpSpPr bwMode="auto">
          <a:xfrm>
            <a:off x="3273425" y="4143375"/>
            <a:ext cx="5295900" cy="777875"/>
            <a:chOff x="2062" y="2610"/>
            <a:chExt cx="3336" cy="490"/>
          </a:xfrm>
        </p:grpSpPr>
        <p:graphicFrame>
          <p:nvGraphicFramePr>
            <p:cNvPr id="46104" name="Object 24"/>
            <p:cNvGraphicFramePr>
              <a:graphicFrameLocks/>
            </p:cNvGraphicFramePr>
            <p:nvPr/>
          </p:nvGraphicFramePr>
          <p:xfrm>
            <a:off x="2062" y="2610"/>
            <a:ext cx="1558" cy="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公式" r:id="rId12" imgW="2501640" imgH="787320" progId="Equation.3">
                    <p:embed/>
                  </p:oleObj>
                </mc:Choice>
                <mc:Fallback>
                  <p:oleObj name="公式" r:id="rId12" imgW="2501640" imgH="787320" progId="Equation.3">
                    <p:embed/>
                    <p:pic>
                      <p:nvPicPr>
                        <p:cNvPr id="46104" name="Object 2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2" y="2610"/>
                          <a:ext cx="1558" cy="4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06" name="Text Box 26"/>
            <p:cNvSpPr txBox="1">
              <a:spLocks noChangeArrowheads="1"/>
            </p:cNvSpPr>
            <p:nvPr/>
          </p:nvSpPr>
          <p:spPr bwMode="auto">
            <a:xfrm>
              <a:off x="3673" y="2690"/>
              <a:ext cx="17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>
                  <a:solidFill>
                    <a:schemeClr val="hlink"/>
                  </a:solidFill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chemeClr val="hlink"/>
                  </a:solidFill>
                  <a:ea typeface="楷体_GB2312" pitchFamily="49" charset="-122"/>
                </a:rPr>
                <a:t>当   充分小时</a:t>
              </a:r>
              <a:r>
                <a:rPr lang="en-US" altLang="zh-CN">
                  <a:solidFill>
                    <a:schemeClr val="hlink"/>
                  </a:solidFill>
                  <a:ea typeface="楷体_GB2312" pitchFamily="49" charset="-122"/>
                </a:rPr>
                <a:t>)</a:t>
              </a:r>
            </a:p>
          </p:txBody>
        </p:sp>
        <p:graphicFrame>
          <p:nvGraphicFramePr>
            <p:cNvPr id="46107" name="Object 27"/>
            <p:cNvGraphicFramePr>
              <a:graphicFrameLocks/>
            </p:cNvGraphicFramePr>
            <p:nvPr/>
          </p:nvGraphicFramePr>
          <p:xfrm>
            <a:off x="3992" y="2760"/>
            <a:ext cx="143" cy="1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name="公式" r:id="rId14" imgW="228600" imgH="279360" progId="Equation.3">
                    <p:embed/>
                  </p:oleObj>
                </mc:Choice>
                <mc:Fallback>
                  <p:oleObj name="公式" r:id="rId14" imgW="228600" imgH="279360" progId="Equation.3">
                    <p:embed/>
                    <p:pic>
                      <p:nvPicPr>
                        <p:cNvPr id="46107" name="Object 2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2" y="2760"/>
                          <a:ext cx="143" cy="1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124" name="Group 44"/>
          <p:cNvGrpSpPr>
            <a:grpSpLocks/>
          </p:cNvGrpSpPr>
          <p:nvPr/>
        </p:nvGrpSpPr>
        <p:grpSpPr bwMode="auto">
          <a:xfrm>
            <a:off x="1343025" y="3098800"/>
            <a:ext cx="5292725" cy="798513"/>
            <a:chOff x="846" y="1952"/>
            <a:chExt cx="3334" cy="503"/>
          </a:xfrm>
        </p:grpSpPr>
        <p:sp>
          <p:nvSpPr>
            <p:cNvPr id="46115" name="Rectangle 35"/>
            <p:cNvSpPr>
              <a:spLocks noChangeArrowheads="1"/>
            </p:cNvSpPr>
            <p:nvPr/>
          </p:nvSpPr>
          <p:spPr bwMode="auto">
            <a:xfrm>
              <a:off x="846" y="1997"/>
              <a:ext cx="143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800">
                  <a:solidFill>
                    <a:schemeClr val="tx1"/>
                  </a:solidFill>
                </a:rPr>
                <a:t>|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右边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>
                  <a:solidFill>
                    <a:schemeClr val="tx1"/>
                  </a:solidFill>
                  <a:latin typeface="Symbol" panose="05050102010706020507" pitchFamily="18" charset="2"/>
                </a:rPr>
                <a:t>-</a:t>
              </a:r>
              <a:r>
                <a:rPr kumimoji="1" lang="en-US" altLang="zh-CN" baseline="-25000">
                  <a:solidFill>
                    <a:schemeClr val="tx1"/>
                  </a:solidFill>
                  <a:latin typeface="Symbol" panose="05050102010706020507" pitchFamily="18" charset="2"/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左边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sz="2800">
                  <a:solidFill>
                    <a:schemeClr val="tx1"/>
                  </a:solidFill>
                </a:rPr>
                <a:t>|</a:t>
              </a:r>
            </a:p>
          </p:txBody>
        </p:sp>
        <p:graphicFrame>
          <p:nvGraphicFramePr>
            <p:cNvPr id="46116" name="Object 36"/>
            <p:cNvGraphicFramePr>
              <a:graphicFrameLocks/>
            </p:cNvGraphicFramePr>
            <p:nvPr/>
          </p:nvGraphicFramePr>
          <p:xfrm>
            <a:off x="2060" y="1952"/>
            <a:ext cx="2120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" name="公式" r:id="rId16" imgW="3365280" imgH="799920" progId="Equation.3">
                    <p:embed/>
                  </p:oleObj>
                </mc:Choice>
                <mc:Fallback>
                  <p:oleObj name="公式" r:id="rId16" imgW="3365280" imgH="799920" progId="Equation.3">
                    <p:embed/>
                    <p:pic>
                      <p:nvPicPr>
                        <p:cNvPr id="46116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0" y="1952"/>
                          <a:ext cx="2120" cy="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117" name="Object 37"/>
            <p:cNvGraphicFramePr>
              <a:graphicFrameLocks/>
            </p:cNvGraphicFramePr>
            <p:nvPr/>
          </p:nvGraphicFramePr>
          <p:xfrm>
            <a:off x="2540" y="2131"/>
            <a:ext cx="17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" name="公式" r:id="rId18" imgW="279360" imgH="419040" progId="Equation.3">
                    <p:embed/>
                  </p:oleObj>
                </mc:Choice>
                <mc:Fallback>
                  <p:oleObj name="公式" r:id="rId18" imgW="279360" imgH="419040" progId="Equation.3">
                    <p:embed/>
                    <p:pic>
                      <p:nvPicPr>
                        <p:cNvPr id="46117" name="Object 3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0" y="2131"/>
                          <a:ext cx="17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6118" name="Rectangle 38"/>
          <p:cNvSpPr>
            <a:spLocks noChangeArrowheads="1"/>
          </p:cNvSpPr>
          <p:nvPr/>
        </p:nvSpPr>
        <p:spPr bwMode="auto">
          <a:xfrm>
            <a:off x="1384300" y="5045075"/>
            <a:ext cx="7759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即只要</a:t>
            </a:r>
            <a:r>
              <a:rPr kumimoji="1" lang="zh-CN" altLang="en-US" sz="2000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  <a:latin typeface="Symbol" panose="05050102010706020507" pitchFamily="18" charset="2"/>
              </a:rPr>
              <a:t>d </a:t>
            </a:r>
            <a:r>
              <a:rPr kumimoji="1" lang="zh-CN" altLang="en-US">
                <a:solidFill>
                  <a:schemeClr val="tx1"/>
                </a:solidFill>
              </a:rPr>
              <a:t>足够小，所证等式两边的差的模可以任意小，</a:t>
            </a:r>
            <a:endParaRPr kumimoji="1" lang="en-US" altLang="zh-CN">
              <a:solidFill>
                <a:schemeClr val="tx2"/>
              </a:solidFill>
            </a:endParaRPr>
          </a:p>
        </p:txBody>
      </p:sp>
      <p:sp>
        <p:nvSpPr>
          <p:cNvPr id="46119" name="Rectangle 39"/>
          <p:cNvSpPr>
            <a:spLocks noChangeArrowheads="1"/>
          </p:cNvSpPr>
          <p:nvPr/>
        </p:nvSpPr>
        <p:spPr bwMode="auto">
          <a:xfrm>
            <a:off x="1347788" y="5610225"/>
            <a:ext cx="75390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根据闭路变形原理，该差值与</a:t>
            </a:r>
            <a:r>
              <a:rPr kumimoji="1" lang="zh-CN" altLang="en-US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  <a:latin typeface="Symbol" panose="05050102010706020507" pitchFamily="18" charset="2"/>
              </a:rPr>
              <a:t>d </a:t>
            </a:r>
            <a:r>
              <a:rPr kumimoji="1" lang="zh-CN" altLang="en-US">
                <a:solidFill>
                  <a:schemeClr val="tx1"/>
                </a:solidFill>
              </a:rPr>
              <a:t>无关，故等式成立。</a:t>
            </a:r>
            <a:endParaRPr kumimoji="1" lang="zh-CN" altLang="en-US">
              <a:solidFill>
                <a:schemeClr val="tx2"/>
              </a:solidFill>
            </a:endParaRPr>
          </a:p>
        </p:txBody>
      </p:sp>
      <p:grpSp>
        <p:nvGrpSpPr>
          <p:cNvPr id="46121" name="Group 41"/>
          <p:cNvGrpSpPr>
            <a:grpSpLocks/>
          </p:cNvGrpSpPr>
          <p:nvPr/>
        </p:nvGrpSpPr>
        <p:grpSpPr bwMode="auto">
          <a:xfrm>
            <a:off x="7192963" y="1117600"/>
            <a:ext cx="152400" cy="304800"/>
            <a:chOff x="4531" y="704"/>
            <a:chExt cx="96" cy="192"/>
          </a:xfrm>
        </p:grpSpPr>
        <p:graphicFrame>
          <p:nvGraphicFramePr>
            <p:cNvPr id="46122" name="Object 42"/>
            <p:cNvGraphicFramePr>
              <a:graphicFrameLocks noChangeAspect="1"/>
            </p:cNvGraphicFramePr>
            <p:nvPr/>
          </p:nvGraphicFramePr>
          <p:xfrm>
            <a:off x="4531" y="704"/>
            <a:ext cx="9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0" name="公式" r:id="rId20" imgW="177480" imgH="215640" progId="Equation.3">
                    <p:embed/>
                  </p:oleObj>
                </mc:Choice>
                <mc:Fallback>
                  <p:oleObj name="公式" r:id="rId20" imgW="177480" imgH="215640" progId="Equation.3">
                    <p:embed/>
                    <p:pic>
                      <p:nvPicPr>
                        <p:cNvPr id="46122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1" y="704"/>
                          <a:ext cx="9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23" name="Oval 43"/>
            <p:cNvSpPr>
              <a:spLocks noChangeArrowheads="1"/>
            </p:cNvSpPr>
            <p:nvPr/>
          </p:nvSpPr>
          <p:spPr bwMode="auto">
            <a:xfrm>
              <a:off x="4553" y="851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46154" name="Picture 7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3 0.38496 L 0.00053 0.0004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6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18" grpId="0"/>
      <p:bldP spid="461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86" name="Picture 82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490538"/>
            <a:ext cx="7275512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65" name="Picture 6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66" name="Picture 6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67" name="Picture 6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68" name="Picture 6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69" name="Picture 6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0" name="Picture 6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1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2" name="Picture 68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3" name="Picture 6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4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5" name="Picture 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6" name="Picture 7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7" name="Picture 7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8" name="Picture 7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79" name="Picture 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0" name="Picture 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1" name="Picture 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2" name="Picture 7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3" name="Picture 7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84" name="Picture 8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352550" y="1638300"/>
            <a:ext cx="4186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在边界</a:t>
            </a:r>
            <a:r>
              <a:rPr kumimoji="1" lang="zh-CN" altLang="en-US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C</a:t>
            </a:r>
            <a:r>
              <a:rPr kumimoji="1" lang="en-US" altLang="zh-CN" baseline="-25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上连续，            </a:t>
            </a:r>
            <a:r>
              <a:rPr kumimoji="1" lang="zh-CN" altLang="en-US" sz="2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则</a:t>
            </a:r>
            <a:endParaRPr kumimoji="1" lang="en-US" altLang="zh-CN">
              <a:solidFill>
                <a:schemeClr val="tx1"/>
              </a:solidFill>
            </a:endParaRP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536575" y="528638"/>
            <a:ext cx="36337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800">
                <a:solidFill>
                  <a:srgbClr val="000099"/>
                </a:solidFill>
              </a:rPr>
              <a:t>一、</a:t>
            </a:r>
            <a:r>
              <a:rPr lang="zh-CN" altLang="en-US" sz="2800">
                <a:solidFill>
                  <a:srgbClr val="000099"/>
                </a:solidFill>
              </a:rPr>
              <a:t>柯西积分公式</a:t>
            </a:r>
            <a:endParaRPr lang="en-US" altLang="zh-CN" sz="2800">
              <a:solidFill>
                <a:srgbClr val="000099"/>
              </a:solidFill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33400" y="1104900"/>
            <a:ext cx="1165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zh-CN" altLang="en-US">
                <a:solidFill>
                  <a:srgbClr val="0000FF"/>
                </a:solidFill>
              </a:rPr>
              <a:t>定理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1352550" y="1123950"/>
            <a:ext cx="4797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如果函数         在区域 </a:t>
            </a:r>
            <a:r>
              <a:rPr kumimoji="1" lang="en-US" altLang="zh-CN" i="1">
                <a:solidFill>
                  <a:schemeClr val="tx1"/>
                </a:solidFill>
              </a:rPr>
              <a:t>D</a:t>
            </a:r>
            <a:r>
              <a:rPr kumimoji="1" lang="en-US" altLang="zh-CN" i="1" baseline="-25000">
                <a:solidFill>
                  <a:schemeClr val="tx1"/>
                </a:solidFill>
              </a:rPr>
              <a:t> </a:t>
            </a:r>
            <a:r>
              <a:rPr kumimoji="1" lang="zh-CN" altLang="en-US">
                <a:solidFill>
                  <a:schemeClr val="tx1"/>
                </a:solidFill>
              </a:rPr>
              <a:t>内解析，</a:t>
            </a:r>
            <a:endParaRPr kumimoji="1" lang="en-US" altLang="zh-CN">
              <a:solidFill>
                <a:schemeClr val="tx1"/>
              </a:solidFill>
            </a:endParaRPr>
          </a:p>
        </p:txBody>
      </p:sp>
      <p:sp>
        <p:nvSpPr>
          <p:cNvPr id="47111" name="Freeform 7"/>
          <p:cNvSpPr>
            <a:spLocks noChangeAspect="1"/>
          </p:cNvSpPr>
          <p:nvPr/>
        </p:nvSpPr>
        <p:spPr bwMode="auto">
          <a:xfrm>
            <a:off x="5670550" y="976313"/>
            <a:ext cx="2882900" cy="1947862"/>
          </a:xfrm>
          <a:custGeom>
            <a:avLst/>
            <a:gdLst>
              <a:gd name="T0" fmla="*/ 560 w 1767"/>
              <a:gd name="T1" fmla="*/ 16 h 1194"/>
              <a:gd name="T2" fmla="*/ 462 w 1767"/>
              <a:gd name="T3" fmla="*/ 32 h 1194"/>
              <a:gd name="T4" fmla="*/ 422 w 1767"/>
              <a:gd name="T5" fmla="*/ 26 h 1194"/>
              <a:gd name="T6" fmla="*/ 344 w 1767"/>
              <a:gd name="T7" fmla="*/ 34 h 1194"/>
              <a:gd name="T8" fmla="*/ 324 w 1767"/>
              <a:gd name="T9" fmla="*/ 94 h 1194"/>
              <a:gd name="T10" fmla="*/ 348 w 1767"/>
              <a:gd name="T11" fmla="*/ 172 h 1194"/>
              <a:gd name="T12" fmla="*/ 332 w 1767"/>
              <a:gd name="T13" fmla="*/ 235 h 1194"/>
              <a:gd name="T14" fmla="*/ 294 w 1767"/>
              <a:gd name="T15" fmla="*/ 253 h 1194"/>
              <a:gd name="T16" fmla="*/ 261 w 1767"/>
              <a:gd name="T17" fmla="*/ 283 h 1194"/>
              <a:gd name="T18" fmla="*/ 267 w 1767"/>
              <a:gd name="T19" fmla="*/ 328 h 1194"/>
              <a:gd name="T20" fmla="*/ 252 w 1767"/>
              <a:gd name="T21" fmla="*/ 388 h 1194"/>
              <a:gd name="T22" fmla="*/ 294 w 1767"/>
              <a:gd name="T23" fmla="*/ 428 h 1194"/>
              <a:gd name="T24" fmla="*/ 369 w 1767"/>
              <a:gd name="T25" fmla="*/ 479 h 1194"/>
              <a:gd name="T26" fmla="*/ 389 w 1767"/>
              <a:gd name="T27" fmla="*/ 563 h 1194"/>
              <a:gd name="T28" fmla="*/ 362 w 1767"/>
              <a:gd name="T29" fmla="*/ 682 h 1194"/>
              <a:gd name="T30" fmla="*/ 306 w 1767"/>
              <a:gd name="T31" fmla="*/ 716 h 1194"/>
              <a:gd name="T32" fmla="*/ 192 w 1767"/>
              <a:gd name="T33" fmla="*/ 731 h 1194"/>
              <a:gd name="T34" fmla="*/ 126 w 1767"/>
              <a:gd name="T35" fmla="*/ 725 h 1194"/>
              <a:gd name="T36" fmla="*/ 62 w 1767"/>
              <a:gd name="T37" fmla="*/ 760 h 1194"/>
              <a:gd name="T38" fmla="*/ 0 w 1767"/>
              <a:gd name="T39" fmla="*/ 818 h 1194"/>
              <a:gd name="T40" fmla="*/ 27 w 1767"/>
              <a:gd name="T41" fmla="*/ 919 h 1194"/>
              <a:gd name="T42" fmla="*/ 80 w 1767"/>
              <a:gd name="T43" fmla="*/ 1006 h 1194"/>
              <a:gd name="T44" fmla="*/ 158 w 1767"/>
              <a:gd name="T45" fmla="*/ 1051 h 1194"/>
              <a:gd name="T46" fmla="*/ 200 w 1767"/>
              <a:gd name="T47" fmla="*/ 1097 h 1194"/>
              <a:gd name="T48" fmla="*/ 245 w 1767"/>
              <a:gd name="T49" fmla="*/ 1028 h 1194"/>
              <a:gd name="T50" fmla="*/ 324 w 1767"/>
              <a:gd name="T51" fmla="*/ 991 h 1194"/>
              <a:gd name="T52" fmla="*/ 440 w 1767"/>
              <a:gd name="T53" fmla="*/ 971 h 1194"/>
              <a:gd name="T54" fmla="*/ 485 w 1767"/>
              <a:gd name="T55" fmla="*/ 866 h 1194"/>
              <a:gd name="T56" fmla="*/ 593 w 1767"/>
              <a:gd name="T57" fmla="*/ 850 h 1194"/>
              <a:gd name="T58" fmla="*/ 669 w 1767"/>
              <a:gd name="T59" fmla="*/ 869 h 1194"/>
              <a:gd name="T60" fmla="*/ 770 w 1767"/>
              <a:gd name="T61" fmla="*/ 887 h 1194"/>
              <a:gd name="T62" fmla="*/ 869 w 1767"/>
              <a:gd name="T63" fmla="*/ 940 h 1194"/>
              <a:gd name="T64" fmla="*/ 956 w 1767"/>
              <a:gd name="T65" fmla="*/ 970 h 1194"/>
              <a:gd name="T66" fmla="*/ 1035 w 1767"/>
              <a:gd name="T67" fmla="*/ 941 h 1194"/>
              <a:gd name="T68" fmla="*/ 1151 w 1767"/>
              <a:gd name="T69" fmla="*/ 932 h 1194"/>
              <a:gd name="T70" fmla="*/ 1232 w 1767"/>
              <a:gd name="T71" fmla="*/ 1004 h 1194"/>
              <a:gd name="T72" fmla="*/ 1269 w 1767"/>
              <a:gd name="T73" fmla="*/ 1088 h 1194"/>
              <a:gd name="T74" fmla="*/ 1320 w 1767"/>
              <a:gd name="T75" fmla="*/ 1163 h 1194"/>
              <a:gd name="T76" fmla="*/ 1374 w 1767"/>
              <a:gd name="T77" fmla="*/ 1163 h 1194"/>
              <a:gd name="T78" fmla="*/ 1422 w 1767"/>
              <a:gd name="T79" fmla="*/ 1075 h 1194"/>
              <a:gd name="T80" fmla="*/ 1485 w 1767"/>
              <a:gd name="T81" fmla="*/ 986 h 1194"/>
              <a:gd name="T82" fmla="*/ 1557 w 1767"/>
              <a:gd name="T83" fmla="*/ 937 h 1194"/>
              <a:gd name="T84" fmla="*/ 1637 w 1767"/>
              <a:gd name="T85" fmla="*/ 892 h 1194"/>
              <a:gd name="T86" fmla="*/ 1757 w 1767"/>
              <a:gd name="T87" fmla="*/ 869 h 1194"/>
              <a:gd name="T88" fmla="*/ 1713 w 1767"/>
              <a:gd name="T89" fmla="*/ 788 h 1194"/>
              <a:gd name="T90" fmla="*/ 1677 w 1767"/>
              <a:gd name="T91" fmla="*/ 716 h 1194"/>
              <a:gd name="T92" fmla="*/ 1701 w 1767"/>
              <a:gd name="T93" fmla="*/ 626 h 1194"/>
              <a:gd name="T94" fmla="*/ 1629 w 1767"/>
              <a:gd name="T95" fmla="*/ 527 h 1194"/>
              <a:gd name="T96" fmla="*/ 1569 w 1767"/>
              <a:gd name="T97" fmla="*/ 451 h 1194"/>
              <a:gd name="T98" fmla="*/ 1488 w 1767"/>
              <a:gd name="T99" fmla="*/ 422 h 1194"/>
              <a:gd name="T100" fmla="*/ 1416 w 1767"/>
              <a:gd name="T101" fmla="*/ 398 h 1194"/>
              <a:gd name="T102" fmla="*/ 1296 w 1767"/>
              <a:gd name="T103" fmla="*/ 371 h 1194"/>
              <a:gd name="T104" fmla="*/ 1200 w 1767"/>
              <a:gd name="T105" fmla="*/ 277 h 1194"/>
              <a:gd name="T106" fmla="*/ 1124 w 1767"/>
              <a:gd name="T107" fmla="*/ 232 h 1194"/>
              <a:gd name="T108" fmla="*/ 1017 w 1767"/>
              <a:gd name="T109" fmla="*/ 257 h 1194"/>
              <a:gd name="T110" fmla="*/ 888 w 1767"/>
              <a:gd name="T111" fmla="*/ 263 h 1194"/>
              <a:gd name="T112" fmla="*/ 777 w 1767"/>
              <a:gd name="T113" fmla="*/ 191 h 1194"/>
              <a:gd name="T114" fmla="*/ 684 w 1767"/>
              <a:gd name="T115" fmla="*/ 122 h 1194"/>
              <a:gd name="T116" fmla="*/ 575 w 1767"/>
              <a:gd name="T117" fmla="*/ 11 h 1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767" h="1194">
                <a:moveTo>
                  <a:pt x="575" y="11"/>
                </a:moveTo>
                <a:cubicBezTo>
                  <a:pt x="569" y="0"/>
                  <a:pt x="571" y="13"/>
                  <a:pt x="570" y="13"/>
                </a:cubicBezTo>
                <a:cubicBezTo>
                  <a:pt x="569" y="13"/>
                  <a:pt x="569" y="11"/>
                  <a:pt x="567" y="11"/>
                </a:cubicBezTo>
                <a:cubicBezTo>
                  <a:pt x="565" y="11"/>
                  <a:pt x="564" y="15"/>
                  <a:pt x="560" y="16"/>
                </a:cubicBezTo>
                <a:cubicBezTo>
                  <a:pt x="556" y="17"/>
                  <a:pt x="551" y="18"/>
                  <a:pt x="542" y="20"/>
                </a:cubicBezTo>
                <a:cubicBezTo>
                  <a:pt x="533" y="22"/>
                  <a:pt x="517" y="23"/>
                  <a:pt x="507" y="26"/>
                </a:cubicBezTo>
                <a:cubicBezTo>
                  <a:pt x="499" y="31"/>
                  <a:pt x="480" y="38"/>
                  <a:pt x="480" y="38"/>
                </a:cubicBezTo>
                <a:cubicBezTo>
                  <a:pt x="474" y="36"/>
                  <a:pt x="468" y="34"/>
                  <a:pt x="462" y="32"/>
                </a:cubicBezTo>
                <a:cubicBezTo>
                  <a:pt x="459" y="31"/>
                  <a:pt x="453" y="32"/>
                  <a:pt x="453" y="32"/>
                </a:cubicBezTo>
                <a:cubicBezTo>
                  <a:pt x="447" y="37"/>
                  <a:pt x="444" y="35"/>
                  <a:pt x="441" y="35"/>
                </a:cubicBezTo>
                <a:cubicBezTo>
                  <a:pt x="438" y="35"/>
                  <a:pt x="435" y="36"/>
                  <a:pt x="432" y="35"/>
                </a:cubicBezTo>
                <a:cubicBezTo>
                  <a:pt x="429" y="34"/>
                  <a:pt x="426" y="28"/>
                  <a:pt x="422" y="26"/>
                </a:cubicBezTo>
                <a:cubicBezTo>
                  <a:pt x="418" y="24"/>
                  <a:pt x="414" y="25"/>
                  <a:pt x="410" y="25"/>
                </a:cubicBezTo>
                <a:cubicBezTo>
                  <a:pt x="406" y="24"/>
                  <a:pt x="402" y="21"/>
                  <a:pt x="396" y="23"/>
                </a:cubicBezTo>
                <a:cubicBezTo>
                  <a:pt x="390" y="25"/>
                  <a:pt x="384" y="36"/>
                  <a:pt x="375" y="38"/>
                </a:cubicBezTo>
                <a:cubicBezTo>
                  <a:pt x="366" y="40"/>
                  <a:pt x="351" y="34"/>
                  <a:pt x="344" y="34"/>
                </a:cubicBezTo>
                <a:cubicBezTo>
                  <a:pt x="337" y="34"/>
                  <a:pt x="336" y="35"/>
                  <a:pt x="333" y="38"/>
                </a:cubicBezTo>
                <a:cubicBezTo>
                  <a:pt x="331" y="44"/>
                  <a:pt x="326" y="46"/>
                  <a:pt x="326" y="52"/>
                </a:cubicBezTo>
                <a:cubicBezTo>
                  <a:pt x="324" y="58"/>
                  <a:pt x="322" y="56"/>
                  <a:pt x="324" y="73"/>
                </a:cubicBezTo>
                <a:cubicBezTo>
                  <a:pt x="324" y="80"/>
                  <a:pt x="324" y="88"/>
                  <a:pt x="324" y="94"/>
                </a:cubicBezTo>
                <a:cubicBezTo>
                  <a:pt x="324" y="100"/>
                  <a:pt x="325" y="106"/>
                  <a:pt x="327" y="112"/>
                </a:cubicBezTo>
                <a:cubicBezTo>
                  <a:pt x="329" y="118"/>
                  <a:pt x="332" y="124"/>
                  <a:pt x="335" y="131"/>
                </a:cubicBezTo>
                <a:cubicBezTo>
                  <a:pt x="338" y="138"/>
                  <a:pt x="342" y="148"/>
                  <a:pt x="344" y="155"/>
                </a:cubicBezTo>
                <a:cubicBezTo>
                  <a:pt x="345" y="161"/>
                  <a:pt x="352" y="159"/>
                  <a:pt x="348" y="172"/>
                </a:cubicBezTo>
                <a:cubicBezTo>
                  <a:pt x="348" y="178"/>
                  <a:pt x="348" y="184"/>
                  <a:pt x="347" y="190"/>
                </a:cubicBezTo>
                <a:cubicBezTo>
                  <a:pt x="346" y="196"/>
                  <a:pt x="345" y="201"/>
                  <a:pt x="344" y="206"/>
                </a:cubicBezTo>
                <a:cubicBezTo>
                  <a:pt x="343" y="211"/>
                  <a:pt x="343" y="216"/>
                  <a:pt x="341" y="221"/>
                </a:cubicBezTo>
                <a:cubicBezTo>
                  <a:pt x="339" y="226"/>
                  <a:pt x="336" y="233"/>
                  <a:pt x="332" y="235"/>
                </a:cubicBezTo>
                <a:cubicBezTo>
                  <a:pt x="328" y="237"/>
                  <a:pt x="322" y="231"/>
                  <a:pt x="318" y="233"/>
                </a:cubicBezTo>
                <a:cubicBezTo>
                  <a:pt x="314" y="234"/>
                  <a:pt x="316" y="244"/>
                  <a:pt x="309" y="247"/>
                </a:cubicBezTo>
                <a:cubicBezTo>
                  <a:pt x="307" y="250"/>
                  <a:pt x="305" y="252"/>
                  <a:pt x="303" y="253"/>
                </a:cubicBezTo>
                <a:cubicBezTo>
                  <a:pt x="301" y="254"/>
                  <a:pt x="299" y="253"/>
                  <a:pt x="294" y="253"/>
                </a:cubicBezTo>
                <a:cubicBezTo>
                  <a:pt x="289" y="253"/>
                  <a:pt x="277" y="250"/>
                  <a:pt x="273" y="250"/>
                </a:cubicBezTo>
                <a:cubicBezTo>
                  <a:pt x="269" y="250"/>
                  <a:pt x="269" y="248"/>
                  <a:pt x="267" y="250"/>
                </a:cubicBezTo>
                <a:cubicBezTo>
                  <a:pt x="265" y="252"/>
                  <a:pt x="261" y="258"/>
                  <a:pt x="260" y="263"/>
                </a:cubicBezTo>
                <a:cubicBezTo>
                  <a:pt x="259" y="268"/>
                  <a:pt x="261" y="278"/>
                  <a:pt x="261" y="283"/>
                </a:cubicBezTo>
                <a:cubicBezTo>
                  <a:pt x="261" y="288"/>
                  <a:pt x="262" y="291"/>
                  <a:pt x="263" y="295"/>
                </a:cubicBezTo>
                <a:cubicBezTo>
                  <a:pt x="264" y="299"/>
                  <a:pt x="266" y="304"/>
                  <a:pt x="267" y="307"/>
                </a:cubicBezTo>
                <a:cubicBezTo>
                  <a:pt x="267" y="310"/>
                  <a:pt x="276" y="295"/>
                  <a:pt x="272" y="314"/>
                </a:cubicBezTo>
                <a:cubicBezTo>
                  <a:pt x="272" y="317"/>
                  <a:pt x="269" y="324"/>
                  <a:pt x="267" y="328"/>
                </a:cubicBezTo>
                <a:cubicBezTo>
                  <a:pt x="265" y="332"/>
                  <a:pt x="261" y="336"/>
                  <a:pt x="260" y="340"/>
                </a:cubicBezTo>
                <a:cubicBezTo>
                  <a:pt x="259" y="344"/>
                  <a:pt x="258" y="350"/>
                  <a:pt x="258" y="355"/>
                </a:cubicBezTo>
                <a:cubicBezTo>
                  <a:pt x="258" y="360"/>
                  <a:pt x="258" y="368"/>
                  <a:pt x="257" y="373"/>
                </a:cubicBezTo>
                <a:cubicBezTo>
                  <a:pt x="256" y="378"/>
                  <a:pt x="253" y="383"/>
                  <a:pt x="252" y="388"/>
                </a:cubicBezTo>
                <a:cubicBezTo>
                  <a:pt x="251" y="393"/>
                  <a:pt x="250" y="401"/>
                  <a:pt x="249" y="406"/>
                </a:cubicBezTo>
                <a:cubicBezTo>
                  <a:pt x="248" y="411"/>
                  <a:pt x="243" y="412"/>
                  <a:pt x="245" y="416"/>
                </a:cubicBezTo>
                <a:cubicBezTo>
                  <a:pt x="248" y="419"/>
                  <a:pt x="256" y="426"/>
                  <a:pt x="264" y="428"/>
                </a:cubicBezTo>
                <a:cubicBezTo>
                  <a:pt x="272" y="430"/>
                  <a:pt x="286" y="428"/>
                  <a:pt x="294" y="428"/>
                </a:cubicBezTo>
                <a:cubicBezTo>
                  <a:pt x="305" y="432"/>
                  <a:pt x="307" y="425"/>
                  <a:pt x="312" y="428"/>
                </a:cubicBezTo>
                <a:cubicBezTo>
                  <a:pt x="317" y="431"/>
                  <a:pt x="321" y="443"/>
                  <a:pt x="327" y="449"/>
                </a:cubicBezTo>
                <a:cubicBezTo>
                  <a:pt x="348" y="463"/>
                  <a:pt x="332" y="441"/>
                  <a:pt x="347" y="467"/>
                </a:cubicBezTo>
                <a:cubicBezTo>
                  <a:pt x="352" y="475"/>
                  <a:pt x="364" y="478"/>
                  <a:pt x="369" y="479"/>
                </a:cubicBezTo>
                <a:cubicBezTo>
                  <a:pt x="376" y="485"/>
                  <a:pt x="374" y="498"/>
                  <a:pt x="377" y="505"/>
                </a:cubicBezTo>
                <a:cubicBezTo>
                  <a:pt x="380" y="512"/>
                  <a:pt x="387" y="514"/>
                  <a:pt x="389" y="520"/>
                </a:cubicBezTo>
                <a:cubicBezTo>
                  <a:pt x="391" y="526"/>
                  <a:pt x="387" y="532"/>
                  <a:pt x="387" y="539"/>
                </a:cubicBezTo>
                <a:cubicBezTo>
                  <a:pt x="390" y="553"/>
                  <a:pt x="389" y="553"/>
                  <a:pt x="389" y="563"/>
                </a:cubicBezTo>
                <a:cubicBezTo>
                  <a:pt x="389" y="573"/>
                  <a:pt x="384" y="587"/>
                  <a:pt x="384" y="599"/>
                </a:cubicBezTo>
                <a:cubicBezTo>
                  <a:pt x="384" y="611"/>
                  <a:pt x="391" y="629"/>
                  <a:pt x="389" y="638"/>
                </a:cubicBezTo>
                <a:cubicBezTo>
                  <a:pt x="387" y="647"/>
                  <a:pt x="375" y="646"/>
                  <a:pt x="371" y="653"/>
                </a:cubicBezTo>
                <a:cubicBezTo>
                  <a:pt x="367" y="676"/>
                  <a:pt x="367" y="676"/>
                  <a:pt x="362" y="682"/>
                </a:cubicBezTo>
                <a:cubicBezTo>
                  <a:pt x="357" y="688"/>
                  <a:pt x="347" y="685"/>
                  <a:pt x="344" y="689"/>
                </a:cubicBezTo>
                <a:cubicBezTo>
                  <a:pt x="341" y="693"/>
                  <a:pt x="345" y="700"/>
                  <a:pt x="342" y="704"/>
                </a:cubicBezTo>
                <a:cubicBezTo>
                  <a:pt x="342" y="704"/>
                  <a:pt x="328" y="710"/>
                  <a:pt x="323" y="712"/>
                </a:cubicBezTo>
                <a:cubicBezTo>
                  <a:pt x="320" y="713"/>
                  <a:pt x="306" y="716"/>
                  <a:pt x="306" y="716"/>
                </a:cubicBezTo>
                <a:cubicBezTo>
                  <a:pt x="302" y="728"/>
                  <a:pt x="295" y="726"/>
                  <a:pt x="288" y="737"/>
                </a:cubicBezTo>
                <a:cubicBezTo>
                  <a:pt x="279" y="741"/>
                  <a:pt x="266" y="735"/>
                  <a:pt x="257" y="736"/>
                </a:cubicBezTo>
                <a:cubicBezTo>
                  <a:pt x="248" y="737"/>
                  <a:pt x="245" y="743"/>
                  <a:pt x="234" y="742"/>
                </a:cubicBezTo>
                <a:cubicBezTo>
                  <a:pt x="223" y="741"/>
                  <a:pt x="200" y="734"/>
                  <a:pt x="192" y="731"/>
                </a:cubicBezTo>
                <a:cubicBezTo>
                  <a:pt x="188" y="730"/>
                  <a:pt x="189" y="724"/>
                  <a:pt x="186" y="722"/>
                </a:cubicBezTo>
                <a:cubicBezTo>
                  <a:pt x="181" y="717"/>
                  <a:pt x="168" y="727"/>
                  <a:pt x="168" y="727"/>
                </a:cubicBezTo>
                <a:cubicBezTo>
                  <a:pt x="132" y="734"/>
                  <a:pt x="165" y="721"/>
                  <a:pt x="144" y="722"/>
                </a:cubicBezTo>
                <a:cubicBezTo>
                  <a:pt x="138" y="725"/>
                  <a:pt x="126" y="725"/>
                  <a:pt x="126" y="725"/>
                </a:cubicBezTo>
                <a:cubicBezTo>
                  <a:pt x="117" y="738"/>
                  <a:pt x="114" y="736"/>
                  <a:pt x="98" y="739"/>
                </a:cubicBezTo>
                <a:cubicBezTo>
                  <a:pt x="95" y="741"/>
                  <a:pt x="90" y="746"/>
                  <a:pt x="87" y="749"/>
                </a:cubicBezTo>
                <a:cubicBezTo>
                  <a:pt x="84" y="752"/>
                  <a:pt x="84" y="756"/>
                  <a:pt x="81" y="758"/>
                </a:cubicBezTo>
                <a:cubicBezTo>
                  <a:pt x="77" y="761"/>
                  <a:pt x="68" y="759"/>
                  <a:pt x="62" y="760"/>
                </a:cubicBezTo>
                <a:cubicBezTo>
                  <a:pt x="56" y="761"/>
                  <a:pt x="48" y="763"/>
                  <a:pt x="42" y="767"/>
                </a:cubicBezTo>
                <a:cubicBezTo>
                  <a:pt x="33" y="772"/>
                  <a:pt x="32" y="779"/>
                  <a:pt x="27" y="785"/>
                </a:cubicBezTo>
                <a:cubicBezTo>
                  <a:pt x="22" y="791"/>
                  <a:pt x="16" y="795"/>
                  <a:pt x="12" y="800"/>
                </a:cubicBezTo>
                <a:cubicBezTo>
                  <a:pt x="8" y="806"/>
                  <a:pt x="0" y="818"/>
                  <a:pt x="0" y="818"/>
                </a:cubicBezTo>
                <a:cubicBezTo>
                  <a:pt x="0" y="824"/>
                  <a:pt x="13" y="827"/>
                  <a:pt x="17" y="833"/>
                </a:cubicBezTo>
                <a:cubicBezTo>
                  <a:pt x="21" y="839"/>
                  <a:pt x="23" y="847"/>
                  <a:pt x="24" y="856"/>
                </a:cubicBezTo>
                <a:cubicBezTo>
                  <a:pt x="31" y="877"/>
                  <a:pt x="13" y="872"/>
                  <a:pt x="23" y="886"/>
                </a:cubicBezTo>
                <a:cubicBezTo>
                  <a:pt x="25" y="896"/>
                  <a:pt x="25" y="908"/>
                  <a:pt x="27" y="919"/>
                </a:cubicBezTo>
                <a:cubicBezTo>
                  <a:pt x="29" y="930"/>
                  <a:pt x="30" y="942"/>
                  <a:pt x="33" y="950"/>
                </a:cubicBezTo>
                <a:cubicBezTo>
                  <a:pt x="37" y="956"/>
                  <a:pt x="38" y="966"/>
                  <a:pt x="45" y="968"/>
                </a:cubicBezTo>
                <a:cubicBezTo>
                  <a:pt x="54" y="971"/>
                  <a:pt x="72" y="977"/>
                  <a:pt x="72" y="977"/>
                </a:cubicBezTo>
                <a:cubicBezTo>
                  <a:pt x="78" y="983"/>
                  <a:pt x="75" y="1001"/>
                  <a:pt x="80" y="1006"/>
                </a:cubicBezTo>
                <a:cubicBezTo>
                  <a:pt x="85" y="1011"/>
                  <a:pt x="94" y="1008"/>
                  <a:pt x="102" y="1010"/>
                </a:cubicBezTo>
                <a:cubicBezTo>
                  <a:pt x="110" y="1018"/>
                  <a:pt x="123" y="1014"/>
                  <a:pt x="129" y="1019"/>
                </a:cubicBezTo>
                <a:cubicBezTo>
                  <a:pt x="135" y="1024"/>
                  <a:pt x="133" y="1035"/>
                  <a:pt x="138" y="1040"/>
                </a:cubicBezTo>
                <a:cubicBezTo>
                  <a:pt x="146" y="1063"/>
                  <a:pt x="142" y="1032"/>
                  <a:pt x="158" y="1051"/>
                </a:cubicBezTo>
                <a:cubicBezTo>
                  <a:pt x="163" y="1056"/>
                  <a:pt x="165" y="1062"/>
                  <a:pt x="170" y="1066"/>
                </a:cubicBezTo>
                <a:cubicBezTo>
                  <a:pt x="175" y="1070"/>
                  <a:pt x="182" y="1072"/>
                  <a:pt x="186" y="1078"/>
                </a:cubicBezTo>
                <a:cubicBezTo>
                  <a:pt x="194" y="1089"/>
                  <a:pt x="184" y="1090"/>
                  <a:pt x="192" y="1102"/>
                </a:cubicBezTo>
                <a:cubicBezTo>
                  <a:pt x="194" y="1105"/>
                  <a:pt x="198" y="1099"/>
                  <a:pt x="200" y="1097"/>
                </a:cubicBezTo>
                <a:cubicBezTo>
                  <a:pt x="203" y="1093"/>
                  <a:pt x="213" y="1086"/>
                  <a:pt x="216" y="1085"/>
                </a:cubicBezTo>
                <a:cubicBezTo>
                  <a:pt x="223" y="1074"/>
                  <a:pt x="208" y="1068"/>
                  <a:pt x="219" y="1061"/>
                </a:cubicBezTo>
                <a:cubicBezTo>
                  <a:pt x="223" y="1054"/>
                  <a:pt x="221" y="1051"/>
                  <a:pt x="225" y="1045"/>
                </a:cubicBezTo>
                <a:cubicBezTo>
                  <a:pt x="229" y="1039"/>
                  <a:pt x="239" y="1033"/>
                  <a:pt x="245" y="1028"/>
                </a:cubicBezTo>
                <a:cubicBezTo>
                  <a:pt x="251" y="1023"/>
                  <a:pt x="256" y="1018"/>
                  <a:pt x="263" y="1015"/>
                </a:cubicBezTo>
                <a:cubicBezTo>
                  <a:pt x="270" y="1012"/>
                  <a:pt x="279" y="1013"/>
                  <a:pt x="285" y="1010"/>
                </a:cubicBezTo>
                <a:cubicBezTo>
                  <a:pt x="297" y="1001"/>
                  <a:pt x="293" y="998"/>
                  <a:pt x="299" y="995"/>
                </a:cubicBezTo>
                <a:cubicBezTo>
                  <a:pt x="305" y="992"/>
                  <a:pt x="315" y="992"/>
                  <a:pt x="324" y="991"/>
                </a:cubicBezTo>
                <a:cubicBezTo>
                  <a:pt x="332" y="987"/>
                  <a:pt x="341" y="991"/>
                  <a:pt x="351" y="991"/>
                </a:cubicBezTo>
                <a:cubicBezTo>
                  <a:pt x="361" y="991"/>
                  <a:pt x="375" y="991"/>
                  <a:pt x="386" y="992"/>
                </a:cubicBezTo>
                <a:cubicBezTo>
                  <a:pt x="397" y="993"/>
                  <a:pt x="411" y="999"/>
                  <a:pt x="420" y="995"/>
                </a:cubicBezTo>
                <a:cubicBezTo>
                  <a:pt x="439" y="991"/>
                  <a:pt x="431" y="975"/>
                  <a:pt x="440" y="971"/>
                </a:cubicBezTo>
                <a:cubicBezTo>
                  <a:pt x="449" y="967"/>
                  <a:pt x="464" y="978"/>
                  <a:pt x="474" y="971"/>
                </a:cubicBezTo>
                <a:cubicBezTo>
                  <a:pt x="487" y="958"/>
                  <a:pt x="498" y="946"/>
                  <a:pt x="501" y="929"/>
                </a:cubicBezTo>
                <a:cubicBezTo>
                  <a:pt x="504" y="919"/>
                  <a:pt x="492" y="920"/>
                  <a:pt x="489" y="910"/>
                </a:cubicBezTo>
                <a:cubicBezTo>
                  <a:pt x="486" y="900"/>
                  <a:pt x="483" y="875"/>
                  <a:pt x="485" y="866"/>
                </a:cubicBezTo>
                <a:cubicBezTo>
                  <a:pt x="485" y="853"/>
                  <a:pt x="495" y="860"/>
                  <a:pt x="501" y="857"/>
                </a:cubicBezTo>
                <a:cubicBezTo>
                  <a:pt x="507" y="854"/>
                  <a:pt x="513" y="849"/>
                  <a:pt x="521" y="847"/>
                </a:cubicBezTo>
                <a:cubicBezTo>
                  <a:pt x="529" y="845"/>
                  <a:pt x="540" y="841"/>
                  <a:pt x="552" y="842"/>
                </a:cubicBezTo>
                <a:cubicBezTo>
                  <a:pt x="564" y="843"/>
                  <a:pt x="584" y="847"/>
                  <a:pt x="593" y="850"/>
                </a:cubicBezTo>
                <a:cubicBezTo>
                  <a:pt x="616" y="848"/>
                  <a:pt x="601" y="860"/>
                  <a:pt x="605" y="863"/>
                </a:cubicBezTo>
                <a:cubicBezTo>
                  <a:pt x="609" y="866"/>
                  <a:pt x="616" y="868"/>
                  <a:pt x="620" y="868"/>
                </a:cubicBezTo>
                <a:cubicBezTo>
                  <a:pt x="624" y="868"/>
                  <a:pt x="624" y="865"/>
                  <a:pt x="632" y="865"/>
                </a:cubicBezTo>
                <a:cubicBezTo>
                  <a:pt x="640" y="865"/>
                  <a:pt x="658" y="868"/>
                  <a:pt x="669" y="869"/>
                </a:cubicBezTo>
                <a:cubicBezTo>
                  <a:pt x="676" y="867"/>
                  <a:pt x="689" y="862"/>
                  <a:pt x="696" y="869"/>
                </a:cubicBezTo>
                <a:cubicBezTo>
                  <a:pt x="710" y="883"/>
                  <a:pt x="693" y="889"/>
                  <a:pt x="711" y="890"/>
                </a:cubicBezTo>
                <a:cubicBezTo>
                  <a:pt x="719" y="893"/>
                  <a:pt x="734" y="892"/>
                  <a:pt x="744" y="892"/>
                </a:cubicBezTo>
                <a:cubicBezTo>
                  <a:pt x="754" y="892"/>
                  <a:pt x="763" y="887"/>
                  <a:pt x="770" y="887"/>
                </a:cubicBezTo>
                <a:cubicBezTo>
                  <a:pt x="777" y="887"/>
                  <a:pt x="781" y="889"/>
                  <a:pt x="789" y="893"/>
                </a:cubicBezTo>
                <a:cubicBezTo>
                  <a:pt x="802" y="897"/>
                  <a:pt x="804" y="907"/>
                  <a:pt x="816" y="914"/>
                </a:cubicBezTo>
                <a:cubicBezTo>
                  <a:pt x="825" y="919"/>
                  <a:pt x="852" y="920"/>
                  <a:pt x="855" y="920"/>
                </a:cubicBezTo>
                <a:cubicBezTo>
                  <a:pt x="865" y="924"/>
                  <a:pt x="862" y="934"/>
                  <a:pt x="869" y="940"/>
                </a:cubicBezTo>
                <a:cubicBezTo>
                  <a:pt x="876" y="946"/>
                  <a:pt x="887" y="953"/>
                  <a:pt x="897" y="955"/>
                </a:cubicBezTo>
                <a:cubicBezTo>
                  <a:pt x="907" y="957"/>
                  <a:pt x="920" y="951"/>
                  <a:pt x="927" y="953"/>
                </a:cubicBezTo>
                <a:cubicBezTo>
                  <a:pt x="942" y="960"/>
                  <a:pt x="934" y="965"/>
                  <a:pt x="939" y="968"/>
                </a:cubicBezTo>
                <a:cubicBezTo>
                  <a:pt x="944" y="971"/>
                  <a:pt x="952" y="971"/>
                  <a:pt x="956" y="970"/>
                </a:cubicBezTo>
                <a:cubicBezTo>
                  <a:pt x="960" y="969"/>
                  <a:pt x="957" y="960"/>
                  <a:pt x="963" y="959"/>
                </a:cubicBezTo>
                <a:cubicBezTo>
                  <a:pt x="974" y="957"/>
                  <a:pt x="993" y="962"/>
                  <a:pt x="993" y="962"/>
                </a:cubicBezTo>
                <a:cubicBezTo>
                  <a:pt x="1006" y="942"/>
                  <a:pt x="990" y="962"/>
                  <a:pt x="1026" y="950"/>
                </a:cubicBezTo>
                <a:cubicBezTo>
                  <a:pt x="1030" y="949"/>
                  <a:pt x="1032" y="944"/>
                  <a:pt x="1035" y="941"/>
                </a:cubicBezTo>
                <a:cubicBezTo>
                  <a:pt x="1046" y="932"/>
                  <a:pt x="1054" y="930"/>
                  <a:pt x="1068" y="928"/>
                </a:cubicBezTo>
                <a:cubicBezTo>
                  <a:pt x="1077" y="919"/>
                  <a:pt x="1080" y="912"/>
                  <a:pt x="1092" y="908"/>
                </a:cubicBezTo>
                <a:cubicBezTo>
                  <a:pt x="1103" y="910"/>
                  <a:pt x="1125" y="917"/>
                  <a:pt x="1125" y="917"/>
                </a:cubicBezTo>
                <a:cubicBezTo>
                  <a:pt x="1134" y="921"/>
                  <a:pt x="1141" y="929"/>
                  <a:pt x="1151" y="932"/>
                </a:cubicBezTo>
                <a:cubicBezTo>
                  <a:pt x="1161" y="935"/>
                  <a:pt x="1177" y="929"/>
                  <a:pt x="1185" y="932"/>
                </a:cubicBezTo>
                <a:cubicBezTo>
                  <a:pt x="1197" y="939"/>
                  <a:pt x="1197" y="948"/>
                  <a:pt x="1202" y="953"/>
                </a:cubicBezTo>
                <a:cubicBezTo>
                  <a:pt x="1207" y="958"/>
                  <a:pt x="1213" y="954"/>
                  <a:pt x="1218" y="962"/>
                </a:cubicBezTo>
                <a:cubicBezTo>
                  <a:pt x="1225" y="974"/>
                  <a:pt x="1230" y="992"/>
                  <a:pt x="1232" y="1004"/>
                </a:cubicBezTo>
                <a:cubicBezTo>
                  <a:pt x="1234" y="1016"/>
                  <a:pt x="1228" y="1026"/>
                  <a:pt x="1230" y="1033"/>
                </a:cubicBezTo>
                <a:cubicBezTo>
                  <a:pt x="1232" y="1040"/>
                  <a:pt x="1241" y="1041"/>
                  <a:pt x="1245" y="1048"/>
                </a:cubicBezTo>
                <a:cubicBezTo>
                  <a:pt x="1249" y="1055"/>
                  <a:pt x="1250" y="1066"/>
                  <a:pt x="1254" y="1073"/>
                </a:cubicBezTo>
                <a:cubicBezTo>
                  <a:pt x="1262" y="1094"/>
                  <a:pt x="1263" y="1083"/>
                  <a:pt x="1269" y="1088"/>
                </a:cubicBezTo>
                <a:cubicBezTo>
                  <a:pt x="1275" y="1093"/>
                  <a:pt x="1285" y="1097"/>
                  <a:pt x="1290" y="1106"/>
                </a:cubicBezTo>
                <a:cubicBezTo>
                  <a:pt x="1294" y="1117"/>
                  <a:pt x="1292" y="1138"/>
                  <a:pt x="1302" y="1144"/>
                </a:cubicBezTo>
                <a:cubicBezTo>
                  <a:pt x="1305" y="1146"/>
                  <a:pt x="1316" y="1146"/>
                  <a:pt x="1319" y="1148"/>
                </a:cubicBezTo>
                <a:cubicBezTo>
                  <a:pt x="1322" y="1149"/>
                  <a:pt x="1317" y="1161"/>
                  <a:pt x="1320" y="1163"/>
                </a:cubicBezTo>
                <a:cubicBezTo>
                  <a:pt x="1326" y="1167"/>
                  <a:pt x="1341" y="1172"/>
                  <a:pt x="1341" y="1172"/>
                </a:cubicBezTo>
                <a:cubicBezTo>
                  <a:pt x="1345" y="1175"/>
                  <a:pt x="1341" y="1184"/>
                  <a:pt x="1344" y="1187"/>
                </a:cubicBezTo>
                <a:cubicBezTo>
                  <a:pt x="1347" y="1190"/>
                  <a:pt x="1354" y="1194"/>
                  <a:pt x="1359" y="1190"/>
                </a:cubicBezTo>
                <a:cubicBezTo>
                  <a:pt x="1373" y="1169"/>
                  <a:pt x="1369" y="1179"/>
                  <a:pt x="1374" y="1163"/>
                </a:cubicBezTo>
                <a:cubicBezTo>
                  <a:pt x="1377" y="1145"/>
                  <a:pt x="1375" y="1136"/>
                  <a:pt x="1392" y="1130"/>
                </a:cubicBezTo>
                <a:cubicBezTo>
                  <a:pt x="1396" y="1120"/>
                  <a:pt x="1409" y="1120"/>
                  <a:pt x="1412" y="1112"/>
                </a:cubicBezTo>
                <a:cubicBezTo>
                  <a:pt x="1415" y="1104"/>
                  <a:pt x="1408" y="1087"/>
                  <a:pt x="1410" y="1081"/>
                </a:cubicBezTo>
                <a:cubicBezTo>
                  <a:pt x="1411" y="1074"/>
                  <a:pt x="1418" y="1079"/>
                  <a:pt x="1422" y="1075"/>
                </a:cubicBezTo>
                <a:cubicBezTo>
                  <a:pt x="1426" y="1071"/>
                  <a:pt x="1426" y="1065"/>
                  <a:pt x="1434" y="1058"/>
                </a:cubicBezTo>
                <a:cubicBezTo>
                  <a:pt x="1452" y="1031"/>
                  <a:pt x="1421" y="1038"/>
                  <a:pt x="1470" y="1031"/>
                </a:cubicBezTo>
                <a:cubicBezTo>
                  <a:pt x="1477" y="1023"/>
                  <a:pt x="1486" y="1019"/>
                  <a:pt x="1488" y="1012"/>
                </a:cubicBezTo>
                <a:cubicBezTo>
                  <a:pt x="1490" y="1005"/>
                  <a:pt x="1483" y="991"/>
                  <a:pt x="1485" y="986"/>
                </a:cubicBezTo>
                <a:cubicBezTo>
                  <a:pt x="1490" y="982"/>
                  <a:pt x="1497" y="982"/>
                  <a:pt x="1503" y="980"/>
                </a:cubicBezTo>
                <a:cubicBezTo>
                  <a:pt x="1510" y="978"/>
                  <a:pt x="1521" y="968"/>
                  <a:pt x="1521" y="968"/>
                </a:cubicBezTo>
                <a:cubicBezTo>
                  <a:pt x="1525" y="962"/>
                  <a:pt x="1532" y="952"/>
                  <a:pt x="1538" y="947"/>
                </a:cubicBezTo>
                <a:cubicBezTo>
                  <a:pt x="1544" y="942"/>
                  <a:pt x="1551" y="940"/>
                  <a:pt x="1557" y="937"/>
                </a:cubicBezTo>
                <a:cubicBezTo>
                  <a:pt x="1561" y="931"/>
                  <a:pt x="1569" y="930"/>
                  <a:pt x="1575" y="926"/>
                </a:cubicBezTo>
                <a:cubicBezTo>
                  <a:pt x="1579" y="922"/>
                  <a:pt x="1583" y="911"/>
                  <a:pt x="1590" y="908"/>
                </a:cubicBezTo>
                <a:cubicBezTo>
                  <a:pt x="1597" y="905"/>
                  <a:pt x="1609" y="913"/>
                  <a:pt x="1617" y="910"/>
                </a:cubicBezTo>
                <a:cubicBezTo>
                  <a:pt x="1630" y="906"/>
                  <a:pt x="1624" y="898"/>
                  <a:pt x="1637" y="892"/>
                </a:cubicBezTo>
                <a:cubicBezTo>
                  <a:pt x="1644" y="888"/>
                  <a:pt x="1654" y="886"/>
                  <a:pt x="1664" y="886"/>
                </a:cubicBezTo>
                <a:cubicBezTo>
                  <a:pt x="1674" y="886"/>
                  <a:pt x="1685" y="890"/>
                  <a:pt x="1695" y="890"/>
                </a:cubicBezTo>
                <a:cubicBezTo>
                  <a:pt x="1709" y="887"/>
                  <a:pt x="1717" y="889"/>
                  <a:pt x="1727" y="886"/>
                </a:cubicBezTo>
                <a:cubicBezTo>
                  <a:pt x="1737" y="883"/>
                  <a:pt x="1751" y="875"/>
                  <a:pt x="1757" y="869"/>
                </a:cubicBezTo>
                <a:cubicBezTo>
                  <a:pt x="1767" y="862"/>
                  <a:pt x="1764" y="853"/>
                  <a:pt x="1761" y="847"/>
                </a:cubicBezTo>
                <a:cubicBezTo>
                  <a:pt x="1758" y="841"/>
                  <a:pt x="1746" y="835"/>
                  <a:pt x="1740" y="830"/>
                </a:cubicBezTo>
                <a:cubicBezTo>
                  <a:pt x="1735" y="819"/>
                  <a:pt x="1728" y="824"/>
                  <a:pt x="1724" y="817"/>
                </a:cubicBezTo>
                <a:cubicBezTo>
                  <a:pt x="1720" y="810"/>
                  <a:pt x="1717" y="795"/>
                  <a:pt x="1713" y="788"/>
                </a:cubicBezTo>
                <a:cubicBezTo>
                  <a:pt x="1707" y="777"/>
                  <a:pt x="1703" y="782"/>
                  <a:pt x="1701" y="775"/>
                </a:cubicBezTo>
                <a:cubicBezTo>
                  <a:pt x="1699" y="768"/>
                  <a:pt x="1701" y="749"/>
                  <a:pt x="1698" y="743"/>
                </a:cubicBezTo>
                <a:cubicBezTo>
                  <a:pt x="1694" y="734"/>
                  <a:pt x="1686" y="743"/>
                  <a:pt x="1683" y="739"/>
                </a:cubicBezTo>
                <a:cubicBezTo>
                  <a:pt x="1680" y="735"/>
                  <a:pt x="1679" y="725"/>
                  <a:pt x="1677" y="716"/>
                </a:cubicBezTo>
                <a:cubicBezTo>
                  <a:pt x="1674" y="706"/>
                  <a:pt x="1671" y="696"/>
                  <a:pt x="1671" y="685"/>
                </a:cubicBezTo>
                <a:cubicBezTo>
                  <a:pt x="1671" y="674"/>
                  <a:pt x="1677" y="657"/>
                  <a:pt x="1680" y="650"/>
                </a:cubicBezTo>
                <a:cubicBezTo>
                  <a:pt x="1681" y="646"/>
                  <a:pt x="1687" y="647"/>
                  <a:pt x="1689" y="644"/>
                </a:cubicBezTo>
                <a:cubicBezTo>
                  <a:pt x="1694" y="639"/>
                  <a:pt x="1701" y="626"/>
                  <a:pt x="1701" y="626"/>
                </a:cubicBezTo>
                <a:cubicBezTo>
                  <a:pt x="1697" y="611"/>
                  <a:pt x="1697" y="608"/>
                  <a:pt x="1710" y="599"/>
                </a:cubicBezTo>
                <a:cubicBezTo>
                  <a:pt x="1712" y="596"/>
                  <a:pt x="1720" y="586"/>
                  <a:pt x="1719" y="581"/>
                </a:cubicBezTo>
                <a:cubicBezTo>
                  <a:pt x="1719" y="581"/>
                  <a:pt x="1676" y="531"/>
                  <a:pt x="1671" y="530"/>
                </a:cubicBezTo>
                <a:cubicBezTo>
                  <a:pt x="1657" y="527"/>
                  <a:pt x="1643" y="528"/>
                  <a:pt x="1629" y="527"/>
                </a:cubicBezTo>
                <a:cubicBezTo>
                  <a:pt x="1597" y="522"/>
                  <a:pt x="1611" y="517"/>
                  <a:pt x="1590" y="503"/>
                </a:cubicBezTo>
                <a:cubicBezTo>
                  <a:pt x="1583" y="496"/>
                  <a:pt x="1592" y="487"/>
                  <a:pt x="1590" y="481"/>
                </a:cubicBezTo>
                <a:cubicBezTo>
                  <a:pt x="1588" y="475"/>
                  <a:pt x="1578" y="472"/>
                  <a:pt x="1575" y="467"/>
                </a:cubicBezTo>
                <a:cubicBezTo>
                  <a:pt x="1572" y="458"/>
                  <a:pt x="1570" y="459"/>
                  <a:pt x="1569" y="451"/>
                </a:cubicBezTo>
                <a:cubicBezTo>
                  <a:pt x="1568" y="443"/>
                  <a:pt x="1571" y="425"/>
                  <a:pt x="1568" y="421"/>
                </a:cubicBezTo>
                <a:cubicBezTo>
                  <a:pt x="1565" y="417"/>
                  <a:pt x="1557" y="424"/>
                  <a:pt x="1548" y="424"/>
                </a:cubicBezTo>
                <a:cubicBezTo>
                  <a:pt x="1539" y="424"/>
                  <a:pt x="1525" y="424"/>
                  <a:pt x="1515" y="424"/>
                </a:cubicBezTo>
                <a:cubicBezTo>
                  <a:pt x="1505" y="424"/>
                  <a:pt x="1503" y="422"/>
                  <a:pt x="1488" y="422"/>
                </a:cubicBezTo>
                <a:cubicBezTo>
                  <a:pt x="1473" y="422"/>
                  <a:pt x="1434" y="425"/>
                  <a:pt x="1422" y="425"/>
                </a:cubicBezTo>
                <a:cubicBezTo>
                  <a:pt x="1395" y="417"/>
                  <a:pt x="1419" y="421"/>
                  <a:pt x="1418" y="419"/>
                </a:cubicBezTo>
                <a:cubicBezTo>
                  <a:pt x="1417" y="417"/>
                  <a:pt x="1416" y="418"/>
                  <a:pt x="1416" y="415"/>
                </a:cubicBezTo>
                <a:cubicBezTo>
                  <a:pt x="1416" y="412"/>
                  <a:pt x="1422" y="399"/>
                  <a:pt x="1416" y="398"/>
                </a:cubicBezTo>
                <a:cubicBezTo>
                  <a:pt x="1410" y="397"/>
                  <a:pt x="1392" y="406"/>
                  <a:pt x="1380" y="406"/>
                </a:cubicBezTo>
                <a:cubicBezTo>
                  <a:pt x="1368" y="406"/>
                  <a:pt x="1349" y="403"/>
                  <a:pt x="1341" y="398"/>
                </a:cubicBezTo>
                <a:cubicBezTo>
                  <a:pt x="1324" y="391"/>
                  <a:pt x="1336" y="378"/>
                  <a:pt x="1329" y="374"/>
                </a:cubicBezTo>
                <a:cubicBezTo>
                  <a:pt x="1322" y="370"/>
                  <a:pt x="1305" y="375"/>
                  <a:pt x="1296" y="371"/>
                </a:cubicBezTo>
                <a:cubicBezTo>
                  <a:pt x="1287" y="365"/>
                  <a:pt x="1283" y="355"/>
                  <a:pt x="1272" y="350"/>
                </a:cubicBezTo>
                <a:cubicBezTo>
                  <a:pt x="1240" y="336"/>
                  <a:pt x="1265" y="352"/>
                  <a:pt x="1245" y="338"/>
                </a:cubicBezTo>
                <a:cubicBezTo>
                  <a:pt x="1235" y="329"/>
                  <a:pt x="1231" y="300"/>
                  <a:pt x="1224" y="290"/>
                </a:cubicBezTo>
                <a:cubicBezTo>
                  <a:pt x="1217" y="280"/>
                  <a:pt x="1207" y="283"/>
                  <a:pt x="1200" y="277"/>
                </a:cubicBezTo>
                <a:cubicBezTo>
                  <a:pt x="1193" y="271"/>
                  <a:pt x="1192" y="260"/>
                  <a:pt x="1184" y="254"/>
                </a:cubicBezTo>
                <a:cubicBezTo>
                  <a:pt x="1176" y="248"/>
                  <a:pt x="1159" y="245"/>
                  <a:pt x="1152" y="242"/>
                </a:cubicBezTo>
                <a:cubicBezTo>
                  <a:pt x="1149" y="240"/>
                  <a:pt x="1147" y="236"/>
                  <a:pt x="1143" y="236"/>
                </a:cubicBezTo>
                <a:cubicBezTo>
                  <a:pt x="1137" y="236"/>
                  <a:pt x="1130" y="231"/>
                  <a:pt x="1124" y="232"/>
                </a:cubicBezTo>
                <a:cubicBezTo>
                  <a:pt x="1109" y="250"/>
                  <a:pt x="1103" y="244"/>
                  <a:pt x="1092" y="245"/>
                </a:cubicBezTo>
                <a:cubicBezTo>
                  <a:pt x="1090" y="253"/>
                  <a:pt x="1093" y="264"/>
                  <a:pt x="1086" y="269"/>
                </a:cubicBezTo>
                <a:cubicBezTo>
                  <a:pt x="1081" y="273"/>
                  <a:pt x="1068" y="275"/>
                  <a:pt x="1068" y="275"/>
                </a:cubicBezTo>
                <a:cubicBezTo>
                  <a:pt x="1019" y="271"/>
                  <a:pt x="1043" y="274"/>
                  <a:pt x="1017" y="257"/>
                </a:cubicBezTo>
                <a:cubicBezTo>
                  <a:pt x="1007" y="264"/>
                  <a:pt x="997" y="259"/>
                  <a:pt x="986" y="263"/>
                </a:cubicBezTo>
                <a:cubicBezTo>
                  <a:pt x="965" y="249"/>
                  <a:pt x="973" y="253"/>
                  <a:pt x="957" y="248"/>
                </a:cubicBezTo>
                <a:cubicBezTo>
                  <a:pt x="939" y="249"/>
                  <a:pt x="924" y="255"/>
                  <a:pt x="906" y="257"/>
                </a:cubicBezTo>
                <a:cubicBezTo>
                  <a:pt x="900" y="258"/>
                  <a:pt x="888" y="263"/>
                  <a:pt x="888" y="263"/>
                </a:cubicBezTo>
                <a:cubicBezTo>
                  <a:pt x="869" y="258"/>
                  <a:pt x="857" y="235"/>
                  <a:pt x="843" y="233"/>
                </a:cubicBezTo>
                <a:cubicBezTo>
                  <a:pt x="834" y="232"/>
                  <a:pt x="825" y="231"/>
                  <a:pt x="816" y="230"/>
                </a:cubicBezTo>
                <a:cubicBezTo>
                  <a:pt x="806" y="216"/>
                  <a:pt x="811" y="224"/>
                  <a:pt x="804" y="203"/>
                </a:cubicBezTo>
                <a:cubicBezTo>
                  <a:pt x="801" y="194"/>
                  <a:pt x="777" y="191"/>
                  <a:pt x="777" y="191"/>
                </a:cubicBezTo>
                <a:cubicBezTo>
                  <a:pt x="768" y="182"/>
                  <a:pt x="753" y="191"/>
                  <a:pt x="743" y="184"/>
                </a:cubicBezTo>
                <a:cubicBezTo>
                  <a:pt x="733" y="170"/>
                  <a:pt x="750" y="156"/>
                  <a:pt x="729" y="149"/>
                </a:cubicBezTo>
                <a:cubicBezTo>
                  <a:pt x="723" y="147"/>
                  <a:pt x="708" y="152"/>
                  <a:pt x="708" y="152"/>
                </a:cubicBezTo>
                <a:cubicBezTo>
                  <a:pt x="701" y="148"/>
                  <a:pt x="692" y="125"/>
                  <a:pt x="684" y="122"/>
                </a:cubicBezTo>
                <a:cubicBezTo>
                  <a:pt x="676" y="119"/>
                  <a:pt x="669" y="134"/>
                  <a:pt x="660" y="131"/>
                </a:cubicBezTo>
                <a:cubicBezTo>
                  <a:pt x="646" y="126"/>
                  <a:pt x="642" y="112"/>
                  <a:pt x="630" y="104"/>
                </a:cubicBezTo>
                <a:cubicBezTo>
                  <a:pt x="621" y="91"/>
                  <a:pt x="623" y="77"/>
                  <a:pt x="606" y="71"/>
                </a:cubicBezTo>
                <a:cubicBezTo>
                  <a:pt x="593" y="51"/>
                  <a:pt x="609" y="11"/>
                  <a:pt x="575" y="11"/>
                </a:cubicBezTo>
                <a:close/>
              </a:path>
            </a:pathLst>
          </a:custGeom>
          <a:solidFill>
            <a:srgbClr val="FFCC99"/>
          </a:solidFill>
          <a:ln w="12700" cap="flat" cmpd="sng">
            <a:solidFill>
              <a:srgbClr val="0000FF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6334125" y="1201738"/>
            <a:ext cx="63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000" i="1">
                <a:solidFill>
                  <a:schemeClr val="tx1"/>
                </a:solidFill>
              </a:rPr>
              <a:t>D</a:t>
            </a:r>
            <a:endParaRPr kumimoji="1" lang="zh-CN" altLang="en-US" sz="2000" i="1">
              <a:solidFill>
                <a:schemeClr val="tx1"/>
              </a:solidFill>
            </a:endParaRPr>
          </a:p>
        </p:txBody>
      </p:sp>
      <p:grpSp>
        <p:nvGrpSpPr>
          <p:cNvPr id="47136" name="Group 32"/>
          <p:cNvGrpSpPr>
            <a:grpSpLocks/>
          </p:cNvGrpSpPr>
          <p:nvPr/>
        </p:nvGrpSpPr>
        <p:grpSpPr bwMode="auto">
          <a:xfrm>
            <a:off x="6991350" y="1557338"/>
            <a:ext cx="1341438" cy="763587"/>
            <a:chOff x="4332" y="981"/>
            <a:chExt cx="845" cy="481"/>
          </a:xfrm>
        </p:grpSpPr>
        <p:sp>
          <p:nvSpPr>
            <p:cNvPr id="47113" name="Oval 9"/>
            <p:cNvSpPr>
              <a:spLocks noChangeAspect="1" noChangeArrowheads="1"/>
            </p:cNvSpPr>
            <p:nvPr/>
          </p:nvSpPr>
          <p:spPr bwMode="auto">
            <a:xfrm>
              <a:off x="4332" y="999"/>
              <a:ext cx="459" cy="463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14" name="Line 10"/>
            <p:cNvSpPr>
              <a:spLocks noChangeShapeType="1"/>
            </p:cNvSpPr>
            <p:nvPr/>
          </p:nvSpPr>
          <p:spPr bwMode="auto">
            <a:xfrm flipV="1">
              <a:off x="4553" y="1003"/>
              <a:ext cx="83" cy="23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47115" name="Text Box 11"/>
            <p:cNvSpPr txBox="1">
              <a:spLocks noChangeArrowheads="1"/>
            </p:cNvSpPr>
            <p:nvPr/>
          </p:nvSpPr>
          <p:spPr bwMode="auto">
            <a:xfrm>
              <a:off x="4410" y="981"/>
              <a:ext cx="41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  <a:latin typeface="Symbol" panose="05050102010706020507" pitchFamily="18" charset="2"/>
                </a:rPr>
                <a:t>d</a:t>
              </a:r>
            </a:p>
          </p:txBody>
        </p:sp>
        <p:sp>
          <p:nvSpPr>
            <p:cNvPr id="47116" name="Line 12"/>
            <p:cNvSpPr>
              <a:spLocks noChangeShapeType="1"/>
            </p:cNvSpPr>
            <p:nvPr/>
          </p:nvSpPr>
          <p:spPr bwMode="auto">
            <a:xfrm>
              <a:off x="4789" y="1185"/>
              <a:ext cx="0" cy="9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7" name="Rectangle 13"/>
            <p:cNvSpPr>
              <a:spLocks noChangeArrowheads="1"/>
            </p:cNvSpPr>
            <p:nvPr/>
          </p:nvSpPr>
          <p:spPr bwMode="auto">
            <a:xfrm>
              <a:off x="4777" y="1130"/>
              <a:ext cx="4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  <a:latin typeface="Symbol" panose="05050102010706020507" pitchFamily="18" charset="2"/>
                </a:rPr>
                <a:t>G</a:t>
              </a:r>
              <a:endParaRPr kumimoji="1" lang="zh-CN" altLang="en-US" sz="2000" i="1">
                <a:solidFill>
                  <a:schemeClr val="tx1"/>
                </a:solidFill>
                <a:latin typeface="Symbol" panose="05050102010706020507" pitchFamily="18" charset="2"/>
              </a:endParaRPr>
            </a:p>
          </p:txBody>
        </p:sp>
      </p:grpSp>
      <p:sp>
        <p:nvSpPr>
          <p:cNvPr id="47118" name="Line 14"/>
          <p:cNvSpPr>
            <a:spLocks noChangeShapeType="1"/>
          </p:cNvSpPr>
          <p:nvPr/>
        </p:nvSpPr>
        <p:spPr bwMode="auto">
          <a:xfrm>
            <a:off x="6299200" y="1822450"/>
            <a:ext cx="0" cy="1539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9" name="Rectangle 15"/>
          <p:cNvSpPr>
            <a:spLocks noChangeArrowheads="1"/>
          </p:cNvSpPr>
          <p:nvPr/>
        </p:nvSpPr>
        <p:spPr bwMode="auto">
          <a:xfrm>
            <a:off x="5905500" y="1706563"/>
            <a:ext cx="63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2000" i="1">
                <a:solidFill>
                  <a:schemeClr val="tx1"/>
                </a:solidFill>
              </a:rPr>
              <a:t>C</a:t>
            </a:r>
            <a:endParaRPr kumimoji="1" lang="zh-CN" altLang="en-US" sz="2000" i="1">
              <a:solidFill>
                <a:schemeClr val="tx1"/>
              </a:solidFill>
            </a:endParaRPr>
          </a:p>
        </p:txBody>
      </p:sp>
      <p:grpSp>
        <p:nvGrpSpPr>
          <p:cNvPr id="47135" name="Group 31"/>
          <p:cNvGrpSpPr>
            <a:grpSpLocks/>
          </p:cNvGrpSpPr>
          <p:nvPr/>
        </p:nvGrpSpPr>
        <p:grpSpPr bwMode="auto">
          <a:xfrm>
            <a:off x="7265988" y="1924050"/>
            <a:ext cx="238125" cy="325438"/>
            <a:chOff x="4505" y="1212"/>
            <a:chExt cx="150" cy="205"/>
          </a:xfrm>
        </p:grpSpPr>
        <p:graphicFrame>
          <p:nvGraphicFramePr>
            <p:cNvPr id="47120" name="Object 16"/>
            <p:cNvGraphicFramePr>
              <a:graphicFrameLocks noChangeAspect="1"/>
            </p:cNvGraphicFramePr>
            <p:nvPr/>
          </p:nvGraphicFramePr>
          <p:xfrm>
            <a:off x="4505" y="1213"/>
            <a:ext cx="15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" name="公式" r:id="rId6" imgW="279360" imgH="380880" progId="Equation.3">
                    <p:embed/>
                  </p:oleObj>
                </mc:Choice>
                <mc:Fallback>
                  <p:oleObj name="公式" r:id="rId6" imgW="279360" imgH="380880" progId="Equation.3">
                    <p:embed/>
                    <p:pic>
                      <p:nvPicPr>
                        <p:cNvPr id="4712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5" y="1213"/>
                          <a:ext cx="15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21" name="Oval 17"/>
            <p:cNvSpPr>
              <a:spLocks noChangeArrowheads="1"/>
            </p:cNvSpPr>
            <p:nvPr/>
          </p:nvSpPr>
          <p:spPr bwMode="auto">
            <a:xfrm>
              <a:off x="4536" y="1212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47122" name="Object 18"/>
          <p:cNvGraphicFramePr>
            <a:graphicFrameLocks/>
          </p:cNvGraphicFramePr>
          <p:nvPr/>
        </p:nvGraphicFramePr>
        <p:xfrm>
          <a:off x="2697163" y="1196975"/>
          <a:ext cx="635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公式" r:id="rId8" imgW="634680" imgH="342720" progId="Equation.3">
                  <p:embed/>
                </p:oleObj>
              </mc:Choice>
              <mc:Fallback>
                <p:oleObj name="公式" r:id="rId8" imgW="634680" imgH="342720" progId="Equation.3">
                  <p:embed/>
                  <p:pic>
                    <p:nvPicPr>
                      <p:cNvPr id="47122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7163" y="1196975"/>
                        <a:ext cx="635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3" name="Object 19"/>
          <p:cNvGraphicFramePr>
            <a:graphicFrameLocks/>
          </p:cNvGraphicFramePr>
          <p:nvPr/>
        </p:nvGraphicFramePr>
        <p:xfrm>
          <a:off x="3849688" y="1684338"/>
          <a:ext cx="90011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公式" r:id="rId10" imgW="901440" imgH="380880" progId="Equation.3">
                  <p:embed/>
                </p:oleObj>
              </mc:Choice>
              <mc:Fallback>
                <p:oleObj name="公式" r:id="rId10" imgW="901440" imgH="380880" progId="Equation.3">
                  <p:embed/>
                  <p:pic>
                    <p:nvPicPr>
                      <p:cNvPr id="47123" name="Object 1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9688" y="1684338"/>
                        <a:ext cx="90011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37" name="Rectangle 33"/>
          <p:cNvSpPr>
            <a:spLocks noChangeArrowheads="1"/>
          </p:cNvSpPr>
          <p:nvPr/>
        </p:nvSpPr>
        <p:spPr bwMode="auto">
          <a:xfrm>
            <a:off x="531813" y="3192463"/>
            <a:ext cx="1708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zh-CN" altLang="en-US">
                <a:solidFill>
                  <a:srgbClr val="0000FF"/>
                </a:solidFill>
              </a:rPr>
              <a:t>意义</a:t>
            </a:r>
          </a:p>
        </p:txBody>
      </p:sp>
      <p:grpSp>
        <p:nvGrpSpPr>
          <p:cNvPr id="47157" name="Group 53"/>
          <p:cNvGrpSpPr>
            <a:grpSpLocks/>
          </p:cNvGrpSpPr>
          <p:nvPr/>
        </p:nvGrpSpPr>
        <p:grpSpPr bwMode="auto">
          <a:xfrm>
            <a:off x="7192963" y="1117600"/>
            <a:ext cx="152400" cy="304800"/>
            <a:chOff x="4531" y="704"/>
            <a:chExt cx="96" cy="192"/>
          </a:xfrm>
        </p:grpSpPr>
        <p:graphicFrame>
          <p:nvGraphicFramePr>
            <p:cNvPr id="47139" name="Object 35"/>
            <p:cNvGraphicFramePr>
              <a:graphicFrameLocks noChangeAspect="1"/>
            </p:cNvGraphicFramePr>
            <p:nvPr/>
          </p:nvGraphicFramePr>
          <p:xfrm>
            <a:off x="4531" y="704"/>
            <a:ext cx="9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0" name="公式" r:id="rId12" imgW="177480" imgH="215640" progId="Equation.3">
                    <p:embed/>
                  </p:oleObj>
                </mc:Choice>
                <mc:Fallback>
                  <p:oleObj name="公式" r:id="rId12" imgW="177480" imgH="215640" progId="Equation.3">
                    <p:embed/>
                    <p:pic>
                      <p:nvPicPr>
                        <p:cNvPr id="47139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1" y="704"/>
                          <a:ext cx="9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40" name="Oval 36"/>
            <p:cNvSpPr>
              <a:spLocks noChangeArrowheads="1"/>
            </p:cNvSpPr>
            <p:nvPr/>
          </p:nvSpPr>
          <p:spPr bwMode="auto">
            <a:xfrm>
              <a:off x="4553" y="851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7158" name="Group 54"/>
          <p:cNvGrpSpPr>
            <a:grpSpLocks/>
          </p:cNvGrpSpPr>
          <p:nvPr/>
        </p:nvGrpSpPr>
        <p:grpSpPr bwMode="auto">
          <a:xfrm>
            <a:off x="7269163" y="1922463"/>
            <a:ext cx="152400" cy="274637"/>
            <a:chOff x="4579" y="1211"/>
            <a:chExt cx="96" cy="173"/>
          </a:xfrm>
        </p:grpSpPr>
        <p:graphicFrame>
          <p:nvGraphicFramePr>
            <p:cNvPr id="47143" name="Object 39"/>
            <p:cNvGraphicFramePr>
              <a:graphicFrameLocks noChangeAspect="1"/>
            </p:cNvGraphicFramePr>
            <p:nvPr/>
          </p:nvGraphicFramePr>
          <p:xfrm>
            <a:off x="4579" y="1268"/>
            <a:ext cx="9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公式" r:id="rId14" imgW="177480" imgH="215640" progId="Equation.3">
                    <p:embed/>
                  </p:oleObj>
                </mc:Choice>
                <mc:Fallback>
                  <p:oleObj name="公式" r:id="rId14" imgW="177480" imgH="215640" progId="Equation.3">
                    <p:embed/>
                    <p:pic>
                      <p:nvPicPr>
                        <p:cNvPr id="47143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9" y="1268"/>
                          <a:ext cx="9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47" name="Oval 43"/>
            <p:cNvSpPr>
              <a:spLocks noChangeArrowheads="1"/>
            </p:cNvSpPr>
            <p:nvPr/>
          </p:nvSpPr>
          <p:spPr bwMode="auto">
            <a:xfrm>
              <a:off x="4607" y="1211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47149" name="Object 45"/>
          <p:cNvGraphicFramePr>
            <a:graphicFrameLocks/>
          </p:cNvGraphicFramePr>
          <p:nvPr/>
        </p:nvGraphicFramePr>
        <p:xfrm>
          <a:off x="1862138" y="3805238"/>
          <a:ext cx="415290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公式" r:id="rId16" imgW="4152600" imgH="787320" progId="Equation.3">
                  <p:embed/>
                </p:oleObj>
              </mc:Choice>
              <mc:Fallback>
                <p:oleObj name="公式" r:id="rId16" imgW="4152600" imgH="787320" progId="Equation.3">
                  <p:embed/>
                  <p:pic>
                    <p:nvPicPr>
                      <p:cNvPr id="47149" name="Object 4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2138" y="3805238"/>
                        <a:ext cx="4152900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164" name="Group 60"/>
          <p:cNvGrpSpPr>
            <a:grpSpLocks/>
          </p:cNvGrpSpPr>
          <p:nvPr/>
        </p:nvGrpSpPr>
        <p:grpSpPr bwMode="auto">
          <a:xfrm>
            <a:off x="1355725" y="3211513"/>
            <a:ext cx="5146675" cy="457200"/>
            <a:chOff x="854" y="2023"/>
            <a:chExt cx="3242" cy="288"/>
          </a:xfrm>
        </p:grpSpPr>
        <p:sp>
          <p:nvSpPr>
            <p:cNvPr id="47148" name="Rectangle 44"/>
            <p:cNvSpPr>
              <a:spLocks noChangeArrowheads="1"/>
            </p:cNvSpPr>
            <p:nvPr/>
          </p:nvSpPr>
          <p:spPr bwMode="auto">
            <a:xfrm>
              <a:off x="854" y="2023"/>
              <a:ext cx="32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将     换成   ，积分变量    换成    ，</a:t>
              </a:r>
            </a:p>
          </p:txBody>
        </p:sp>
        <p:graphicFrame>
          <p:nvGraphicFramePr>
            <p:cNvPr id="47150" name="Object 46"/>
            <p:cNvGraphicFramePr>
              <a:graphicFrameLocks/>
            </p:cNvGraphicFramePr>
            <p:nvPr/>
          </p:nvGraphicFramePr>
          <p:xfrm>
            <a:off x="1137" y="2038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" name="公式" r:id="rId18" imgW="279360" imgH="380880" progId="Equation.3">
                    <p:embed/>
                  </p:oleObj>
                </mc:Choice>
                <mc:Fallback>
                  <p:oleObj name="公式" r:id="rId18" imgW="279360" imgH="380880" progId="Equation.3">
                    <p:embed/>
                    <p:pic>
                      <p:nvPicPr>
                        <p:cNvPr id="47150" name="Object 4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7" y="2038"/>
                          <a:ext cx="17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151" name="Object 47"/>
            <p:cNvGraphicFramePr>
              <a:graphicFrameLocks/>
            </p:cNvGraphicFramePr>
            <p:nvPr/>
          </p:nvGraphicFramePr>
          <p:xfrm>
            <a:off x="1774" y="2107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4" name="公式" r:id="rId20" imgW="177480" imgH="215640" progId="Equation.3">
                    <p:embed/>
                  </p:oleObj>
                </mc:Choice>
                <mc:Fallback>
                  <p:oleObj name="公式" r:id="rId20" imgW="177480" imgH="215640" progId="Equation.3">
                    <p:embed/>
                    <p:pic>
                      <p:nvPicPr>
                        <p:cNvPr id="47151" name="Object 4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4" y="2107"/>
                          <a:ext cx="112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152" name="Object 48"/>
            <p:cNvGraphicFramePr>
              <a:graphicFrameLocks/>
            </p:cNvGraphicFramePr>
            <p:nvPr/>
          </p:nvGraphicFramePr>
          <p:xfrm>
            <a:off x="2889" y="2100"/>
            <a:ext cx="112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" name="公式" r:id="rId22" imgW="177480" imgH="215640" progId="Equation.3">
                    <p:embed/>
                  </p:oleObj>
                </mc:Choice>
                <mc:Fallback>
                  <p:oleObj name="公式" r:id="rId22" imgW="177480" imgH="215640" progId="Equation.3">
                    <p:embed/>
                    <p:pic>
                      <p:nvPicPr>
                        <p:cNvPr id="47152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9" y="2100"/>
                          <a:ext cx="112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153" name="Object 49"/>
            <p:cNvGraphicFramePr>
              <a:graphicFrameLocks/>
            </p:cNvGraphicFramePr>
            <p:nvPr/>
          </p:nvGraphicFramePr>
          <p:xfrm>
            <a:off x="3464" y="2057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6" name="公式" r:id="rId24" imgW="215640" imgH="330120" progId="Equation.3">
                    <p:embed/>
                  </p:oleObj>
                </mc:Choice>
                <mc:Fallback>
                  <p:oleObj name="公式" r:id="rId24" imgW="215640" imgH="330120" progId="Equation.3">
                    <p:embed/>
                    <p:pic>
                      <p:nvPicPr>
                        <p:cNvPr id="47153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4" y="2057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7154" name="Rectangle 50"/>
          <p:cNvSpPr>
            <a:spLocks noChangeArrowheads="1"/>
          </p:cNvSpPr>
          <p:nvPr/>
        </p:nvSpPr>
        <p:spPr bwMode="auto">
          <a:xfrm>
            <a:off x="1089025" y="4849813"/>
            <a:ext cx="8054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SzPct val="90000"/>
              <a:buFontTx/>
              <a:buBlip>
                <a:blip r:embed="rId26"/>
              </a:buBlip>
            </a:pPr>
            <a:r>
              <a:rPr kumimoji="1" lang="zh-CN" altLang="en-US">
                <a:solidFill>
                  <a:schemeClr val="tx1"/>
                </a:solidFill>
              </a:rPr>
              <a:t> </a:t>
            </a:r>
            <a:r>
              <a:rPr kumimoji="1" lang="zh-CN" altLang="en-US" u="sng">
                <a:solidFill>
                  <a:schemeClr val="hlink"/>
                </a:solidFill>
                <a:ea typeface="楷体_GB2312" pitchFamily="49" charset="-122"/>
              </a:rPr>
              <a:t>解析函数在其解析区域内的值完全由边界上的值确定</a:t>
            </a:r>
            <a:r>
              <a:rPr kumimoji="1" lang="zh-CN" altLang="en-US">
                <a:solidFill>
                  <a:schemeClr val="tx1"/>
                </a:solidFill>
              </a:rPr>
              <a:t>。</a:t>
            </a:r>
          </a:p>
        </p:txBody>
      </p:sp>
      <p:sp>
        <p:nvSpPr>
          <p:cNvPr id="47155" name="Rectangle 51"/>
          <p:cNvSpPr>
            <a:spLocks noChangeArrowheads="1"/>
          </p:cNvSpPr>
          <p:nvPr/>
        </p:nvSpPr>
        <p:spPr bwMode="auto">
          <a:xfrm>
            <a:off x="1077913" y="5381625"/>
            <a:ext cx="8066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SzPct val="90000"/>
              <a:buFontTx/>
              <a:buBlip>
                <a:blip r:embed="rId26"/>
              </a:buBlip>
            </a:pPr>
            <a:r>
              <a:rPr kumimoji="1" lang="zh-CN" altLang="en-US">
                <a:solidFill>
                  <a:schemeClr val="tx1"/>
                </a:solidFill>
                <a:ea typeface="楷体_GB2312" pitchFamily="49" charset="-122"/>
              </a:rPr>
              <a:t> </a:t>
            </a:r>
            <a:r>
              <a:rPr kumimoji="1" lang="zh-CN" altLang="en-US">
                <a:ea typeface="楷体_GB2312" pitchFamily="49" charset="-122"/>
              </a:rPr>
              <a:t>换句话说，</a:t>
            </a: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解析函数可用其解析区域边界上的值以一种</a:t>
            </a:r>
            <a:endParaRPr kumimoji="1" lang="zh-CN" altLang="en-US">
              <a:solidFill>
                <a:schemeClr val="tx1"/>
              </a:solidFill>
              <a:ea typeface="楷体_GB2312" pitchFamily="49" charset="-122"/>
            </a:endParaRPr>
          </a:p>
        </p:txBody>
      </p:sp>
      <p:sp>
        <p:nvSpPr>
          <p:cNvPr id="47156" name="Rectangle 52"/>
          <p:cNvSpPr>
            <a:spLocks noChangeArrowheads="1"/>
          </p:cNvSpPr>
          <p:nvPr/>
        </p:nvSpPr>
        <p:spPr bwMode="auto">
          <a:xfrm>
            <a:off x="2876550" y="5915025"/>
            <a:ext cx="445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SzPct val="90000"/>
            </a:pPr>
            <a:r>
              <a:rPr kumimoji="1" lang="zh-CN" altLang="en-US">
                <a:solidFill>
                  <a:schemeClr val="hlink"/>
                </a:solidFill>
                <a:ea typeface="楷体_GB2312" pitchFamily="49" charset="-122"/>
              </a:rPr>
              <a:t>特定的积分形式表达出来。</a:t>
            </a:r>
          </a:p>
        </p:txBody>
      </p:sp>
      <p:grpSp>
        <p:nvGrpSpPr>
          <p:cNvPr id="47162" name="Group 58"/>
          <p:cNvGrpSpPr>
            <a:grpSpLocks/>
          </p:cNvGrpSpPr>
          <p:nvPr/>
        </p:nvGrpSpPr>
        <p:grpSpPr bwMode="auto">
          <a:xfrm>
            <a:off x="7177088" y="1031875"/>
            <a:ext cx="184150" cy="390525"/>
            <a:chOff x="4521" y="650"/>
            <a:chExt cx="116" cy="246"/>
          </a:xfrm>
        </p:grpSpPr>
        <p:graphicFrame>
          <p:nvGraphicFramePr>
            <p:cNvPr id="47141" name="Object 37"/>
            <p:cNvGraphicFramePr>
              <a:graphicFrameLocks noChangeAspect="1"/>
            </p:cNvGraphicFramePr>
            <p:nvPr/>
          </p:nvGraphicFramePr>
          <p:xfrm>
            <a:off x="4521" y="650"/>
            <a:ext cx="116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" name="公式" r:id="rId27" imgW="215640" imgH="330120" progId="Equation.3">
                    <p:embed/>
                  </p:oleObj>
                </mc:Choice>
                <mc:Fallback>
                  <p:oleObj name="公式" r:id="rId27" imgW="215640" imgH="330120" progId="Equation.3">
                    <p:embed/>
                    <p:pic>
                      <p:nvPicPr>
                        <p:cNvPr id="47141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1" y="650"/>
                          <a:ext cx="116" cy="1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161" name="Oval 57"/>
            <p:cNvSpPr>
              <a:spLocks noChangeArrowheads="1"/>
            </p:cNvSpPr>
            <p:nvPr/>
          </p:nvSpPr>
          <p:spPr bwMode="auto">
            <a:xfrm>
              <a:off x="4553" y="851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7163" name="Rectangle 59"/>
          <p:cNvSpPr>
            <a:spLocks noChangeArrowheads="1"/>
          </p:cNvSpPr>
          <p:nvPr/>
        </p:nvSpPr>
        <p:spPr bwMode="auto">
          <a:xfrm>
            <a:off x="5945188" y="3189288"/>
            <a:ext cx="2320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则上式变为</a:t>
            </a:r>
          </a:p>
        </p:txBody>
      </p:sp>
      <p:pic>
        <p:nvPicPr>
          <p:cNvPr id="47185" name="Picture 8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7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1000"/>
                                        <p:tgtEl>
                                          <p:spTgt spid="47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" dur="1000"/>
                                        <p:tgtEl>
                                          <p:spTgt spid="47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7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7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7" grpId="0"/>
      <p:bldP spid="47154" grpId="0"/>
      <p:bldP spid="47155" grpId="0"/>
      <p:bldP spid="47156" grpId="0"/>
      <p:bldP spid="471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7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0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1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2" name="Picture 5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3" name="Picture 5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5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6" name="Picture 58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7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8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89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0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1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2" name="Picture 6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3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4" name="Picture 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5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6" name="Picture 6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7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98" name="Picture 7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352550" y="1617663"/>
            <a:ext cx="2516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是多连域。</a:t>
            </a:r>
            <a:endParaRPr kumimoji="1" lang="en-US" altLang="zh-CN">
              <a:solidFill>
                <a:schemeClr val="tx1"/>
              </a:solidFill>
            </a:endParaRP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536575" y="528638"/>
            <a:ext cx="35909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800">
                <a:solidFill>
                  <a:srgbClr val="000099"/>
                </a:solidFill>
              </a:rPr>
              <a:t>一、</a:t>
            </a:r>
            <a:r>
              <a:rPr lang="zh-CN" altLang="en-US" sz="2800">
                <a:solidFill>
                  <a:srgbClr val="000099"/>
                </a:solidFill>
              </a:rPr>
              <a:t>柯西积分公式</a:t>
            </a:r>
            <a:endParaRPr lang="en-US" altLang="zh-CN" sz="2800">
              <a:solidFill>
                <a:srgbClr val="000099"/>
              </a:solidFill>
            </a:endParaRPr>
          </a:p>
        </p:txBody>
      </p:sp>
      <p:grpSp>
        <p:nvGrpSpPr>
          <p:cNvPr id="48174" name="Group 46"/>
          <p:cNvGrpSpPr>
            <a:grpSpLocks/>
          </p:cNvGrpSpPr>
          <p:nvPr/>
        </p:nvGrpSpPr>
        <p:grpSpPr bwMode="auto">
          <a:xfrm>
            <a:off x="533400" y="1104900"/>
            <a:ext cx="5268913" cy="476250"/>
            <a:chOff x="336" y="696"/>
            <a:chExt cx="3319" cy="300"/>
          </a:xfrm>
        </p:grpSpPr>
        <p:sp>
          <p:nvSpPr>
            <p:cNvPr id="48132" name="Rectangle 4"/>
            <p:cNvSpPr>
              <a:spLocks noChangeArrowheads="1"/>
            </p:cNvSpPr>
            <p:nvPr/>
          </p:nvSpPr>
          <p:spPr bwMode="auto">
            <a:xfrm>
              <a:off x="336" y="696"/>
              <a:ext cx="9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FF0000"/>
                  </a:solidFill>
                </a:rPr>
                <a:t>注意</a:t>
              </a:r>
            </a:p>
          </p:txBody>
        </p:sp>
        <p:sp>
          <p:nvSpPr>
            <p:cNvPr id="48133" name="Rectangle 5"/>
            <p:cNvSpPr>
              <a:spLocks noChangeArrowheads="1"/>
            </p:cNvSpPr>
            <p:nvPr/>
          </p:nvSpPr>
          <p:spPr bwMode="auto">
            <a:xfrm>
              <a:off x="852" y="708"/>
              <a:ext cx="28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柯西积分公式</a:t>
              </a:r>
              <a:r>
                <a:rPr kumimoji="1" lang="zh-CN" altLang="en-US">
                  <a:solidFill>
                    <a:schemeClr val="tx1"/>
                  </a:solidFill>
                </a:rPr>
                <a:t>中的区域 </a:t>
              </a:r>
              <a:r>
                <a:rPr kumimoji="1" lang="en-US" altLang="zh-CN" i="1">
                  <a:solidFill>
                    <a:schemeClr val="tx1"/>
                  </a:solidFill>
                </a:rPr>
                <a:t>D</a:t>
              </a:r>
              <a:r>
                <a:rPr kumimoji="1" lang="en-US" altLang="zh-CN" i="1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可以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</p:grpSp>
      <p:sp>
        <p:nvSpPr>
          <p:cNvPr id="48150" name="Rectangle 22"/>
          <p:cNvSpPr>
            <a:spLocks noChangeArrowheads="1"/>
          </p:cNvSpPr>
          <p:nvPr/>
        </p:nvSpPr>
        <p:spPr bwMode="auto">
          <a:xfrm>
            <a:off x="531813" y="5065713"/>
            <a:ext cx="134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/>
            <a:r>
              <a:rPr kumimoji="1" lang="zh-CN" altLang="en-US">
                <a:solidFill>
                  <a:srgbClr val="0000FF"/>
                </a:solidFill>
              </a:rPr>
              <a:t>应用</a:t>
            </a:r>
          </a:p>
        </p:txBody>
      </p:sp>
      <p:graphicFrame>
        <p:nvGraphicFramePr>
          <p:cNvPr id="48157" name="Object 29"/>
          <p:cNvGraphicFramePr>
            <a:graphicFrameLocks/>
          </p:cNvGraphicFramePr>
          <p:nvPr/>
        </p:nvGraphicFramePr>
        <p:xfrm>
          <a:off x="1862138" y="2798763"/>
          <a:ext cx="3048000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公式" r:id="rId5" imgW="3047760" imgH="799920" progId="Equation.3">
                  <p:embed/>
                </p:oleObj>
              </mc:Choice>
              <mc:Fallback>
                <p:oleObj name="公式" r:id="rId5" imgW="3047760" imgH="799920" progId="Equation.3">
                  <p:embed/>
                  <p:pic>
                    <p:nvPicPr>
                      <p:cNvPr id="48157" name="Object 2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2138" y="2798763"/>
                        <a:ext cx="3048000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63" name="Rectangle 35"/>
          <p:cNvSpPr>
            <a:spLocks noChangeArrowheads="1"/>
          </p:cNvSpPr>
          <p:nvPr/>
        </p:nvSpPr>
        <p:spPr bwMode="auto">
          <a:xfrm>
            <a:off x="1354138" y="5848350"/>
            <a:ext cx="7351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SzPct val="90000"/>
              <a:buFontTx/>
              <a:buBlip>
                <a:blip r:embed="rId7"/>
              </a:buBlip>
            </a:pPr>
            <a:r>
              <a:rPr kumimoji="1" lang="zh-CN" altLang="en-US">
                <a:solidFill>
                  <a:schemeClr val="tx1"/>
                </a:solidFill>
              </a:rPr>
              <a:t> </a:t>
            </a:r>
            <a:r>
              <a:rPr kumimoji="1" lang="zh-CN" altLang="en-US"/>
              <a:t>推出一些理论结果，从而进一步认识解析函数。</a:t>
            </a:r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48165" name="Rectangle 37"/>
          <p:cNvSpPr>
            <a:spLocks noChangeArrowheads="1"/>
          </p:cNvSpPr>
          <p:nvPr/>
        </p:nvSpPr>
        <p:spPr bwMode="auto">
          <a:xfrm>
            <a:off x="2849563" y="1657350"/>
            <a:ext cx="2925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比如对于二连域</a:t>
            </a:r>
            <a:r>
              <a:rPr kumimoji="1" lang="zh-CN" altLang="en-US" baseline="-25000">
                <a:solidFill>
                  <a:schemeClr val="tx1"/>
                </a:solidFill>
              </a:rPr>
              <a:t> </a:t>
            </a:r>
            <a:r>
              <a:rPr kumimoji="1" lang="en-US" altLang="zh-CN" i="1">
                <a:solidFill>
                  <a:schemeClr val="tx1"/>
                </a:solidFill>
              </a:rPr>
              <a:t>D</a:t>
            </a:r>
            <a:r>
              <a:rPr kumimoji="1" lang="en-US" altLang="zh-CN" sz="800" i="1" baseline="-25000">
                <a:solidFill>
                  <a:schemeClr val="tx1"/>
                </a:solidFill>
              </a:rPr>
              <a:t> </a:t>
            </a:r>
            <a:r>
              <a:rPr kumimoji="1" lang="en-US" altLang="zh-CN">
                <a:solidFill>
                  <a:schemeClr val="tx1"/>
                </a:solidFill>
              </a:rPr>
              <a:t>,</a:t>
            </a:r>
            <a:endParaRPr kumimoji="1" lang="zh-CN" altLang="en-US">
              <a:solidFill>
                <a:schemeClr val="tx1"/>
              </a:solidFill>
            </a:endParaRPr>
          </a:p>
        </p:txBody>
      </p:sp>
      <p:grpSp>
        <p:nvGrpSpPr>
          <p:cNvPr id="48176" name="Group 48"/>
          <p:cNvGrpSpPr>
            <a:grpSpLocks/>
          </p:cNvGrpSpPr>
          <p:nvPr/>
        </p:nvGrpSpPr>
        <p:grpSpPr bwMode="auto">
          <a:xfrm>
            <a:off x="1350963" y="2206625"/>
            <a:ext cx="3792537" cy="457200"/>
            <a:chOff x="851" y="1390"/>
            <a:chExt cx="2389" cy="288"/>
          </a:xfrm>
        </p:grpSpPr>
        <p:sp>
          <p:nvSpPr>
            <p:cNvPr id="48166" name="Rectangle 38"/>
            <p:cNvSpPr>
              <a:spLocks noChangeArrowheads="1"/>
            </p:cNvSpPr>
            <p:nvPr/>
          </p:nvSpPr>
          <p:spPr bwMode="auto">
            <a:xfrm>
              <a:off x="851" y="1390"/>
              <a:ext cx="23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其边界为                     ，</a:t>
              </a:r>
              <a:endParaRPr kumimoji="1" lang="en-US" altLang="zh-CN">
                <a:solidFill>
                  <a:schemeClr val="tx1"/>
                </a:solidFill>
              </a:endParaRPr>
            </a:p>
          </p:txBody>
        </p:sp>
        <p:graphicFrame>
          <p:nvGraphicFramePr>
            <p:cNvPr id="48167" name="Object 39"/>
            <p:cNvGraphicFramePr>
              <a:graphicFrameLocks/>
            </p:cNvGraphicFramePr>
            <p:nvPr/>
          </p:nvGraphicFramePr>
          <p:xfrm>
            <a:off x="1698" y="1391"/>
            <a:ext cx="97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公式" r:id="rId8" imgW="1549080" imgH="431640" progId="Equation.3">
                    <p:embed/>
                  </p:oleObj>
                </mc:Choice>
                <mc:Fallback>
                  <p:oleObj name="公式" r:id="rId8" imgW="1549080" imgH="431640" progId="Equation.3">
                    <p:embed/>
                    <p:pic>
                      <p:nvPicPr>
                        <p:cNvPr id="48167" name="Object 3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8" y="1391"/>
                          <a:ext cx="976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8168" name="Object 40"/>
          <p:cNvGraphicFramePr>
            <a:graphicFrameLocks/>
          </p:cNvGraphicFramePr>
          <p:nvPr/>
        </p:nvGraphicFramePr>
        <p:xfrm>
          <a:off x="2651125" y="3740150"/>
          <a:ext cx="605790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公式" r:id="rId10" imgW="6057720" imgH="799920" progId="Equation.3">
                  <p:embed/>
                </p:oleObj>
              </mc:Choice>
              <mc:Fallback>
                <p:oleObj name="公式" r:id="rId10" imgW="6057720" imgH="799920" progId="Equation.3">
                  <p:embed/>
                  <p:pic>
                    <p:nvPicPr>
                      <p:cNvPr id="48168" name="Object 4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25" y="3740150"/>
                        <a:ext cx="6057900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8178" name="Group 50"/>
          <p:cNvGrpSpPr>
            <a:grpSpLocks/>
          </p:cNvGrpSpPr>
          <p:nvPr/>
        </p:nvGrpSpPr>
        <p:grpSpPr bwMode="auto">
          <a:xfrm>
            <a:off x="5670550" y="976313"/>
            <a:ext cx="2882900" cy="1947862"/>
            <a:chOff x="3572" y="615"/>
            <a:chExt cx="1816" cy="1227"/>
          </a:xfrm>
        </p:grpSpPr>
        <p:graphicFrame>
          <p:nvGraphicFramePr>
            <p:cNvPr id="48153" name="Object 25"/>
            <p:cNvGraphicFramePr>
              <a:graphicFrameLocks noChangeAspect="1"/>
            </p:cNvGraphicFramePr>
            <p:nvPr/>
          </p:nvGraphicFramePr>
          <p:xfrm>
            <a:off x="4531" y="680"/>
            <a:ext cx="9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4" name="公式" r:id="rId12" imgW="177480" imgH="215640" progId="Equation.3">
                    <p:embed/>
                  </p:oleObj>
                </mc:Choice>
                <mc:Fallback>
                  <p:oleObj name="公式" r:id="rId12" imgW="177480" imgH="215640" progId="Equation.3">
                    <p:embed/>
                    <p:pic>
                      <p:nvPicPr>
                        <p:cNvPr id="48153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1" y="680"/>
                          <a:ext cx="9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35" name="Freeform 7"/>
            <p:cNvSpPr>
              <a:spLocks noChangeAspect="1"/>
            </p:cNvSpPr>
            <p:nvPr/>
          </p:nvSpPr>
          <p:spPr bwMode="auto">
            <a:xfrm>
              <a:off x="3572" y="615"/>
              <a:ext cx="1816" cy="1227"/>
            </a:xfrm>
            <a:custGeom>
              <a:avLst/>
              <a:gdLst>
                <a:gd name="T0" fmla="*/ 560 w 1767"/>
                <a:gd name="T1" fmla="*/ 16 h 1194"/>
                <a:gd name="T2" fmla="*/ 462 w 1767"/>
                <a:gd name="T3" fmla="*/ 32 h 1194"/>
                <a:gd name="T4" fmla="*/ 422 w 1767"/>
                <a:gd name="T5" fmla="*/ 26 h 1194"/>
                <a:gd name="T6" fmla="*/ 344 w 1767"/>
                <a:gd name="T7" fmla="*/ 34 h 1194"/>
                <a:gd name="T8" fmla="*/ 324 w 1767"/>
                <a:gd name="T9" fmla="*/ 94 h 1194"/>
                <a:gd name="T10" fmla="*/ 348 w 1767"/>
                <a:gd name="T11" fmla="*/ 172 h 1194"/>
                <a:gd name="T12" fmla="*/ 332 w 1767"/>
                <a:gd name="T13" fmla="*/ 235 h 1194"/>
                <a:gd name="T14" fmla="*/ 294 w 1767"/>
                <a:gd name="T15" fmla="*/ 253 h 1194"/>
                <a:gd name="T16" fmla="*/ 261 w 1767"/>
                <a:gd name="T17" fmla="*/ 283 h 1194"/>
                <a:gd name="T18" fmla="*/ 267 w 1767"/>
                <a:gd name="T19" fmla="*/ 328 h 1194"/>
                <a:gd name="T20" fmla="*/ 252 w 1767"/>
                <a:gd name="T21" fmla="*/ 388 h 1194"/>
                <a:gd name="T22" fmla="*/ 294 w 1767"/>
                <a:gd name="T23" fmla="*/ 428 h 1194"/>
                <a:gd name="T24" fmla="*/ 369 w 1767"/>
                <a:gd name="T25" fmla="*/ 479 h 1194"/>
                <a:gd name="T26" fmla="*/ 389 w 1767"/>
                <a:gd name="T27" fmla="*/ 563 h 1194"/>
                <a:gd name="T28" fmla="*/ 362 w 1767"/>
                <a:gd name="T29" fmla="*/ 682 h 1194"/>
                <a:gd name="T30" fmla="*/ 306 w 1767"/>
                <a:gd name="T31" fmla="*/ 716 h 1194"/>
                <a:gd name="T32" fmla="*/ 192 w 1767"/>
                <a:gd name="T33" fmla="*/ 731 h 1194"/>
                <a:gd name="T34" fmla="*/ 126 w 1767"/>
                <a:gd name="T35" fmla="*/ 725 h 1194"/>
                <a:gd name="T36" fmla="*/ 62 w 1767"/>
                <a:gd name="T37" fmla="*/ 760 h 1194"/>
                <a:gd name="T38" fmla="*/ 0 w 1767"/>
                <a:gd name="T39" fmla="*/ 818 h 1194"/>
                <a:gd name="T40" fmla="*/ 27 w 1767"/>
                <a:gd name="T41" fmla="*/ 919 h 1194"/>
                <a:gd name="T42" fmla="*/ 80 w 1767"/>
                <a:gd name="T43" fmla="*/ 1006 h 1194"/>
                <a:gd name="T44" fmla="*/ 158 w 1767"/>
                <a:gd name="T45" fmla="*/ 1051 h 1194"/>
                <a:gd name="T46" fmla="*/ 200 w 1767"/>
                <a:gd name="T47" fmla="*/ 1097 h 1194"/>
                <a:gd name="T48" fmla="*/ 245 w 1767"/>
                <a:gd name="T49" fmla="*/ 1028 h 1194"/>
                <a:gd name="T50" fmla="*/ 324 w 1767"/>
                <a:gd name="T51" fmla="*/ 991 h 1194"/>
                <a:gd name="T52" fmla="*/ 440 w 1767"/>
                <a:gd name="T53" fmla="*/ 971 h 1194"/>
                <a:gd name="T54" fmla="*/ 485 w 1767"/>
                <a:gd name="T55" fmla="*/ 866 h 1194"/>
                <a:gd name="T56" fmla="*/ 593 w 1767"/>
                <a:gd name="T57" fmla="*/ 850 h 1194"/>
                <a:gd name="T58" fmla="*/ 669 w 1767"/>
                <a:gd name="T59" fmla="*/ 869 h 1194"/>
                <a:gd name="T60" fmla="*/ 770 w 1767"/>
                <a:gd name="T61" fmla="*/ 887 h 1194"/>
                <a:gd name="T62" fmla="*/ 869 w 1767"/>
                <a:gd name="T63" fmla="*/ 940 h 1194"/>
                <a:gd name="T64" fmla="*/ 956 w 1767"/>
                <a:gd name="T65" fmla="*/ 970 h 1194"/>
                <a:gd name="T66" fmla="*/ 1035 w 1767"/>
                <a:gd name="T67" fmla="*/ 941 h 1194"/>
                <a:gd name="T68" fmla="*/ 1151 w 1767"/>
                <a:gd name="T69" fmla="*/ 932 h 1194"/>
                <a:gd name="T70" fmla="*/ 1232 w 1767"/>
                <a:gd name="T71" fmla="*/ 1004 h 1194"/>
                <a:gd name="T72" fmla="*/ 1269 w 1767"/>
                <a:gd name="T73" fmla="*/ 1088 h 1194"/>
                <a:gd name="T74" fmla="*/ 1320 w 1767"/>
                <a:gd name="T75" fmla="*/ 1163 h 1194"/>
                <a:gd name="T76" fmla="*/ 1374 w 1767"/>
                <a:gd name="T77" fmla="*/ 1163 h 1194"/>
                <a:gd name="T78" fmla="*/ 1422 w 1767"/>
                <a:gd name="T79" fmla="*/ 1075 h 1194"/>
                <a:gd name="T80" fmla="*/ 1485 w 1767"/>
                <a:gd name="T81" fmla="*/ 986 h 1194"/>
                <a:gd name="T82" fmla="*/ 1557 w 1767"/>
                <a:gd name="T83" fmla="*/ 937 h 1194"/>
                <a:gd name="T84" fmla="*/ 1637 w 1767"/>
                <a:gd name="T85" fmla="*/ 892 h 1194"/>
                <a:gd name="T86" fmla="*/ 1757 w 1767"/>
                <a:gd name="T87" fmla="*/ 869 h 1194"/>
                <a:gd name="T88" fmla="*/ 1713 w 1767"/>
                <a:gd name="T89" fmla="*/ 788 h 1194"/>
                <a:gd name="T90" fmla="*/ 1677 w 1767"/>
                <a:gd name="T91" fmla="*/ 716 h 1194"/>
                <a:gd name="T92" fmla="*/ 1701 w 1767"/>
                <a:gd name="T93" fmla="*/ 626 h 1194"/>
                <a:gd name="T94" fmla="*/ 1629 w 1767"/>
                <a:gd name="T95" fmla="*/ 527 h 1194"/>
                <a:gd name="T96" fmla="*/ 1569 w 1767"/>
                <a:gd name="T97" fmla="*/ 451 h 1194"/>
                <a:gd name="T98" fmla="*/ 1488 w 1767"/>
                <a:gd name="T99" fmla="*/ 422 h 1194"/>
                <a:gd name="T100" fmla="*/ 1416 w 1767"/>
                <a:gd name="T101" fmla="*/ 398 h 1194"/>
                <a:gd name="T102" fmla="*/ 1296 w 1767"/>
                <a:gd name="T103" fmla="*/ 371 h 1194"/>
                <a:gd name="T104" fmla="*/ 1200 w 1767"/>
                <a:gd name="T105" fmla="*/ 277 h 1194"/>
                <a:gd name="T106" fmla="*/ 1124 w 1767"/>
                <a:gd name="T107" fmla="*/ 232 h 1194"/>
                <a:gd name="T108" fmla="*/ 1017 w 1767"/>
                <a:gd name="T109" fmla="*/ 257 h 1194"/>
                <a:gd name="T110" fmla="*/ 888 w 1767"/>
                <a:gd name="T111" fmla="*/ 263 h 1194"/>
                <a:gd name="T112" fmla="*/ 777 w 1767"/>
                <a:gd name="T113" fmla="*/ 191 h 1194"/>
                <a:gd name="T114" fmla="*/ 684 w 1767"/>
                <a:gd name="T115" fmla="*/ 122 h 1194"/>
                <a:gd name="T116" fmla="*/ 575 w 1767"/>
                <a:gd name="T117" fmla="*/ 11 h 1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7" h="1194">
                  <a:moveTo>
                    <a:pt x="575" y="11"/>
                  </a:moveTo>
                  <a:cubicBezTo>
                    <a:pt x="569" y="0"/>
                    <a:pt x="571" y="13"/>
                    <a:pt x="570" y="13"/>
                  </a:cubicBezTo>
                  <a:cubicBezTo>
                    <a:pt x="569" y="13"/>
                    <a:pt x="569" y="11"/>
                    <a:pt x="567" y="11"/>
                  </a:cubicBezTo>
                  <a:cubicBezTo>
                    <a:pt x="565" y="11"/>
                    <a:pt x="564" y="15"/>
                    <a:pt x="560" y="16"/>
                  </a:cubicBezTo>
                  <a:cubicBezTo>
                    <a:pt x="556" y="17"/>
                    <a:pt x="551" y="18"/>
                    <a:pt x="542" y="20"/>
                  </a:cubicBezTo>
                  <a:cubicBezTo>
                    <a:pt x="533" y="22"/>
                    <a:pt x="517" y="23"/>
                    <a:pt x="507" y="26"/>
                  </a:cubicBezTo>
                  <a:cubicBezTo>
                    <a:pt x="499" y="31"/>
                    <a:pt x="480" y="38"/>
                    <a:pt x="480" y="38"/>
                  </a:cubicBezTo>
                  <a:cubicBezTo>
                    <a:pt x="474" y="36"/>
                    <a:pt x="468" y="34"/>
                    <a:pt x="462" y="32"/>
                  </a:cubicBezTo>
                  <a:cubicBezTo>
                    <a:pt x="459" y="31"/>
                    <a:pt x="453" y="32"/>
                    <a:pt x="453" y="32"/>
                  </a:cubicBezTo>
                  <a:cubicBezTo>
                    <a:pt x="447" y="37"/>
                    <a:pt x="444" y="35"/>
                    <a:pt x="441" y="35"/>
                  </a:cubicBezTo>
                  <a:cubicBezTo>
                    <a:pt x="438" y="35"/>
                    <a:pt x="435" y="36"/>
                    <a:pt x="432" y="35"/>
                  </a:cubicBezTo>
                  <a:cubicBezTo>
                    <a:pt x="429" y="34"/>
                    <a:pt x="426" y="28"/>
                    <a:pt x="422" y="26"/>
                  </a:cubicBezTo>
                  <a:cubicBezTo>
                    <a:pt x="418" y="24"/>
                    <a:pt x="414" y="25"/>
                    <a:pt x="410" y="25"/>
                  </a:cubicBezTo>
                  <a:cubicBezTo>
                    <a:pt x="406" y="24"/>
                    <a:pt x="402" y="21"/>
                    <a:pt x="396" y="23"/>
                  </a:cubicBezTo>
                  <a:cubicBezTo>
                    <a:pt x="390" y="25"/>
                    <a:pt x="384" y="36"/>
                    <a:pt x="375" y="38"/>
                  </a:cubicBezTo>
                  <a:cubicBezTo>
                    <a:pt x="366" y="40"/>
                    <a:pt x="351" y="34"/>
                    <a:pt x="344" y="34"/>
                  </a:cubicBezTo>
                  <a:cubicBezTo>
                    <a:pt x="337" y="34"/>
                    <a:pt x="336" y="35"/>
                    <a:pt x="333" y="38"/>
                  </a:cubicBezTo>
                  <a:cubicBezTo>
                    <a:pt x="331" y="44"/>
                    <a:pt x="326" y="46"/>
                    <a:pt x="326" y="52"/>
                  </a:cubicBezTo>
                  <a:cubicBezTo>
                    <a:pt x="324" y="58"/>
                    <a:pt x="322" y="56"/>
                    <a:pt x="324" y="73"/>
                  </a:cubicBezTo>
                  <a:cubicBezTo>
                    <a:pt x="324" y="80"/>
                    <a:pt x="324" y="88"/>
                    <a:pt x="324" y="94"/>
                  </a:cubicBezTo>
                  <a:cubicBezTo>
                    <a:pt x="324" y="100"/>
                    <a:pt x="325" y="106"/>
                    <a:pt x="327" y="112"/>
                  </a:cubicBezTo>
                  <a:cubicBezTo>
                    <a:pt x="329" y="118"/>
                    <a:pt x="332" y="124"/>
                    <a:pt x="335" y="131"/>
                  </a:cubicBezTo>
                  <a:cubicBezTo>
                    <a:pt x="338" y="138"/>
                    <a:pt x="342" y="148"/>
                    <a:pt x="344" y="155"/>
                  </a:cubicBezTo>
                  <a:cubicBezTo>
                    <a:pt x="345" y="161"/>
                    <a:pt x="352" y="159"/>
                    <a:pt x="348" y="172"/>
                  </a:cubicBezTo>
                  <a:cubicBezTo>
                    <a:pt x="348" y="178"/>
                    <a:pt x="348" y="184"/>
                    <a:pt x="347" y="190"/>
                  </a:cubicBezTo>
                  <a:cubicBezTo>
                    <a:pt x="346" y="196"/>
                    <a:pt x="345" y="201"/>
                    <a:pt x="344" y="206"/>
                  </a:cubicBezTo>
                  <a:cubicBezTo>
                    <a:pt x="343" y="211"/>
                    <a:pt x="343" y="216"/>
                    <a:pt x="341" y="221"/>
                  </a:cubicBezTo>
                  <a:cubicBezTo>
                    <a:pt x="339" y="226"/>
                    <a:pt x="336" y="233"/>
                    <a:pt x="332" y="235"/>
                  </a:cubicBezTo>
                  <a:cubicBezTo>
                    <a:pt x="328" y="237"/>
                    <a:pt x="322" y="231"/>
                    <a:pt x="318" y="233"/>
                  </a:cubicBezTo>
                  <a:cubicBezTo>
                    <a:pt x="314" y="234"/>
                    <a:pt x="316" y="244"/>
                    <a:pt x="309" y="247"/>
                  </a:cubicBezTo>
                  <a:cubicBezTo>
                    <a:pt x="307" y="250"/>
                    <a:pt x="305" y="252"/>
                    <a:pt x="303" y="253"/>
                  </a:cubicBezTo>
                  <a:cubicBezTo>
                    <a:pt x="301" y="254"/>
                    <a:pt x="299" y="253"/>
                    <a:pt x="294" y="253"/>
                  </a:cubicBezTo>
                  <a:cubicBezTo>
                    <a:pt x="289" y="253"/>
                    <a:pt x="277" y="250"/>
                    <a:pt x="273" y="250"/>
                  </a:cubicBezTo>
                  <a:cubicBezTo>
                    <a:pt x="269" y="250"/>
                    <a:pt x="269" y="248"/>
                    <a:pt x="267" y="250"/>
                  </a:cubicBezTo>
                  <a:cubicBezTo>
                    <a:pt x="265" y="252"/>
                    <a:pt x="261" y="258"/>
                    <a:pt x="260" y="263"/>
                  </a:cubicBezTo>
                  <a:cubicBezTo>
                    <a:pt x="259" y="268"/>
                    <a:pt x="261" y="278"/>
                    <a:pt x="261" y="283"/>
                  </a:cubicBezTo>
                  <a:cubicBezTo>
                    <a:pt x="261" y="288"/>
                    <a:pt x="262" y="291"/>
                    <a:pt x="263" y="295"/>
                  </a:cubicBezTo>
                  <a:cubicBezTo>
                    <a:pt x="264" y="299"/>
                    <a:pt x="266" y="304"/>
                    <a:pt x="267" y="307"/>
                  </a:cubicBezTo>
                  <a:cubicBezTo>
                    <a:pt x="267" y="310"/>
                    <a:pt x="276" y="295"/>
                    <a:pt x="272" y="314"/>
                  </a:cubicBezTo>
                  <a:cubicBezTo>
                    <a:pt x="272" y="317"/>
                    <a:pt x="269" y="324"/>
                    <a:pt x="267" y="328"/>
                  </a:cubicBezTo>
                  <a:cubicBezTo>
                    <a:pt x="265" y="332"/>
                    <a:pt x="261" y="336"/>
                    <a:pt x="260" y="340"/>
                  </a:cubicBezTo>
                  <a:cubicBezTo>
                    <a:pt x="259" y="344"/>
                    <a:pt x="258" y="350"/>
                    <a:pt x="258" y="355"/>
                  </a:cubicBezTo>
                  <a:cubicBezTo>
                    <a:pt x="258" y="360"/>
                    <a:pt x="258" y="368"/>
                    <a:pt x="257" y="373"/>
                  </a:cubicBezTo>
                  <a:cubicBezTo>
                    <a:pt x="256" y="378"/>
                    <a:pt x="253" y="383"/>
                    <a:pt x="252" y="388"/>
                  </a:cubicBezTo>
                  <a:cubicBezTo>
                    <a:pt x="251" y="393"/>
                    <a:pt x="250" y="401"/>
                    <a:pt x="249" y="406"/>
                  </a:cubicBezTo>
                  <a:cubicBezTo>
                    <a:pt x="248" y="411"/>
                    <a:pt x="243" y="412"/>
                    <a:pt x="245" y="416"/>
                  </a:cubicBezTo>
                  <a:cubicBezTo>
                    <a:pt x="248" y="419"/>
                    <a:pt x="256" y="426"/>
                    <a:pt x="264" y="428"/>
                  </a:cubicBezTo>
                  <a:cubicBezTo>
                    <a:pt x="272" y="430"/>
                    <a:pt x="286" y="428"/>
                    <a:pt x="294" y="428"/>
                  </a:cubicBezTo>
                  <a:cubicBezTo>
                    <a:pt x="305" y="432"/>
                    <a:pt x="307" y="425"/>
                    <a:pt x="312" y="428"/>
                  </a:cubicBezTo>
                  <a:cubicBezTo>
                    <a:pt x="317" y="431"/>
                    <a:pt x="321" y="443"/>
                    <a:pt x="327" y="449"/>
                  </a:cubicBezTo>
                  <a:cubicBezTo>
                    <a:pt x="348" y="463"/>
                    <a:pt x="332" y="441"/>
                    <a:pt x="347" y="467"/>
                  </a:cubicBezTo>
                  <a:cubicBezTo>
                    <a:pt x="352" y="475"/>
                    <a:pt x="364" y="478"/>
                    <a:pt x="369" y="479"/>
                  </a:cubicBezTo>
                  <a:cubicBezTo>
                    <a:pt x="376" y="485"/>
                    <a:pt x="374" y="498"/>
                    <a:pt x="377" y="505"/>
                  </a:cubicBezTo>
                  <a:cubicBezTo>
                    <a:pt x="380" y="512"/>
                    <a:pt x="387" y="514"/>
                    <a:pt x="389" y="520"/>
                  </a:cubicBezTo>
                  <a:cubicBezTo>
                    <a:pt x="391" y="526"/>
                    <a:pt x="387" y="532"/>
                    <a:pt x="387" y="539"/>
                  </a:cubicBezTo>
                  <a:cubicBezTo>
                    <a:pt x="390" y="553"/>
                    <a:pt x="389" y="553"/>
                    <a:pt x="389" y="563"/>
                  </a:cubicBezTo>
                  <a:cubicBezTo>
                    <a:pt x="389" y="573"/>
                    <a:pt x="384" y="587"/>
                    <a:pt x="384" y="599"/>
                  </a:cubicBezTo>
                  <a:cubicBezTo>
                    <a:pt x="384" y="611"/>
                    <a:pt x="391" y="629"/>
                    <a:pt x="389" y="638"/>
                  </a:cubicBezTo>
                  <a:cubicBezTo>
                    <a:pt x="387" y="647"/>
                    <a:pt x="375" y="646"/>
                    <a:pt x="371" y="653"/>
                  </a:cubicBezTo>
                  <a:cubicBezTo>
                    <a:pt x="367" y="676"/>
                    <a:pt x="367" y="676"/>
                    <a:pt x="362" y="682"/>
                  </a:cubicBezTo>
                  <a:cubicBezTo>
                    <a:pt x="357" y="688"/>
                    <a:pt x="347" y="685"/>
                    <a:pt x="344" y="689"/>
                  </a:cubicBezTo>
                  <a:cubicBezTo>
                    <a:pt x="341" y="693"/>
                    <a:pt x="345" y="700"/>
                    <a:pt x="342" y="704"/>
                  </a:cubicBezTo>
                  <a:cubicBezTo>
                    <a:pt x="342" y="704"/>
                    <a:pt x="328" y="710"/>
                    <a:pt x="323" y="712"/>
                  </a:cubicBezTo>
                  <a:cubicBezTo>
                    <a:pt x="320" y="713"/>
                    <a:pt x="306" y="716"/>
                    <a:pt x="306" y="716"/>
                  </a:cubicBezTo>
                  <a:cubicBezTo>
                    <a:pt x="302" y="728"/>
                    <a:pt x="295" y="726"/>
                    <a:pt x="288" y="737"/>
                  </a:cubicBezTo>
                  <a:cubicBezTo>
                    <a:pt x="279" y="741"/>
                    <a:pt x="266" y="735"/>
                    <a:pt x="257" y="736"/>
                  </a:cubicBezTo>
                  <a:cubicBezTo>
                    <a:pt x="248" y="737"/>
                    <a:pt x="245" y="743"/>
                    <a:pt x="234" y="742"/>
                  </a:cubicBezTo>
                  <a:cubicBezTo>
                    <a:pt x="223" y="741"/>
                    <a:pt x="200" y="734"/>
                    <a:pt x="192" y="731"/>
                  </a:cubicBezTo>
                  <a:cubicBezTo>
                    <a:pt x="188" y="730"/>
                    <a:pt x="189" y="724"/>
                    <a:pt x="186" y="722"/>
                  </a:cubicBezTo>
                  <a:cubicBezTo>
                    <a:pt x="181" y="717"/>
                    <a:pt x="168" y="727"/>
                    <a:pt x="168" y="727"/>
                  </a:cubicBezTo>
                  <a:cubicBezTo>
                    <a:pt x="132" y="734"/>
                    <a:pt x="165" y="721"/>
                    <a:pt x="144" y="722"/>
                  </a:cubicBezTo>
                  <a:cubicBezTo>
                    <a:pt x="138" y="725"/>
                    <a:pt x="126" y="725"/>
                    <a:pt x="126" y="725"/>
                  </a:cubicBezTo>
                  <a:cubicBezTo>
                    <a:pt x="117" y="738"/>
                    <a:pt x="114" y="736"/>
                    <a:pt x="98" y="739"/>
                  </a:cubicBezTo>
                  <a:cubicBezTo>
                    <a:pt x="95" y="741"/>
                    <a:pt x="90" y="746"/>
                    <a:pt x="87" y="749"/>
                  </a:cubicBezTo>
                  <a:cubicBezTo>
                    <a:pt x="84" y="752"/>
                    <a:pt x="84" y="756"/>
                    <a:pt x="81" y="758"/>
                  </a:cubicBezTo>
                  <a:cubicBezTo>
                    <a:pt x="77" y="761"/>
                    <a:pt x="68" y="759"/>
                    <a:pt x="62" y="760"/>
                  </a:cubicBezTo>
                  <a:cubicBezTo>
                    <a:pt x="56" y="761"/>
                    <a:pt x="48" y="763"/>
                    <a:pt x="42" y="767"/>
                  </a:cubicBezTo>
                  <a:cubicBezTo>
                    <a:pt x="33" y="772"/>
                    <a:pt x="32" y="779"/>
                    <a:pt x="27" y="785"/>
                  </a:cubicBezTo>
                  <a:cubicBezTo>
                    <a:pt x="22" y="791"/>
                    <a:pt x="16" y="795"/>
                    <a:pt x="12" y="800"/>
                  </a:cubicBezTo>
                  <a:cubicBezTo>
                    <a:pt x="8" y="806"/>
                    <a:pt x="0" y="818"/>
                    <a:pt x="0" y="818"/>
                  </a:cubicBezTo>
                  <a:cubicBezTo>
                    <a:pt x="0" y="824"/>
                    <a:pt x="13" y="827"/>
                    <a:pt x="17" y="833"/>
                  </a:cubicBezTo>
                  <a:cubicBezTo>
                    <a:pt x="21" y="839"/>
                    <a:pt x="23" y="847"/>
                    <a:pt x="24" y="856"/>
                  </a:cubicBezTo>
                  <a:cubicBezTo>
                    <a:pt x="31" y="877"/>
                    <a:pt x="13" y="872"/>
                    <a:pt x="23" y="886"/>
                  </a:cubicBezTo>
                  <a:cubicBezTo>
                    <a:pt x="25" y="896"/>
                    <a:pt x="25" y="908"/>
                    <a:pt x="27" y="919"/>
                  </a:cubicBezTo>
                  <a:cubicBezTo>
                    <a:pt x="29" y="930"/>
                    <a:pt x="30" y="942"/>
                    <a:pt x="33" y="950"/>
                  </a:cubicBezTo>
                  <a:cubicBezTo>
                    <a:pt x="37" y="956"/>
                    <a:pt x="38" y="966"/>
                    <a:pt x="45" y="968"/>
                  </a:cubicBezTo>
                  <a:cubicBezTo>
                    <a:pt x="54" y="971"/>
                    <a:pt x="72" y="977"/>
                    <a:pt x="72" y="977"/>
                  </a:cubicBezTo>
                  <a:cubicBezTo>
                    <a:pt x="78" y="983"/>
                    <a:pt x="75" y="1001"/>
                    <a:pt x="80" y="1006"/>
                  </a:cubicBezTo>
                  <a:cubicBezTo>
                    <a:pt x="85" y="1011"/>
                    <a:pt x="94" y="1008"/>
                    <a:pt x="102" y="1010"/>
                  </a:cubicBezTo>
                  <a:cubicBezTo>
                    <a:pt x="110" y="1018"/>
                    <a:pt x="123" y="1014"/>
                    <a:pt x="129" y="1019"/>
                  </a:cubicBezTo>
                  <a:cubicBezTo>
                    <a:pt x="135" y="1024"/>
                    <a:pt x="133" y="1035"/>
                    <a:pt x="138" y="1040"/>
                  </a:cubicBezTo>
                  <a:cubicBezTo>
                    <a:pt x="146" y="1063"/>
                    <a:pt x="142" y="1032"/>
                    <a:pt x="158" y="1051"/>
                  </a:cubicBezTo>
                  <a:cubicBezTo>
                    <a:pt x="163" y="1056"/>
                    <a:pt x="165" y="1062"/>
                    <a:pt x="170" y="1066"/>
                  </a:cubicBezTo>
                  <a:cubicBezTo>
                    <a:pt x="175" y="1070"/>
                    <a:pt x="182" y="1072"/>
                    <a:pt x="186" y="1078"/>
                  </a:cubicBezTo>
                  <a:cubicBezTo>
                    <a:pt x="194" y="1089"/>
                    <a:pt x="184" y="1090"/>
                    <a:pt x="192" y="1102"/>
                  </a:cubicBezTo>
                  <a:cubicBezTo>
                    <a:pt x="194" y="1105"/>
                    <a:pt x="198" y="1099"/>
                    <a:pt x="200" y="1097"/>
                  </a:cubicBezTo>
                  <a:cubicBezTo>
                    <a:pt x="203" y="1093"/>
                    <a:pt x="213" y="1086"/>
                    <a:pt x="216" y="1085"/>
                  </a:cubicBezTo>
                  <a:cubicBezTo>
                    <a:pt x="223" y="1074"/>
                    <a:pt x="208" y="1068"/>
                    <a:pt x="219" y="1061"/>
                  </a:cubicBezTo>
                  <a:cubicBezTo>
                    <a:pt x="223" y="1054"/>
                    <a:pt x="221" y="1051"/>
                    <a:pt x="225" y="1045"/>
                  </a:cubicBezTo>
                  <a:cubicBezTo>
                    <a:pt x="229" y="1039"/>
                    <a:pt x="239" y="1033"/>
                    <a:pt x="245" y="1028"/>
                  </a:cubicBezTo>
                  <a:cubicBezTo>
                    <a:pt x="251" y="1023"/>
                    <a:pt x="256" y="1018"/>
                    <a:pt x="263" y="1015"/>
                  </a:cubicBezTo>
                  <a:cubicBezTo>
                    <a:pt x="270" y="1012"/>
                    <a:pt x="279" y="1013"/>
                    <a:pt x="285" y="1010"/>
                  </a:cubicBezTo>
                  <a:cubicBezTo>
                    <a:pt x="297" y="1001"/>
                    <a:pt x="293" y="998"/>
                    <a:pt x="299" y="995"/>
                  </a:cubicBezTo>
                  <a:cubicBezTo>
                    <a:pt x="305" y="992"/>
                    <a:pt x="315" y="992"/>
                    <a:pt x="324" y="991"/>
                  </a:cubicBezTo>
                  <a:cubicBezTo>
                    <a:pt x="332" y="987"/>
                    <a:pt x="341" y="991"/>
                    <a:pt x="351" y="991"/>
                  </a:cubicBezTo>
                  <a:cubicBezTo>
                    <a:pt x="361" y="991"/>
                    <a:pt x="375" y="991"/>
                    <a:pt x="386" y="992"/>
                  </a:cubicBezTo>
                  <a:cubicBezTo>
                    <a:pt x="397" y="993"/>
                    <a:pt x="411" y="999"/>
                    <a:pt x="420" y="995"/>
                  </a:cubicBezTo>
                  <a:cubicBezTo>
                    <a:pt x="439" y="991"/>
                    <a:pt x="431" y="975"/>
                    <a:pt x="440" y="971"/>
                  </a:cubicBezTo>
                  <a:cubicBezTo>
                    <a:pt x="449" y="967"/>
                    <a:pt x="464" y="978"/>
                    <a:pt x="474" y="971"/>
                  </a:cubicBezTo>
                  <a:cubicBezTo>
                    <a:pt x="487" y="958"/>
                    <a:pt x="498" y="946"/>
                    <a:pt x="501" y="929"/>
                  </a:cubicBezTo>
                  <a:cubicBezTo>
                    <a:pt x="504" y="919"/>
                    <a:pt x="492" y="920"/>
                    <a:pt x="489" y="910"/>
                  </a:cubicBezTo>
                  <a:cubicBezTo>
                    <a:pt x="486" y="900"/>
                    <a:pt x="483" y="875"/>
                    <a:pt x="485" y="866"/>
                  </a:cubicBezTo>
                  <a:cubicBezTo>
                    <a:pt x="485" y="853"/>
                    <a:pt x="495" y="860"/>
                    <a:pt x="501" y="857"/>
                  </a:cubicBezTo>
                  <a:cubicBezTo>
                    <a:pt x="507" y="854"/>
                    <a:pt x="513" y="849"/>
                    <a:pt x="521" y="847"/>
                  </a:cubicBezTo>
                  <a:cubicBezTo>
                    <a:pt x="529" y="845"/>
                    <a:pt x="540" y="841"/>
                    <a:pt x="552" y="842"/>
                  </a:cubicBezTo>
                  <a:cubicBezTo>
                    <a:pt x="564" y="843"/>
                    <a:pt x="584" y="847"/>
                    <a:pt x="593" y="850"/>
                  </a:cubicBezTo>
                  <a:cubicBezTo>
                    <a:pt x="616" y="848"/>
                    <a:pt x="601" y="860"/>
                    <a:pt x="605" y="863"/>
                  </a:cubicBezTo>
                  <a:cubicBezTo>
                    <a:pt x="609" y="866"/>
                    <a:pt x="616" y="868"/>
                    <a:pt x="620" y="868"/>
                  </a:cubicBezTo>
                  <a:cubicBezTo>
                    <a:pt x="624" y="868"/>
                    <a:pt x="624" y="865"/>
                    <a:pt x="632" y="865"/>
                  </a:cubicBezTo>
                  <a:cubicBezTo>
                    <a:pt x="640" y="865"/>
                    <a:pt x="658" y="868"/>
                    <a:pt x="669" y="869"/>
                  </a:cubicBezTo>
                  <a:cubicBezTo>
                    <a:pt x="676" y="867"/>
                    <a:pt x="689" y="862"/>
                    <a:pt x="696" y="869"/>
                  </a:cubicBezTo>
                  <a:cubicBezTo>
                    <a:pt x="710" y="883"/>
                    <a:pt x="693" y="889"/>
                    <a:pt x="711" y="890"/>
                  </a:cubicBezTo>
                  <a:cubicBezTo>
                    <a:pt x="719" y="893"/>
                    <a:pt x="734" y="892"/>
                    <a:pt x="744" y="892"/>
                  </a:cubicBezTo>
                  <a:cubicBezTo>
                    <a:pt x="754" y="892"/>
                    <a:pt x="763" y="887"/>
                    <a:pt x="770" y="887"/>
                  </a:cubicBezTo>
                  <a:cubicBezTo>
                    <a:pt x="777" y="887"/>
                    <a:pt x="781" y="889"/>
                    <a:pt x="789" y="893"/>
                  </a:cubicBezTo>
                  <a:cubicBezTo>
                    <a:pt x="802" y="897"/>
                    <a:pt x="804" y="907"/>
                    <a:pt x="816" y="914"/>
                  </a:cubicBezTo>
                  <a:cubicBezTo>
                    <a:pt x="825" y="919"/>
                    <a:pt x="852" y="920"/>
                    <a:pt x="855" y="920"/>
                  </a:cubicBezTo>
                  <a:cubicBezTo>
                    <a:pt x="865" y="924"/>
                    <a:pt x="862" y="934"/>
                    <a:pt x="869" y="940"/>
                  </a:cubicBezTo>
                  <a:cubicBezTo>
                    <a:pt x="876" y="946"/>
                    <a:pt x="887" y="953"/>
                    <a:pt x="897" y="955"/>
                  </a:cubicBezTo>
                  <a:cubicBezTo>
                    <a:pt x="907" y="957"/>
                    <a:pt x="920" y="951"/>
                    <a:pt x="927" y="953"/>
                  </a:cubicBezTo>
                  <a:cubicBezTo>
                    <a:pt x="942" y="960"/>
                    <a:pt x="934" y="965"/>
                    <a:pt x="939" y="968"/>
                  </a:cubicBezTo>
                  <a:cubicBezTo>
                    <a:pt x="944" y="971"/>
                    <a:pt x="952" y="971"/>
                    <a:pt x="956" y="970"/>
                  </a:cubicBezTo>
                  <a:cubicBezTo>
                    <a:pt x="960" y="969"/>
                    <a:pt x="957" y="960"/>
                    <a:pt x="963" y="959"/>
                  </a:cubicBezTo>
                  <a:cubicBezTo>
                    <a:pt x="974" y="957"/>
                    <a:pt x="993" y="962"/>
                    <a:pt x="993" y="962"/>
                  </a:cubicBezTo>
                  <a:cubicBezTo>
                    <a:pt x="1006" y="942"/>
                    <a:pt x="990" y="962"/>
                    <a:pt x="1026" y="950"/>
                  </a:cubicBezTo>
                  <a:cubicBezTo>
                    <a:pt x="1030" y="949"/>
                    <a:pt x="1032" y="944"/>
                    <a:pt x="1035" y="941"/>
                  </a:cubicBezTo>
                  <a:cubicBezTo>
                    <a:pt x="1046" y="932"/>
                    <a:pt x="1054" y="930"/>
                    <a:pt x="1068" y="928"/>
                  </a:cubicBezTo>
                  <a:cubicBezTo>
                    <a:pt x="1077" y="919"/>
                    <a:pt x="1080" y="912"/>
                    <a:pt x="1092" y="908"/>
                  </a:cubicBezTo>
                  <a:cubicBezTo>
                    <a:pt x="1103" y="910"/>
                    <a:pt x="1125" y="917"/>
                    <a:pt x="1125" y="917"/>
                  </a:cubicBezTo>
                  <a:cubicBezTo>
                    <a:pt x="1134" y="921"/>
                    <a:pt x="1141" y="929"/>
                    <a:pt x="1151" y="932"/>
                  </a:cubicBezTo>
                  <a:cubicBezTo>
                    <a:pt x="1161" y="935"/>
                    <a:pt x="1177" y="929"/>
                    <a:pt x="1185" y="932"/>
                  </a:cubicBezTo>
                  <a:cubicBezTo>
                    <a:pt x="1197" y="939"/>
                    <a:pt x="1197" y="948"/>
                    <a:pt x="1202" y="953"/>
                  </a:cubicBezTo>
                  <a:cubicBezTo>
                    <a:pt x="1207" y="958"/>
                    <a:pt x="1213" y="954"/>
                    <a:pt x="1218" y="962"/>
                  </a:cubicBezTo>
                  <a:cubicBezTo>
                    <a:pt x="1225" y="974"/>
                    <a:pt x="1230" y="992"/>
                    <a:pt x="1232" y="1004"/>
                  </a:cubicBezTo>
                  <a:cubicBezTo>
                    <a:pt x="1234" y="1016"/>
                    <a:pt x="1228" y="1026"/>
                    <a:pt x="1230" y="1033"/>
                  </a:cubicBezTo>
                  <a:cubicBezTo>
                    <a:pt x="1232" y="1040"/>
                    <a:pt x="1241" y="1041"/>
                    <a:pt x="1245" y="1048"/>
                  </a:cubicBezTo>
                  <a:cubicBezTo>
                    <a:pt x="1249" y="1055"/>
                    <a:pt x="1250" y="1066"/>
                    <a:pt x="1254" y="1073"/>
                  </a:cubicBezTo>
                  <a:cubicBezTo>
                    <a:pt x="1262" y="1094"/>
                    <a:pt x="1263" y="1083"/>
                    <a:pt x="1269" y="1088"/>
                  </a:cubicBezTo>
                  <a:cubicBezTo>
                    <a:pt x="1275" y="1093"/>
                    <a:pt x="1285" y="1097"/>
                    <a:pt x="1290" y="1106"/>
                  </a:cubicBezTo>
                  <a:cubicBezTo>
                    <a:pt x="1294" y="1117"/>
                    <a:pt x="1292" y="1138"/>
                    <a:pt x="1302" y="1144"/>
                  </a:cubicBezTo>
                  <a:cubicBezTo>
                    <a:pt x="1305" y="1146"/>
                    <a:pt x="1316" y="1146"/>
                    <a:pt x="1319" y="1148"/>
                  </a:cubicBezTo>
                  <a:cubicBezTo>
                    <a:pt x="1322" y="1149"/>
                    <a:pt x="1317" y="1161"/>
                    <a:pt x="1320" y="1163"/>
                  </a:cubicBezTo>
                  <a:cubicBezTo>
                    <a:pt x="1326" y="1167"/>
                    <a:pt x="1341" y="1172"/>
                    <a:pt x="1341" y="1172"/>
                  </a:cubicBezTo>
                  <a:cubicBezTo>
                    <a:pt x="1345" y="1175"/>
                    <a:pt x="1341" y="1184"/>
                    <a:pt x="1344" y="1187"/>
                  </a:cubicBezTo>
                  <a:cubicBezTo>
                    <a:pt x="1347" y="1190"/>
                    <a:pt x="1354" y="1194"/>
                    <a:pt x="1359" y="1190"/>
                  </a:cubicBezTo>
                  <a:cubicBezTo>
                    <a:pt x="1373" y="1169"/>
                    <a:pt x="1369" y="1179"/>
                    <a:pt x="1374" y="1163"/>
                  </a:cubicBezTo>
                  <a:cubicBezTo>
                    <a:pt x="1377" y="1145"/>
                    <a:pt x="1375" y="1136"/>
                    <a:pt x="1392" y="1130"/>
                  </a:cubicBezTo>
                  <a:cubicBezTo>
                    <a:pt x="1396" y="1120"/>
                    <a:pt x="1409" y="1120"/>
                    <a:pt x="1412" y="1112"/>
                  </a:cubicBezTo>
                  <a:cubicBezTo>
                    <a:pt x="1415" y="1104"/>
                    <a:pt x="1408" y="1087"/>
                    <a:pt x="1410" y="1081"/>
                  </a:cubicBezTo>
                  <a:cubicBezTo>
                    <a:pt x="1411" y="1074"/>
                    <a:pt x="1418" y="1079"/>
                    <a:pt x="1422" y="1075"/>
                  </a:cubicBezTo>
                  <a:cubicBezTo>
                    <a:pt x="1426" y="1071"/>
                    <a:pt x="1426" y="1065"/>
                    <a:pt x="1434" y="1058"/>
                  </a:cubicBezTo>
                  <a:cubicBezTo>
                    <a:pt x="1452" y="1031"/>
                    <a:pt x="1421" y="1038"/>
                    <a:pt x="1470" y="1031"/>
                  </a:cubicBezTo>
                  <a:cubicBezTo>
                    <a:pt x="1477" y="1023"/>
                    <a:pt x="1486" y="1019"/>
                    <a:pt x="1488" y="1012"/>
                  </a:cubicBezTo>
                  <a:cubicBezTo>
                    <a:pt x="1490" y="1005"/>
                    <a:pt x="1483" y="991"/>
                    <a:pt x="1485" y="986"/>
                  </a:cubicBezTo>
                  <a:cubicBezTo>
                    <a:pt x="1490" y="982"/>
                    <a:pt x="1497" y="982"/>
                    <a:pt x="1503" y="980"/>
                  </a:cubicBezTo>
                  <a:cubicBezTo>
                    <a:pt x="1510" y="978"/>
                    <a:pt x="1521" y="968"/>
                    <a:pt x="1521" y="968"/>
                  </a:cubicBezTo>
                  <a:cubicBezTo>
                    <a:pt x="1525" y="962"/>
                    <a:pt x="1532" y="952"/>
                    <a:pt x="1538" y="947"/>
                  </a:cubicBezTo>
                  <a:cubicBezTo>
                    <a:pt x="1544" y="942"/>
                    <a:pt x="1551" y="940"/>
                    <a:pt x="1557" y="937"/>
                  </a:cubicBezTo>
                  <a:cubicBezTo>
                    <a:pt x="1561" y="931"/>
                    <a:pt x="1569" y="930"/>
                    <a:pt x="1575" y="926"/>
                  </a:cubicBezTo>
                  <a:cubicBezTo>
                    <a:pt x="1579" y="922"/>
                    <a:pt x="1583" y="911"/>
                    <a:pt x="1590" y="908"/>
                  </a:cubicBezTo>
                  <a:cubicBezTo>
                    <a:pt x="1597" y="905"/>
                    <a:pt x="1609" y="913"/>
                    <a:pt x="1617" y="910"/>
                  </a:cubicBezTo>
                  <a:cubicBezTo>
                    <a:pt x="1630" y="906"/>
                    <a:pt x="1624" y="898"/>
                    <a:pt x="1637" y="892"/>
                  </a:cubicBezTo>
                  <a:cubicBezTo>
                    <a:pt x="1644" y="888"/>
                    <a:pt x="1654" y="886"/>
                    <a:pt x="1664" y="886"/>
                  </a:cubicBezTo>
                  <a:cubicBezTo>
                    <a:pt x="1674" y="886"/>
                    <a:pt x="1685" y="890"/>
                    <a:pt x="1695" y="890"/>
                  </a:cubicBezTo>
                  <a:cubicBezTo>
                    <a:pt x="1709" y="887"/>
                    <a:pt x="1717" y="889"/>
                    <a:pt x="1727" y="886"/>
                  </a:cubicBezTo>
                  <a:cubicBezTo>
                    <a:pt x="1737" y="883"/>
                    <a:pt x="1751" y="875"/>
                    <a:pt x="1757" y="869"/>
                  </a:cubicBezTo>
                  <a:cubicBezTo>
                    <a:pt x="1767" y="862"/>
                    <a:pt x="1764" y="853"/>
                    <a:pt x="1761" y="847"/>
                  </a:cubicBezTo>
                  <a:cubicBezTo>
                    <a:pt x="1758" y="841"/>
                    <a:pt x="1746" y="835"/>
                    <a:pt x="1740" y="830"/>
                  </a:cubicBezTo>
                  <a:cubicBezTo>
                    <a:pt x="1735" y="819"/>
                    <a:pt x="1728" y="824"/>
                    <a:pt x="1724" y="817"/>
                  </a:cubicBezTo>
                  <a:cubicBezTo>
                    <a:pt x="1720" y="810"/>
                    <a:pt x="1717" y="795"/>
                    <a:pt x="1713" y="788"/>
                  </a:cubicBezTo>
                  <a:cubicBezTo>
                    <a:pt x="1707" y="777"/>
                    <a:pt x="1703" y="782"/>
                    <a:pt x="1701" y="775"/>
                  </a:cubicBezTo>
                  <a:cubicBezTo>
                    <a:pt x="1699" y="768"/>
                    <a:pt x="1701" y="749"/>
                    <a:pt x="1698" y="743"/>
                  </a:cubicBezTo>
                  <a:cubicBezTo>
                    <a:pt x="1694" y="734"/>
                    <a:pt x="1686" y="743"/>
                    <a:pt x="1683" y="739"/>
                  </a:cubicBezTo>
                  <a:cubicBezTo>
                    <a:pt x="1680" y="735"/>
                    <a:pt x="1679" y="725"/>
                    <a:pt x="1677" y="716"/>
                  </a:cubicBezTo>
                  <a:cubicBezTo>
                    <a:pt x="1674" y="706"/>
                    <a:pt x="1671" y="696"/>
                    <a:pt x="1671" y="685"/>
                  </a:cubicBezTo>
                  <a:cubicBezTo>
                    <a:pt x="1671" y="674"/>
                    <a:pt x="1677" y="657"/>
                    <a:pt x="1680" y="650"/>
                  </a:cubicBezTo>
                  <a:cubicBezTo>
                    <a:pt x="1681" y="646"/>
                    <a:pt x="1687" y="647"/>
                    <a:pt x="1689" y="644"/>
                  </a:cubicBezTo>
                  <a:cubicBezTo>
                    <a:pt x="1694" y="639"/>
                    <a:pt x="1701" y="626"/>
                    <a:pt x="1701" y="626"/>
                  </a:cubicBezTo>
                  <a:cubicBezTo>
                    <a:pt x="1697" y="611"/>
                    <a:pt x="1697" y="608"/>
                    <a:pt x="1710" y="599"/>
                  </a:cubicBezTo>
                  <a:cubicBezTo>
                    <a:pt x="1712" y="596"/>
                    <a:pt x="1720" y="586"/>
                    <a:pt x="1719" y="581"/>
                  </a:cubicBezTo>
                  <a:cubicBezTo>
                    <a:pt x="1719" y="581"/>
                    <a:pt x="1676" y="531"/>
                    <a:pt x="1671" y="530"/>
                  </a:cubicBezTo>
                  <a:cubicBezTo>
                    <a:pt x="1657" y="527"/>
                    <a:pt x="1643" y="528"/>
                    <a:pt x="1629" y="527"/>
                  </a:cubicBezTo>
                  <a:cubicBezTo>
                    <a:pt x="1597" y="522"/>
                    <a:pt x="1611" y="517"/>
                    <a:pt x="1590" y="503"/>
                  </a:cubicBezTo>
                  <a:cubicBezTo>
                    <a:pt x="1583" y="496"/>
                    <a:pt x="1592" y="487"/>
                    <a:pt x="1590" y="481"/>
                  </a:cubicBezTo>
                  <a:cubicBezTo>
                    <a:pt x="1588" y="475"/>
                    <a:pt x="1578" y="472"/>
                    <a:pt x="1575" y="467"/>
                  </a:cubicBezTo>
                  <a:cubicBezTo>
                    <a:pt x="1572" y="458"/>
                    <a:pt x="1570" y="459"/>
                    <a:pt x="1569" y="451"/>
                  </a:cubicBezTo>
                  <a:cubicBezTo>
                    <a:pt x="1568" y="443"/>
                    <a:pt x="1571" y="425"/>
                    <a:pt x="1568" y="421"/>
                  </a:cubicBezTo>
                  <a:cubicBezTo>
                    <a:pt x="1565" y="417"/>
                    <a:pt x="1557" y="424"/>
                    <a:pt x="1548" y="424"/>
                  </a:cubicBezTo>
                  <a:cubicBezTo>
                    <a:pt x="1539" y="424"/>
                    <a:pt x="1525" y="424"/>
                    <a:pt x="1515" y="424"/>
                  </a:cubicBezTo>
                  <a:cubicBezTo>
                    <a:pt x="1505" y="424"/>
                    <a:pt x="1503" y="422"/>
                    <a:pt x="1488" y="422"/>
                  </a:cubicBezTo>
                  <a:cubicBezTo>
                    <a:pt x="1473" y="422"/>
                    <a:pt x="1434" y="425"/>
                    <a:pt x="1422" y="425"/>
                  </a:cubicBezTo>
                  <a:cubicBezTo>
                    <a:pt x="1395" y="417"/>
                    <a:pt x="1419" y="421"/>
                    <a:pt x="1418" y="419"/>
                  </a:cubicBezTo>
                  <a:cubicBezTo>
                    <a:pt x="1417" y="417"/>
                    <a:pt x="1416" y="418"/>
                    <a:pt x="1416" y="415"/>
                  </a:cubicBezTo>
                  <a:cubicBezTo>
                    <a:pt x="1416" y="412"/>
                    <a:pt x="1422" y="399"/>
                    <a:pt x="1416" y="398"/>
                  </a:cubicBezTo>
                  <a:cubicBezTo>
                    <a:pt x="1410" y="397"/>
                    <a:pt x="1392" y="406"/>
                    <a:pt x="1380" y="406"/>
                  </a:cubicBezTo>
                  <a:cubicBezTo>
                    <a:pt x="1368" y="406"/>
                    <a:pt x="1349" y="403"/>
                    <a:pt x="1341" y="398"/>
                  </a:cubicBezTo>
                  <a:cubicBezTo>
                    <a:pt x="1324" y="391"/>
                    <a:pt x="1336" y="378"/>
                    <a:pt x="1329" y="374"/>
                  </a:cubicBezTo>
                  <a:cubicBezTo>
                    <a:pt x="1322" y="370"/>
                    <a:pt x="1305" y="375"/>
                    <a:pt x="1296" y="371"/>
                  </a:cubicBezTo>
                  <a:cubicBezTo>
                    <a:pt x="1287" y="365"/>
                    <a:pt x="1283" y="355"/>
                    <a:pt x="1272" y="350"/>
                  </a:cubicBezTo>
                  <a:cubicBezTo>
                    <a:pt x="1240" y="336"/>
                    <a:pt x="1265" y="352"/>
                    <a:pt x="1245" y="338"/>
                  </a:cubicBezTo>
                  <a:cubicBezTo>
                    <a:pt x="1235" y="329"/>
                    <a:pt x="1231" y="300"/>
                    <a:pt x="1224" y="290"/>
                  </a:cubicBezTo>
                  <a:cubicBezTo>
                    <a:pt x="1217" y="280"/>
                    <a:pt x="1207" y="283"/>
                    <a:pt x="1200" y="277"/>
                  </a:cubicBezTo>
                  <a:cubicBezTo>
                    <a:pt x="1193" y="271"/>
                    <a:pt x="1192" y="260"/>
                    <a:pt x="1184" y="254"/>
                  </a:cubicBezTo>
                  <a:cubicBezTo>
                    <a:pt x="1176" y="248"/>
                    <a:pt x="1159" y="245"/>
                    <a:pt x="1152" y="242"/>
                  </a:cubicBezTo>
                  <a:cubicBezTo>
                    <a:pt x="1149" y="240"/>
                    <a:pt x="1147" y="236"/>
                    <a:pt x="1143" y="236"/>
                  </a:cubicBezTo>
                  <a:cubicBezTo>
                    <a:pt x="1137" y="236"/>
                    <a:pt x="1130" y="231"/>
                    <a:pt x="1124" y="232"/>
                  </a:cubicBezTo>
                  <a:cubicBezTo>
                    <a:pt x="1109" y="250"/>
                    <a:pt x="1103" y="244"/>
                    <a:pt x="1092" y="245"/>
                  </a:cubicBezTo>
                  <a:cubicBezTo>
                    <a:pt x="1090" y="253"/>
                    <a:pt x="1093" y="264"/>
                    <a:pt x="1086" y="269"/>
                  </a:cubicBezTo>
                  <a:cubicBezTo>
                    <a:pt x="1081" y="273"/>
                    <a:pt x="1068" y="275"/>
                    <a:pt x="1068" y="275"/>
                  </a:cubicBezTo>
                  <a:cubicBezTo>
                    <a:pt x="1019" y="271"/>
                    <a:pt x="1043" y="274"/>
                    <a:pt x="1017" y="257"/>
                  </a:cubicBezTo>
                  <a:cubicBezTo>
                    <a:pt x="1007" y="264"/>
                    <a:pt x="997" y="259"/>
                    <a:pt x="986" y="263"/>
                  </a:cubicBezTo>
                  <a:cubicBezTo>
                    <a:pt x="965" y="249"/>
                    <a:pt x="973" y="253"/>
                    <a:pt x="957" y="248"/>
                  </a:cubicBezTo>
                  <a:cubicBezTo>
                    <a:pt x="939" y="249"/>
                    <a:pt x="924" y="255"/>
                    <a:pt x="906" y="257"/>
                  </a:cubicBezTo>
                  <a:cubicBezTo>
                    <a:pt x="900" y="258"/>
                    <a:pt x="888" y="263"/>
                    <a:pt x="888" y="263"/>
                  </a:cubicBezTo>
                  <a:cubicBezTo>
                    <a:pt x="869" y="258"/>
                    <a:pt x="857" y="235"/>
                    <a:pt x="843" y="233"/>
                  </a:cubicBezTo>
                  <a:cubicBezTo>
                    <a:pt x="834" y="232"/>
                    <a:pt x="825" y="231"/>
                    <a:pt x="816" y="230"/>
                  </a:cubicBezTo>
                  <a:cubicBezTo>
                    <a:pt x="806" y="216"/>
                    <a:pt x="811" y="224"/>
                    <a:pt x="804" y="203"/>
                  </a:cubicBezTo>
                  <a:cubicBezTo>
                    <a:pt x="801" y="194"/>
                    <a:pt x="777" y="191"/>
                    <a:pt x="777" y="191"/>
                  </a:cubicBezTo>
                  <a:cubicBezTo>
                    <a:pt x="768" y="182"/>
                    <a:pt x="753" y="191"/>
                    <a:pt x="743" y="184"/>
                  </a:cubicBezTo>
                  <a:cubicBezTo>
                    <a:pt x="733" y="170"/>
                    <a:pt x="750" y="156"/>
                    <a:pt x="729" y="149"/>
                  </a:cubicBezTo>
                  <a:cubicBezTo>
                    <a:pt x="723" y="147"/>
                    <a:pt x="708" y="152"/>
                    <a:pt x="708" y="152"/>
                  </a:cubicBezTo>
                  <a:cubicBezTo>
                    <a:pt x="701" y="148"/>
                    <a:pt x="692" y="125"/>
                    <a:pt x="684" y="122"/>
                  </a:cubicBezTo>
                  <a:cubicBezTo>
                    <a:pt x="676" y="119"/>
                    <a:pt x="669" y="134"/>
                    <a:pt x="660" y="131"/>
                  </a:cubicBezTo>
                  <a:cubicBezTo>
                    <a:pt x="646" y="126"/>
                    <a:pt x="642" y="112"/>
                    <a:pt x="630" y="104"/>
                  </a:cubicBezTo>
                  <a:cubicBezTo>
                    <a:pt x="621" y="91"/>
                    <a:pt x="623" y="77"/>
                    <a:pt x="606" y="71"/>
                  </a:cubicBezTo>
                  <a:cubicBezTo>
                    <a:pt x="593" y="51"/>
                    <a:pt x="609" y="11"/>
                    <a:pt x="575" y="11"/>
                  </a:cubicBezTo>
                  <a:close/>
                </a:path>
              </a:pathLst>
            </a:custGeom>
            <a:solidFill>
              <a:srgbClr val="FFCC99"/>
            </a:solidFill>
            <a:ln w="127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36" name="Rectangle 8"/>
            <p:cNvSpPr>
              <a:spLocks noChangeArrowheads="1"/>
            </p:cNvSpPr>
            <p:nvPr/>
          </p:nvSpPr>
          <p:spPr bwMode="auto">
            <a:xfrm>
              <a:off x="3990" y="757"/>
              <a:ext cx="4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D</a:t>
              </a:r>
              <a:endParaRPr kumimoji="1" lang="zh-CN" altLang="en-US" sz="2000" i="1">
                <a:solidFill>
                  <a:schemeClr val="tx1"/>
                </a:solidFill>
              </a:endParaRPr>
            </a:p>
          </p:txBody>
        </p:sp>
        <p:sp>
          <p:nvSpPr>
            <p:cNvPr id="48143" name="Line 15"/>
            <p:cNvSpPr>
              <a:spLocks noChangeShapeType="1"/>
            </p:cNvSpPr>
            <p:nvPr/>
          </p:nvSpPr>
          <p:spPr bwMode="auto">
            <a:xfrm>
              <a:off x="3968" y="1148"/>
              <a:ext cx="0" cy="9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44" name="Rectangle 16"/>
            <p:cNvSpPr>
              <a:spLocks noChangeArrowheads="1"/>
            </p:cNvSpPr>
            <p:nvPr/>
          </p:nvSpPr>
          <p:spPr bwMode="auto">
            <a:xfrm>
              <a:off x="3720" y="1075"/>
              <a:ext cx="4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C</a:t>
              </a:r>
              <a:r>
                <a:rPr kumimoji="1" lang="en-US" altLang="zh-CN" sz="2000" baseline="-25000">
                  <a:solidFill>
                    <a:schemeClr val="tx1"/>
                  </a:solidFill>
                </a:rPr>
                <a:t>1</a:t>
              </a:r>
              <a:endParaRPr kumimoji="1" lang="zh-CN" altLang="en-US" sz="2000" baseline="-25000">
                <a:solidFill>
                  <a:schemeClr val="tx1"/>
                </a:solidFill>
              </a:endParaRPr>
            </a:p>
          </p:txBody>
        </p:sp>
        <p:sp>
          <p:nvSpPr>
            <p:cNvPr id="48152" name="Oval 24"/>
            <p:cNvSpPr>
              <a:spLocks noChangeArrowheads="1"/>
            </p:cNvSpPr>
            <p:nvPr/>
          </p:nvSpPr>
          <p:spPr bwMode="auto">
            <a:xfrm>
              <a:off x="4553" y="851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8154" name="Object 26"/>
            <p:cNvGraphicFramePr>
              <a:graphicFrameLocks noChangeAspect="1"/>
            </p:cNvGraphicFramePr>
            <p:nvPr/>
          </p:nvGraphicFramePr>
          <p:xfrm>
            <a:off x="4576" y="1224"/>
            <a:ext cx="15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5" name="公式" r:id="rId14" imgW="279360" imgH="380880" progId="Equation.3">
                    <p:embed/>
                  </p:oleObj>
                </mc:Choice>
                <mc:Fallback>
                  <p:oleObj name="公式" r:id="rId14" imgW="279360" imgH="380880" progId="Equation.3">
                    <p:embed/>
                    <p:pic>
                      <p:nvPicPr>
                        <p:cNvPr id="48154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6" y="1224"/>
                          <a:ext cx="15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55" name="Oval 27"/>
            <p:cNvSpPr>
              <a:spLocks noChangeArrowheads="1"/>
            </p:cNvSpPr>
            <p:nvPr/>
          </p:nvSpPr>
          <p:spPr bwMode="auto">
            <a:xfrm>
              <a:off x="4607" y="1211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70" name="Freeform 42"/>
            <p:cNvSpPr>
              <a:spLocks/>
            </p:cNvSpPr>
            <p:nvPr/>
          </p:nvSpPr>
          <p:spPr bwMode="auto">
            <a:xfrm>
              <a:off x="4053" y="898"/>
              <a:ext cx="441" cy="548"/>
            </a:xfrm>
            <a:custGeom>
              <a:avLst/>
              <a:gdLst>
                <a:gd name="T0" fmla="*/ 44 w 135"/>
                <a:gd name="T1" fmla="*/ 13 h 110"/>
                <a:gd name="T2" fmla="*/ 32 w 135"/>
                <a:gd name="T3" fmla="*/ 29 h 110"/>
                <a:gd name="T4" fmla="*/ 9 w 135"/>
                <a:gd name="T5" fmla="*/ 32 h 110"/>
                <a:gd name="T6" fmla="*/ 3 w 135"/>
                <a:gd name="T7" fmla="*/ 50 h 110"/>
                <a:gd name="T8" fmla="*/ 21 w 135"/>
                <a:gd name="T9" fmla="*/ 56 h 110"/>
                <a:gd name="T10" fmla="*/ 44 w 135"/>
                <a:gd name="T11" fmla="*/ 89 h 110"/>
                <a:gd name="T12" fmla="*/ 65 w 135"/>
                <a:gd name="T13" fmla="*/ 83 h 110"/>
                <a:gd name="T14" fmla="*/ 87 w 135"/>
                <a:gd name="T15" fmla="*/ 86 h 110"/>
                <a:gd name="T16" fmla="*/ 104 w 135"/>
                <a:gd name="T17" fmla="*/ 103 h 110"/>
                <a:gd name="T18" fmla="*/ 129 w 135"/>
                <a:gd name="T19" fmla="*/ 106 h 110"/>
                <a:gd name="T20" fmla="*/ 131 w 135"/>
                <a:gd name="T21" fmla="*/ 79 h 110"/>
                <a:gd name="T22" fmla="*/ 135 w 135"/>
                <a:gd name="T23" fmla="*/ 68 h 110"/>
                <a:gd name="T24" fmla="*/ 129 w 135"/>
                <a:gd name="T25" fmla="*/ 49 h 110"/>
                <a:gd name="T26" fmla="*/ 111 w 135"/>
                <a:gd name="T27" fmla="*/ 46 h 110"/>
                <a:gd name="T28" fmla="*/ 105 w 135"/>
                <a:gd name="T29" fmla="*/ 14 h 110"/>
                <a:gd name="T30" fmla="*/ 86 w 135"/>
                <a:gd name="T31" fmla="*/ 19 h 110"/>
                <a:gd name="T32" fmla="*/ 78 w 135"/>
                <a:gd name="T33" fmla="*/ 1 h 110"/>
                <a:gd name="T34" fmla="*/ 44 w 135"/>
                <a:gd name="T35" fmla="*/ 1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5" h="110">
                  <a:moveTo>
                    <a:pt x="44" y="13"/>
                  </a:moveTo>
                  <a:cubicBezTo>
                    <a:pt x="36" y="16"/>
                    <a:pt x="38" y="26"/>
                    <a:pt x="32" y="29"/>
                  </a:cubicBezTo>
                  <a:cubicBezTo>
                    <a:pt x="26" y="32"/>
                    <a:pt x="14" y="29"/>
                    <a:pt x="9" y="32"/>
                  </a:cubicBezTo>
                  <a:cubicBezTo>
                    <a:pt x="3" y="35"/>
                    <a:pt x="0" y="44"/>
                    <a:pt x="3" y="50"/>
                  </a:cubicBezTo>
                  <a:cubicBezTo>
                    <a:pt x="6" y="56"/>
                    <a:pt x="15" y="54"/>
                    <a:pt x="21" y="56"/>
                  </a:cubicBezTo>
                  <a:cubicBezTo>
                    <a:pt x="28" y="61"/>
                    <a:pt x="33" y="84"/>
                    <a:pt x="44" y="89"/>
                  </a:cubicBezTo>
                  <a:cubicBezTo>
                    <a:pt x="51" y="93"/>
                    <a:pt x="58" y="83"/>
                    <a:pt x="65" y="83"/>
                  </a:cubicBezTo>
                  <a:cubicBezTo>
                    <a:pt x="72" y="83"/>
                    <a:pt x="81" y="83"/>
                    <a:pt x="87" y="86"/>
                  </a:cubicBezTo>
                  <a:cubicBezTo>
                    <a:pt x="93" y="88"/>
                    <a:pt x="97" y="100"/>
                    <a:pt x="104" y="103"/>
                  </a:cubicBezTo>
                  <a:cubicBezTo>
                    <a:pt x="111" y="106"/>
                    <a:pt x="124" y="110"/>
                    <a:pt x="129" y="106"/>
                  </a:cubicBezTo>
                  <a:cubicBezTo>
                    <a:pt x="134" y="102"/>
                    <a:pt x="130" y="85"/>
                    <a:pt x="131" y="79"/>
                  </a:cubicBezTo>
                  <a:cubicBezTo>
                    <a:pt x="132" y="73"/>
                    <a:pt x="135" y="73"/>
                    <a:pt x="135" y="68"/>
                  </a:cubicBezTo>
                  <a:cubicBezTo>
                    <a:pt x="134" y="64"/>
                    <a:pt x="133" y="53"/>
                    <a:pt x="129" y="49"/>
                  </a:cubicBezTo>
                  <a:cubicBezTo>
                    <a:pt x="125" y="45"/>
                    <a:pt x="115" y="52"/>
                    <a:pt x="111" y="46"/>
                  </a:cubicBezTo>
                  <a:cubicBezTo>
                    <a:pt x="107" y="40"/>
                    <a:pt x="109" y="18"/>
                    <a:pt x="105" y="14"/>
                  </a:cubicBezTo>
                  <a:cubicBezTo>
                    <a:pt x="102" y="7"/>
                    <a:pt x="90" y="21"/>
                    <a:pt x="86" y="19"/>
                  </a:cubicBezTo>
                  <a:cubicBezTo>
                    <a:pt x="82" y="17"/>
                    <a:pt x="85" y="2"/>
                    <a:pt x="78" y="1"/>
                  </a:cubicBezTo>
                  <a:cubicBezTo>
                    <a:pt x="71" y="0"/>
                    <a:pt x="52" y="10"/>
                    <a:pt x="44" y="13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>
              <a:solidFill>
                <a:srgbClr val="0000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171" name="Line 43"/>
            <p:cNvSpPr>
              <a:spLocks noChangeShapeType="1"/>
            </p:cNvSpPr>
            <p:nvPr/>
          </p:nvSpPr>
          <p:spPr bwMode="auto">
            <a:xfrm rot="1200000" flipH="1">
              <a:off x="4208" y="892"/>
              <a:ext cx="63" cy="8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8172" name="Object 44"/>
            <p:cNvGraphicFramePr>
              <a:graphicFrameLocks noChangeAspect="1"/>
            </p:cNvGraphicFramePr>
            <p:nvPr/>
          </p:nvGraphicFramePr>
          <p:xfrm>
            <a:off x="4187" y="952"/>
            <a:ext cx="184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6" name="公式" r:id="rId16" imgW="355320" imgH="368280" progId="Equation.3">
                    <p:embed/>
                  </p:oleObj>
                </mc:Choice>
                <mc:Fallback>
                  <p:oleObj name="公式" r:id="rId16" imgW="355320" imgH="368280" progId="Equation.3">
                    <p:embed/>
                    <p:pic>
                      <p:nvPicPr>
                        <p:cNvPr id="48172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7" y="952"/>
                          <a:ext cx="184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8177" name="Group 49"/>
          <p:cNvGrpSpPr>
            <a:grpSpLocks/>
          </p:cNvGrpSpPr>
          <p:nvPr/>
        </p:nvGrpSpPr>
        <p:grpSpPr bwMode="auto">
          <a:xfrm>
            <a:off x="1355725" y="4930775"/>
            <a:ext cx="5572125" cy="798513"/>
            <a:chOff x="854" y="3106"/>
            <a:chExt cx="3510" cy="503"/>
          </a:xfrm>
        </p:grpSpPr>
        <p:sp>
          <p:nvSpPr>
            <p:cNvPr id="48162" name="Rectangle 34"/>
            <p:cNvSpPr>
              <a:spLocks noChangeArrowheads="1"/>
            </p:cNvSpPr>
            <p:nvPr/>
          </p:nvSpPr>
          <p:spPr bwMode="auto">
            <a:xfrm>
              <a:off x="854" y="3211"/>
              <a:ext cx="19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buSzPct val="90000"/>
                <a:buFontTx/>
                <a:buBlip>
                  <a:blip r:embed="rId7"/>
                </a:buBlip>
              </a:pPr>
              <a:r>
                <a:rPr kumimoji="1" lang="zh-CN" altLang="en-US">
                  <a:solidFill>
                    <a:schemeClr val="tx1"/>
                  </a:solidFill>
                </a:rPr>
                <a:t> </a:t>
              </a:r>
              <a:r>
                <a:rPr kumimoji="1" lang="zh-CN" altLang="en-US"/>
                <a:t>反过来计算积分</a:t>
              </a:r>
            </a:p>
          </p:txBody>
        </p:sp>
        <p:graphicFrame>
          <p:nvGraphicFramePr>
            <p:cNvPr id="48173" name="Object 45"/>
            <p:cNvGraphicFramePr>
              <a:graphicFrameLocks/>
            </p:cNvGraphicFramePr>
            <p:nvPr/>
          </p:nvGraphicFramePr>
          <p:xfrm>
            <a:off x="2492" y="3106"/>
            <a:ext cx="1872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7" name="公式" r:id="rId18" imgW="2971800" imgH="799920" progId="Equation.3">
                    <p:embed/>
                  </p:oleObj>
                </mc:Choice>
                <mc:Fallback>
                  <p:oleObj name="公式" r:id="rId18" imgW="2971800" imgH="799920" progId="Equation.3">
                    <p:embed/>
                    <p:pic>
                      <p:nvPicPr>
                        <p:cNvPr id="48173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2" y="3106"/>
                          <a:ext cx="1872" cy="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8175" name="Rectangle 47"/>
          <p:cNvSpPr>
            <a:spLocks noChangeArrowheads="1"/>
          </p:cNvSpPr>
          <p:nvPr/>
        </p:nvSpPr>
        <p:spPr bwMode="auto">
          <a:xfrm>
            <a:off x="4483100" y="2179638"/>
            <a:ext cx="852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则</a:t>
            </a:r>
          </a:p>
        </p:txBody>
      </p:sp>
      <p:pic>
        <p:nvPicPr>
          <p:cNvPr id="48199" name="Picture 7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200" name="Group 72"/>
          <p:cNvGrpSpPr>
            <a:grpSpLocks/>
          </p:cNvGrpSpPr>
          <p:nvPr/>
        </p:nvGrpSpPr>
        <p:grpSpPr bwMode="auto">
          <a:xfrm>
            <a:off x="600075" y="1625600"/>
            <a:ext cx="711200" cy="915988"/>
            <a:chOff x="378" y="1780"/>
            <a:chExt cx="448" cy="577"/>
          </a:xfrm>
        </p:grpSpPr>
        <p:sp>
          <p:nvSpPr>
            <p:cNvPr id="48201" name="Rectangle 73"/>
            <p:cNvSpPr>
              <a:spLocks noChangeArrowheads="1"/>
            </p:cNvSpPr>
            <p:nvPr/>
          </p:nvSpPr>
          <p:spPr bwMode="auto">
            <a:xfrm>
              <a:off x="408" y="1806"/>
              <a:ext cx="348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202" name="Rectangle 74"/>
            <p:cNvSpPr>
              <a:spLocks noChangeArrowheads="1"/>
            </p:cNvSpPr>
            <p:nvPr/>
          </p:nvSpPr>
          <p:spPr bwMode="auto">
            <a:xfrm>
              <a:off x="378" y="1780"/>
              <a:ext cx="448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P67</a:t>
              </a:r>
            </a:p>
            <a:p>
              <a:pPr algn="l"/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推论</a:t>
              </a:r>
            </a:p>
            <a:p>
              <a:pPr algn="l"/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2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48203" name="Picture 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8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8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8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8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8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8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4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8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50" grpId="0"/>
      <p:bldP spid="48163" grpId="0"/>
      <p:bldP spid="48165" grpId="0"/>
      <p:bldP spid="481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8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9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0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1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2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3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4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5" name="Picture 8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6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7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8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9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0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1" name="Picture 9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2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3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4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5" name="Picture 9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6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7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273" name="Group 73"/>
          <p:cNvGrpSpPr>
            <a:grpSpLocks/>
          </p:cNvGrpSpPr>
          <p:nvPr/>
        </p:nvGrpSpPr>
        <p:grpSpPr bwMode="auto">
          <a:xfrm>
            <a:off x="2552700" y="2228850"/>
            <a:ext cx="4818063" cy="723900"/>
            <a:chOff x="1608" y="1404"/>
            <a:chExt cx="3035" cy="456"/>
          </a:xfrm>
        </p:grpSpPr>
        <p:sp>
          <p:nvSpPr>
            <p:cNvPr id="51268" name="Rectangle 68"/>
            <p:cNvSpPr>
              <a:spLocks noChangeArrowheads="1"/>
            </p:cNvSpPr>
            <p:nvPr/>
          </p:nvSpPr>
          <p:spPr bwMode="auto">
            <a:xfrm>
              <a:off x="2993" y="1583"/>
              <a:ext cx="1404" cy="252"/>
            </a:xfrm>
            <a:prstGeom prst="rect">
              <a:avLst/>
            </a:prstGeom>
            <a:solidFill>
              <a:srgbClr val="FFCCCC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65" name="Rectangle 65"/>
            <p:cNvSpPr>
              <a:spLocks noChangeArrowheads="1"/>
            </p:cNvSpPr>
            <p:nvPr/>
          </p:nvSpPr>
          <p:spPr bwMode="auto">
            <a:xfrm>
              <a:off x="1608" y="1404"/>
              <a:ext cx="408" cy="168"/>
            </a:xfrm>
            <a:prstGeom prst="rect">
              <a:avLst/>
            </a:prstGeom>
            <a:solidFill>
              <a:srgbClr val="FFCCCC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66" name="Rectangle 66"/>
            <p:cNvSpPr>
              <a:spLocks noChangeArrowheads="1"/>
            </p:cNvSpPr>
            <p:nvPr/>
          </p:nvSpPr>
          <p:spPr bwMode="auto">
            <a:xfrm>
              <a:off x="2958" y="1572"/>
              <a:ext cx="16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在            上解析</a:t>
              </a:r>
            </a:p>
          </p:txBody>
        </p:sp>
        <p:graphicFrame>
          <p:nvGraphicFramePr>
            <p:cNvPr id="51267" name="Object 67"/>
            <p:cNvGraphicFramePr>
              <a:graphicFrameLocks/>
            </p:cNvGraphicFramePr>
            <p:nvPr/>
          </p:nvGraphicFramePr>
          <p:xfrm>
            <a:off x="3273" y="1612"/>
            <a:ext cx="480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" name="公式" r:id="rId5" imgW="761760" imgH="342720" progId="Equation.3">
                    <p:embed/>
                  </p:oleObj>
                </mc:Choice>
                <mc:Fallback>
                  <p:oleObj name="公式" r:id="rId5" imgW="761760" imgH="342720" progId="Equation.3">
                    <p:embed/>
                    <p:pic>
                      <p:nvPicPr>
                        <p:cNvPr id="51267" name="Object 6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3" y="1612"/>
                          <a:ext cx="480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69" name="Arc 69"/>
            <p:cNvSpPr>
              <a:spLocks/>
            </p:cNvSpPr>
            <p:nvPr/>
          </p:nvSpPr>
          <p:spPr bwMode="auto">
            <a:xfrm>
              <a:off x="2013" y="1410"/>
              <a:ext cx="983" cy="210"/>
            </a:xfrm>
            <a:custGeom>
              <a:avLst/>
              <a:gdLst>
                <a:gd name="G0" fmla="+- 1762 0 0"/>
                <a:gd name="G1" fmla="+- 21600 0 0"/>
                <a:gd name="G2" fmla="+- 21600 0 0"/>
                <a:gd name="T0" fmla="*/ 0 w 22987"/>
                <a:gd name="T1" fmla="*/ 72 h 21600"/>
                <a:gd name="T2" fmla="*/ 22987 w 22987"/>
                <a:gd name="T3" fmla="*/ 17591 h 21600"/>
                <a:gd name="T4" fmla="*/ 1762 w 2298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87" h="21600" fill="none" extrusionOk="0">
                  <a:moveTo>
                    <a:pt x="-1" y="71"/>
                  </a:moveTo>
                  <a:cubicBezTo>
                    <a:pt x="586" y="24"/>
                    <a:pt x="1173" y="0"/>
                    <a:pt x="1762" y="0"/>
                  </a:cubicBezTo>
                  <a:cubicBezTo>
                    <a:pt x="12145" y="0"/>
                    <a:pt x="21059" y="7388"/>
                    <a:pt x="22986" y="17591"/>
                  </a:cubicBezTo>
                </a:path>
                <a:path w="22987" h="21600" stroke="0" extrusionOk="0">
                  <a:moveTo>
                    <a:pt x="-1" y="71"/>
                  </a:moveTo>
                  <a:cubicBezTo>
                    <a:pt x="586" y="24"/>
                    <a:pt x="1173" y="0"/>
                    <a:pt x="1762" y="0"/>
                  </a:cubicBezTo>
                  <a:cubicBezTo>
                    <a:pt x="12145" y="0"/>
                    <a:pt x="21059" y="7388"/>
                    <a:pt x="22986" y="17591"/>
                  </a:cubicBezTo>
                  <a:lnTo>
                    <a:pt x="1762" y="21600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prstDash val="dash"/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271" name="Group 71"/>
          <p:cNvGrpSpPr>
            <a:grpSpLocks/>
          </p:cNvGrpSpPr>
          <p:nvPr/>
        </p:nvGrpSpPr>
        <p:grpSpPr bwMode="auto">
          <a:xfrm>
            <a:off x="533400" y="536575"/>
            <a:ext cx="7915275" cy="1797050"/>
            <a:chOff x="336" y="338"/>
            <a:chExt cx="4986" cy="1132"/>
          </a:xfrm>
        </p:grpSpPr>
        <p:sp>
          <p:nvSpPr>
            <p:cNvPr id="51222" name="Text Box 22"/>
            <p:cNvSpPr txBox="1">
              <a:spLocks noChangeArrowheads="1"/>
            </p:cNvSpPr>
            <p:nvPr/>
          </p:nvSpPr>
          <p:spPr bwMode="auto">
            <a:xfrm>
              <a:off x="659" y="404"/>
              <a:ext cx="1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 </a:t>
              </a:r>
            </a:p>
          </p:txBody>
        </p:sp>
        <p:graphicFrame>
          <p:nvGraphicFramePr>
            <p:cNvPr id="51223" name="Object 23"/>
            <p:cNvGraphicFramePr>
              <a:graphicFrameLocks/>
            </p:cNvGraphicFramePr>
            <p:nvPr/>
          </p:nvGraphicFramePr>
          <p:xfrm>
            <a:off x="1144" y="338"/>
            <a:ext cx="1288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6" name="公式" r:id="rId7" imgW="2044440" imgH="736560" progId="Equation.3">
                    <p:embed/>
                  </p:oleObj>
                </mc:Choice>
                <mc:Fallback>
                  <p:oleObj name="公式" r:id="rId7" imgW="2044440" imgH="736560" progId="Equation.3">
                    <p:embed/>
                    <p:pic>
                      <p:nvPicPr>
                        <p:cNvPr id="51223" name="Object 2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4" y="338"/>
                          <a:ext cx="1288" cy="4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24" name="Text Box 24"/>
            <p:cNvSpPr txBox="1">
              <a:spLocks noChangeArrowheads="1"/>
            </p:cNvSpPr>
            <p:nvPr/>
          </p:nvSpPr>
          <p:spPr bwMode="auto">
            <a:xfrm>
              <a:off x="2490" y="421"/>
              <a:ext cx="12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其中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C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为：</a:t>
              </a:r>
            </a:p>
          </p:txBody>
        </p:sp>
        <p:sp>
          <p:nvSpPr>
            <p:cNvPr id="51225" name="Rectangle 25"/>
            <p:cNvSpPr>
              <a:spLocks noChangeArrowheads="1"/>
            </p:cNvSpPr>
            <p:nvPr/>
          </p:nvSpPr>
          <p:spPr bwMode="auto">
            <a:xfrm>
              <a:off x="336" y="402"/>
              <a:ext cx="4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51226" name="Rectangle 26"/>
            <p:cNvSpPr>
              <a:spLocks noChangeArrowheads="1"/>
            </p:cNvSpPr>
            <p:nvPr/>
          </p:nvSpPr>
          <p:spPr bwMode="auto">
            <a:xfrm>
              <a:off x="660" y="402"/>
              <a:ext cx="7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计算</a:t>
              </a:r>
            </a:p>
          </p:txBody>
        </p:sp>
        <p:graphicFrame>
          <p:nvGraphicFramePr>
            <p:cNvPr id="51244" name="Object 44"/>
            <p:cNvGraphicFramePr>
              <a:graphicFrameLocks/>
            </p:cNvGraphicFramePr>
            <p:nvPr/>
          </p:nvGraphicFramePr>
          <p:xfrm>
            <a:off x="984" y="928"/>
            <a:ext cx="864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7" name="公式" r:id="rId9" imgW="1371600" imgH="368280" progId="Equation.3">
                    <p:embed/>
                  </p:oleObj>
                </mc:Choice>
                <mc:Fallback>
                  <p:oleObj name="公式" r:id="rId9" imgW="1371600" imgH="368280" progId="Equation.3">
                    <p:embed/>
                    <p:pic>
                      <p:nvPicPr>
                        <p:cNvPr id="51244" name="Object 4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4" y="928"/>
                          <a:ext cx="864" cy="2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45" name="Object 45"/>
            <p:cNvGraphicFramePr>
              <a:graphicFrameLocks/>
            </p:cNvGraphicFramePr>
            <p:nvPr/>
          </p:nvGraphicFramePr>
          <p:xfrm>
            <a:off x="2239" y="926"/>
            <a:ext cx="1184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" name="公式" r:id="rId11" imgW="1879560" imgH="368280" progId="Equation.3">
                    <p:embed/>
                  </p:oleObj>
                </mc:Choice>
                <mc:Fallback>
                  <p:oleObj name="公式" r:id="rId11" imgW="1879560" imgH="368280" progId="Equation.3">
                    <p:embed/>
                    <p:pic>
                      <p:nvPicPr>
                        <p:cNvPr id="51245" name="Object 4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9" y="926"/>
                          <a:ext cx="1184" cy="2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46" name="Rectangle 46"/>
            <p:cNvSpPr>
              <a:spLocks noChangeArrowheads="1"/>
            </p:cNvSpPr>
            <p:nvPr/>
          </p:nvSpPr>
          <p:spPr bwMode="auto">
            <a:xfrm>
              <a:off x="657" y="883"/>
              <a:ext cx="5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>
                  <a:solidFill>
                    <a:schemeClr val="tx1"/>
                  </a:solidFill>
                </a:rPr>
                <a:t>(1)</a:t>
              </a:r>
            </a:p>
          </p:txBody>
        </p:sp>
        <p:sp>
          <p:nvSpPr>
            <p:cNvPr id="51247" name="Rectangle 47"/>
            <p:cNvSpPr>
              <a:spLocks noChangeArrowheads="1"/>
            </p:cNvSpPr>
            <p:nvPr/>
          </p:nvSpPr>
          <p:spPr bwMode="auto">
            <a:xfrm>
              <a:off x="1910" y="882"/>
              <a:ext cx="58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>
                  <a:solidFill>
                    <a:schemeClr val="tx1"/>
                  </a:solidFill>
                </a:rPr>
                <a:t>(2)</a:t>
              </a:r>
            </a:p>
          </p:txBody>
        </p:sp>
        <p:grpSp>
          <p:nvGrpSpPr>
            <p:cNvPr id="51270" name="Group 70"/>
            <p:cNvGrpSpPr>
              <a:grpSpLocks/>
            </p:cNvGrpSpPr>
            <p:nvPr/>
          </p:nvGrpSpPr>
          <p:grpSpPr bwMode="auto">
            <a:xfrm>
              <a:off x="3792" y="486"/>
              <a:ext cx="1530" cy="984"/>
              <a:chOff x="3792" y="486"/>
              <a:chExt cx="1530" cy="984"/>
            </a:xfrm>
          </p:grpSpPr>
          <p:sp>
            <p:nvSpPr>
              <p:cNvPr id="51205" name="Oval 5"/>
              <p:cNvSpPr>
                <a:spLocks noChangeAspect="1" noChangeArrowheads="1"/>
              </p:cNvSpPr>
              <p:nvPr/>
            </p:nvSpPr>
            <p:spPr bwMode="auto">
              <a:xfrm>
                <a:off x="3876" y="660"/>
                <a:ext cx="639" cy="639"/>
              </a:xfrm>
              <a:prstGeom prst="ellips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07" name="Rectangle 7"/>
              <p:cNvSpPr>
                <a:spLocks noChangeArrowheads="1"/>
              </p:cNvSpPr>
              <p:nvPr/>
            </p:nvSpPr>
            <p:spPr bwMode="auto">
              <a:xfrm>
                <a:off x="4317" y="525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kumimoji="1" lang="en-US" altLang="zh-CN" sz="1800" i="1">
                    <a:solidFill>
                      <a:schemeClr val="tx1"/>
                    </a:solidFill>
                  </a:rPr>
                  <a:t>C</a:t>
                </a:r>
                <a:r>
                  <a:rPr kumimoji="1" lang="en-US" altLang="zh-CN" sz="1800" baseline="-25000">
                    <a:solidFill>
                      <a:schemeClr val="tx1"/>
                    </a:solidFill>
                  </a:rPr>
                  <a:t>1</a:t>
                </a:r>
                <a:endParaRPr kumimoji="1" lang="zh-CN" altLang="en-US" sz="1800" baseline="-25000">
                  <a:solidFill>
                    <a:schemeClr val="tx1"/>
                  </a:solidFill>
                </a:endParaRPr>
              </a:p>
            </p:txBody>
          </p:sp>
          <p:sp>
            <p:nvSpPr>
              <p:cNvPr id="51208" name="Oval 8"/>
              <p:cNvSpPr>
                <a:spLocks noChangeAspect="1" noChangeArrowheads="1"/>
              </p:cNvSpPr>
              <p:nvPr/>
            </p:nvSpPr>
            <p:spPr bwMode="auto">
              <a:xfrm>
                <a:off x="4521" y="659"/>
                <a:ext cx="639" cy="639"/>
              </a:xfrm>
              <a:prstGeom prst="ellips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10" name="Rectangle 10"/>
              <p:cNvSpPr>
                <a:spLocks noChangeArrowheads="1"/>
              </p:cNvSpPr>
              <p:nvPr/>
            </p:nvSpPr>
            <p:spPr bwMode="auto">
              <a:xfrm>
                <a:off x="4964" y="524"/>
                <a:ext cx="26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kumimoji="1" lang="en-US" altLang="zh-CN" sz="1800" i="1">
                    <a:solidFill>
                      <a:schemeClr val="tx1"/>
                    </a:solidFill>
                  </a:rPr>
                  <a:t>C</a:t>
                </a:r>
                <a:r>
                  <a:rPr kumimoji="1" lang="en-US" altLang="zh-CN" sz="1800" baseline="-25000">
                    <a:solidFill>
                      <a:schemeClr val="tx1"/>
                    </a:solidFill>
                  </a:rPr>
                  <a:t>2</a:t>
                </a:r>
                <a:endParaRPr kumimoji="1" lang="zh-CN" altLang="en-US" sz="1800" baseline="-25000">
                  <a:solidFill>
                    <a:schemeClr val="tx1"/>
                  </a:solidFill>
                </a:endParaRPr>
              </a:p>
            </p:txBody>
          </p:sp>
          <p:sp>
            <p:nvSpPr>
              <p:cNvPr id="51227" name="Line 27"/>
              <p:cNvSpPr>
                <a:spLocks noChangeShapeType="1"/>
              </p:cNvSpPr>
              <p:nvPr/>
            </p:nvSpPr>
            <p:spPr bwMode="auto">
              <a:xfrm>
                <a:off x="3792" y="978"/>
                <a:ext cx="153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28" name="Line 28"/>
              <p:cNvSpPr>
                <a:spLocks noChangeShapeType="1"/>
              </p:cNvSpPr>
              <p:nvPr/>
            </p:nvSpPr>
            <p:spPr bwMode="auto">
              <a:xfrm flipV="1">
                <a:off x="4194" y="486"/>
                <a:ext cx="0" cy="9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31" name="Rectangle 31"/>
              <p:cNvSpPr>
                <a:spLocks noChangeArrowheads="1"/>
              </p:cNvSpPr>
              <p:nvPr/>
            </p:nvSpPr>
            <p:spPr bwMode="auto">
              <a:xfrm>
                <a:off x="4790" y="946"/>
                <a:ext cx="28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1800"/>
                  <a:t>2</a:t>
                </a:r>
                <a:endParaRPr lang="zh-CN" altLang="en-US" sz="1800"/>
              </a:p>
            </p:txBody>
          </p:sp>
          <p:sp>
            <p:nvSpPr>
              <p:cNvPr id="51232" name="Text Box 32"/>
              <p:cNvSpPr txBox="1">
                <a:spLocks noChangeArrowheads="1"/>
              </p:cNvSpPr>
              <p:nvPr/>
            </p:nvSpPr>
            <p:spPr bwMode="auto">
              <a:xfrm>
                <a:off x="4508" y="936"/>
                <a:ext cx="33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1800"/>
                  <a:t>1</a:t>
                </a:r>
              </a:p>
            </p:txBody>
          </p:sp>
          <p:sp>
            <p:nvSpPr>
              <p:cNvPr id="51233" name="Text Box 33"/>
              <p:cNvSpPr txBox="1">
                <a:spLocks noChangeArrowheads="1"/>
              </p:cNvSpPr>
              <p:nvPr/>
            </p:nvSpPr>
            <p:spPr bwMode="auto">
              <a:xfrm>
                <a:off x="4159" y="941"/>
                <a:ext cx="38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1800"/>
                  <a:t>0</a:t>
                </a:r>
              </a:p>
            </p:txBody>
          </p:sp>
          <p:sp>
            <p:nvSpPr>
              <p:cNvPr id="51234" name="Oval 34"/>
              <p:cNvSpPr>
                <a:spLocks noChangeAspect="1" noChangeArrowheads="1"/>
              </p:cNvSpPr>
              <p:nvPr/>
            </p:nvSpPr>
            <p:spPr bwMode="auto">
              <a:xfrm>
                <a:off x="4174" y="958"/>
                <a:ext cx="45" cy="45"/>
              </a:xfrm>
              <a:prstGeom prst="ellipse">
                <a:avLst/>
              </a:prstGeom>
              <a:solidFill>
                <a:srgbClr val="CCFFFF"/>
              </a:solidFill>
              <a:ln w="158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35" name="Oval 35"/>
              <p:cNvSpPr>
                <a:spLocks noChangeAspect="1" noChangeArrowheads="1"/>
              </p:cNvSpPr>
              <p:nvPr/>
            </p:nvSpPr>
            <p:spPr bwMode="auto">
              <a:xfrm>
                <a:off x="4503" y="963"/>
                <a:ext cx="34" cy="34"/>
              </a:xfrm>
              <a:prstGeom prst="ellipse">
                <a:avLst/>
              </a:prstGeom>
              <a:solidFill>
                <a:srgbClr val="FFCC99"/>
              </a:solidFill>
              <a:ln w="15875">
                <a:solidFill>
                  <a:srgbClr val="FFCC99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48" name="Oval 48"/>
              <p:cNvSpPr>
                <a:spLocks noChangeAspect="1" noChangeArrowheads="1"/>
              </p:cNvSpPr>
              <p:nvPr/>
            </p:nvSpPr>
            <p:spPr bwMode="auto">
              <a:xfrm>
                <a:off x="4820" y="962"/>
                <a:ext cx="34" cy="34"/>
              </a:xfrm>
              <a:prstGeom prst="ellipse">
                <a:avLst/>
              </a:prstGeom>
              <a:solidFill>
                <a:srgbClr val="FFCC99"/>
              </a:solidFill>
              <a:ln w="15875">
                <a:solidFill>
                  <a:srgbClr val="FFCC99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49" name="Line 49"/>
              <p:cNvSpPr>
                <a:spLocks noChangeShapeType="1"/>
              </p:cNvSpPr>
              <p:nvPr/>
            </p:nvSpPr>
            <p:spPr bwMode="auto">
              <a:xfrm flipH="1" flipV="1">
                <a:off x="4356" y="700"/>
                <a:ext cx="73" cy="6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0" name="Line 50"/>
              <p:cNvSpPr>
                <a:spLocks noChangeShapeType="1"/>
              </p:cNvSpPr>
              <p:nvPr/>
            </p:nvSpPr>
            <p:spPr bwMode="auto">
              <a:xfrm flipH="1" flipV="1">
                <a:off x="5005" y="704"/>
                <a:ext cx="73" cy="6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1272" name="Group 72"/>
          <p:cNvGrpSpPr>
            <a:grpSpLocks/>
          </p:cNvGrpSpPr>
          <p:nvPr/>
        </p:nvGrpSpPr>
        <p:grpSpPr bwMode="auto">
          <a:xfrm>
            <a:off x="528638" y="2173288"/>
            <a:ext cx="3079750" cy="738187"/>
            <a:chOff x="333" y="1369"/>
            <a:chExt cx="1940" cy="465"/>
          </a:xfrm>
        </p:grpSpPr>
        <p:sp>
          <p:nvSpPr>
            <p:cNvPr id="51202" name="Text Box 2"/>
            <p:cNvSpPr txBox="1">
              <a:spLocks noChangeArrowheads="1"/>
            </p:cNvSpPr>
            <p:nvPr/>
          </p:nvSpPr>
          <p:spPr bwMode="auto">
            <a:xfrm>
              <a:off x="651" y="1433"/>
              <a:ext cx="5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>
                  <a:solidFill>
                    <a:schemeClr val="tx1"/>
                  </a:solidFill>
                </a:rPr>
                <a:t>(1)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1203" name="Rectangle 3"/>
            <p:cNvSpPr>
              <a:spLocks noChangeArrowheads="1"/>
            </p:cNvSpPr>
            <p:nvPr/>
          </p:nvSpPr>
          <p:spPr bwMode="auto">
            <a:xfrm>
              <a:off x="333" y="1422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51251" name="Object 51"/>
            <p:cNvGraphicFramePr>
              <a:graphicFrameLocks/>
            </p:cNvGraphicFramePr>
            <p:nvPr/>
          </p:nvGraphicFramePr>
          <p:xfrm>
            <a:off x="1001" y="1369"/>
            <a:ext cx="1272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9" name="公式" r:id="rId13" imgW="2019240" imgH="736560" progId="Equation.3">
                    <p:embed/>
                  </p:oleObj>
                </mc:Choice>
                <mc:Fallback>
                  <p:oleObj name="公式" r:id="rId13" imgW="2019240" imgH="736560" progId="Equation.3">
                    <p:embed/>
                    <p:pic>
                      <p:nvPicPr>
                        <p:cNvPr id="51251" name="Object 5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1" y="1369"/>
                          <a:ext cx="1272" cy="4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76" name="Group 76"/>
          <p:cNvGrpSpPr>
            <a:grpSpLocks/>
          </p:cNvGrpSpPr>
          <p:nvPr/>
        </p:nvGrpSpPr>
        <p:grpSpPr bwMode="auto">
          <a:xfrm>
            <a:off x="1801813" y="3049588"/>
            <a:ext cx="3433762" cy="661987"/>
            <a:chOff x="1135" y="1921"/>
            <a:chExt cx="2163" cy="417"/>
          </a:xfrm>
        </p:grpSpPr>
        <p:sp>
          <p:nvSpPr>
            <p:cNvPr id="51239" name="Text Box 39"/>
            <p:cNvSpPr txBox="1">
              <a:spLocks noChangeArrowheads="1"/>
            </p:cNvSpPr>
            <p:nvPr/>
          </p:nvSpPr>
          <p:spPr bwMode="auto">
            <a:xfrm>
              <a:off x="1135" y="1921"/>
              <a:ext cx="12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8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柯西积分公式</a:t>
              </a:r>
              <a:r>
                <a:rPr lang="en-US" altLang="zh-CN" sz="18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zh-CN" altLang="en-US" sz="18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pSp>
          <p:nvGrpSpPr>
            <p:cNvPr id="51240" name="Group 40"/>
            <p:cNvGrpSpPr>
              <a:grpSpLocks/>
            </p:cNvGrpSpPr>
            <p:nvPr/>
          </p:nvGrpSpPr>
          <p:grpSpPr bwMode="auto">
            <a:xfrm>
              <a:off x="1164" y="2148"/>
              <a:ext cx="1050" cy="35"/>
              <a:chOff x="516" y="3264"/>
              <a:chExt cx="648" cy="35"/>
            </a:xfrm>
          </p:grpSpPr>
          <p:sp>
            <p:nvSpPr>
              <p:cNvPr id="51241" name="Line 41"/>
              <p:cNvSpPr>
                <a:spLocks noChangeShapeType="1"/>
              </p:cNvSpPr>
              <p:nvPr/>
            </p:nvSpPr>
            <p:spPr bwMode="auto">
              <a:xfrm flipH="1">
                <a:off x="516" y="3264"/>
                <a:ext cx="6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42" name="Line 42"/>
              <p:cNvSpPr>
                <a:spLocks noChangeShapeType="1"/>
              </p:cNvSpPr>
              <p:nvPr/>
            </p:nvSpPr>
            <p:spPr bwMode="auto">
              <a:xfrm flipH="1">
                <a:off x="516" y="3299"/>
                <a:ext cx="6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51252" name="Object 52"/>
            <p:cNvGraphicFramePr>
              <a:graphicFrameLocks/>
            </p:cNvGraphicFramePr>
            <p:nvPr/>
          </p:nvGraphicFramePr>
          <p:xfrm>
            <a:off x="2266" y="1954"/>
            <a:ext cx="1032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0" name="公式" r:id="rId15" imgW="1638000" imgH="609480" progId="Equation.3">
                    <p:embed/>
                  </p:oleObj>
                </mc:Choice>
                <mc:Fallback>
                  <p:oleObj name="公式" r:id="rId15" imgW="1638000" imgH="609480" progId="Equation.3">
                    <p:embed/>
                    <p:pic>
                      <p:nvPicPr>
                        <p:cNvPr id="51252" name="Object 5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6" y="1954"/>
                          <a:ext cx="1032" cy="3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1253" name="Object 53"/>
          <p:cNvGraphicFramePr>
            <a:graphicFrameLocks/>
          </p:cNvGraphicFramePr>
          <p:nvPr/>
        </p:nvGraphicFramePr>
        <p:xfrm>
          <a:off x="5345113" y="3290888"/>
          <a:ext cx="825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公式" r:id="rId17" imgW="825480" imgH="342720" progId="Equation.3">
                  <p:embed/>
                </p:oleObj>
              </mc:Choice>
              <mc:Fallback>
                <p:oleObj name="公式" r:id="rId17" imgW="825480" imgH="342720" progId="Equation.3">
                  <p:embed/>
                  <p:pic>
                    <p:nvPicPr>
                      <p:cNvPr id="51253" name="Object 53"/>
                      <p:cNvPicPr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5113" y="3290888"/>
                        <a:ext cx="825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274" name="Group 74"/>
          <p:cNvGrpSpPr>
            <a:grpSpLocks/>
          </p:cNvGrpSpPr>
          <p:nvPr/>
        </p:nvGrpSpPr>
        <p:grpSpPr bwMode="auto">
          <a:xfrm>
            <a:off x="1050925" y="3990975"/>
            <a:ext cx="2581275" cy="738188"/>
            <a:chOff x="662" y="2514"/>
            <a:chExt cx="1626" cy="465"/>
          </a:xfrm>
        </p:grpSpPr>
        <p:sp>
          <p:nvSpPr>
            <p:cNvPr id="51254" name="Text Box 54"/>
            <p:cNvSpPr txBox="1">
              <a:spLocks noChangeArrowheads="1"/>
            </p:cNvSpPr>
            <p:nvPr/>
          </p:nvSpPr>
          <p:spPr bwMode="auto">
            <a:xfrm>
              <a:off x="662" y="2578"/>
              <a:ext cx="5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>
                  <a:solidFill>
                    <a:schemeClr val="tx1"/>
                  </a:solidFill>
                </a:rPr>
                <a:t>(2)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graphicFrame>
          <p:nvGraphicFramePr>
            <p:cNvPr id="51259" name="Object 59"/>
            <p:cNvGraphicFramePr>
              <a:graphicFrameLocks/>
            </p:cNvGraphicFramePr>
            <p:nvPr/>
          </p:nvGraphicFramePr>
          <p:xfrm>
            <a:off x="1008" y="2514"/>
            <a:ext cx="1280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公式" r:id="rId19" imgW="2031840" imgH="736560" progId="Equation.3">
                    <p:embed/>
                  </p:oleObj>
                </mc:Choice>
                <mc:Fallback>
                  <p:oleObj name="公式" r:id="rId19" imgW="2031840" imgH="736560" progId="Equation.3">
                    <p:embed/>
                    <p:pic>
                      <p:nvPicPr>
                        <p:cNvPr id="51259" name="Object 59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2514"/>
                          <a:ext cx="1280" cy="4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77" name="Group 77"/>
          <p:cNvGrpSpPr>
            <a:grpSpLocks/>
          </p:cNvGrpSpPr>
          <p:nvPr/>
        </p:nvGrpSpPr>
        <p:grpSpPr bwMode="auto">
          <a:xfrm>
            <a:off x="1800225" y="4886325"/>
            <a:ext cx="2187575" cy="585788"/>
            <a:chOff x="1134" y="3078"/>
            <a:chExt cx="1378" cy="369"/>
          </a:xfrm>
        </p:grpSpPr>
        <p:sp>
          <p:nvSpPr>
            <p:cNvPr id="51255" name="Text Box 55"/>
            <p:cNvSpPr txBox="1">
              <a:spLocks noChangeArrowheads="1"/>
            </p:cNvSpPr>
            <p:nvPr/>
          </p:nvSpPr>
          <p:spPr bwMode="auto">
            <a:xfrm>
              <a:off x="1134" y="3078"/>
              <a:ext cx="137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8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柯西积分定理</a:t>
              </a:r>
              <a:r>
                <a:rPr lang="en-US" altLang="zh-CN" sz="18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zh-CN" altLang="en-US" sz="18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pSp>
          <p:nvGrpSpPr>
            <p:cNvPr id="51256" name="Group 56"/>
            <p:cNvGrpSpPr>
              <a:grpSpLocks/>
            </p:cNvGrpSpPr>
            <p:nvPr/>
          </p:nvGrpSpPr>
          <p:grpSpPr bwMode="auto">
            <a:xfrm>
              <a:off x="1163" y="3305"/>
              <a:ext cx="1050" cy="35"/>
              <a:chOff x="516" y="3264"/>
              <a:chExt cx="648" cy="35"/>
            </a:xfrm>
          </p:grpSpPr>
          <p:sp>
            <p:nvSpPr>
              <p:cNvPr id="51257" name="Line 57"/>
              <p:cNvSpPr>
                <a:spLocks noChangeShapeType="1"/>
              </p:cNvSpPr>
              <p:nvPr/>
            </p:nvSpPr>
            <p:spPr bwMode="auto">
              <a:xfrm flipH="1">
                <a:off x="516" y="3264"/>
                <a:ext cx="6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8" name="Line 58"/>
              <p:cNvSpPr>
                <a:spLocks noChangeShapeType="1"/>
              </p:cNvSpPr>
              <p:nvPr/>
            </p:nvSpPr>
            <p:spPr bwMode="auto">
              <a:xfrm flipH="1">
                <a:off x="516" y="3299"/>
                <a:ext cx="6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51260" name="Object 60"/>
            <p:cNvGraphicFramePr>
              <a:graphicFrameLocks/>
            </p:cNvGraphicFramePr>
            <p:nvPr/>
          </p:nvGraphicFramePr>
          <p:xfrm>
            <a:off x="2257" y="3231"/>
            <a:ext cx="18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3" name="公式" r:id="rId21" imgW="291960" imgH="342720" progId="Equation.3">
                    <p:embed/>
                  </p:oleObj>
                </mc:Choice>
                <mc:Fallback>
                  <p:oleObj name="公式" r:id="rId21" imgW="291960" imgH="342720" progId="Equation.3">
                    <p:embed/>
                    <p:pic>
                      <p:nvPicPr>
                        <p:cNvPr id="51260" name="Object 60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7" y="3231"/>
                          <a:ext cx="18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1275" name="Group 75"/>
          <p:cNvGrpSpPr>
            <a:grpSpLocks/>
          </p:cNvGrpSpPr>
          <p:nvPr/>
        </p:nvGrpSpPr>
        <p:grpSpPr bwMode="auto">
          <a:xfrm>
            <a:off x="3832225" y="4027488"/>
            <a:ext cx="4824413" cy="738187"/>
            <a:chOff x="2414" y="2537"/>
            <a:chExt cx="3039" cy="465"/>
          </a:xfrm>
        </p:grpSpPr>
        <p:graphicFrame>
          <p:nvGraphicFramePr>
            <p:cNvPr id="51262" name="Object 62"/>
            <p:cNvGraphicFramePr>
              <a:graphicFrameLocks/>
            </p:cNvGraphicFramePr>
            <p:nvPr/>
          </p:nvGraphicFramePr>
          <p:xfrm>
            <a:off x="2967" y="2537"/>
            <a:ext cx="480" cy="4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4" name="公式" r:id="rId23" imgW="761760" imgH="736560" progId="Equation.3">
                    <p:embed/>
                  </p:oleObj>
                </mc:Choice>
                <mc:Fallback>
                  <p:oleObj name="公式" r:id="rId23" imgW="761760" imgH="736560" progId="Equation.3">
                    <p:embed/>
                    <p:pic>
                      <p:nvPicPr>
                        <p:cNvPr id="51262" name="Object 6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7" y="2537"/>
                          <a:ext cx="480" cy="46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63" name="Text Box 63"/>
            <p:cNvSpPr txBox="1">
              <a:spLocks noChangeArrowheads="1"/>
            </p:cNvSpPr>
            <p:nvPr/>
          </p:nvSpPr>
          <p:spPr bwMode="auto">
            <a:xfrm>
              <a:off x="2414" y="2618"/>
              <a:ext cx="303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函数</a:t>
              </a:r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           </a:t>
              </a:r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在</a:t>
              </a:r>
              <a:r>
                <a:rPr lang="zh-CN" altLang="en-US">
                  <a:solidFill>
                    <a:srgbClr val="006600"/>
                  </a:solidFill>
                  <a:ea typeface="楷体_GB2312" pitchFamily="49" charset="-122"/>
                </a:rPr>
                <a:t>                 </a:t>
              </a:r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上解析</a:t>
              </a:r>
              <a:r>
                <a:rPr lang="en-US" altLang="zh-CN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zh-CN" altLang="en-US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aphicFrame>
          <p:nvGraphicFramePr>
            <p:cNvPr id="51264" name="Object 64"/>
            <p:cNvGraphicFramePr>
              <a:graphicFrameLocks/>
            </p:cNvGraphicFramePr>
            <p:nvPr/>
          </p:nvGraphicFramePr>
          <p:xfrm>
            <a:off x="3726" y="2663"/>
            <a:ext cx="752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5" name="公式" r:id="rId25" imgW="1193760" imgH="342720" progId="Equation.3">
                    <p:embed/>
                  </p:oleObj>
                </mc:Choice>
                <mc:Fallback>
                  <p:oleObj name="公式" r:id="rId25" imgW="1193760" imgH="342720" progId="Equation.3">
                    <p:embed/>
                    <p:pic>
                      <p:nvPicPr>
                        <p:cNvPr id="51264" name="Object 6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6" y="2663"/>
                          <a:ext cx="752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1298" name="Picture 9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5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03" name="Picture 1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04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05" name="Picture 1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06" name="Picture 13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07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08" name="Picture 1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09" name="Picture 1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0" name="Picture 134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1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2" name="Picture 1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3" name="Picture 1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4" name="Picture 1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5" name="Picture 1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6" name="Picture 14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7" name="Picture 1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8" name="Picture 1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19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20" name="Picture 1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21" name="Picture 1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322" name="Picture 14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288" name="Rectangle 112"/>
          <p:cNvSpPr>
            <a:spLocks noChangeArrowheads="1"/>
          </p:cNvSpPr>
          <p:nvPr/>
        </p:nvSpPr>
        <p:spPr bwMode="auto">
          <a:xfrm>
            <a:off x="4587875" y="4176713"/>
            <a:ext cx="1019175" cy="714375"/>
          </a:xfrm>
          <a:prstGeom prst="rect">
            <a:avLst/>
          </a:prstGeom>
          <a:solidFill>
            <a:srgbClr val="FFCC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287" name="Rectangle 111"/>
          <p:cNvSpPr>
            <a:spLocks noChangeArrowheads="1"/>
          </p:cNvSpPr>
          <p:nvPr/>
        </p:nvSpPr>
        <p:spPr bwMode="auto">
          <a:xfrm>
            <a:off x="2474913" y="4178300"/>
            <a:ext cx="1009650" cy="714375"/>
          </a:xfrm>
          <a:prstGeom prst="rect">
            <a:avLst/>
          </a:prstGeom>
          <a:solidFill>
            <a:srgbClr val="FFCC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200" name="Oval 24"/>
          <p:cNvSpPr>
            <a:spLocks noChangeAspect="1" noChangeArrowheads="1"/>
          </p:cNvSpPr>
          <p:nvPr/>
        </p:nvSpPr>
        <p:spPr bwMode="auto">
          <a:xfrm>
            <a:off x="6534150" y="1000125"/>
            <a:ext cx="2030413" cy="1014413"/>
          </a:xfrm>
          <a:prstGeom prst="ellipse">
            <a:avLst/>
          </a:prstGeom>
          <a:solidFill>
            <a:srgbClr val="FFCC99"/>
          </a:solidFill>
          <a:ln w="1587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0295" name="Group 119"/>
          <p:cNvGrpSpPr>
            <a:grpSpLocks/>
          </p:cNvGrpSpPr>
          <p:nvPr/>
        </p:nvGrpSpPr>
        <p:grpSpPr bwMode="auto">
          <a:xfrm>
            <a:off x="7381875" y="1062038"/>
            <a:ext cx="687388" cy="619125"/>
            <a:chOff x="4650" y="669"/>
            <a:chExt cx="433" cy="390"/>
          </a:xfrm>
        </p:grpSpPr>
        <p:sp>
          <p:nvSpPr>
            <p:cNvPr id="50202" name="Oval 26"/>
            <p:cNvSpPr>
              <a:spLocks noChangeAspect="1" noChangeArrowheads="1"/>
            </p:cNvSpPr>
            <p:nvPr/>
          </p:nvSpPr>
          <p:spPr bwMode="auto">
            <a:xfrm>
              <a:off x="4650" y="846"/>
              <a:ext cx="213" cy="213"/>
            </a:xfrm>
            <a:prstGeom prst="ellipse">
              <a:avLst/>
            </a:prstGeom>
            <a:solidFill>
              <a:schemeClr val="accent1"/>
            </a:solidFill>
            <a:ln w="158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03" name="Arc 27"/>
            <p:cNvSpPr>
              <a:spLocks noChangeAspect="1"/>
            </p:cNvSpPr>
            <p:nvPr/>
          </p:nvSpPr>
          <p:spPr bwMode="auto">
            <a:xfrm rot="1051853">
              <a:off x="4757" y="861"/>
              <a:ext cx="92" cy="91"/>
            </a:xfrm>
            <a:custGeom>
              <a:avLst/>
              <a:gdLst>
                <a:gd name="G0" fmla="+- 0 0 0"/>
                <a:gd name="G1" fmla="+- 18464 0 0"/>
                <a:gd name="G2" fmla="+- 21600 0 0"/>
                <a:gd name="T0" fmla="*/ 11210 w 18526"/>
                <a:gd name="T1" fmla="*/ 0 h 18464"/>
                <a:gd name="T2" fmla="*/ 18526 w 18526"/>
                <a:gd name="T3" fmla="*/ 7358 h 18464"/>
                <a:gd name="T4" fmla="*/ 0 w 18526"/>
                <a:gd name="T5" fmla="*/ 18464 h 18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526" h="18464" fill="none" extrusionOk="0">
                  <a:moveTo>
                    <a:pt x="11209" y="0"/>
                  </a:moveTo>
                  <a:cubicBezTo>
                    <a:pt x="14210" y="1822"/>
                    <a:pt x="16721" y="4347"/>
                    <a:pt x="18526" y="7357"/>
                  </a:cubicBezTo>
                </a:path>
                <a:path w="18526" h="18464" stroke="0" extrusionOk="0">
                  <a:moveTo>
                    <a:pt x="11209" y="0"/>
                  </a:moveTo>
                  <a:cubicBezTo>
                    <a:pt x="14210" y="1822"/>
                    <a:pt x="16721" y="4347"/>
                    <a:pt x="18526" y="7357"/>
                  </a:cubicBezTo>
                  <a:lnTo>
                    <a:pt x="0" y="18464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04" name="Rectangle 28"/>
            <p:cNvSpPr>
              <a:spLocks noChangeArrowheads="1"/>
            </p:cNvSpPr>
            <p:nvPr/>
          </p:nvSpPr>
          <p:spPr bwMode="auto">
            <a:xfrm>
              <a:off x="4743" y="669"/>
              <a:ext cx="3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1800" i="1">
                  <a:solidFill>
                    <a:schemeClr val="tx1"/>
                  </a:solidFill>
                </a:rPr>
                <a:t>C</a:t>
              </a:r>
              <a:r>
                <a:rPr kumimoji="1" lang="en-US" altLang="zh-CN" sz="1800" baseline="-25000">
                  <a:solidFill>
                    <a:schemeClr val="tx1"/>
                  </a:solidFill>
                </a:rPr>
                <a:t>1</a:t>
              </a:r>
              <a:endParaRPr kumimoji="1" lang="zh-CN" altLang="en-US" sz="1800" baseline="-25000">
                <a:solidFill>
                  <a:schemeClr val="tx1"/>
                </a:solidFill>
              </a:endParaRPr>
            </a:p>
          </p:txBody>
        </p:sp>
      </p:grpSp>
      <p:grpSp>
        <p:nvGrpSpPr>
          <p:cNvPr id="50296" name="Group 120"/>
          <p:cNvGrpSpPr>
            <a:grpSpLocks/>
          </p:cNvGrpSpPr>
          <p:nvPr/>
        </p:nvGrpSpPr>
        <p:grpSpPr bwMode="auto">
          <a:xfrm>
            <a:off x="7885113" y="1136650"/>
            <a:ext cx="839787" cy="542925"/>
            <a:chOff x="4967" y="716"/>
            <a:chExt cx="529" cy="342"/>
          </a:xfrm>
        </p:grpSpPr>
        <p:sp>
          <p:nvSpPr>
            <p:cNvPr id="50206" name="Oval 30"/>
            <p:cNvSpPr>
              <a:spLocks noChangeAspect="1" noChangeArrowheads="1"/>
            </p:cNvSpPr>
            <p:nvPr/>
          </p:nvSpPr>
          <p:spPr bwMode="auto">
            <a:xfrm>
              <a:off x="4967" y="845"/>
              <a:ext cx="213" cy="213"/>
            </a:xfrm>
            <a:prstGeom prst="ellipse">
              <a:avLst/>
            </a:prstGeom>
            <a:solidFill>
              <a:srgbClr val="FFFFFF"/>
            </a:solidFill>
            <a:ln w="158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07" name="Arc 31"/>
            <p:cNvSpPr>
              <a:spLocks noChangeAspect="1"/>
            </p:cNvSpPr>
            <p:nvPr/>
          </p:nvSpPr>
          <p:spPr bwMode="auto">
            <a:xfrm rot="1111101">
              <a:off x="5076" y="862"/>
              <a:ext cx="92" cy="91"/>
            </a:xfrm>
            <a:custGeom>
              <a:avLst/>
              <a:gdLst>
                <a:gd name="G0" fmla="+- 0 0 0"/>
                <a:gd name="G1" fmla="+- 18464 0 0"/>
                <a:gd name="G2" fmla="+- 21600 0 0"/>
                <a:gd name="T0" fmla="*/ 11210 w 18526"/>
                <a:gd name="T1" fmla="*/ 0 h 18464"/>
                <a:gd name="T2" fmla="*/ 18526 w 18526"/>
                <a:gd name="T3" fmla="*/ 7358 h 18464"/>
                <a:gd name="T4" fmla="*/ 0 w 18526"/>
                <a:gd name="T5" fmla="*/ 18464 h 18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526" h="18464" fill="none" extrusionOk="0">
                  <a:moveTo>
                    <a:pt x="11209" y="0"/>
                  </a:moveTo>
                  <a:cubicBezTo>
                    <a:pt x="14210" y="1822"/>
                    <a:pt x="16721" y="4347"/>
                    <a:pt x="18526" y="7357"/>
                  </a:cubicBezTo>
                </a:path>
                <a:path w="18526" h="18464" stroke="0" extrusionOk="0">
                  <a:moveTo>
                    <a:pt x="11209" y="0"/>
                  </a:moveTo>
                  <a:cubicBezTo>
                    <a:pt x="14210" y="1822"/>
                    <a:pt x="16721" y="4347"/>
                    <a:pt x="18526" y="7357"/>
                  </a:cubicBezTo>
                  <a:lnTo>
                    <a:pt x="0" y="18464"/>
                  </a:lnTo>
                  <a:close/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08" name="Rectangle 32"/>
            <p:cNvSpPr>
              <a:spLocks noChangeArrowheads="1"/>
            </p:cNvSpPr>
            <p:nvPr/>
          </p:nvSpPr>
          <p:spPr bwMode="auto">
            <a:xfrm>
              <a:off x="5108" y="716"/>
              <a:ext cx="3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1800" i="1">
                  <a:solidFill>
                    <a:schemeClr val="tx1"/>
                  </a:solidFill>
                </a:rPr>
                <a:t>C</a:t>
              </a:r>
              <a:r>
                <a:rPr kumimoji="1" lang="en-US" altLang="zh-CN" sz="1800" baseline="-25000">
                  <a:solidFill>
                    <a:schemeClr val="tx1"/>
                  </a:solidFill>
                </a:rPr>
                <a:t>2</a:t>
              </a:r>
              <a:endParaRPr kumimoji="1" lang="zh-CN" altLang="en-US" sz="1800" baseline="-25000">
                <a:solidFill>
                  <a:schemeClr val="tx1"/>
                </a:solidFill>
              </a:endParaRPr>
            </a:p>
          </p:txBody>
        </p:sp>
      </p:grpSp>
      <p:grpSp>
        <p:nvGrpSpPr>
          <p:cNvPr id="50298" name="Group 122"/>
          <p:cNvGrpSpPr>
            <a:grpSpLocks/>
          </p:cNvGrpSpPr>
          <p:nvPr/>
        </p:nvGrpSpPr>
        <p:grpSpPr bwMode="auto">
          <a:xfrm>
            <a:off x="528638" y="1512888"/>
            <a:ext cx="2841625" cy="801687"/>
            <a:chOff x="333" y="953"/>
            <a:chExt cx="1790" cy="505"/>
          </a:xfrm>
        </p:grpSpPr>
        <p:sp>
          <p:nvSpPr>
            <p:cNvPr id="50198" name="Text Box 22"/>
            <p:cNvSpPr txBox="1">
              <a:spLocks noChangeArrowheads="1"/>
            </p:cNvSpPr>
            <p:nvPr/>
          </p:nvSpPr>
          <p:spPr bwMode="auto">
            <a:xfrm>
              <a:off x="651" y="1025"/>
              <a:ext cx="6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令</a:t>
              </a:r>
            </a:p>
          </p:txBody>
        </p:sp>
        <p:sp>
          <p:nvSpPr>
            <p:cNvPr id="50199" name="Rectangle 23"/>
            <p:cNvSpPr>
              <a:spLocks noChangeArrowheads="1"/>
            </p:cNvSpPr>
            <p:nvPr/>
          </p:nvSpPr>
          <p:spPr bwMode="auto">
            <a:xfrm>
              <a:off x="333" y="1014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解</a:t>
              </a:r>
            </a:p>
          </p:txBody>
        </p:sp>
        <p:graphicFrame>
          <p:nvGraphicFramePr>
            <p:cNvPr id="50209" name="Object 33"/>
            <p:cNvGraphicFramePr>
              <a:graphicFrameLocks/>
            </p:cNvGraphicFramePr>
            <p:nvPr/>
          </p:nvGraphicFramePr>
          <p:xfrm>
            <a:off x="923" y="953"/>
            <a:ext cx="1200" cy="5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69" name="公式" r:id="rId5" imgW="1904760" imgH="799920" progId="Equation.3">
                    <p:embed/>
                  </p:oleObj>
                </mc:Choice>
                <mc:Fallback>
                  <p:oleObj name="公式" r:id="rId5" imgW="1904760" imgH="799920" progId="Equation.3">
                    <p:embed/>
                    <p:pic>
                      <p:nvPicPr>
                        <p:cNvPr id="50209" name="Object 3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3" y="953"/>
                          <a:ext cx="1200" cy="5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299" name="Group 123"/>
          <p:cNvGrpSpPr>
            <a:grpSpLocks/>
          </p:cNvGrpSpPr>
          <p:nvPr/>
        </p:nvGrpSpPr>
        <p:grpSpPr bwMode="auto">
          <a:xfrm>
            <a:off x="3536950" y="1508125"/>
            <a:ext cx="2546350" cy="788988"/>
            <a:chOff x="2228" y="950"/>
            <a:chExt cx="1604" cy="497"/>
          </a:xfrm>
        </p:grpSpPr>
        <p:sp>
          <p:nvSpPr>
            <p:cNvPr id="50210" name="Text Box 34"/>
            <p:cNvSpPr txBox="1">
              <a:spLocks noChangeArrowheads="1"/>
            </p:cNvSpPr>
            <p:nvPr/>
          </p:nvSpPr>
          <p:spPr bwMode="auto">
            <a:xfrm>
              <a:off x="2228" y="1024"/>
              <a:ext cx="57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则</a:t>
              </a:r>
            </a:p>
          </p:txBody>
        </p:sp>
        <p:graphicFrame>
          <p:nvGraphicFramePr>
            <p:cNvPr id="50211" name="Object 35"/>
            <p:cNvGraphicFramePr>
              <a:graphicFrameLocks/>
            </p:cNvGraphicFramePr>
            <p:nvPr/>
          </p:nvGraphicFramePr>
          <p:xfrm>
            <a:off x="2512" y="950"/>
            <a:ext cx="1320" cy="4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0" name="公式" r:id="rId7" imgW="2095200" imgH="787320" progId="Equation.3">
                    <p:embed/>
                  </p:oleObj>
                </mc:Choice>
                <mc:Fallback>
                  <p:oleObj name="公式" r:id="rId7" imgW="2095200" imgH="787320" progId="Equation.3">
                    <p:embed/>
                    <p:pic>
                      <p:nvPicPr>
                        <p:cNvPr id="50211" name="Object 3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2" y="950"/>
                          <a:ext cx="1320" cy="4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300" name="Group 124"/>
          <p:cNvGrpSpPr>
            <a:grpSpLocks/>
          </p:cNvGrpSpPr>
          <p:nvPr/>
        </p:nvGrpSpPr>
        <p:grpSpPr bwMode="auto">
          <a:xfrm>
            <a:off x="1050925" y="2487613"/>
            <a:ext cx="4202113" cy="793750"/>
            <a:chOff x="662" y="1567"/>
            <a:chExt cx="2647" cy="500"/>
          </a:xfrm>
        </p:grpSpPr>
        <p:sp>
          <p:nvSpPr>
            <p:cNvPr id="50218" name="Rectangle 42"/>
            <p:cNvSpPr>
              <a:spLocks noChangeArrowheads="1"/>
            </p:cNvSpPr>
            <p:nvPr/>
          </p:nvSpPr>
          <p:spPr bwMode="auto">
            <a:xfrm>
              <a:off x="662" y="1657"/>
              <a:ext cx="8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令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C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1</a:t>
              </a:r>
              <a:r>
                <a:rPr kumimoji="1" lang="zh-CN" altLang="en-US">
                  <a:solidFill>
                    <a:schemeClr val="tx1"/>
                  </a:solidFill>
                </a:rPr>
                <a:t>：</a:t>
              </a:r>
              <a:endParaRPr kumimoji="1" lang="zh-CN" altLang="en-US"/>
            </a:p>
          </p:txBody>
        </p:sp>
        <p:graphicFrame>
          <p:nvGraphicFramePr>
            <p:cNvPr id="50219" name="Object 43"/>
            <p:cNvGraphicFramePr>
              <a:graphicFrameLocks/>
            </p:cNvGraphicFramePr>
            <p:nvPr/>
          </p:nvGraphicFramePr>
          <p:xfrm>
            <a:off x="1284" y="1568"/>
            <a:ext cx="656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公式" r:id="rId9" imgW="1041120" imgH="787320" progId="Equation.3">
                    <p:embed/>
                  </p:oleObj>
                </mc:Choice>
                <mc:Fallback>
                  <p:oleObj name="公式" r:id="rId9" imgW="1041120" imgH="787320" progId="Equation.3">
                    <p:embed/>
                    <p:pic>
                      <p:nvPicPr>
                        <p:cNvPr id="50219" name="Object 4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4" y="1568"/>
                          <a:ext cx="656" cy="4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20" name="Rectangle 44"/>
            <p:cNvSpPr>
              <a:spLocks noChangeArrowheads="1"/>
            </p:cNvSpPr>
            <p:nvPr/>
          </p:nvSpPr>
          <p:spPr bwMode="auto">
            <a:xfrm>
              <a:off x="1969" y="1656"/>
              <a:ext cx="7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C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2</a:t>
              </a:r>
              <a:r>
                <a:rPr kumimoji="1" lang="zh-CN" altLang="en-US">
                  <a:solidFill>
                    <a:schemeClr val="tx1"/>
                  </a:solidFill>
                </a:rPr>
                <a:t>：</a:t>
              </a:r>
              <a:endParaRPr kumimoji="1" lang="zh-CN" altLang="en-US"/>
            </a:p>
          </p:txBody>
        </p:sp>
        <p:graphicFrame>
          <p:nvGraphicFramePr>
            <p:cNvPr id="50221" name="Object 45"/>
            <p:cNvGraphicFramePr>
              <a:graphicFrameLocks/>
            </p:cNvGraphicFramePr>
            <p:nvPr/>
          </p:nvGraphicFramePr>
          <p:xfrm>
            <a:off x="2397" y="1567"/>
            <a:ext cx="912" cy="4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2" name="公式" r:id="rId11" imgW="1447560" imgH="787320" progId="Equation.3">
                    <p:embed/>
                  </p:oleObj>
                </mc:Choice>
                <mc:Fallback>
                  <p:oleObj name="公式" r:id="rId11" imgW="1447560" imgH="787320" progId="Equation.3">
                    <p:embed/>
                    <p:pic>
                      <p:nvPicPr>
                        <p:cNvPr id="50221" name="Object 4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7" y="1567"/>
                          <a:ext cx="912" cy="4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0225" name="Object 49"/>
          <p:cNvGraphicFramePr>
            <a:graphicFrameLocks/>
          </p:cNvGraphicFramePr>
          <p:nvPr/>
        </p:nvGraphicFramePr>
        <p:xfrm>
          <a:off x="7470775" y="5781675"/>
          <a:ext cx="825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公式" r:id="rId13" imgW="825480" imgH="342720" progId="Equation.3">
                  <p:embed/>
                </p:oleObj>
              </mc:Choice>
              <mc:Fallback>
                <p:oleObj name="公式" r:id="rId13" imgW="825480" imgH="342720" progId="Equation.3">
                  <p:embed/>
                  <p:pic>
                    <p:nvPicPr>
                      <p:cNvPr id="50225" name="Object 49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0775" y="5781675"/>
                        <a:ext cx="8255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297" name="Group 121"/>
          <p:cNvGrpSpPr>
            <a:grpSpLocks/>
          </p:cNvGrpSpPr>
          <p:nvPr/>
        </p:nvGrpSpPr>
        <p:grpSpPr bwMode="auto">
          <a:xfrm>
            <a:off x="533400" y="533400"/>
            <a:ext cx="6727825" cy="801688"/>
            <a:chOff x="336" y="336"/>
            <a:chExt cx="4238" cy="505"/>
          </a:xfrm>
        </p:grpSpPr>
        <p:sp>
          <p:nvSpPr>
            <p:cNvPr id="50237" name="Text Box 61"/>
            <p:cNvSpPr txBox="1">
              <a:spLocks noChangeArrowheads="1"/>
            </p:cNvSpPr>
            <p:nvPr/>
          </p:nvSpPr>
          <p:spPr bwMode="auto">
            <a:xfrm>
              <a:off x="659" y="404"/>
              <a:ext cx="1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 </a:t>
              </a:r>
            </a:p>
          </p:txBody>
        </p:sp>
        <p:graphicFrame>
          <p:nvGraphicFramePr>
            <p:cNvPr id="50238" name="Object 62"/>
            <p:cNvGraphicFramePr>
              <a:graphicFrameLocks/>
            </p:cNvGraphicFramePr>
            <p:nvPr/>
          </p:nvGraphicFramePr>
          <p:xfrm>
            <a:off x="1146" y="336"/>
            <a:ext cx="1368" cy="5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" name="公式" r:id="rId15" imgW="2171520" imgH="799920" progId="Equation.3">
                    <p:embed/>
                  </p:oleObj>
                </mc:Choice>
                <mc:Fallback>
                  <p:oleObj name="公式" r:id="rId15" imgW="2171520" imgH="799920" progId="Equation.3">
                    <p:embed/>
                    <p:pic>
                      <p:nvPicPr>
                        <p:cNvPr id="50238" name="Object 6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6" y="336"/>
                          <a:ext cx="1368" cy="50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39" name="Text Box 63"/>
            <p:cNvSpPr txBox="1">
              <a:spLocks noChangeArrowheads="1"/>
            </p:cNvSpPr>
            <p:nvPr/>
          </p:nvSpPr>
          <p:spPr bwMode="auto">
            <a:xfrm>
              <a:off x="2544" y="421"/>
              <a:ext cx="20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其中</a:t>
              </a:r>
              <a:r>
                <a:rPr kumimoji="1" lang="zh-CN" altLang="en-US" baseline="-25000">
                  <a:solidFill>
                    <a:schemeClr val="tx1"/>
                  </a:solidFill>
                </a:rPr>
                <a:t> </a:t>
              </a:r>
              <a:r>
                <a:rPr kumimoji="1" lang="en-US" altLang="zh-CN" i="1">
                  <a:solidFill>
                    <a:schemeClr val="tx1"/>
                  </a:solidFill>
                </a:rPr>
                <a:t>C</a:t>
              </a:r>
              <a:r>
                <a:rPr kumimoji="1" lang="en-US" altLang="zh-CN" baseline="-25000">
                  <a:solidFill>
                    <a:schemeClr val="tx1"/>
                  </a:solidFill>
                </a:rPr>
                <a:t> </a:t>
              </a:r>
              <a:r>
                <a:rPr kumimoji="1" lang="zh-CN" altLang="en-US">
                  <a:solidFill>
                    <a:schemeClr val="tx1"/>
                  </a:solidFill>
                </a:rPr>
                <a:t>如图所示。</a:t>
              </a:r>
            </a:p>
          </p:txBody>
        </p:sp>
        <p:sp>
          <p:nvSpPr>
            <p:cNvPr id="50240" name="Rectangle 64"/>
            <p:cNvSpPr>
              <a:spLocks noChangeArrowheads="1"/>
            </p:cNvSpPr>
            <p:nvPr/>
          </p:nvSpPr>
          <p:spPr bwMode="auto">
            <a:xfrm>
              <a:off x="336" y="402"/>
              <a:ext cx="6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例</a:t>
              </a:r>
            </a:p>
          </p:txBody>
        </p:sp>
        <p:sp>
          <p:nvSpPr>
            <p:cNvPr id="50241" name="Rectangle 65"/>
            <p:cNvSpPr>
              <a:spLocks noChangeArrowheads="1"/>
            </p:cNvSpPr>
            <p:nvPr/>
          </p:nvSpPr>
          <p:spPr bwMode="auto">
            <a:xfrm>
              <a:off x="660" y="402"/>
              <a:ext cx="8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计算</a:t>
              </a:r>
            </a:p>
          </p:txBody>
        </p:sp>
      </p:grpSp>
      <p:grpSp>
        <p:nvGrpSpPr>
          <p:cNvPr id="50290" name="Group 114"/>
          <p:cNvGrpSpPr>
            <a:grpSpLocks/>
          </p:cNvGrpSpPr>
          <p:nvPr/>
        </p:nvGrpSpPr>
        <p:grpSpPr bwMode="auto">
          <a:xfrm>
            <a:off x="6391275" y="725488"/>
            <a:ext cx="2546350" cy="1570037"/>
            <a:chOff x="4026" y="457"/>
            <a:chExt cx="1604" cy="989"/>
          </a:xfrm>
        </p:grpSpPr>
        <p:sp>
          <p:nvSpPr>
            <p:cNvPr id="50243" name="Line 67"/>
            <p:cNvSpPr>
              <a:spLocks noChangeShapeType="1"/>
            </p:cNvSpPr>
            <p:nvPr/>
          </p:nvSpPr>
          <p:spPr bwMode="auto">
            <a:xfrm>
              <a:off x="4026" y="954"/>
              <a:ext cx="153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244" name="Line 68"/>
            <p:cNvSpPr>
              <a:spLocks noChangeShapeType="1"/>
            </p:cNvSpPr>
            <p:nvPr/>
          </p:nvSpPr>
          <p:spPr bwMode="auto">
            <a:xfrm flipV="1">
              <a:off x="4758" y="462"/>
              <a:ext cx="0" cy="9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0289" name="Group 113"/>
            <p:cNvGrpSpPr>
              <a:grpSpLocks/>
            </p:cNvGrpSpPr>
            <p:nvPr/>
          </p:nvGrpSpPr>
          <p:grpSpPr bwMode="auto">
            <a:xfrm>
              <a:off x="4116" y="457"/>
              <a:ext cx="1295" cy="812"/>
              <a:chOff x="4116" y="457"/>
              <a:chExt cx="1295" cy="812"/>
            </a:xfrm>
          </p:grpSpPr>
          <p:sp>
            <p:nvSpPr>
              <p:cNvPr id="50230" name="Rectangle 54"/>
              <p:cNvSpPr>
                <a:spLocks noChangeArrowheads="1"/>
              </p:cNvSpPr>
              <p:nvPr/>
            </p:nvSpPr>
            <p:spPr bwMode="auto">
              <a:xfrm>
                <a:off x="5038" y="457"/>
                <a:ext cx="37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kumimoji="1" lang="en-US" altLang="zh-CN" sz="2000" i="1">
                    <a:solidFill>
                      <a:schemeClr val="tx1"/>
                    </a:solidFill>
                  </a:rPr>
                  <a:t>C</a:t>
                </a:r>
                <a:endParaRPr kumimoji="1" lang="zh-CN" altLang="en-US" sz="2000" i="1">
                  <a:solidFill>
                    <a:schemeClr val="tx1"/>
                  </a:solidFill>
                </a:endParaRPr>
              </a:p>
            </p:txBody>
          </p:sp>
          <p:sp>
            <p:nvSpPr>
              <p:cNvPr id="50246" name="Oval 70"/>
              <p:cNvSpPr>
                <a:spLocks noChangeAspect="1" noChangeArrowheads="1"/>
              </p:cNvSpPr>
              <p:nvPr/>
            </p:nvSpPr>
            <p:spPr bwMode="auto">
              <a:xfrm>
                <a:off x="4116" y="630"/>
                <a:ext cx="1279" cy="639"/>
              </a:xfrm>
              <a:prstGeom prst="ellipse">
                <a:avLst/>
              </a:prstGeom>
              <a:noFill/>
              <a:ln w="158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CC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47" name="Line 71"/>
              <p:cNvSpPr>
                <a:spLocks noChangeShapeType="1"/>
              </p:cNvSpPr>
              <p:nvPr/>
            </p:nvSpPr>
            <p:spPr bwMode="auto">
              <a:xfrm>
                <a:off x="5091" y="674"/>
                <a:ext cx="89" cy="3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stealth" w="med" len="lg"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0254" name="Rectangle 78"/>
            <p:cNvSpPr>
              <a:spLocks noChangeArrowheads="1"/>
            </p:cNvSpPr>
            <p:nvPr/>
          </p:nvSpPr>
          <p:spPr bwMode="auto">
            <a:xfrm>
              <a:off x="5354" y="922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/>
                <a:t>2</a:t>
              </a:r>
              <a:endParaRPr lang="zh-CN" altLang="en-US" sz="1800"/>
            </a:p>
          </p:txBody>
        </p:sp>
      </p:grpSp>
      <p:grpSp>
        <p:nvGrpSpPr>
          <p:cNvPr id="50293" name="Group 117"/>
          <p:cNvGrpSpPr>
            <a:grpSpLocks/>
          </p:cNvGrpSpPr>
          <p:nvPr/>
        </p:nvGrpSpPr>
        <p:grpSpPr bwMode="auto">
          <a:xfrm>
            <a:off x="7497763" y="1455738"/>
            <a:ext cx="612775" cy="366712"/>
            <a:chOff x="4723" y="917"/>
            <a:chExt cx="386" cy="231"/>
          </a:xfrm>
        </p:grpSpPr>
        <p:sp>
          <p:nvSpPr>
            <p:cNvPr id="50257" name="Text Box 81"/>
            <p:cNvSpPr txBox="1">
              <a:spLocks noChangeArrowheads="1"/>
            </p:cNvSpPr>
            <p:nvPr/>
          </p:nvSpPr>
          <p:spPr bwMode="auto">
            <a:xfrm>
              <a:off x="4723" y="917"/>
              <a:ext cx="38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/>
                <a:t>0</a:t>
              </a:r>
            </a:p>
          </p:txBody>
        </p:sp>
        <p:sp>
          <p:nvSpPr>
            <p:cNvPr id="50258" name="Oval 82"/>
            <p:cNvSpPr>
              <a:spLocks noChangeAspect="1" noChangeArrowheads="1"/>
            </p:cNvSpPr>
            <p:nvPr/>
          </p:nvSpPr>
          <p:spPr bwMode="auto">
            <a:xfrm>
              <a:off x="4744" y="934"/>
              <a:ext cx="34" cy="34"/>
            </a:xfrm>
            <a:prstGeom prst="ellipse">
              <a:avLst/>
            </a:prstGeom>
            <a:solidFill>
              <a:srgbClr val="FF0000"/>
            </a:solidFill>
            <a:ln w="158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0294" name="Group 118"/>
          <p:cNvGrpSpPr>
            <a:grpSpLocks/>
          </p:cNvGrpSpPr>
          <p:nvPr/>
        </p:nvGrpSpPr>
        <p:grpSpPr bwMode="auto">
          <a:xfrm>
            <a:off x="7918450" y="1466850"/>
            <a:ext cx="612775" cy="366713"/>
            <a:chOff x="4988" y="924"/>
            <a:chExt cx="386" cy="231"/>
          </a:xfrm>
        </p:grpSpPr>
        <p:sp>
          <p:nvSpPr>
            <p:cNvPr id="50256" name="Text Box 80"/>
            <p:cNvSpPr txBox="1">
              <a:spLocks noChangeArrowheads="1"/>
            </p:cNvSpPr>
            <p:nvPr/>
          </p:nvSpPr>
          <p:spPr bwMode="auto">
            <a:xfrm>
              <a:off x="4988" y="924"/>
              <a:ext cx="38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/>
                <a:t>1</a:t>
              </a:r>
            </a:p>
          </p:txBody>
        </p:sp>
        <p:sp>
          <p:nvSpPr>
            <p:cNvPr id="50259" name="Oval 83"/>
            <p:cNvSpPr>
              <a:spLocks noChangeAspect="1" noChangeArrowheads="1"/>
            </p:cNvSpPr>
            <p:nvPr/>
          </p:nvSpPr>
          <p:spPr bwMode="auto">
            <a:xfrm>
              <a:off x="5055" y="939"/>
              <a:ext cx="34" cy="34"/>
            </a:xfrm>
            <a:prstGeom prst="ellipse">
              <a:avLst/>
            </a:prstGeom>
            <a:solidFill>
              <a:srgbClr val="FF0000"/>
            </a:solidFill>
            <a:ln w="158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50280" name="Object 104"/>
          <p:cNvGraphicFramePr>
            <a:graphicFrameLocks/>
          </p:cNvGraphicFramePr>
          <p:nvPr/>
        </p:nvGraphicFramePr>
        <p:xfrm>
          <a:off x="1795463" y="4167188"/>
          <a:ext cx="4229100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公式" r:id="rId17" imgW="4228920" imgH="1104840" progId="Equation.3">
                  <p:embed/>
                </p:oleObj>
              </mc:Choice>
              <mc:Fallback>
                <p:oleObj name="公式" r:id="rId17" imgW="4228920" imgH="1104840" progId="Equation.3">
                  <p:embed/>
                  <p:pic>
                    <p:nvPicPr>
                      <p:cNvPr id="50280" name="Object 104"/>
                      <p:cNvPicPr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463" y="4167188"/>
                        <a:ext cx="4229100" cy="1108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301" name="Group 125"/>
          <p:cNvGrpSpPr>
            <a:grpSpLocks/>
          </p:cNvGrpSpPr>
          <p:nvPr/>
        </p:nvGrpSpPr>
        <p:grpSpPr bwMode="auto">
          <a:xfrm>
            <a:off x="1050925" y="3448050"/>
            <a:ext cx="6978650" cy="601663"/>
            <a:chOff x="662" y="2172"/>
            <a:chExt cx="4396" cy="379"/>
          </a:xfrm>
        </p:grpSpPr>
        <p:sp>
          <p:nvSpPr>
            <p:cNvPr id="50223" name="Rectangle 47"/>
            <p:cNvSpPr>
              <a:spLocks noChangeArrowheads="1"/>
            </p:cNvSpPr>
            <p:nvPr/>
          </p:nvSpPr>
          <p:spPr bwMode="auto">
            <a:xfrm>
              <a:off x="662" y="2172"/>
              <a:ext cx="8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则</a:t>
              </a:r>
            </a:p>
          </p:txBody>
        </p:sp>
        <p:graphicFrame>
          <p:nvGraphicFramePr>
            <p:cNvPr id="50224" name="Object 48"/>
            <p:cNvGraphicFramePr>
              <a:graphicFrameLocks/>
            </p:cNvGraphicFramePr>
            <p:nvPr/>
          </p:nvGraphicFramePr>
          <p:xfrm>
            <a:off x="976" y="2174"/>
            <a:ext cx="2160" cy="3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6" name="公式" r:id="rId19" imgW="3429000" imgH="596880" progId="Equation.3">
                    <p:embed/>
                  </p:oleObj>
                </mc:Choice>
                <mc:Fallback>
                  <p:oleObj name="公式" r:id="rId19" imgW="3429000" imgH="596880" progId="Equation.3">
                    <p:embed/>
                    <p:pic>
                      <p:nvPicPr>
                        <p:cNvPr id="50224" name="Object 4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6" y="2174"/>
                          <a:ext cx="2160" cy="3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82" name="Text Box 106"/>
            <p:cNvSpPr txBox="1">
              <a:spLocks noChangeArrowheads="1"/>
            </p:cNvSpPr>
            <p:nvPr/>
          </p:nvSpPr>
          <p:spPr bwMode="auto">
            <a:xfrm>
              <a:off x="3242" y="2185"/>
              <a:ext cx="1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复合闭路定理</a:t>
              </a:r>
              <a:r>
                <a:rPr lang="en-US" altLang="zh-CN">
                  <a:solidFill>
                    <a:srgbClr val="006600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zh-CN" altLang="en-US">
                <a:solidFill>
                  <a:srgbClr val="006600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50302" name="Group 126"/>
          <p:cNvGrpSpPr>
            <a:grpSpLocks/>
          </p:cNvGrpSpPr>
          <p:nvPr/>
        </p:nvGrpSpPr>
        <p:grpSpPr bwMode="auto">
          <a:xfrm>
            <a:off x="1763713" y="5535613"/>
            <a:ext cx="5653087" cy="836612"/>
            <a:chOff x="1111" y="3487"/>
            <a:chExt cx="3561" cy="527"/>
          </a:xfrm>
        </p:grpSpPr>
        <p:graphicFrame>
          <p:nvGraphicFramePr>
            <p:cNvPr id="50281" name="Object 105"/>
            <p:cNvGraphicFramePr>
              <a:graphicFrameLocks/>
            </p:cNvGraphicFramePr>
            <p:nvPr/>
          </p:nvGraphicFramePr>
          <p:xfrm>
            <a:off x="2256" y="3492"/>
            <a:ext cx="2416" cy="5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7" name="公式" r:id="rId21" imgW="3835080" imgH="825480" progId="Equation.3">
                    <p:embed/>
                  </p:oleObj>
                </mc:Choice>
                <mc:Fallback>
                  <p:oleObj name="公式" r:id="rId21" imgW="3835080" imgH="825480" progId="Equation.3">
                    <p:embed/>
                    <p:pic>
                      <p:nvPicPr>
                        <p:cNvPr id="50281" name="Object 10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6" y="3492"/>
                          <a:ext cx="2416" cy="52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83" name="Text Box 107"/>
            <p:cNvSpPr txBox="1">
              <a:spLocks noChangeArrowheads="1"/>
            </p:cNvSpPr>
            <p:nvPr/>
          </p:nvSpPr>
          <p:spPr bwMode="auto">
            <a:xfrm>
              <a:off x="1111" y="3487"/>
              <a:ext cx="13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8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柯西积分公式</a:t>
              </a:r>
              <a:r>
                <a:rPr lang="en-US" altLang="zh-CN" sz="1800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zh-CN" altLang="en-US" sz="18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grpSp>
          <p:nvGrpSpPr>
            <p:cNvPr id="50286" name="Group 110"/>
            <p:cNvGrpSpPr>
              <a:grpSpLocks/>
            </p:cNvGrpSpPr>
            <p:nvPr/>
          </p:nvGrpSpPr>
          <p:grpSpPr bwMode="auto">
            <a:xfrm>
              <a:off x="1140" y="3714"/>
              <a:ext cx="1050" cy="35"/>
              <a:chOff x="516" y="3264"/>
              <a:chExt cx="648" cy="35"/>
            </a:xfrm>
          </p:grpSpPr>
          <p:sp>
            <p:nvSpPr>
              <p:cNvPr id="50284" name="Line 108"/>
              <p:cNvSpPr>
                <a:spLocks noChangeShapeType="1"/>
              </p:cNvSpPr>
              <p:nvPr/>
            </p:nvSpPr>
            <p:spPr bwMode="auto">
              <a:xfrm flipH="1">
                <a:off x="516" y="3264"/>
                <a:ext cx="6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285" name="Line 109"/>
              <p:cNvSpPr>
                <a:spLocks noChangeShapeType="1"/>
              </p:cNvSpPr>
              <p:nvPr/>
            </p:nvSpPr>
            <p:spPr bwMode="auto">
              <a:xfrm flipH="1">
                <a:off x="516" y="3299"/>
                <a:ext cx="6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50323" name="Picture 1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5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0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5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50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5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0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5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5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5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50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50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311" name="Object 87"/>
          <p:cNvGraphicFramePr>
            <a:graphicFrameLocks noChangeAspect="1"/>
          </p:cNvGraphicFramePr>
          <p:nvPr/>
        </p:nvGraphicFramePr>
        <p:xfrm>
          <a:off x="496888" y="490538"/>
          <a:ext cx="8609012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位图图像" r:id="rId3" imgW="8609524" imgH="847843" progId="Paint.Picture">
                  <p:embed/>
                </p:oleObj>
              </mc:Choice>
              <mc:Fallback>
                <p:oleObj name="位图图像" r:id="rId3" imgW="8609524" imgH="847843" progId="Paint.Picture">
                  <p:embed/>
                  <p:pic>
                    <p:nvPicPr>
                      <p:cNvPr id="52311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FF0000"/>
                            </a:solidFill>
                            <a:prstDash val="dash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2286" name="Picture 6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7" name="Picture 63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8" name="Picture 6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89" name="Picture 65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0" name="Picture 6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1" name="Picture 67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2" name="Picture 6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3" name="Picture 69" descr="xsf"/>
          <p:cNvPicPr>
            <a:picLocks noChangeAspect="1" noChangeArrowheads="1"/>
          </p:cNvPicPr>
          <p:nvPr/>
        </p:nvPicPr>
        <p:blipFill>
          <a:blip r:embed="rId5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4" name="Picture 70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5" name="Picture 71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6" name="Picture 72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7" name="Picture 73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8" name="Picture 74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99" name="Picture 75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300" name="Picture 76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301" name="Picture 77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302" name="Picture 78" descr="xs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303" name="Picture 79" descr="xsf"/>
          <p:cNvPicPr>
            <a:picLocks noChangeAspect="1" noChangeArrowheads="1"/>
          </p:cNvPicPr>
          <p:nvPr/>
        </p:nvPicPr>
        <p:blipFill>
          <a:blip r:embed="rId5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305" name="Picture 81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75" name="Rectangle 51"/>
          <p:cNvSpPr>
            <a:spLocks noChangeArrowheads="1"/>
          </p:cNvSpPr>
          <p:nvPr/>
        </p:nvSpPr>
        <p:spPr bwMode="auto">
          <a:xfrm>
            <a:off x="2435225" y="1654175"/>
            <a:ext cx="1114425" cy="714375"/>
          </a:xfrm>
          <a:prstGeom prst="rect">
            <a:avLst/>
          </a:prstGeom>
          <a:solidFill>
            <a:srgbClr val="FFCCCC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046163" y="641350"/>
            <a:ext cx="260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52283" name="Group 59"/>
          <p:cNvGrpSpPr>
            <a:grpSpLocks/>
          </p:cNvGrpSpPr>
          <p:nvPr/>
        </p:nvGrpSpPr>
        <p:grpSpPr bwMode="auto">
          <a:xfrm>
            <a:off x="5067300" y="733425"/>
            <a:ext cx="3667125" cy="2571750"/>
            <a:chOff x="3192" y="462"/>
            <a:chExt cx="2310" cy="1620"/>
          </a:xfrm>
        </p:grpSpPr>
        <p:sp>
          <p:nvSpPr>
            <p:cNvPr id="52233" name="Oval 9"/>
            <p:cNvSpPr>
              <a:spLocks noChangeAspect="1" noChangeArrowheads="1"/>
            </p:cNvSpPr>
            <p:nvPr/>
          </p:nvSpPr>
          <p:spPr bwMode="auto">
            <a:xfrm>
              <a:off x="3690" y="630"/>
              <a:ext cx="1279" cy="1279"/>
            </a:xfrm>
            <a:prstGeom prst="ellips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4" name="Rectangle 10"/>
            <p:cNvSpPr>
              <a:spLocks noChangeArrowheads="1"/>
            </p:cNvSpPr>
            <p:nvPr/>
          </p:nvSpPr>
          <p:spPr bwMode="auto">
            <a:xfrm>
              <a:off x="4713" y="585"/>
              <a:ext cx="3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1800" i="1">
                  <a:solidFill>
                    <a:schemeClr val="tx1"/>
                  </a:solidFill>
                </a:rPr>
                <a:t>C</a:t>
              </a:r>
              <a:endParaRPr kumimoji="1" lang="zh-CN" altLang="en-US" sz="1800" baseline="-25000">
                <a:solidFill>
                  <a:schemeClr val="tx1"/>
                </a:solidFill>
              </a:endParaRPr>
            </a:p>
          </p:txBody>
        </p:sp>
        <p:sp>
          <p:nvSpPr>
            <p:cNvPr id="52237" name="Line 13"/>
            <p:cNvSpPr>
              <a:spLocks noChangeShapeType="1"/>
            </p:cNvSpPr>
            <p:nvPr/>
          </p:nvSpPr>
          <p:spPr bwMode="auto">
            <a:xfrm>
              <a:off x="3192" y="1266"/>
              <a:ext cx="231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38" name="Line 14"/>
            <p:cNvSpPr>
              <a:spLocks noChangeShapeType="1"/>
            </p:cNvSpPr>
            <p:nvPr/>
          </p:nvSpPr>
          <p:spPr bwMode="auto">
            <a:xfrm flipV="1">
              <a:off x="4332" y="462"/>
              <a:ext cx="0" cy="16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39" name="Rectangle 15"/>
            <p:cNvSpPr>
              <a:spLocks noChangeArrowheads="1"/>
            </p:cNvSpPr>
            <p:nvPr/>
          </p:nvSpPr>
          <p:spPr bwMode="auto">
            <a:xfrm>
              <a:off x="4946" y="1258"/>
              <a:ext cx="2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/>
                <a:t>2</a:t>
              </a:r>
              <a:endParaRPr lang="zh-CN" altLang="en-US" sz="1800"/>
            </a:p>
          </p:txBody>
        </p:sp>
        <p:sp>
          <p:nvSpPr>
            <p:cNvPr id="52241" name="Text Box 17"/>
            <p:cNvSpPr txBox="1">
              <a:spLocks noChangeArrowheads="1"/>
            </p:cNvSpPr>
            <p:nvPr/>
          </p:nvSpPr>
          <p:spPr bwMode="auto">
            <a:xfrm>
              <a:off x="4309" y="1241"/>
              <a:ext cx="38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/>
                <a:t>0</a:t>
              </a:r>
            </a:p>
          </p:txBody>
        </p:sp>
        <p:sp>
          <p:nvSpPr>
            <p:cNvPr id="52252" name="Oval 28"/>
            <p:cNvSpPr>
              <a:spLocks noChangeAspect="1" noChangeArrowheads="1"/>
            </p:cNvSpPr>
            <p:nvPr/>
          </p:nvSpPr>
          <p:spPr bwMode="auto">
            <a:xfrm>
              <a:off x="4951" y="1250"/>
              <a:ext cx="34" cy="34"/>
            </a:xfrm>
            <a:prstGeom prst="ellipse">
              <a:avLst/>
            </a:prstGeom>
            <a:solidFill>
              <a:srgbClr val="FFCC99"/>
            </a:solidFill>
            <a:ln w="15875">
              <a:solidFill>
                <a:srgbClr val="FFCC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3" name="Line 29"/>
            <p:cNvSpPr>
              <a:spLocks noChangeShapeType="1"/>
            </p:cNvSpPr>
            <p:nvPr/>
          </p:nvSpPr>
          <p:spPr bwMode="auto">
            <a:xfrm flipH="1" flipV="1">
              <a:off x="4716" y="760"/>
              <a:ext cx="73" cy="6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52268" name="Object 44"/>
          <p:cNvGraphicFramePr>
            <a:graphicFrameLocks/>
          </p:cNvGraphicFramePr>
          <p:nvPr/>
        </p:nvGraphicFramePr>
        <p:xfrm>
          <a:off x="1408113" y="3125788"/>
          <a:ext cx="2209800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公式" r:id="rId7" imgW="2209680" imgH="952200" progId="Equation.3">
                  <p:embed/>
                </p:oleObj>
              </mc:Choice>
              <mc:Fallback>
                <p:oleObj name="公式" r:id="rId7" imgW="2209680" imgH="952200" progId="Equation.3">
                  <p:embed/>
                  <p:pic>
                    <p:nvPicPr>
                      <p:cNvPr id="52268" name="Object 44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8113" y="3125788"/>
                        <a:ext cx="2209800" cy="950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280" name="Group 56"/>
          <p:cNvGrpSpPr>
            <a:grpSpLocks/>
          </p:cNvGrpSpPr>
          <p:nvPr/>
        </p:nvGrpSpPr>
        <p:grpSpPr bwMode="auto">
          <a:xfrm>
            <a:off x="6845300" y="2379663"/>
            <a:ext cx="406400" cy="282575"/>
            <a:chOff x="4312" y="1499"/>
            <a:chExt cx="256" cy="178"/>
          </a:xfrm>
        </p:grpSpPr>
        <p:sp>
          <p:nvSpPr>
            <p:cNvPr id="52242" name="Oval 18"/>
            <p:cNvSpPr>
              <a:spLocks noChangeAspect="1" noChangeArrowheads="1"/>
            </p:cNvSpPr>
            <p:nvPr/>
          </p:nvSpPr>
          <p:spPr bwMode="auto">
            <a:xfrm>
              <a:off x="4312" y="1558"/>
              <a:ext cx="45" cy="45"/>
            </a:xfrm>
            <a:prstGeom prst="ellipse">
              <a:avLst/>
            </a:prstGeom>
            <a:solidFill>
              <a:srgbClr val="CCFFFF"/>
            </a:solidFill>
            <a:ln w="158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2271" name="Object 47"/>
            <p:cNvGraphicFramePr>
              <a:graphicFrameLocks noChangeAspect="1"/>
            </p:cNvGraphicFramePr>
            <p:nvPr/>
          </p:nvGraphicFramePr>
          <p:xfrm>
            <a:off x="4391" y="1499"/>
            <a:ext cx="177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5" name="公式" r:id="rId9" imgW="342720" imgH="342720" progId="Equation.3">
                    <p:embed/>
                  </p:oleObj>
                </mc:Choice>
                <mc:Fallback>
                  <p:oleObj name="公式" r:id="rId9" imgW="342720" imgH="342720" progId="Equation.3">
                    <p:embed/>
                    <p:pic>
                      <p:nvPicPr>
                        <p:cNvPr id="52271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1" y="1499"/>
                          <a:ext cx="177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281" name="Group 57"/>
          <p:cNvGrpSpPr>
            <a:grpSpLocks/>
          </p:cNvGrpSpPr>
          <p:nvPr/>
        </p:nvGrpSpPr>
        <p:grpSpPr bwMode="auto">
          <a:xfrm>
            <a:off x="8278813" y="1976438"/>
            <a:ext cx="446087" cy="395287"/>
            <a:chOff x="5215" y="1245"/>
            <a:chExt cx="281" cy="249"/>
          </a:xfrm>
        </p:grpSpPr>
        <p:sp>
          <p:nvSpPr>
            <p:cNvPr id="52269" name="Oval 45"/>
            <p:cNvSpPr>
              <a:spLocks noChangeAspect="1" noChangeArrowheads="1"/>
            </p:cNvSpPr>
            <p:nvPr/>
          </p:nvSpPr>
          <p:spPr bwMode="auto">
            <a:xfrm>
              <a:off x="5271" y="1245"/>
              <a:ext cx="45" cy="45"/>
            </a:xfrm>
            <a:prstGeom prst="ellipse">
              <a:avLst/>
            </a:prstGeom>
            <a:solidFill>
              <a:srgbClr val="CCFFFF"/>
            </a:solidFill>
            <a:ln w="158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2" name="Rectangle 48"/>
            <p:cNvSpPr>
              <a:spLocks noChangeArrowheads="1"/>
            </p:cNvSpPr>
            <p:nvPr/>
          </p:nvSpPr>
          <p:spPr bwMode="auto">
            <a:xfrm>
              <a:off x="5215" y="1263"/>
              <a:ext cx="2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/>
                <a:t>3</a:t>
              </a:r>
            </a:p>
          </p:txBody>
        </p:sp>
      </p:grpSp>
      <p:grpSp>
        <p:nvGrpSpPr>
          <p:cNvPr id="52279" name="Group 55"/>
          <p:cNvGrpSpPr>
            <a:grpSpLocks/>
          </p:cNvGrpSpPr>
          <p:nvPr/>
        </p:nvGrpSpPr>
        <p:grpSpPr bwMode="auto">
          <a:xfrm>
            <a:off x="5133975" y="1976438"/>
            <a:ext cx="611188" cy="369887"/>
            <a:chOff x="3234" y="1245"/>
            <a:chExt cx="385" cy="233"/>
          </a:xfrm>
        </p:grpSpPr>
        <p:sp>
          <p:nvSpPr>
            <p:cNvPr id="52270" name="Oval 46"/>
            <p:cNvSpPr>
              <a:spLocks noChangeAspect="1" noChangeArrowheads="1"/>
            </p:cNvSpPr>
            <p:nvPr/>
          </p:nvSpPr>
          <p:spPr bwMode="auto">
            <a:xfrm>
              <a:off x="3357" y="1245"/>
              <a:ext cx="45" cy="45"/>
            </a:xfrm>
            <a:prstGeom prst="ellipse">
              <a:avLst/>
            </a:prstGeom>
            <a:solidFill>
              <a:srgbClr val="CCFFFF"/>
            </a:solidFill>
            <a:ln w="158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73" name="Rectangle 49"/>
            <p:cNvSpPr>
              <a:spLocks noChangeArrowheads="1"/>
            </p:cNvSpPr>
            <p:nvPr/>
          </p:nvSpPr>
          <p:spPr bwMode="auto">
            <a:xfrm>
              <a:off x="3234" y="1247"/>
              <a:ext cx="3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1800">
                  <a:latin typeface="Symbol" panose="05050102010706020507" pitchFamily="18" charset="2"/>
                </a:rPr>
                <a:t>-</a:t>
              </a:r>
              <a:r>
                <a:rPr lang="en-US" altLang="zh-CN" sz="1800" baseline="-25000">
                  <a:latin typeface="Symbol" panose="05050102010706020507" pitchFamily="18" charset="2"/>
                </a:rPr>
                <a:t> </a:t>
              </a:r>
              <a:r>
                <a:rPr lang="en-US" altLang="zh-CN" sz="1800"/>
                <a:t>3</a:t>
              </a:r>
            </a:p>
          </p:txBody>
        </p:sp>
      </p:grp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528638" y="2114550"/>
            <a:ext cx="1182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rgbClr val="0000FF"/>
                </a:solidFill>
              </a:rPr>
              <a:t>解</a:t>
            </a:r>
          </a:p>
        </p:txBody>
      </p:sp>
      <p:graphicFrame>
        <p:nvGraphicFramePr>
          <p:cNvPr id="52274" name="Object 50"/>
          <p:cNvGraphicFramePr>
            <a:graphicFrameLocks/>
          </p:cNvGraphicFramePr>
          <p:nvPr/>
        </p:nvGraphicFramePr>
        <p:xfrm>
          <a:off x="1176338" y="1598613"/>
          <a:ext cx="2882900" cy="122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公式" r:id="rId11" imgW="2882880" imgH="1218960" progId="Equation.3">
                  <p:embed/>
                </p:oleObj>
              </mc:Choice>
              <mc:Fallback>
                <p:oleObj name="公式" r:id="rId11" imgW="2882880" imgH="1218960" progId="Equation.3">
                  <p:embed/>
                  <p:pic>
                    <p:nvPicPr>
                      <p:cNvPr id="52274" name="Object 50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6338" y="1598613"/>
                        <a:ext cx="2882900" cy="1220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76" name="Object 52"/>
          <p:cNvGraphicFramePr>
            <a:graphicFrameLocks/>
          </p:cNvGraphicFramePr>
          <p:nvPr/>
        </p:nvGraphicFramePr>
        <p:xfrm>
          <a:off x="3889375" y="3248025"/>
          <a:ext cx="7112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公式" r:id="rId13" imgW="711000" imgH="723600" progId="Equation.3">
                  <p:embed/>
                </p:oleObj>
              </mc:Choice>
              <mc:Fallback>
                <p:oleObj name="公式" r:id="rId13" imgW="711000" imgH="723600" progId="Equation.3">
                  <p:embed/>
                  <p:pic>
                    <p:nvPicPr>
                      <p:cNvPr id="52276" name="Object 52"/>
                      <p:cNvPicPr>
                        <a:picLocks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9375" y="3248025"/>
                        <a:ext cx="711200" cy="722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285" name="Group 61"/>
          <p:cNvGrpSpPr>
            <a:grpSpLocks/>
          </p:cNvGrpSpPr>
          <p:nvPr/>
        </p:nvGrpSpPr>
        <p:grpSpPr bwMode="auto">
          <a:xfrm>
            <a:off x="1069975" y="4351338"/>
            <a:ext cx="6086475" cy="457200"/>
            <a:chOff x="674" y="2741"/>
            <a:chExt cx="3834" cy="288"/>
          </a:xfrm>
        </p:grpSpPr>
        <p:sp>
          <p:nvSpPr>
            <p:cNvPr id="52277" name="Rectangle 53"/>
            <p:cNvSpPr>
              <a:spLocks noChangeArrowheads="1"/>
            </p:cNvSpPr>
            <p:nvPr/>
          </p:nvSpPr>
          <p:spPr bwMode="auto">
            <a:xfrm>
              <a:off x="674" y="2741"/>
              <a:ext cx="38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buSzPct val="90000"/>
                <a:buFontTx/>
                <a:buBlip>
                  <a:blip r:embed="rId15"/>
                </a:buBlip>
              </a:pPr>
              <a:r>
                <a:rPr kumimoji="1" lang="zh-CN" altLang="en-US"/>
                <a:t> </a:t>
              </a:r>
              <a:r>
                <a:rPr kumimoji="1" lang="zh-CN" altLang="en-US">
                  <a:solidFill>
                    <a:schemeClr val="hlink"/>
                  </a:solidFill>
                  <a:ea typeface="楷体_GB2312" pitchFamily="49" charset="-122"/>
                </a:rPr>
                <a:t>试考虑积分路径为            的情况。</a:t>
              </a:r>
            </a:p>
          </p:txBody>
        </p:sp>
        <p:graphicFrame>
          <p:nvGraphicFramePr>
            <p:cNvPr id="52278" name="Object 54"/>
            <p:cNvGraphicFramePr>
              <a:graphicFrameLocks/>
            </p:cNvGraphicFramePr>
            <p:nvPr/>
          </p:nvGraphicFramePr>
          <p:xfrm>
            <a:off x="2475" y="2788"/>
            <a:ext cx="504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" name="公式" r:id="rId16" imgW="799920" imgH="342720" progId="Equation.3">
                    <p:embed/>
                  </p:oleObj>
                </mc:Choice>
                <mc:Fallback>
                  <p:oleObj name="公式" r:id="rId16" imgW="799920" imgH="342720" progId="Equation.3">
                    <p:embed/>
                    <p:pic>
                      <p:nvPicPr>
                        <p:cNvPr id="52278" name="Object 5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5" y="2788"/>
                          <a:ext cx="504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2306" name="Picture 8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310" name="Group 86"/>
          <p:cNvGrpSpPr>
            <a:grpSpLocks/>
          </p:cNvGrpSpPr>
          <p:nvPr/>
        </p:nvGrpSpPr>
        <p:grpSpPr bwMode="auto">
          <a:xfrm>
            <a:off x="581025" y="1225550"/>
            <a:ext cx="2100263" cy="366713"/>
            <a:chOff x="372" y="748"/>
            <a:chExt cx="1323" cy="231"/>
          </a:xfrm>
        </p:grpSpPr>
        <p:sp>
          <p:nvSpPr>
            <p:cNvPr id="52308" name="Rectangle 84"/>
            <p:cNvSpPr>
              <a:spLocks noChangeArrowheads="1"/>
            </p:cNvSpPr>
            <p:nvPr/>
          </p:nvSpPr>
          <p:spPr bwMode="auto">
            <a:xfrm>
              <a:off x="402" y="768"/>
              <a:ext cx="105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309" name="Rectangle 85"/>
            <p:cNvSpPr>
              <a:spLocks noChangeArrowheads="1"/>
            </p:cNvSpPr>
            <p:nvPr/>
          </p:nvSpPr>
          <p:spPr bwMode="auto">
            <a:xfrm>
              <a:off x="372" y="748"/>
              <a:ext cx="132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P67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3.10 </a:t>
              </a:r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部分    </a:t>
              </a:r>
              <a:r>
                <a:rPr lang="zh-CN" altLang="en-US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52312" name="Picture 88" descr="xs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2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2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2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2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2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52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5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5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3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22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3" name="Picture 9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4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5" name="Picture 9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6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7" name="Picture 9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8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29" name="Picture 9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0" name="Picture 9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1" name="Picture 9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2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3" name="Picture 10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4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5" name="Picture 10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6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7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8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39" name="Picture 10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40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41" name="Picture 10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534988" y="528638"/>
            <a:ext cx="3244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 sz="2800">
                <a:solidFill>
                  <a:srgbClr val="000099"/>
                </a:solidFill>
              </a:rPr>
              <a:t>二、</a:t>
            </a:r>
            <a:r>
              <a:rPr lang="zh-CN" altLang="en-US" sz="2800">
                <a:solidFill>
                  <a:srgbClr val="000099"/>
                </a:solidFill>
              </a:rPr>
              <a:t>平均值公式</a:t>
            </a:r>
            <a:endParaRPr kumimoji="1" lang="zh-CN" altLang="en-US" sz="2800">
              <a:solidFill>
                <a:srgbClr val="000099"/>
              </a:solidFill>
            </a:endParaRPr>
          </a:p>
        </p:txBody>
      </p:sp>
      <p:grpSp>
        <p:nvGrpSpPr>
          <p:cNvPr id="18519" name="Group 87"/>
          <p:cNvGrpSpPr>
            <a:grpSpLocks/>
          </p:cNvGrpSpPr>
          <p:nvPr/>
        </p:nvGrpSpPr>
        <p:grpSpPr bwMode="auto">
          <a:xfrm>
            <a:off x="533400" y="1123950"/>
            <a:ext cx="8335963" cy="487363"/>
            <a:chOff x="336" y="708"/>
            <a:chExt cx="5251" cy="307"/>
          </a:xfrm>
        </p:grpSpPr>
        <p:sp>
          <p:nvSpPr>
            <p:cNvPr id="18481" name="Rectangle 49"/>
            <p:cNvSpPr>
              <a:spLocks noChangeArrowheads="1"/>
            </p:cNvSpPr>
            <p:nvPr/>
          </p:nvSpPr>
          <p:spPr bwMode="auto">
            <a:xfrm>
              <a:off x="2046" y="727"/>
              <a:ext cx="354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如果函数         在                     内解析，</a:t>
              </a:r>
            </a:p>
          </p:txBody>
        </p:sp>
        <p:sp>
          <p:nvSpPr>
            <p:cNvPr id="18476" name="Rectangle 44"/>
            <p:cNvSpPr>
              <a:spLocks noChangeArrowheads="1"/>
            </p:cNvSpPr>
            <p:nvPr/>
          </p:nvSpPr>
          <p:spPr bwMode="auto">
            <a:xfrm>
              <a:off x="336" y="727"/>
              <a:ext cx="7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定理</a:t>
              </a:r>
              <a:endParaRPr kumimoji="1" lang="en-US" altLang="zh-CN">
                <a:solidFill>
                  <a:srgbClr val="0000FF"/>
                </a:solidFill>
              </a:endParaRPr>
            </a:p>
          </p:txBody>
        </p:sp>
        <p:sp>
          <p:nvSpPr>
            <p:cNvPr id="18478" name="Rectangle 46"/>
            <p:cNvSpPr>
              <a:spLocks noChangeArrowheads="1"/>
            </p:cNvSpPr>
            <p:nvPr/>
          </p:nvSpPr>
          <p:spPr bwMode="auto">
            <a:xfrm>
              <a:off x="850" y="708"/>
              <a:ext cx="14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1" lang="zh-CN" altLang="en-US" u="sng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平均值公式</a:t>
              </a:r>
              <a:r>
                <a:rPr kumimoji="1" lang="en-US" altLang="zh-CN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1" lang="zh-CN" altLang="en-US">
                <a:solidFill>
                  <a:schemeClr val="tx1"/>
                </a:solidFill>
              </a:endParaRPr>
            </a:p>
          </p:txBody>
        </p:sp>
        <p:graphicFrame>
          <p:nvGraphicFramePr>
            <p:cNvPr id="18479" name="Object 47"/>
            <p:cNvGraphicFramePr>
              <a:graphicFrameLocks/>
            </p:cNvGraphicFramePr>
            <p:nvPr/>
          </p:nvGraphicFramePr>
          <p:xfrm>
            <a:off x="2896" y="774"/>
            <a:ext cx="40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7" name="公式" r:id="rId5" imgW="634680" imgH="342720" progId="Equation.3">
                    <p:embed/>
                  </p:oleObj>
                </mc:Choice>
                <mc:Fallback>
                  <p:oleObj name="公式" r:id="rId5" imgW="634680" imgH="342720" progId="Equation.3">
                    <p:embed/>
                    <p:pic>
                      <p:nvPicPr>
                        <p:cNvPr id="18479" name="Object 47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6" y="774"/>
                          <a:ext cx="40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80" name="Object 48"/>
            <p:cNvGraphicFramePr>
              <a:graphicFrameLocks/>
            </p:cNvGraphicFramePr>
            <p:nvPr/>
          </p:nvGraphicFramePr>
          <p:xfrm>
            <a:off x="3583" y="761"/>
            <a:ext cx="89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8" name="公式" r:id="rId7" imgW="1422360" imgH="380880" progId="Equation.3">
                    <p:embed/>
                  </p:oleObj>
                </mc:Choice>
                <mc:Fallback>
                  <p:oleObj name="公式" r:id="rId7" imgW="1422360" imgH="380880" progId="Equation.3">
                    <p:embed/>
                    <p:pic>
                      <p:nvPicPr>
                        <p:cNvPr id="18480" name="Object 48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3" y="761"/>
                          <a:ext cx="89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520" name="Group 88"/>
          <p:cNvGrpSpPr>
            <a:grpSpLocks/>
          </p:cNvGrpSpPr>
          <p:nvPr/>
        </p:nvGrpSpPr>
        <p:grpSpPr bwMode="auto">
          <a:xfrm>
            <a:off x="1350963" y="1704975"/>
            <a:ext cx="3800475" cy="457200"/>
            <a:chOff x="851" y="1074"/>
            <a:chExt cx="2394" cy="288"/>
          </a:xfrm>
        </p:grpSpPr>
        <p:sp>
          <p:nvSpPr>
            <p:cNvPr id="18482" name="Rectangle 50"/>
            <p:cNvSpPr>
              <a:spLocks noChangeArrowheads="1"/>
            </p:cNvSpPr>
            <p:nvPr/>
          </p:nvSpPr>
          <p:spPr bwMode="auto">
            <a:xfrm>
              <a:off x="851" y="1074"/>
              <a:ext cx="23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在                     上连续，</a:t>
              </a:r>
            </a:p>
          </p:txBody>
        </p:sp>
        <p:graphicFrame>
          <p:nvGraphicFramePr>
            <p:cNvPr id="18484" name="Object 52"/>
            <p:cNvGraphicFramePr>
              <a:graphicFrameLocks/>
            </p:cNvGraphicFramePr>
            <p:nvPr/>
          </p:nvGraphicFramePr>
          <p:xfrm>
            <a:off x="1176" y="1096"/>
            <a:ext cx="89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9" name="公式" r:id="rId9" imgW="1422360" imgH="380880" progId="Equation.3">
                    <p:embed/>
                  </p:oleObj>
                </mc:Choice>
                <mc:Fallback>
                  <p:oleObj name="公式" r:id="rId9" imgW="1422360" imgH="380880" progId="Equation.3">
                    <p:embed/>
                    <p:pic>
                      <p:nvPicPr>
                        <p:cNvPr id="18484" name="Object 52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6" y="1096"/>
                          <a:ext cx="89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8487" name="Object 55"/>
          <p:cNvGraphicFramePr>
            <a:graphicFrameLocks/>
          </p:cNvGraphicFramePr>
          <p:nvPr/>
        </p:nvGraphicFramePr>
        <p:xfrm>
          <a:off x="1500188" y="2265363"/>
          <a:ext cx="3795712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公式" r:id="rId11" imgW="4000320" imgH="723600" progId="Equation.3">
                  <p:embed/>
                </p:oleObj>
              </mc:Choice>
              <mc:Fallback>
                <p:oleObj name="公式" r:id="rId11" imgW="4000320" imgH="723600" progId="Equation.3">
                  <p:embed/>
                  <p:pic>
                    <p:nvPicPr>
                      <p:cNvPr id="18487" name="Object 55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88" y="2265363"/>
                        <a:ext cx="3795712" cy="722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516" name="Group 84"/>
          <p:cNvGrpSpPr>
            <a:grpSpLocks/>
          </p:cNvGrpSpPr>
          <p:nvPr/>
        </p:nvGrpSpPr>
        <p:grpSpPr bwMode="auto">
          <a:xfrm>
            <a:off x="5848350" y="1670050"/>
            <a:ext cx="2762250" cy="2471738"/>
            <a:chOff x="3684" y="1052"/>
            <a:chExt cx="1740" cy="1557"/>
          </a:xfrm>
        </p:grpSpPr>
        <p:grpSp>
          <p:nvGrpSpPr>
            <p:cNvPr id="18491" name="Group 59"/>
            <p:cNvGrpSpPr>
              <a:grpSpLocks/>
            </p:cNvGrpSpPr>
            <p:nvPr/>
          </p:nvGrpSpPr>
          <p:grpSpPr bwMode="auto">
            <a:xfrm>
              <a:off x="4461" y="1528"/>
              <a:ext cx="452" cy="260"/>
              <a:chOff x="4206" y="1876"/>
              <a:chExt cx="452" cy="260"/>
            </a:xfrm>
          </p:grpSpPr>
          <p:sp>
            <p:nvSpPr>
              <p:cNvPr id="18492" name="Freeform 60"/>
              <p:cNvSpPr>
                <a:spLocks/>
              </p:cNvSpPr>
              <p:nvPr/>
            </p:nvSpPr>
            <p:spPr bwMode="auto">
              <a:xfrm>
                <a:off x="4206" y="2042"/>
                <a:ext cx="103" cy="94"/>
              </a:xfrm>
              <a:custGeom>
                <a:avLst/>
                <a:gdLst>
                  <a:gd name="T0" fmla="*/ 246 w 246"/>
                  <a:gd name="T1" fmla="*/ 174 h 174"/>
                  <a:gd name="T2" fmla="*/ 162 w 246"/>
                  <a:gd name="T3" fmla="*/ 36 h 174"/>
                  <a:gd name="T4" fmla="*/ 0 w 246"/>
                  <a:gd name="T5" fmla="*/ 0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" h="174">
                    <a:moveTo>
                      <a:pt x="246" y="174"/>
                    </a:moveTo>
                    <a:cubicBezTo>
                      <a:pt x="232" y="153"/>
                      <a:pt x="203" y="65"/>
                      <a:pt x="162" y="36"/>
                    </a:cubicBezTo>
                    <a:cubicBezTo>
                      <a:pt x="121" y="7"/>
                      <a:pt x="34" y="7"/>
                      <a:pt x="0" y="0"/>
                    </a:cubicBezTo>
                  </a:path>
                </a:pathLst>
              </a:custGeom>
              <a:noFill/>
              <a:ln w="127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493" name="Text Box 61"/>
              <p:cNvSpPr txBox="1">
                <a:spLocks noChangeArrowheads="1"/>
              </p:cNvSpPr>
              <p:nvPr/>
            </p:nvSpPr>
            <p:spPr bwMode="auto">
              <a:xfrm>
                <a:off x="4243" y="1876"/>
                <a:ext cx="41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l"/>
                <a:r>
                  <a:rPr kumimoji="1" lang="en-US" altLang="zh-CN" sz="2000" i="1">
                    <a:solidFill>
                      <a:schemeClr val="tx1"/>
                    </a:solidFill>
                    <a:latin typeface="Symbol" panose="05050102010706020507" pitchFamily="18" charset="2"/>
                  </a:rPr>
                  <a:t>q</a:t>
                </a:r>
              </a:p>
            </p:txBody>
          </p:sp>
        </p:grpSp>
        <p:sp>
          <p:nvSpPr>
            <p:cNvPr id="18494" name="Line 62"/>
            <p:cNvSpPr>
              <a:spLocks noChangeShapeType="1"/>
            </p:cNvSpPr>
            <p:nvPr/>
          </p:nvSpPr>
          <p:spPr bwMode="auto">
            <a:xfrm>
              <a:off x="4445" y="1787"/>
              <a:ext cx="50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18496" name="Line 64"/>
            <p:cNvSpPr>
              <a:spLocks noChangeShapeType="1"/>
            </p:cNvSpPr>
            <p:nvPr/>
          </p:nvSpPr>
          <p:spPr bwMode="auto">
            <a:xfrm flipV="1">
              <a:off x="3842" y="1165"/>
              <a:ext cx="0" cy="139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18497" name="Text Box 65"/>
            <p:cNvSpPr txBox="1">
              <a:spLocks noChangeArrowheads="1"/>
            </p:cNvSpPr>
            <p:nvPr/>
          </p:nvSpPr>
          <p:spPr bwMode="auto">
            <a:xfrm>
              <a:off x="5047" y="2321"/>
              <a:ext cx="3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i="1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18498" name="Oval 66"/>
            <p:cNvSpPr>
              <a:spLocks noChangeArrowheads="1"/>
            </p:cNvSpPr>
            <p:nvPr/>
          </p:nvSpPr>
          <p:spPr bwMode="auto">
            <a:xfrm>
              <a:off x="3915" y="1278"/>
              <a:ext cx="1020" cy="1020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99" name="Line 67"/>
            <p:cNvSpPr>
              <a:spLocks noChangeShapeType="1"/>
            </p:cNvSpPr>
            <p:nvPr/>
          </p:nvSpPr>
          <p:spPr bwMode="auto">
            <a:xfrm>
              <a:off x="3684" y="2382"/>
              <a:ext cx="152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18500" name="Line 68"/>
            <p:cNvSpPr>
              <a:spLocks noChangeShapeType="1"/>
            </p:cNvSpPr>
            <p:nvPr/>
          </p:nvSpPr>
          <p:spPr bwMode="auto">
            <a:xfrm flipV="1">
              <a:off x="4426" y="1312"/>
              <a:ext cx="164" cy="4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18501" name="Text Box 69"/>
            <p:cNvSpPr txBox="1">
              <a:spLocks noChangeArrowheads="1"/>
            </p:cNvSpPr>
            <p:nvPr/>
          </p:nvSpPr>
          <p:spPr bwMode="auto">
            <a:xfrm>
              <a:off x="4311" y="1377"/>
              <a:ext cx="41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R</a:t>
              </a:r>
            </a:p>
          </p:txBody>
        </p:sp>
        <p:sp>
          <p:nvSpPr>
            <p:cNvPr id="18502" name="Text Box 70"/>
            <p:cNvSpPr txBox="1">
              <a:spLocks noChangeArrowheads="1"/>
            </p:cNvSpPr>
            <p:nvPr/>
          </p:nvSpPr>
          <p:spPr bwMode="auto">
            <a:xfrm>
              <a:off x="3857" y="1052"/>
              <a:ext cx="3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l"/>
              <a:r>
                <a:rPr kumimoji="1" lang="en-US" altLang="zh-CN" i="1">
                  <a:solidFill>
                    <a:schemeClr val="tx1"/>
                  </a:solidFill>
                </a:rPr>
                <a:t>y</a:t>
              </a:r>
            </a:p>
          </p:txBody>
        </p:sp>
        <p:graphicFrame>
          <p:nvGraphicFramePr>
            <p:cNvPr id="18503" name="Object 71"/>
            <p:cNvGraphicFramePr>
              <a:graphicFrameLocks noChangeAspect="1"/>
            </p:cNvGraphicFramePr>
            <p:nvPr/>
          </p:nvGraphicFramePr>
          <p:xfrm>
            <a:off x="4382" y="1789"/>
            <a:ext cx="150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1" name="公式" r:id="rId13" imgW="279360" imgH="380880" progId="Equation.3">
                    <p:embed/>
                  </p:oleObj>
                </mc:Choice>
                <mc:Fallback>
                  <p:oleObj name="公式" r:id="rId13" imgW="279360" imgH="380880" progId="Equation.3">
                    <p:embed/>
                    <p:pic>
                      <p:nvPicPr>
                        <p:cNvPr id="18503" name="Object 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82" y="1789"/>
                          <a:ext cx="150" cy="2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504" name="Oval 72"/>
            <p:cNvSpPr>
              <a:spLocks noChangeArrowheads="1"/>
            </p:cNvSpPr>
            <p:nvPr/>
          </p:nvSpPr>
          <p:spPr bwMode="auto">
            <a:xfrm>
              <a:off x="4401" y="1764"/>
              <a:ext cx="45" cy="45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5" name="Oval 73"/>
            <p:cNvSpPr>
              <a:spLocks noChangeArrowheads="1"/>
            </p:cNvSpPr>
            <p:nvPr/>
          </p:nvSpPr>
          <p:spPr bwMode="auto">
            <a:xfrm>
              <a:off x="4575" y="1281"/>
              <a:ext cx="45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18506" name="Object 74"/>
            <p:cNvGraphicFramePr>
              <a:graphicFrameLocks noChangeAspect="1"/>
            </p:cNvGraphicFramePr>
            <p:nvPr/>
          </p:nvGraphicFramePr>
          <p:xfrm>
            <a:off x="4585" y="1151"/>
            <a:ext cx="96" cy="1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2" name="公式" r:id="rId15" imgW="177480" imgH="215640" progId="Equation.3">
                    <p:embed/>
                  </p:oleObj>
                </mc:Choice>
                <mc:Fallback>
                  <p:oleObj name="公式" r:id="rId15" imgW="177480" imgH="215640" progId="Equation.3">
                    <p:embed/>
                    <p:pic>
                      <p:nvPicPr>
                        <p:cNvPr id="18506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5" y="1151"/>
                          <a:ext cx="96" cy="1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507" name="Line 75"/>
            <p:cNvSpPr>
              <a:spLocks noChangeShapeType="1"/>
            </p:cNvSpPr>
            <p:nvPr/>
          </p:nvSpPr>
          <p:spPr bwMode="auto">
            <a:xfrm>
              <a:off x="3912" y="1741"/>
              <a:ext cx="0" cy="9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8" name="Rectangle 76"/>
            <p:cNvSpPr>
              <a:spLocks noChangeArrowheads="1"/>
            </p:cNvSpPr>
            <p:nvPr/>
          </p:nvSpPr>
          <p:spPr bwMode="auto">
            <a:xfrm>
              <a:off x="3904" y="1652"/>
              <a:ext cx="4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000" i="1">
                  <a:solidFill>
                    <a:schemeClr val="tx1"/>
                  </a:solidFill>
                </a:rPr>
                <a:t>C</a:t>
              </a:r>
              <a:endParaRPr kumimoji="1" lang="zh-CN" altLang="en-US" sz="2000" i="1">
                <a:solidFill>
                  <a:schemeClr val="tx1"/>
                </a:solidFill>
              </a:endParaRPr>
            </a:p>
          </p:txBody>
        </p:sp>
      </p:grpSp>
      <p:grpSp>
        <p:nvGrpSpPr>
          <p:cNvPr id="18521" name="Group 89"/>
          <p:cNvGrpSpPr>
            <a:grpSpLocks/>
          </p:cNvGrpSpPr>
          <p:nvPr/>
        </p:nvGrpSpPr>
        <p:grpSpPr bwMode="auto">
          <a:xfrm>
            <a:off x="531813" y="3152775"/>
            <a:ext cx="3879850" cy="465138"/>
            <a:chOff x="335" y="1986"/>
            <a:chExt cx="2444" cy="293"/>
          </a:xfrm>
        </p:grpSpPr>
        <p:sp>
          <p:nvSpPr>
            <p:cNvPr id="18510" name="Rectangle 78"/>
            <p:cNvSpPr>
              <a:spLocks noChangeArrowheads="1"/>
            </p:cNvSpPr>
            <p:nvPr/>
          </p:nvSpPr>
          <p:spPr bwMode="auto">
            <a:xfrm>
              <a:off x="335" y="1986"/>
              <a:ext cx="7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rgbClr val="0000FF"/>
                  </a:solidFill>
                </a:rPr>
                <a:t>证明</a:t>
              </a:r>
              <a:endParaRPr kumimoji="1" lang="en-US" altLang="zh-CN">
                <a:solidFill>
                  <a:srgbClr val="0000FF"/>
                </a:solidFill>
              </a:endParaRPr>
            </a:p>
          </p:txBody>
        </p:sp>
        <p:sp>
          <p:nvSpPr>
            <p:cNvPr id="18511" name="Rectangle 79"/>
            <p:cNvSpPr>
              <a:spLocks noChangeArrowheads="1"/>
            </p:cNvSpPr>
            <p:nvPr/>
          </p:nvSpPr>
          <p:spPr bwMode="auto">
            <a:xfrm>
              <a:off x="851" y="1991"/>
              <a:ext cx="19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FF0000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zh-CN" altLang="en-US">
                  <a:solidFill>
                    <a:schemeClr val="tx1"/>
                  </a:solidFill>
                </a:rPr>
                <a:t>由柯西积分公式有</a:t>
              </a:r>
            </a:p>
          </p:txBody>
        </p:sp>
      </p:grpSp>
      <p:graphicFrame>
        <p:nvGraphicFramePr>
          <p:cNvPr id="18512" name="Object 80"/>
          <p:cNvGraphicFramePr>
            <a:graphicFrameLocks/>
          </p:cNvGraphicFramePr>
          <p:nvPr/>
        </p:nvGraphicFramePr>
        <p:xfrm>
          <a:off x="2484438" y="5711825"/>
          <a:ext cx="3208337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公式" r:id="rId17" imgW="3213000" imgH="723600" progId="Equation.3">
                  <p:embed/>
                </p:oleObj>
              </mc:Choice>
              <mc:Fallback>
                <p:oleObj name="公式" r:id="rId17" imgW="3213000" imgH="723600" progId="Equation.3">
                  <p:embed/>
                  <p:pic>
                    <p:nvPicPr>
                      <p:cNvPr id="18512" name="Object 80"/>
                      <p:cNvPicPr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711825"/>
                        <a:ext cx="3208337" cy="722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513" name="Object 81"/>
          <p:cNvGraphicFramePr>
            <a:graphicFrameLocks/>
          </p:cNvGraphicFramePr>
          <p:nvPr/>
        </p:nvGraphicFramePr>
        <p:xfrm>
          <a:off x="1693863" y="3749675"/>
          <a:ext cx="3756025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公式" r:id="rId19" imgW="3759120" imgH="799920" progId="Equation.3">
                  <p:embed/>
                </p:oleObj>
              </mc:Choice>
              <mc:Fallback>
                <p:oleObj name="公式" r:id="rId19" imgW="3759120" imgH="799920" progId="Equation.3">
                  <p:embed/>
                  <p:pic>
                    <p:nvPicPr>
                      <p:cNvPr id="18513" name="Object 81"/>
                      <p:cNvPicPr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3863" y="3749675"/>
                        <a:ext cx="3756025" cy="796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515" name="Object 83"/>
          <p:cNvGraphicFramePr>
            <a:graphicFrameLocks/>
          </p:cNvGraphicFramePr>
          <p:nvPr/>
        </p:nvGraphicFramePr>
        <p:xfrm>
          <a:off x="2481263" y="4716463"/>
          <a:ext cx="4032250" cy="86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公式" r:id="rId21" imgW="4038480" imgH="863280" progId="Equation.3">
                  <p:embed/>
                </p:oleObj>
              </mc:Choice>
              <mc:Fallback>
                <p:oleObj name="公式" r:id="rId21" imgW="4038480" imgH="863280" progId="Equation.3">
                  <p:embed/>
                  <p:pic>
                    <p:nvPicPr>
                      <p:cNvPr id="18515" name="Object 83"/>
                      <p:cNvPicPr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1263" y="4716463"/>
                        <a:ext cx="4032250" cy="862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17" name="Rectangle 85"/>
          <p:cNvSpPr>
            <a:spLocks noChangeArrowheads="1"/>
          </p:cNvSpPr>
          <p:nvPr/>
        </p:nvSpPr>
        <p:spPr bwMode="auto">
          <a:xfrm>
            <a:off x="4495800" y="1679575"/>
            <a:ext cx="1095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zh-CN" altLang="en-US">
                <a:solidFill>
                  <a:schemeClr val="tx1"/>
                </a:solidFill>
              </a:rPr>
              <a:t>则有</a:t>
            </a:r>
          </a:p>
        </p:txBody>
      </p:sp>
      <p:pic>
        <p:nvPicPr>
          <p:cNvPr id="18542" name="Picture 110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543" name="Group 111"/>
          <p:cNvGrpSpPr>
            <a:grpSpLocks/>
          </p:cNvGrpSpPr>
          <p:nvPr/>
        </p:nvGrpSpPr>
        <p:grpSpPr bwMode="auto">
          <a:xfrm>
            <a:off x="600075" y="1625600"/>
            <a:ext cx="711200" cy="915988"/>
            <a:chOff x="378" y="1780"/>
            <a:chExt cx="448" cy="577"/>
          </a:xfrm>
        </p:grpSpPr>
        <p:sp>
          <p:nvSpPr>
            <p:cNvPr id="18544" name="Rectangle 112"/>
            <p:cNvSpPr>
              <a:spLocks noChangeArrowheads="1"/>
            </p:cNvSpPr>
            <p:nvPr/>
          </p:nvSpPr>
          <p:spPr bwMode="auto">
            <a:xfrm>
              <a:off x="408" y="1806"/>
              <a:ext cx="348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45" name="Rectangle 113"/>
            <p:cNvSpPr>
              <a:spLocks noChangeArrowheads="1"/>
            </p:cNvSpPr>
            <p:nvPr/>
          </p:nvSpPr>
          <p:spPr bwMode="auto">
            <a:xfrm>
              <a:off x="378" y="1780"/>
              <a:ext cx="448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P67</a:t>
              </a:r>
            </a:p>
            <a:p>
              <a:pPr algn="l"/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推论</a:t>
              </a:r>
            </a:p>
            <a:p>
              <a:pPr algn="l"/>
              <a:r>
                <a:rPr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   </a:t>
              </a:r>
              <a:r>
                <a:rPr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1  </a:t>
              </a:r>
              <a:r>
                <a:rPr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18549" name="Group 117"/>
          <p:cNvGrpSpPr>
            <a:grpSpLocks/>
          </p:cNvGrpSpPr>
          <p:nvPr/>
        </p:nvGrpSpPr>
        <p:grpSpPr bwMode="auto">
          <a:xfrm>
            <a:off x="3302000" y="647700"/>
            <a:ext cx="2589213" cy="336550"/>
            <a:chOff x="1336" y="2838"/>
            <a:chExt cx="1631" cy="212"/>
          </a:xfrm>
        </p:grpSpPr>
        <p:sp>
          <p:nvSpPr>
            <p:cNvPr id="18550" name="AutoShape 118">
              <a:hlinkClick r:id="rId2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51" name="Text Box 119"/>
            <p:cNvSpPr txBox="1">
              <a:spLocks noChangeArrowheads="1"/>
            </p:cNvSpPr>
            <p:nvPr/>
          </p:nvSpPr>
          <p:spPr bwMode="auto">
            <a:xfrm>
              <a:off x="1699" y="2838"/>
              <a:ext cx="12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连续函数的平均值</a:t>
              </a:r>
              <a:r>
                <a:rPr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18552" name="Picture 12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85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8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8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8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8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8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8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8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8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8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5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517" grpId="0"/>
    </p:bldLst>
  </p:timing>
</p:sld>
</file>

<file path=ppt/theme/theme1.xml><?xml version="1.0" encoding="utf-8"?>
<a:theme xmlns:a="http://schemas.openxmlformats.org/drawingml/2006/main" name="6_004">
  <a:themeElements>
    <a:clrScheme name="6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6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solidFill>
            <a:srgbClr val="FF0000"/>
          </a:solidFill>
          <a:prstDash val="dash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solidFill>
            <a:srgbClr val="FF0000"/>
          </a:solidFill>
          <a:prstDash val="dash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6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</TotalTime>
  <Words>535</Words>
  <Application>Microsoft Office PowerPoint</Application>
  <PresentationFormat>全屏显示(4:3)</PresentationFormat>
  <Paragraphs>185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6_004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xie</cp:lastModifiedBy>
  <cp:revision>82</cp:revision>
  <dcterms:created xsi:type="dcterms:W3CDTF">1601-01-01T00:00:00Z</dcterms:created>
  <dcterms:modified xsi:type="dcterms:W3CDTF">2015-11-21T16:59:51Z</dcterms:modified>
</cp:coreProperties>
</file>