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sldIdLst>
    <p:sldId id="260" r:id="rId2"/>
    <p:sldId id="261" r:id="rId3"/>
    <p:sldId id="345" r:id="rId4"/>
    <p:sldId id="346" r:id="rId5"/>
    <p:sldId id="347" r:id="rId6"/>
    <p:sldId id="348" r:id="rId7"/>
    <p:sldId id="350" r:id="rId8"/>
    <p:sldId id="315" r:id="rId9"/>
    <p:sldId id="344" r:id="rId10"/>
    <p:sldId id="340" r:id="rId11"/>
    <p:sldId id="262" r:id="rId12"/>
    <p:sldId id="341" r:id="rId13"/>
    <p:sldId id="343" r:id="rId14"/>
    <p:sldId id="325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24" r:id="rId25"/>
    <p:sldId id="314" r:id="rId26"/>
    <p:sldId id="328" r:id="rId27"/>
    <p:sldId id="306" r:id="rId28"/>
    <p:sldId id="307" r:id="rId29"/>
    <p:sldId id="308" r:id="rId30"/>
    <p:sldId id="309" r:id="rId31"/>
    <p:sldId id="310" r:id="rId32"/>
    <p:sldId id="311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000099"/>
    <a:srgbClr val="000000"/>
    <a:srgbClr val="DDDDDD"/>
    <a:srgbClr val="C0C0C0"/>
    <a:srgbClr val="B2B2B2"/>
    <a:srgbClr val="5F5F5F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wmf"/><Relationship Id="rId4" Type="http://schemas.openxmlformats.org/officeDocument/2006/relationships/image" Target="../media/image63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image" Target="../media/image73.wmf"/><Relationship Id="rId7" Type="http://schemas.openxmlformats.org/officeDocument/2006/relationships/image" Target="../media/image77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Relationship Id="rId9" Type="http://schemas.openxmlformats.org/officeDocument/2006/relationships/image" Target="../media/image79.png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e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7" Type="http://schemas.openxmlformats.org/officeDocument/2006/relationships/image" Target="../media/image92.wmf"/><Relationship Id="rId2" Type="http://schemas.openxmlformats.org/officeDocument/2006/relationships/image" Target="../media/image81.wmf"/><Relationship Id="rId1" Type="http://schemas.openxmlformats.org/officeDocument/2006/relationships/image" Target="../media/image88.emf"/><Relationship Id="rId6" Type="http://schemas.openxmlformats.org/officeDocument/2006/relationships/image" Target="../media/image85.wmf"/><Relationship Id="rId5" Type="http://schemas.openxmlformats.org/officeDocument/2006/relationships/image" Target="../media/image91.wmf"/><Relationship Id="rId4" Type="http://schemas.openxmlformats.org/officeDocument/2006/relationships/image" Target="../media/image90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7" Type="http://schemas.openxmlformats.org/officeDocument/2006/relationships/image" Target="../media/image97.wmf"/><Relationship Id="rId2" Type="http://schemas.openxmlformats.org/officeDocument/2006/relationships/image" Target="../media/image81.wmf"/><Relationship Id="rId1" Type="http://schemas.openxmlformats.org/officeDocument/2006/relationships/image" Target="../media/image93.emf"/><Relationship Id="rId6" Type="http://schemas.openxmlformats.org/officeDocument/2006/relationships/image" Target="../media/image96.wmf"/><Relationship Id="rId5" Type="http://schemas.openxmlformats.org/officeDocument/2006/relationships/image" Target="../media/image91.wmf"/><Relationship Id="rId4" Type="http://schemas.openxmlformats.org/officeDocument/2006/relationships/image" Target="../media/image95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7" Type="http://schemas.openxmlformats.org/officeDocument/2006/relationships/image" Target="../media/image104.png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103.emf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5" Type="http://schemas.openxmlformats.org/officeDocument/2006/relationships/image" Target="../media/image109.wmf"/><Relationship Id="rId4" Type="http://schemas.openxmlformats.org/officeDocument/2006/relationships/image" Target="../media/image10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Relationship Id="rId5" Type="http://schemas.openxmlformats.org/officeDocument/2006/relationships/image" Target="../media/image114.wmf"/><Relationship Id="rId4" Type="http://schemas.openxmlformats.org/officeDocument/2006/relationships/image" Target="../media/image113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7" Type="http://schemas.openxmlformats.org/officeDocument/2006/relationships/image" Target="../media/image119.png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118.emf"/><Relationship Id="rId5" Type="http://schemas.openxmlformats.org/officeDocument/2006/relationships/image" Target="../media/image117.wmf"/><Relationship Id="rId4" Type="http://schemas.openxmlformats.org/officeDocument/2006/relationships/image" Target="../media/image116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emf"/><Relationship Id="rId6" Type="http://schemas.openxmlformats.org/officeDocument/2006/relationships/image" Target="../media/image125.wmf"/><Relationship Id="rId5" Type="http://schemas.openxmlformats.org/officeDocument/2006/relationships/image" Target="../media/image124.wmf"/><Relationship Id="rId4" Type="http://schemas.openxmlformats.org/officeDocument/2006/relationships/image" Target="../media/image123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7.emf"/><Relationship Id="rId6" Type="http://schemas.openxmlformats.org/officeDocument/2006/relationships/image" Target="../media/image130.wmf"/><Relationship Id="rId5" Type="http://schemas.openxmlformats.org/officeDocument/2006/relationships/image" Target="../media/image129.wmf"/><Relationship Id="rId4" Type="http://schemas.openxmlformats.org/officeDocument/2006/relationships/image" Target="../media/image128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3" Type="http://schemas.openxmlformats.org/officeDocument/2006/relationships/image" Target="../media/image133.emf"/><Relationship Id="rId7" Type="http://schemas.openxmlformats.org/officeDocument/2006/relationships/image" Target="../media/image137.emf"/><Relationship Id="rId2" Type="http://schemas.openxmlformats.org/officeDocument/2006/relationships/image" Target="../media/image132.emf"/><Relationship Id="rId1" Type="http://schemas.openxmlformats.org/officeDocument/2006/relationships/image" Target="../media/image131.emf"/><Relationship Id="rId6" Type="http://schemas.openxmlformats.org/officeDocument/2006/relationships/image" Target="../media/image136.emf"/><Relationship Id="rId5" Type="http://schemas.openxmlformats.org/officeDocument/2006/relationships/image" Target="../media/image135.emf"/><Relationship Id="rId10" Type="http://schemas.openxmlformats.org/officeDocument/2006/relationships/image" Target="../media/image140.emf"/><Relationship Id="rId4" Type="http://schemas.openxmlformats.org/officeDocument/2006/relationships/image" Target="../media/image134.emf"/><Relationship Id="rId9" Type="http://schemas.openxmlformats.org/officeDocument/2006/relationships/image" Target="../media/image139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image" Target="../media/image143.emf"/><Relationship Id="rId1" Type="http://schemas.openxmlformats.org/officeDocument/2006/relationships/image" Target="../media/image142.emf"/><Relationship Id="rId5" Type="http://schemas.openxmlformats.org/officeDocument/2006/relationships/image" Target="../media/image146.emf"/><Relationship Id="rId4" Type="http://schemas.openxmlformats.org/officeDocument/2006/relationships/image" Target="../media/image145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4" Type="http://schemas.openxmlformats.org/officeDocument/2006/relationships/image" Target="../media/image150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2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image" Target="../media/image154.emf"/><Relationship Id="rId1" Type="http://schemas.openxmlformats.org/officeDocument/2006/relationships/image" Target="../media/image15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6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emf"/><Relationship Id="rId1" Type="http://schemas.openxmlformats.org/officeDocument/2006/relationships/image" Target="../media/image15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4" Type="http://schemas.openxmlformats.org/officeDocument/2006/relationships/image" Target="../media/image3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85443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602203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9850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0377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50125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标题和两项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3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68812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9070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9975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317779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945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22121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16356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97107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6248624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73120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gi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0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1" name="Picture 3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3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4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0FB6DA9C-9399-4221-85FF-C8B40F0623A1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位图图像" r:id="rId19" imgW="1457143" imgH="762106" progId="Paint.Picture">
                  <p:embed/>
                </p:oleObj>
              </mc:Choice>
              <mc:Fallback>
                <p:oleObj name="位图图像" r:id="rId19" imgW="1457143" imgH="762106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5367" name="Picture 7" descr="GIF-378"/>
          <p:cNvPicPr>
            <a:picLocks noChangeAspect="1" noChangeArrowheads="1" noCrop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9" name="Text Box 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65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解析函数的级数表示     </a:t>
            </a:r>
          </a:p>
        </p:txBody>
      </p:sp>
      <p:sp>
        <p:nvSpPr>
          <p:cNvPr id="15370" name="Rectangle 10"/>
          <p:cNvSpPr>
            <a:spLocks noChangeArrowheads="1"/>
          </p:cNvSpPr>
          <p:nvPr userDrawn="1"/>
        </p:nvSpPr>
        <p:spPr bwMode="auto">
          <a:xfrm>
            <a:off x="528638" y="60325"/>
            <a:ext cx="23098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§4.4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洛朗级数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71" name="Picture 11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xsf"/>
          <p:cNvPicPr>
            <a:picLocks noChangeAspect="1" noChangeArrowheads="1"/>
          </p:cNvPicPr>
          <p:nvPr userDrawn="1"/>
        </p:nvPicPr>
        <p:blipFill>
          <a:blip r:embed="rId2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xsf"/>
          <p:cNvPicPr>
            <a:picLocks noChangeAspect="1" noChangeArrowheads="1"/>
          </p:cNvPicPr>
          <p:nvPr userDrawn="1"/>
        </p:nvPicPr>
        <p:blipFill>
          <a:blip r:embed="rId2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xsf"/>
          <p:cNvPicPr>
            <a:picLocks noChangeAspect="1" noChangeArrowheads="1"/>
          </p:cNvPicPr>
          <p:nvPr userDrawn="1"/>
        </p:nvPicPr>
        <p:blipFill>
          <a:blip r:embed="rId2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3" name="Picture 23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xsf"/>
          <p:cNvPicPr>
            <a:picLocks noChangeAspect="1" noChangeArrowheads="1"/>
          </p:cNvPicPr>
          <p:nvPr userDrawn="1"/>
        </p:nvPicPr>
        <p:blipFill>
          <a:blip r:embed="rId2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5" name="Picture 25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7" name="Picture 27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xsf"/>
          <p:cNvPicPr>
            <a:picLocks noChangeAspect="1" noChangeArrowheads="1"/>
          </p:cNvPicPr>
          <p:nvPr userDrawn="1"/>
        </p:nvPicPr>
        <p:blipFill>
          <a:blip r:embed="rId2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xsf"/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29" name="Picture 6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978525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30" name="Picture 7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58.emf"/><Relationship Id="rId3" Type="http://schemas.openxmlformats.org/officeDocument/2006/relationships/image" Target="../media/image4.png"/><Relationship Id="rId7" Type="http://schemas.openxmlformats.org/officeDocument/2006/relationships/image" Target="../media/image55.emf"/><Relationship Id="rId12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57.emf"/><Relationship Id="rId5" Type="http://schemas.openxmlformats.org/officeDocument/2006/relationships/image" Target="../media/image54.emf"/><Relationship Id="rId15" Type="http://schemas.openxmlformats.org/officeDocument/2006/relationships/image" Target="../media/image2.png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56.emf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9.e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63.emf"/><Relationship Id="rId3" Type="http://schemas.openxmlformats.org/officeDocument/2006/relationships/image" Target="../media/image4.png"/><Relationship Id="rId7" Type="http://schemas.openxmlformats.org/officeDocument/2006/relationships/image" Target="../media/image60.wmf"/><Relationship Id="rId12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62.emf"/><Relationship Id="rId5" Type="http://schemas.openxmlformats.org/officeDocument/2006/relationships/image" Target="../media/image12.png"/><Relationship Id="rId10" Type="http://schemas.openxmlformats.org/officeDocument/2006/relationships/oleObject" Target="../embeddings/oleObject56.bin"/><Relationship Id="rId4" Type="http://schemas.openxmlformats.org/officeDocument/2006/relationships/image" Target="../media/image11.png"/><Relationship Id="rId9" Type="http://schemas.openxmlformats.org/officeDocument/2006/relationships/image" Target="../media/image61.emf"/><Relationship Id="rId1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70.emf"/><Relationship Id="rId3" Type="http://schemas.openxmlformats.org/officeDocument/2006/relationships/image" Target="../media/image4.png"/><Relationship Id="rId7" Type="http://schemas.openxmlformats.org/officeDocument/2006/relationships/image" Target="../media/image65.emf"/><Relationship Id="rId12" Type="http://schemas.openxmlformats.org/officeDocument/2006/relationships/image" Target="../media/image67.emf"/><Relationship Id="rId1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9.e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9.bin"/><Relationship Id="rId11" Type="http://schemas.openxmlformats.org/officeDocument/2006/relationships/oleObject" Target="../embeddings/oleObject61.bin"/><Relationship Id="rId5" Type="http://schemas.openxmlformats.org/officeDocument/2006/relationships/image" Target="../media/image64.emf"/><Relationship Id="rId15" Type="http://schemas.openxmlformats.org/officeDocument/2006/relationships/oleObject" Target="../embeddings/oleObject63.bin"/><Relationship Id="rId10" Type="http://schemas.openxmlformats.org/officeDocument/2006/relationships/image" Target="../media/image66.png"/><Relationship Id="rId19" Type="http://schemas.openxmlformats.org/officeDocument/2006/relationships/image" Target="../media/image39.png"/><Relationship Id="rId4" Type="http://schemas.openxmlformats.org/officeDocument/2006/relationships/oleObject" Target="../embeddings/oleObject58.bin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6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75.wmf"/><Relationship Id="rId18" Type="http://schemas.openxmlformats.org/officeDocument/2006/relationships/oleObject" Target="../embeddings/oleObject72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3.bin"/><Relationship Id="rId7" Type="http://schemas.openxmlformats.org/officeDocument/2006/relationships/image" Target="../media/image72.wmf"/><Relationship Id="rId12" Type="http://schemas.openxmlformats.org/officeDocument/2006/relationships/oleObject" Target="../embeddings/oleObject69.bin"/><Relationship Id="rId17" Type="http://schemas.openxmlformats.org/officeDocument/2006/relationships/image" Target="../media/image77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1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74.wmf"/><Relationship Id="rId5" Type="http://schemas.openxmlformats.org/officeDocument/2006/relationships/image" Target="../media/image71.wmf"/><Relationship Id="rId15" Type="http://schemas.openxmlformats.org/officeDocument/2006/relationships/image" Target="../media/image76.wmf"/><Relationship Id="rId10" Type="http://schemas.openxmlformats.org/officeDocument/2006/relationships/oleObject" Target="../embeddings/oleObject68.bin"/><Relationship Id="rId19" Type="http://schemas.openxmlformats.org/officeDocument/2006/relationships/image" Target="../media/image78.wmf"/><Relationship Id="rId4" Type="http://schemas.openxmlformats.org/officeDocument/2006/relationships/oleObject" Target="../embeddings/oleObject65.bin"/><Relationship Id="rId9" Type="http://schemas.openxmlformats.org/officeDocument/2006/relationships/image" Target="../media/image73.wmf"/><Relationship Id="rId14" Type="http://schemas.openxmlformats.org/officeDocument/2006/relationships/oleObject" Target="../embeddings/oleObject70.bin"/><Relationship Id="rId22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84.w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1.wmf"/><Relationship Id="rId12" Type="http://schemas.openxmlformats.org/officeDocument/2006/relationships/oleObject" Target="../embeddings/oleObject78.bin"/><Relationship Id="rId17" Type="http://schemas.openxmlformats.org/officeDocument/2006/relationships/image" Target="../media/image8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0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83.emf"/><Relationship Id="rId5" Type="http://schemas.openxmlformats.org/officeDocument/2006/relationships/image" Target="../media/image80.emf"/><Relationship Id="rId15" Type="http://schemas.openxmlformats.org/officeDocument/2006/relationships/image" Target="../media/image85.wmf"/><Relationship Id="rId10" Type="http://schemas.openxmlformats.org/officeDocument/2006/relationships/oleObject" Target="../embeddings/oleObject77.bin"/><Relationship Id="rId19" Type="http://schemas.openxmlformats.org/officeDocument/2006/relationships/image" Target="../media/image87.png"/><Relationship Id="rId4" Type="http://schemas.openxmlformats.org/officeDocument/2006/relationships/oleObject" Target="../embeddings/oleObject74.bin"/><Relationship Id="rId9" Type="http://schemas.openxmlformats.org/officeDocument/2006/relationships/image" Target="../media/image82.emf"/><Relationship Id="rId14" Type="http://schemas.openxmlformats.org/officeDocument/2006/relationships/oleObject" Target="../embeddings/oleObject7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13" Type="http://schemas.openxmlformats.org/officeDocument/2006/relationships/image" Target="../media/image91.w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1.wmf"/><Relationship Id="rId12" Type="http://schemas.openxmlformats.org/officeDocument/2006/relationships/oleObject" Target="../embeddings/oleObject85.bin"/><Relationship Id="rId17" Type="http://schemas.openxmlformats.org/officeDocument/2006/relationships/image" Target="../media/image9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7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2.bin"/><Relationship Id="rId11" Type="http://schemas.openxmlformats.org/officeDocument/2006/relationships/image" Target="../media/image90.emf"/><Relationship Id="rId5" Type="http://schemas.openxmlformats.org/officeDocument/2006/relationships/image" Target="../media/image88.emf"/><Relationship Id="rId15" Type="http://schemas.openxmlformats.org/officeDocument/2006/relationships/image" Target="../media/image85.wmf"/><Relationship Id="rId10" Type="http://schemas.openxmlformats.org/officeDocument/2006/relationships/oleObject" Target="../embeddings/oleObject84.bin"/><Relationship Id="rId19" Type="http://schemas.openxmlformats.org/officeDocument/2006/relationships/image" Target="../media/image87.png"/><Relationship Id="rId4" Type="http://schemas.openxmlformats.org/officeDocument/2006/relationships/oleObject" Target="../embeddings/oleObject81.bin"/><Relationship Id="rId9" Type="http://schemas.openxmlformats.org/officeDocument/2006/relationships/image" Target="../media/image89.emf"/><Relationship Id="rId14" Type="http://schemas.openxmlformats.org/officeDocument/2006/relationships/oleObject" Target="../embeddings/oleObject8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image" Target="../media/image91.wmf"/><Relationship Id="rId1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81.w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97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4.bin"/><Relationship Id="rId20" Type="http://schemas.openxmlformats.org/officeDocument/2006/relationships/image" Target="../media/image87.png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9.bin"/><Relationship Id="rId11" Type="http://schemas.openxmlformats.org/officeDocument/2006/relationships/image" Target="../media/image95.emf"/><Relationship Id="rId5" Type="http://schemas.openxmlformats.org/officeDocument/2006/relationships/image" Target="../media/image93.emf"/><Relationship Id="rId15" Type="http://schemas.openxmlformats.org/officeDocument/2006/relationships/image" Target="../media/image96.wmf"/><Relationship Id="rId10" Type="http://schemas.openxmlformats.org/officeDocument/2006/relationships/oleObject" Target="../embeddings/oleObject91.bin"/><Relationship Id="rId19" Type="http://schemas.openxmlformats.org/officeDocument/2006/relationships/image" Target="../media/image2.png"/><Relationship Id="rId4" Type="http://schemas.openxmlformats.org/officeDocument/2006/relationships/oleObject" Target="../embeddings/oleObject88.bin"/><Relationship Id="rId9" Type="http://schemas.openxmlformats.org/officeDocument/2006/relationships/image" Target="../media/image94.emf"/><Relationship Id="rId14" Type="http://schemas.openxmlformats.org/officeDocument/2006/relationships/oleObject" Target="../embeddings/oleObject9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image" Target="../media/image102.wmf"/><Relationship Id="rId18" Type="http://schemas.openxmlformats.org/officeDocument/2006/relationships/image" Target="../media/image104.png"/><Relationship Id="rId3" Type="http://schemas.openxmlformats.org/officeDocument/2006/relationships/image" Target="../media/image4.png"/><Relationship Id="rId7" Type="http://schemas.openxmlformats.org/officeDocument/2006/relationships/image" Target="../media/image99.wmf"/><Relationship Id="rId12" Type="http://schemas.openxmlformats.org/officeDocument/2006/relationships/oleObject" Target="../embeddings/oleObject99.bin"/><Relationship Id="rId17" Type="http://schemas.openxmlformats.org/officeDocument/2006/relationships/oleObject" Target="../embeddings/oleObject10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101.wmf"/><Relationship Id="rId5" Type="http://schemas.openxmlformats.org/officeDocument/2006/relationships/image" Target="../media/image98.wmf"/><Relationship Id="rId15" Type="http://schemas.openxmlformats.org/officeDocument/2006/relationships/image" Target="../media/image103.emf"/><Relationship Id="rId10" Type="http://schemas.openxmlformats.org/officeDocument/2006/relationships/oleObject" Target="../embeddings/oleObject98.bin"/><Relationship Id="rId4" Type="http://schemas.openxmlformats.org/officeDocument/2006/relationships/oleObject" Target="../embeddings/oleObject95.bin"/><Relationship Id="rId9" Type="http://schemas.openxmlformats.org/officeDocument/2006/relationships/image" Target="../media/image100.wmf"/><Relationship Id="rId14" Type="http://schemas.openxmlformats.org/officeDocument/2006/relationships/oleObject" Target="../embeddings/oleObject10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13" Type="http://schemas.openxmlformats.org/officeDocument/2006/relationships/image" Target="../media/image109.wmf"/><Relationship Id="rId3" Type="http://schemas.openxmlformats.org/officeDocument/2006/relationships/image" Target="../media/image4.png"/><Relationship Id="rId7" Type="http://schemas.openxmlformats.org/officeDocument/2006/relationships/image" Target="../media/image106.wmf"/><Relationship Id="rId12" Type="http://schemas.openxmlformats.org/officeDocument/2006/relationships/oleObject" Target="../embeddings/oleObject10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03.bin"/><Relationship Id="rId11" Type="http://schemas.openxmlformats.org/officeDocument/2006/relationships/image" Target="../media/image108.emf"/><Relationship Id="rId5" Type="http://schemas.openxmlformats.org/officeDocument/2006/relationships/image" Target="../media/image105.wmf"/><Relationship Id="rId15" Type="http://schemas.openxmlformats.org/officeDocument/2006/relationships/image" Target="../media/image110.png"/><Relationship Id="rId10" Type="http://schemas.openxmlformats.org/officeDocument/2006/relationships/oleObject" Target="../embeddings/oleObject105.bin"/><Relationship Id="rId4" Type="http://schemas.openxmlformats.org/officeDocument/2006/relationships/oleObject" Target="../embeddings/oleObject102.bin"/><Relationship Id="rId9" Type="http://schemas.openxmlformats.org/officeDocument/2006/relationships/image" Target="../media/image107.wmf"/><Relationship Id="rId1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6.emf"/><Relationship Id="rId12" Type="http://schemas.openxmlformats.org/officeDocument/2006/relationships/image" Target="../media/image8.emf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Relationship Id="rId1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9.bin"/><Relationship Id="rId13" Type="http://schemas.openxmlformats.org/officeDocument/2006/relationships/image" Target="../media/image114.wmf"/><Relationship Id="rId3" Type="http://schemas.openxmlformats.org/officeDocument/2006/relationships/image" Target="../media/image4.png"/><Relationship Id="rId7" Type="http://schemas.openxmlformats.org/officeDocument/2006/relationships/image" Target="../media/image112.wmf"/><Relationship Id="rId12" Type="http://schemas.openxmlformats.org/officeDocument/2006/relationships/oleObject" Target="../embeddings/oleObject11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0.png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08.bin"/><Relationship Id="rId11" Type="http://schemas.openxmlformats.org/officeDocument/2006/relationships/image" Target="../media/image113.emf"/><Relationship Id="rId5" Type="http://schemas.openxmlformats.org/officeDocument/2006/relationships/image" Target="../media/image111.wmf"/><Relationship Id="rId15" Type="http://schemas.openxmlformats.org/officeDocument/2006/relationships/image" Target="../media/image2.png"/><Relationship Id="rId10" Type="http://schemas.openxmlformats.org/officeDocument/2006/relationships/oleObject" Target="../embeddings/oleObject110.bin"/><Relationship Id="rId4" Type="http://schemas.openxmlformats.org/officeDocument/2006/relationships/oleObject" Target="../embeddings/oleObject107.bin"/><Relationship Id="rId9" Type="http://schemas.openxmlformats.org/officeDocument/2006/relationships/image" Target="../media/image107.wmf"/><Relationship Id="rId1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13" Type="http://schemas.openxmlformats.org/officeDocument/2006/relationships/image" Target="../media/image117.wmf"/><Relationship Id="rId18" Type="http://schemas.openxmlformats.org/officeDocument/2006/relationships/image" Target="../media/image119.png"/><Relationship Id="rId3" Type="http://schemas.openxmlformats.org/officeDocument/2006/relationships/image" Target="../media/image4.png"/><Relationship Id="rId7" Type="http://schemas.openxmlformats.org/officeDocument/2006/relationships/image" Target="../media/image72.wmf"/><Relationship Id="rId12" Type="http://schemas.openxmlformats.org/officeDocument/2006/relationships/oleObject" Target="../embeddings/oleObject116.bin"/><Relationship Id="rId17" Type="http://schemas.openxmlformats.org/officeDocument/2006/relationships/oleObject" Target="../embeddings/oleObject11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13.bin"/><Relationship Id="rId11" Type="http://schemas.openxmlformats.org/officeDocument/2006/relationships/image" Target="../media/image116.wmf"/><Relationship Id="rId5" Type="http://schemas.openxmlformats.org/officeDocument/2006/relationships/image" Target="../media/image71.wmf"/><Relationship Id="rId15" Type="http://schemas.openxmlformats.org/officeDocument/2006/relationships/image" Target="../media/image118.emf"/><Relationship Id="rId10" Type="http://schemas.openxmlformats.org/officeDocument/2006/relationships/oleObject" Target="../embeddings/oleObject115.bin"/><Relationship Id="rId4" Type="http://schemas.openxmlformats.org/officeDocument/2006/relationships/oleObject" Target="../embeddings/oleObject112.bin"/><Relationship Id="rId9" Type="http://schemas.openxmlformats.org/officeDocument/2006/relationships/image" Target="../media/image115.wmf"/><Relationship Id="rId14" Type="http://schemas.openxmlformats.org/officeDocument/2006/relationships/oleObject" Target="../embeddings/oleObject11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13" Type="http://schemas.openxmlformats.org/officeDocument/2006/relationships/image" Target="../media/image124.wmf"/><Relationship Id="rId3" Type="http://schemas.openxmlformats.org/officeDocument/2006/relationships/image" Target="../media/image4.png"/><Relationship Id="rId7" Type="http://schemas.openxmlformats.org/officeDocument/2006/relationships/image" Target="../media/image121.wmf"/><Relationship Id="rId12" Type="http://schemas.openxmlformats.org/officeDocument/2006/relationships/oleObject" Target="../embeddings/oleObject123.bin"/><Relationship Id="rId17" Type="http://schemas.openxmlformats.org/officeDocument/2006/relationships/image" Target="../media/image126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20.bin"/><Relationship Id="rId11" Type="http://schemas.openxmlformats.org/officeDocument/2006/relationships/image" Target="../media/image123.wmf"/><Relationship Id="rId5" Type="http://schemas.openxmlformats.org/officeDocument/2006/relationships/image" Target="../media/image120.emf"/><Relationship Id="rId15" Type="http://schemas.openxmlformats.org/officeDocument/2006/relationships/image" Target="../media/image125.wmf"/><Relationship Id="rId10" Type="http://schemas.openxmlformats.org/officeDocument/2006/relationships/oleObject" Target="../embeddings/oleObject122.bin"/><Relationship Id="rId4" Type="http://schemas.openxmlformats.org/officeDocument/2006/relationships/oleObject" Target="../embeddings/oleObject119.bin"/><Relationship Id="rId9" Type="http://schemas.openxmlformats.org/officeDocument/2006/relationships/image" Target="../media/image122.wmf"/><Relationship Id="rId14" Type="http://schemas.openxmlformats.org/officeDocument/2006/relationships/oleObject" Target="../embeddings/oleObject124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7.bin"/><Relationship Id="rId13" Type="http://schemas.openxmlformats.org/officeDocument/2006/relationships/image" Target="../media/image129.wmf"/><Relationship Id="rId18" Type="http://schemas.openxmlformats.org/officeDocument/2006/relationships/image" Target="../media/image126.png"/><Relationship Id="rId3" Type="http://schemas.openxmlformats.org/officeDocument/2006/relationships/image" Target="../media/image4.png"/><Relationship Id="rId7" Type="http://schemas.openxmlformats.org/officeDocument/2006/relationships/image" Target="../media/image121.wmf"/><Relationship Id="rId12" Type="http://schemas.openxmlformats.org/officeDocument/2006/relationships/oleObject" Target="../embeddings/oleObject129.bin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26.bin"/><Relationship Id="rId11" Type="http://schemas.openxmlformats.org/officeDocument/2006/relationships/image" Target="../media/image128.wmf"/><Relationship Id="rId5" Type="http://schemas.openxmlformats.org/officeDocument/2006/relationships/image" Target="../media/image127.emf"/><Relationship Id="rId15" Type="http://schemas.openxmlformats.org/officeDocument/2006/relationships/image" Target="../media/image130.wmf"/><Relationship Id="rId10" Type="http://schemas.openxmlformats.org/officeDocument/2006/relationships/oleObject" Target="../embeddings/oleObject128.bin"/><Relationship Id="rId4" Type="http://schemas.openxmlformats.org/officeDocument/2006/relationships/oleObject" Target="../embeddings/oleObject125.bin"/><Relationship Id="rId9" Type="http://schemas.openxmlformats.org/officeDocument/2006/relationships/image" Target="../media/image122.wmf"/><Relationship Id="rId14" Type="http://schemas.openxmlformats.org/officeDocument/2006/relationships/oleObject" Target="../embeddings/oleObject13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13" Type="http://schemas.openxmlformats.org/officeDocument/2006/relationships/image" Target="../media/image135.emf"/><Relationship Id="rId18" Type="http://schemas.openxmlformats.org/officeDocument/2006/relationships/oleObject" Target="../embeddings/oleObject138.bin"/><Relationship Id="rId3" Type="http://schemas.openxmlformats.org/officeDocument/2006/relationships/image" Target="../media/image4.png"/><Relationship Id="rId21" Type="http://schemas.openxmlformats.org/officeDocument/2006/relationships/image" Target="../media/image139.emf"/><Relationship Id="rId7" Type="http://schemas.openxmlformats.org/officeDocument/2006/relationships/image" Target="../media/image132.emf"/><Relationship Id="rId12" Type="http://schemas.openxmlformats.org/officeDocument/2006/relationships/oleObject" Target="../embeddings/oleObject135.bin"/><Relationship Id="rId17" Type="http://schemas.openxmlformats.org/officeDocument/2006/relationships/image" Target="../media/image137.emf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37.bin"/><Relationship Id="rId20" Type="http://schemas.openxmlformats.org/officeDocument/2006/relationships/oleObject" Target="../embeddings/oleObject139.bin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32.bin"/><Relationship Id="rId11" Type="http://schemas.openxmlformats.org/officeDocument/2006/relationships/image" Target="../media/image134.emf"/><Relationship Id="rId24" Type="http://schemas.openxmlformats.org/officeDocument/2006/relationships/image" Target="../media/image39.png"/><Relationship Id="rId5" Type="http://schemas.openxmlformats.org/officeDocument/2006/relationships/image" Target="../media/image131.emf"/><Relationship Id="rId15" Type="http://schemas.openxmlformats.org/officeDocument/2006/relationships/image" Target="../media/image136.emf"/><Relationship Id="rId23" Type="http://schemas.openxmlformats.org/officeDocument/2006/relationships/image" Target="../media/image140.emf"/><Relationship Id="rId10" Type="http://schemas.openxmlformats.org/officeDocument/2006/relationships/oleObject" Target="../embeddings/oleObject134.bin"/><Relationship Id="rId19" Type="http://schemas.openxmlformats.org/officeDocument/2006/relationships/image" Target="../media/image138.emf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133.emf"/><Relationship Id="rId14" Type="http://schemas.openxmlformats.org/officeDocument/2006/relationships/oleObject" Target="../embeddings/oleObject136.bin"/><Relationship Id="rId22" Type="http://schemas.openxmlformats.org/officeDocument/2006/relationships/oleObject" Target="../embeddings/oleObject14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13" Type="http://schemas.openxmlformats.org/officeDocument/2006/relationships/image" Target="../media/image146.emf"/><Relationship Id="rId3" Type="http://schemas.openxmlformats.org/officeDocument/2006/relationships/image" Target="../media/image4.png"/><Relationship Id="rId7" Type="http://schemas.openxmlformats.org/officeDocument/2006/relationships/image" Target="../media/image143.emf"/><Relationship Id="rId12" Type="http://schemas.openxmlformats.org/officeDocument/2006/relationships/oleObject" Target="../embeddings/oleObject14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42.bin"/><Relationship Id="rId11" Type="http://schemas.openxmlformats.org/officeDocument/2006/relationships/image" Target="../media/image145.emf"/><Relationship Id="rId5" Type="http://schemas.openxmlformats.org/officeDocument/2006/relationships/image" Target="../media/image142.emf"/><Relationship Id="rId10" Type="http://schemas.openxmlformats.org/officeDocument/2006/relationships/oleObject" Target="../embeddings/oleObject144.bin"/><Relationship Id="rId4" Type="http://schemas.openxmlformats.org/officeDocument/2006/relationships/oleObject" Target="../embeddings/oleObject141.bin"/><Relationship Id="rId9" Type="http://schemas.openxmlformats.org/officeDocument/2006/relationships/image" Target="../media/image144.emf"/><Relationship Id="rId1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8.bin"/><Relationship Id="rId3" Type="http://schemas.openxmlformats.org/officeDocument/2006/relationships/image" Target="../media/image4.png"/><Relationship Id="rId7" Type="http://schemas.openxmlformats.org/officeDocument/2006/relationships/image" Target="../media/image148.emf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47.bin"/><Relationship Id="rId11" Type="http://schemas.openxmlformats.org/officeDocument/2006/relationships/image" Target="../media/image150.emf"/><Relationship Id="rId5" Type="http://schemas.openxmlformats.org/officeDocument/2006/relationships/image" Target="../media/image147.emf"/><Relationship Id="rId10" Type="http://schemas.openxmlformats.org/officeDocument/2006/relationships/oleObject" Target="../embeddings/oleObject149.bin"/><Relationship Id="rId4" Type="http://schemas.openxmlformats.org/officeDocument/2006/relationships/oleObject" Target="../embeddings/oleObject146.bin"/><Relationship Id="rId9" Type="http://schemas.openxmlformats.org/officeDocument/2006/relationships/image" Target="../media/image14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.png"/><Relationship Id="rId5" Type="http://schemas.openxmlformats.org/officeDocument/2006/relationships/image" Target="../media/image151.emf"/><Relationship Id="rId4" Type="http://schemas.openxmlformats.org/officeDocument/2006/relationships/oleObject" Target="../embeddings/oleObject15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.png"/><Relationship Id="rId5" Type="http://schemas.openxmlformats.org/officeDocument/2006/relationships/image" Target="../media/image152.emf"/><Relationship Id="rId4" Type="http://schemas.openxmlformats.org/officeDocument/2006/relationships/oleObject" Target="../embeddings/oleObject15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12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6.emf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15.e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7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4.bin"/><Relationship Id="rId3" Type="http://schemas.openxmlformats.org/officeDocument/2006/relationships/image" Target="../media/image4.png"/><Relationship Id="rId7" Type="http://schemas.openxmlformats.org/officeDocument/2006/relationships/image" Target="../media/image15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53.bin"/><Relationship Id="rId5" Type="http://schemas.openxmlformats.org/officeDocument/2006/relationships/image" Target="../media/image153.e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152.bin"/><Relationship Id="rId9" Type="http://schemas.openxmlformats.org/officeDocument/2006/relationships/image" Target="../media/image155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.png"/><Relationship Id="rId5" Type="http://schemas.openxmlformats.org/officeDocument/2006/relationships/image" Target="../media/image156.emf"/><Relationship Id="rId4" Type="http://schemas.openxmlformats.org/officeDocument/2006/relationships/oleObject" Target="../embeddings/oleObject15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15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57.bin"/><Relationship Id="rId5" Type="http://schemas.openxmlformats.org/officeDocument/2006/relationships/image" Target="../media/image157.e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156.bin"/><Relationship Id="rId9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4.png"/><Relationship Id="rId7" Type="http://schemas.openxmlformats.org/officeDocument/2006/relationships/image" Target="../media/image19.emf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1.emf"/><Relationship Id="rId5" Type="http://schemas.openxmlformats.org/officeDocument/2006/relationships/image" Target="../media/image11.png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12.png"/><Relationship Id="rId9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26.e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23.e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5.emf"/><Relationship Id="rId5" Type="http://schemas.openxmlformats.org/officeDocument/2006/relationships/image" Target="../media/image22.emf"/><Relationship Id="rId15" Type="http://schemas.openxmlformats.org/officeDocument/2006/relationships/image" Target="../media/image27.e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4.emf"/><Relationship Id="rId14" Type="http://schemas.openxmlformats.org/officeDocument/2006/relationships/oleObject" Target="../embeddings/oleObject2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3.emf"/><Relationship Id="rId3" Type="http://schemas.openxmlformats.org/officeDocument/2006/relationships/image" Target="../media/image4.png"/><Relationship Id="rId7" Type="http://schemas.openxmlformats.org/officeDocument/2006/relationships/image" Target="../media/image30.e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5" Type="http://schemas.openxmlformats.org/officeDocument/2006/relationships/image" Target="../media/image34.e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1.emf"/><Relationship Id="rId14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6.emf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38.emf"/><Relationship Id="rId5" Type="http://schemas.openxmlformats.org/officeDocument/2006/relationships/image" Target="../media/image35.e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7.emf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6.e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3.e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5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e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42.emf"/><Relationship Id="rId19" Type="http://schemas.openxmlformats.org/officeDocument/2006/relationships/slide" Target="slide26.xml"/><Relationship Id="rId4" Type="http://schemas.openxmlformats.org/officeDocument/2006/relationships/image" Target="../media/image4.png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1.e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48.e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0.emf"/><Relationship Id="rId5" Type="http://schemas.openxmlformats.org/officeDocument/2006/relationships/image" Target="../media/image47.emf"/><Relationship Id="rId15" Type="http://schemas.openxmlformats.org/officeDocument/2006/relationships/image" Target="../media/image52.e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49.emf"/><Relationship Id="rId14" Type="http://schemas.openxmlformats.org/officeDocument/2006/relationships/oleObject" Target="../embeddings/oleObject4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3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37179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>
                <a:solidFill>
                  <a:srgbClr val="000099"/>
                </a:solidFill>
              </a:rPr>
              <a:t>§4.4  </a:t>
            </a:r>
            <a:r>
              <a:rPr lang="zh-CN" altLang="en-US" sz="3200">
                <a:solidFill>
                  <a:srgbClr val="000099"/>
                </a:solidFill>
              </a:rPr>
              <a:t>洛朗级数</a:t>
            </a:r>
            <a:endParaRPr lang="en-US" altLang="zh-CN" sz="3200">
              <a:solidFill>
                <a:srgbClr val="000099"/>
              </a:solidFill>
            </a:endParaRPr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954088" y="1490663"/>
            <a:ext cx="6110287" cy="1700212"/>
            <a:chOff x="601" y="939"/>
            <a:chExt cx="3849" cy="1071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34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一、含有负幂次项的“幂级数”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30"/>
              <a:ext cx="29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二、洛朗</a:t>
              </a:r>
              <a:r>
                <a:rPr kumimoji="1"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(</a:t>
              </a:r>
              <a:r>
                <a:rPr kumimoji="1" lang="en-US" altLang="zh-CN" sz="2800">
                  <a:solidFill>
                    <a:srgbClr val="000099"/>
                  </a:solidFill>
                </a:rPr>
                <a:t>Laurent</a:t>
              </a:r>
              <a:r>
                <a:rPr kumimoji="1"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)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定理</a:t>
              </a:r>
              <a:endParaRPr lang="zh-CN" altLang="en-US" sz="2800">
                <a:solidFill>
                  <a:srgbClr val="000099"/>
                </a:solidFill>
              </a:endParaRPr>
            </a:p>
          </p:txBody>
        </p:sp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601" y="1683"/>
              <a:ext cx="384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三、将函数展开为</a:t>
              </a:r>
              <a:r>
                <a:rPr lang="zh-CN" altLang="en-US" sz="2800">
                  <a:solidFill>
                    <a:srgbClr val="000099"/>
                  </a:solidFill>
                </a:rPr>
                <a:t>洛朗级数的方法</a:t>
              </a:r>
            </a:p>
          </p:txBody>
        </p:sp>
      </p:grpSp>
      <p:pic>
        <p:nvPicPr>
          <p:cNvPr id="123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9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9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09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1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3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5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33" name="Rectangle 21"/>
          <p:cNvSpPr>
            <a:spLocks noChangeArrowheads="1"/>
          </p:cNvSpPr>
          <p:nvPr/>
        </p:nvSpPr>
        <p:spPr bwMode="auto">
          <a:xfrm>
            <a:off x="536575" y="1189038"/>
            <a:ext cx="944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注</a:t>
            </a:r>
          </a:p>
        </p:txBody>
      </p:sp>
      <p:sp>
        <p:nvSpPr>
          <p:cNvPr id="115734" name="Rectangle 22"/>
          <p:cNvSpPr>
            <a:spLocks noChangeArrowheads="1"/>
          </p:cNvSpPr>
          <p:nvPr/>
        </p:nvSpPr>
        <p:spPr bwMode="auto">
          <a:xfrm>
            <a:off x="1050925" y="1196975"/>
            <a:ext cx="809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仿宋_GB2312" pitchFamily="49" charset="-12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洛朗级数中的正幂次项和负幂次项分别称为洛朗级数</a:t>
            </a:r>
            <a:endParaRPr kumimoji="1" lang="en-US" altLang="zh-CN" u="sng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115756" name="Rectangle 44"/>
          <p:cNvSpPr>
            <a:spLocks noChangeArrowheads="1"/>
          </p:cNvSpPr>
          <p:nvPr/>
        </p:nvSpPr>
        <p:spPr bwMode="auto">
          <a:xfrm>
            <a:off x="536575" y="528638"/>
            <a:ext cx="4249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二、洛朗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Laurent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15762" name="Rectangle 50"/>
          <p:cNvSpPr>
            <a:spLocks noChangeArrowheads="1"/>
          </p:cNvSpPr>
          <p:nvPr/>
        </p:nvSpPr>
        <p:spPr bwMode="auto">
          <a:xfrm>
            <a:off x="1476375" y="1743075"/>
            <a:ext cx="3894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的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解析部分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和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主要部分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。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115763" name="Rectangle 51"/>
          <p:cNvSpPr>
            <a:spLocks noChangeArrowheads="1"/>
          </p:cNvSpPr>
          <p:nvPr/>
        </p:nvSpPr>
        <p:spPr bwMode="auto">
          <a:xfrm>
            <a:off x="1049338" y="2509838"/>
            <a:ext cx="8094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仿宋_GB2312" pitchFamily="49" charset="-122"/>
              </a:rPr>
              <a:t>(3)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一个在某圆环域内解析的函数展开为含有正负幂次项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115764" name="Rectangle 52"/>
          <p:cNvSpPr>
            <a:spLocks noChangeArrowheads="1"/>
          </p:cNvSpPr>
          <p:nvPr/>
        </p:nvSpPr>
        <p:spPr bwMode="auto">
          <a:xfrm>
            <a:off x="1474788" y="3055938"/>
            <a:ext cx="2986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的级数是唯一的。</a:t>
            </a:r>
          </a:p>
        </p:txBody>
      </p:sp>
      <p:grpSp>
        <p:nvGrpSpPr>
          <p:cNvPr id="115777" name="Group 65"/>
          <p:cNvGrpSpPr>
            <a:grpSpLocks/>
          </p:cNvGrpSpPr>
          <p:nvPr/>
        </p:nvGrpSpPr>
        <p:grpSpPr bwMode="auto">
          <a:xfrm>
            <a:off x="1047750" y="3829050"/>
            <a:ext cx="6718300" cy="812800"/>
            <a:chOff x="660" y="2412"/>
            <a:chExt cx="4232" cy="512"/>
          </a:xfrm>
        </p:grpSpPr>
        <p:sp>
          <p:nvSpPr>
            <p:cNvPr id="115766" name="Rectangle 54"/>
            <p:cNvSpPr>
              <a:spLocks noChangeArrowheads="1"/>
            </p:cNvSpPr>
            <p:nvPr/>
          </p:nvSpPr>
          <p:spPr bwMode="auto">
            <a:xfrm>
              <a:off x="660" y="2516"/>
              <a:ext cx="12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  <a:ea typeface="仿宋_GB2312" pitchFamily="49" charset="-122"/>
                </a:rPr>
                <a:t>(4) </a:t>
              </a:r>
              <a:r>
                <a:rPr kumimoji="1" lang="zh-CN" altLang="en-US">
                  <a:solidFill>
                    <a:srgbClr val="006600"/>
                  </a:solidFill>
                  <a:ea typeface="仿宋_GB2312" pitchFamily="49" charset="-122"/>
                </a:rPr>
                <a:t>系数</a:t>
              </a:r>
              <a:endParaRPr kumimoji="1" lang="en-US" altLang="zh-CN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115768" name="Object 56"/>
            <p:cNvGraphicFramePr>
              <a:graphicFrameLocks/>
            </p:cNvGraphicFramePr>
            <p:nvPr/>
          </p:nvGraphicFramePr>
          <p:xfrm>
            <a:off x="1435" y="2412"/>
            <a:ext cx="2200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820" name="公式" r:id="rId4" imgW="3492360" imgH="812520" progId="Equation.3">
                    <p:embed/>
                  </p:oleObj>
                </mc:Choice>
                <mc:Fallback>
                  <p:oleObj name="公式" r:id="rId4" imgW="3492360" imgH="81252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5" y="2412"/>
                          <a:ext cx="2200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70" name="Object 58"/>
            <p:cNvGraphicFramePr>
              <a:graphicFrameLocks/>
            </p:cNvGraphicFramePr>
            <p:nvPr/>
          </p:nvGraphicFramePr>
          <p:xfrm>
            <a:off x="3694" y="2417"/>
            <a:ext cx="119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821" name="公式" r:id="rId6" imgW="1904760" imgH="787320" progId="Equation.3">
                    <p:embed/>
                  </p:oleObj>
                </mc:Choice>
                <mc:Fallback>
                  <p:oleObj name="公式" r:id="rId6" imgW="1904760" imgH="78732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4" y="2417"/>
                          <a:ext cx="119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71" name="Rectangle 59"/>
            <p:cNvSpPr>
              <a:spLocks noChangeArrowheads="1"/>
            </p:cNvSpPr>
            <p:nvPr/>
          </p:nvSpPr>
          <p:spPr bwMode="auto">
            <a:xfrm>
              <a:off x="3649" y="2500"/>
              <a:ext cx="5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115778" name="Group 66"/>
          <p:cNvGrpSpPr>
            <a:grpSpLocks/>
          </p:cNvGrpSpPr>
          <p:nvPr/>
        </p:nvGrpSpPr>
        <p:grpSpPr bwMode="auto">
          <a:xfrm>
            <a:off x="1046163" y="5049838"/>
            <a:ext cx="7959725" cy="457200"/>
            <a:chOff x="659" y="3181"/>
            <a:chExt cx="5014" cy="288"/>
          </a:xfrm>
        </p:grpSpPr>
        <p:sp>
          <p:nvSpPr>
            <p:cNvPr id="115772" name="Rectangle 60"/>
            <p:cNvSpPr>
              <a:spLocks noChangeArrowheads="1"/>
            </p:cNvSpPr>
            <p:nvPr/>
          </p:nvSpPr>
          <p:spPr bwMode="auto">
            <a:xfrm>
              <a:off x="659" y="3181"/>
              <a:ext cx="50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  <a:ea typeface="仿宋_GB2312" pitchFamily="49" charset="-122"/>
                </a:rPr>
                <a:t>(5) </a:t>
              </a:r>
              <a:r>
                <a:rPr kumimoji="1" lang="zh-CN" altLang="en-US">
                  <a:solidFill>
                    <a:srgbClr val="006600"/>
                  </a:solidFill>
                  <a:ea typeface="仿宋_GB2312" pitchFamily="49" charset="-122"/>
                </a:rPr>
                <a:t>若函数         在圆环                         内解析，则         在</a:t>
              </a:r>
              <a:endParaRPr kumimoji="1" lang="en-US" altLang="zh-CN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115773" name="Object 61"/>
            <p:cNvGraphicFramePr>
              <a:graphicFrameLocks/>
            </p:cNvGraphicFramePr>
            <p:nvPr/>
          </p:nvGraphicFramePr>
          <p:xfrm>
            <a:off x="2616" y="3221"/>
            <a:ext cx="112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822" name="公式" r:id="rId8" imgW="1828800" imgH="380880" progId="Equation.3">
                    <p:embed/>
                  </p:oleObj>
                </mc:Choice>
                <mc:Fallback>
                  <p:oleObj name="公式" r:id="rId8" imgW="1828800" imgH="38088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6" y="3221"/>
                          <a:ext cx="112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74" name="Object 62"/>
            <p:cNvGraphicFramePr>
              <a:graphicFrameLocks/>
            </p:cNvGraphicFramePr>
            <p:nvPr/>
          </p:nvGraphicFramePr>
          <p:xfrm>
            <a:off x="1583" y="3220"/>
            <a:ext cx="39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823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3" y="3220"/>
                          <a:ext cx="39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5775" name="Object 63"/>
            <p:cNvGraphicFramePr>
              <a:graphicFrameLocks/>
            </p:cNvGraphicFramePr>
            <p:nvPr/>
          </p:nvGraphicFramePr>
          <p:xfrm>
            <a:off x="4764" y="3219"/>
            <a:ext cx="39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824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4" y="3219"/>
                          <a:ext cx="39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5776" name="Rectangle 64"/>
          <p:cNvSpPr>
            <a:spLocks noChangeArrowheads="1"/>
          </p:cNvSpPr>
          <p:nvPr/>
        </p:nvSpPr>
        <p:spPr bwMode="auto">
          <a:xfrm>
            <a:off x="1466850" y="5638800"/>
            <a:ext cx="6569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在此圆环内的洛朗展开式就是泰勒展开式。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pic>
        <p:nvPicPr>
          <p:cNvPr id="115817" name="Picture 10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8" name="Picture 106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19" name="Picture 107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5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1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58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4" grpId="0"/>
      <p:bldP spid="115762" grpId="0"/>
      <p:bldP spid="115763" grpId="0"/>
      <p:bldP spid="115764" grpId="0"/>
      <p:bldP spid="1157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530225"/>
            <a:ext cx="6140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三、将函数展开为</a:t>
            </a:r>
            <a:r>
              <a:rPr lang="zh-CN" altLang="en-US" sz="2800">
                <a:solidFill>
                  <a:srgbClr val="000099"/>
                </a:solidFill>
              </a:rPr>
              <a:t>洛朗级数的方法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531813" y="1166813"/>
            <a:ext cx="2382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直接展开法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863600" y="1716088"/>
            <a:ext cx="539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 根据洛朗定理，在</a:t>
            </a:r>
            <a:r>
              <a:rPr kumimoji="1" lang="zh-CN" altLang="en-US">
                <a:solidFill>
                  <a:srgbClr val="FF0000"/>
                </a:solidFill>
                <a:ea typeface="楷体_GB2312" pitchFamily="49" charset="-122"/>
              </a:rPr>
              <a:t>指定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的解析环上</a:t>
            </a:r>
          </a:p>
        </p:txBody>
      </p:sp>
      <p:graphicFrame>
        <p:nvGraphicFramePr>
          <p:cNvPr id="17422" name="Object 14"/>
          <p:cNvGraphicFramePr>
            <a:graphicFrameLocks/>
          </p:cNvGraphicFramePr>
          <p:nvPr/>
        </p:nvGraphicFramePr>
        <p:xfrm>
          <a:off x="1465263" y="2924175"/>
          <a:ext cx="35560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公式" r:id="rId5" imgW="3555720" imgH="812520" progId="Equation.3">
                  <p:embed/>
                </p:oleObj>
              </mc:Choice>
              <mc:Fallback>
                <p:oleObj name="公式" r:id="rId5" imgW="3555720" imgH="812520" progId="Equation.3">
                  <p:embed/>
                  <p:pic>
                    <p:nvPicPr>
                      <p:cNvPr id="0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2924175"/>
                        <a:ext cx="35560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54" name="Group 46"/>
          <p:cNvGrpSpPr>
            <a:grpSpLocks/>
          </p:cNvGrpSpPr>
          <p:nvPr/>
        </p:nvGrpSpPr>
        <p:grpSpPr bwMode="auto">
          <a:xfrm>
            <a:off x="5629275" y="1790700"/>
            <a:ext cx="3152775" cy="3152775"/>
            <a:chOff x="3546" y="1128"/>
            <a:chExt cx="1986" cy="1986"/>
          </a:xfrm>
        </p:grpSpPr>
        <p:sp>
          <p:nvSpPr>
            <p:cNvPr id="17436" name="Oval 28"/>
            <p:cNvSpPr>
              <a:spLocks noChangeAspect="1" noChangeArrowheads="1"/>
            </p:cNvSpPr>
            <p:nvPr/>
          </p:nvSpPr>
          <p:spPr bwMode="auto">
            <a:xfrm>
              <a:off x="3546" y="1128"/>
              <a:ext cx="1986" cy="1986"/>
            </a:xfrm>
            <a:prstGeom prst="ellipse">
              <a:avLst/>
            </a:prstGeom>
            <a:solidFill>
              <a:srgbClr val="FFCC99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7437" name="Oval 29"/>
            <p:cNvSpPr>
              <a:spLocks noChangeAspect="1" noChangeArrowheads="1"/>
            </p:cNvSpPr>
            <p:nvPr/>
          </p:nvSpPr>
          <p:spPr bwMode="auto">
            <a:xfrm>
              <a:off x="4218" y="1800"/>
              <a:ext cx="642" cy="642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7438" name="Line 30"/>
            <p:cNvSpPr>
              <a:spLocks noChangeAspect="1" noChangeShapeType="1"/>
            </p:cNvSpPr>
            <p:nvPr/>
          </p:nvSpPr>
          <p:spPr bwMode="auto">
            <a:xfrm flipV="1">
              <a:off x="4539" y="2105"/>
              <a:ext cx="317" cy="1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7439" name="Freeform 31"/>
            <p:cNvSpPr>
              <a:spLocks noChangeAspect="1"/>
            </p:cNvSpPr>
            <p:nvPr/>
          </p:nvSpPr>
          <p:spPr bwMode="auto">
            <a:xfrm>
              <a:off x="3892" y="1363"/>
              <a:ext cx="1273" cy="1400"/>
            </a:xfrm>
            <a:custGeom>
              <a:avLst/>
              <a:gdLst>
                <a:gd name="T0" fmla="*/ 182 w 1273"/>
                <a:gd name="T1" fmla="*/ 1205 h 1400"/>
                <a:gd name="T2" fmla="*/ 386 w 1273"/>
                <a:gd name="T3" fmla="*/ 1283 h 1400"/>
                <a:gd name="T4" fmla="*/ 650 w 1273"/>
                <a:gd name="T5" fmla="*/ 1397 h 1400"/>
                <a:gd name="T6" fmla="*/ 976 w 1273"/>
                <a:gd name="T7" fmla="*/ 1266 h 1400"/>
                <a:gd name="T8" fmla="*/ 1233 w 1273"/>
                <a:gd name="T9" fmla="*/ 841 h 1400"/>
                <a:gd name="T10" fmla="*/ 1218 w 1273"/>
                <a:gd name="T11" fmla="*/ 309 h 1400"/>
                <a:gd name="T12" fmla="*/ 1051 w 1273"/>
                <a:gd name="T13" fmla="*/ 91 h 1400"/>
                <a:gd name="T14" fmla="*/ 698 w 1273"/>
                <a:gd name="T15" fmla="*/ 9 h 1400"/>
                <a:gd name="T16" fmla="*/ 542 w 1273"/>
                <a:gd name="T17" fmla="*/ 35 h 1400"/>
                <a:gd name="T18" fmla="*/ 433 w 1273"/>
                <a:gd name="T19" fmla="*/ 206 h 1400"/>
                <a:gd name="T20" fmla="*/ 58 w 1273"/>
                <a:gd name="T21" fmla="*/ 544 h 1400"/>
                <a:gd name="T22" fmla="*/ 86 w 1273"/>
                <a:gd name="T23" fmla="*/ 1037 h 1400"/>
                <a:gd name="T24" fmla="*/ 182 w 1273"/>
                <a:gd name="T25" fmla="*/ 1205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3" h="1400">
                  <a:moveTo>
                    <a:pt x="182" y="1205"/>
                  </a:moveTo>
                  <a:cubicBezTo>
                    <a:pt x="232" y="1246"/>
                    <a:pt x="308" y="1251"/>
                    <a:pt x="386" y="1283"/>
                  </a:cubicBezTo>
                  <a:cubicBezTo>
                    <a:pt x="464" y="1315"/>
                    <a:pt x="552" y="1400"/>
                    <a:pt x="650" y="1397"/>
                  </a:cubicBezTo>
                  <a:cubicBezTo>
                    <a:pt x="748" y="1394"/>
                    <a:pt x="879" y="1358"/>
                    <a:pt x="976" y="1266"/>
                  </a:cubicBezTo>
                  <a:cubicBezTo>
                    <a:pt x="1073" y="1174"/>
                    <a:pt x="1193" y="1001"/>
                    <a:pt x="1233" y="841"/>
                  </a:cubicBezTo>
                  <a:cubicBezTo>
                    <a:pt x="1273" y="681"/>
                    <a:pt x="1248" y="434"/>
                    <a:pt x="1218" y="309"/>
                  </a:cubicBezTo>
                  <a:cubicBezTo>
                    <a:pt x="1188" y="184"/>
                    <a:pt x="1137" y="141"/>
                    <a:pt x="1051" y="91"/>
                  </a:cubicBezTo>
                  <a:cubicBezTo>
                    <a:pt x="964" y="41"/>
                    <a:pt x="783" y="18"/>
                    <a:pt x="698" y="9"/>
                  </a:cubicBezTo>
                  <a:cubicBezTo>
                    <a:pt x="613" y="0"/>
                    <a:pt x="586" y="2"/>
                    <a:pt x="542" y="35"/>
                  </a:cubicBezTo>
                  <a:cubicBezTo>
                    <a:pt x="498" y="68"/>
                    <a:pt x="514" y="121"/>
                    <a:pt x="433" y="206"/>
                  </a:cubicBezTo>
                  <a:cubicBezTo>
                    <a:pt x="352" y="291"/>
                    <a:pt x="116" y="405"/>
                    <a:pt x="58" y="544"/>
                  </a:cubicBezTo>
                  <a:cubicBezTo>
                    <a:pt x="0" y="683"/>
                    <a:pt x="65" y="927"/>
                    <a:pt x="86" y="1037"/>
                  </a:cubicBezTo>
                  <a:cubicBezTo>
                    <a:pt x="107" y="1147"/>
                    <a:pt x="132" y="1164"/>
                    <a:pt x="182" y="1205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9933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7440" name="Line 32"/>
            <p:cNvSpPr>
              <a:spLocks noChangeAspect="1" noChangeShapeType="1"/>
            </p:cNvSpPr>
            <p:nvPr/>
          </p:nvSpPr>
          <p:spPr bwMode="auto">
            <a:xfrm>
              <a:off x="4539" y="2123"/>
              <a:ext cx="957" cy="26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7441" name="Oval 33"/>
            <p:cNvSpPr>
              <a:spLocks noChangeAspect="1" noChangeArrowheads="1"/>
            </p:cNvSpPr>
            <p:nvPr/>
          </p:nvSpPr>
          <p:spPr bwMode="auto">
            <a:xfrm>
              <a:off x="4515" y="2097"/>
              <a:ext cx="43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7442" name="Text Box 34"/>
            <p:cNvSpPr txBox="1">
              <a:spLocks noChangeAspect="1" noChangeArrowheads="1"/>
            </p:cNvSpPr>
            <p:nvPr/>
          </p:nvSpPr>
          <p:spPr bwMode="auto">
            <a:xfrm rot="763911">
              <a:off x="5228" y="2136"/>
              <a:ext cx="26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r>
                <a:rPr kumimoji="1" lang="en-US" altLang="zh-CN" sz="1800" baseline="-25000">
                  <a:solidFill>
                    <a:srgbClr val="339966"/>
                  </a:solidFill>
                </a:rPr>
                <a:t>2</a:t>
              </a:r>
            </a:p>
          </p:txBody>
        </p:sp>
        <p:sp>
          <p:nvSpPr>
            <p:cNvPr id="17443" name="Text Box 35"/>
            <p:cNvSpPr txBox="1">
              <a:spLocks noChangeAspect="1" noChangeArrowheads="1"/>
            </p:cNvSpPr>
            <p:nvPr/>
          </p:nvSpPr>
          <p:spPr bwMode="auto">
            <a:xfrm>
              <a:off x="3910" y="1530"/>
              <a:ext cx="3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17444" name="Text Box 36"/>
            <p:cNvSpPr txBox="1">
              <a:spLocks noChangeAspect="1" noChangeArrowheads="1"/>
            </p:cNvSpPr>
            <p:nvPr/>
          </p:nvSpPr>
          <p:spPr bwMode="auto">
            <a:xfrm>
              <a:off x="4453" y="2080"/>
              <a:ext cx="4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0</a:t>
              </a:r>
            </a:p>
          </p:txBody>
        </p:sp>
        <p:grpSp>
          <p:nvGrpSpPr>
            <p:cNvPr id="17445" name="Group 37"/>
            <p:cNvGrpSpPr>
              <a:grpSpLocks noChangeAspect="1"/>
            </p:cNvGrpSpPr>
            <p:nvPr/>
          </p:nvGrpSpPr>
          <p:grpSpPr bwMode="auto">
            <a:xfrm>
              <a:off x="4613" y="1906"/>
              <a:ext cx="245" cy="214"/>
              <a:chOff x="1890" y="3066"/>
              <a:chExt cx="196" cy="171"/>
            </a:xfrm>
          </p:grpSpPr>
          <p:sp>
            <p:nvSpPr>
              <p:cNvPr id="17446" name="Text Box 38"/>
              <p:cNvSpPr txBox="1">
                <a:spLocks noChangeAspect="1" noChangeArrowheads="1"/>
              </p:cNvSpPr>
              <p:nvPr/>
            </p:nvSpPr>
            <p:spPr bwMode="auto">
              <a:xfrm>
                <a:off x="1890" y="3066"/>
                <a:ext cx="196" cy="1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1800" i="1">
                    <a:solidFill>
                      <a:srgbClr val="339966"/>
                    </a:solidFill>
                  </a:rPr>
                  <a:t>R</a:t>
                </a:r>
                <a:endParaRPr kumimoji="1" lang="en-US" altLang="zh-CN" sz="1800" baseline="-25000">
                  <a:solidFill>
                    <a:srgbClr val="339966"/>
                  </a:solidFill>
                </a:endParaRPr>
              </a:p>
            </p:txBody>
          </p:sp>
          <p:sp>
            <p:nvSpPr>
              <p:cNvPr id="17447" name="Rectangle 39"/>
              <p:cNvSpPr>
                <a:spLocks noChangeAspect="1" noChangeArrowheads="1"/>
              </p:cNvSpPr>
              <p:nvPr/>
            </p:nvSpPr>
            <p:spPr bwMode="auto">
              <a:xfrm>
                <a:off x="1919" y="3113"/>
                <a:ext cx="125" cy="1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339966"/>
                    </a:solidFill>
                  </a:rPr>
                  <a:t>1</a:t>
                </a:r>
                <a:endParaRPr kumimoji="1" lang="zh-CN" altLang="en-US" sz="1000">
                  <a:solidFill>
                    <a:srgbClr val="339966"/>
                  </a:solidFill>
                </a:endParaRPr>
              </a:p>
            </p:txBody>
          </p:sp>
        </p:grp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5166" y="1773"/>
              <a:ext cx="17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17449" name="Line 41"/>
            <p:cNvSpPr>
              <a:spLocks noChangeShapeType="1"/>
            </p:cNvSpPr>
            <p:nvPr/>
          </p:nvSpPr>
          <p:spPr bwMode="auto">
            <a:xfrm flipH="1" flipV="1">
              <a:off x="5131" y="1789"/>
              <a:ext cx="12" cy="1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50" name="Oval 42"/>
            <p:cNvSpPr>
              <a:spLocks noChangeAspect="1" noChangeArrowheads="1"/>
            </p:cNvSpPr>
            <p:nvPr/>
          </p:nvSpPr>
          <p:spPr bwMode="auto">
            <a:xfrm>
              <a:off x="4095" y="1704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7451" name="Text Box 43"/>
            <p:cNvSpPr txBox="1">
              <a:spLocks noChangeArrowheads="1"/>
            </p:cNvSpPr>
            <p:nvPr/>
          </p:nvSpPr>
          <p:spPr bwMode="auto">
            <a:xfrm>
              <a:off x="4879" y="2762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D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17452" name="Rectangle 44"/>
          <p:cNvSpPr>
            <a:spLocks noChangeArrowheads="1"/>
          </p:cNvSpPr>
          <p:nvPr/>
        </p:nvSpPr>
        <p:spPr bwMode="auto">
          <a:xfrm>
            <a:off x="1123950" y="2238375"/>
            <a:ext cx="328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直接计算展开系数：</a:t>
            </a:r>
          </a:p>
        </p:txBody>
      </p:sp>
      <p:sp>
        <p:nvSpPr>
          <p:cNvPr id="17453" name="Rectangle 45"/>
          <p:cNvSpPr>
            <a:spLocks noChangeArrowheads="1"/>
          </p:cNvSpPr>
          <p:nvPr/>
        </p:nvSpPr>
        <p:spPr bwMode="auto">
          <a:xfrm>
            <a:off x="862013" y="4086225"/>
            <a:ext cx="3754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7"/>
              </a:buBlip>
            </a:pP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 有点繁！有点烦！</a:t>
            </a:r>
            <a:endParaRPr kumimoji="1" lang="en-US" altLang="zh-CN">
              <a:solidFill>
                <a:schemeClr val="hlink"/>
              </a:solidFill>
              <a:ea typeface="仿宋_GB2312" pitchFamily="49" charset="-122"/>
            </a:endParaRPr>
          </a:p>
        </p:txBody>
      </p:sp>
      <p:pic>
        <p:nvPicPr>
          <p:cNvPr id="17474" name="Picture 66" descr="xs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5" name="Picture 67" descr="xs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8" grpId="0"/>
      <p:bldP spid="17421" grpId="0"/>
      <p:bldP spid="17452" grpId="0"/>
      <p:bldP spid="174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80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6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7" name="Picture 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1" name="Picture 2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5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7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2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21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22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536575" y="530225"/>
            <a:ext cx="6075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三、将函数展开为</a:t>
            </a:r>
            <a:r>
              <a:rPr lang="zh-CN" altLang="en-US" sz="2800">
                <a:solidFill>
                  <a:srgbClr val="000099"/>
                </a:solidFill>
              </a:rPr>
              <a:t>洛朗级数的方法</a:t>
            </a:r>
          </a:p>
        </p:txBody>
      </p:sp>
      <p:sp>
        <p:nvSpPr>
          <p:cNvPr id="118791" name="Rectangle 7"/>
          <p:cNvSpPr>
            <a:spLocks noChangeArrowheads="1"/>
          </p:cNvSpPr>
          <p:nvPr/>
        </p:nvSpPr>
        <p:spPr bwMode="auto">
          <a:xfrm>
            <a:off x="863600" y="1801813"/>
            <a:ext cx="828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 根据唯一性，利用一些已知的展开式，通过有理运算、</a:t>
            </a:r>
            <a:endParaRPr kumimoji="1" lang="en-US" altLang="zh-CN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1123950" y="2324100"/>
            <a:ext cx="721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代换运算、逐项求导、逐项求积等方法展开。</a:t>
            </a:r>
            <a:endParaRPr kumimoji="1" lang="en-US" altLang="zh-CN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862013" y="3076575"/>
            <a:ext cx="436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 两个重要的已知展开式</a:t>
            </a:r>
            <a:endParaRPr kumimoji="1" lang="en-US" altLang="zh-CN">
              <a:solidFill>
                <a:schemeClr val="hlink"/>
              </a:solidFill>
              <a:ea typeface="仿宋_GB2312" pitchFamily="49" charset="-122"/>
            </a:endParaRPr>
          </a:p>
        </p:txBody>
      </p:sp>
      <p:grpSp>
        <p:nvGrpSpPr>
          <p:cNvPr id="118803" name="Group 19"/>
          <p:cNvGrpSpPr>
            <a:grpSpLocks/>
          </p:cNvGrpSpPr>
          <p:nvPr/>
        </p:nvGrpSpPr>
        <p:grpSpPr bwMode="auto">
          <a:xfrm>
            <a:off x="1276350" y="3724275"/>
            <a:ext cx="5789613" cy="1931988"/>
            <a:chOff x="804" y="2346"/>
            <a:chExt cx="3647" cy="1217"/>
          </a:xfrm>
        </p:grpSpPr>
        <p:grpSp>
          <p:nvGrpSpPr>
            <p:cNvPr id="118794" name="Group 10"/>
            <p:cNvGrpSpPr>
              <a:grpSpLocks/>
            </p:cNvGrpSpPr>
            <p:nvPr/>
          </p:nvGrpSpPr>
          <p:grpSpPr bwMode="auto">
            <a:xfrm>
              <a:off x="809" y="3023"/>
              <a:ext cx="3642" cy="540"/>
              <a:chOff x="815" y="3233"/>
              <a:chExt cx="3642" cy="540"/>
            </a:xfrm>
          </p:grpSpPr>
          <p:sp>
            <p:nvSpPr>
              <p:cNvPr id="118795" name="Rectangle 11"/>
              <p:cNvSpPr>
                <a:spLocks noChangeArrowheads="1"/>
              </p:cNvSpPr>
              <p:nvPr/>
            </p:nvSpPr>
            <p:spPr bwMode="auto">
              <a:xfrm>
                <a:off x="815" y="3251"/>
                <a:ext cx="3642" cy="52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18796" name="Object 12"/>
              <p:cNvGraphicFramePr>
                <a:graphicFrameLocks/>
              </p:cNvGraphicFramePr>
              <p:nvPr/>
            </p:nvGraphicFramePr>
            <p:xfrm>
              <a:off x="856" y="3233"/>
              <a:ext cx="2687" cy="5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8825" name="公式" r:id="rId6" imgW="4267080" imgH="850680" progId="Equation.3">
                      <p:embed/>
                    </p:oleObj>
                  </mc:Choice>
                  <mc:Fallback>
                    <p:oleObj name="公式" r:id="rId6" imgW="4267080" imgH="850680" progId="Equation.3">
                      <p:embed/>
                      <p:pic>
                        <p:nvPicPr>
                          <p:cNvPr id="0" name="Object 1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6" y="3233"/>
                            <a:ext cx="2687" cy="5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8797" name="Object 13"/>
              <p:cNvGraphicFramePr>
                <a:graphicFrameLocks/>
              </p:cNvGraphicFramePr>
              <p:nvPr/>
            </p:nvGraphicFramePr>
            <p:xfrm>
              <a:off x="3650" y="3413"/>
              <a:ext cx="721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8826" name="公式" r:id="rId8" imgW="1143000" imgH="342720" progId="Equation.3">
                      <p:embed/>
                    </p:oleObj>
                  </mc:Choice>
                  <mc:Fallback>
                    <p:oleObj name="公式" r:id="rId8" imgW="1143000" imgH="342720" progId="Equation.3">
                      <p:embed/>
                      <p:pic>
                        <p:nvPicPr>
                          <p:cNvPr id="0" name="Object 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0" y="3413"/>
                            <a:ext cx="721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8798" name="Group 14"/>
            <p:cNvGrpSpPr>
              <a:grpSpLocks/>
            </p:cNvGrpSpPr>
            <p:nvPr/>
          </p:nvGrpSpPr>
          <p:grpSpPr bwMode="auto">
            <a:xfrm>
              <a:off x="804" y="2346"/>
              <a:ext cx="3642" cy="522"/>
              <a:chOff x="810" y="2496"/>
              <a:chExt cx="3642" cy="522"/>
            </a:xfrm>
          </p:grpSpPr>
          <p:sp>
            <p:nvSpPr>
              <p:cNvPr id="118799" name="Rectangle 15"/>
              <p:cNvSpPr>
                <a:spLocks noChangeArrowheads="1"/>
              </p:cNvSpPr>
              <p:nvPr/>
            </p:nvSpPr>
            <p:spPr bwMode="auto">
              <a:xfrm>
                <a:off x="810" y="2496"/>
                <a:ext cx="3642" cy="52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18800" name="Object 16"/>
              <p:cNvGraphicFramePr>
                <a:graphicFrameLocks/>
              </p:cNvGraphicFramePr>
              <p:nvPr/>
            </p:nvGraphicFramePr>
            <p:xfrm>
              <a:off x="849" y="2510"/>
              <a:ext cx="2575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8827" name="公式" r:id="rId10" imgW="4089240" imgH="799920" progId="Equation.3">
                      <p:embed/>
                    </p:oleObj>
                  </mc:Choice>
                  <mc:Fallback>
                    <p:oleObj name="公式" r:id="rId10" imgW="4089240" imgH="799920" progId="Equation.3">
                      <p:embed/>
                      <p:pic>
                        <p:nvPicPr>
                          <p:cNvPr id="0" name="Object 1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9" y="2510"/>
                            <a:ext cx="2575" cy="50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8801" name="Object 17"/>
              <p:cNvGraphicFramePr>
                <a:graphicFrameLocks/>
              </p:cNvGraphicFramePr>
              <p:nvPr/>
            </p:nvGraphicFramePr>
            <p:xfrm>
              <a:off x="3653" y="2656"/>
              <a:ext cx="544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8828" name="公式" r:id="rId12" imgW="863280" imgH="342720" progId="Equation.3">
                      <p:embed/>
                    </p:oleObj>
                  </mc:Choice>
                  <mc:Fallback>
                    <p:oleObj name="公式" r:id="rId12" imgW="863280" imgH="342720" progId="Equation.3">
                      <p:embed/>
                      <p:pic>
                        <p:nvPicPr>
                          <p:cNvPr id="0" name="Object 1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3" y="2656"/>
                            <a:ext cx="544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18802" name="Rectangle 18"/>
          <p:cNvSpPr>
            <a:spLocks noChangeArrowheads="1"/>
          </p:cNvSpPr>
          <p:nvPr/>
        </p:nvSpPr>
        <p:spPr bwMode="auto">
          <a:xfrm>
            <a:off x="531813" y="1166813"/>
            <a:ext cx="2732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间接展开法</a:t>
            </a:r>
          </a:p>
        </p:txBody>
      </p:sp>
      <p:pic>
        <p:nvPicPr>
          <p:cNvPr id="118823" name="Picture 39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24" name="Picture 40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1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/>
      <p:bldP spid="118792" grpId="0"/>
      <p:bldP spid="118793" grpId="0"/>
      <p:bldP spid="1188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93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3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38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39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1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2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3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4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5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6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7" name="Picture 1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8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49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50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51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52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53" name="Picture 1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54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536575" y="530225"/>
            <a:ext cx="5757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三、将函数展开为</a:t>
            </a:r>
            <a:r>
              <a:rPr lang="zh-CN" altLang="en-US" sz="2800">
                <a:solidFill>
                  <a:srgbClr val="000099"/>
                </a:solidFill>
              </a:rPr>
              <a:t>洛朗级数的方法</a:t>
            </a: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1352550" y="1685925"/>
            <a:ext cx="779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都需要根据函数的奇点位置，将复平面</a:t>
            </a:r>
            <a:r>
              <a:rPr kumimoji="1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或者题目指定</a:t>
            </a:r>
            <a:endParaRPr kumimoji="1" lang="en-US" altLang="zh-CN">
              <a:solidFill>
                <a:srgbClr val="006600"/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grpSp>
        <p:nvGrpSpPr>
          <p:cNvPr id="120932" name="Group 100"/>
          <p:cNvGrpSpPr>
            <a:grpSpLocks/>
          </p:cNvGrpSpPr>
          <p:nvPr/>
        </p:nvGrpSpPr>
        <p:grpSpPr bwMode="auto">
          <a:xfrm>
            <a:off x="531813" y="1157288"/>
            <a:ext cx="8475662" cy="473075"/>
            <a:chOff x="335" y="729"/>
            <a:chExt cx="5339" cy="298"/>
          </a:xfrm>
        </p:grpSpPr>
        <p:sp>
          <p:nvSpPr>
            <p:cNvPr id="120835" name="Rectangle 3"/>
            <p:cNvSpPr>
              <a:spLocks noChangeArrowheads="1"/>
            </p:cNvSpPr>
            <p:nvPr/>
          </p:nvSpPr>
          <p:spPr bwMode="auto">
            <a:xfrm>
              <a:off x="850" y="739"/>
              <a:ext cx="4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kumimoji="1"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无论是</a:t>
              </a:r>
              <a:r>
                <a:rPr kumimoji="1" lang="zh-CN" altLang="en-US" u="sng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直接展开法</a:t>
              </a:r>
              <a:r>
                <a:rPr kumimoji="1"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还是</a:t>
              </a:r>
              <a:r>
                <a:rPr kumimoji="1" lang="zh-CN" altLang="en-US" u="sng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间接展开法</a:t>
              </a:r>
              <a:r>
                <a:rPr kumimoji="1"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，在求展开式之前，</a:t>
              </a:r>
              <a:endParaRPr kumimoji="1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20846" name="Rectangle 14"/>
            <p:cNvSpPr>
              <a:spLocks noChangeArrowheads="1"/>
            </p:cNvSpPr>
            <p:nvPr/>
          </p:nvSpPr>
          <p:spPr bwMode="auto">
            <a:xfrm>
              <a:off x="335" y="729"/>
              <a:ext cx="12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注意</a:t>
              </a:r>
            </a:p>
          </p:txBody>
        </p:sp>
      </p:grpSp>
      <p:sp>
        <p:nvSpPr>
          <p:cNvPr id="120847" name="Rectangle 15"/>
          <p:cNvSpPr>
            <a:spLocks noChangeArrowheads="1"/>
          </p:cNvSpPr>
          <p:nvPr/>
        </p:nvSpPr>
        <p:spPr bwMode="auto">
          <a:xfrm>
            <a:off x="1352550" y="2198688"/>
            <a:ext cx="5176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的展开区域</a:t>
            </a:r>
            <a:r>
              <a:rPr kumimoji="1" lang="zh-CN" altLang="en-US" baseline="-25000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kumimoji="1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分为若干个解析环。</a:t>
            </a:r>
          </a:p>
        </p:txBody>
      </p:sp>
      <p:grpSp>
        <p:nvGrpSpPr>
          <p:cNvPr id="120933" name="Group 101"/>
          <p:cNvGrpSpPr>
            <a:grpSpLocks/>
          </p:cNvGrpSpPr>
          <p:nvPr/>
        </p:nvGrpSpPr>
        <p:grpSpPr bwMode="auto">
          <a:xfrm>
            <a:off x="530225" y="2847975"/>
            <a:ext cx="4373563" cy="469900"/>
            <a:chOff x="334" y="1794"/>
            <a:chExt cx="2755" cy="296"/>
          </a:xfrm>
        </p:grpSpPr>
        <p:sp>
          <p:nvSpPr>
            <p:cNvPr id="120849" name="Rectangle 17"/>
            <p:cNvSpPr>
              <a:spLocks noChangeArrowheads="1"/>
            </p:cNvSpPr>
            <p:nvPr/>
          </p:nvSpPr>
          <p:spPr bwMode="auto">
            <a:xfrm>
              <a:off x="334" y="1802"/>
              <a:ext cx="8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比如</a:t>
              </a:r>
            </a:p>
          </p:txBody>
        </p:sp>
        <p:sp>
          <p:nvSpPr>
            <p:cNvPr id="120921" name="Rectangle 89"/>
            <p:cNvSpPr>
              <a:spLocks noChangeArrowheads="1"/>
            </p:cNvSpPr>
            <p:nvPr/>
          </p:nvSpPr>
          <p:spPr bwMode="auto">
            <a:xfrm>
              <a:off x="854" y="1794"/>
              <a:ext cx="1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设函数的奇点为</a:t>
              </a:r>
            </a:p>
          </p:txBody>
        </p:sp>
        <p:graphicFrame>
          <p:nvGraphicFramePr>
            <p:cNvPr id="120923" name="Object 91"/>
            <p:cNvGraphicFramePr>
              <a:graphicFrameLocks/>
            </p:cNvGraphicFramePr>
            <p:nvPr/>
          </p:nvGraphicFramePr>
          <p:xfrm>
            <a:off x="2298" y="1823"/>
            <a:ext cx="79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85" name="公式" r:id="rId4" imgW="1257120" imgH="380880" progId="Equation.3">
                    <p:embed/>
                  </p:oleObj>
                </mc:Choice>
                <mc:Fallback>
                  <p:oleObj name="公式" r:id="rId4" imgW="1257120" imgH="380880" progId="Equation.3">
                    <p:embed/>
                    <p:pic>
                      <p:nvPicPr>
                        <p:cNvPr id="0" name="Object 9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8" y="1823"/>
                          <a:ext cx="79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0934" name="Group 102"/>
          <p:cNvGrpSpPr>
            <a:grpSpLocks/>
          </p:cNvGrpSpPr>
          <p:nvPr/>
        </p:nvGrpSpPr>
        <p:grpSpPr bwMode="auto">
          <a:xfrm>
            <a:off x="1355725" y="3371850"/>
            <a:ext cx="1746250" cy="457200"/>
            <a:chOff x="854" y="2124"/>
            <a:chExt cx="1100" cy="288"/>
          </a:xfrm>
        </p:grpSpPr>
        <p:sp>
          <p:nvSpPr>
            <p:cNvPr id="120924" name="Rectangle 92"/>
            <p:cNvSpPr>
              <a:spLocks noChangeArrowheads="1"/>
            </p:cNvSpPr>
            <p:nvPr/>
          </p:nvSpPr>
          <p:spPr bwMode="auto">
            <a:xfrm>
              <a:off x="854" y="2124"/>
              <a:ext cx="10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展开点为</a:t>
              </a:r>
            </a:p>
          </p:txBody>
        </p:sp>
        <p:graphicFrame>
          <p:nvGraphicFramePr>
            <p:cNvPr id="120925" name="Object 93"/>
            <p:cNvGraphicFramePr>
              <a:graphicFrameLocks/>
            </p:cNvGraphicFramePr>
            <p:nvPr/>
          </p:nvGraphicFramePr>
          <p:xfrm>
            <a:off x="1715" y="2164"/>
            <a:ext cx="23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86" name="公式" r:id="rId6" imgW="380880" imgH="380880" progId="Equation.3">
                    <p:embed/>
                  </p:oleObj>
                </mc:Choice>
                <mc:Fallback>
                  <p:oleObj name="公式" r:id="rId6" imgW="380880" imgH="380880" progId="Equation.3">
                    <p:embed/>
                    <p:pic>
                      <p:nvPicPr>
                        <p:cNvPr id="0" name="Object 9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5" y="2164"/>
                          <a:ext cx="23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0926" name="Rectangle 94"/>
          <p:cNvSpPr>
            <a:spLocks noChangeArrowheads="1"/>
          </p:cNvSpPr>
          <p:nvPr/>
        </p:nvSpPr>
        <p:spPr bwMode="auto">
          <a:xfrm>
            <a:off x="3162300" y="3381375"/>
            <a:ext cx="171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则复平面</a:t>
            </a:r>
          </a:p>
        </p:txBody>
      </p:sp>
      <p:sp>
        <p:nvSpPr>
          <p:cNvPr id="120927" name="Rectangle 95"/>
          <p:cNvSpPr>
            <a:spLocks noChangeArrowheads="1"/>
          </p:cNvSpPr>
          <p:nvPr/>
        </p:nvSpPr>
        <p:spPr bwMode="auto">
          <a:xfrm>
            <a:off x="1349375" y="3905250"/>
            <a:ext cx="316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被分为四个解析环：</a:t>
            </a:r>
          </a:p>
        </p:txBody>
      </p:sp>
      <p:pic>
        <p:nvPicPr>
          <p:cNvPr id="120956" name="Picture 124" descr="xs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0959" name="Object 127"/>
          <p:cNvGraphicFramePr>
            <a:graphicFrameLocks noChangeAspect="1"/>
          </p:cNvGraphicFramePr>
          <p:nvPr/>
        </p:nvGraphicFramePr>
        <p:xfrm>
          <a:off x="490538" y="4514850"/>
          <a:ext cx="370522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87" name="位图图像" r:id="rId9" imgW="3704762" imgH="2305372" progId="Paint.Picture">
                  <p:embed/>
                </p:oleObj>
              </mc:Choice>
              <mc:Fallback>
                <p:oleObj name="位图图像" r:id="rId9" imgW="3704762" imgH="2305372" progId="Paint.Picture">
                  <p:embed/>
                  <p:pic>
                    <p:nvPicPr>
                      <p:cNvPr id="0" name="Object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4514850"/>
                        <a:ext cx="3705225" cy="230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960" name="Oval 128"/>
          <p:cNvSpPr>
            <a:spLocks noChangeAspect="1" noChangeArrowheads="1"/>
          </p:cNvSpPr>
          <p:nvPr/>
        </p:nvSpPr>
        <p:spPr bwMode="auto">
          <a:xfrm>
            <a:off x="4440238" y="2154238"/>
            <a:ext cx="4703762" cy="4703762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961" name="Oval 129"/>
          <p:cNvSpPr>
            <a:spLocks noChangeArrowheads="1"/>
          </p:cNvSpPr>
          <p:nvPr/>
        </p:nvSpPr>
        <p:spPr bwMode="auto">
          <a:xfrm>
            <a:off x="5840413" y="3536950"/>
            <a:ext cx="1908175" cy="1908175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78824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0962" name="Oval 130"/>
          <p:cNvSpPr>
            <a:spLocks noChangeArrowheads="1"/>
          </p:cNvSpPr>
          <p:nvPr/>
        </p:nvSpPr>
        <p:spPr bwMode="auto">
          <a:xfrm>
            <a:off x="6070600" y="377666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17B2FF">
                  <a:gamma/>
                  <a:shade val="75686"/>
                  <a:invGamma/>
                </a:srgbClr>
              </a:gs>
              <a:gs pos="100000">
                <a:srgbClr val="17B2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3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0963" name="Oval 131"/>
          <p:cNvSpPr>
            <a:spLocks noChangeArrowheads="1"/>
          </p:cNvSpPr>
          <p:nvPr/>
        </p:nvSpPr>
        <p:spPr bwMode="auto">
          <a:xfrm>
            <a:off x="6429375" y="4135438"/>
            <a:ext cx="719138" cy="719137"/>
          </a:xfrm>
          <a:prstGeom prst="ellipse">
            <a:avLst/>
          </a:prstGeom>
          <a:gradFill rotWithShape="1">
            <a:gsLst>
              <a:gs pos="0">
                <a:srgbClr val="42C042">
                  <a:gamma/>
                  <a:shade val="72549"/>
                  <a:invGamma/>
                </a:srgbClr>
              </a:gs>
              <a:gs pos="100000">
                <a:srgbClr val="42C042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20964" name="Group 132"/>
          <p:cNvGrpSpPr>
            <a:grpSpLocks/>
          </p:cNvGrpSpPr>
          <p:nvPr/>
        </p:nvGrpSpPr>
        <p:grpSpPr bwMode="auto">
          <a:xfrm>
            <a:off x="6038850" y="3868738"/>
            <a:ext cx="1839913" cy="1336675"/>
            <a:chOff x="3804" y="2437"/>
            <a:chExt cx="1159" cy="842"/>
          </a:xfrm>
        </p:grpSpPr>
        <p:sp>
          <p:nvSpPr>
            <p:cNvPr id="120965" name="Oval 133"/>
            <p:cNvSpPr>
              <a:spLocks noChangeArrowheads="1"/>
            </p:cNvSpPr>
            <p:nvPr/>
          </p:nvSpPr>
          <p:spPr bwMode="auto">
            <a:xfrm>
              <a:off x="3804" y="2797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966" name="Oval 134"/>
            <p:cNvSpPr>
              <a:spLocks noChangeArrowheads="1"/>
            </p:cNvSpPr>
            <p:nvPr/>
          </p:nvSpPr>
          <p:spPr bwMode="auto">
            <a:xfrm>
              <a:off x="4355" y="2622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967" name="Oval 135"/>
            <p:cNvSpPr>
              <a:spLocks noChangeArrowheads="1"/>
            </p:cNvSpPr>
            <p:nvPr/>
          </p:nvSpPr>
          <p:spPr bwMode="auto">
            <a:xfrm>
              <a:off x="4756" y="3131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20968" name="Object 136"/>
            <p:cNvGraphicFramePr>
              <a:graphicFrameLocks/>
            </p:cNvGraphicFramePr>
            <p:nvPr/>
          </p:nvGraphicFramePr>
          <p:xfrm>
            <a:off x="4231" y="2813"/>
            <a:ext cx="147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88" name="公式" r:id="rId11" imgW="279360" imgH="380880" progId="Equation.3">
                    <p:embed/>
                  </p:oleObj>
                </mc:Choice>
                <mc:Fallback>
                  <p:oleObj name="公式" r:id="rId11" imgW="279360" imgH="380880" progId="Equation.3">
                    <p:embed/>
                    <p:pic>
                      <p:nvPicPr>
                        <p:cNvPr id="0" name="Object 13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1" y="2813"/>
                          <a:ext cx="147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969" name="Object 137"/>
            <p:cNvGraphicFramePr>
              <a:graphicFrameLocks/>
            </p:cNvGraphicFramePr>
            <p:nvPr/>
          </p:nvGraphicFramePr>
          <p:xfrm>
            <a:off x="4335" y="2437"/>
            <a:ext cx="14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89" name="公式" r:id="rId13" imgW="266400" imgH="368280" progId="Equation.3">
                    <p:embed/>
                  </p:oleObj>
                </mc:Choice>
                <mc:Fallback>
                  <p:oleObj name="公式" r:id="rId13" imgW="266400" imgH="368280" progId="Equation.3">
                    <p:embed/>
                    <p:pic>
                      <p:nvPicPr>
                        <p:cNvPr id="0" name="Object 13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5" y="2437"/>
                          <a:ext cx="140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970" name="Object 138"/>
            <p:cNvGraphicFramePr>
              <a:graphicFrameLocks/>
            </p:cNvGraphicFramePr>
            <p:nvPr/>
          </p:nvGraphicFramePr>
          <p:xfrm>
            <a:off x="3833" y="2802"/>
            <a:ext cx="14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90" name="公式" r:id="rId15" imgW="279360" imgH="368280" progId="Equation.3">
                    <p:embed/>
                  </p:oleObj>
                </mc:Choice>
                <mc:Fallback>
                  <p:oleObj name="公式" r:id="rId15" imgW="279360" imgH="368280" progId="Equation.3">
                    <p:embed/>
                    <p:pic>
                      <p:nvPicPr>
                        <p:cNvPr id="0" name="Object 13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" y="2802"/>
                          <a:ext cx="147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971" name="Object 139"/>
            <p:cNvGraphicFramePr>
              <a:graphicFrameLocks/>
            </p:cNvGraphicFramePr>
            <p:nvPr/>
          </p:nvGraphicFramePr>
          <p:xfrm>
            <a:off x="4816" y="3080"/>
            <a:ext cx="147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991" name="公式" r:id="rId17" imgW="279360" imgH="380880" progId="Equation.3">
                    <p:embed/>
                  </p:oleObj>
                </mc:Choice>
                <mc:Fallback>
                  <p:oleObj name="公式" r:id="rId17" imgW="279360" imgH="380880" progId="Equation.3">
                    <p:embed/>
                    <p:pic>
                      <p:nvPicPr>
                        <p:cNvPr id="0" name="Object 1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6" y="3080"/>
                          <a:ext cx="147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972" name="Line 140"/>
            <p:cNvSpPr>
              <a:spLocks noChangeShapeType="1"/>
            </p:cNvSpPr>
            <p:nvPr/>
          </p:nvSpPr>
          <p:spPr bwMode="auto">
            <a:xfrm flipV="1">
              <a:off x="4286" y="2665"/>
              <a:ext cx="80" cy="165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grpSp>
          <p:nvGrpSpPr>
            <p:cNvPr id="120973" name="Group 141"/>
            <p:cNvGrpSpPr>
              <a:grpSpLocks/>
            </p:cNvGrpSpPr>
            <p:nvPr/>
          </p:nvGrpSpPr>
          <p:grpSpPr bwMode="auto">
            <a:xfrm>
              <a:off x="4199" y="2584"/>
              <a:ext cx="287" cy="237"/>
              <a:chOff x="1745" y="2782"/>
              <a:chExt cx="287" cy="237"/>
            </a:xfrm>
          </p:grpSpPr>
          <p:sp>
            <p:nvSpPr>
              <p:cNvPr id="120974" name="Text Box 142"/>
              <p:cNvSpPr txBox="1">
                <a:spLocks noChangeAspect="1" noChangeArrowheads="1"/>
              </p:cNvSpPr>
              <p:nvPr/>
            </p:nvSpPr>
            <p:spPr bwMode="auto">
              <a:xfrm>
                <a:off x="1757" y="2782"/>
                <a:ext cx="27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2000" i="1">
                    <a:solidFill>
                      <a:srgbClr val="660033"/>
                    </a:solidFill>
                  </a:rPr>
                  <a:t>r</a:t>
                </a:r>
                <a:endParaRPr kumimoji="1" lang="en-US" altLang="zh-CN" sz="2000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20975" name="Rectangle 143"/>
              <p:cNvSpPr>
                <a:spLocks noChangeAspect="1" noChangeArrowheads="1"/>
              </p:cNvSpPr>
              <p:nvPr/>
            </p:nvSpPr>
            <p:spPr bwMode="auto">
              <a:xfrm>
                <a:off x="1745" y="2865"/>
                <a:ext cx="17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1000">
                    <a:solidFill>
                      <a:srgbClr val="660033"/>
                    </a:solidFill>
                  </a:rPr>
                  <a:t>1</a:t>
                </a:r>
              </a:p>
            </p:txBody>
          </p:sp>
        </p:grpSp>
        <p:grpSp>
          <p:nvGrpSpPr>
            <p:cNvPr id="120976" name="Group 144"/>
            <p:cNvGrpSpPr>
              <a:grpSpLocks/>
            </p:cNvGrpSpPr>
            <p:nvPr/>
          </p:nvGrpSpPr>
          <p:grpSpPr bwMode="auto">
            <a:xfrm>
              <a:off x="3946" y="2619"/>
              <a:ext cx="293" cy="237"/>
              <a:chOff x="1144" y="3171"/>
              <a:chExt cx="293" cy="237"/>
            </a:xfrm>
          </p:grpSpPr>
          <p:sp>
            <p:nvSpPr>
              <p:cNvPr id="120977" name="Text Box 145"/>
              <p:cNvSpPr txBox="1">
                <a:spLocks noChangeAspect="1" noChangeArrowheads="1"/>
              </p:cNvSpPr>
              <p:nvPr/>
            </p:nvSpPr>
            <p:spPr bwMode="auto">
              <a:xfrm>
                <a:off x="1156" y="3171"/>
                <a:ext cx="28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2000" i="1">
                    <a:solidFill>
                      <a:srgbClr val="660033"/>
                    </a:solidFill>
                  </a:rPr>
                  <a:t>r</a:t>
                </a:r>
                <a:endParaRPr kumimoji="1" lang="en-US" altLang="zh-CN" sz="2000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20978" name="Rectangle 146"/>
              <p:cNvSpPr>
                <a:spLocks noChangeAspect="1" noChangeArrowheads="1"/>
              </p:cNvSpPr>
              <p:nvPr/>
            </p:nvSpPr>
            <p:spPr bwMode="auto">
              <a:xfrm>
                <a:off x="1144" y="3254"/>
                <a:ext cx="179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1000">
                    <a:solidFill>
                      <a:srgbClr val="660033"/>
                    </a:solidFill>
                  </a:rPr>
                  <a:t>2</a:t>
                </a:r>
              </a:p>
            </p:txBody>
          </p:sp>
        </p:grpSp>
        <p:grpSp>
          <p:nvGrpSpPr>
            <p:cNvPr id="120979" name="Group 147"/>
            <p:cNvGrpSpPr>
              <a:grpSpLocks/>
            </p:cNvGrpSpPr>
            <p:nvPr/>
          </p:nvGrpSpPr>
          <p:grpSpPr bwMode="auto">
            <a:xfrm>
              <a:off x="4570" y="2835"/>
              <a:ext cx="305" cy="237"/>
              <a:chOff x="2218" y="3333"/>
              <a:chExt cx="305" cy="237"/>
            </a:xfrm>
          </p:grpSpPr>
          <p:sp>
            <p:nvSpPr>
              <p:cNvPr id="120980" name="Text Box 148"/>
              <p:cNvSpPr txBox="1">
                <a:spLocks noChangeAspect="1" noChangeArrowheads="1"/>
              </p:cNvSpPr>
              <p:nvPr/>
            </p:nvSpPr>
            <p:spPr bwMode="auto">
              <a:xfrm>
                <a:off x="2230" y="3333"/>
                <a:ext cx="29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2000" i="1">
                    <a:solidFill>
                      <a:srgbClr val="660033"/>
                    </a:solidFill>
                  </a:rPr>
                  <a:t>r</a:t>
                </a:r>
                <a:endParaRPr kumimoji="1" lang="en-US" altLang="zh-CN" sz="2000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20981" name="Rectangle 149"/>
              <p:cNvSpPr>
                <a:spLocks noChangeAspect="1" noChangeArrowheads="1"/>
              </p:cNvSpPr>
              <p:nvPr/>
            </p:nvSpPr>
            <p:spPr bwMode="auto">
              <a:xfrm>
                <a:off x="2218" y="3416"/>
                <a:ext cx="187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1000">
                    <a:solidFill>
                      <a:srgbClr val="660033"/>
                    </a:solidFill>
                  </a:rPr>
                  <a:t>3</a:t>
                </a:r>
              </a:p>
            </p:txBody>
          </p:sp>
        </p:grpSp>
        <p:sp>
          <p:nvSpPr>
            <p:cNvPr id="120982" name="Line 150"/>
            <p:cNvSpPr>
              <a:spLocks noChangeShapeType="1"/>
            </p:cNvSpPr>
            <p:nvPr/>
          </p:nvSpPr>
          <p:spPr bwMode="auto">
            <a:xfrm>
              <a:off x="4284" y="2831"/>
              <a:ext cx="473" cy="309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20983" name="Line 151"/>
            <p:cNvSpPr>
              <a:spLocks noChangeShapeType="1"/>
            </p:cNvSpPr>
            <p:nvPr/>
          </p:nvSpPr>
          <p:spPr bwMode="auto">
            <a:xfrm flipH="1" flipV="1">
              <a:off x="3849" y="2817"/>
              <a:ext cx="436" cy="13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20984" name="Oval 152"/>
            <p:cNvSpPr>
              <a:spLocks noChangeArrowheads="1"/>
            </p:cNvSpPr>
            <p:nvPr/>
          </p:nvSpPr>
          <p:spPr bwMode="auto">
            <a:xfrm>
              <a:off x="4265" y="2814"/>
              <a:ext cx="34" cy="34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20955" name="Picture 12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20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2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2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2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20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9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/>
      <p:bldP spid="120847" grpId="0"/>
      <p:bldP spid="120926" grpId="0"/>
      <p:bldP spid="120927" grpId="0"/>
      <p:bldP spid="120960" grpId="0" animBg="1"/>
      <p:bldP spid="120961" grpId="0" animBg="1"/>
      <p:bldP spid="120962" grpId="0" animBg="1"/>
      <p:bldP spid="1209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7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7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7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78" name="Picture 8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7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1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2" name="Picture 9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5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6" name="Picture 9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8" name="Picture 9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89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9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9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92" name="Picture 10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064" name="Group 72"/>
          <p:cNvGrpSpPr>
            <a:grpSpLocks/>
          </p:cNvGrpSpPr>
          <p:nvPr/>
        </p:nvGrpSpPr>
        <p:grpSpPr bwMode="auto">
          <a:xfrm>
            <a:off x="5499100" y="876300"/>
            <a:ext cx="3598863" cy="3598863"/>
            <a:chOff x="3464" y="552"/>
            <a:chExt cx="2267" cy="2267"/>
          </a:xfrm>
        </p:grpSpPr>
        <p:sp>
          <p:nvSpPr>
            <p:cNvPr id="85032" name="Oval 40"/>
            <p:cNvSpPr>
              <a:spLocks noChangeArrowheads="1"/>
            </p:cNvSpPr>
            <p:nvPr/>
          </p:nvSpPr>
          <p:spPr bwMode="auto">
            <a:xfrm>
              <a:off x="3464" y="552"/>
              <a:ext cx="2267" cy="2267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43" name="Oval 51"/>
            <p:cNvSpPr>
              <a:spLocks noChangeArrowheads="1"/>
            </p:cNvSpPr>
            <p:nvPr/>
          </p:nvSpPr>
          <p:spPr bwMode="auto">
            <a:xfrm>
              <a:off x="4148" y="1231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C8ADFF"/>
                </a:gs>
                <a:gs pos="100000">
                  <a:srgbClr val="C8ADFF">
                    <a:gamma/>
                    <a:shade val="81961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66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33" name="Oval 41"/>
            <p:cNvSpPr>
              <a:spLocks noChangeArrowheads="1"/>
            </p:cNvSpPr>
            <p:nvPr/>
          </p:nvSpPr>
          <p:spPr bwMode="auto">
            <a:xfrm>
              <a:off x="4377" y="1460"/>
              <a:ext cx="453" cy="453"/>
            </a:xfrm>
            <a:prstGeom prst="ellipse">
              <a:avLst/>
            </a:prstGeom>
            <a:gradFill rotWithShape="1">
              <a:gsLst>
                <a:gs pos="0">
                  <a:srgbClr val="17B2FF">
                    <a:gamma/>
                    <a:shade val="75686"/>
                    <a:invGamma/>
                  </a:srgbClr>
                </a:gs>
                <a:gs pos="100000">
                  <a:srgbClr val="17B2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9933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7" name="Line 55"/>
            <p:cNvSpPr>
              <a:spLocks noChangeAspect="1" noChangeShapeType="1"/>
            </p:cNvSpPr>
            <p:nvPr/>
          </p:nvSpPr>
          <p:spPr bwMode="auto">
            <a:xfrm flipV="1">
              <a:off x="3762" y="1688"/>
              <a:ext cx="170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8" name="Line 56"/>
            <p:cNvSpPr>
              <a:spLocks noChangeAspect="1" noChangeShapeType="1"/>
            </p:cNvSpPr>
            <p:nvPr/>
          </p:nvSpPr>
          <p:spPr bwMode="auto">
            <a:xfrm>
              <a:off x="4606" y="833"/>
              <a:ext cx="1" cy="17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stealth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4" name="Oval 52"/>
            <p:cNvSpPr>
              <a:spLocks noChangeArrowheads="1"/>
            </p:cNvSpPr>
            <p:nvPr/>
          </p:nvSpPr>
          <p:spPr bwMode="auto">
            <a:xfrm>
              <a:off x="5029" y="1662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5" name="Oval 53"/>
            <p:cNvSpPr>
              <a:spLocks noChangeArrowheads="1"/>
            </p:cNvSpPr>
            <p:nvPr/>
          </p:nvSpPr>
          <p:spPr bwMode="auto">
            <a:xfrm>
              <a:off x="4590" y="1667"/>
              <a:ext cx="34" cy="34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46" name="Oval 54"/>
            <p:cNvSpPr>
              <a:spLocks noChangeArrowheads="1"/>
            </p:cNvSpPr>
            <p:nvPr/>
          </p:nvSpPr>
          <p:spPr bwMode="auto">
            <a:xfrm>
              <a:off x="4800" y="1661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037" name="Text Box 45"/>
            <p:cNvSpPr txBox="1">
              <a:spLocks noChangeArrowheads="1"/>
            </p:cNvSpPr>
            <p:nvPr/>
          </p:nvSpPr>
          <p:spPr bwMode="auto">
            <a:xfrm>
              <a:off x="4775" y="1652"/>
              <a:ext cx="3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85038" name="Text Box 46"/>
            <p:cNvSpPr txBox="1">
              <a:spLocks noChangeArrowheads="1"/>
            </p:cNvSpPr>
            <p:nvPr/>
          </p:nvSpPr>
          <p:spPr bwMode="auto">
            <a:xfrm>
              <a:off x="5016" y="1647"/>
              <a:ext cx="3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85072" name="Group 80"/>
          <p:cNvGrpSpPr>
            <a:grpSpLocks/>
          </p:cNvGrpSpPr>
          <p:nvPr/>
        </p:nvGrpSpPr>
        <p:grpSpPr bwMode="auto">
          <a:xfrm>
            <a:off x="1477963" y="2020888"/>
            <a:ext cx="3597275" cy="457200"/>
            <a:chOff x="931" y="1273"/>
            <a:chExt cx="2266" cy="288"/>
          </a:xfrm>
        </p:grpSpPr>
        <p:sp>
          <p:nvSpPr>
            <p:cNvPr id="85049" name="Rectangle 57"/>
            <p:cNvSpPr>
              <a:spLocks noChangeArrowheads="1"/>
            </p:cNvSpPr>
            <p:nvPr/>
          </p:nvSpPr>
          <p:spPr bwMode="auto">
            <a:xfrm>
              <a:off x="931" y="1273"/>
              <a:ext cx="2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函数         有两个奇点：</a:t>
              </a:r>
            </a:p>
          </p:txBody>
        </p:sp>
        <p:graphicFrame>
          <p:nvGraphicFramePr>
            <p:cNvPr id="85050" name="Object 58"/>
            <p:cNvGraphicFramePr>
              <a:graphicFrameLocks/>
            </p:cNvGraphicFramePr>
            <p:nvPr/>
          </p:nvGraphicFramePr>
          <p:xfrm>
            <a:off x="1391" y="131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01" name="公式" r:id="rId4" imgW="634680" imgH="342720" progId="Equation.3">
                    <p:embed/>
                  </p:oleObj>
                </mc:Choice>
                <mc:Fallback>
                  <p:oleObj name="公式" r:id="rId4" imgW="634680" imgH="34272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1" y="131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5051" name="Object 59"/>
          <p:cNvGraphicFramePr>
            <a:graphicFrameLocks/>
          </p:cNvGraphicFramePr>
          <p:nvPr/>
        </p:nvGraphicFramePr>
        <p:xfrm>
          <a:off x="2244725" y="2606675"/>
          <a:ext cx="1625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2" name="公式" r:id="rId6" imgW="1625400" imgH="342720" progId="Equation.3">
                  <p:embed/>
                </p:oleObj>
              </mc:Choice>
              <mc:Fallback>
                <p:oleObj name="公式" r:id="rId6" imgW="1625400" imgH="342720" progId="Equation.3">
                  <p:embed/>
                  <p:pic>
                    <p:nvPicPr>
                      <p:cNvPr id="0" name="Object 5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2606675"/>
                        <a:ext cx="16256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73" name="Group 81"/>
          <p:cNvGrpSpPr>
            <a:grpSpLocks/>
          </p:cNvGrpSpPr>
          <p:nvPr/>
        </p:nvGrpSpPr>
        <p:grpSpPr bwMode="auto">
          <a:xfrm>
            <a:off x="1479550" y="3087688"/>
            <a:ext cx="4027488" cy="457200"/>
            <a:chOff x="932" y="1945"/>
            <a:chExt cx="2537" cy="288"/>
          </a:xfrm>
        </p:grpSpPr>
        <p:sp>
          <p:nvSpPr>
            <p:cNvPr id="85052" name="Rectangle 60"/>
            <p:cNvSpPr>
              <a:spLocks noChangeArrowheads="1"/>
            </p:cNvSpPr>
            <p:nvPr/>
          </p:nvSpPr>
          <p:spPr bwMode="auto">
            <a:xfrm>
              <a:off x="932" y="1945"/>
              <a:ext cx="2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以展开点         为中心，</a:t>
              </a:r>
            </a:p>
          </p:txBody>
        </p:sp>
        <p:graphicFrame>
          <p:nvGraphicFramePr>
            <p:cNvPr id="85053" name="Object 61"/>
            <p:cNvGraphicFramePr>
              <a:graphicFrameLocks/>
            </p:cNvGraphicFramePr>
            <p:nvPr/>
          </p:nvGraphicFramePr>
          <p:xfrm>
            <a:off x="1788" y="1985"/>
            <a:ext cx="39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03" name="公式" r:id="rId8" imgW="647640" imgH="291960" progId="Equation.3">
                    <p:embed/>
                  </p:oleObj>
                </mc:Choice>
                <mc:Fallback>
                  <p:oleObj name="公式" r:id="rId8" imgW="647640" imgH="29196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8" y="1985"/>
                          <a:ext cx="393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5054" name="Rectangle 62"/>
          <p:cNvSpPr>
            <a:spLocks noChangeArrowheads="1"/>
          </p:cNvSpPr>
          <p:nvPr/>
        </p:nvSpPr>
        <p:spPr bwMode="auto">
          <a:xfrm>
            <a:off x="1477963" y="3636963"/>
            <a:ext cx="4137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将复平面分为三个解析环：</a:t>
            </a:r>
          </a:p>
        </p:txBody>
      </p:sp>
      <p:grpSp>
        <p:nvGrpSpPr>
          <p:cNvPr id="85071" name="Group 79"/>
          <p:cNvGrpSpPr>
            <a:grpSpLocks/>
          </p:cNvGrpSpPr>
          <p:nvPr/>
        </p:nvGrpSpPr>
        <p:grpSpPr bwMode="auto">
          <a:xfrm>
            <a:off x="530225" y="1447800"/>
            <a:ext cx="5268913" cy="474663"/>
            <a:chOff x="334" y="912"/>
            <a:chExt cx="3319" cy="299"/>
          </a:xfrm>
        </p:grpSpPr>
        <p:sp>
          <p:nvSpPr>
            <p:cNvPr id="85016" name="Text Box 24"/>
            <p:cNvSpPr txBox="1">
              <a:spLocks noChangeArrowheads="1"/>
            </p:cNvSpPr>
            <p:nvPr/>
          </p:nvSpPr>
          <p:spPr bwMode="auto">
            <a:xfrm>
              <a:off x="334" y="912"/>
              <a:ext cx="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85063" name="Rectangle 71"/>
            <p:cNvSpPr>
              <a:spLocks noChangeArrowheads="1"/>
            </p:cNvSpPr>
            <p:nvPr/>
          </p:nvSpPr>
          <p:spPr bwMode="auto">
            <a:xfrm>
              <a:off x="657" y="923"/>
              <a:ext cx="2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(1) </a:t>
              </a: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将复平面分为若干个</a:t>
              </a:r>
              <a:r>
                <a:rPr kumimoji="1" lang="zh-CN" altLang="en-US" u="sng">
                  <a:solidFill>
                    <a:schemeClr val="hlink"/>
                  </a:solidFill>
                  <a:ea typeface="楷体_GB2312" pitchFamily="49" charset="-122"/>
                  <a:sym typeface="Wingdings" panose="05000000000000000000" pitchFamily="2" charset="2"/>
                </a:rPr>
                <a:t>解析环</a:t>
              </a:r>
            </a:p>
          </p:txBody>
        </p:sp>
      </p:grpSp>
      <p:grpSp>
        <p:nvGrpSpPr>
          <p:cNvPr id="85074" name="Group 82"/>
          <p:cNvGrpSpPr>
            <a:grpSpLocks/>
          </p:cNvGrpSpPr>
          <p:nvPr/>
        </p:nvGrpSpPr>
        <p:grpSpPr bwMode="auto">
          <a:xfrm>
            <a:off x="1787525" y="4267200"/>
            <a:ext cx="6248400" cy="457200"/>
            <a:chOff x="1126" y="2688"/>
            <a:chExt cx="3936" cy="288"/>
          </a:xfrm>
        </p:grpSpPr>
        <p:graphicFrame>
          <p:nvGraphicFramePr>
            <p:cNvPr id="85057" name="Object 65"/>
            <p:cNvGraphicFramePr>
              <a:graphicFrameLocks/>
            </p:cNvGraphicFramePr>
            <p:nvPr/>
          </p:nvGraphicFramePr>
          <p:xfrm>
            <a:off x="1441" y="2760"/>
            <a:ext cx="83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04" name="公式" r:id="rId10" imgW="1320480" imgH="342720" progId="Equation.3">
                    <p:embed/>
                  </p:oleObj>
                </mc:Choice>
                <mc:Fallback>
                  <p:oleObj name="公式" r:id="rId10" imgW="1320480" imgH="342720" progId="Equation.3">
                    <p:embed/>
                    <p:pic>
                      <p:nvPicPr>
                        <p:cNvPr id="0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1" y="2760"/>
                          <a:ext cx="83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58" name="Rectangle 66"/>
            <p:cNvSpPr>
              <a:spLocks noChangeArrowheads="1"/>
            </p:cNvSpPr>
            <p:nvPr/>
          </p:nvSpPr>
          <p:spPr bwMode="auto">
            <a:xfrm>
              <a:off x="1126" y="2688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①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graphicFrame>
          <p:nvGraphicFramePr>
            <p:cNvPr id="85059" name="Object 67"/>
            <p:cNvGraphicFramePr>
              <a:graphicFrameLocks/>
            </p:cNvGraphicFramePr>
            <p:nvPr/>
          </p:nvGraphicFramePr>
          <p:xfrm>
            <a:off x="2726" y="2760"/>
            <a:ext cx="83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05" name="公式" r:id="rId12" imgW="1333440" imgH="342720" progId="Equation.3">
                    <p:embed/>
                  </p:oleObj>
                </mc:Choice>
                <mc:Fallback>
                  <p:oleObj name="公式" r:id="rId12" imgW="1333440" imgH="342720" progId="Equation.3">
                    <p:embed/>
                    <p:pic>
                      <p:nvPicPr>
                        <p:cNvPr id="0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6" y="2760"/>
                          <a:ext cx="83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61" name="Object 69"/>
            <p:cNvGraphicFramePr>
              <a:graphicFrameLocks/>
            </p:cNvGraphicFramePr>
            <p:nvPr/>
          </p:nvGraphicFramePr>
          <p:xfrm>
            <a:off x="4024" y="2760"/>
            <a:ext cx="103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106" name="公式" r:id="rId14" imgW="1650960" imgH="342720" progId="Equation.3">
                    <p:embed/>
                  </p:oleObj>
                </mc:Choice>
                <mc:Fallback>
                  <p:oleObj name="公式" r:id="rId14" imgW="1650960" imgH="342720" progId="Equation.3">
                    <p:embed/>
                    <p:pic>
                      <p:nvPicPr>
                        <p:cNvPr id="0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4" y="2760"/>
                          <a:ext cx="103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65" name="Rectangle 73"/>
            <p:cNvSpPr>
              <a:spLocks noChangeArrowheads="1"/>
            </p:cNvSpPr>
            <p:nvPr/>
          </p:nvSpPr>
          <p:spPr bwMode="auto">
            <a:xfrm>
              <a:off x="2409" y="2688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②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sp>
          <p:nvSpPr>
            <p:cNvPr id="85066" name="Rectangle 74"/>
            <p:cNvSpPr>
              <a:spLocks noChangeArrowheads="1"/>
            </p:cNvSpPr>
            <p:nvPr/>
          </p:nvSpPr>
          <p:spPr bwMode="auto">
            <a:xfrm>
              <a:off x="3710" y="2688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③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</p:grpSp>
      <p:sp>
        <p:nvSpPr>
          <p:cNvPr id="85067" name="Rectangle 75"/>
          <p:cNvSpPr>
            <a:spLocks noChangeArrowheads="1"/>
          </p:cNvSpPr>
          <p:nvPr/>
        </p:nvSpPr>
        <p:spPr bwMode="auto">
          <a:xfrm>
            <a:off x="1050925" y="5006975"/>
            <a:ext cx="473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将函数进行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部分分式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分解</a:t>
            </a:r>
          </a:p>
        </p:txBody>
      </p:sp>
      <p:graphicFrame>
        <p:nvGraphicFramePr>
          <p:cNvPr id="85068" name="Object 76"/>
          <p:cNvGraphicFramePr>
            <a:graphicFrameLocks/>
          </p:cNvGraphicFramePr>
          <p:nvPr/>
        </p:nvGraphicFramePr>
        <p:xfrm>
          <a:off x="1895475" y="5576888"/>
          <a:ext cx="26527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7" name="公式" r:id="rId16" imgW="2654280" imgH="787320" progId="Equation.3">
                  <p:embed/>
                </p:oleObj>
              </mc:Choice>
              <mc:Fallback>
                <p:oleObj name="公式" r:id="rId16" imgW="2654280" imgH="787320" progId="Equation.3">
                  <p:embed/>
                  <p:pic>
                    <p:nvPicPr>
                      <p:cNvPr id="0" name="Object 7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5576888"/>
                        <a:ext cx="26527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69" name="Object 77"/>
          <p:cNvGraphicFramePr>
            <a:graphicFrameLocks/>
          </p:cNvGraphicFramePr>
          <p:nvPr/>
        </p:nvGraphicFramePr>
        <p:xfrm>
          <a:off x="4657725" y="5575300"/>
          <a:ext cx="2057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8" name="公式" r:id="rId18" imgW="2057400" imgH="787320" progId="Equation.3">
                  <p:embed/>
                </p:oleObj>
              </mc:Choice>
              <mc:Fallback>
                <p:oleObj name="公式" r:id="rId18" imgW="2057400" imgH="787320" progId="Equation.3">
                  <p:embed/>
                  <p:pic>
                    <p:nvPicPr>
                      <p:cNvPr id="0" name="Object 7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5" y="5575300"/>
                        <a:ext cx="2057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97" name="Picture 105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98" name="Picture 106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5099" name="Object 107"/>
          <p:cNvGraphicFramePr>
            <a:graphicFrameLocks noChangeAspect="1"/>
          </p:cNvGraphicFramePr>
          <p:nvPr/>
        </p:nvGraphicFramePr>
        <p:xfrm>
          <a:off x="496888" y="495300"/>
          <a:ext cx="86090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09" name="位图图像" r:id="rId21" imgW="8609524" imgH="800212" progId="Paint.Picture">
                  <p:embed/>
                </p:oleObj>
              </mc:Choice>
              <mc:Fallback>
                <p:oleObj name="位图图像" r:id="rId21" imgW="8609524" imgH="800212" progId="Paint.Picture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94" name="Group 102"/>
          <p:cNvGrpSpPr>
            <a:grpSpLocks/>
          </p:cNvGrpSpPr>
          <p:nvPr/>
        </p:nvGrpSpPr>
        <p:grpSpPr bwMode="auto">
          <a:xfrm>
            <a:off x="600075" y="1054100"/>
            <a:ext cx="1639888" cy="366713"/>
            <a:chOff x="372" y="670"/>
            <a:chExt cx="1033" cy="231"/>
          </a:xfrm>
        </p:grpSpPr>
        <p:sp>
          <p:nvSpPr>
            <p:cNvPr id="85095" name="Rectangle 103"/>
            <p:cNvSpPr>
              <a:spLocks noChangeArrowheads="1"/>
            </p:cNvSpPr>
            <p:nvPr/>
          </p:nvSpPr>
          <p:spPr bwMode="auto">
            <a:xfrm>
              <a:off x="402" y="690"/>
              <a:ext cx="73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96" name="Rectangle 104"/>
            <p:cNvSpPr>
              <a:spLocks noChangeArrowheads="1"/>
            </p:cNvSpPr>
            <p:nvPr/>
          </p:nvSpPr>
          <p:spPr bwMode="auto">
            <a:xfrm>
              <a:off x="372" y="670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P97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4.13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8510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8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8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8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8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8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8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54" grpId="0"/>
      <p:bldP spid="850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7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7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7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77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7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7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1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5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7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8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9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91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9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sp>
        <p:nvSpPr>
          <p:cNvPr id="99335" name="Oval 7"/>
          <p:cNvSpPr>
            <a:spLocks noChangeArrowheads="1"/>
          </p:cNvSpPr>
          <p:nvPr/>
        </p:nvSpPr>
        <p:spPr bwMode="auto">
          <a:xfrm>
            <a:off x="5499100" y="876300"/>
            <a:ext cx="3598863" cy="3598863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36" name="Oval 8"/>
          <p:cNvSpPr>
            <a:spLocks noChangeArrowheads="1"/>
          </p:cNvSpPr>
          <p:nvPr/>
        </p:nvSpPr>
        <p:spPr bwMode="auto">
          <a:xfrm>
            <a:off x="6584950" y="195421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81961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37" name="Oval 9"/>
          <p:cNvSpPr>
            <a:spLocks noChangeArrowheads="1"/>
          </p:cNvSpPr>
          <p:nvPr/>
        </p:nvSpPr>
        <p:spPr bwMode="auto">
          <a:xfrm>
            <a:off x="6948488" y="2317750"/>
            <a:ext cx="719137" cy="719138"/>
          </a:xfrm>
          <a:prstGeom prst="ellipse">
            <a:avLst/>
          </a:prstGeom>
          <a:gradFill rotWithShape="1">
            <a:gsLst>
              <a:gs pos="0">
                <a:srgbClr val="17B2FF">
                  <a:gamma/>
                  <a:shade val="75686"/>
                  <a:invGamma/>
                </a:srgbClr>
              </a:gs>
              <a:gs pos="100000">
                <a:srgbClr val="17B2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3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38" name="Line 10"/>
          <p:cNvSpPr>
            <a:spLocks noChangeAspect="1" noChangeShapeType="1"/>
          </p:cNvSpPr>
          <p:nvPr/>
        </p:nvSpPr>
        <p:spPr bwMode="auto">
          <a:xfrm flipV="1">
            <a:off x="5972175" y="2679700"/>
            <a:ext cx="26987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339" name="Line 11"/>
          <p:cNvSpPr>
            <a:spLocks noChangeAspect="1" noChangeShapeType="1"/>
          </p:cNvSpPr>
          <p:nvPr/>
        </p:nvSpPr>
        <p:spPr bwMode="auto">
          <a:xfrm>
            <a:off x="7312025" y="1322388"/>
            <a:ext cx="1588" cy="269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340" name="Oval 12"/>
          <p:cNvSpPr>
            <a:spLocks noChangeArrowheads="1"/>
          </p:cNvSpPr>
          <p:nvPr/>
        </p:nvSpPr>
        <p:spPr bwMode="auto">
          <a:xfrm>
            <a:off x="7983538" y="2638425"/>
            <a:ext cx="71437" cy="7143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1" name="Oval 13"/>
          <p:cNvSpPr>
            <a:spLocks noChangeArrowheads="1"/>
          </p:cNvSpPr>
          <p:nvPr/>
        </p:nvSpPr>
        <p:spPr bwMode="auto">
          <a:xfrm>
            <a:off x="7286625" y="2646363"/>
            <a:ext cx="53975" cy="53975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2" name="Oval 14"/>
          <p:cNvSpPr>
            <a:spLocks noChangeArrowheads="1"/>
          </p:cNvSpPr>
          <p:nvPr/>
        </p:nvSpPr>
        <p:spPr bwMode="auto">
          <a:xfrm>
            <a:off x="7620000" y="2636838"/>
            <a:ext cx="71438" cy="71437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9343" name="Text Box 15"/>
          <p:cNvSpPr txBox="1">
            <a:spLocks noChangeArrowheads="1"/>
          </p:cNvSpPr>
          <p:nvPr/>
        </p:nvSpPr>
        <p:spPr bwMode="auto">
          <a:xfrm>
            <a:off x="7580313" y="2622550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7962900" y="2614613"/>
            <a:ext cx="60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99371" name="Group 43"/>
          <p:cNvGrpSpPr>
            <a:grpSpLocks/>
          </p:cNvGrpSpPr>
          <p:nvPr/>
        </p:nvGrpSpPr>
        <p:grpSpPr bwMode="auto">
          <a:xfrm>
            <a:off x="1473200" y="2087563"/>
            <a:ext cx="3186113" cy="457200"/>
            <a:chOff x="928" y="1315"/>
            <a:chExt cx="2007" cy="288"/>
          </a:xfrm>
        </p:grpSpPr>
        <p:sp>
          <p:nvSpPr>
            <p:cNvPr id="99352" name="Rectangle 24"/>
            <p:cNvSpPr>
              <a:spLocks noChangeArrowheads="1"/>
            </p:cNvSpPr>
            <p:nvPr/>
          </p:nvSpPr>
          <p:spPr bwMode="auto">
            <a:xfrm>
              <a:off x="928" y="1315"/>
              <a:ext cx="20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①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99351" name="Object 23"/>
            <p:cNvGraphicFramePr>
              <a:graphicFrameLocks/>
            </p:cNvGraphicFramePr>
            <p:nvPr/>
          </p:nvGraphicFramePr>
          <p:xfrm>
            <a:off x="1455" y="1374"/>
            <a:ext cx="76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397" name="公式" r:id="rId4" imgW="1218960" imgH="342720" progId="Equation.3">
                    <p:embed/>
                  </p:oleObj>
                </mc:Choice>
                <mc:Fallback>
                  <p:oleObj name="公式" r:id="rId4" imgW="1218960" imgH="34272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5" y="1374"/>
                          <a:ext cx="76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9355" name="Rectangle 27"/>
          <p:cNvSpPr>
            <a:spLocks noChangeArrowheads="1"/>
          </p:cNvSpPr>
          <p:nvPr/>
        </p:nvSpPr>
        <p:spPr bwMode="auto">
          <a:xfrm>
            <a:off x="1042988" y="1465263"/>
            <a:ext cx="536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(3)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aphicFrame>
        <p:nvGraphicFramePr>
          <p:cNvPr id="99362" name="Object 34"/>
          <p:cNvGraphicFramePr>
            <a:graphicFrameLocks/>
          </p:cNvGraphicFramePr>
          <p:nvPr/>
        </p:nvGraphicFramePr>
        <p:xfrm>
          <a:off x="1968500" y="2698750"/>
          <a:ext cx="2616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8" name="公式" r:id="rId6" imgW="2616120" imgH="787320" progId="Equation.3">
                  <p:embed/>
                </p:oleObj>
              </mc:Choice>
              <mc:Fallback>
                <p:oleObj name="公式" r:id="rId6" imgW="2616120" imgH="787320" progId="Equation.3">
                  <p:embed/>
                  <p:pic>
                    <p:nvPicPr>
                      <p:cNvPr id="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2698750"/>
                        <a:ext cx="2616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372" name="Group 44"/>
          <p:cNvGrpSpPr>
            <a:grpSpLocks/>
          </p:cNvGrpSpPr>
          <p:nvPr/>
        </p:nvGrpSpPr>
        <p:grpSpPr bwMode="auto">
          <a:xfrm>
            <a:off x="2614613" y="3751263"/>
            <a:ext cx="2508250" cy="1119187"/>
            <a:chOff x="1647" y="2363"/>
            <a:chExt cx="1580" cy="705"/>
          </a:xfrm>
        </p:grpSpPr>
        <p:graphicFrame>
          <p:nvGraphicFramePr>
            <p:cNvPr id="99365" name="Object 37"/>
            <p:cNvGraphicFramePr>
              <a:graphicFrameLocks/>
            </p:cNvGraphicFramePr>
            <p:nvPr/>
          </p:nvGraphicFramePr>
          <p:xfrm>
            <a:off x="2261" y="2372"/>
            <a:ext cx="966" cy="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399" name="公式" r:id="rId8" imgW="1536480" imgH="1104840" progId="Equation.3">
                    <p:embed/>
                  </p:oleObj>
                </mc:Choice>
                <mc:Fallback>
                  <p:oleObj name="公式" r:id="rId8" imgW="1536480" imgH="110484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1" y="2372"/>
                          <a:ext cx="966" cy="6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366" name="Object 38"/>
            <p:cNvGraphicFramePr>
              <a:graphicFrameLocks/>
            </p:cNvGraphicFramePr>
            <p:nvPr/>
          </p:nvGraphicFramePr>
          <p:xfrm>
            <a:off x="1647" y="2363"/>
            <a:ext cx="60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400" name="公式" r:id="rId10" imgW="965160" imgH="787320" progId="Equation.3">
                    <p:embed/>
                  </p:oleObj>
                </mc:Choice>
                <mc:Fallback>
                  <p:oleObj name="公式" r:id="rId10" imgW="965160" imgH="7873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2363"/>
                          <a:ext cx="60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9368" name="Object 40"/>
          <p:cNvGraphicFramePr>
            <a:graphicFrameLocks/>
          </p:cNvGraphicFramePr>
          <p:nvPr/>
        </p:nvGraphicFramePr>
        <p:xfrm>
          <a:off x="5127625" y="5173663"/>
          <a:ext cx="2387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1" name="公式" r:id="rId12" imgW="2387520" imgH="812520" progId="Equation.3">
                  <p:embed/>
                </p:oleObj>
              </mc:Choice>
              <mc:Fallback>
                <p:oleObj name="公式" r:id="rId12" imgW="2387520" imgH="812520" progId="Equation.3">
                  <p:embed/>
                  <p:pic>
                    <p:nvPicPr>
                      <p:cNvPr id="0" name="Object 40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5173663"/>
                        <a:ext cx="23876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373" name="Group 45"/>
          <p:cNvGrpSpPr>
            <a:grpSpLocks/>
          </p:cNvGrpSpPr>
          <p:nvPr/>
        </p:nvGrpSpPr>
        <p:grpSpPr bwMode="auto">
          <a:xfrm>
            <a:off x="2619375" y="5127625"/>
            <a:ext cx="2381250" cy="863600"/>
            <a:chOff x="1650" y="3230"/>
            <a:chExt cx="1500" cy="544"/>
          </a:xfrm>
        </p:grpSpPr>
        <p:graphicFrame>
          <p:nvGraphicFramePr>
            <p:cNvPr id="99370" name="Object 42"/>
            <p:cNvGraphicFramePr>
              <a:graphicFrameLocks/>
            </p:cNvGraphicFramePr>
            <p:nvPr/>
          </p:nvGraphicFramePr>
          <p:xfrm>
            <a:off x="2246" y="3230"/>
            <a:ext cx="904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402" name="公式" r:id="rId14" imgW="1434960" imgH="863280" progId="Equation.3">
                    <p:embed/>
                  </p:oleObj>
                </mc:Choice>
                <mc:Fallback>
                  <p:oleObj name="公式" r:id="rId14" imgW="1434960" imgH="863280" progId="Equation.3">
                    <p:embed/>
                    <p:pic>
                      <p:nvPicPr>
                        <p:cNvPr id="0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6" y="3230"/>
                          <a:ext cx="904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369" name="Object 41"/>
            <p:cNvGraphicFramePr>
              <a:graphicFrameLocks/>
            </p:cNvGraphicFramePr>
            <p:nvPr/>
          </p:nvGraphicFramePr>
          <p:xfrm>
            <a:off x="1650" y="3264"/>
            <a:ext cx="584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403" name="公式" r:id="rId16" imgW="927000" imgH="774360" progId="Equation.3">
                    <p:embed/>
                  </p:oleObj>
                </mc:Choice>
                <mc:Fallback>
                  <p:oleObj name="公式" r:id="rId16" imgW="927000" imgH="774360" progId="Equation.3">
                    <p:embed/>
                    <p:pic>
                      <p:nvPicPr>
                        <p:cNvPr id="0" name="Object 4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0" y="3264"/>
                          <a:ext cx="584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9393" name="Picture 65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94" name="Picture 6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96" name="Picture 68"/>
          <p:cNvPicPr>
            <a:picLocks noChangeAspect="1" noChangeArrowheads="1"/>
          </p:cNvPicPr>
          <p:nvPr/>
        </p:nvPicPr>
        <p:blipFill>
          <a:blip r:embed="rId1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9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8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8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8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0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1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4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0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4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sp>
        <p:nvSpPr>
          <p:cNvPr id="100359" name="Oval 7"/>
          <p:cNvSpPr>
            <a:spLocks noChangeArrowheads="1"/>
          </p:cNvSpPr>
          <p:nvPr/>
        </p:nvSpPr>
        <p:spPr bwMode="auto">
          <a:xfrm>
            <a:off x="5499100" y="876300"/>
            <a:ext cx="3598863" cy="3598863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0360" name="Oval 8"/>
          <p:cNvSpPr>
            <a:spLocks noChangeArrowheads="1"/>
          </p:cNvSpPr>
          <p:nvPr/>
        </p:nvSpPr>
        <p:spPr bwMode="auto">
          <a:xfrm>
            <a:off x="6584950" y="195421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81961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361" name="Oval 9"/>
          <p:cNvSpPr>
            <a:spLocks noChangeArrowheads="1"/>
          </p:cNvSpPr>
          <p:nvPr/>
        </p:nvSpPr>
        <p:spPr bwMode="auto">
          <a:xfrm>
            <a:off x="6948488" y="2317750"/>
            <a:ext cx="719137" cy="719138"/>
          </a:xfrm>
          <a:prstGeom prst="ellipse">
            <a:avLst/>
          </a:prstGeom>
          <a:gradFill rotWithShape="1">
            <a:gsLst>
              <a:gs pos="0">
                <a:srgbClr val="17B2FF">
                  <a:gamma/>
                  <a:shade val="75686"/>
                  <a:invGamma/>
                </a:srgbClr>
              </a:gs>
              <a:gs pos="100000">
                <a:srgbClr val="17B2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3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362" name="Line 10"/>
          <p:cNvSpPr>
            <a:spLocks noChangeAspect="1" noChangeShapeType="1"/>
          </p:cNvSpPr>
          <p:nvPr/>
        </p:nvSpPr>
        <p:spPr bwMode="auto">
          <a:xfrm flipV="1">
            <a:off x="5972175" y="2679700"/>
            <a:ext cx="26987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363" name="Line 11"/>
          <p:cNvSpPr>
            <a:spLocks noChangeAspect="1" noChangeShapeType="1"/>
          </p:cNvSpPr>
          <p:nvPr/>
        </p:nvSpPr>
        <p:spPr bwMode="auto">
          <a:xfrm>
            <a:off x="7312025" y="1322388"/>
            <a:ext cx="1588" cy="269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364" name="Oval 12"/>
          <p:cNvSpPr>
            <a:spLocks noChangeArrowheads="1"/>
          </p:cNvSpPr>
          <p:nvPr/>
        </p:nvSpPr>
        <p:spPr bwMode="auto">
          <a:xfrm>
            <a:off x="7983538" y="2638425"/>
            <a:ext cx="71437" cy="7143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365" name="Oval 13"/>
          <p:cNvSpPr>
            <a:spLocks noChangeArrowheads="1"/>
          </p:cNvSpPr>
          <p:nvPr/>
        </p:nvSpPr>
        <p:spPr bwMode="auto">
          <a:xfrm>
            <a:off x="7286625" y="2646363"/>
            <a:ext cx="53975" cy="53975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366" name="Oval 14"/>
          <p:cNvSpPr>
            <a:spLocks noChangeArrowheads="1"/>
          </p:cNvSpPr>
          <p:nvPr/>
        </p:nvSpPr>
        <p:spPr bwMode="auto">
          <a:xfrm>
            <a:off x="7620000" y="2636838"/>
            <a:ext cx="71438" cy="71437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7580313" y="2622550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0368" name="Text Box 16"/>
          <p:cNvSpPr txBox="1">
            <a:spLocks noChangeArrowheads="1"/>
          </p:cNvSpPr>
          <p:nvPr/>
        </p:nvSpPr>
        <p:spPr bwMode="auto">
          <a:xfrm>
            <a:off x="7962900" y="2614613"/>
            <a:ext cx="60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100386" name="Group 34"/>
          <p:cNvGrpSpPr>
            <a:grpSpLocks/>
          </p:cNvGrpSpPr>
          <p:nvPr/>
        </p:nvGrpSpPr>
        <p:grpSpPr bwMode="auto">
          <a:xfrm>
            <a:off x="1473200" y="2087563"/>
            <a:ext cx="3206750" cy="457200"/>
            <a:chOff x="928" y="1315"/>
            <a:chExt cx="2020" cy="288"/>
          </a:xfrm>
        </p:grpSpPr>
        <p:sp>
          <p:nvSpPr>
            <p:cNvPr id="100354" name="Rectangle 2"/>
            <p:cNvSpPr>
              <a:spLocks noChangeArrowheads="1"/>
            </p:cNvSpPr>
            <p:nvPr/>
          </p:nvSpPr>
          <p:spPr bwMode="auto">
            <a:xfrm>
              <a:off x="928" y="1315"/>
              <a:ext cx="20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②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0369" name="Object 17"/>
            <p:cNvGraphicFramePr>
              <a:graphicFrameLocks/>
            </p:cNvGraphicFramePr>
            <p:nvPr/>
          </p:nvGraphicFramePr>
          <p:xfrm>
            <a:off x="1449" y="1374"/>
            <a:ext cx="76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409" name="公式" r:id="rId4" imgW="1218960" imgH="342720" progId="Equation.3">
                    <p:embed/>
                  </p:oleObj>
                </mc:Choice>
                <mc:Fallback>
                  <p:oleObj name="公式" r:id="rId4" imgW="1218960" imgH="34272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1374"/>
                          <a:ext cx="76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370" name="Rectangle 18"/>
          <p:cNvSpPr>
            <a:spLocks noChangeArrowheads="1"/>
          </p:cNvSpPr>
          <p:nvPr/>
        </p:nvSpPr>
        <p:spPr bwMode="auto">
          <a:xfrm>
            <a:off x="1042988" y="1465263"/>
            <a:ext cx="5176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(3)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aphicFrame>
        <p:nvGraphicFramePr>
          <p:cNvPr id="100373" name="Object 21"/>
          <p:cNvGraphicFramePr>
            <a:graphicFrameLocks/>
          </p:cNvGraphicFramePr>
          <p:nvPr/>
        </p:nvGraphicFramePr>
        <p:xfrm>
          <a:off x="1968500" y="2698750"/>
          <a:ext cx="2616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0" name="公式" r:id="rId6" imgW="2616120" imgH="787320" progId="Equation.3">
                  <p:embed/>
                </p:oleObj>
              </mc:Choice>
              <mc:Fallback>
                <p:oleObj name="公式" r:id="rId6" imgW="2616120" imgH="78732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2698750"/>
                        <a:ext cx="2616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84" name="Group 32"/>
          <p:cNvGrpSpPr>
            <a:grpSpLocks/>
          </p:cNvGrpSpPr>
          <p:nvPr/>
        </p:nvGrpSpPr>
        <p:grpSpPr bwMode="auto">
          <a:xfrm>
            <a:off x="2614613" y="3757613"/>
            <a:ext cx="3222625" cy="1117600"/>
            <a:chOff x="1647" y="2367"/>
            <a:chExt cx="2030" cy="704"/>
          </a:xfrm>
        </p:grpSpPr>
        <p:graphicFrame>
          <p:nvGraphicFramePr>
            <p:cNvPr id="100374" name="Object 22"/>
            <p:cNvGraphicFramePr>
              <a:graphicFrameLocks/>
            </p:cNvGraphicFramePr>
            <p:nvPr/>
          </p:nvGraphicFramePr>
          <p:xfrm>
            <a:off x="2711" y="2372"/>
            <a:ext cx="966" cy="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411" name="公式" r:id="rId8" imgW="1536480" imgH="1104840" progId="Equation.3">
                    <p:embed/>
                  </p:oleObj>
                </mc:Choice>
                <mc:Fallback>
                  <p:oleObj name="公式" r:id="rId8" imgW="1536480" imgH="110484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1" y="2372"/>
                          <a:ext cx="966" cy="6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75" name="Object 23"/>
            <p:cNvGraphicFramePr>
              <a:graphicFrameLocks/>
            </p:cNvGraphicFramePr>
            <p:nvPr/>
          </p:nvGraphicFramePr>
          <p:xfrm>
            <a:off x="1647" y="2367"/>
            <a:ext cx="1040" cy="7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412" name="公式" r:id="rId10" imgW="1650960" imgH="1117440" progId="Equation.3">
                    <p:embed/>
                  </p:oleObj>
                </mc:Choice>
                <mc:Fallback>
                  <p:oleObj name="公式" r:id="rId10" imgW="1650960" imgH="111744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2367"/>
                          <a:ext cx="1040" cy="7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85" name="Group 33"/>
          <p:cNvGrpSpPr>
            <a:grpSpLocks/>
          </p:cNvGrpSpPr>
          <p:nvPr/>
        </p:nvGrpSpPr>
        <p:grpSpPr bwMode="auto">
          <a:xfrm>
            <a:off x="2620963" y="5127625"/>
            <a:ext cx="3113087" cy="869950"/>
            <a:chOff x="1651" y="3230"/>
            <a:chExt cx="1961" cy="548"/>
          </a:xfrm>
        </p:grpSpPr>
        <p:graphicFrame>
          <p:nvGraphicFramePr>
            <p:cNvPr id="100376" name="Object 24"/>
            <p:cNvGraphicFramePr>
              <a:graphicFrameLocks/>
            </p:cNvGraphicFramePr>
            <p:nvPr/>
          </p:nvGraphicFramePr>
          <p:xfrm>
            <a:off x="1651" y="3266"/>
            <a:ext cx="1040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413" name="公式" r:id="rId12" imgW="1650960" imgH="812520" progId="Equation.3">
                    <p:embed/>
                  </p:oleObj>
                </mc:Choice>
                <mc:Fallback>
                  <p:oleObj name="公式" r:id="rId12" imgW="1650960" imgH="812520" progId="Equation.3">
                    <p:embed/>
                    <p:pic>
                      <p:nvPicPr>
                        <p:cNvPr id="0" name="Object 2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1" y="3266"/>
                          <a:ext cx="1040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80" name="Object 28"/>
            <p:cNvGraphicFramePr>
              <a:graphicFrameLocks/>
            </p:cNvGraphicFramePr>
            <p:nvPr/>
          </p:nvGraphicFramePr>
          <p:xfrm>
            <a:off x="2708" y="3230"/>
            <a:ext cx="904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414" name="公式" r:id="rId14" imgW="1434960" imgH="863280" progId="Equation.3">
                    <p:embed/>
                  </p:oleObj>
                </mc:Choice>
                <mc:Fallback>
                  <p:oleObj name="公式" r:id="rId14" imgW="1434960" imgH="863280" progId="Equation.3">
                    <p:embed/>
                    <p:pic>
                      <p:nvPicPr>
                        <p:cNvPr id="0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8" y="3230"/>
                          <a:ext cx="904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0382" name="Object 30"/>
          <p:cNvGraphicFramePr>
            <a:graphicFrameLocks/>
          </p:cNvGraphicFramePr>
          <p:nvPr/>
        </p:nvGraphicFramePr>
        <p:xfrm>
          <a:off x="5807075" y="5129213"/>
          <a:ext cx="2946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15" name="公式" r:id="rId16" imgW="2946240" imgH="863280" progId="Equation.3">
                  <p:embed/>
                </p:oleObj>
              </mc:Choice>
              <mc:Fallback>
                <p:oleObj name="公式" r:id="rId16" imgW="2946240" imgH="863280" progId="Equation.3">
                  <p:embed/>
                  <p:pic>
                    <p:nvPicPr>
                      <p:cNvPr id="0" name="Object 30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5" y="5129213"/>
                        <a:ext cx="29464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0406" name="Picture 5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7" name="Picture 55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8" name="Picture 56"/>
          <p:cNvPicPr>
            <a:picLocks noChangeAspect="1" noChangeArrowheads="1"/>
          </p:cNvPicPr>
          <p:nvPr/>
        </p:nvPicPr>
        <p:blipFill>
          <a:blip r:embed="rId1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0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0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0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0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09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1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sp>
        <p:nvSpPr>
          <p:cNvPr id="101383" name="Oval 7"/>
          <p:cNvSpPr>
            <a:spLocks noChangeArrowheads="1"/>
          </p:cNvSpPr>
          <p:nvPr/>
        </p:nvSpPr>
        <p:spPr bwMode="auto">
          <a:xfrm>
            <a:off x="5499100" y="876300"/>
            <a:ext cx="3598863" cy="3598863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84" name="Oval 8"/>
          <p:cNvSpPr>
            <a:spLocks noChangeArrowheads="1"/>
          </p:cNvSpPr>
          <p:nvPr/>
        </p:nvSpPr>
        <p:spPr bwMode="auto">
          <a:xfrm>
            <a:off x="6584950" y="195421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81961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385" name="Oval 9"/>
          <p:cNvSpPr>
            <a:spLocks noChangeArrowheads="1"/>
          </p:cNvSpPr>
          <p:nvPr/>
        </p:nvSpPr>
        <p:spPr bwMode="auto">
          <a:xfrm>
            <a:off x="6948488" y="2317750"/>
            <a:ext cx="719137" cy="719138"/>
          </a:xfrm>
          <a:prstGeom prst="ellipse">
            <a:avLst/>
          </a:prstGeom>
          <a:gradFill rotWithShape="1">
            <a:gsLst>
              <a:gs pos="0">
                <a:srgbClr val="17B2FF">
                  <a:gamma/>
                  <a:shade val="75686"/>
                  <a:invGamma/>
                </a:srgbClr>
              </a:gs>
              <a:gs pos="100000">
                <a:srgbClr val="17B2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3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386" name="Line 10"/>
          <p:cNvSpPr>
            <a:spLocks noChangeAspect="1" noChangeShapeType="1"/>
          </p:cNvSpPr>
          <p:nvPr/>
        </p:nvSpPr>
        <p:spPr bwMode="auto">
          <a:xfrm flipV="1">
            <a:off x="5972175" y="2679700"/>
            <a:ext cx="26987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387" name="Line 11"/>
          <p:cNvSpPr>
            <a:spLocks noChangeAspect="1" noChangeShapeType="1"/>
          </p:cNvSpPr>
          <p:nvPr/>
        </p:nvSpPr>
        <p:spPr bwMode="auto">
          <a:xfrm>
            <a:off x="7312025" y="1322388"/>
            <a:ext cx="1588" cy="269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388" name="Oval 12"/>
          <p:cNvSpPr>
            <a:spLocks noChangeArrowheads="1"/>
          </p:cNvSpPr>
          <p:nvPr/>
        </p:nvSpPr>
        <p:spPr bwMode="auto">
          <a:xfrm>
            <a:off x="7983538" y="2638425"/>
            <a:ext cx="71437" cy="7143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389" name="Oval 13"/>
          <p:cNvSpPr>
            <a:spLocks noChangeArrowheads="1"/>
          </p:cNvSpPr>
          <p:nvPr/>
        </p:nvSpPr>
        <p:spPr bwMode="auto">
          <a:xfrm>
            <a:off x="7286625" y="2646363"/>
            <a:ext cx="53975" cy="53975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390" name="Oval 14"/>
          <p:cNvSpPr>
            <a:spLocks noChangeArrowheads="1"/>
          </p:cNvSpPr>
          <p:nvPr/>
        </p:nvSpPr>
        <p:spPr bwMode="auto">
          <a:xfrm>
            <a:off x="7620000" y="2636838"/>
            <a:ext cx="71438" cy="71437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1391" name="Text Box 15"/>
          <p:cNvSpPr txBox="1">
            <a:spLocks noChangeArrowheads="1"/>
          </p:cNvSpPr>
          <p:nvPr/>
        </p:nvSpPr>
        <p:spPr bwMode="auto">
          <a:xfrm>
            <a:off x="7580313" y="2622550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1392" name="Text Box 16"/>
          <p:cNvSpPr txBox="1">
            <a:spLocks noChangeArrowheads="1"/>
          </p:cNvSpPr>
          <p:nvPr/>
        </p:nvSpPr>
        <p:spPr bwMode="auto">
          <a:xfrm>
            <a:off x="7962900" y="2614613"/>
            <a:ext cx="60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101403" name="Group 27"/>
          <p:cNvGrpSpPr>
            <a:grpSpLocks/>
          </p:cNvGrpSpPr>
          <p:nvPr/>
        </p:nvGrpSpPr>
        <p:grpSpPr bwMode="auto">
          <a:xfrm>
            <a:off x="1473200" y="2087563"/>
            <a:ext cx="3386138" cy="457200"/>
            <a:chOff x="928" y="1315"/>
            <a:chExt cx="2133" cy="288"/>
          </a:xfrm>
        </p:grpSpPr>
        <p:sp>
          <p:nvSpPr>
            <p:cNvPr id="101378" name="Rectangle 2"/>
            <p:cNvSpPr>
              <a:spLocks noChangeArrowheads="1"/>
            </p:cNvSpPr>
            <p:nvPr/>
          </p:nvSpPr>
          <p:spPr bwMode="auto">
            <a:xfrm>
              <a:off x="928" y="1315"/>
              <a:ext cx="21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③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1393" name="Object 17"/>
            <p:cNvGraphicFramePr>
              <a:graphicFrameLocks/>
            </p:cNvGraphicFramePr>
            <p:nvPr/>
          </p:nvGraphicFramePr>
          <p:xfrm>
            <a:off x="1460" y="1374"/>
            <a:ext cx="9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29" name="公式" r:id="rId4" imgW="1549080" imgH="342720" progId="Equation.3">
                    <p:embed/>
                  </p:oleObj>
                </mc:Choice>
                <mc:Fallback>
                  <p:oleObj name="公式" r:id="rId4" imgW="1549080" imgH="34272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0" y="1374"/>
                          <a:ext cx="9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394" name="Rectangle 18"/>
          <p:cNvSpPr>
            <a:spLocks noChangeArrowheads="1"/>
          </p:cNvSpPr>
          <p:nvPr/>
        </p:nvSpPr>
        <p:spPr bwMode="auto">
          <a:xfrm>
            <a:off x="1042988" y="1465263"/>
            <a:ext cx="5176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(3)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aphicFrame>
        <p:nvGraphicFramePr>
          <p:cNvPr id="101397" name="Object 21"/>
          <p:cNvGraphicFramePr>
            <a:graphicFrameLocks/>
          </p:cNvGraphicFramePr>
          <p:nvPr/>
        </p:nvGraphicFramePr>
        <p:xfrm>
          <a:off x="1968500" y="2698750"/>
          <a:ext cx="2616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0" name="公式" r:id="rId6" imgW="2616120" imgH="787320" progId="Equation.3">
                  <p:embed/>
                </p:oleObj>
              </mc:Choice>
              <mc:Fallback>
                <p:oleObj name="公式" r:id="rId6" imgW="2616120" imgH="78732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2698750"/>
                        <a:ext cx="2616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1404" name="Group 28"/>
          <p:cNvGrpSpPr>
            <a:grpSpLocks/>
          </p:cNvGrpSpPr>
          <p:nvPr/>
        </p:nvGrpSpPr>
        <p:grpSpPr bwMode="auto">
          <a:xfrm>
            <a:off x="2614613" y="3757613"/>
            <a:ext cx="3222625" cy="1119187"/>
            <a:chOff x="1647" y="2367"/>
            <a:chExt cx="2030" cy="705"/>
          </a:xfrm>
        </p:grpSpPr>
        <p:graphicFrame>
          <p:nvGraphicFramePr>
            <p:cNvPr id="101398" name="Object 22"/>
            <p:cNvGraphicFramePr>
              <a:graphicFrameLocks/>
            </p:cNvGraphicFramePr>
            <p:nvPr/>
          </p:nvGraphicFramePr>
          <p:xfrm>
            <a:off x="2711" y="2368"/>
            <a:ext cx="966" cy="7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1" name="公式" r:id="rId8" imgW="1536480" imgH="1117440" progId="Equation.3">
                    <p:embed/>
                  </p:oleObj>
                </mc:Choice>
                <mc:Fallback>
                  <p:oleObj name="公式" r:id="rId8" imgW="1536480" imgH="111744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1" y="2368"/>
                          <a:ext cx="966" cy="7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99" name="Object 23"/>
            <p:cNvGraphicFramePr>
              <a:graphicFrameLocks/>
            </p:cNvGraphicFramePr>
            <p:nvPr/>
          </p:nvGraphicFramePr>
          <p:xfrm>
            <a:off x="1647" y="2367"/>
            <a:ext cx="1040" cy="7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2" name="公式" r:id="rId10" imgW="1650960" imgH="1117440" progId="Equation.3">
                    <p:embed/>
                  </p:oleObj>
                </mc:Choice>
                <mc:Fallback>
                  <p:oleObj name="公式" r:id="rId10" imgW="1650960" imgH="111744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2367"/>
                          <a:ext cx="1040" cy="7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1405" name="Group 29"/>
          <p:cNvGrpSpPr>
            <a:grpSpLocks/>
          </p:cNvGrpSpPr>
          <p:nvPr/>
        </p:nvGrpSpPr>
        <p:grpSpPr bwMode="auto">
          <a:xfrm>
            <a:off x="2620963" y="5127625"/>
            <a:ext cx="3106737" cy="869950"/>
            <a:chOff x="1651" y="3230"/>
            <a:chExt cx="1957" cy="548"/>
          </a:xfrm>
        </p:grpSpPr>
        <p:graphicFrame>
          <p:nvGraphicFramePr>
            <p:cNvPr id="101400" name="Object 24"/>
            <p:cNvGraphicFramePr>
              <a:graphicFrameLocks/>
            </p:cNvGraphicFramePr>
            <p:nvPr/>
          </p:nvGraphicFramePr>
          <p:xfrm>
            <a:off x="1651" y="3266"/>
            <a:ext cx="1040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3" name="公式" r:id="rId12" imgW="1650960" imgH="812520" progId="Equation.3">
                    <p:embed/>
                  </p:oleObj>
                </mc:Choice>
                <mc:Fallback>
                  <p:oleObj name="公式" r:id="rId12" imgW="1650960" imgH="812520" progId="Equation.3">
                    <p:embed/>
                    <p:pic>
                      <p:nvPicPr>
                        <p:cNvPr id="0" name="Object 2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1" y="3266"/>
                          <a:ext cx="1040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401" name="Object 25"/>
            <p:cNvGraphicFramePr>
              <a:graphicFrameLocks/>
            </p:cNvGraphicFramePr>
            <p:nvPr/>
          </p:nvGraphicFramePr>
          <p:xfrm>
            <a:off x="2712" y="3230"/>
            <a:ext cx="89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4" name="公式" r:id="rId14" imgW="1422360" imgH="863280" progId="Equation.3">
                    <p:embed/>
                  </p:oleObj>
                </mc:Choice>
                <mc:Fallback>
                  <p:oleObj name="公式" r:id="rId14" imgW="1422360" imgH="86328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2" y="3230"/>
                          <a:ext cx="89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1402" name="Object 26"/>
          <p:cNvGraphicFramePr>
            <a:graphicFrameLocks/>
          </p:cNvGraphicFramePr>
          <p:nvPr/>
        </p:nvGraphicFramePr>
        <p:xfrm>
          <a:off x="5899150" y="5129213"/>
          <a:ext cx="1638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5" name="公式" r:id="rId16" imgW="1638000" imgH="863280" progId="Equation.3">
                  <p:embed/>
                </p:oleObj>
              </mc:Choice>
              <mc:Fallback>
                <p:oleObj name="公式" r:id="rId16" imgW="1638000" imgH="863280" progId="Equation.3">
                  <p:embed/>
                  <p:pic>
                    <p:nvPicPr>
                      <p:cNvPr id="0" name="Object 26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9150" y="5129213"/>
                        <a:ext cx="16383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1425" name="Picture 4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6" name="Picture 5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7" name="Picture 51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8" name="Picture 52"/>
          <p:cNvPicPr>
            <a:picLocks noChangeAspect="1" noChangeArrowheads="1"/>
          </p:cNvPicPr>
          <p:nvPr/>
        </p:nvPicPr>
        <p:blipFill>
          <a:blip r:embed="rId2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4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2" name="Picture 5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5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6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8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9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2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438" name="Group 38"/>
          <p:cNvGrpSpPr>
            <a:grpSpLocks/>
          </p:cNvGrpSpPr>
          <p:nvPr/>
        </p:nvGrpSpPr>
        <p:grpSpPr bwMode="auto">
          <a:xfrm>
            <a:off x="5499100" y="876300"/>
            <a:ext cx="3598863" cy="3598863"/>
            <a:chOff x="3464" y="552"/>
            <a:chExt cx="2267" cy="2267"/>
          </a:xfrm>
        </p:grpSpPr>
        <p:sp>
          <p:nvSpPr>
            <p:cNvPr id="102407" name="Oval 7"/>
            <p:cNvSpPr>
              <a:spLocks noChangeArrowheads="1"/>
            </p:cNvSpPr>
            <p:nvPr/>
          </p:nvSpPr>
          <p:spPr bwMode="auto">
            <a:xfrm>
              <a:off x="3464" y="552"/>
              <a:ext cx="2267" cy="2267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08" name="Oval 8"/>
            <p:cNvSpPr>
              <a:spLocks noChangeArrowheads="1"/>
            </p:cNvSpPr>
            <p:nvPr/>
          </p:nvSpPr>
          <p:spPr bwMode="auto">
            <a:xfrm>
              <a:off x="4148" y="1231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C8ADFF"/>
                </a:gs>
                <a:gs pos="100000">
                  <a:srgbClr val="C8ADFF">
                    <a:gamma/>
                    <a:shade val="81961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66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10" name="Line 10"/>
            <p:cNvSpPr>
              <a:spLocks noChangeAspect="1" noChangeShapeType="1"/>
            </p:cNvSpPr>
            <p:nvPr/>
          </p:nvSpPr>
          <p:spPr bwMode="auto">
            <a:xfrm flipV="1">
              <a:off x="3762" y="1922"/>
              <a:ext cx="170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11" name="Line 11"/>
            <p:cNvSpPr>
              <a:spLocks noChangeAspect="1" noChangeShapeType="1"/>
            </p:cNvSpPr>
            <p:nvPr/>
          </p:nvSpPr>
          <p:spPr bwMode="auto">
            <a:xfrm>
              <a:off x="4606" y="833"/>
              <a:ext cx="1" cy="17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stealth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12" name="Oval 12"/>
            <p:cNvSpPr>
              <a:spLocks noChangeArrowheads="1"/>
            </p:cNvSpPr>
            <p:nvPr/>
          </p:nvSpPr>
          <p:spPr bwMode="auto">
            <a:xfrm>
              <a:off x="4585" y="2112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14" name="Oval 14"/>
            <p:cNvSpPr>
              <a:spLocks noChangeArrowheads="1"/>
            </p:cNvSpPr>
            <p:nvPr/>
          </p:nvSpPr>
          <p:spPr bwMode="auto">
            <a:xfrm>
              <a:off x="4584" y="1661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15" name="Text Box 15"/>
            <p:cNvSpPr txBox="1">
              <a:spLocks noChangeArrowheads="1"/>
            </p:cNvSpPr>
            <p:nvPr/>
          </p:nvSpPr>
          <p:spPr bwMode="auto">
            <a:xfrm>
              <a:off x="4619" y="1550"/>
              <a:ext cx="3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102416" name="Text Box 16"/>
            <p:cNvSpPr txBox="1">
              <a:spLocks noChangeArrowheads="1"/>
            </p:cNvSpPr>
            <p:nvPr/>
          </p:nvSpPr>
          <p:spPr bwMode="auto">
            <a:xfrm>
              <a:off x="4596" y="2079"/>
              <a:ext cx="3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>
                  <a:solidFill>
                    <a:schemeClr val="tx1"/>
                  </a:solidFill>
                  <a:latin typeface="Symbol" panose="05050102010706020507" pitchFamily="18" charset="2"/>
                </a:rPr>
                <a:t>-</a:t>
              </a:r>
              <a:r>
                <a:rPr kumimoji="1" lang="en-US" altLang="zh-CN" sz="2000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sz="2000" i="1">
                  <a:solidFill>
                    <a:schemeClr val="tx1"/>
                  </a:solidFill>
                </a:rPr>
                <a:t>i</a:t>
              </a:r>
            </a:p>
          </p:txBody>
        </p:sp>
      </p:grpSp>
      <p:grpSp>
        <p:nvGrpSpPr>
          <p:cNvPr id="102442" name="Group 42"/>
          <p:cNvGrpSpPr>
            <a:grpSpLocks/>
          </p:cNvGrpSpPr>
          <p:nvPr/>
        </p:nvGrpSpPr>
        <p:grpSpPr bwMode="auto">
          <a:xfrm>
            <a:off x="1477963" y="3028950"/>
            <a:ext cx="2871787" cy="457200"/>
            <a:chOff x="931" y="1908"/>
            <a:chExt cx="1809" cy="288"/>
          </a:xfrm>
        </p:grpSpPr>
        <p:sp>
          <p:nvSpPr>
            <p:cNvPr id="102417" name="Rectangle 17"/>
            <p:cNvSpPr>
              <a:spLocks noChangeArrowheads="1"/>
            </p:cNvSpPr>
            <p:nvPr/>
          </p:nvSpPr>
          <p:spPr bwMode="auto">
            <a:xfrm>
              <a:off x="931" y="1908"/>
              <a:ext cx="1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有两个奇点：</a:t>
              </a:r>
            </a:p>
          </p:txBody>
        </p:sp>
        <p:graphicFrame>
          <p:nvGraphicFramePr>
            <p:cNvPr id="102419" name="Object 19"/>
            <p:cNvGraphicFramePr>
              <a:graphicFrameLocks/>
            </p:cNvGraphicFramePr>
            <p:nvPr/>
          </p:nvGraphicFramePr>
          <p:xfrm>
            <a:off x="2156" y="1972"/>
            <a:ext cx="5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0" name="公式" r:id="rId4" imgW="927000" imgH="342720" progId="Equation.3">
                    <p:embed/>
                  </p:oleObj>
                </mc:Choice>
                <mc:Fallback>
                  <p:oleObj name="公式" r:id="rId4" imgW="92700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6" y="1972"/>
                          <a:ext cx="5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443" name="Group 43"/>
          <p:cNvGrpSpPr>
            <a:grpSpLocks/>
          </p:cNvGrpSpPr>
          <p:nvPr/>
        </p:nvGrpSpPr>
        <p:grpSpPr bwMode="auto">
          <a:xfrm>
            <a:off x="1479550" y="3668713"/>
            <a:ext cx="3635375" cy="457200"/>
            <a:chOff x="932" y="2311"/>
            <a:chExt cx="2290" cy="288"/>
          </a:xfrm>
        </p:grpSpPr>
        <p:sp>
          <p:nvSpPr>
            <p:cNvPr id="102420" name="Rectangle 20"/>
            <p:cNvSpPr>
              <a:spLocks noChangeArrowheads="1"/>
            </p:cNvSpPr>
            <p:nvPr/>
          </p:nvSpPr>
          <p:spPr bwMode="auto">
            <a:xfrm>
              <a:off x="932" y="2311"/>
              <a:ext cx="22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以展开点         为中心，</a:t>
              </a:r>
            </a:p>
          </p:txBody>
        </p:sp>
        <p:graphicFrame>
          <p:nvGraphicFramePr>
            <p:cNvPr id="102421" name="Object 21"/>
            <p:cNvGraphicFramePr>
              <a:graphicFrameLocks/>
            </p:cNvGraphicFramePr>
            <p:nvPr/>
          </p:nvGraphicFramePr>
          <p:xfrm>
            <a:off x="1803" y="2351"/>
            <a:ext cx="36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1" name="公式" r:id="rId6" imgW="596880" imgH="291960" progId="Equation.3">
                    <p:embed/>
                  </p:oleObj>
                </mc:Choice>
                <mc:Fallback>
                  <p:oleObj name="公式" r:id="rId6" imgW="596880" imgH="29196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3" y="2351"/>
                          <a:ext cx="36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22" name="Rectangle 22"/>
          <p:cNvSpPr>
            <a:spLocks noChangeArrowheads="1"/>
          </p:cNvSpPr>
          <p:nvPr/>
        </p:nvSpPr>
        <p:spPr bwMode="auto">
          <a:xfrm>
            <a:off x="1477963" y="4217988"/>
            <a:ext cx="4306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将复平面分为两个解析环：</a:t>
            </a:r>
          </a:p>
        </p:txBody>
      </p:sp>
      <p:grpSp>
        <p:nvGrpSpPr>
          <p:cNvPr id="102440" name="Group 40"/>
          <p:cNvGrpSpPr>
            <a:grpSpLocks/>
          </p:cNvGrpSpPr>
          <p:nvPr/>
        </p:nvGrpSpPr>
        <p:grpSpPr bwMode="auto">
          <a:xfrm>
            <a:off x="530225" y="1447800"/>
            <a:ext cx="5461000" cy="474663"/>
            <a:chOff x="334" y="912"/>
            <a:chExt cx="3440" cy="299"/>
          </a:xfrm>
        </p:grpSpPr>
        <p:sp>
          <p:nvSpPr>
            <p:cNvPr id="102402" name="Text Box 2"/>
            <p:cNvSpPr txBox="1">
              <a:spLocks noChangeArrowheads="1"/>
            </p:cNvSpPr>
            <p:nvPr/>
          </p:nvSpPr>
          <p:spPr bwMode="auto">
            <a:xfrm>
              <a:off x="334" y="912"/>
              <a:ext cx="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102427" name="Rectangle 27"/>
            <p:cNvSpPr>
              <a:spLocks noChangeArrowheads="1"/>
            </p:cNvSpPr>
            <p:nvPr/>
          </p:nvSpPr>
          <p:spPr bwMode="auto">
            <a:xfrm>
              <a:off x="657" y="923"/>
              <a:ext cx="31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(1) </a:t>
              </a: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将复平面分为若干个</a:t>
              </a:r>
              <a:r>
                <a:rPr kumimoji="1" lang="zh-CN" altLang="en-US" u="sng">
                  <a:solidFill>
                    <a:schemeClr val="hlink"/>
                  </a:solidFill>
                  <a:ea typeface="楷体_GB2312" pitchFamily="49" charset="-122"/>
                  <a:sym typeface="Wingdings" panose="05000000000000000000" pitchFamily="2" charset="2"/>
                </a:rPr>
                <a:t>解析环</a:t>
              </a:r>
            </a:p>
          </p:txBody>
        </p:sp>
      </p:grpSp>
      <p:sp>
        <p:nvSpPr>
          <p:cNvPr id="102432" name="Rectangle 32"/>
          <p:cNvSpPr>
            <a:spLocks noChangeArrowheads="1"/>
          </p:cNvSpPr>
          <p:nvPr/>
        </p:nvSpPr>
        <p:spPr bwMode="auto">
          <a:xfrm>
            <a:off x="536575" y="5672138"/>
            <a:ext cx="6911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  <a:ea typeface="楷体_GB2312" pitchFamily="49" charset="-122"/>
                <a:sym typeface="Wingdings" panose="05000000000000000000" pitchFamily="2" charset="2"/>
              </a:rPr>
              <a:t>注意：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不需要将函数进行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部分分式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分解。</a:t>
            </a:r>
          </a:p>
        </p:txBody>
      </p:sp>
      <p:grpSp>
        <p:nvGrpSpPr>
          <p:cNvPr id="102441" name="Group 41"/>
          <p:cNvGrpSpPr>
            <a:grpSpLocks/>
          </p:cNvGrpSpPr>
          <p:nvPr/>
        </p:nvGrpSpPr>
        <p:grpSpPr bwMode="auto">
          <a:xfrm>
            <a:off x="1476375" y="2108200"/>
            <a:ext cx="3487738" cy="787400"/>
            <a:chOff x="930" y="1328"/>
            <a:chExt cx="2197" cy="496"/>
          </a:xfrm>
        </p:grpSpPr>
        <p:graphicFrame>
          <p:nvGraphicFramePr>
            <p:cNvPr id="102435" name="Object 35"/>
            <p:cNvGraphicFramePr>
              <a:graphicFrameLocks/>
            </p:cNvGraphicFramePr>
            <p:nvPr/>
          </p:nvGraphicFramePr>
          <p:xfrm>
            <a:off x="1424" y="1328"/>
            <a:ext cx="1703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2" name="公式" r:id="rId8" imgW="2705040" imgH="787320" progId="Equation.3">
                    <p:embed/>
                  </p:oleObj>
                </mc:Choice>
                <mc:Fallback>
                  <p:oleObj name="公式" r:id="rId8" imgW="2705040" imgH="78732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4" y="1328"/>
                          <a:ext cx="1703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36" name="Rectangle 36"/>
            <p:cNvSpPr>
              <a:spLocks noChangeArrowheads="1"/>
            </p:cNvSpPr>
            <p:nvPr/>
          </p:nvSpPr>
          <p:spPr bwMode="auto">
            <a:xfrm>
              <a:off x="930" y="1404"/>
              <a:ext cx="7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函数</a:t>
              </a:r>
            </a:p>
          </p:txBody>
        </p:sp>
      </p:grpSp>
      <p:grpSp>
        <p:nvGrpSpPr>
          <p:cNvPr id="102444" name="Group 44"/>
          <p:cNvGrpSpPr>
            <a:grpSpLocks/>
          </p:cNvGrpSpPr>
          <p:nvPr/>
        </p:nvGrpSpPr>
        <p:grpSpPr bwMode="auto">
          <a:xfrm>
            <a:off x="2101850" y="4914900"/>
            <a:ext cx="4972050" cy="457200"/>
            <a:chOff x="1324" y="3096"/>
            <a:chExt cx="3132" cy="288"/>
          </a:xfrm>
        </p:grpSpPr>
        <p:graphicFrame>
          <p:nvGraphicFramePr>
            <p:cNvPr id="102423" name="Object 23"/>
            <p:cNvGraphicFramePr>
              <a:graphicFrameLocks/>
            </p:cNvGraphicFramePr>
            <p:nvPr/>
          </p:nvGraphicFramePr>
          <p:xfrm>
            <a:off x="1642" y="3168"/>
            <a:ext cx="110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3" name="公式" r:id="rId10" imgW="1752480" imgH="342720" progId="Equation.3">
                    <p:embed/>
                  </p:oleObj>
                </mc:Choice>
                <mc:Fallback>
                  <p:oleObj name="公式" r:id="rId10" imgW="1752480" imgH="34272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2" y="3168"/>
                          <a:ext cx="110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24" name="Rectangle 24"/>
            <p:cNvSpPr>
              <a:spLocks noChangeArrowheads="1"/>
            </p:cNvSpPr>
            <p:nvPr/>
          </p:nvSpPr>
          <p:spPr bwMode="auto">
            <a:xfrm>
              <a:off x="1324" y="3096"/>
              <a:ext cx="5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①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graphicFrame>
          <p:nvGraphicFramePr>
            <p:cNvPr id="102425" name="Object 25"/>
            <p:cNvGraphicFramePr>
              <a:graphicFrameLocks/>
            </p:cNvGraphicFramePr>
            <p:nvPr/>
          </p:nvGraphicFramePr>
          <p:xfrm>
            <a:off x="3179" y="3168"/>
            <a:ext cx="127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4" name="公式" r:id="rId12" imgW="2031840" imgH="342720" progId="Equation.3">
                    <p:embed/>
                  </p:oleObj>
                </mc:Choice>
                <mc:Fallback>
                  <p:oleObj name="公式" r:id="rId12" imgW="2031840" imgH="34272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9" y="3168"/>
                          <a:ext cx="127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30" name="Rectangle 30"/>
            <p:cNvSpPr>
              <a:spLocks noChangeArrowheads="1"/>
            </p:cNvSpPr>
            <p:nvPr/>
          </p:nvSpPr>
          <p:spPr bwMode="auto">
            <a:xfrm>
              <a:off x="2859" y="3096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②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graphicFrame>
          <p:nvGraphicFramePr>
            <p:cNvPr id="102437" name="Object 37"/>
            <p:cNvGraphicFramePr>
              <a:graphicFrameLocks/>
            </p:cNvGraphicFramePr>
            <p:nvPr/>
          </p:nvGraphicFramePr>
          <p:xfrm>
            <a:off x="1628" y="3167"/>
            <a:ext cx="31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5" name="公式" r:id="rId14" imgW="495000" imgH="342720" progId="Equation.3">
                    <p:embed/>
                  </p:oleObj>
                </mc:Choice>
                <mc:Fallback>
                  <p:oleObj name="公式" r:id="rId14" imgW="495000" imgH="34272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8" y="3167"/>
                          <a:ext cx="311" cy="21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467" name="Picture 67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8" name="Picture 68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469" name="Object 69"/>
          <p:cNvGraphicFramePr>
            <a:graphicFrameLocks noChangeAspect="1"/>
          </p:cNvGraphicFramePr>
          <p:nvPr/>
        </p:nvGraphicFramePr>
        <p:xfrm>
          <a:off x="496888" y="495300"/>
          <a:ext cx="86090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6" name="位图图像" r:id="rId17" imgW="8609524" imgH="819048" progId="Paint.Picture">
                  <p:embed/>
                </p:oleObj>
              </mc:Choice>
              <mc:Fallback>
                <p:oleObj name="位图图像" r:id="rId17" imgW="8609524" imgH="819048" progId="Paint.Picture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64" name="Group 64"/>
          <p:cNvGrpSpPr>
            <a:grpSpLocks/>
          </p:cNvGrpSpPr>
          <p:nvPr/>
        </p:nvGrpSpPr>
        <p:grpSpPr bwMode="auto">
          <a:xfrm>
            <a:off x="600075" y="1054100"/>
            <a:ext cx="1639888" cy="366713"/>
            <a:chOff x="372" y="670"/>
            <a:chExt cx="1033" cy="231"/>
          </a:xfrm>
        </p:grpSpPr>
        <p:sp>
          <p:nvSpPr>
            <p:cNvPr id="102465" name="Rectangle 65"/>
            <p:cNvSpPr>
              <a:spLocks noChangeArrowheads="1"/>
            </p:cNvSpPr>
            <p:nvPr/>
          </p:nvSpPr>
          <p:spPr bwMode="auto">
            <a:xfrm>
              <a:off x="402" y="690"/>
              <a:ext cx="73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66" name="Rectangle 66"/>
            <p:cNvSpPr>
              <a:spLocks noChangeArrowheads="1"/>
            </p:cNvSpPr>
            <p:nvPr/>
          </p:nvSpPr>
          <p:spPr bwMode="auto">
            <a:xfrm>
              <a:off x="372" y="670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P98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4.15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0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0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0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2" grpId="0"/>
      <p:bldP spid="1024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7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3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7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7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3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7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8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3467" name="Object 43"/>
          <p:cNvGraphicFramePr>
            <a:graphicFrameLocks/>
          </p:cNvGraphicFramePr>
          <p:nvPr/>
        </p:nvGraphicFramePr>
        <p:xfrm>
          <a:off x="2628900" y="5127625"/>
          <a:ext cx="3413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3" name="公式" r:id="rId4" imgW="3606480" imgH="863280" progId="Equation.3">
                  <p:embed/>
                </p:oleObj>
              </mc:Choice>
              <mc:Fallback>
                <p:oleObj name="公式" r:id="rId4" imgW="3606480" imgH="863280" progId="Equation.3">
                  <p:embed/>
                  <p:pic>
                    <p:nvPicPr>
                      <p:cNvPr id="0" name="Object 4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5127625"/>
                        <a:ext cx="3413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66" name="Object 42"/>
          <p:cNvGraphicFramePr>
            <a:graphicFrameLocks/>
          </p:cNvGraphicFramePr>
          <p:nvPr/>
        </p:nvGraphicFramePr>
        <p:xfrm>
          <a:off x="2622550" y="3757613"/>
          <a:ext cx="2755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4" name="公式" r:id="rId6" imgW="2755800" imgH="1104840" progId="Equation.3">
                  <p:embed/>
                </p:oleObj>
              </mc:Choice>
              <mc:Fallback>
                <p:oleObj name="公式" r:id="rId6" imgW="2755800" imgH="1104840" progId="Equation.3">
                  <p:embed/>
                  <p:pic>
                    <p:nvPicPr>
                      <p:cNvPr id="0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0" y="3757613"/>
                        <a:ext cx="275590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65" name="Object 41"/>
          <p:cNvGraphicFramePr>
            <a:graphicFrameLocks/>
          </p:cNvGraphicFramePr>
          <p:nvPr/>
        </p:nvGraphicFramePr>
        <p:xfrm>
          <a:off x="1962150" y="2698750"/>
          <a:ext cx="31861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5" name="公式" r:id="rId8" imgW="3187440" imgH="787320" progId="Equation.3">
                  <p:embed/>
                </p:oleObj>
              </mc:Choice>
              <mc:Fallback>
                <p:oleObj name="公式" r:id="rId8" imgW="3187440" imgH="787320" progId="Equation.3">
                  <p:embed/>
                  <p:pic>
                    <p:nvPicPr>
                      <p:cNvPr id="0" name="Object 4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2698750"/>
                        <a:ext cx="31861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103469" name="Group 45"/>
          <p:cNvGrpSpPr>
            <a:grpSpLocks/>
          </p:cNvGrpSpPr>
          <p:nvPr/>
        </p:nvGrpSpPr>
        <p:grpSpPr bwMode="auto">
          <a:xfrm>
            <a:off x="1473200" y="2087563"/>
            <a:ext cx="3568700" cy="457200"/>
            <a:chOff x="928" y="1315"/>
            <a:chExt cx="2248" cy="288"/>
          </a:xfrm>
        </p:grpSpPr>
        <p:sp>
          <p:nvSpPr>
            <p:cNvPr id="103427" name="Rectangle 3"/>
            <p:cNvSpPr>
              <a:spLocks noChangeArrowheads="1"/>
            </p:cNvSpPr>
            <p:nvPr/>
          </p:nvSpPr>
          <p:spPr bwMode="auto">
            <a:xfrm>
              <a:off x="928" y="1315"/>
              <a:ext cx="2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①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3442" name="Object 18"/>
            <p:cNvGraphicFramePr>
              <a:graphicFrameLocks/>
            </p:cNvGraphicFramePr>
            <p:nvPr/>
          </p:nvGraphicFramePr>
          <p:xfrm>
            <a:off x="1460" y="1374"/>
            <a:ext cx="102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96" name="公式" r:id="rId10" imgW="1625400" imgH="342720" progId="Equation.3">
                    <p:embed/>
                  </p:oleObj>
                </mc:Choice>
                <mc:Fallback>
                  <p:oleObj name="公式" r:id="rId10" imgW="1625400" imgH="34272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0" y="1374"/>
                          <a:ext cx="102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51" name="Group 27"/>
          <p:cNvGrpSpPr>
            <a:grpSpLocks/>
          </p:cNvGrpSpPr>
          <p:nvPr/>
        </p:nvGrpSpPr>
        <p:grpSpPr bwMode="auto">
          <a:xfrm>
            <a:off x="5499100" y="876300"/>
            <a:ext cx="3598863" cy="3598863"/>
            <a:chOff x="3464" y="552"/>
            <a:chExt cx="2267" cy="2267"/>
          </a:xfrm>
        </p:grpSpPr>
        <p:sp>
          <p:nvSpPr>
            <p:cNvPr id="103452" name="Oval 28"/>
            <p:cNvSpPr>
              <a:spLocks noChangeArrowheads="1"/>
            </p:cNvSpPr>
            <p:nvPr/>
          </p:nvSpPr>
          <p:spPr bwMode="auto">
            <a:xfrm>
              <a:off x="3464" y="552"/>
              <a:ext cx="2267" cy="2267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453" name="Oval 29"/>
            <p:cNvSpPr>
              <a:spLocks noChangeArrowheads="1"/>
            </p:cNvSpPr>
            <p:nvPr/>
          </p:nvSpPr>
          <p:spPr bwMode="auto">
            <a:xfrm>
              <a:off x="4148" y="1231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C8ADFF"/>
                </a:gs>
                <a:gs pos="100000">
                  <a:srgbClr val="C8ADFF">
                    <a:gamma/>
                    <a:shade val="81961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FF66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4" name="Line 30"/>
            <p:cNvSpPr>
              <a:spLocks noChangeAspect="1" noChangeShapeType="1"/>
            </p:cNvSpPr>
            <p:nvPr/>
          </p:nvSpPr>
          <p:spPr bwMode="auto">
            <a:xfrm flipV="1">
              <a:off x="3762" y="1922"/>
              <a:ext cx="170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5" name="Line 31"/>
            <p:cNvSpPr>
              <a:spLocks noChangeAspect="1" noChangeShapeType="1"/>
            </p:cNvSpPr>
            <p:nvPr/>
          </p:nvSpPr>
          <p:spPr bwMode="auto">
            <a:xfrm>
              <a:off x="4606" y="833"/>
              <a:ext cx="1" cy="17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stealth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6" name="Oval 32"/>
            <p:cNvSpPr>
              <a:spLocks noChangeArrowheads="1"/>
            </p:cNvSpPr>
            <p:nvPr/>
          </p:nvSpPr>
          <p:spPr bwMode="auto">
            <a:xfrm>
              <a:off x="4585" y="2112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7" name="Oval 33"/>
            <p:cNvSpPr>
              <a:spLocks noChangeArrowheads="1"/>
            </p:cNvSpPr>
            <p:nvPr/>
          </p:nvSpPr>
          <p:spPr bwMode="auto">
            <a:xfrm>
              <a:off x="4584" y="1661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8" name="Text Box 34"/>
            <p:cNvSpPr txBox="1">
              <a:spLocks noChangeArrowheads="1"/>
            </p:cNvSpPr>
            <p:nvPr/>
          </p:nvSpPr>
          <p:spPr bwMode="auto">
            <a:xfrm>
              <a:off x="4619" y="1550"/>
              <a:ext cx="3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103459" name="Text Box 35"/>
            <p:cNvSpPr txBox="1">
              <a:spLocks noChangeArrowheads="1"/>
            </p:cNvSpPr>
            <p:nvPr/>
          </p:nvSpPr>
          <p:spPr bwMode="auto">
            <a:xfrm>
              <a:off x="4596" y="2079"/>
              <a:ext cx="3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>
                  <a:solidFill>
                    <a:schemeClr val="tx1"/>
                  </a:solidFill>
                  <a:latin typeface="Symbol" panose="05050102010706020507" pitchFamily="18" charset="2"/>
                </a:rPr>
                <a:t>-</a:t>
              </a:r>
              <a:r>
                <a:rPr kumimoji="1" lang="en-US" altLang="zh-CN" sz="2000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sz="2000" i="1">
                  <a:solidFill>
                    <a:schemeClr val="tx1"/>
                  </a:solidFill>
                </a:rPr>
                <a:t>i</a:t>
              </a:r>
            </a:p>
          </p:txBody>
        </p:sp>
      </p:grpSp>
      <p:sp>
        <p:nvSpPr>
          <p:cNvPr id="103443" name="Rectangle 19"/>
          <p:cNvSpPr>
            <a:spLocks noChangeArrowheads="1"/>
          </p:cNvSpPr>
          <p:nvPr/>
        </p:nvSpPr>
        <p:spPr bwMode="auto">
          <a:xfrm>
            <a:off x="1042988" y="1465263"/>
            <a:ext cx="5432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aphicFrame>
        <p:nvGraphicFramePr>
          <p:cNvPr id="103468" name="Object 44"/>
          <p:cNvGraphicFramePr>
            <a:graphicFrameLocks/>
          </p:cNvGraphicFramePr>
          <p:nvPr/>
        </p:nvGraphicFramePr>
        <p:xfrm>
          <a:off x="6099175" y="5126038"/>
          <a:ext cx="273843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7" name="公式" r:id="rId12" imgW="2882880" imgH="863280" progId="Equation.3">
                  <p:embed/>
                </p:oleObj>
              </mc:Choice>
              <mc:Fallback>
                <p:oleObj name="公式" r:id="rId12" imgW="2882880" imgH="863280" progId="Equation.3">
                  <p:embed/>
                  <p:pic>
                    <p:nvPicPr>
                      <p:cNvPr id="0" name="Object 44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5126038"/>
                        <a:ext cx="2738438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489" name="Picture 65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0" name="Picture 66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2" name="Picture 68"/>
          <p:cNvPicPr>
            <a:picLocks noChangeAspect="1" noChangeArrowheads="1"/>
          </p:cNvPicPr>
          <p:nvPr/>
        </p:nvPicPr>
        <p:blipFill>
          <a:blip r:embed="rId1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3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3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3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3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8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1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8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2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36575" y="528638"/>
            <a:ext cx="5670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531813" y="1166813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问题分析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34988" y="1704975"/>
            <a:ext cx="146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引例</a:t>
            </a:r>
          </a:p>
        </p:txBody>
      </p:sp>
      <p:grpSp>
        <p:nvGrpSpPr>
          <p:cNvPr id="16410" name="Group 26"/>
          <p:cNvGrpSpPr>
            <a:grpSpLocks/>
          </p:cNvGrpSpPr>
          <p:nvPr/>
        </p:nvGrpSpPr>
        <p:grpSpPr bwMode="auto">
          <a:xfrm>
            <a:off x="1352550" y="1550988"/>
            <a:ext cx="7486650" cy="787400"/>
            <a:chOff x="852" y="977"/>
            <a:chExt cx="4716" cy="496"/>
          </a:xfrm>
        </p:grpSpPr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852" y="1061"/>
              <a:ext cx="2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根据前面的讨论已知，</a:t>
              </a:r>
            </a:p>
          </p:txBody>
        </p:sp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2785" y="1081"/>
              <a:ext cx="27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函数          </a:t>
              </a:r>
              <a:r>
                <a:rPr kumimoji="1" lang="zh-CN" altLang="en-US" baseline="-25000"/>
                <a:t> </a:t>
              </a:r>
              <a:r>
                <a:rPr kumimoji="1" lang="zh-CN" altLang="en-US"/>
                <a:t>在         </a:t>
              </a:r>
              <a:r>
                <a:rPr kumimoji="1" lang="zh-CN" altLang="en-US" baseline="-25000"/>
                <a:t> </a:t>
              </a:r>
              <a:r>
                <a:rPr kumimoji="1" lang="zh-CN" altLang="en-US"/>
                <a:t>点的幂级数</a:t>
              </a:r>
            </a:p>
          </p:txBody>
        </p:sp>
        <p:graphicFrame>
          <p:nvGraphicFramePr>
            <p:cNvPr id="16394" name="Object 10"/>
            <p:cNvGraphicFramePr>
              <a:graphicFrameLocks/>
            </p:cNvGraphicFramePr>
            <p:nvPr/>
          </p:nvGraphicFramePr>
          <p:xfrm>
            <a:off x="3265" y="977"/>
            <a:ext cx="4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6" name="公式" r:id="rId4" imgW="723600" imgH="787320" progId="Equation.3">
                    <p:embed/>
                  </p:oleObj>
                </mc:Choice>
                <mc:Fallback>
                  <p:oleObj name="公式" r:id="rId4" imgW="723600" imgH="78732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5" y="977"/>
                          <a:ext cx="4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5" name="Object 11"/>
            <p:cNvGraphicFramePr>
              <a:graphicFrameLocks/>
            </p:cNvGraphicFramePr>
            <p:nvPr/>
          </p:nvGraphicFramePr>
          <p:xfrm>
            <a:off x="3978" y="112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7" name="公式" r:id="rId6" imgW="647640" imgH="291960" progId="Equation.3">
                    <p:embed/>
                  </p:oleObj>
                </mc:Choice>
                <mc:Fallback>
                  <p:oleObj name="公式" r:id="rId6" imgW="647640" imgH="29196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8" y="1126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11" name="Group 27"/>
          <p:cNvGrpSpPr>
            <a:grpSpLocks/>
          </p:cNvGrpSpPr>
          <p:nvPr/>
        </p:nvGrpSpPr>
        <p:grpSpPr bwMode="auto">
          <a:xfrm>
            <a:off x="1352550" y="2390775"/>
            <a:ext cx="5521325" cy="787400"/>
            <a:chOff x="852" y="1506"/>
            <a:chExt cx="3478" cy="496"/>
          </a:xfrm>
        </p:grpSpPr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852" y="1583"/>
              <a:ext cx="13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展开式为</a:t>
              </a:r>
            </a:p>
          </p:txBody>
        </p:sp>
        <p:graphicFrame>
          <p:nvGraphicFramePr>
            <p:cNvPr id="16399" name="Object 15"/>
            <p:cNvGraphicFramePr>
              <a:graphicFrameLocks/>
            </p:cNvGraphicFramePr>
            <p:nvPr/>
          </p:nvGraphicFramePr>
          <p:xfrm>
            <a:off x="1755" y="1506"/>
            <a:ext cx="257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8" name="公式" r:id="rId8" imgW="4089240" imgH="787320" progId="Equation.3">
                    <p:embed/>
                  </p:oleObj>
                </mc:Choice>
                <mc:Fallback>
                  <p:oleObj name="公式" r:id="rId8" imgW="4089240" imgH="78732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5" y="1506"/>
                          <a:ext cx="2575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12" name="Group 28"/>
          <p:cNvGrpSpPr>
            <a:grpSpLocks/>
          </p:cNvGrpSpPr>
          <p:nvPr/>
        </p:nvGrpSpPr>
        <p:grpSpPr bwMode="auto">
          <a:xfrm>
            <a:off x="1050925" y="3516313"/>
            <a:ext cx="7842250" cy="457200"/>
            <a:chOff x="662" y="2215"/>
            <a:chExt cx="4940" cy="288"/>
          </a:xfrm>
        </p:grpSpPr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662" y="2215"/>
              <a:ext cx="49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10"/>
                </a:buBlip>
              </a:pPr>
              <a:r>
                <a:rPr kumimoji="1" lang="zh-CN" altLang="en-US"/>
                <a:t> 事实上，该函数在整个复平面上仅有          一个奇点，</a:t>
              </a:r>
            </a:p>
          </p:txBody>
        </p:sp>
        <p:graphicFrame>
          <p:nvGraphicFramePr>
            <p:cNvPr id="16401" name="Object 17"/>
            <p:cNvGraphicFramePr>
              <a:graphicFrameLocks/>
            </p:cNvGraphicFramePr>
            <p:nvPr/>
          </p:nvGraphicFramePr>
          <p:xfrm>
            <a:off x="4015" y="2259"/>
            <a:ext cx="42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9" name="公式" r:id="rId11" imgW="622080" imgH="291960" progId="Equation.3">
                    <p:embed/>
                  </p:oleObj>
                </mc:Choice>
                <mc:Fallback>
                  <p:oleObj name="公式" r:id="rId11" imgW="622080" imgH="29196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5" y="2259"/>
                          <a:ext cx="42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13" name="Group 29"/>
          <p:cNvGrpSpPr>
            <a:grpSpLocks/>
          </p:cNvGrpSpPr>
          <p:nvPr/>
        </p:nvGrpSpPr>
        <p:grpSpPr bwMode="auto">
          <a:xfrm>
            <a:off x="1317625" y="4078288"/>
            <a:ext cx="7600950" cy="457200"/>
            <a:chOff x="830" y="2569"/>
            <a:chExt cx="4788" cy="288"/>
          </a:xfrm>
        </p:grpSpPr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830" y="2569"/>
              <a:ext cx="4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但正是这样一个奇点，使得函数只能在             内展开</a:t>
              </a:r>
            </a:p>
          </p:txBody>
        </p:sp>
        <p:graphicFrame>
          <p:nvGraphicFramePr>
            <p:cNvPr id="16403" name="Object 19"/>
            <p:cNvGraphicFramePr>
              <a:graphicFrameLocks/>
            </p:cNvGraphicFramePr>
            <p:nvPr/>
          </p:nvGraphicFramePr>
          <p:xfrm>
            <a:off x="4241" y="2617"/>
            <a:ext cx="51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40" name="公式" r:id="rId13" imgW="761760" imgH="342720" progId="Equation.3">
                    <p:embed/>
                  </p:oleObj>
                </mc:Choice>
                <mc:Fallback>
                  <p:oleObj name="公式" r:id="rId13" imgW="76176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1" y="2617"/>
                          <a:ext cx="51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1317625" y="4640263"/>
            <a:ext cx="2884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为</a:t>
            </a:r>
            <a:r>
              <a:rPr kumimoji="1" lang="zh-CN" altLang="en-US" sz="2000" baseline="-25000"/>
              <a:t> </a:t>
            </a:r>
            <a:r>
              <a:rPr kumimoji="1" lang="en-US" altLang="zh-CN" i="1"/>
              <a:t>z</a:t>
            </a:r>
            <a:r>
              <a:rPr kumimoji="1" lang="en-US" altLang="zh-CN" sz="2000" baseline="-25000"/>
              <a:t> </a:t>
            </a:r>
            <a:r>
              <a:rPr kumimoji="1" lang="zh-CN" altLang="en-US"/>
              <a:t>的幂级数，</a:t>
            </a:r>
          </a:p>
        </p:txBody>
      </p:sp>
      <p:grpSp>
        <p:nvGrpSpPr>
          <p:cNvPr id="16414" name="Group 30"/>
          <p:cNvGrpSpPr>
            <a:grpSpLocks/>
          </p:cNvGrpSpPr>
          <p:nvPr/>
        </p:nvGrpSpPr>
        <p:grpSpPr bwMode="auto">
          <a:xfrm>
            <a:off x="3305175" y="4638675"/>
            <a:ext cx="5672138" cy="457200"/>
            <a:chOff x="2082" y="2922"/>
            <a:chExt cx="3573" cy="288"/>
          </a:xfrm>
        </p:grpSpPr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2082" y="2922"/>
              <a:ext cx="35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而在           如此广大的</a:t>
              </a:r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解析区域</a:t>
              </a:r>
              <a:r>
                <a:rPr kumimoji="1" lang="zh-CN" altLang="en-US"/>
                <a:t>内不能</a:t>
              </a:r>
            </a:p>
          </p:txBody>
        </p:sp>
        <p:graphicFrame>
          <p:nvGraphicFramePr>
            <p:cNvPr id="16406" name="Object 22"/>
            <p:cNvGraphicFramePr>
              <a:graphicFrameLocks/>
            </p:cNvGraphicFramePr>
            <p:nvPr/>
          </p:nvGraphicFramePr>
          <p:xfrm>
            <a:off x="2566" y="2976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41" name="公式" r:id="rId15" imgW="761760" imgH="342720" progId="Equation.3">
                    <p:embed/>
                  </p:oleObj>
                </mc:Choice>
                <mc:Fallback>
                  <p:oleObj name="公式" r:id="rId15" imgW="761760" imgH="34272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6" y="2976"/>
                          <a:ext cx="45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1316038" y="5202238"/>
            <a:ext cx="3238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展开为</a:t>
            </a:r>
            <a:r>
              <a:rPr kumimoji="1" lang="zh-CN" altLang="en-US" baseline="-25000"/>
              <a:t> </a:t>
            </a:r>
            <a:r>
              <a:rPr kumimoji="1" lang="en-US" altLang="zh-CN" i="1"/>
              <a:t>z</a:t>
            </a:r>
            <a:r>
              <a:rPr kumimoji="1" lang="en-US" altLang="zh-CN" baseline="-25000"/>
              <a:t> </a:t>
            </a:r>
            <a:r>
              <a:rPr kumimoji="1" lang="zh-CN" altLang="en-US"/>
              <a:t>的幂级数。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1049338" y="5886450"/>
            <a:ext cx="3595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7"/>
              </a:buBlip>
            </a:pPr>
            <a:r>
              <a:rPr kumimoji="1" lang="zh-CN" altLang="en-US"/>
              <a:t> 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有没有其它办法呢？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4057650" y="5227638"/>
            <a:ext cx="374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 sz="2000">
                <a:solidFill>
                  <a:srgbClr val="DDDDDD"/>
                </a:solidFill>
                <a:ea typeface="楷体_GB2312" pitchFamily="49" charset="-122"/>
              </a:rPr>
              <a:t>一粒老鼠屎，坏了一锅汤！</a:t>
            </a:r>
          </a:p>
        </p:txBody>
      </p:sp>
      <p:pic>
        <p:nvPicPr>
          <p:cNvPr id="16434" name="Picture 5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5" name="Picture 51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404" grpId="0"/>
      <p:bldP spid="16407" grpId="0"/>
      <p:bldP spid="16408" grpId="0"/>
      <p:bldP spid="1640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74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75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76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77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78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7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1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5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7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8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1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4450" name="Object 2"/>
          <p:cNvGraphicFramePr>
            <a:graphicFrameLocks/>
          </p:cNvGraphicFramePr>
          <p:nvPr/>
        </p:nvGraphicFramePr>
        <p:xfrm>
          <a:off x="2651125" y="5127625"/>
          <a:ext cx="34401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7" name="公式" r:id="rId4" imgW="3441600" imgH="863280" progId="Equation.3">
                  <p:embed/>
                </p:oleObj>
              </mc:Choice>
              <mc:Fallback>
                <p:oleObj name="公式" r:id="rId4" imgW="3441600" imgH="863280" progId="Equation.3">
                  <p:embed/>
                  <p:pic>
                    <p:nvPicPr>
                      <p:cNvPr id="0" name="Object 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5127625"/>
                        <a:ext cx="3440113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1" name="Object 3"/>
          <p:cNvGraphicFramePr>
            <a:graphicFrameLocks/>
          </p:cNvGraphicFramePr>
          <p:nvPr/>
        </p:nvGraphicFramePr>
        <p:xfrm>
          <a:off x="2632075" y="3751263"/>
          <a:ext cx="30226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8" name="公式" r:id="rId6" imgW="3022560" imgH="1117440" progId="Equation.3">
                  <p:embed/>
                </p:oleObj>
              </mc:Choice>
              <mc:Fallback>
                <p:oleObj name="公式" r:id="rId6" imgW="3022560" imgH="1117440" progId="Equation.3">
                  <p:embed/>
                  <p:pic>
                    <p:nvPicPr>
                      <p:cNvPr id="0" name="Object 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075" y="3751263"/>
                        <a:ext cx="3022600" cy="111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2" name="Object 4"/>
          <p:cNvGraphicFramePr>
            <a:graphicFrameLocks/>
          </p:cNvGraphicFramePr>
          <p:nvPr/>
        </p:nvGraphicFramePr>
        <p:xfrm>
          <a:off x="1962150" y="2698750"/>
          <a:ext cx="31861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9" name="公式" r:id="rId8" imgW="3187440" imgH="787320" progId="Equation.3">
                  <p:embed/>
                </p:oleObj>
              </mc:Choice>
              <mc:Fallback>
                <p:oleObj name="公式" r:id="rId8" imgW="3187440" imgH="787320" progId="Equation.3">
                  <p:embed/>
                  <p:pic>
                    <p:nvPicPr>
                      <p:cNvPr id="0" name="Object 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2698750"/>
                        <a:ext cx="31861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104473" name="Group 25"/>
          <p:cNvGrpSpPr>
            <a:grpSpLocks/>
          </p:cNvGrpSpPr>
          <p:nvPr/>
        </p:nvGrpSpPr>
        <p:grpSpPr bwMode="auto">
          <a:xfrm>
            <a:off x="1473200" y="2087563"/>
            <a:ext cx="3841750" cy="457200"/>
            <a:chOff x="928" y="1315"/>
            <a:chExt cx="2420" cy="288"/>
          </a:xfrm>
        </p:grpSpPr>
        <p:sp>
          <p:nvSpPr>
            <p:cNvPr id="104453" name="Rectangle 5"/>
            <p:cNvSpPr>
              <a:spLocks noChangeArrowheads="1"/>
            </p:cNvSpPr>
            <p:nvPr/>
          </p:nvSpPr>
          <p:spPr bwMode="auto">
            <a:xfrm>
              <a:off x="928" y="1315"/>
              <a:ext cx="2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②</a:t>
              </a:r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4455" name="Object 7"/>
            <p:cNvGraphicFramePr>
              <a:graphicFrameLocks/>
            </p:cNvGraphicFramePr>
            <p:nvPr/>
          </p:nvGraphicFramePr>
          <p:xfrm>
            <a:off x="1455" y="1374"/>
            <a:ext cx="12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0" name="公式" r:id="rId10" imgW="1930320" imgH="342720" progId="Equation.3">
                    <p:embed/>
                  </p:oleObj>
                </mc:Choice>
                <mc:Fallback>
                  <p:oleObj name="公式" r:id="rId10" imgW="1930320" imgH="3427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5" y="1374"/>
                          <a:ext cx="12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4457" name="Oval 9"/>
          <p:cNvSpPr>
            <a:spLocks noChangeArrowheads="1"/>
          </p:cNvSpPr>
          <p:nvPr/>
        </p:nvSpPr>
        <p:spPr bwMode="auto">
          <a:xfrm>
            <a:off x="5499100" y="876300"/>
            <a:ext cx="3598863" cy="3598863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58" name="Oval 10"/>
          <p:cNvSpPr>
            <a:spLocks noChangeArrowheads="1"/>
          </p:cNvSpPr>
          <p:nvPr/>
        </p:nvSpPr>
        <p:spPr bwMode="auto">
          <a:xfrm>
            <a:off x="6584950" y="195421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81961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459" name="Line 11"/>
          <p:cNvSpPr>
            <a:spLocks noChangeAspect="1" noChangeShapeType="1"/>
          </p:cNvSpPr>
          <p:nvPr/>
        </p:nvSpPr>
        <p:spPr bwMode="auto">
          <a:xfrm flipV="1">
            <a:off x="5972175" y="3051175"/>
            <a:ext cx="269875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460" name="Line 12"/>
          <p:cNvSpPr>
            <a:spLocks noChangeAspect="1" noChangeShapeType="1"/>
          </p:cNvSpPr>
          <p:nvPr/>
        </p:nvSpPr>
        <p:spPr bwMode="auto">
          <a:xfrm>
            <a:off x="7312025" y="1322388"/>
            <a:ext cx="1588" cy="269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461" name="Oval 13"/>
          <p:cNvSpPr>
            <a:spLocks noChangeArrowheads="1"/>
          </p:cNvSpPr>
          <p:nvPr/>
        </p:nvSpPr>
        <p:spPr bwMode="auto">
          <a:xfrm>
            <a:off x="7278688" y="3352800"/>
            <a:ext cx="71437" cy="71438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462" name="Oval 14"/>
          <p:cNvSpPr>
            <a:spLocks noChangeArrowheads="1"/>
          </p:cNvSpPr>
          <p:nvPr/>
        </p:nvSpPr>
        <p:spPr bwMode="auto">
          <a:xfrm>
            <a:off x="7277100" y="2636838"/>
            <a:ext cx="71438" cy="71437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4463" name="Text Box 15"/>
          <p:cNvSpPr txBox="1">
            <a:spLocks noChangeArrowheads="1"/>
          </p:cNvSpPr>
          <p:nvPr/>
        </p:nvSpPr>
        <p:spPr bwMode="auto">
          <a:xfrm>
            <a:off x="7332663" y="2460625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7296150" y="3300413"/>
            <a:ext cx="60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solidFill>
                  <a:schemeClr val="tx1"/>
                </a:solidFill>
                <a:latin typeface="Symbol" panose="05050102010706020507" pitchFamily="18" charset="2"/>
              </a:rPr>
              <a:t>-</a:t>
            </a:r>
            <a:r>
              <a:rPr kumimoji="1" lang="en-US" altLang="zh-CN" sz="2000" baseline="-25000">
                <a:solidFill>
                  <a:schemeClr val="tx1"/>
                </a:solidFill>
              </a:rPr>
              <a:t> </a:t>
            </a:r>
            <a:r>
              <a:rPr kumimoji="1" lang="en-US" altLang="zh-CN" sz="2000" i="1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04465" name="Rectangle 17"/>
          <p:cNvSpPr>
            <a:spLocks noChangeArrowheads="1"/>
          </p:cNvSpPr>
          <p:nvPr/>
        </p:nvSpPr>
        <p:spPr bwMode="auto">
          <a:xfrm>
            <a:off x="1042988" y="1465263"/>
            <a:ext cx="535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aphicFrame>
        <p:nvGraphicFramePr>
          <p:cNvPr id="104472" name="Object 24"/>
          <p:cNvGraphicFramePr>
            <a:graphicFrameLocks/>
          </p:cNvGraphicFramePr>
          <p:nvPr/>
        </p:nvGraphicFramePr>
        <p:xfrm>
          <a:off x="6176963" y="5126038"/>
          <a:ext cx="20431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1" name="公式" r:id="rId12" imgW="2044440" imgH="863280" progId="Equation.3">
                  <p:embed/>
                </p:oleObj>
              </mc:Choice>
              <mc:Fallback>
                <p:oleObj name="公式" r:id="rId12" imgW="2044440" imgH="863280" progId="Equation.3">
                  <p:embed/>
                  <p:pic>
                    <p:nvPicPr>
                      <p:cNvPr id="0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963" y="5126038"/>
                        <a:ext cx="204311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4493" name="Picture 4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4" name="Picture 46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5" name="Picture 47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96" name="Picture 48"/>
          <p:cNvPicPr>
            <a:picLocks noChangeAspect="1" noChangeArrowheads="1"/>
          </p:cNvPicPr>
          <p:nvPr/>
        </p:nvPicPr>
        <p:blipFill>
          <a:blip r:embed="rId16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5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5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5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57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5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5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7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69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7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71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551" name="Group 79"/>
          <p:cNvGrpSpPr>
            <a:grpSpLocks/>
          </p:cNvGrpSpPr>
          <p:nvPr/>
        </p:nvGrpSpPr>
        <p:grpSpPr bwMode="auto">
          <a:xfrm>
            <a:off x="1477963" y="2020888"/>
            <a:ext cx="4830762" cy="457200"/>
            <a:chOff x="931" y="1273"/>
            <a:chExt cx="3043" cy="288"/>
          </a:xfrm>
        </p:grpSpPr>
        <p:sp>
          <p:nvSpPr>
            <p:cNvPr id="105489" name="Rectangle 17"/>
            <p:cNvSpPr>
              <a:spLocks noChangeArrowheads="1"/>
            </p:cNvSpPr>
            <p:nvPr/>
          </p:nvSpPr>
          <p:spPr bwMode="auto">
            <a:xfrm>
              <a:off x="931" y="1273"/>
              <a:ext cx="23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函数         有两个奇点：</a:t>
              </a:r>
            </a:p>
          </p:txBody>
        </p:sp>
        <p:graphicFrame>
          <p:nvGraphicFramePr>
            <p:cNvPr id="105490" name="Object 18"/>
            <p:cNvGraphicFramePr>
              <a:graphicFrameLocks/>
            </p:cNvGraphicFramePr>
            <p:nvPr/>
          </p:nvGraphicFramePr>
          <p:xfrm>
            <a:off x="1391" y="131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6" name="公式" r:id="rId4" imgW="634680" imgH="342720" progId="Equation.3">
                    <p:embed/>
                  </p:oleObj>
                </mc:Choice>
                <mc:Fallback>
                  <p:oleObj name="公式" r:id="rId4" imgW="634680" imgH="34272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1" y="131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1" name="Object 19"/>
            <p:cNvGraphicFramePr>
              <a:graphicFrameLocks/>
            </p:cNvGraphicFramePr>
            <p:nvPr/>
          </p:nvGraphicFramePr>
          <p:xfrm>
            <a:off x="2950" y="1324"/>
            <a:ext cx="10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7" name="公式" r:id="rId6" imgW="1625400" imgH="342720" progId="Equation.3">
                    <p:embed/>
                  </p:oleObj>
                </mc:Choice>
                <mc:Fallback>
                  <p:oleObj name="公式" r:id="rId6" imgW="162540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0" y="1324"/>
                          <a:ext cx="10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52" name="Group 80"/>
          <p:cNvGrpSpPr>
            <a:grpSpLocks/>
          </p:cNvGrpSpPr>
          <p:nvPr/>
        </p:nvGrpSpPr>
        <p:grpSpPr bwMode="auto">
          <a:xfrm>
            <a:off x="1479550" y="2611438"/>
            <a:ext cx="3794125" cy="457200"/>
            <a:chOff x="932" y="1645"/>
            <a:chExt cx="2390" cy="288"/>
          </a:xfrm>
        </p:grpSpPr>
        <p:sp>
          <p:nvSpPr>
            <p:cNvPr id="105492" name="Rectangle 20"/>
            <p:cNvSpPr>
              <a:spLocks noChangeArrowheads="1"/>
            </p:cNvSpPr>
            <p:nvPr/>
          </p:nvSpPr>
          <p:spPr bwMode="auto">
            <a:xfrm>
              <a:off x="932" y="1645"/>
              <a:ext cx="2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以展开点         为中心，</a:t>
              </a:r>
            </a:p>
          </p:txBody>
        </p:sp>
        <p:graphicFrame>
          <p:nvGraphicFramePr>
            <p:cNvPr id="105493" name="Object 21"/>
            <p:cNvGraphicFramePr>
              <a:graphicFrameLocks/>
            </p:cNvGraphicFramePr>
            <p:nvPr/>
          </p:nvGraphicFramePr>
          <p:xfrm>
            <a:off x="1796" y="1685"/>
            <a:ext cx="37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8" name="公式" r:id="rId8" imgW="622080" imgH="291960" progId="Equation.3">
                    <p:embed/>
                  </p:oleObj>
                </mc:Choice>
                <mc:Fallback>
                  <p:oleObj name="公式" r:id="rId8" imgW="622080" imgH="29196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6" y="1685"/>
                          <a:ext cx="377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50" name="Group 78"/>
          <p:cNvGrpSpPr>
            <a:grpSpLocks/>
          </p:cNvGrpSpPr>
          <p:nvPr/>
        </p:nvGrpSpPr>
        <p:grpSpPr bwMode="auto">
          <a:xfrm>
            <a:off x="530225" y="1447800"/>
            <a:ext cx="5664200" cy="474663"/>
            <a:chOff x="334" y="912"/>
            <a:chExt cx="3568" cy="299"/>
          </a:xfrm>
        </p:grpSpPr>
        <p:sp>
          <p:nvSpPr>
            <p:cNvPr id="105474" name="Text Box 2"/>
            <p:cNvSpPr txBox="1">
              <a:spLocks noChangeArrowheads="1"/>
            </p:cNvSpPr>
            <p:nvPr/>
          </p:nvSpPr>
          <p:spPr bwMode="auto">
            <a:xfrm>
              <a:off x="334" y="912"/>
              <a:ext cx="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105499" name="Rectangle 27"/>
            <p:cNvSpPr>
              <a:spLocks noChangeArrowheads="1"/>
            </p:cNvSpPr>
            <p:nvPr/>
          </p:nvSpPr>
          <p:spPr bwMode="auto">
            <a:xfrm>
              <a:off x="657" y="923"/>
              <a:ext cx="32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(1) </a:t>
              </a: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  <a:sym typeface="Wingdings" panose="05000000000000000000" pitchFamily="2" charset="2"/>
                </a:rPr>
                <a:t>将复平面分为若干个</a:t>
              </a:r>
              <a:r>
                <a:rPr kumimoji="1" lang="zh-CN" altLang="en-US" u="sng">
                  <a:solidFill>
                    <a:schemeClr val="hlink"/>
                  </a:solidFill>
                  <a:ea typeface="楷体_GB2312" pitchFamily="49" charset="-122"/>
                  <a:sym typeface="Wingdings" panose="05000000000000000000" pitchFamily="2" charset="2"/>
                </a:rPr>
                <a:t>解析环</a:t>
              </a:r>
            </a:p>
          </p:txBody>
        </p:sp>
      </p:grpSp>
      <p:sp>
        <p:nvSpPr>
          <p:cNvPr id="105511" name="Rectangle 39"/>
          <p:cNvSpPr>
            <a:spLocks noChangeArrowheads="1"/>
          </p:cNvSpPr>
          <p:nvPr/>
        </p:nvSpPr>
        <p:spPr bwMode="auto">
          <a:xfrm>
            <a:off x="536575" y="5210175"/>
            <a:ext cx="6634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  <a:ea typeface="楷体_GB2312" pitchFamily="49" charset="-122"/>
                <a:sym typeface="Wingdings" panose="05000000000000000000" pitchFamily="2" charset="2"/>
              </a:rPr>
              <a:t>注意：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不需要将函数进行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部分分式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分解。</a:t>
            </a:r>
          </a:p>
        </p:txBody>
      </p:sp>
      <p:grpSp>
        <p:nvGrpSpPr>
          <p:cNvPr id="105553" name="Group 81"/>
          <p:cNvGrpSpPr>
            <a:grpSpLocks/>
          </p:cNvGrpSpPr>
          <p:nvPr/>
        </p:nvGrpSpPr>
        <p:grpSpPr bwMode="auto">
          <a:xfrm>
            <a:off x="1854200" y="3800475"/>
            <a:ext cx="2536825" cy="1104900"/>
            <a:chOff x="1168" y="2394"/>
            <a:chExt cx="1598" cy="696"/>
          </a:xfrm>
        </p:grpSpPr>
        <p:graphicFrame>
          <p:nvGraphicFramePr>
            <p:cNvPr id="105507" name="Object 35"/>
            <p:cNvGraphicFramePr>
              <a:graphicFrameLocks/>
            </p:cNvGraphicFramePr>
            <p:nvPr/>
          </p:nvGraphicFramePr>
          <p:xfrm>
            <a:off x="1490" y="2466"/>
            <a:ext cx="10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9" name="公式" r:id="rId10" imgW="1739880" imgH="342720" progId="Equation.3">
                    <p:embed/>
                  </p:oleObj>
                </mc:Choice>
                <mc:Fallback>
                  <p:oleObj name="公式" r:id="rId10" imgW="1739880" imgH="34272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0" y="2466"/>
                          <a:ext cx="10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08" name="Rectangle 36"/>
            <p:cNvSpPr>
              <a:spLocks noChangeArrowheads="1"/>
            </p:cNvSpPr>
            <p:nvPr/>
          </p:nvSpPr>
          <p:spPr bwMode="auto">
            <a:xfrm>
              <a:off x="1168" y="2394"/>
              <a:ext cx="5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①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graphicFrame>
          <p:nvGraphicFramePr>
            <p:cNvPr id="105509" name="Object 37"/>
            <p:cNvGraphicFramePr>
              <a:graphicFrameLocks/>
            </p:cNvGraphicFramePr>
            <p:nvPr/>
          </p:nvGraphicFramePr>
          <p:xfrm>
            <a:off x="1497" y="2874"/>
            <a:ext cx="126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80" name="公式" r:id="rId12" imgW="2019240" imgH="342720" progId="Equation.3">
                    <p:embed/>
                  </p:oleObj>
                </mc:Choice>
                <mc:Fallback>
                  <p:oleObj name="公式" r:id="rId12" imgW="2019240" imgH="34272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7" y="2874"/>
                          <a:ext cx="126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10" name="Rectangle 38"/>
            <p:cNvSpPr>
              <a:spLocks noChangeArrowheads="1"/>
            </p:cNvSpPr>
            <p:nvPr/>
          </p:nvSpPr>
          <p:spPr bwMode="auto">
            <a:xfrm>
              <a:off x="1173" y="2802"/>
              <a:ext cx="5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②</a:t>
              </a:r>
              <a:endParaRPr kumimoji="1" lang="en-US" altLang="en-US">
                <a:solidFill>
                  <a:schemeClr val="tx1"/>
                </a:solidFill>
                <a:latin typeface="宋体" panose="02010600030101010101" pitchFamily="2" charset="-122"/>
                <a:sym typeface="Wingdings" panose="05000000000000000000" pitchFamily="2" charset="2"/>
              </a:endParaRPr>
            </a:p>
          </p:txBody>
        </p:sp>
        <p:graphicFrame>
          <p:nvGraphicFramePr>
            <p:cNvPr id="105512" name="Object 40"/>
            <p:cNvGraphicFramePr>
              <a:graphicFrameLocks/>
            </p:cNvGraphicFramePr>
            <p:nvPr/>
          </p:nvGraphicFramePr>
          <p:xfrm>
            <a:off x="1472" y="2465"/>
            <a:ext cx="31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81" name="公式" r:id="rId14" imgW="495000" imgH="342720" progId="Equation.3">
                    <p:embed/>
                  </p:oleObj>
                </mc:Choice>
                <mc:Fallback>
                  <p:oleObj name="公式" r:id="rId14" imgW="495000" imgH="34272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2" y="2465"/>
                          <a:ext cx="311" cy="21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5494" name="Rectangle 22"/>
          <p:cNvSpPr>
            <a:spLocks noChangeArrowheads="1"/>
          </p:cNvSpPr>
          <p:nvPr/>
        </p:nvSpPr>
        <p:spPr bwMode="auto">
          <a:xfrm>
            <a:off x="1477963" y="3179763"/>
            <a:ext cx="4179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将复平面分为两个解析环：</a:t>
            </a:r>
          </a:p>
        </p:txBody>
      </p:sp>
      <p:grpSp>
        <p:nvGrpSpPr>
          <p:cNvPr id="105539" name="Group 67"/>
          <p:cNvGrpSpPr>
            <a:grpSpLocks/>
          </p:cNvGrpSpPr>
          <p:nvPr/>
        </p:nvGrpSpPr>
        <p:grpSpPr bwMode="auto">
          <a:xfrm>
            <a:off x="5935663" y="2886075"/>
            <a:ext cx="2589212" cy="2589213"/>
            <a:chOff x="3805" y="1770"/>
            <a:chExt cx="1631" cy="1631"/>
          </a:xfrm>
        </p:grpSpPr>
        <p:sp>
          <p:nvSpPr>
            <p:cNvPr id="105540" name="Oval 68"/>
            <p:cNvSpPr>
              <a:spLocks noChangeAspect="1" noChangeArrowheads="1"/>
            </p:cNvSpPr>
            <p:nvPr/>
          </p:nvSpPr>
          <p:spPr bwMode="auto">
            <a:xfrm>
              <a:off x="3805" y="1770"/>
              <a:ext cx="1631" cy="1631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5541" name="Group 69"/>
            <p:cNvGrpSpPr>
              <a:grpSpLocks/>
            </p:cNvGrpSpPr>
            <p:nvPr/>
          </p:nvGrpSpPr>
          <p:grpSpPr bwMode="auto">
            <a:xfrm>
              <a:off x="4038" y="1955"/>
              <a:ext cx="1274" cy="1238"/>
              <a:chOff x="4038" y="1871"/>
              <a:chExt cx="1274" cy="1238"/>
            </a:xfrm>
          </p:grpSpPr>
          <p:sp>
            <p:nvSpPr>
              <p:cNvPr id="105542" name="Oval 70"/>
              <p:cNvSpPr>
                <a:spLocks noChangeArrowheads="1"/>
              </p:cNvSpPr>
              <p:nvPr/>
            </p:nvSpPr>
            <p:spPr bwMode="auto">
              <a:xfrm>
                <a:off x="4395" y="2270"/>
                <a:ext cx="453" cy="453"/>
              </a:xfrm>
              <a:prstGeom prst="ellipse">
                <a:avLst/>
              </a:prstGeom>
              <a:gradFill rotWithShape="1">
                <a:gsLst>
                  <a:gs pos="0">
                    <a:srgbClr val="17B2FF">
                      <a:gamma/>
                      <a:shade val="75686"/>
                      <a:invGamma/>
                    </a:srgbClr>
                  </a:gs>
                  <a:gs pos="100000">
                    <a:srgbClr val="17B2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339933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43" name="Line 71"/>
              <p:cNvSpPr>
                <a:spLocks noChangeAspect="1" noChangeShapeType="1"/>
              </p:cNvSpPr>
              <p:nvPr/>
            </p:nvSpPr>
            <p:spPr bwMode="auto">
              <a:xfrm flipV="1">
                <a:off x="4038" y="2498"/>
                <a:ext cx="1274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44" name="Line 72"/>
              <p:cNvSpPr>
                <a:spLocks noChangeAspect="1" noChangeShapeType="1"/>
              </p:cNvSpPr>
              <p:nvPr/>
            </p:nvSpPr>
            <p:spPr bwMode="auto">
              <a:xfrm>
                <a:off x="4390" y="1871"/>
                <a:ext cx="1" cy="1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45" name="Oval 73"/>
              <p:cNvSpPr>
                <a:spLocks noChangeArrowheads="1"/>
              </p:cNvSpPr>
              <p:nvPr/>
            </p:nvSpPr>
            <p:spPr bwMode="auto">
              <a:xfrm>
                <a:off x="4831" y="2472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46" name="Oval 74"/>
              <p:cNvSpPr>
                <a:spLocks noChangeArrowheads="1"/>
              </p:cNvSpPr>
              <p:nvPr/>
            </p:nvSpPr>
            <p:spPr bwMode="auto">
              <a:xfrm>
                <a:off x="4602" y="2477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47" name="Text Box 75"/>
              <p:cNvSpPr txBox="1">
                <a:spLocks noChangeArrowheads="1"/>
              </p:cNvSpPr>
              <p:nvPr/>
            </p:nvSpPr>
            <p:spPr bwMode="auto">
              <a:xfrm>
                <a:off x="4541" y="2486"/>
                <a:ext cx="35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05548" name="Text Box 76"/>
              <p:cNvSpPr txBox="1">
                <a:spLocks noChangeArrowheads="1"/>
              </p:cNvSpPr>
              <p:nvPr/>
            </p:nvSpPr>
            <p:spPr bwMode="auto">
              <a:xfrm>
                <a:off x="4806" y="2481"/>
                <a:ext cx="37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2</a:t>
                </a:r>
              </a:p>
            </p:txBody>
          </p:sp>
        </p:grpSp>
      </p:grpSp>
      <p:pic>
        <p:nvPicPr>
          <p:cNvPr id="105573" name="Picture 101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74" name="Picture 102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5575" name="Object 103"/>
          <p:cNvGraphicFramePr>
            <a:graphicFrameLocks noChangeAspect="1"/>
          </p:cNvGraphicFramePr>
          <p:nvPr/>
        </p:nvGraphicFramePr>
        <p:xfrm>
          <a:off x="496888" y="490538"/>
          <a:ext cx="86090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82" name="位图图像" r:id="rId17" imgW="8609524" imgH="809738" progId="Paint.Picture">
                  <p:embed/>
                </p:oleObj>
              </mc:Choice>
              <mc:Fallback>
                <p:oleObj name="位图图像" r:id="rId17" imgW="8609524" imgH="809738" progId="Paint.Picture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5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0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5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11" grpId="0"/>
      <p:bldP spid="10549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5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6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5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6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6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70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7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106552" name="Group 56"/>
          <p:cNvGrpSpPr>
            <a:grpSpLocks/>
          </p:cNvGrpSpPr>
          <p:nvPr/>
        </p:nvGrpSpPr>
        <p:grpSpPr bwMode="auto">
          <a:xfrm>
            <a:off x="1301750" y="3059113"/>
            <a:ext cx="3727450" cy="457200"/>
            <a:chOff x="820" y="1927"/>
            <a:chExt cx="2348" cy="288"/>
          </a:xfrm>
        </p:grpSpPr>
        <p:sp>
          <p:nvSpPr>
            <p:cNvPr id="106501" name="Rectangle 5"/>
            <p:cNvSpPr>
              <a:spLocks noChangeArrowheads="1"/>
            </p:cNvSpPr>
            <p:nvPr/>
          </p:nvSpPr>
          <p:spPr bwMode="auto">
            <a:xfrm>
              <a:off x="820" y="1927"/>
              <a:ext cx="2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①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6503" name="Object 7"/>
            <p:cNvGraphicFramePr>
              <a:graphicFrameLocks/>
            </p:cNvGraphicFramePr>
            <p:nvPr/>
          </p:nvGraphicFramePr>
          <p:xfrm>
            <a:off x="1356" y="1986"/>
            <a:ext cx="101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576" name="公式" r:id="rId4" imgW="1612800" imgH="342720" progId="Equation.3">
                    <p:embed/>
                  </p:oleObj>
                </mc:Choice>
                <mc:Fallback>
                  <p:oleObj name="公式" r:id="rId4" imgW="1612800" imgH="3427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6" y="1986"/>
                          <a:ext cx="101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6513" name="Rectangle 17"/>
          <p:cNvSpPr>
            <a:spLocks noChangeArrowheads="1"/>
          </p:cNvSpPr>
          <p:nvPr/>
        </p:nvSpPr>
        <p:spPr bwMode="auto">
          <a:xfrm>
            <a:off x="1042988" y="1465263"/>
            <a:ext cx="556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pSp>
        <p:nvGrpSpPr>
          <p:cNvPr id="106548" name="Group 52"/>
          <p:cNvGrpSpPr>
            <a:grpSpLocks/>
          </p:cNvGrpSpPr>
          <p:nvPr/>
        </p:nvGrpSpPr>
        <p:grpSpPr bwMode="auto">
          <a:xfrm>
            <a:off x="5935663" y="2886075"/>
            <a:ext cx="2589212" cy="2589213"/>
            <a:chOff x="3805" y="1770"/>
            <a:chExt cx="1631" cy="1631"/>
          </a:xfrm>
        </p:grpSpPr>
        <p:sp>
          <p:nvSpPr>
            <p:cNvPr id="106536" name="Oval 40"/>
            <p:cNvSpPr>
              <a:spLocks noChangeAspect="1" noChangeArrowheads="1"/>
            </p:cNvSpPr>
            <p:nvPr/>
          </p:nvSpPr>
          <p:spPr bwMode="auto">
            <a:xfrm>
              <a:off x="3805" y="1770"/>
              <a:ext cx="1631" cy="1631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6547" name="Group 51"/>
            <p:cNvGrpSpPr>
              <a:grpSpLocks/>
            </p:cNvGrpSpPr>
            <p:nvPr/>
          </p:nvGrpSpPr>
          <p:grpSpPr bwMode="auto">
            <a:xfrm>
              <a:off x="4038" y="1955"/>
              <a:ext cx="1274" cy="1238"/>
              <a:chOff x="4038" y="1871"/>
              <a:chExt cx="1274" cy="1238"/>
            </a:xfrm>
          </p:grpSpPr>
          <p:sp>
            <p:nvSpPr>
              <p:cNvPr id="106537" name="Oval 41"/>
              <p:cNvSpPr>
                <a:spLocks noChangeArrowheads="1"/>
              </p:cNvSpPr>
              <p:nvPr/>
            </p:nvSpPr>
            <p:spPr bwMode="auto">
              <a:xfrm>
                <a:off x="4395" y="2270"/>
                <a:ext cx="453" cy="453"/>
              </a:xfrm>
              <a:prstGeom prst="ellipse">
                <a:avLst/>
              </a:prstGeom>
              <a:gradFill rotWithShape="1">
                <a:gsLst>
                  <a:gs pos="0">
                    <a:srgbClr val="17B2FF">
                      <a:gamma/>
                      <a:shade val="75686"/>
                      <a:invGamma/>
                    </a:srgbClr>
                  </a:gs>
                  <a:gs pos="100000">
                    <a:srgbClr val="17B2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339933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538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4038" y="2498"/>
                <a:ext cx="1274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539" name="Line 43"/>
              <p:cNvSpPr>
                <a:spLocks noChangeAspect="1" noChangeShapeType="1"/>
              </p:cNvSpPr>
              <p:nvPr/>
            </p:nvSpPr>
            <p:spPr bwMode="auto">
              <a:xfrm>
                <a:off x="4390" y="1871"/>
                <a:ext cx="1" cy="1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540" name="Oval 44"/>
              <p:cNvSpPr>
                <a:spLocks noChangeArrowheads="1"/>
              </p:cNvSpPr>
              <p:nvPr/>
            </p:nvSpPr>
            <p:spPr bwMode="auto">
              <a:xfrm>
                <a:off x="4831" y="2472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541" name="Oval 45"/>
              <p:cNvSpPr>
                <a:spLocks noChangeArrowheads="1"/>
              </p:cNvSpPr>
              <p:nvPr/>
            </p:nvSpPr>
            <p:spPr bwMode="auto">
              <a:xfrm>
                <a:off x="4602" y="2477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542" name="Text Box 46"/>
              <p:cNvSpPr txBox="1">
                <a:spLocks noChangeArrowheads="1"/>
              </p:cNvSpPr>
              <p:nvPr/>
            </p:nvSpPr>
            <p:spPr bwMode="auto">
              <a:xfrm>
                <a:off x="4541" y="2486"/>
                <a:ext cx="35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06543" name="Text Box 47"/>
              <p:cNvSpPr txBox="1">
                <a:spLocks noChangeArrowheads="1"/>
              </p:cNvSpPr>
              <p:nvPr/>
            </p:nvSpPr>
            <p:spPr bwMode="auto">
              <a:xfrm>
                <a:off x="4806" y="2481"/>
                <a:ext cx="37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2</a:t>
                </a:r>
              </a:p>
            </p:txBody>
          </p:sp>
        </p:grpSp>
      </p:grpSp>
      <p:graphicFrame>
        <p:nvGraphicFramePr>
          <p:cNvPr id="106545" name="Object 49"/>
          <p:cNvGraphicFramePr>
            <a:graphicFrameLocks/>
          </p:cNvGraphicFramePr>
          <p:nvPr/>
        </p:nvGraphicFramePr>
        <p:xfrm>
          <a:off x="1593850" y="2074863"/>
          <a:ext cx="28559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7" name="公式" r:id="rId6" imgW="2857320" imgH="799920" progId="Equation.3">
                  <p:embed/>
                </p:oleObj>
              </mc:Choice>
              <mc:Fallback>
                <p:oleObj name="公式" r:id="rId6" imgW="2857320" imgH="799920" progId="Equation.3">
                  <p:embed/>
                  <p:pic>
                    <p:nvPicPr>
                      <p:cNvPr id="0" name="Object 4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2074863"/>
                        <a:ext cx="28559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46" name="Object 50"/>
          <p:cNvGraphicFramePr>
            <a:graphicFrameLocks/>
          </p:cNvGraphicFramePr>
          <p:nvPr/>
        </p:nvGraphicFramePr>
        <p:xfrm>
          <a:off x="4489450" y="2073275"/>
          <a:ext cx="40735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8" name="公式" r:id="rId8" imgW="4076640" imgH="799920" progId="Equation.3">
                  <p:embed/>
                </p:oleObj>
              </mc:Choice>
              <mc:Fallback>
                <p:oleObj name="公式" r:id="rId8" imgW="4076640" imgH="799920" progId="Equation.3">
                  <p:embed/>
                  <p:pic>
                    <p:nvPicPr>
                      <p:cNvPr id="0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9450" y="2073275"/>
                        <a:ext cx="40735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49" name="Object 53"/>
          <p:cNvGraphicFramePr>
            <a:graphicFrameLocks/>
          </p:cNvGraphicFramePr>
          <p:nvPr/>
        </p:nvGraphicFramePr>
        <p:xfrm>
          <a:off x="1792288" y="4656138"/>
          <a:ext cx="43021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9" name="公式" r:id="rId10" imgW="4305240" imgH="774360" progId="Equation.3">
                  <p:embed/>
                </p:oleObj>
              </mc:Choice>
              <mc:Fallback>
                <p:oleObj name="公式" r:id="rId10" imgW="4305240" imgH="774360" progId="Equation.3">
                  <p:embed/>
                  <p:pic>
                    <p:nvPicPr>
                      <p:cNvPr id="0" name="Object 5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4656138"/>
                        <a:ext cx="43021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50" name="Object 54"/>
          <p:cNvGraphicFramePr>
            <a:graphicFrameLocks/>
          </p:cNvGraphicFramePr>
          <p:nvPr/>
        </p:nvGraphicFramePr>
        <p:xfrm>
          <a:off x="1846263" y="3671888"/>
          <a:ext cx="30321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80" name="公式" r:id="rId12" imgW="3035160" imgH="799920" progId="Equation.3">
                  <p:embed/>
                </p:oleObj>
              </mc:Choice>
              <mc:Fallback>
                <p:oleObj name="公式" r:id="rId12" imgW="3035160" imgH="799920" progId="Equation.3">
                  <p:embed/>
                  <p:pic>
                    <p:nvPicPr>
                      <p:cNvPr id="0" name="Object 5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3671888"/>
                        <a:ext cx="30321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51" name="Object 55"/>
          <p:cNvGraphicFramePr>
            <a:graphicFrameLocks/>
          </p:cNvGraphicFramePr>
          <p:nvPr/>
        </p:nvGraphicFramePr>
        <p:xfrm>
          <a:off x="2449513" y="5626100"/>
          <a:ext cx="32496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81" name="公式" r:id="rId14" imgW="3251160" imgH="812520" progId="Equation.3">
                  <p:embed/>
                </p:oleObj>
              </mc:Choice>
              <mc:Fallback>
                <p:oleObj name="公式" r:id="rId14" imgW="3251160" imgH="812520" progId="Equation.3">
                  <p:embed/>
                  <p:pic>
                    <p:nvPicPr>
                      <p:cNvPr id="0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5626100"/>
                        <a:ext cx="32496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6572" name="Picture 76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73" name="Picture 77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75" name="Picture 79"/>
          <p:cNvPicPr>
            <a:picLocks noChangeAspect="1" noChangeArrowheads="1"/>
          </p:cNvPicPr>
          <p:nvPr/>
        </p:nvPicPr>
        <p:blipFill>
          <a:blip r:embed="rId1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47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4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4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0" name="Picture 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5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0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4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530225" y="1447800"/>
            <a:ext cx="95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107546" name="Group 26"/>
          <p:cNvGrpSpPr>
            <a:grpSpLocks/>
          </p:cNvGrpSpPr>
          <p:nvPr/>
        </p:nvGrpSpPr>
        <p:grpSpPr bwMode="auto">
          <a:xfrm>
            <a:off x="1301750" y="3059113"/>
            <a:ext cx="4086225" cy="457200"/>
            <a:chOff x="820" y="1927"/>
            <a:chExt cx="2574" cy="288"/>
          </a:xfrm>
        </p:grpSpPr>
        <p:sp>
          <p:nvSpPr>
            <p:cNvPr id="107522" name="Rectangle 2"/>
            <p:cNvSpPr>
              <a:spLocks noChangeArrowheads="1"/>
            </p:cNvSpPr>
            <p:nvPr/>
          </p:nvSpPr>
          <p:spPr bwMode="auto">
            <a:xfrm>
              <a:off x="820" y="1927"/>
              <a:ext cx="25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990033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②</a:t>
              </a:r>
              <a:r>
                <a:rPr kumimoji="1" lang="en-US" altLang="zh-CN">
                  <a:solidFill>
                    <a:srgbClr val="990033"/>
                  </a:solidFill>
                  <a:sym typeface="Wingdings" panose="05000000000000000000" pitchFamily="2" charset="2"/>
                </a:rPr>
                <a:t> </a:t>
              </a:r>
              <a:r>
                <a:rPr kumimoji="1" lang="zh-CN" altLang="en-US">
                  <a:solidFill>
                    <a:srgbClr val="990033"/>
                  </a:solidFill>
                  <a:sym typeface="Wingdings" panose="05000000000000000000" pitchFamily="2" charset="2"/>
                </a:rPr>
                <a:t>当                           时，</a:t>
              </a:r>
              <a:endParaRPr kumimoji="1" lang="en-US" altLang="en-US">
                <a:solidFill>
                  <a:srgbClr val="990033"/>
                </a:solidFill>
                <a:sym typeface="Wingdings" panose="05000000000000000000" pitchFamily="2" charset="2"/>
              </a:endParaRPr>
            </a:p>
          </p:txBody>
        </p:sp>
        <p:graphicFrame>
          <p:nvGraphicFramePr>
            <p:cNvPr id="107524" name="Object 4"/>
            <p:cNvGraphicFramePr>
              <a:graphicFrameLocks/>
            </p:cNvGraphicFramePr>
            <p:nvPr/>
          </p:nvGraphicFramePr>
          <p:xfrm>
            <a:off x="1350" y="1986"/>
            <a:ext cx="120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570" name="公式" r:id="rId4" imgW="1917360" imgH="342720" progId="Equation.3">
                    <p:embed/>
                  </p:oleObj>
                </mc:Choice>
                <mc:Fallback>
                  <p:oleObj name="公式" r:id="rId4" imgW="1917360" imgH="342720" progId="Equation.3">
                    <p:embed/>
                    <p:pic>
                      <p:nvPicPr>
                        <p:cNvPr id="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0" y="1986"/>
                          <a:ext cx="120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528" name="Rectangle 8"/>
          <p:cNvSpPr>
            <a:spLocks noChangeArrowheads="1"/>
          </p:cNvSpPr>
          <p:nvPr/>
        </p:nvSpPr>
        <p:spPr bwMode="auto">
          <a:xfrm>
            <a:off x="1042988" y="1465263"/>
            <a:ext cx="5176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将函数在每个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  <a:sym typeface="Wingdings" panose="05000000000000000000" pitchFamily="2" charset="2"/>
              </a:rPr>
              <a:t>解析环</a:t>
            </a: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  <a:sym typeface="Wingdings" panose="05000000000000000000" pitchFamily="2" charset="2"/>
              </a:rPr>
              <a:t>内分别展开</a:t>
            </a:r>
          </a:p>
        </p:txBody>
      </p:sp>
      <p:grpSp>
        <p:nvGrpSpPr>
          <p:cNvPr id="107531" name="Group 11"/>
          <p:cNvGrpSpPr>
            <a:grpSpLocks/>
          </p:cNvGrpSpPr>
          <p:nvPr/>
        </p:nvGrpSpPr>
        <p:grpSpPr bwMode="auto">
          <a:xfrm>
            <a:off x="5935663" y="2886075"/>
            <a:ext cx="2589212" cy="2589213"/>
            <a:chOff x="3805" y="1770"/>
            <a:chExt cx="1631" cy="1631"/>
          </a:xfrm>
        </p:grpSpPr>
        <p:sp>
          <p:nvSpPr>
            <p:cNvPr id="107532" name="Oval 12"/>
            <p:cNvSpPr>
              <a:spLocks noChangeAspect="1" noChangeArrowheads="1"/>
            </p:cNvSpPr>
            <p:nvPr/>
          </p:nvSpPr>
          <p:spPr bwMode="auto">
            <a:xfrm>
              <a:off x="3805" y="1770"/>
              <a:ext cx="1631" cy="1631"/>
            </a:xfrm>
            <a:prstGeom prst="ellipse">
              <a:avLst/>
            </a:prstGeom>
            <a:gradFill rotWithShape="0">
              <a:gsLst>
                <a:gs pos="0">
                  <a:srgbClr val="FF9900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7533" name="Group 13"/>
            <p:cNvGrpSpPr>
              <a:grpSpLocks/>
            </p:cNvGrpSpPr>
            <p:nvPr/>
          </p:nvGrpSpPr>
          <p:grpSpPr bwMode="auto">
            <a:xfrm>
              <a:off x="4038" y="1955"/>
              <a:ext cx="1274" cy="1238"/>
              <a:chOff x="4038" y="1871"/>
              <a:chExt cx="1274" cy="1238"/>
            </a:xfrm>
          </p:grpSpPr>
          <p:sp>
            <p:nvSpPr>
              <p:cNvPr id="107534" name="Oval 14"/>
              <p:cNvSpPr>
                <a:spLocks noChangeArrowheads="1"/>
              </p:cNvSpPr>
              <p:nvPr/>
            </p:nvSpPr>
            <p:spPr bwMode="auto">
              <a:xfrm>
                <a:off x="4395" y="2270"/>
                <a:ext cx="453" cy="453"/>
              </a:xfrm>
              <a:prstGeom prst="ellipse">
                <a:avLst/>
              </a:prstGeom>
              <a:gradFill rotWithShape="1">
                <a:gsLst>
                  <a:gs pos="0">
                    <a:srgbClr val="17B2FF">
                      <a:gamma/>
                      <a:shade val="75686"/>
                      <a:invGamma/>
                    </a:srgbClr>
                  </a:gs>
                  <a:gs pos="100000">
                    <a:srgbClr val="17B2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339933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535" name="Line 15"/>
              <p:cNvSpPr>
                <a:spLocks noChangeAspect="1" noChangeShapeType="1"/>
              </p:cNvSpPr>
              <p:nvPr/>
            </p:nvSpPr>
            <p:spPr bwMode="auto">
              <a:xfrm flipV="1">
                <a:off x="4038" y="2498"/>
                <a:ext cx="1274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536" name="Line 16"/>
              <p:cNvSpPr>
                <a:spLocks noChangeAspect="1" noChangeShapeType="1"/>
              </p:cNvSpPr>
              <p:nvPr/>
            </p:nvSpPr>
            <p:spPr bwMode="auto">
              <a:xfrm>
                <a:off x="4390" y="1871"/>
                <a:ext cx="1" cy="12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stealth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537" name="Oval 17"/>
              <p:cNvSpPr>
                <a:spLocks noChangeArrowheads="1"/>
              </p:cNvSpPr>
              <p:nvPr/>
            </p:nvSpPr>
            <p:spPr bwMode="auto">
              <a:xfrm>
                <a:off x="4831" y="2472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538" name="Oval 18"/>
              <p:cNvSpPr>
                <a:spLocks noChangeArrowheads="1"/>
              </p:cNvSpPr>
              <p:nvPr/>
            </p:nvSpPr>
            <p:spPr bwMode="auto">
              <a:xfrm>
                <a:off x="4602" y="2477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539" name="Text Box 19"/>
              <p:cNvSpPr txBox="1">
                <a:spLocks noChangeArrowheads="1"/>
              </p:cNvSpPr>
              <p:nvPr/>
            </p:nvSpPr>
            <p:spPr bwMode="auto">
              <a:xfrm>
                <a:off x="4541" y="2486"/>
                <a:ext cx="35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07540" name="Text Box 20"/>
              <p:cNvSpPr txBox="1">
                <a:spLocks noChangeArrowheads="1"/>
              </p:cNvSpPr>
              <p:nvPr/>
            </p:nvSpPr>
            <p:spPr bwMode="auto">
              <a:xfrm>
                <a:off x="4806" y="2481"/>
                <a:ext cx="37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solidFill>
                      <a:schemeClr val="tx1"/>
                    </a:solidFill>
                  </a:rPr>
                  <a:t>2</a:t>
                </a:r>
              </a:p>
            </p:txBody>
          </p:sp>
        </p:grpSp>
      </p:grpSp>
      <p:graphicFrame>
        <p:nvGraphicFramePr>
          <p:cNvPr id="107541" name="Object 21"/>
          <p:cNvGraphicFramePr>
            <a:graphicFrameLocks/>
          </p:cNvGraphicFramePr>
          <p:nvPr/>
        </p:nvGraphicFramePr>
        <p:xfrm>
          <a:off x="1593850" y="2074863"/>
          <a:ext cx="28559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1" name="公式" r:id="rId6" imgW="2857320" imgH="799920" progId="Equation.3">
                  <p:embed/>
                </p:oleObj>
              </mc:Choice>
              <mc:Fallback>
                <p:oleObj name="公式" r:id="rId6" imgW="2857320" imgH="79992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2074863"/>
                        <a:ext cx="28559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2" name="Object 22"/>
          <p:cNvGraphicFramePr>
            <a:graphicFrameLocks/>
          </p:cNvGraphicFramePr>
          <p:nvPr/>
        </p:nvGraphicFramePr>
        <p:xfrm>
          <a:off x="4489450" y="2073275"/>
          <a:ext cx="40735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2" name="公式" r:id="rId8" imgW="4076640" imgH="799920" progId="Equation.3">
                  <p:embed/>
                </p:oleObj>
              </mc:Choice>
              <mc:Fallback>
                <p:oleObj name="公式" r:id="rId8" imgW="4076640" imgH="799920" progId="Equation.3">
                  <p:embed/>
                  <p:pic>
                    <p:nvPicPr>
                      <p:cNvPr id="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9450" y="2073275"/>
                        <a:ext cx="40735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3" name="Object 23"/>
          <p:cNvGraphicFramePr>
            <a:graphicFrameLocks/>
          </p:cNvGraphicFramePr>
          <p:nvPr/>
        </p:nvGraphicFramePr>
        <p:xfrm>
          <a:off x="1792288" y="4656138"/>
          <a:ext cx="46450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3" name="公式" r:id="rId10" imgW="4647960" imgH="812520" progId="Equation.3">
                  <p:embed/>
                </p:oleObj>
              </mc:Choice>
              <mc:Fallback>
                <p:oleObj name="公式" r:id="rId10" imgW="4647960" imgH="812520" progId="Equation.3">
                  <p:embed/>
                  <p:pic>
                    <p:nvPicPr>
                      <p:cNvPr id="0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4656138"/>
                        <a:ext cx="4645025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4" name="Object 24"/>
          <p:cNvGraphicFramePr>
            <a:graphicFrameLocks/>
          </p:cNvGraphicFramePr>
          <p:nvPr/>
        </p:nvGraphicFramePr>
        <p:xfrm>
          <a:off x="1849438" y="3665538"/>
          <a:ext cx="33877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4" name="公式" r:id="rId12" imgW="3390840" imgH="812520" progId="Equation.3">
                  <p:embed/>
                </p:oleObj>
              </mc:Choice>
              <mc:Fallback>
                <p:oleObj name="公式" r:id="rId12" imgW="3390840" imgH="812520" progId="Equation.3">
                  <p:embed/>
                  <p:pic>
                    <p:nvPicPr>
                      <p:cNvPr id="0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3665538"/>
                        <a:ext cx="3387725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45" name="Object 25"/>
          <p:cNvGraphicFramePr>
            <a:graphicFrameLocks/>
          </p:cNvGraphicFramePr>
          <p:nvPr/>
        </p:nvGraphicFramePr>
        <p:xfrm>
          <a:off x="2449513" y="5635625"/>
          <a:ext cx="33639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75" name="公式" r:id="rId14" imgW="3365280" imgH="812520" progId="Equation.3">
                  <p:embed/>
                </p:oleObj>
              </mc:Choice>
              <mc:Fallback>
                <p:oleObj name="公式" r:id="rId14" imgW="3365280" imgH="812520" progId="Equation.3">
                  <p:embed/>
                  <p:pic>
                    <p:nvPicPr>
                      <p:cNvPr id="0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5635625"/>
                        <a:ext cx="33639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566" name="Picture 4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7" name="Picture 47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8" name="Picture 48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69" name="Picture 49"/>
          <p:cNvPicPr>
            <a:picLocks noChangeAspect="1" noChangeArrowheads="1"/>
          </p:cNvPicPr>
          <p:nvPr/>
        </p:nvPicPr>
        <p:blipFill>
          <a:blip r:embed="rId18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7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7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5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5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6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5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6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6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70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7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950" name="Group 54"/>
          <p:cNvGrpSpPr>
            <a:grpSpLocks/>
          </p:cNvGrpSpPr>
          <p:nvPr/>
        </p:nvGrpSpPr>
        <p:grpSpPr bwMode="auto">
          <a:xfrm>
            <a:off x="533400" y="1363663"/>
            <a:ext cx="6273800" cy="927100"/>
            <a:chOff x="336" y="859"/>
            <a:chExt cx="3952" cy="584"/>
          </a:xfrm>
        </p:grpSpPr>
        <p:sp>
          <p:nvSpPr>
            <p:cNvPr id="80902" name="Rectangle 6"/>
            <p:cNvSpPr>
              <a:spLocks noChangeArrowheads="1"/>
            </p:cNvSpPr>
            <p:nvPr/>
          </p:nvSpPr>
          <p:spPr bwMode="auto">
            <a:xfrm>
              <a:off x="336" y="997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80905" name="Object 9"/>
            <p:cNvGraphicFramePr>
              <a:graphicFrameLocks/>
            </p:cNvGraphicFramePr>
            <p:nvPr/>
          </p:nvGraphicFramePr>
          <p:xfrm>
            <a:off x="745" y="859"/>
            <a:ext cx="3543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75" name="公式" r:id="rId4" imgW="5626080" imgH="927000" progId="Equation.3">
                    <p:embed/>
                  </p:oleObj>
                </mc:Choice>
                <mc:Fallback>
                  <p:oleObj name="公式" r:id="rId4" imgW="5626080" imgH="92700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5" y="859"/>
                          <a:ext cx="3543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0906" name="Object 10"/>
          <p:cNvGraphicFramePr>
            <a:graphicFrameLocks/>
          </p:cNvGraphicFramePr>
          <p:nvPr/>
        </p:nvGraphicFramePr>
        <p:xfrm>
          <a:off x="1852613" y="2517775"/>
          <a:ext cx="3898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6" name="公式" r:id="rId6" imgW="3898800" imgH="787320" progId="Equation.3">
                  <p:embed/>
                </p:oleObj>
              </mc:Choice>
              <mc:Fallback>
                <p:oleObj name="公式" r:id="rId6" imgW="3898800" imgH="78732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613" y="2517775"/>
                        <a:ext cx="3898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949" name="Group 53"/>
          <p:cNvGrpSpPr>
            <a:grpSpLocks/>
          </p:cNvGrpSpPr>
          <p:nvPr/>
        </p:nvGrpSpPr>
        <p:grpSpPr bwMode="auto">
          <a:xfrm>
            <a:off x="533400" y="506413"/>
            <a:ext cx="8270875" cy="723900"/>
            <a:chOff x="336" y="319"/>
            <a:chExt cx="5210" cy="456"/>
          </a:xfrm>
        </p:grpSpPr>
        <p:sp>
          <p:nvSpPr>
            <p:cNvPr id="80935" name="Rectangle 39"/>
            <p:cNvSpPr>
              <a:spLocks noChangeArrowheads="1"/>
            </p:cNvSpPr>
            <p:nvPr/>
          </p:nvSpPr>
          <p:spPr bwMode="auto">
            <a:xfrm>
              <a:off x="2285" y="487"/>
              <a:ext cx="32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在                     内展开成洛朗级数。</a:t>
              </a:r>
            </a:p>
          </p:txBody>
        </p:sp>
        <p:sp>
          <p:nvSpPr>
            <p:cNvPr id="80900" name="Rectangle 4"/>
            <p:cNvSpPr>
              <a:spLocks noChangeArrowheads="1"/>
            </p:cNvSpPr>
            <p:nvPr/>
          </p:nvSpPr>
          <p:spPr bwMode="auto">
            <a:xfrm>
              <a:off x="336" y="466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80901" name="Rectangle 5"/>
            <p:cNvSpPr>
              <a:spLocks noChangeArrowheads="1"/>
            </p:cNvSpPr>
            <p:nvPr/>
          </p:nvSpPr>
          <p:spPr bwMode="auto">
            <a:xfrm>
              <a:off x="662" y="466"/>
              <a:ext cx="9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把函数</a:t>
              </a:r>
            </a:p>
          </p:txBody>
        </p:sp>
        <p:graphicFrame>
          <p:nvGraphicFramePr>
            <p:cNvPr id="80907" name="Object 11"/>
            <p:cNvGraphicFramePr>
              <a:graphicFrameLocks/>
            </p:cNvGraphicFramePr>
            <p:nvPr/>
          </p:nvGraphicFramePr>
          <p:xfrm>
            <a:off x="1318" y="319"/>
            <a:ext cx="1015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77" name="公式" r:id="rId8" imgW="1612800" imgH="685800" progId="Equation.3">
                    <p:embed/>
                  </p:oleObj>
                </mc:Choice>
                <mc:Fallback>
                  <p:oleObj name="公式" r:id="rId8" imgW="1612800" imgH="685800" progId="Equation.3">
                    <p:embed/>
                    <p:pic>
                      <p:nvPicPr>
                        <p:cNvPr id="0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8" y="319"/>
                          <a:ext cx="1015" cy="4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08" name="Object 12"/>
            <p:cNvGraphicFramePr>
              <a:graphicFrameLocks/>
            </p:cNvGraphicFramePr>
            <p:nvPr/>
          </p:nvGraphicFramePr>
          <p:xfrm>
            <a:off x="2567" y="540"/>
            <a:ext cx="97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78" name="公式" r:id="rId10" imgW="1549080" imgH="342720" progId="Equation.3">
                    <p:embed/>
                  </p:oleObj>
                </mc:Choice>
                <mc:Fallback>
                  <p:oleObj name="公式" r:id="rId10" imgW="1549080" imgH="342720" progId="Equation.3">
                    <p:embed/>
                    <p:pic>
                      <p:nvPicPr>
                        <p:cNvPr id="0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7" y="540"/>
                          <a:ext cx="97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0936" name="Object 40"/>
          <p:cNvGraphicFramePr>
            <a:graphicFrameLocks/>
          </p:cNvGraphicFramePr>
          <p:nvPr/>
        </p:nvGraphicFramePr>
        <p:xfrm>
          <a:off x="6003925" y="2760663"/>
          <a:ext cx="16494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79" name="公式" r:id="rId12" imgW="1650960" imgH="342720" progId="Equation.3">
                  <p:embed/>
                </p:oleObj>
              </mc:Choice>
              <mc:Fallback>
                <p:oleObj name="公式" r:id="rId12" imgW="1650960" imgH="342720" progId="Equation.3">
                  <p:embed/>
                  <p:pic>
                    <p:nvPicPr>
                      <p:cNvPr id="0" name="Object 40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3925" y="2760663"/>
                        <a:ext cx="1649413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45" name="Object 49"/>
          <p:cNvGraphicFramePr>
            <a:graphicFrameLocks/>
          </p:cNvGraphicFramePr>
          <p:nvPr/>
        </p:nvGraphicFramePr>
        <p:xfrm>
          <a:off x="6478588" y="5835650"/>
          <a:ext cx="164941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0" name="公式" r:id="rId14" imgW="1650960" imgH="342720" progId="Equation.3">
                  <p:embed/>
                </p:oleObj>
              </mc:Choice>
              <mc:Fallback>
                <p:oleObj name="公式" r:id="rId14" imgW="1650960" imgH="342720" progId="Equation.3">
                  <p:embed/>
                  <p:pic>
                    <p:nvPicPr>
                      <p:cNvPr id="0" name="Object 49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8588" y="5835650"/>
                        <a:ext cx="1649412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952" name="Group 56"/>
          <p:cNvGrpSpPr>
            <a:grpSpLocks/>
          </p:cNvGrpSpPr>
          <p:nvPr/>
        </p:nvGrpSpPr>
        <p:grpSpPr bwMode="auto">
          <a:xfrm>
            <a:off x="531813" y="4541838"/>
            <a:ext cx="5319712" cy="863600"/>
            <a:chOff x="335" y="2861"/>
            <a:chExt cx="3351" cy="544"/>
          </a:xfrm>
        </p:grpSpPr>
        <p:sp>
          <p:nvSpPr>
            <p:cNvPr id="80940" name="Rectangle 44"/>
            <p:cNvSpPr>
              <a:spLocks noChangeArrowheads="1"/>
            </p:cNvSpPr>
            <p:nvPr/>
          </p:nvSpPr>
          <p:spPr bwMode="auto">
            <a:xfrm>
              <a:off x="335" y="2976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80946" name="Object 50"/>
            <p:cNvGraphicFramePr>
              <a:graphicFrameLocks/>
            </p:cNvGraphicFramePr>
            <p:nvPr/>
          </p:nvGraphicFramePr>
          <p:xfrm>
            <a:off x="720" y="2861"/>
            <a:ext cx="296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81" name="公式" r:id="rId16" imgW="4711680" imgH="863280" progId="Equation.3">
                    <p:embed/>
                  </p:oleObj>
                </mc:Choice>
                <mc:Fallback>
                  <p:oleObj name="公式" r:id="rId16" imgW="4711680" imgH="863280" progId="Equation.3">
                    <p:embed/>
                    <p:pic>
                      <p:nvPicPr>
                        <p:cNvPr id="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861"/>
                          <a:ext cx="296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51" name="Group 55"/>
          <p:cNvGrpSpPr>
            <a:grpSpLocks/>
          </p:cNvGrpSpPr>
          <p:nvPr/>
        </p:nvGrpSpPr>
        <p:grpSpPr bwMode="auto">
          <a:xfrm>
            <a:off x="531813" y="3629025"/>
            <a:ext cx="7661275" cy="800100"/>
            <a:chOff x="335" y="2286"/>
            <a:chExt cx="4826" cy="504"/>
          </a:xfrm>
        </p:grpSpPr>
        <p:sp>
          <p:nvSpPr>
            <p:cNvPr id="80937" name="Rectangle 41"/>
            <p:cNvSpPr>
              <a:spLocks noChangeArrowheads="1"/>
            </p:cNvSpPr>
            <p:nvPr/>
          </p:nvSpPr>
          <p:spPr bwMode="auto">
            <a:xfrm>
              <a:off x="1786" y="2376"/>
              <a:ext cx="33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在                     内展开成洛朗级数。</a:t>
              </a:r>
            </a:p>
          </p:txBody>
        </p:sp>
        <p:sp>
          <p:nvSpPr>
            <p:cNvPr id="80938" name="Rectangle 42"/>
            <p:cNvSpPr>
              <a:spLocks noChangeArrowheads="1"/>
            </p:cNvSpPr>
            <p:nvPr/>
          </p:nvSpPr>
          <p:spPr bwMode="auto">
            <a:xfrm>
              <a:off x="335" y="2355"/>
              <a:ext cx="5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80939" name="Rectangle 43"/>
            <p:cNvSpPr>
              <a:spLocks noChangeArrowheads="1"/>
            </p:cNvSpPr>
            <p:nvPr/>
          </p:nvSpPr>
          <p:spPr bwMode="auto">
            <a:xfrm>
              <a:off x="661" y="2355"/>
              <a:ext cx="10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把函数</a:t>
              </a:r>
            </a:p>
          </p:txBody>
        </p:sp>
        <p:graphicFrame>
          <p:nvGraphicFramePr>
            <p:cNvPr id="80944" name="Object 48"/>
            <p:cNvGraphicFramePr>
              <a:graphicFrameLocks/>
            </p:cNvGraphicFramePr>
            <p:nvPr/>
          </p:nvGraphicFramePr>
          <p:xfrm>
            <a:off x="2068" y="2429"/>
            <a:ext cx="97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82" name="公式" r:id="rId18" imgW="1549080" imgH="342720" progId="Equation.3">
                    <p:embed/>
                  </p:oleObj>
                </mc:Choice>
                <mc:Fallback>
                  <p:oleObj name="公式" r:id="rId18" imgW="1549080" imgH="342720" progId="Equation.3">
                    <p:embed/>
                    <p:pic>
                      <p:nvPicPr>
                        <p:cNvPr id="0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8" y="2429"/>
                          <a:ext cx="97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47" name="Object 51"/>
            <p:cNvGraphicFramePr>
              <a:graphicFrameLocks/>
            </p:cNvGraphicFramePr>
            <p:nvPr/>
          </p:nvGraphicFramePr>
          <p:xfrm>
            <a:off x="1347" y="2286"/>
            <a:ext cx="472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0983" name="公式" r:id="rId20" imgW="749160" imgH="799920" progId="Equation.3">
                    <p:embed/>
                  </p:oleObj>
                </mc:Choice>
                <mc:Fallback>
                  <p:oleObj name="公式" r:id="rId20" imgW="749160" imgH="79992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7" y="2286"/>
                          <a:ext cx="472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0948" name="Object 52"/>
          <p:cNvGraphicFramePr>
            <a:graphicFrameLocks/>
          </p:cNvGraphicFramePr>
          <p:nvPr/>
        </p:nvGraphicFramePr>
        <p:xfrm>
          <a:off x="1939925" y="5591175"/>
          <a:ext cx="43672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4" name="公式" r:id="rId22" imgW="4368600" imgH="799920" progId="Equation.3">
                  <p:embed/>
                </p:oleObj>
              </mc:Choice>
              <mc:Fallback>
                <p:oleObj name="公式" r:id="rId22" imgW="4368600" imgH="799920" progId="Equation.3">
                  <p:embed/>
                  <p:pic>
                    <p:nvPicPr>
                      <p:cNvPr id="0" name="Object 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5591175"/>
                        <a:ext cx="43672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972" name="Picture 76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73" name="Picture 77" descr="xsf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74" name="Picture 78" descr="xsf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0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0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9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01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5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5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7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677" name="Group 21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70678" name="Text Box 22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轻松一下吧</a:t>
              </a:r>
              <a:endParaRPr lang="en-US" altLang="zh-CN" sz="3600" b="0">
                <a:solidFill>
                  <a:srgbClr val="FFA449"/>
                </a:solidFill>
                <a:ea typeface="华文行楷" panose="02010800040101010101" pitchFamily="2" charset="-122"/>
              </a:endParaRPr>
            </a:p>
          </p:txBody>
        </p:sp>
        <p:sp>
          <p:nvSpPr>
            <p:cNvPr id="70679" name="Rectangle 23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zh-CN" altLang="en-US" sz="4000" b="0">
                <a:solidFill>
                  <a:srgbClr val="FFA449"/>
                </a:solidFill>
              </a:endParaRPr>
            </a:p>
          </p:txBody>
        </p:sp>
        <p:pic>
          <p:nvPicPr>
            <p:cNvPr id="70680" name="Picture 24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0700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367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3655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3559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3543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8319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8303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8319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8303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55838" y="51752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54250" y="51736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70663" y="51847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69075" y="51831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5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91181" name="Rectangle 45"/>
          <p:cNvSpPr>
            <a:spLocks noChangeArrowheads="1"/>
          </p:cNvSpPr>
          <p:nvPr/>
        </p:nvSpPr>
        <p:spPr bwMode="auto">
          <a:xfrm>
            <a:off x="1355725" y="3733800"/>
            <a:ext cx="4054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由二连域的柯西积分公式有</a:t>
            </a:r>
          </a:p>
        </p:txBody>
      </p:sp>
      <p:graphicFrame>
        <p:nvGraphicFramePr>
          <p:cNvPr id="91182" name="Object 46"/>
          <p:cNvGraphicFramePr>
            <a:graphicFrameLocks/>
          </p:cNvGraphicFramePr>
          <p:nvPr/>
        </p:nvGraphicFramePr>
        <p:xfrm>
          <a:off x="2039938" y="4484688"/>
          <a:ext cx="55133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4" name="公式" r:id="rId4" imgW="5638680" imgH="787320" progId="Equation.3">
                  <p:embed/>
                </p:oleObj>
              </mc:Choice>
              <mc:Fallback>
                <p:oleObj name="公式" r:id="rId4" imgW="5638680" imgH="787320" progId="Equation.3">
                  <p:embed/>
                  <p:pic>
                    <p:nvPicPr>
                      <p:cNvPr id="0" name="Object 4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9938" y="4484688"/>
                        <a:ext cx="5513387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90" name="Rectangle 54"/>
          <p:cNvSpPr>
            <a:spLocks noChangeArrowheads="1"/>
          </p:cNvSpPr>
          <p:nvPr/>
        </p:nvSpPr>
        <p:spPr bwMode="auto">
          <a:xfrm>
            <a:off x="1347788" y="1204913"/>
            <a:ext cx="3979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如图，在圆环内作两个圆：</a:t>
            </a:r>
          </a:p>
        </p:txBody>
      </p:sp>
      <p:sp>
        <p:nvSpPr>
          <p:cNvPr id="91193" name="Rectangle 57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sp>
        <p:nvSpPr>
          <p:cNvPr id="91194" name="Rectangle 58"/>
          <p:cNvSpPr>
            <a:spLocks noChangeArrowheads="1"/>
          </p:cNvSpPr>
          <p:nvPr/>
        </p:nvSpPr>
        <p:spPr bwMode="auto">
          <a:xfrm>
            <a:off x="1350963" y="3121025"/>
            <a:ext cx="427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对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                       </a:t>
            </a:r>
            <a:r>
              <a:rPr kumimoji="1" lang="zh-CN" altLang="en-US">
                <a:solidFill>
                  <a:schemeClr val="tx1"/>
                </a:solidFill>
              </a:rPr>
              <a:t>内任一点 </a:t>
            </a:r>
            <a:r>
              <a:rPr kumimoji="1" lang="en-US" altLang="zh-CN" i="1">
                <a:solidFill>
                  <a:schemeClr val="tx1"/>
                </a:solidFill>
              </a:rPr>
              <a:t>z</a:t>
            </a:r>
            <a:r>
              <a:rPr kumimoji="1" lang="en-US" altLang="zh-CN" i="1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，</a:t>
            </a:r>
          </a:p>
        </p:txBody>
      </p:sp>
      <p:grpSp>
        <p:nvGrpSpPr>
          <p:cNvPr id="91195" name="Group 59"/>
          <p:cNvGrpSpPr>
            <a:grpSpLocks/>
          </p:cNvGrpSpPr>
          <p:nvPr/>
        </p:nvGrpSpPr>
        <p:grpSpPr bwMode="auto">
          <a:xfrm>
            <a:off x="5572125" y="1000125"/>
            <a:ext cx="3152775" cy="3152775"/>
            <a:chOff x="3582" y="510"/>
            <a:chExt cx="1986" cy="1986"/>
          </a:xfrm>
        </p:grpSpPr>
        <p:sp>
          <p:nvSpPr>
            <p:cNvPr id="91196" name="Oval 60"/>
            <p:cNvSpPr>
              <a:spLocks noChangeAspect="1" noChangeArrowheads="1"/>
            </p:cNvSpPr>
            <p:nvPr/>
          </p:nvSpPr>
          <p:spPr bwMode="auto">
            <a:xfrm>
              <a:off x="3582" y="510"/>
              <a:ext cx="1986" cy="1986"/>
            </a:xfrm>
            <a:prstGeom prst="ellipse">
              <a:avLst/>
            </a:prstGeom>
            <a:solidFill>
              <a:srgbClr val="FFCC99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197" name="Oval 61"/>
            <p:cNvSpPr>
              <a:spLocks noChangeAspect="1" noChangeArrowheads="1"/>
            </p:cNvSpPr>
            <p:nvPr/>
          </p:nvSpPr>
          <p:spPr bwMode="auto">
            <a:xfrm>
              <a:off x="4254" y="1182"/>
              <a:ext cx="642" cy="642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198" name="Line 62"/>
            <p:cNvSpPr>
              <a:spLocks noChangeAspect="1" noChangeShapeType="1"/>
            </p:cNvSpPr>
            <p:nvPr/>
          </p:nvSpPr>
          <p:spPr bwMode="auto">
            <a:xfrm flipV="1">
              <a:off x="4575" y="1493"/>
              <a:ext cx="317" cy="1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91199" name="Oval 63"/>
            <p:cNvSpPr>
              <a:spLocks noChangeAspect="1" noChangeArrowheads="1"/>
            </p:cNvSpPr>
            <p:nvPr/>
          </p:nvSpPr>
          <p:spPr bwMode="auto">
            <a:xfrm>
              <a:off x="4034" y="956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0" name="Oval 64"/>
            <p:cNvSpPr>
              <a:spLocks noChangeAspect="1" noChangeArrowheads="1"/>
            </p:cNvSpPr>
            <p:nvPr/>
          </p:nvSpPr>
          <p:spPr bwMode="auto">
            <a:xfrm>
              <a:off x="4080" y="1003"/>
              <a:ext cx="990" cy="991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1" name="Line 65"/>
            <p:cNvSpPr>
              <a:spLocks noChangeShapeType="1"/>
            </p:cNvSpPr>
            <p:nvPr/>
          </p:nvSpPr>
          <p:spPr bwMode="auto">
            <a:xfrm flipH="1" flipV="1">
              <a:off x="4094" y="1386"/>
              <a:ext cx="485" cy="11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91202" name="Oval 66"/>
            <p:cNvSpPr>
              <a:spLocks noChangeAspect="1" noChangeArrowheads="1"/>
            </p:cNvSpPr>
            <p:nvPr/>
          </p:nvSpPr>
          <p:spPr bwMode="auto">
            <a:xfrm>
              <a:off x="4767" y="1032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3" name="Oval 67"/>
            <p:cNvSpPr>
              <a:spLocks noChangeAspect="1" noChangeArrowheads="1"/>
            </p:cNvSpPr>
            <p:nvPr/>
          </p:nvSpPr>
          <p:spPr bwMode="auto">
            <a:xfrm>
              <a:off x="3688" y="607"/>
              <a:ext cx="1783" cy="178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4" name="Line 68"/>
            <p:cNvSpPr>
              <a:spLocks noChangeAspect="1" noChangeShapeType="1"/>
            </p:cNvSpPr>
            <p:nvPr/>
          </p:nvSpPr>
          <p:spPr bwMode="auto">
            <a:xfrm flipH="1">
              <a:off x="3763" y="1503"/>
              <a:ext cx="816" cy="34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91205" name="Oval 69"/>
            <p:cNvSpPr>
              <a:spLocks noChangeAspect="1" noChangeArrowheads="1"/>
            </p:cNvSpPr>
            <p:nvPr/>
          </p:nvSpPr>
          <p:spPr bwMode="auto">
            <a:xfrm>
              <a:off x="5065" y="2207"/>
              <a:ext cx="42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6" name="Freeform 70"/>
            <p:cNvSpPr>
              <a:spLocks noChangeAspect="1"/>
            </p:cNvSpPr>
            <p:nvPr/>
          </p:nvSpPr>
          <p:spPr bwMode="auto">
            <a:xfrm>
              <a:off x="3928" y="745"/>
              <a:ext cx="1273" cy="1400"/>
            </a:xfrm>
            <a:custGeom>
              <a:avLst/>
              <a:gdLst>
                <a:gd name="T0" fmla="*/ 182 w 1273"/>
                <a:gd name="T1" fmla="*/ 1205 h 1400"/>
                <a:gd name="T2" fmla="*/ 386 w 1273"/>
                <a:gd name="T3" fmla="*/ 1283 h 1400"/>
                <a:gd name="T4" fmla="*/ 650 w 1273"/>
                <a:gd name="T5" fmla="*/ 1397 h 1400"/>
                <a:gd name="T6" fmla="*/ 976 w 1273"/>
                <a:gd name="T7" fmla="*/ 1266 h 1400"/>
                <a:gd name="T8" fmla="*/ 1233 w 1273"/>
                <a:gd name="T9" fmla="*/ 841 h 1400"/>
                <a:gd name="T10" fmla="*/ 1218 w 1273"/>
                <a:gd name="T11" fmla="*/ 309 h 1400"/>
                <a:gd name="T12" fmla="*/ 1051 w 1273"/>
                <a:gd name="T13" fmla="*/ 91 h 1400"/>
                <a:gd name="T14" fmla="*/ 698 w 1273"/>
                <a:gd name="T15" fmla="*/ 9 h 1400"/>
                <a:gd name="T16" fmla="*/ 542 w 1273"/>
                <a:gd name="T17" fmla="*/ 35 h 1400"/>
                <a:gd name="T18" fmla="*/ 433 w 1273"/>
                <a:gd name="T19" fmla="*/ 206 h 1400"/>
                <a:gd name="T20" fmla="*/ 58 w 1273"/>
                <a:gd name="T21" fmla="*/ 544 h 1400"/>
                <a:gd name="T22" fmla="*/ 86 w 1273"/>
                <a:gd name="T23" fmla="*/ 1037 h 1400"/>
                <a:gd name="T24" fmla="*/ 182 w 1273"/>
                <a:gd name="T25" fmla="*/ 1205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3" h="1400">
                  <a:moveTo>
                    <a:pt x="182" y="1205"/>
                  </a:moveTo>
                  <a:cubicBezTo>
                    <a:pt x="232" y="1246"/>
                    <a:pt x="308" y="1251"/>
                    <a:pt x="386" y="1283"/>
                  </a:cubicBezTo>
                  <a:cubicBezTo>
                    <a:pt x="464" y="1315"/>
                    <a:pt x="552" y="1400"/>
                    <a:pt x="650" y="1397"/>
                  </a:cubicBezTo>
                  <a:cubicBezTo>
                    <a:pt x="748" y="1394"/>
                    <a:pt x="879" y="1358"/>
                    <a:pt x="976" y="1266"/>
                  </a:cubicBezTo>
                  <a:cubicBezTo>
                    <a:pt x="1073" y="1174"/>
                    <a:pt x="1193" y="1001"/>
                    <a:pt x="1233" y="841"/>
                  </a:cubicBezTo>
                  <a:cubicBezTo>
                    <a:pt x="1273" y="681"/>
                    <a:pt x="1248" y="434"/>
                    <a:pt x="1218" y="309"/>
                  </a:cubicBezTo>
                  <a:cubicBezTo>
                    <a:pt x="1188" y="184"/>
                    <a:pt x="1137" y="141"/>
                    <a:pt x="1051" y="91"/>
                  </a:cubicBezTo>
                  <a:cubicBezTo>
                    <a:pt x="964" y="41"/>
                    <a:pt x="783" y="18"/>
                    <a:pt x="698" y="9"/>
                  </a:cubicBezTo>
                  <a:cubicBezTo>
                    <a:pt x="613" y="0"/>
                    <a:pt x="586" y="2"/>
                    <a:pt x="542" y="35"/>
                  </a:cubicBezTo>
                  <a:cubicBezTo>
                    <a:pt x="498" y="68"/>
                    <a:pt x="514" y="121"/>
                    <a:pt x="433" y="206"/>
                  </a:cubicBezTo>
                  <a:cubicBezTo>
                    <a:pt x="352" y="291"/>
                    <a:pt x="116" y="405"/>
                    <a:pt x="58" y="544"/>
                  </a:cubicBezTo>
                  <a:cubicBezTo>
                    <a:pt x="0" y="683"/>
                    <a:pt x="65" y="927"/>
                    <a:pt x="86" y="1037"/>
                  </a:cubicBezTo>
                  <a:cubicBezTo>
                    <a:pt x="107" y="1147"/>
                    <a:pt x="132" y="1164"/>
                    <a:pt x="182" y="1205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9933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91207" name="Line 71"/>
            <p:cNvSpPr>
              <a:spLocks noChangeAspect="1" noChangeShapeType="1"/>
            </p:cNvSpPr>
            <p:nvPr/>
          </p:nvSpPr>
          <p:spPr bwMode="auto">
            <a:xfrm>
              <a:off x="4575" y="1499"/>
              <a:ext cx="957" cy="26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91208" name="Oval 72"/>
            <p:cNvSpPr>
              <a:spLocks noChangeAspect="1" noChangeArrowheads="1"/>
            </p:cNvSpPr>
            <p:nvPr/>
          </p:nvSpPr>
          <p:spPr bwMode="auto">
            <a:xfrm>
              <a:off x="4551" y="1479"/>
              <a:ext cx="43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91209" name="Text Box 73"/>
            <p:cNvSpPr txBox="1">
              <a:spLocks noChangeAspect="1" noChangeArrowheads="1"/>
            </p:cNvSpPr>
            <p:nvPr/>
          </p:nvSpPr>
          <p:spPr bwMode="auto">
            <a:xfrm rot="763911">
              <a:off x="5266" y="1505"/>
              <a:ext cx="14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r>
                <a:rPr kumimoji="1" lang="en-US" altLang="zh-CN" sz="1800" baseline="-25000">
                  <a:solidFill>
                    <a:srgbClr val="339966"/>
                  </a:solidFill>
                </a:rPr>
                <a:t>2</a:t>
              </a:r>
            </a:p>
          </p:txBody>
        </p:sp>
        <p:sp>
          <p:nvSpPr>
            <p:cNvPr id="91210" name="Text Box 74"/>
            <p:cNvSpPr txBox="1">
              <a:spLocks noChangeAspect="1" noChangeArrowheads="1"/>
            </p:cNvSpPr>
            <p:nvPr/>
          </p:nvSpPr>
          <p:spPr bwMode="auto">
            <a:xfrm>
              <a:off x="4063" y="841"/>
              <a:ext cx="1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91211" name="Text Box 75"/>
            <p:cNvSpPr txBox="1">
              <a:spLocks noChangeAspect="1" noChangeArrowheads="1"/>
            </p:cNvSpPr>
            <p:nvPr/>
          </p:nvSpPr>
          <p:spPr bwMode="auto">
            <a:xfrm>
              <a:off x="4334" y="1286"/>
              <a:ext cx="9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0000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</a:rPr>
                <a:t>r</a:t>
              </a:r>
            </a:p>
          </p:txBody>
        </p:sp>
        <p:sp>
          <p:nvSpPr>
            <p:cNvPr id="91212" name="Text Box 76"/>
            <p:cNvSpPr txBox="1">
              <a:spLocks noChangeAspect="1" noChangeArrowheads="1"/>
            </p:cNvSpPr>
            <p:nvPr/>
          </p:nvSpPr>
          <p:spPr bwMode="auto">
            <a:xfrm>
              <a:off x="4774" y="852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91213" name="Text Box 77"/>
            <p:cNvSpPr txBox="1">
              <a:spLocks noChangeAspect="1" noChangeArrowheads="1"/>
            </p:cNvSpPr>
            <p:nvPr/>
          </p:nvSpPr>
          <p:spPr bwMode="auto">
            <a:xfrm rot="-1575919">
              <a:off x="3831" y="1627"/>
              <a:ext cx="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</a:rPr>
                <a:t>R</a:t>
              </a:r>
              <a:endParaRPr kumimoji="1" lang="en-US" altLang="zh-CN" sz="1800" baseline="-25000">
                <a:solidFill>
                  <a:srgbClr val="0000FF"/>
                </a:solidFill>
              </a:endParaRPr>
            </a:p>
          </p:txBody>
        </p:sp>
        <p:sp>
          <p:nvSpPr>
            <p:cNvPr id="91214" name="Text Box 78"/>
            <p:cNvSpPr txBox="1">
              <a:spLocks noChangeAspect="1" noChangeArrowheads="1"/>
            </p:cNvSpPr>
            <p:nvPr/>
          </p:nvSpPr>
          <p:spPr bwMode="auto">
            <a:xfrm>
              <a:off x="4885" y="2044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91215" name="Text Box 79"/>
            <p:cNvSpPr txBox="1">
              <a:spLocks noChangeAspect="1" noChangeArrowheads="1"/>
            </p:cNvSpPr>
            <p:nvPr/>
          </p:nvSpPr>
          <p:spPr bwMode="auto">
            <a:xfrm>
              <a:off x="4503" y="1441"/>
              <a:ext cx="21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0</a:t>
              </a:r>
            </a:p>
          </p:txBody>
        </p:sp>
        <p:grpSp>
          <p:nvGrpSpPr>
            <p:cNvPr id="91216" name="Group 80"/>
            <p:cNvGrpSpPr>
              <a:grpSpLocks noChangeAspect="1"/>
            </p:cNvGrpSpPr>
            <p:nvPr/>
          </p:nvGrpSpPr>
          <p:grpSpPr bwMode="auto">
            <a:xfrm>
              <a:off x="4661" y="1312"/>
              <a:ext cx="245" cy="214"/>
              <a:chOff x="1890" y="3066"/>
              <a:chExt cx="196" cy="171"/>
            </a:xfrm>
          </p:grpSpPr>
          <p:sp>
            <p:nvSpPr>
              <p:cNvPr id="91217" name="Text Box 81"/>
              <p:cNvSpPr txBox="1">
                <a:spLocks noChangeAspect="1" noChangeArrowheads="1"/>
              </p:cNvSpPr>
              <p:nvPr/>
            </p:nvSpPr>
            <p:spPr bwMode="auto">
              <a:xfrm>
                <a:off x="1890" y="3066"/>
                <a:ext cx="196" cy="1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1800" i="1">
                    <a:solidFill>
                      <a:srgbClr val="339966"/>
                    </a:solidFill>
                  </a:rPr>
                  <a:t>R</a:t>
                </a:r>
                <a:endParaRPr kumimoji="1" lang="en-US" altLang="zh-CN" sz="1800" baseline="-25000">
                  <a:solidFill>
                    <a:srgbClr val="339966"/>
                  </a:solidFill>
                </a:endParaRPr>
              </a:p>
            </p:txBody>
          </p:sp>
          <p:sp>
            <p:nvSpPr>
              <p:cNvPr id="91218" name="Rectangle 82"/>
              <p:cNvSpPr>
                <a:spLocks noChangeAspect="1" noChangeArrowheads="1"/>
              </p:cNvSpPr>
              <p:nvPr/>
            </p:nvSpPr>
            <p:spPr bwMode="auto">
              <a:xfrm>
                <a:off x="1919" y="3113"/>
                <a:ext cx="125" cy="1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339966"/>
                    </a:solidFill>
                  </a:rPr>
                  <a:t>1</a:t>
                </a:r>
                <a:endParaRPr kumimoji="1" lang="zh-CN" altLang="en-US" sz="1000">
                  <a:solidFill>
                    <a:srgbClr val="339966"/>
                  </a:solidFill>
                </a:endParaRPr>
              </a:p>
            </p:txBody>
          </p:sp>
        </p:grpSp>
        <p:sp>
          <p:nvSpPr>
            <p:cNvPr id="91219" name="Text Box 83"/>
            <p:cNvSpPr txBox="1">
              <a:spLocks noChangeArrowheads="1"/>
            </p:cNvSpPr>
            <p:nvPr/>
          </p:nvSpPr>
          <p:spPr bwMode="auto">
            <a:xfrm>
              <a:off x="4345" y="1771"/>
              <a:ext cx="20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0000FF"/>
                  </a:solidFill>
                  <a:latin typeface="Symbol" panose="05050102010706020507" pitchFamily="18" charset="2"/>
                </a:rPr>
                <a:t>G</a:t>
              </a:r>
              <a:r>
                <a:rPr kumimoji="1" lang="en-US" altLang="zh-CN" sz="1800" baseline="-250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91220" name="Text Box 84"/>
            <p:cNvSpPr txBox="1">
              <a:spLocks noChangeArrowheads="1"/>
            </p:cNvSpPr>
            <p:nvPr/>
          </p:nvSpPr>
          <p:spPr bwMode="auto">
            <a:xfrm>
              <a:off x="4132" y="2095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  <a:latin typeface="Symbol" panose="05050102010706020507" pitchFamily="18" charset="2"/>
                </a:rPr>
                <a:t>G</a:t>
              </a:r>
              <a:r>
                <a:rPr kumimoji="1" lang="en-US" altLang="zh-CN" sz="1800" baseline="-250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91221" name="Text Box 85"/>
            <p:cNvSpPr txBox="1">
              <a:spLocks noChangeArrowheads="1"/>
            </p:cNvSpPr>
            <p:nvPr/>
          </p:nvSpPr>
          <p:spPr bwMode="auto">
            <a:xfrm>
              <a:off x="5202" y="1155"/>
              <a:ext cx="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91222" name="Line 86"/>
            <p:cNvSpPr>
              <a:spLocks noChangeShapeType="1"/>
            </p:cNvSpPr>
            <p:nvPr/>
          </p:nvSpPr>
          <p:spPr bwMode="auto">
            <a:xfrm>
              <a:off x="4180" y="2296"/>
              <a:ext cx="114" cy="4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223" name="Line 87"/>
            <p:cNvSpPr>
              <a:spLocks noChangeShapeType="1"/>
            </p:cNvSpPr>
            <p:nvPr/>
          </p:nvSpPr>
          <p:spPr bwMode="auto">
            <a:xfrm>
              <a:off x="4337" y="1933"/>
              <a:ext cx="114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224" name="Line 88"/>
            <p:cNvSpPr>
              <a:spLocks noChangeShapeType="1"/>
            </p:cNvSpPr>
            <p:nvPr/>
          </p:nvSpPr>
          <p:spPr bwMode="auto">
            <a:xfrm flipH="1" flipV="1">
              <a:off x="5167" y="1171"/>
              <a:ext cx="12" cy="1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91225" name="Object 89"/>
          <p:cNvGraphicFramePr>
            <a:graphicFrameLocks/>
          </p:cNvGraphicFramePr>
          <p:nvPr/>
        </p:nvGraphicFramePr>
        <p:xfrm>
          <a:off x="1466850" y="1866900"/>
          <a:ext cx="38893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5" name="公式" r:id="rId6" imgW="3974760" imgH="380880" progId="Equation.3">
                  <p:embed/>
                </p:oleObj>
              </mc:Choice>
              <mc:Fallback>
                <p:oleObj name="公式" r:id="rId6" imgW="3974760" imgH="380880" progId="Equation.3">
                  <p:embed/>
                  <p:pic>
                    <p:nvPicPr>
                      <p:cNvPr id="0" name="Object 8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850" y="1866900"/>
                        <a:ext cx="38893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226" name="Object 90"/>
          <p:cNvGraphicFramePr>
            <a:graphicFrameLocks/>
          </p:cNvGraphicFramePr>
          <p:nvPr/>
        </p:nvGraphicFramePr>
        <p:xfrm>
          <a:off x="2324100" y="2528888"/>
          <a:ext cx="207486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6" name="公式" r:id="rId8" imgW="2120760" imgH="368280" progId="Equation.3">
                  <p:embed/>
                </p:oleObj>
              </mc:Choice>
              <mc:Fallback>
                <p:oleObj name="公式" r:id="rId8" imgW="2120760" imgH="368280" progId="Equation.3">
                  <p:embed/>
                  <p:pic>
                    <p:nvPicPr>
                      <p:cNvPr id="0" name="Object 9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2528888"/>
                        <a:ext cx="2074863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227" name="Rectangle 91"/>
          <p:cNvSpPr>
            <a:spLocks noChangeArrowheads="1"/>
          </p:cNvSpPr>
          <p:nvPr/>
        </p:nvSpPr>
        <p:spPr bwMode="auto">
          <a:xfrm>
            <a:off x="1354138" y="2447925"/>
            <a:ext cx="1103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其中，</a:t>
            </a:r>
          </a:p>
        </p:txBody>
      </p:sp>
      <p:graphicFrame>
        <p:nvGraphicFramePr>
          <p:cNvPr id="91228" name="Object 92"/>
          <p:cNvGraphicFramePr>
            <a:graphicFrameLocks/>
          </p:cNvGraphicFramePr>
          <p:nvPr/>
        </p:nvGraphicFramePr>
        <p:xfrm>
          <a:off x="1808163" y="3170238"/>
          <a:ext cx="18129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7" name="公式" r:id="rId10" imgW="1854000" imgH="380880" progId="Equation.3">
                  <p:embed/>
                </p:oleObj>
              </mc:Choice>
              <mc:Fallback>
                <p:oleObj name="公式" r:id="rId10" imgW="1854000" imgH="380880" progId="Equation.3">
                  <p:embed/>
                  <p:pic>
                    <p:nvPicPr>
                      <p:cNvPr id="0" name="Object 9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3170238"/>
                        <a:ext cx="18129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229" name="Object 93"/>
          <p:cNvGraphicFramePr>
            <a:graphicFrameLocks/>
          </p:cNvGraphicFramePr>
          <p:nvPr/>
        </p:nvGraphicFramePr>
        <p:xfrm>
          <a:off x="3470275" y="5654675"/>
          <a:ext cx="93186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8" name="公式" r:id="rId12" imgW="952200" imgH="368280" progId="Equation.3">
                  <p:embed/>
                </p:oleObj>
              </mc:Choice>
              <mc:Fallback>
                <p:oleObj name="公式" r:id="rId12" imgW="952200" imgH="368280" progId="Equation.3">
                  <p:embed/>
                  <p:pic>
                    <p:nvPicPr>
                      <p:cNvPr id="0" name="Object 9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0275" y="5654675"/>
                        <a:ext cx="931863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230" name="Line 94"/>
          <p:cNvSpPr>
            <a:spLocks noChangeShapeType="1"/>
          </p:cNvSpPr>
          <p:nvPr/>
        </p:nvSpPr>
        <p:spPr bwMode="auto">
          <a:xfrm>
            <a:off x="2705100" y="5791200"/>
            <a:ext cx="6953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231" name="Rectangle 95"/>
          <p:cNvSpPr>
            <a:spLocks noChangeArrowheads="1"/>
          </p:cNvSpPr>
          <p:nvPr/>
        </p:nvSpPr>
        <p:spPr bwMode="auto">
          <a:xfrm>
            <a:off x="2708275" y="5414963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000">
                <a:solidFill>
                  <a:schemeClr val="hlink"/>
                </a:solidFill>
                <a:ea typeface="楷体_GB2312" pitchFamily="49" charset="-122"/>
              </a:rPr>
              <a:t>记为</a:t>
            </a:r>
          </a:p>
        </p:txBody>
      </p:sp>
      <p:sp>
        <p:nvSpPr>
          <p:cNvPr id="91232" name="Line 96"/>
          <p:cNvSpPr>
            <a:spLocks noChangeShapeType="1"/>
          </p:cNvSpPr>
          <p:nvPr/>
        </p:nvSpPr>
        <p:spPr bwMode="auto">
          <a:xfrm>
            <a:off x="2713038" y="5856288"/>
            <a:ext cx="6953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91252" name="Picture 116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53" name="Picture 117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17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18" name="Picture 1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19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0" name="Picture 1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1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2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3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4" name="Picture 16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5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6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7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8" name="Picture 1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29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0" name="Picture 1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1" name="Picture 1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2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3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4" name="Picture 1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5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2474" name="Object 10"/>
          <p:cNvGraphicFramePr>
            <a:graphicFrameLocks/>
          </p:cNvGraphicFramePr>
          <p:nvPr/>
        </p:nvGraphicFramePr>
        <p:xfrm>
          <a:off x="3286125" y="1093788"/>
          <a:ext cx="2794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8" name="公式" r:id="rId4" imgW="2857320" imgH="787320" progId="Equation.3">
                  <p:embed/>
                </p:oleObj>
              </mc:Choice>
              <mc:Fallback>
                <p:oleObj name="公式" r:id="rId4" imgW="2857320" imgH="78732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1093788"/>
                        <a:ext cx="2794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/>
          </p:cNvGraphicFramePr>
          <p:nvPr/>
        </p:nvGraphicFramePr>
        <p:xfrm>
          <a:off x="1406525" y="2079625"/>
          <a:ext cx="2819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9" name="公式" r:id="rId6" imgW="2819160" imgH="368280" progId="Equation.3">
                  <p:embed/>
                </p:oleObj>
              </mc:Choice>
              <mc:Fallback>
                <p:oleObj name="公式" r:id="rId6" imgW="2819160" imgH="36828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25" y="2079625"/>
                        <a:ext cx="28194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6" name="Object 12"/>
          <p:cNvGraphicFramePr>
            <a:graphicFrameLocks/>
          </p:cNvGraphicFramePr>
          <p:nvPr/>
        </p:nvGraphicFramePr>
        <p:xfrm>
          <a:off x="1412875" y="4672013"/>
          <a:ext cx="6562725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0" name="公式" r:id="rId8" imgW="6565680" imgH="1054080" progId="Equation.3">
                  <p:embed/>
                </p:oleObj>
              </mc:Choice>
              <mc:Fallback>
                <p:oleObj name="公式" r:id="rId8" imgW="6565680" imgH="1054080" progId="Equation.3">
                  <p:embed/>
                  <p:pic>
                    <p:nvPicPr>
                      <p:cNvPr id="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2875" y="4672013"/>
                        <a:ext cx="6562725" cy="1052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2" name="Rectangle 18"/>
          <p:cNvSpPr>
            <a:spLocks noChangeArrowheads="1"/>
          </p:cNvSpPr>
          <p:nvPr/>
        </p:nvSpPr>
        <p:spPr bwMode="auto">
          <a:xfrm>
            <a:off x="1304925" y="1190625"/>
            <a:ext cx="202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对第一个积分</a:t>
            </a:r>
          </a:p>
        </p:txBody>
      </p:sp>
      <p:graphicFrame>
        <p:nvGraphicFramePr>
          <p:cNvPr id="62483" name="Object 19"/>
          <p:cNvGraphicFramePr>
            <a:graphicFrameLocks/>
          </p:cNvGraphicFramePr>
          <p:nvPr/>
        </p:nvGraphicFramePr>
        <p:xfrm>
          <a:off x="2116138" y="2773363"/>
          <a:ext cx="1397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1" name="公式" r:id="rId10" imgW="1396800" imgH="863280" progId="Equation.3">
                  <p:embed/>
                </p:oleObj>
              </mc:Choice>
              <mc:Fallback>
                <p:oleObj name="公式" r:id="rId10" imgW="1396800" imgH="863280" progId="Equation.3">
                  <p:embed/>
                  <p:pic>
                    <p:nvPicPr>
                      <p:cNvPr id="0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6138" y="2773363"/>
                        <a:ext cx="13970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585" name="Rectangle 121"/>
          <p:cNvSpPr>
            <a:spLocks noChangeArrowheads="1"/>
          </p:cNvSpPr>
          <p:nvPr/>
        </p:nvSpPr>
        <p:spPr bwMode="auto">
          <a:xfrm>
            <a:off x="1400175" y="3943350"/>
            <a:ext cx="416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和泰勒展开式一样，可以推得</a:t>
            </a:r>
          </a:p>
        </p:txBody>
      </p:sp>
      <p:grpSp>
        <p:nvGrpSpPr>
          <p:cNvPr id="62587" name="Group 123"/>
          <p:cNvGrpSpPr>
            <a:grpSpLocks/>
          </p:cNvGrpSpPr>
          <p:nvPr/>
        </p:nvGrpSpPr>
        <p:grpSpPr bwMode="auto">
          <a:xfrm>
            <a:off x="5562600" y="1333500"/>
            <a:ext cx="3152775" cy="3152775"/>
            <a:chOff x="3582" y="510"/>
            <a:chExt cx="1986" cy="1986"/>
          </a:xfrm>
        </p:grpSpPr>
        <p:sp>
          <p:nvSpPr>
            <p:cNvPr id="62588" name="Oval 124"/>
            <p:cNvSpPr>
              <a:spLocks noChangeAspect="1" noChangeArrowheads="1"/>
            </p:cNvSpPr>
            <p:nvPr/>
          </p:nvSpPr>
          <p:spPr bwMode="auto">
            <a:xfrm>
              <a:off x="3582" y="510"/>
              <a:ext cx="1986" cy="1986"/>
            </a:xfrm>
            <a:prstGeom prst="ellipse">
              <a:avLst/>
            </a:prstGeom>
            <a:solidFill>
              <a:srgbClr val="FFCC99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89" name="Oval 125"/>
            <p:cNvSpPr>
              <a:spLocks noChangeAspect="1" noChangeArrowheads="1"/>
            </p:cNvSpPr>
            <p:nvPr/>
          </p:nvSpPr>
          <p:spPr bwMode="auto">
            <a:xfrm>
              <a:off x="4254" y="1182"/>
              <a:ext cx="642" cy="642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0" name="Line 126"/>
            <p:cNvSpPr>
              <a:spLocks noChangeAspect="1" noChangeShapeType="1"/>
            </p:cNvSpPr>
            <p:nvPr/>
          </p:nvSpPr>
          <p:spPr bwMode="auto">
            <a:xfrm flipV="1">
              <a:off x="4575" y="1493"/>
              <a:ext cx="317" cy="1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2591" name="Oval 127"/>
            <p:cNvSpPr>
              <a:spLocks noChangeAspect="1" noChangeArrowheads="1"/>
            </p:cNvSpPr>
            <p:nvPr/>
          </p:nvSpPr>
          <p:spPr bwMode="auto">
            <a:xfrm>
              <a:off x="4034" y="956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2" name="Oval 128"/>
            <p:cNvSpPr>
              <a:spLocks noChangeAspect="1" noChangeArrowheads="1"/>
            </p:cNvSpPr>
            <p:nvPr/>
          </p:nvSpPr>
          <p:spPr bwMode="auto">
            <a:xfrm>
              <a:off x="4080" y="1003"/>
              <a:ext cx="990" cy="991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3" name="Line 129"/>
            <p:cNvSpPr>
              <a:spLocks noChangeShapeType="1"/>
            </p:cNvSpPr>
            <p:nvPr/>
          </p:nvSpPr>
          <p:spPr bwMode="auto">
            <a:xfrm flipH="1" flipV="1">
              <a:off x="4094" y="1386"/>
              <a:ext cx="485" cy="11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2594" name="Oval 130"/>
            <p:cNvSpPr>
              <a:spLocks noChangeAspect="1" noChangeArrowheads="1"/>
            </p:cNvSpPr>
            <p:nvPr/>
          </p:nvSpPr>
          <p:spPr bwMode="auto">
            <a:xfrm>
              <a:off x="4767" y="1032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5" name="Oval 131"/>
            <p:cNvSpPr>
              <a:spLocks noChangeAspect="1" noChangeArrowheads="1"/>
            </p:cNvSpPr>
            <p:nvPr/>
          </p:nvSpPr>
          <p:spPr bwMode="auto">
            <a:xfrm>
              <a:off x="3688" y="607"/>
              <a:ext cx="1783" cy="178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6" name="Line 132"/>
            <p:cNvSpPr>
              <a:spLocks noChangeAspect="1" noChangeShapeType="1"/>
            </p:cNvSpPr>
            <p:nvPr/>
          </p:nvSpPr>
          <p:spPr bwMode="auto">
            <a:xfrm flipH="1">
              <a:off x="3763" y="1503"/>
              <a:ext cx="816" cy="34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2597" name="Oval 133"/>
            <p:cNvSpPr>
              <a:spLocks noChangeAspect="1" noChangeArrowheads="1"/>
            </p:cNvSpPr>
            <p:nvPr/>
          </p:nvSpPr>
          <p:spPr bwMode="auto">
            <a:xfrm>
              <a:off x="5065" y="2207"/>
              <a:ext cx="42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598" name="Freeform 134"/>
            <p:cNvSpPr>
              <a:spLocks noChangeAspect="1"/>
            </p:cNvSpPr>
            <p:nvPr/>
          </p:nvSpPr>
          <p:spPr bwMode="auto">
            <a:xfrm>
              <a:off x="3928" y="745"/>
              <a:ext cx="1273" cy="1400"/>
            </a:xfrm>
            <a:custGeom>
              <a:avLst/>
              <a:gdLst>
                <a:gd name="T0" fmla="*/ 182 w 1273"/>
                <a:gd name="T1" fmla="*/ 1205 h 1400"/>
                <a:gd name="T2" fmla="*/ 386 w 1273"/>
                <a:gd name="T3" fmla="*/ 1283 h 1400"/>
                <a:gd name="T4" fmla="*/ 650 w 1273"/>
                <a:gd name="T5" fmla="*/ 1397 h 1400"/>
                <a:gd name="T6" fmla="*/ 976 w 1273"/>
                <a:gd name="T7" fmla="*/ 1266 h 1400"/>
                <a:gd name="T8" fmla="*/ 1233 w 1273"/>
                <a:gd name="T9" fmla="*/ 841 h 1400"/>
                <a:gd name="T10" fmla="*/ 1218 w 1273"/>
                <a:gd name="T11" fmla="*/ 309 h 1400"/>
                <a:gd name="T12" fmla="*/ 1051 w 1273"/>
                <a:gd name="T13" fmla="*/ 91 h 1400"/>
                <a:gd name="T14" fmla="*/ 698 w 1273"/>
                <a:gd name="T15" fmla="*/ 9 h 1400"/>
                <a:gd name="T16" fmla="*/ 542 w 1273"/>
                <a:gd name="T17" fmla="*/ 35 h 1400"/>
                <a:gd name="T18" fmla="*/ 433 w 1273"/>
                <a:gd name="T19" fmla="*/ 206 h 1400"/>
                <a:gd name="T20" fmla="*/ 58 w 1273"/>
                <a:gd name="T21" fmla="*/ 544 h 1400"/>
                <a:gd name="T22" fmla="*/ 86 w 1273"/>
                <a:gd name="T23" fmla="*/ 1037 h 1400"/>
                <a:gd name="T24" fmla="*/ 182 w 1273"/>
                <a:gd name="T25" fmla="*/ 1205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3" h="1400">
                  <a:moveTo>
                    <a:pt x="182" y="1205"/>
                  </a:moveTo>
                  <a:cubicBezTo>
                    <a:pt x="232" y="1246"/>
                    <a:pt x="308" y="1251"/>
                    <a:pt x="386" y="1283"/>
                  </a:cubicBezTo>
                  <a:cubicBezTo>
                    <a:pt x="464" y="1315"/>
                    <a:pt x="552" y="1400"/>
                    <a:pt x="650" y="1397"/>
                  </a:cubicBezTo>
                  <a:cubicBezTo>
                    <a:pt x="748" y="1394"/>
                    <a:pt x="879" y="1358"/>
                    <a:pt x="976" y="1266"/>
                  </a:cubicBezTo>
                  <a:cubicBezTo>
                    <a:pt x="1073" y="1174"/>
                    <a:pt x="1193" y="1001"/>
                    <a:pt x="1233" y="841"/>
                  </a:cubicBezTo>
                  <a:cubicBezTo>
                    <a:pt x="1273" y="681"/>
                    <a:pt x="1248" y="434"/>
                    <a:pt x="1218" y="309"/>
                  </a:cubicBezTo>
                  <a:cubicBezTo>
                    <a:pt x="1188" y="184"/>
                    <a:pt x="1137" y="141"/>
                    <a:pt x="1051" y="91"/>
                  </a:cubicBezTo>
                  <a:cubicBezTo>
                    <a:pt x="964" y="41"/>
                    <a:pt x="783" y="18"/>
                    <a:pt x="698" y="9"/>
                  </a:cubicBezTo>
                  <a:cubicBezTo>
                    <a:pt x="613" y="0"/>
                    <a:pt x="586" y="2"/>
                    <a:pt x="542" y="35"/>
                  </a:cubicBezTo>
                  <a:cubicBezTo>
                    <a:pt x="498" y="68"/>
                    <a:pt x="514" y="121"/>
                    <a:pt x="433" y="206"/>
                  </a:cubicBezTo>
                  <a:cubicBezTo>
                    <a:pt x="352" y="291"/>
                    <a:pt x="116" y="405"/>
                    <a:pt x="58" y="544"/>
                  </a:cubicBezTo>
                  <a:cubicBezTo>
                    <a:pt x="0" y="683"/>
                    <a:pt x="65" y="927"/>
                    <a:pt x="86" y="1037"/>
                  </a:cubicBezTo>
                  <a:cubicBezTo>
                    <a:pt x="107" y="1147"/>
                    <a:pt x="132" y="1164"/>
                    <a:pt x="182" y="1205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9933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2599" name="Line 135"/>
            <p:cNvSpPr>
              <a:spLocks noChangeAspect="1" noChangeShapeType="1"/>
            </p:cNvSpPr>
            <p:nvPr/>
          </p:nvSpPr>
          <p:spPr bwMode="auto">
            <a:xfrm>
              <a:off x="4575" y="1499"/>
              <a:ext cx="957" cy="26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2600" name="Oval 136"/>
            <p:cNvSpPr>
              <a:spLocks noChangeAspect="1" noChangeArrowheads="1"/>
            </p:cNvSpPr>
            <p:nvPr/>
          </p:nvSpPr>
          <p:spPr bwMode="auto">
            <a:xfrm>
              <a:off x="4551" y="1479"/>
              <a:ext cx="43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2601" name="Text Box 137"/>
            <p:cNvSpPr txBox="1">
              <a:spLocks noChangeAspect="1" noChangeArrowheads="1"/>
            </p:cNvSpPr>
            <p:nvPr/>
          </p:nvSpPr>
          <p:spPr bwMode="auto">
            <a:xfrm rot="763911">
              <a:off x="5266" y="1505"/>
              <a:ext cx="14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r>
                <a:rPr kumimoji="1" lang="en-US" altLang="zh-CN" sz="1800" baseline="-25000">
                  <a:solidFill>
                    <a:srgbClr val="339966"/>
                  </a:solidFill>
                </a:rPr>
                <a:t>2</a:t>
              </a:r>
            </a:p>
          </p:txBody>
        </p:sp>
        <p:sp>
          <p:nvSpPr>
            <p:cNvPr id="62602" name="Text Box 138"/>
            <p:cNvSpPr txBox="1">
              <a:spLocks noChangeAspect="1" noChangeArrowheads="1"/>
            </p:cNvSpPr>
            <p:nvPr/>
          </p:nvSpPr>
          <p:spPr bwMode="auto">
            <a:xfrm>
              <a:off x="4063" y="841"/>
              <a:ext cx="1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62603" name="Text Box 139"/>
            <p:cNvSpPr txBox="1">
              <a:spLocks noChangeAspect="1" noChangeArrowheads="1"/>
            </p:cNvSpPr>
            <p:nvPr/>
          </p:nvSpPr>
          <p:spPr bwMode="auto">
            <a:xfrm>
              <a:off x="4334" y="1286"/>
              <a:ext cx="9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0000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</a:rPr>
                <a:t>r</a:t>
              </a:r>
            </a:p>
          </p:txBody>
        </p:sp>
        <p:sp>
          <p:nvSpPr>
            <p:cNvPr id="62604" name="Text Box 140"/>
            <p:cNvSpPr txBox="1">
              <a:spLocks noChangeAspect="1" noChangeArrowheads="1"/>
            </p:cNvSpPr>
            <p:nvPr/>
          </p:nvSpPr>
          <p:spPr bwMode="auto">
            <a:xfrm>
              <a:off x="4774" y="852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62605" name="Text Box 141"/>
            <p:cNvSpPr txBox="1">
              <a:spLocks noChangeAspect="1" noChangeArrowheads="1"/>
            </p:cNvSpPr>
            <p:nvPr/>
          </p:nvSpPr>
          <p:spPr bwMode="auto">
            <a:xfrm rot="-1575919">
              <a:off x="3831" y="1627"/>
              <a:ext cx="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</a:rPr>
                <a:t>R</a:t>
              </a:r>
              <a:endParaRPr kumimoji="1" lang="en-US" altLang="zh-CN" sz="1800" baseline="-25000">
                <a:solidFill>
                  <a:srgbClr val="0000FF"/>
                </a:solidFill>
              </a:endParaRPr>
            </a:p>
          </p:txBody>
        </p:sp>
        <p:sp>
          <p:nvSpPr>
            <p:cNvPr id="62606" name="Text Box 142"/>
            <p:cNvSpPr txBox="1">
              <a:spLocks noChangeAspect="1" noChangeArrowheads="1"/>
            </p:cNvSpPr>
            <p:nvPr/>
          </p:nvSpPr>
          <p:spPr bwMode="auto">
            <a:xfrm>
              <a:off x="4885" y="2044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62607" name="Text Box 143"/>
            <p:cNvSpPr txBox="1">
              <a:spLocks noChangeAspect="1" noChangeArrowheads="1"/>
            </p:cNvSpPr>
            <p:nvPr/>
          </p:nvSpPr>
          <p:spPr bwMode="auto">
            <a:xfrm>
              <a:off x="4503" y="1441"/>
              <a:ext cx="21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0</a:t>
              </a:r>
            </a:p>
          </p:txBody>
        </p:sp>
        <p:grpSp>
          <p:nvGrpSpPr>
            <p:cNvPr id="62608" name="Group 144"/>
            <p:cNvGrpSpPr>
              <a:grpSpLocks noChangeAspect="1"/>
            </p:cNvGrpSpPr>
            <p:nvPr/>
          </p:nvGrpSpPr>
          <p:grpSpPr bwMode="auto">
            <a:xfrm>
              <a:off x="4661" y="1312"/>
              <a:ext cx="245" cy="214"/>
              <a:chOff x="1890" y="3066"/>
              <a:chExt cx="196" cy="171"/>
            </a:xfrm>
          </p:grpSpPr>
          <p:sp>
            <p:nvSpPr>
              <p:cNvPr id="62609" name="Text Box 145"/>
              <p:cNvSpPr txBox="1">
                <a:spLocks noChangeAspect="1" noChangeArrowheads="1"/>
              </p:cNvSpPr>
              <p:nvPr/>
            </p:nvSpPr>
            <p:spPr bwMode="auto">
              <a:xfrm>
                <a:off x="1890" y="3066"/>
                <a:ext cx="196" cy="1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1800" i="1">
                    <a:solidFill>
                      <a:srgbClr val="339966"/>
                    </a:solidFill>
                  </a:rPr>
                  <a:t>R</a:t>
                </a:r>
                <a:endParaRPr kumimoji="1" lang="en-US" altLang="zh-CN" sz="1800" baseline="-25000">
                  <a:solidFill>
                    <a:srgbClr val="339966"/>
                  </a:solidFill>
                </a:endParaRPr>
              </a:p>
            </p:txBody>
          </p:sp>
          <p:sp>
            <p:nvSpPr>
              <p:cNvPr id="62610" name="Rectangle 146"/>
              <p:cNvSpPr>
                <a:spLocks noChangeAspect="1" noChangeArrowheads="1"/>
              </p:cNvSpPr>
              <p:nvPr/>
            </p:nvSpPr>
            <p:spPr bwMode="auto">
              <a:xfrm>
                <a:off x="1919" y="3113"/>
                <a:ext cx="125" cy="1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339966"/>
                    </a:solidFill>
                  </a:rPr>
                  <a:t>1</a:t>
                </a:r>
                <a:endParaRPr kumimoji="1" lang="zh-CN" altLang="en-US" sz="1000">
                  <a:solidFill>
                    <a:srgbClr val="339966"/>
                  </a:solidFill>
                </a:endParaRPr>
              </a:p>
            </p:txBody>
          </p:sp>
        </p:grpSp>
        <p:sp>
          <p:nvSpPr>
            <p:cNvPr id="62611" name="Text Box 147"/>
            <p:cNvSpPr txBox="1">
              <a:spLocks noChangeArrowheads="1"/>
            </p:cNvSpPr>
            <p:nvPr/>
          </p:nvSpPr>
          <p:spPr bwMode="auto">
            <a:xfrm>
              <a:off x="4345" y="1771"/>
              <a:ext cx="20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0000FF"/>
                  </a:solidFill>
                  <a:latin typeface="Symbol" panose="05050102010706020507" pitchFamily="18" charset="2"/>
                </a:rPr>
                <a:t>G</a:t>
              </a:r>
              <a:r>
                <a:rPr kumimoji="1" lang="en-US" altLang="zh-CN" sz="1800" baseline="-250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62612" name="Text Box 148"/>
            <p:cNvSpPr txBox="1">
              <a:spLocks noChangeArrowheads="1"/>
            </p:cNvSpPr>
            <p:nvPr/>
          </p:nvSpPr>
          <p:spPr bwMode="auto">
            <a:xfrm>
              <a:off x="4132" y="2095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rgbClr val="0000FF"/>
                  </a:solidFill>
                  <a:latin typeface="Symbol" panose="05050102010706020507" pitchFamily="18" charset="2"/>
                </a:rPr>
                <a:t>G</a:t>
              </a:r>
              <a:r>
                <a:rPr kumimoji="1" lang="en-US" altLang="zh-CN" sz="1800" baseline="-250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62613" name="Text Box 149"/>
            <p:cNvSpPr txBox="1">
              <a:spLocks noChangeArrowheads="1"/>
            </p:cNvSpPr>
            <p:nvPr/>
          </p:nvSpPr>
          <p:spPr bwMode="auto">
            <a:xfrm>
              <a:off x="5202" y="1155"/>
              <a:ext cx="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62614" name="Line 150"/>
            <p:cNvSpPr>
              <a:spLocks noChangeShapeType="1"/>
            </p:cNvSpPr>
            <p:nvPr/>
          </p:nvSpPr>
          <p:spPr bwMode="auto">
            <a:xfrm>
              <a:off x="4180" y="2296"/>
              <a:ext cx="114" cy="4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15" name="Line 151"/>
            <p:cNvSpPr>
              <a:spLocks noChangeShapeType="1"/>
            </p:cNvSpPr>
            <p:nvPr/>
          </p:nvSpPr>
          <p:spPr bwMode="auto">
            <a:xfrm>
              <a:off x="4337" y="1933"/>
              <a:ext cx="114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16" name="Line 152"/>
            <p:cNvSpPr>
              <a:spLocks noChangeShapeType="1"/>
            </p:cNvSpPr>
            <p:nvPr/>
          </p:nvSpPr>
          <p:spPr bwMode="auto">
            <a:xfrm flipH="1" flipV="1">
              <a:off x="5167" y="1171"/>
              <a:ext cx="12" cy="1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62636" name="Picture 172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637" name="Picture 173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7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9" name="Picture 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1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09" name="Picture 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0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1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2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3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4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3495" name="Object 7"/>
          <p:cNvGraphicFramePr>
            <a:graphicFrameLocks/>
          </p:cNvGraphicFramePr>
          <p:nvPr/>
        </p:nvGraphicFramePr>
        <p:xfrm>
          <a:off x="1411288" y="1081088"/>
          <a:ext cx="6272212" cy="414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7" name="公式" r:id="rId4" imgW="6273720" imgH="4152600" progId="Equation.3">
                  <p:embed/>
                </p:oleObj>
              </mc:Choice>
              <mc:Fallback>
                <p:oleObj name="公式" r:id="rId4" imgW="6273720" imgH="415260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1288" y="1081088"/>
                        <a:ext cx="6272212" cy="414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3515" name="Picture 27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16" name="Picture 28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1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2" name="Picture 1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5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6" name="Picture 1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7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8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0" name="Picture 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1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2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3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4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5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6" name="Picture 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7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4518" name="Object 6"/>
          <p:cNvGraphicFramePr>
            <a:graphicFrameLocks/>
          </p:cNvGraphicFramePr>
          <p:nvPr/>
        </p:nvGraphicFramePr>
        <p:xfrm>
          <a:off x="1419225" y="1096963"/>
          <a:ext cx="6411913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0" name="公式" r:id="rId4" imgW="6413400" imgH="4051080" progId="Equation.3">
                  <p:embed/>
                </p:oleObj>
              </mc:Choice>
              <mc:Fallback>
                <p:oleObj name="公式" r:id="rId4" imgW="6413400" imgH="4051080" progId="Equation.3">
                  <p:embed/>
                  <p:pic>
                    <p:nvPicPr>
                      <p:cNvPr id="0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1096963"/>
                        <a:ext cx="6411913" cy="404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538" name="Picture 26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9" name="Picture 27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1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5" name="Picture 3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9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1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5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536575" y="528638"/>
            <a:ext cx="5403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531813" y="1166813"/>
            <a:ext cx="2878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问题分析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534988" y="1695450"/>
            <a:ext cx="1138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设想</a:t>
            </a:r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1050925" y="3963988"/>
            <a:ext cx="558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/>
              <a:t> 这样一来，在整个复平面上就有</a:t>
            </a:r>
          </a:p>
        </p:txBody>
      </p:sp>
      <p:grpSp>
        <p:nvGrpSpPr>
          <p:cNvPr id="122907" name="Group 27"/>
          <p:cNvGrpSpPr>
            <a:grpSpLocks/>
          </p:cNvGrpSpPr>
          <p:nvPr/>
        </p:nvGrpSpPr>
        <p:grpSpPr bwMode="auto">
          <a:xfrm>
            <a:off x="1352550" y="1550988"/>
            <a:ext cx="2900363" cy="787400"/>
            <a:chOff x="852" y="977"/>
            <a:chExt cx="1827" cy="496"/>
          </a:xfrm>
        </p:grpSpPr>
        <p:sp>
          <p:nvSpPr>
            <p:cNvPr id="122885" name="Rectangle 5"/>
            <p:cNvSpPr>
              <a:spLocks noChangeArrowheads="1"/>
            </p:cNvSpPr>
            <p:nvPr/>
          </p:nvSpPr>
          <p:spPr bwMode="auto">
            <a:xfrm>
              <a:off x="852" y="1073"/>
              <a:ext cx="13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由           ，</a:t>
              </a:r>
            </a:p>
          </p:txBody>
        </p:sp>
        <p:graphicFrame>
          <p:nvGraphicFramePr>
            <p:cNvPr id="122887" name="Object 7"/>
            <p:cNvGraphicFramePr>
              <a:graphicFrameLocks/>
            </p:cNvGraphicFramePr>
            <p:nvPr/>
          </p:nvGraphicFramePr>
          <p:xfrm>
            <a:off x="2039" y="977"/>
            <a:ext cx="6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9" name="公式" r:id="rId5" imgW="1015920" imgH="787320" progId="Equation.3">
                    <p:embed/>
                  </p:oleObj>
                </mc:Choice>
                <mc:Fallback>
                  <p:oleObj name="公式" r:id="rId5" imgW="1015920" imgH="7873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9" y="977"/>
                          <a:ext cx="6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897" name="Object 17"/>
            <p:cNvGraphicFramePr>
              <a:graphicFrameLocks/>
            </p:cNvGraphicFramePr>
            <p:nvPr/>
          </p:nvGraphicFramePr>
          <p:xfrm>
            <a:off x="1138" y="1122"/>
            <a:ext cx="48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0" name="公式" r:id="rId7" imgW="761760" imgH="342720" progId="Equation.3">
                    <p:embed/>
                  </p:oleObj>
                </mc:Choice>
                <mc:Fallback>
                  <p:oleObj name="公式" r:id="rId7" imgW="761760" imgH="34272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8" y="1122"/>
                          <a:ext cx="481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01" name="Rectangle 21"/>
            <p:cNvSpPr>
              <a:spLocks noChangeArrowheads="1"/>
            </p:cNvSpPr>
            <p:nvPr/>
          </p:nvSpPr>
          <p:spPr bwMode="auto">
            <a:xfrm>
              <a:off x="1745" y="1072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有 </a:t>
              </a:r>
            </a:p>
          </p:txBody>
        </p:sp>
      </p:grpSp>
      <p:sp>
        <p:nvSpPr>
          <p:cNvPr id="122902" name="Rectangle 22"/>
          <p:cNvSpPr>
            <a:spLocks noChangeArrowheads="1"/>
          </p:cNvSpPr>
          <p:nvPr/>
        </p:nvSpPr>
        <p:spPr bwMode="auto">
          <a:xfrm>
            <a:off x="4327525" y="1676400"/>
            <a:ext cx="1855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从而可得</a:t>
            </a:r>
          </a:p>
        </p:txBody>
      </p:sp>
      <p:graphicFrame>
        <p:nvGraphicFramePr>
          <p:cNvPr id="122903" name="Object 23"/>
          <p:cNvGraphicFramePr>
            <a:graphicFrameLocks/>
          </p:cNvGraphicFramePr>
          <p:nvPr/>
        </p:nvGraphicFramePr>
        <p:xfrm>
          <a:off x="1809750" y="2589213"/>
          <a:ext cx="2513013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1" name="公式" r:id="rId9" imgW="2514600" imgH="1168200" progId="Equation.3">
                  <p:embed/>
                </p:oleObj>
              </mc:Choice>
              <mc:Fallback>
                <p:oleObj name="公式" r:id="rId9" imgW="2514600" imgH="1168200" progId="Equation.3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2589213"/>
                        <a:ext cx="2513013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4" name="Object 24"/>
          <p:cNvGraphicFramePr>
            <a:graphicFrameLocks/>
          </p:cNvGraphicFramePr>
          <p:nvPr/>
        </p:nvGraphicFramePr>
        <p:xfrm>
          <a:off x="4421188" y="2609850"/>
          <a:ext cx="28305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2" name="公式" r:id="rId11" imgW="2831760" imgH="799920" progId="Equation.3">
                  <p:embed/>
                </p:oleObj>
              </mc:Choice>
              <mc:Fallback>
                <p:oleObj name="公式" r:id="rId11" imgW="2831760" imgH="799920" progId="Equation.3">
                  <p:embed/>
                  <p:pic>
                    <p:nvPicPr>
                      <p:cNvPr id="0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2609850"/>
                        <a:ext cx="28305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5" name="Object 25"/>
          <p:cNvGraphicFramePr>
            <a:graphicFrameLocks/>
          </p:cNvGraphicFramePr>
          <p:nvPr/>
        </p:nvGraphicFramePr>
        <p:xfrm>
          <a:off x="1804988" y="4600575"/>
          <a:ext cx="40878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3" name="公式" r:id="rId13" imgW="4089240" imgH="787320" progId="Equation.3">
                  <p:embed/>
                </p:oleObj>
              </mc:Choice>
              <mc:Fallback>
                <p:oleObj name="公式" r:id="rId13" imgW="4089240" imgH="787320" progId="Equation.3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8" y="4600575"/>
                        <a:ext cx="4087812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6" name="Object 26"/>
          <p:cNvGraphicFramePr>
            <a:graphicFrameLocks/>
          </p:cNvGraphicFramePr>
          <p:nvPr/>
        </p:nvGraphicFramePr>
        <p:xfrm>
          <a:off x="1808163" y="5618163"/>
          <a:ext cx="48736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4" name="公式" r:id="rId15" imgW="4876560" imgH="799920" progId="Equation.3">
                  <p:embed/>
                </p:oleObj>
              </mc:Choice>
              <mc:Fallback>
                <p:oleObj name="公式" r:id="rId15" imgW="4876560" imgH="799920" progId="Equation.3">
                  <p:embed/>
                  <p:pic>
                    <p:nvPicPr>
                      <p:cNvPr id="0" name="Object 26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5618163"/>
                        <a:ext cx="4873625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27" name="Picture 47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8" name="Picture 48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2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2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2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2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  <p:bldP spid="122891" grpId="0"/>
      <p:bldP spid="1229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1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3" name="Picture 1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5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7" name="Picture 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8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59" name="Picture 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0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1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3" name="Picture 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4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347788" y="1195388"/>
            <a:ext cx="2024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因此有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5543" name="Object 7"/>
          <p:cNvGraphicFramePr>
            <a:graphicFrameLocks/>
          </p:cNvGraphicFramePr>
          <p:nvPr/>
        </p:nvGraphicFramePr>
        <p:xfrm>
          <a:off x="2465388" y="944563"/>
          <a:ext cx="5013325" cy="199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7" name="公式" r:id="rId4" imgW="5016240" imgH="1993680" progId="Equation.3">
                  <p:embed/>
                </p:oleObj>
              </mc:Choice>
              <mc:Fallback>
                <p:oleObj name="公式" r:id="rId4" imgW="5016240" imgH="199368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5388" y="944563"/>
                        <a:ext cx="5013325" cy="1992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4" name="Object 8"/>
          <p:cNvGraphicFramePr>
            <a:graphicFrameLocks/>
          </p:cNvGraphicFramePr>
          <p:nvPr/>
        </p:nvGraphicFramePr>
        <p:xfrm>
          <a:off x="1530350" y="3919538"/>
          <a:ext cx="51276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8" name="公式" r:id="rId6" imgW="5130720" imgH="571320" progId="Equation.3">
                  <p:embed/>
                </p:oleObj>
              </mc:Choice>
              <mc:Fallback>
                <p:oleObj name="公式" r:id="rId6" imgW="5130720" imgH="571320" progId="Equation.3">
                  <p:embed/>
                  <p:pic>
                    <p:nvPicPr>
                      <p:cNvPr id="0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350" y="3919538"/>
                        <a:ext cx="51276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5" name="Object 9"/>
          <p:cNvGraphicFramePr>
            <a:graphicFrameLocks/>
          </p:cNvGraphicFramePr>
          <p:nvPr/>
        </p:nvGraphicFramePr>
        <p:xfrm>
          <a:off x="2030413" y="3238500"/>
          <a:ext cx="500062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9" name="公式" r:id="rId8" imgW="5003640" imgH="368280" progId="Equation.3">
                  <p:embed/>
                </p:oleObj>
              </mc:Choice>
              <mc:Fallback>
                <p:oleObj name="公式" r:id="rId8" imgW="5003640" imgH="368280" progId="Equation.3">
                  <p:embed/>
                  <p:pic>
                    <p:nvPicPr>
                      <p:cNvPr id="0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3238500"/>
                        <a:ext cx="5000625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5565" name="Picture 29" descr="xs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6" name="Picture 30" descr="xs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9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0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1" name="Picture 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3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4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5" name="Picture 1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6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79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0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1" name="Picture 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2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3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4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5" name="Picture 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6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6567" name="Object 7"/>
          <p:cNvGraphicFramePr>
            <a:graphicFrameLocks/>
          </p:cNvGraphicFramePr>
          <p:nvPr/>
        </p:nvGraphicFramePr>
        <p:xfrm>
          <a:off x="1423988" y="1038225"/>
          <a:ext cx="5967412" cy="378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9" name="公式" r:id="rId4" imgW="5968800" imgH="3784320" progId="Equation.3">
                  <p:embed/>
                </p:oleObj>
              </mc:Choice>
              <mc:Fallback>
                <p:oleObj name="公式" r:id="rId4" imgW="5968800" imgH="378432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1038225"/>
                        <a:ext cx="5967412" cy="3783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587" name="Picture 27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88" name="Picture 28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9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2" name="Picture 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3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6" name="Picture 2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7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0" name="Picture 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6" name="Picture 3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1349375" y="1244600"/>
            <a:ext cx="713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级数</a:t>
            </a:r>
            <a:r>
              <a:rPr kumimoji="1" lang="en-US" altLang="zh-CN">
                <a:solidFill>
                  <a:schemeClr val="tx1"/>
                </a:solidFill>
              </a:rPr>
              <a:t>(4.4.5)</a:t>
            </a:r>
            <a:r>
              <a:rPr kumimoji="1" lang="zh-CN" altLang="en-US">
                <a:solidFill>
                  <a:schemeClr val="tx1"/>
                </a:solidFill>
              </a:rPr>
              <a:t>的系数由不同的式子</a:t>
            </a:r>
            <a:r>
              <a:rPr kumimoji="1" lang="en-US" altLang="zh-CN">
                <a:solidFill>
                  <a:schemeClr val="tx1"/>
                </a:solidFill>
              </a:rPr>
              <a:t>(4.4.6)</a:t>
            </a:r>
            <a:r>
              <a:rPr kumimoji="1" lang="zh-CN" altLang="en-US">
                <a:solidFill>
                  <a:schemeClr val="tx1"/>
                </a:solidFill>
              </a:rPr>
              <a:t>与</a:t>
            </a:r>
            <a:r>
              <a:rPr kumimoji="1" lang="en-US" altLang="zh-CN">
                <a:solidFill>
                  <a:schemeClr val="tx1"/>
                </a:solidFill>
              </a:rPr>
              <a:t>(4.4.7) </a:t>
            </a:r>
            <a:r>
              <a:rPr kumimoji="1" lang="zh-CN" altLang="en-US">
                <a:solidFill>
                  <a:schemeClr val="tx1"/>
                </a:solidFill>
              </a:rPr>
              <a:t>表出</a:t>
            </a:r>
            <a:r>
              <a:rPr kumimoji="1" lang="en-US" altLang="zh-CN">
                <a:solidFill>
                  <a:schemeClr val="tx1"/>
                </a:solidFill>
              </a:rPr>
              <a:t>.</a:t>
            </a:r>
            <a:r>
              <a:rPr kumimoji="1" lang="en-US" altLang="zh-CN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1344613" y="1835150"/>
            <a:ext cx="738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如果在圆环域内取绕 </a:t>
            </a:r>
            <a:r>
              <a:rPr kumimoji="1" lang="en-US" altLang="zh-CN" i="1">
                <a:solidFill>
                  <a:schemeClr val="tx1"/>
                </a:solidFill>
              </a:rPr>
              <a:t>z</a:t>
            </a:r>
            <a:r>
              <a:rPr kumimoji="1" lang="en-US" altLang="zh-CN" baseline="-25000">
                <a:solidFill>
                  <a:schemeClr val="tx1"/>
                </a:solidFill>
              </a:rPr>
              <a:t>0 </a:t>
            </a:r>
            <a:r>
              <a:rPr kumimoji="1" lang="zh-CN" altLang="en-US">
                <a:solidFill>
                  <a:schemeClr val="tx1"/>
                </a:solidFill>
              </a:rPr>
              <a:t>的任何一条正向简单闭曲线</a:t>
            </a:r>
            <a:r>
              <a:rPr kumimoji="1" lang="zh-CN" altLang="en-US" baseline="30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C</a:t>
            </a:r>
            <a:r>
              <a:rPr kumimoji="1" lang="en-US" altLang="zh-CN" i="1" baseline="30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, </a:t>
            </a: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355725" y="2401888"/>
            <a:ext cx="748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则根据闭路变形原理</a:t>
            </a:r>
            <a:r>
              <a:rPr kumimoji="1" lang="en-US" altLang="zh-CN">
                <a:solidFill>
                  <a:schemeClr val="tx1"/>
                </a:solidFill>
              </a:rPr>
              <a:t>, </a:t>
            </a:r>
            <a:r>
              <a:rPr kumimoji="1" lang="zh-CN" altLang="en-US">
                <a:solidFill>
                  <a:schemeClr val="tx1"/>
                </a:solidFill>
              </a:rPr>
              <a:t>这两个式子可用一个式子来表示</a:t>
            </a:r>
            <a:r>
              <a:rPr kumimoji="1" lang="en-US" altLang="zh-CN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洛朗定理的证明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536575" y="1200150"/>
            <a:ext cx="104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7595" name="Object 11"/>
          <p:cNvGraphicFramePr>
            <a:graphicFrameLocks/>
          </p:cNvGraphicFramePr>
          <p:nvPr/>
        </p:nvGraphicFramePr>
        <p:xfrm>
          <a:off x="2336800" y="3276600"/>
          <a:ext cx="534511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4" name="公式" r:id="rId4" imgW="5346360" imgH="838080" progId="Equation.3">
                  <p:embed/>
                </p:oleObj>
              </mc:Choice>
              <mc:Fallback>
                <p:oleObj name="公式" r:id="rId4" imgW="5346360" imgH="83808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3276600"/>
                        <a:ext cx="5345113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6" name="Object 12"/>
          <p:cNvGraphicFramePr>
            <a:graphicFrameLocks/>
          </p:cNvGraphicFramePr>
          <p:nvPr/>
        </p:nvGraphicFramePr>
        <p:xfrm>
          <a:off x="1812925" y="4440238"/>
          <a:ext cx="5445125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5" name="公式" r:id="rId6" imgW="5448240" imgH="1803240" progId="Equation.3">
                  <p:embed/>
                </p:oleObj>
              </mc:Choice>
              <mc:Fallback>
                <p:oleObj name="公式" r:id="rId6" imgW="5448240" imgH="1803240" progId="Equation.3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4440238"/>
                        <a:ext cx="5445125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7" name="Rectangle 13"/>
          <p:cNvSpPr>
            <a:spLocks noChangeArrowheads="1"/>
          </p:cNvSpPr>
          <p:nvPr/>
        </p:nvSpPr>
        <p:spPr bwMode="auto">
          <a:xfrm>
            <a:off x="1346200" y="462915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即</a:t>
            </a:r>
          </a:p>
        </p:txBody>
      </p:sp>
      <p:pic>
        <p:nvPicPr>
          <p:cNvPr id="67618" name="Picture 3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7619" name="Group 35"/>
          <p:cNvGrpSpPr>
            <a:grpSpLocks/>
          </p:cNvGrpSpPr>
          <p:nvPr/>
        </p:nvGrpSpPr>
        <p:grpSpPr bwMode="auto">
          <a:xfrm>
            <a:off x="7462838" y="5653088"/>
            <a:ext cx="800100" cy="627062"/>
            <a:chOff x="2193" y="3321"/>
            <a:chExt cx="504" cy="395"/>
          </a:xfrm>
        </p:grpSpPr>
        <p:sp>
          <p:nvSpPr>
            <p:cNvPr id="67620" name="AutoShape 3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7621" name="Text Box 37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67622" name="Picture 38" descr="xs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3" name="Picture 39" descr="xs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67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27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0" name="Picture 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4" name="Picture 3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8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3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0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2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4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536575" y="528638"/>
            <a:ext cx="5340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531813" y="1166813"/>
            <a:ext cx="2185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问题分析</a:t>
            </a: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534988" y="1695450"/>
            <a:ext cx="1243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启示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1352550" y="1684338"/>
            <a:ext cx="779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如果</a:t>
            </a:r>
            <a:r>
              <a:rPr kumimoji="1" lang="zh-CN" altLang="en-US">
                <a:solidFill>
                  <a:srgbClr val="FF0000"/>
                </a:solidFill>
              </a:rPr>
              <a:t>不限制</a:t>
            </a:r>
            <a:r>
              <a:rPr kumimoji="1" lang="zh-CN" altLang="en-US"/>
              <a:t>一定要展开为只含正幂次项的幂级数的话，</a:t>
            </a:r>
          </a:p>
        </p:txBody>
      </p:sp>
      <p:sp>
        <p:nvSpPr>
          <p:cNvPr id="123919" name="Rectangle 15"/>
          <p:cNvSpPr>
            <a:spLocks noChangeArrowheads="1"/>
          </p:cNvSpPr>
          <p:nvPr/>
        </p:nvSpPr>
        <p:spPr bwMode="auto">
          <a:xfrm>
            <a:off x="1352550" y="2292350"/>
            <a:ext cx="779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即如果引入负幂次项，那么就有可能将一个函数在整个</a:t>
            </a:r>
          </a:p>
        </p:txBody>
      </p:sp>
      <p:sp>
        <p:nvSpPr>
          <p:cNvPr id="123920" name="Rectangle 16"/>
          <p:cNvSpPr>
            <a:spLocks noChangeArrowheads="1"/>
          </p:cNvSpPr>
          <p:nvPr/>
        </p:nvSpPr>
        <p:spPr bwMode="auto">
          <a:xfrm>
            <a:off x="1352550" y="2905125"/>
            <a:ext cx="6081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复平面上展开</a:t>
            </a:r>
            <a:r>
              <a:rPr kumimoji="1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除了奇点所在的圆周上</a:t>
            </a:r>
            <a:r>
              <a:rPr kumimoji="1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1" lang="zh-CN" altLang="en-US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23921" name="Rectangle 17"/>
          <p:cNvSpPr>
            <a:spLocks noChangeArrowheads="1"/>
          </p:cNvSpPr>
          <p:nvPr/>
        </p:nvSpPr>
        <p:spPr bwMode="auto">
          <a:xfrm>
            <a:off x="973138" y="5762625"/>
            <a:ext cx="8043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 在引入了负幂次项以后，</a:t>
            </a:r>
            <a:r>
              <a:rPr kumimoji="1" lang="en-US" altLang="zh-CN" u="sng">
                <a:solidFill>
                  <a:schemeClr val="folHlink"/>
                </a:solidFill>
                <a:ea typeface="楷体_GB2312" pitchFamily="49" charset="-122"/>
              </a:rPr>
              <a:t>“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幂级数</a:t>
            </a:r>
            <a:r>
              <a:rPr kumimoji="1" lang="en-US" altLang="zh-CN" u="sng">
                <a:solidFill>
                  <a:schemeClr val="folHlink"/>
                </a:solidFill>
                <a:ea typeface="楷体_GB2312" pitchFamily="49" charset="-122"/>
              </a:rPr>
              <a:t>”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的收敛特性如何呢？</a:t>
            </a:r>
          </a:p>
        </p:txBody>
      </p:sp>
      <p:sp>
        <p:nvSpPr>
          <p:cNvPr id="123922" name="Rectangle 18"/>
          <p:cNvSpPr>
            <a:spLocks noChangeArrowheads="1"/>
          </p:cNvSpPr>
          <p:nvPr/>
        </p:nvSpPr>
        <p:spPr bwMode="auto">
          <a:xfrm>
            <a:off x="973138" y="3683000"/>
            <a:ext cx="474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SzPct val="90000"/>
              <a:buFontTx/>
              <a:buBlip>
                <a:blip r:embed="rId5"/>
              </a:buBlip>
            </a:pPr>
            <a:r>
              <a:rPr kumimoji="1" lang="zh-CN" altLang="en-US">
                <a:solidFill>
                  <a:schemeClr val="tx1"/>
                </a:solidFill>
              </a:rPr>
              <a:t> 下面将讨论下列形式的级数</a:t>
            </a:r>
            <a:r>
              <a:rPr kumimoji="1" lang="en-US" altLang="zh-CN">
                <a:solidFill>
                  <a:schemeClr val="tx1"/>
                </a:solidFill>
              </a:rPr>
              <a:t>:</a:t>
            </a:r>
          </a:p>
        </p:txBody>
      </p:sp>
      <p:graphicFrame>
        <p:nvGraphicFramePr>
          <p:cNvPr id="123923" name="Object 19"/>
          <p:cNvGraphicFramePr>
            <a:graphicFrameLocks/>
          </p:cNvGraphicFramePr>
          <p:nvPr/>
        </p:nvGraphicFramePr>
        <p:xfrm>
          <a:off x="4151313" y="5010150"/>
          <a:ext cx="42783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48" name="公式" r:id="rId6" imgW="4279680" imgH="444240" progId="Equation.3">
                  <p:embed/>
                </p:oleObj>
              </mc:Choice>
              <mc:Fallback>
                <p:oleObj name="公式" r:id="rId6" imgW="4279680" imgH="444240" progId="Equation.3">
                  <p:embed/>
                  <p:pic>
                    <p:nvPicPr>
                      <p:cNvPr id="0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5010150"/>
                        <a:ext cx="4278312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926" name="Group 22"/>
          <p:cNvGrpSpPr>
            <a:grpSpLocks/>
          </p:cNvGrpSpPr>
          <p:nvPr/>
        </p:nvGrpSpPr>
        <p:grpSpPr bwMode="auto">
          <a:xfrm>
            <a:off x="1690688" y="4279900"/>
            <a:ext cx="6130925" cy="774700"/>
            <a:chOff x="1065" y="2696"/>
            <a:chExt cx="3862" cy="488"/>
          </a:xfrm>
        </p:grpSpPr>
        <p:graphicFrame>
          <p:nvGraphicFramePr>
            <p:cNvPr id="123924" name="Object 20"/>
            <p:cNvGraphicFramePr>
              <a:graphicFrameLocks/>
            </p:cNvGraphicFramePr>
            <p:nvPr/>
          </p:nvGraphicFramePr>
          <p:xfrm>
            <a:off x="2264" y="2789"/>
            <a:ext cx="2663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49" name="公式" r:id="rId8" imgW="4228920" imgH="444240" progId="Equation.3">
                    <p:embed/>
                  </p:oleObj>
                </mc:Choice>
                <mc:Fallback>
                  <p:oleObj name="公式" r:id="rId8" imgW="4228920" imgH="44424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4" y="2789"/>
                          <a:ext cx="2663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925" name="Object 21"/>
            <p:cNvGraphicFramePr>
              <a:graphicFrameLocks/>
            </p:cNvGraphicFramePr>
            <p:nvPr/>
          </p:nvGraphicFramePr>
          <p:xfrm>
            <a:off x="1065" y="2696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50" name="公式" r:id="rId10" imgW="1841400" imgH="774360" progId="Equation.3">
                    <p:embed/>
                  </p:oleObj>
                </mc:Choice>
                <mc:Fallback>
                  <p:oleObj name="公式" r:id="rId10" imgW="1841400" imgH="77436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5" y="2696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3946" name="Picture 42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47" name="Picture 43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3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23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/>
      <p:bldP spid="123909" grpId="0"/>
      <p:bldP spid="123919" grpId="0"/>
      <p:bldP spid="123920" grpId="0"/>
      <p:bldP spid="123921" grpId="0"/>
      <p:bldP spid="1239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6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6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6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0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4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6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7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80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8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536575" y="528638"/>
            <a:ext cx="5543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534988" y="2076450"/>
            <a:ext cx="1265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分析</a:t>
            </a:r>
          </a:p>
        </p:txBody>
      </p:sp>
      <p:grpSp>
        <p:nvGrpSpPr>
          <p:cNvPr id="124957" name="Group 29"/>
          <p:cNvGrpSpPr>
            <a:grpSpLocks/>
          </p:cNvGrpSpPr>
          <p:nvPr/>
        </p:nvGrpSpPr>
        <p:grpSpPr bwMode="auto">
          <a:xfrm>
            <a:off x="531813" y="1098550"/>
            <a:ext cx="5114925" cy="774700"/>
            <a:chOff x="335" y="692"/>
            <a:chExt cx="3222" cy="488"/>
          </a:xfrm>
        </p:grpSpPr>
        <p:sp>
          <p:nvSpPr>
            <p:cNvPr id="124931" name="Rectangle 3"/>
            <p:cNvSpPr>
              <a:spLocks noChangeArrowheads="1"/>
            </p:cNvSpPr>
            <p:nvPr/>
          </p:nvSpPr>
          <p:spPr bwMode="auto">
            <a:xfrm>
              <a:off x="335" y="783"/>
              <a:ext cx="3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0099"/>
                  </a:solidFill>
                </a:rPr>
                <a:t>2. </a:t>
              </a:r>
              <a:r>
                <a:rPr kumimoji="1" lang="zh-CN" altLang="en-US">
                  <a:solidFill>
                    <a:srgbClr val="000099"/>
                  </a:solidFill>
                </a:rPr>
                <a:t>级数                         的收敛特性</a:t>
              </a:r>
            </a:p>
          </p:txBody>
        </p:sp>
        <p:graphicFrame>
          <p:nvGraphicFramePr>
            <p:cNvPr id="124940" name="Object 12"/>
            <p:cNvGraphicFramePr>
              <a:graphicFrameLocks/>
            </p:cNvGraphicFramePr>
            <p:nvPr/>
          </p:nvGraphicFramePr>
          <p:xfrm>
            <a:off x="963" y="692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4" name="公式" r:id="rId4" imgW="1841400" imgH="774360" progId="Equation.3">
                    <p:embed/>
                  </p:oleObj>
                </mc:Choice>
                <mc:Fallback>
                  <p:oleObj name="公式" r:id="rId4" imgW="1841400" imgH="77436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692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4958" name="Group 30"/>
          <p:cNvGrpSpPr>
            <a:grpSpLocks/>
          </p:cNvGrpSpPr>
          <p:nvPr/>
        </p:nvGrpSpPr>
        <p:grpSpPr bwMode="auto">
          <a:xfrm>
            <a:off x="1377950" y="2076450"/>
            <a:ext cx="7527925" cy="458788"/>
            <a:chOff x="868" y="1308"/>
            <a:chExt cx="4742" cy="289"/>
          </a:xfrm>
        </p:grpSpPr>
        <p:sp>
          <p:nvSpPr>
            <p:cNvPr id="124941" name="Rectangle 13"/>
            <p:cNvSpPr>
              <a:spLocks noChangeArrowheads="1"/>
            </p:cNvSpPr>
            <p:nvPr/>
          </p:nvSpPr>
          <p:spPr bwMode="auto">
            <a:xfrm>
              <a:off x="868" y="1309"/>
              <a:ext cx="2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将其分为两部分：</a:t>
              </a:r>
            </a:p>
          </p:txBody>
        </p:sp>
        <p:sp>
          <p:nvSpPr>
            <p:cNvPr id="124942" name="Rectangle 14"/>
            <p:cNvSpPr>
              <a:spLocks noChangeArrowheads="1"/>
            </p:cNvSpPr>
            <p:nvPr/>
          </p:nvSpPr>
          <p:spPr bwMode="auto">
            <a:xfrm>
              <a:off x="2388" y="1308"/>
              <a:ext cx="32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正幂次项部分</a:t>
              </a:r>
              <a:r>
                <a:rPr lang="zh-CN" altLang="en-US"/>
                <a:t>与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负幂次项部分</a:t>
              </a:r>
              <a:r>
                <a:rPr lang="zh-CN" altLang="en-US"/>
                <a:t>。</a:t>
              </a:r>
            </a:p>
          </p:txBody>
        </p:sp>
      </p:grpSp>
      <p:grpSp>
        <p:nvGrpSpPr>
          <p:cNvPr id="124959" name="Group 31"/>
          <p:cNvGrpSpPr>
            <a:grpSpLocks/>
          </p:cNvGrpSpPr>
          <p:nvPr/>
        </p:nvGrpSpPr>
        <p:grpSpPr bwMode="auto">
          <a:xfrm>
            <a:off x="1819275" y="2716213"/>
            <a:ext cx="7324725" cy="774700"/>
            <a:chOff x="1146" y="1711"/>
            <a:chExt cx="4614" cy="488"/>
          </a:xfrm>
        </p:grpSpPr>
        <p:graphicFrame>
          <p:nvGraphicFramePr>
            <p:cNvPr id="124944" name="Object 16"/>
            <p:cNvGraphicFramePr>
              <a:graphicFrameLocks/>
            </p:cNvGraphicFramePr>
            <p:nvPr/>
          </p:nvGraphicFramePr>
          <p:xfrm>
            <a:off x="2358" y="1811"/>
            <a:ext cx="2711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5" name="公式" r:id="rId6" imgW="4305240" imgH="444240" progId="Equation.3">
                    <p:embed/>
                  </p:oleObj>
                </mc:Choice>
                <mc:Fallback>
                  <p:oleObj name="公式" r:id="rId6" imgW="4305240" imgH="44424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8" y="1811"/>
                          <a:ext cx="2711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945" name="Object 17"/>
            <p:cNvGraphicFramePr>
              <a:graphicFrameLocks/>
            </p:cNvGraphicFramePr>
            <p:nvPr/>
          </p:nvGraphicFramePr>
          <p:xfrm>
            <a:off x="1146" y="1711"/>
            <a:ext cx="113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6" name="公式" r:id="rId8" imgW="1803240" imgH="774360" progId="Equation.3">
                    <p:embed/>
                  </p:oleObj>
                </mc:Choice>
                <mc:Fallback>
                  <p:oleObj name="公式" r:id="rId8" imgW="1803240" imgH="77436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1711"/>
                          <a:ext cx="1136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48" name="Rectangle 20"/>
            <p:cNvSpPr>
              <a:spLocks noChangeArrowheads="1"/>
            </p:cNvSpPr>
            <p:nvPr/>
          </p:nvSpPr>
          <p:spPr bwMode="auto">
            <a:xfrm>
              <a:off x="5222" y="1807"/>
              <a:ext cx="5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FF0000"/>
                  </a:solidFill>
                </a:rPr>
                <a:t>(</a:t>
              </a:r>
              <a:r>
                <a:rPr kumimoji="1" lang="en-US" altLang="zh-CN" i="1">
                  <a:solidFill>
                    <a:srgbClr val="FF0000"/>
                  </a:solidFill>
                </a:rPr>
                <a:t>A</a:t>
              </a:r>
              <a:r>
                <a:rPr kumimoji="1" lang="en-US" altLang="zh-CN">
                  <a:solidFill>
                    <a:srgbClr val="FF0000"/>
                  </a:solidFill>
                </a:rPr>
                <a:t>)</a:t>
              </a:r>
            </a:p>
          </p:txBody>
        </p:sp>
      </p:grpSp>
      <p:grpSp>
        <p:nvGrpSpPr>
          <p:cNvPr id="124960" name="Group 32"/>
          <p:cNvGrpSpPr>
            <a:grpSpLocks/>
          </p:cNvGrpSpPr>
          <p:nvPr/>
        </p:nvGrpSpPr>
        <p:grpSpPr bwMode="auto">
          <a:xfrm>
            <a:off x="1819275" y="3687763"/>
            <a:ext cx="7323138" cy="774700"/>
            <a:chOff x="1146" y="2323"/>
            <a:chExt cx="4613" cy="488"/>
          </a:xfrm>
        </p:grpSpPr>
        <p:graphicFrame>
          <p:nvGraphicFramePr>
            <p:cNvPr id="124946" name="Object 18"/>
            <p:cNvGraphicFramePr>
              <a:graphicFrameLocks/>
            </p:cNvGraphicFramePr>
            <p:nvPr/>
          </p:nvGraphicFramePr>
          <p:xfrm>
            <a:off x="1146" y="2323"/>
            <a:ext cx="117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7" name="公式" r:id="rId10" imgW="1866600" imgH="774360" progId="Equation.3">
                    <p:embed/>
                  </p:oleObj>
                </mc:Choice>
                <mc:Fallback>
                  <p:oleObj name="公式" r:id="rId10" imgW="1866600" imgH="77436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2323"/>
                          <a:ext cx="1176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947" name="Object 19"/>
            <p:cNvGraphicFramePr>
              <a:graphicFrameLocks/>
            </p:cNvGraphicFramePr>
            <p:nvPr/>
          </p:nvGraphicFramePr>
          <p:xfrm>
            <a:off x="2358" y="2422"/>
            <a:ext cx="275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8" name="公式" r:id="rId12" imgW="4368600" imgH="444240" progId="Equation.3">
                    <p:embed/>
                  </p:oleObj>
                </mc:Choice>
                <mc:Fallback>
                  <p:oleObj name="公式" r:id="rId12" imgW="4368600" imgH="44424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8" y="2422"/>
                          <a:ext cx="2752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49" name="Rectangle 21"/>
            <p:cNvSpPr>
              <a:spLocks noChangeArrowheads="1"/>
            </p:cNvSpPr>
            <p:nvPr/>
          </p:nvSpPr>
          <p:spPr bwMode="auto">
            <a:xfrm>
              <a:off x="5221" y="2418"/>
              <a:ext cx="5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FF0000"/>
                  </a:solidFill>
                </a:rPr>
                <a:t>(</a:t>
              </a:r>
              <a:r>
                <a:rPr kumimoji="1" lang="en-US" altLang="zh-CN" i="1">
                  <a:solidFill>
                    <a:srgbClr val="FF0000"/>
                  </a:solidFill>
                </a:rPr>
                <a:t>B</a:t>
              </a:r>
              <a:r>
                <a:rPr kumimoji="1" lang="en-US" altLang="zh-CN">
                  <a:solidFill>
                    <a:srgbClr val="FF0000"/>
                  </a:solidFill>
                </a:rPr>
                <a:t>)</a:t>
              </a:r>
            </a:p>
          </p:txBody>
        </p:sp>
      </p:grpSp>
      <p:grpSp>
        <p:nvGrpSpPr>
          <p:cNvPr id="124961" name="Group 33"/>
          <p:cNvGrpSpPr>
            <a:grpSpLocks/>
          </p:cNvGrpSpPr>
          <p:nvPr/>
        </p:nvGrpSpPr>
        <p:grpSpPr bwMode="auto">
          <a:xfrm>
            <a:off x="1700213" y="5284788"/>
            <a:ext cx="6423025" cy="457200"/>
            <a:chOff x="1071" y="3329"/>
            <a:chExt cx="4046" cy="288"/>
          </a:xfrm>
        </p:grpSpPr>
        <p:sp>
          <p:nvSpPr>
            <p:cNvPr id="124951" name="Rectangle 23"/>
            <p:cNvSpPr>
              <a:spLocks noChangeArrowheads="1"/>
            </p:cNvSpPr>
            <p:nvPr/>
          </p:nvSpPr>
          <p:spPr bwMode="auto">
            <a:xfrm>
              <a:off x="1071" y="3329"/>
              <a:ext cx="35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对于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rgbClr val="FF0000"/>
                  </a:solidFill>
                </a:rPr>
                <a:t>(</a:t>
              </a:r>
              <a:r>
                <a:rPr kumimoji="1" lang="en-US" altLang="zh-CN" i="1">
                  <a:solidFill>
                    <a:srgbClr val="FF0000"/>
                  </a:solidFill>
                </a:rPr>
                <a:t>A</a:t>
              </a:r>
              <a:r>
                <a:rPr kumimoji="1" lang="en-US" altLang="zh-CN">
                  <a:solidFill>
                    <a:srgbClr val="FF0000"/>
                  </a:solidFill>
                </a:rPr>
                <a:t>)</a:t>
              </a:r>
              <a:r>
                <a:rPr kumimoji="1" lang="en-US" altLang="zh-CN" baseline="-25000">
                  <a:solidFill>
                    <a:srgbClr val="FF0000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式，其收敛域的形式为</a:t>
              </a:r>
            </a:p>
          </p:txBody>
        </p:sp>
        <p:graphicFrame>
          <p:nvGraphicFramePr>
            <p:cNvPr id="124952" name="Object 24"/>
            <p:cNvGraphicFramePr>
              <a:graphicFrameLocks/>
            </p:cNvGraphicFramePr>
            <p:nvPr/>
          </p:nvGraphicFramePr>
          <p:xfrm>
            <a:off x="4085" y="3346"/>
            <a:ext cx="103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89" name="公式" r:id="rId14" imgW="1638000" imgH="380880" progId="Equation.3">
                    <p:embed/>
                  </p:oleObj>
                </mc:Choice>
                <mc:Fallback>
                  <p:oleObj name="公式" r:id="rId14" imgW="1638000" imgH="38088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5" y="3346"/>
                          <a:ext cx="103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4962" name="Group 34"/>
          <p:cNvGrpSpPr>
            <a:grpSpLocks/>
          </p:cNvGrpSpPr>
          <p:nvPr/>
        </p:nvGrpSpPr>
        <p:grpSpPr bwMode="auto">
          <a:xfrm>
            <a:off x="1698625" y="5930900"/>
            <a:ext cx="6426200" cy="457200"/>
            <a:chOff x="1070" y="3736"/>
            <a:chExt cx="4048" cy="288"/>
          </a:xfrm>
        </p:grpSpPr>
        <p:sp>
          <p:nvSpPr>
            <p:cNvPr id="124953" name="Rectangle 25"/>
            <p:cNvSpPr>
              <a:spLocks noChangeArrowheads="1"/>
            </p:cNvSpPr>
            <p:nvPr/>
          </p:nvSpPr>
          <p:spPr bwMode="auto">
            <a:xfrm>
              <a:off x="1070" y="3736"/>
              <a:ext cx="34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对于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rgbClr val="FF0000"/>
                  </a:solidFill>
                </a:rPr>
                <a:t>(</a:t>
              </a:r>
              <a:r>
                <a:rPr kumimoji="1" lang="en-US" altLang="zh-CN" i="1">
                  <a:solidFill>
                    <a:srgbClr val="FF0000"/>
                  </a:solidFill>
                </a:rPr>
                <a:t>B</a:t>
              </a:r>
              <a:r>
                <a:rPr kumimoji="1" lang="en-US" altLang="zh-CN">
                  <a:solidFill>
                    <a:srgbClr val="FF0000"/>
                  </a:solidFill>
                </a:rPr>
                <a:t>)</a:t>
              </a:r>
              <a:r>
                <a:rPr kumimoji="1" lang="en-US" altLang="zh-CN" baseline="-25000">
                  <a:solidFill>
                    <a:srgbClr val="FF0000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式，其收敛域的形式为</a:t>
              </a:r>
            </a:p>
          </p:txBody>
        </p:sp>
        <p:graphicFrame>
          <p:nvGraphicFramePr>
            <p:cNvPr id="124954" name="Object 26"/>
            <p:cNvGraphicFramePr>
              <a:graphicFrameLocks/>
            </p:cNvGraphicFramePr>
            <p:nvPr/>
          </p:nvGraphicFramePr>
          <p:xfrm>
            <a:off x="4094" y="3753"/>
            <a:ext cx="10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990" name="公式" r:id="rId16" imgW="1625400" imgH="380880" progId="Equation.3">
                    <p:embed/>
                  </p:oleObj>
                </mc:Choice>
                <mc:Fallback>
                  <p:oleObj name="公式" r:id="rId16" imgW="1625400" imgH="38088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4" y="3753"/>
                          <a:ext cx="102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4955" name="Rectangle 27"/>
          <p:cNvSpPr>
            <a:spLocks noChangeArrowheads="1"/>
          </p:cNvSpPr>
          <p:nvPr/>
        </p:nvSpPr>
        <p:spPr bwMode="auto">
          <a:xfrm>
            <a:off x="1377950" y="4662488"/>
            <a:ext cx="3925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根据上一节的讨论可知：</a:t>
            </a:r>
          </a:p>
        </p:txBody>
      </p:sp>
      <p:pic>
        <p:nvPicPr>
          <p:cNvPr id="124982" name="Picture 5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83" name="Picture 55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4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4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4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4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4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4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1249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3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3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3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37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3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3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7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49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5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51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5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536575" y="528638"/>
            <a:ext cx="5318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534988" y="2076450"/>
            <a:ext cx="1063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结论</a:t>
            </a:r>
          </a:p>
        </p:txBody>
      </p:sp>
      <p:grpSp>
        <p:nvGrpSpPr>
          <p:cNvPr id="126029" name="Group 77"/>
          <p:cNvGrpSpPr>
            <a:grpSpLocks/>
          </p:cNvGrpSpPr>
          <p:nvPr/>
        </p:nvGrpSpPr>
        <p:grpSpPr bwMode="auto">
          <a:xfrm>
            <a:off x="531813" y="1098550"/>
            <a:ext cx="5351462" cy="774700"/>
            <a:chOff x="335" y="692"/>
            <a:chExt cx="3371" cy="488"/>
          </a:xfrm>
        </p:grpSpPr>
        <p:sp>
          <p:nvSpPr>
            <p:cNvPr id="125955" name="Rectangle 3"/>
            <p:cNvSpPr>
              <a:spLocks noChangeArrowheads="1"/>
            </p:cNvSpPr>
            <p:nvPr/>
          </p:nvSpPr>
          <p:spPr bwMode="auto">
            <a:xfrm>
              <a:off x="335" y="783"/>
              <a:ext cx="33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0099"/>
                  </a:solidFill>
                </a:rPr>
                <a:t>2. </a:t>
              </a:r>
              <a:r>
                <a:rPr kumimoji="1" lang="zh-CN" altLang="en-US">
                  <a:solidFill>
                    <a:srgbClr val="000099"/>
                  </a:solidFill>
                </a:rPr>
                <a:t>级数                         的收敛特性</a:t>
              </a:r>
            </a:p>
          </p:txBody>
        </p:sp>
        <p:graphicFrame>
          <p:nvGraphicFramePr>
            <p:cNvPr id="125957" name="Object 5"/>
            <p:cNvGraphicFramePr>
              <a:graphicFrameLocks/>
            </p:cNvGraphicFramePr>
            <p:nvPr/>
          </p:nvGraphicFramePr>
          <p:xfrm>
            <a:off x="963" y="692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55" name="公式" r:id="rId4" imgW="1841400" imgH="774360" progId="Equation.3">
                    <p:embed/>
                  </p:oleObj>
                </mc:Choice>
                <mc:Fallback>
                  <p:oleObj name="公式" r:id="rId4" imgW="1841400" imgH="774360" progId="Equation.3">
                    <p:embed/>
                    <p:pic>
                      <p:nvPicPr>
                        <p:cNvPr id="0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692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030" name="Group 78"/>
          <p:cNvGrpSpPr>
            <a:grpSpLocks/>
          </p:cNvGrpSpPr>
          <p:nvPr/>
        </p:nvGrpSpPr>
        <p:grpSpPr bwMode="auto">
          <a:xfrm>
            <a:off x="1355725" y="1916113"/>
            <a:ext cx="5054600" cy="774700"/>
            <a:chOff x="854" y="1189"/>
            <a:chExt cx="3184" cy="488"/>
          </a:xfrm>
        </p:grpSpPr>
        <p:sp>
          <p:nvSpPr>
            <p:cNvPr id="125970" name="Rectangle 18"/>
            <p:cNvSpPr>
              <a:spLocks noChangeArrowheads="1"/>
            </p:cNvSpPr>
            <p:nvPr/>
          </p:nvSpPr>
          <p:spPr bwMode="auto">
            <a:xfrm>
              <a:off x="854" y="1297"/>
              <a:ext cx="31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如果级数                          收敛，</a:t>
              </a:r>
            </a:p>
          </p:txBody>
        </p:sp>
        <p:graphicFrame>
          <p:nvGraphicFramePr>
            <p:cNvPr id="125971" name="Object 19"/>
            <p:cNvGraphicFramePr>
              <a:graphicFrameLocks/>
            </p:cNvGraphicFramePr>
            <p:nvPr/>
          </p:nvGraphicFramePr>
          <p:xfrm>
            <a:off x="1994" y="1189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56" name="公式" r:id="rId6" imgW="1841400" imgH="774360" progId="Equation.3">
                    <p:embed/>
                  </p:oleObj>
                </mc:Choice>
                <mc:Fallback>
                  <p:oleObj name="公式" r:id="rId6" imgW="1841400" imgH="77436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4" y="1189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031" name="Group 79"/>
          <p:cNvGrpSpPr>
            <a:grpSpLocks/>
          </p:cNvGrpSpPr>
          <p:nvPr/>
        </p:nvGrpSpPr>
        <p:grpSpPr bwMode="auto">
          <a:xfrm>
            <a:off x="1781175" y="2792413"/>
            <a:ext cx="5991225" cy="457200"/>
            <a:chOff x="1122" y="1741"/>
            <a:chExt cx="3774" cy="288"/>
          </a:xfrm>
        </p:grpSpPr>
        <p:graphicFrame>
          <p:nvGraphicFramePr>
            <p:cNvPr id="125972" name="Object 20"/>
            <p:cNvGraphicFramePr>
              <a:graphicFrameLocks/>
            </p:cNvGraphicFramePr>
            <p:nvPr/>
          </p:nvGraphicFramePr>
          <p:xfrm>
            <a:off x="3464" y="1770"/>
            <a:ext cx="143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57" name="公式" r:id="rId8" imgW="2273040" imgH="380880" progId="Equation.3">
                    <p:embed/>
                  </p:oleObj>
                </mc:Choice>
                <mc:Fallback>
                  <p:oleObj name="公式" r:id="rId8" imgW="2273040" imgH="38088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1770"/>
                          <a:ext cx="143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73" name="Rectangle 21"/>
            <p:cNvSpPr>
              <a:spLocks noChangeArrowheads="1"/>
            </p:cNvSpPr>
            <p:nvPr/>
          </p:nvSpPr>
          <p:spPr bwMode="auto">
            <a:xfrm>
              <a:off x="1122" y="1741"/>
              <a:ext cx="27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则其收敛域“</a:t>
              </a:r>
              <a:r>
                <a:rPr kumimoji="1" lang="zh-CN" altLang="en-US">
                  <a:solidFill>
                    <a:srgbClr val="5F5F5F"/>
                  </a:solidFill>
                  <a:ea typeface="仿宋_GB2312" pitchFamily="49" charset="-122"/>
                </a:rPr>
                <a:t>一定</a:t>
              </a:r>
              <a:r>
                <a:rPr kumimoji="1" lang="zh-CN" altLang="en-US">
                  <a:solidFill>
                    <a:schemeClr val="tx1"/>
                  </a:solidFill>
                </a:rPr>
                <a:t>”为环域：</a:t>
              </a:r>
            </a:p>
          </p:txBody>
        </p:sp>
      </p:grpSp>
      <p:sp>
        <p:nvSpPr>
          <p:cNvPr id="126016" name="Rectangle 64"/>
          <p:cNvSpPr>
            <a:spLocks noChangeArrowheads="1"/>
          </p:cNvSpPr>
          <p:nvPr/>
        </p:nvSpPr>
        <p:spPr bwMode="auto">
          <a:xfrm>
            <a:off x="1751013" y="3481388"/>
            <a:ext cx="7183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  <a:latin typeface="宋体" panose="02010600030101010101" pitchFamily="2" charset="-122"/>
              </a:rPr>
              <a:t>①</a:t>
            </a:r>
            <a:r>
              <a:rPr kumimoji="1" lang="en-US" altLang="zh-CN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如果只含</a:t>
            </a:r>
            <a:r>
              <a:rPr kumimoji="1" lang="zh-CN" altLang="en-US">
                <a:solidFill>
                  <a:srgbClr val="FF0000"/>
                </a:solidFill>
              </a:rPr>
              <a:t>正</a:t>
            </a:r>
            <a:r>
              <a:rPr kumimoji="1" lang="zh-CN" altLang="en-US">
                <a:solidFill>
                  <a:schemeClr val="tx1"/>
                </a:solidFill>
              </a:rPr>
              <a:t>幂次项</a:t>
            </a:r>
            <a:r>
              <a:rPr kumimoji="1" lang="en-US" altLang="zh-CN">
                <a:solidFill>
                  <a:schemeClr val="tx1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或者加上有限个</a:t>
            </a:r>
            <a:r>
              <a:rPr kumimoji="1" lang="zh-CN" altLang="en-US">
                <a:solidFill>
                  <a:srgbClr val="FF0000"/>
                </a:solidFill>
                <a:latin typeface="仿宋_GB2312" pitchFamily="49" charset="-122"/>
                <a:ea typeface="仿宋_GB2312" pitchFamily="49" charset="-122"/>
              </a:rPr>
              <a:t>负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幂次项</a:t>
            </a:r>
            <a:r>
              <a:rPr kumimoji="1" lang="en-US" altLang="zh-CN">
                <a:solidFill>
                  <a:schemeClr val="tx1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1" lang="zh-CN" altLang="en-US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</a:p>
        </p:txBody>
      </p:sp>
      <p:sp>
        <p:nvSpPr>
          <p:cNvPr id="126018" name="Rectangle 66"/>
          <p:cNvSpPr>
            <a:spLocks noChangeArrowheads="1"/>
          </p:cNvSpPr>
          <p:nvPr/>
        </p:nvSpPr>
        <p:spPr bwMode="auto">
          <a:xfrm>
            <a:off x="546100" y="3462338"/>
            <a:ext cx="1436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特别地</a:t>
            </a:r>
          </a:p>
        </p:txBody>
      </p:sp>
      <p:grpSp>
        <p:nvGrpSpPr>
          <p:cNvPr id="126032" name="Group 80"/>
          <p:cNvGrpSpPr>
            <a:grpSpLocks/>
          </p:cNvGrpSpPr>
          <p:nvPr/>
        </p:nvGrpSpPr>
        <p:grpSpPr bwMode="auto">
          <a:xfrm>
            <a:off x="2127250" y="4024313"/>
            <a:ext cx="6632575" cy="476250"/>
            <a:chOff x="1340" y="2535"/>
            <a:chExt cx="4178" cy="300"/>
          </a:xfrm>
        </p:grpSpPr>
        <p:sp>
          <p:nvSpPr>
            <p:cNvPr id="126019" name="Rectangle 67"/>
            <p:cNvSpPr>
              <a:spLocks noChangeArrowheads="1"/>
            </p:cNvSpPr>
            <p:nvPr/>
          </p:nvSpPr>
          <p:spPr bwMode="auto">
            <a:xfrm>
              <a:off x="1340" y="2539"/>
              <a:ext cx="1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则其收敛域为：</a:t>
              </a:r>
            </a:p>
          </p:txBody>
        </p:sp>
        <p:graphicFrame>
          <p:nvGraphicFramePr>
            <p:cNvPr id="126020" name="Object 68"/>
            <p:cNvGraphicFramePr>
              <a:graphicFrameLocks/>
            </p:cNvGraphicFramePr>
            <p:nvPr/>
          </p:nvGraphicFramePr>
          <p:xfrm>
            <a:off x="2750" y="2595"/>
            <a:ext cx="1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58" name="公式" r:id="rId10" imgW="1866600" imgH="380880" progId="Equation.3">
                    <p:embed/>
                  </p:oleObj>
                </mc:Choice>
                <mc:Fallback>
                  <p:oleObj name="公式" r:id="rId10" imgW="1866600" imgH="380880" progId="Equation.3">
                    <p:embed/>
                    <p:pic>
                      <p:nvPicPr>
                        <p:cNvPr id="0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0" y="2595"/>
                          <a:ext cx="1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6021" name="Object 69"/>
            <p:cNvGraphicFramePr>
              <a:graphicFrameLocks/>
            </p:cNvGraphicFramePr>
            <p:nvPr/>
          </p:nvGraphicFramePr>
          <p:xfrm>
            <a:off x="4278" y="2595"/>
            <a:ext cx="124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59" name="公式" r:id="rId12" imgW="1968480" imgH="380880" progId="Equation.3">
                    <p:embed/>
                  </p:oleObj>
                </mc:Choice>
                <mc:Fallback>
                  <p:oleObj name="公式" r:id="rId12" imgW="1968480" imgH="380880" progId="Equation.3">
                    <p:embed/>
                    <p:pic>
                      <p:nvPicPr>
                        <p:cNvPr id="0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8" y="2595"/>
                          <a:ext cx="124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6022" name="Rectangle 70"/>
            <p:cNvSpPr>
              <a:spLocks noChangeArrowheads="1"/>
            </p:cNvSpPr>
            <p:nvPr/>
          </p:nvSpPr>
          <p:spPr bwMode="auto">
            <a:xfrm>
              <a:off x="3937" y="2535"/>
              <a:ext cx="5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6600"/>
                  </a:solidFill>
                </a:rPr>
                <a:t>或</a:t>
              </a:r>
            </a:p>
          </p:txBody>
        </p:sp>
      </p:grpSp>
      <p:sp>
        <p:nvSpPr>
          <p:cNvPr id="126023" name="Rectangle 71"/>
          <p:cNvSpPr>
            <a:spLocks noChangeArrowheads="1"/>
          </p:cNvSpPr>
          <p:nvPr/>
        </p:nvSpPr>
        <p:spPr bwMode="auto">
          <a:xfrm>
            <a:off x="1758950" y="4718050"/>
            <a:ext cx="7173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  <a:latin typeface="宋体" panose="02010600030101010101" pitchFamily="2" charset="-122"/>
              </a:rPr>
              <a:t>②</a:t>
            </a:r>
            <a:r>
              <a:rPr kumimoji="1" lang="en-US" altLang="zh-CN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如果只含</a:t>
            </a:r>
            <a:r>
              <a:rPr kumimoji="1" lang="zh-CN" altLang="en-US">
                <a:solidFill>
                  <a:srgbClr val="FF0000"/>
                </a:solidFill>
              </a:rPr>
              <a:t>负</a:t>
            </a:r>
            <a:r>
              <a:rPr kumimoji="1" lang="zh-CN" altLang="en-US">
                <a:solidFill>
                  <a:schemeClr val="tx1"/>
                </a:solidFill>
              </a:rPr>
              <a:t>幂次项</a:t>
            </a:r>
            <a:r>
              <a:rPr kumimoji="1" lang="en-US" altLang="zh-CN">
                <a:solidFill>
                  <a:schemeClr val="tx1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或者加上有限个</a:t>
            </a:r>
            <a:r>
              <a:rPr kumimoji="1" lang="zh-CN" altLang="en-US">
                <a:solidFill>
                  <a:srgbClr val="FF0000"/>
                </a:solidFill>
                <a:latin typeface="仿宋_GB2312" pitchFamily="49" charset="-122"/>
                <a:ea typeface="仿宋_GB2312" pitchFamily="49" charset="-122"/>
              </a:rPr>
              <a:t>正</a:t>
            </a:r>
            <a:r>
              <a:rPr kumimoji="1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幂次项</a:t>
            </a:r>
            <a:r>
              <a:rPr kumimoji="1" lang="en-US" altLang="zh-CN">
                <a:solidFill>
                  <a:schemeClr val="tx1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1" lang="zh-CN" altLang="en-US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</a:p>
        </p:txBody>
      </p:sp>
      <p:grpSp>
        <p:nvGrpSpPr>
          <p:cNvPr id="126033" name="Group 81"/>
          <p:cNvGrpSpPr>
            <a:grpSpLocks/>
          </p:cNvGrpSpPr>
          <p:nvPr/>
        </p:nvGrpSpPr>
        <p:grpSpPr bwMode="auto">
          <a:xfrm>
            <a:off x="2135188" y="5257800"/>
            <a:ext cx="4422775" cy="460375"/>
            <a:chOff x="1345" y="3312"/>
            <a:chExt cx="2786" cy="290"/>
          </a:xfrm>
        </p:grpSpPr>
        <p:sp>
          <p:nvSpPr>
            <p:cNvPr id="126024" name="Rectangle 72"/>
            <p:cNvSpPr>
              <a:spLocks noChangeArrowheads="1"/>
            </p:cNvSpPr>
            <p:nvPr/>
          </p:nvSpPr>
          <p:spPr bwMode="auto">
            <a:xfrm>
              <a:off x="1345" y="3312"/>
              <a:ext cx="16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则其收敛域为：</a:t>
              </a:r>
            </a:p>
          </p:txBody>
        </p:sp>
        <p:graphicFrame>
          <p:nvGraphicFramePr>
            <p:cNvPr id="126025" name="Object 73"/>
            <p:cNvGraphicFramePr>
              <a:graphicFrameLocks/>
            </p:cNvGraphicFramePr>
            <p:nvPr/>
          </p:nvGraphicFramePr>
          <p:xfrm>
            <a:off x="2699" y="3362"/>
            <a:ext cx="143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6060" name="公式" r:id="rId14" imgW="2273040" imgH="380880" progId="Equation.3">
                    <p:embed/>
                  </p:oleObj>
                </mc:Choice>
                <mc:Fallback>
                  <p:oleObj name="公式" r:id="rId14" imgW="2273040" imgH="380880" progId="Equation.3">
                    <p:embed/>
                    <p:pic>
                      <p:nvPicPr>
                        <p:cNvPr id="0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9" y="3362"/>
                          <a:ext cx="143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6028" name="Rectangle 76"/>
          <p:cNvSpPr>
            <a:spLocks noChangeArrowheads="1"/>
          </p:cNvSpPr>
          <p:nvPr/>
        </p:nvSpPr>
        <p:spPr bwMode="auto">
          <a:xfrm>
            <a:off x="1792288" y="5981700"/>
            <a:ext cx="6615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6"/>
              </a:buBlip>
            </a:pP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 上述两类收敛域被看作是一种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特殊的环域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。</a:t>
            </a:r>
          </a:p>
        </p:txBody>
      </p:sp>
      <p:pic>
        <p:nvPicPr>
          <p:cNvPr id="126053" name="Picture 101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54" name="Picture 102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6016" grpId="0"/>
      <p:bldP spid="126018" grpId="0"/>
      <p:bldP spid="126023" grpId="0"/>
      <p:bldP spid="12602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3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4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536575" y="528638"/>
            <a:ext cx="5318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一、含有负幂次项的“幂级数”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534988" y="2076450"/>
            <a:ext cx="1063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结论</a:t>
            </a:r>
          </a:p>
        </p:txBody>
      </p:sp>
      <p:grpSp>
        <p:nvGrpSpPr>
          <p:cNvPr id="128004" name="Group 4"/>
          <p:cNvGrpSpPr>
            <a:grpSpLocks/>
          </p:cNvGrpSpPr>
          <p:nvPr/>
        </p:nvGrpSpPr>
        <p:grpSpPr bwMode="auto">
          <a:xfrm>
            <a:off x="531813" y="1098550"/>
            <a:ext cx="5351462" cy="774700"/>
            <a:chOff x="335" y="692"/>
            <a:chExt cx="3371" cy="488"/>
          </a:xfrm>
        </p:grpSpPr>
        <p:sp>
          <p:nvSpPr>
            <p:cNvPr id="128005" name="Rectangle 5"/>
            <p:cNvSpPr>
              <a:spLocks noChangeArrowheads="1"/>
            </p:cNvSpPr>
            <p:nvPr/>
          </p:nvSpPr>
          <p:spPr bwMode="auto">
            <a:xfrm>
              <a:off x="335" y="783"/>
              <a:ext cx="33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0099"/>
                  </a:solidFill>
                </a:rPr>
                <a:t>2. </a:t>
              </a:r>
              <a:r>
                <a:rPr kumimoji="1" lang="zh-CN" altLang="en-US">
                  <a:solidFill>
                    <a:srgbClr val="000099"/>
                  </a:solidFill>
                </a:rPr>
                <a:t>级数                         的收敛特性</a:t>
              </a:r>
            </a:p>
          </p:txBody>
        </p:sp>
        <p:graphicFrame>
          <p:nvGraphicFramePr>
            <p:cNvPr id="128006" name="Object 6"/>
            <p:cNvGraphicFramePr>
              <a:graphicFrameLocks/>
            </p:cNvGraphicFramePr>
            <p:nvPr/>
          </p:nvGraphicFramePr>
          <p:xfrm>
            <a:off x="963" y="692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53" name="公式" r:id="rId4" imgW="1841400" imgH="774360" progId="Equation.3">
                    <p:embed/>
                  </p:oleObj>
                </mc:Choice>
                <mc:Fallback>
                  <p:oleObj name="公式" r:id="rId4" imgW="1841400" imgH="77436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692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8007" name="Group 7"/>
          <p:cNvGrpSpPr>
            <a:grpSpLocks/>
          </p:cNvGrpSpPr>
          <p:nvPr/>
        </p:nvGrpSpPr>
        <p:grpSpPr bwMode="auto">
          <a:xfrm>
            <a:off x="1355725" y="1916113"/>
            <a:ext cx="5054600" cy="774700"/>
            <a:chOff x="854" y="1189"/>
            <a:chExt cx="3184" cy="488"/>
          </a:xfrm>
        </p:grpSpPr>
        <p:sp>
          <p:nvSpPr>
            <p:cNvPr id="128008" name="Rectangle 8"/>
            <p:cNvSpPr>
              <a:spLocks noChangeArrowheads="1"/>
            </p:cNvSpPr>
            <p:nvPr/>
          </p:nvSpPr>
          <p:spPr bwMode="auto">
            <a:xfrm>
              <a:off x="854" y="1297"/>
              <a:ext cx="31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如果级数                          收敛，</a:t>
              </a:r>
            </a:p>
          </p:txBody>
        </p:sp>
        <p:graphicFrame>
          <p:nvGraphicFramePr>
            <p:cNvPr id="128009" name="Object 9"/>
            <p:cNvGraphicFramePr>
              <a:graphicFrameLocks/>
            </p:cNvGraphicFramePr>
            <p:nvPr/>
          </p:nvGraphicFramePr>
          <p:xfrm>
            <a:off x="1994" y="1189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54" name="公式" r:id="rId6" imgW="1841400" imgH="774360" progId="Equation.3">
                    <p:embed/>
                  </p:oleObj>
                </mc:Choice>
                <mc:Fallback>
                  <p:oleObj name="公式" r:id="rId6" imgW="1841400" imgH="77436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4" y="1189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8010" name="Group 10"/>
          <p:cNvGrpSpPr>
            <a:grpSpLocks/>
          </p:cNvGrpSpPr>
          <p:nvPr/>
        </p:nvGrpSpPr>
        <p:grpSpPr bwMode="auto">
          <a:xfrm>
            <a:off x="1781175" y="2792413"/>
            <a:ext cx="5991225" cy="457200"/>
            <a:chOff x="1122" y="1741"/>
            <a:chExt cx="3774" cy="288"/>
          </a:xfrm>
        </p:grpSpPr>
        <p:graphicFrame>
          <p:nvGraphicFramePr>
            <p:cNvPr id="128011" name="Object 11"/>
            <p:cNvGraphicFramePr>
              <a:graphicFrameLocks/>
            </p:cNvGraphicFramePr>
            <p:nvPr/>
          </p:nvGraphicFramePr>
          <p:xfrm>
            <a:off x="3464" y="1770"/>
            <a:ext cx="143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55" name="公式" r:id="rId8" imgW="2273040" imgH="380880" progId="Equation.3">
                    <p:embed/>
                  </p:oleObj>
                </mc:Choice>
                <mc:Fallback>
                  <p:oleObj name="公式" r:id="rId8" imgW="2273040" imgH="38088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1770"/>
                          <a:ext cx="143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8012" name="Rectangle 12"/>
            <p:cNvSpPr>
              <a:spLocks noChangeArrowheads="1"/>
            </p:cNvSpPr>
            <p:nvPr/>
          </p:nvSpPr>
          <p:spPr bwMode="auto">
            <a:xfrm>
              <a:off x="1122" y="1741"/>
              <a:ext cx="27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则其收敛域“</a:t>
              </a:r>
              <a:r>
                <a:rPr kumimoji="1" lang="zh-CN" altLang="en-US">
                  <a:solidFill>
                    <a:srgbClr val="5F5F5F"/>
                  </a:solidFill>
                  <a:ea typeface="仿宋_GB2312" pitchFamily="49" charset="-122"/>
                </a:rPr>
                <a:t>一定</a:t>
              </a:r>
              <a:r>
                <a:rPr kumimoji="1" lang="zh-CN" altLang="en-US">
                  <a:solidFill>
                    <a:schemeClr val="tx1"/>
                  </a:solidFill>
                </a:rPr>
                <a:t>”为环域：</a:t>
              </a:r>
            </a:p>
          </p:txBody>
        </p:sp>
      </p:grpSp>
      <p:sp>
        <p:nvSpPr>
          <p:cNvPr id="128026" name="Rectangle 26"/>
          <p:cNvSpPr>
            <a:spLocks noChangeArrowheads="1"/>
          </p:cNvSpPr>
          <p:nvPr/>
        </p:nvSpPr>
        <p:spPr bwMode="auto">
          <a:xfrm>
            <a:off x="1785938" y="4357688"/>
            <a:ext cx="685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而且具有与幂级数同样的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运算性质</a:t>
            </a:r>
            <a:r>
              <a:rPr kumimoji="1" lang="zh-CN" altLang="en-US">
                <a:solidFill>
                  <a:schemeClr val="tx1"/>
                </a:solidFill>
              </a:rPr>
              <a:t>和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分析性质</a:t>
            </a:r>
            <a:r>
              <a:rPr kumimoji="1" lang="zh-CN" altLang="en-US">
                <a:solidFill>
                  <a:schemeClr val="tx1"/>
                </a:solidFill>
              </a:rPr>
              <a:t>。</a:t>
            </a:r>
          </a:p>
        </p:txBody>
      </p:sp>
      <p:grpSp>
        <p:nvGrpSpPr>
          <p:cNvPr id="128030" name="Group 30"/>
          <p:cNvGrpSpPr>
            <a:grpSpLocks/>
          </p:cNvGrpSpPr>
          <p:nvPr/>
        </p:nvGrpSpPr>
        <p:grpSpPr bwMode="auto">
          <a:xfrm>
            <a:off x="1357313" y="3462338"/>
            <a:ext cx="7494587" cy="774700"/>
            <a:chOff x="855" y="2181"/>
            <a:chExt cx="4721" cy="488"/>
          </a:xfrm>
        </p:grpSpPr>
        <p:sp>
          <p:nvSpPr>
            <p:cNvPr id="128025" name="Rectangle 25"/>
            <p:cNvSpPr>
              <a:spLocks noChangeArrowheads="1"/>
            </p:cNvSpPr>
            <p:nvPr/>
          </p:nvSpPr>
          <p:spPr bwMode="auto">
            <a:xfrm>
              <a:off x="855" y="2293"/>
              <a:ext cx="47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级数                         在收敛域内其和函数是</a:t>
              </a:r>
              <a:r>
                <a:rPr kumimoji="1" lang="zh-CN" altLang="en-US">
                  <a:solidFill>
                    <a:srgbClr val="FF0000"/>
                  </a:solidFill>
                </a:rPr>
                <a:t>解析</a:t>
              </a:r>
              <a:r>
                <a:rPr kumimoji="1" lang="zh-CN" altLang="en-US">
                  <a:solidFill>
                    <a:schemeClr val="tx1"/>
                  </a:solidFill>
                </a:rPr>
                <a:t>的</a:t>
              </a:r>
              <a:r>
                <a:rPr kumimoji="1" lang="en-US" altLang="zh-CN">
                  <a:solidFill>
                    <a:schemeClr val="tx1"/>
                  </a:solidFill>
                </a:rPr>
                <a:t>,</a:t>
              </a:r>
              <a:r>
                <a:rPr kumimoji="1" lang="en-US" altLang="zh-CN">
                  <a:solidFill>
                    <a:schemeClr val="tx2"/>
                  </a:solidFill>
                </a:rPr>
                <a:t> </a:t>
              </a:r>
            </a:p>
          </p:txBody>
        </p:sp>
        <p:graphicFrame>
          <p:nvGraphicFramePr>
            <p:cNvPr id="128027" name="Object 27"/>
            <p:cNvGraphicFramePr>
              <a:graphicFrameLocks/>
            </p:cNvGraphicFramePr>
            <p:nvPr/>
          </p:nvGraphicFramePr>
          <p:xfrm>
            <a:off x="1575" y="2181"/>
            <a:ext cx="116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8056" name="公式" r:id="rId10" imgW="1841400" imgH="774360" progId="Equation.3">
                    <p:embed/>
                  </p:oleObj>
                </mc:Choice>
                <mc:Fallback>
                  <p:oleObj name="公式" r:id="rId10" imgW="1841400" imgH="77436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5" y="2181"/>
                          <a:ext cx="116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8028" name="Rectangle 28"/>
          <p:cNvSpPr>
            <a:spLocks noChangeArrowheads="1"/>
          </p:cNvSpPr>
          <p:nvPr/>
        </p:nvSpPr>
        <p:spPr bwMode="auto">
          <a:xfrm>
            <a:off x="976313" y="5195888"/>
            <a:ext cx="8040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2"/>
              </a:buBlip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 因此，下面将讨论如何将一个函数在其解析环域内展开</a:t>
            </a:r>
          </a:p>
        </p:txBody>
      </p:sp>
      <p:sp>
        <p:nvSpPr>
          <p:cNvPr id="128029" name="Rectangle 29"/>
          <p:cNvSpPr>
            <a:spLocks noChangeArrowheads="1"/>
          </p:cNvSpPr>
          <p:nvPr/>
        </p:nvSpPr>
        <p:spPr bwMode="auto">
          <a:xfrm>
            <a:off x="1231900" y="5727700"/>
            <a:ext cx="326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为上述形式的级数。</a:t>
            </a:r>
          </a:p>
        </p:txBody>
      </p:sp>
      <p:pic>
        <p:nvPicPr>
          <p:cNvPr id="128050" name="Picture 5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51" name="Picture 51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52" name="Picture 52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8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8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8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26" grpId="0"/>
      <p:bldP spid="128028" grpId="0"/>
      <p:bldP spid="1280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8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2" name="Picture 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3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4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5" name="Picture 9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6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7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8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9" name="Picture 9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0" name="Picture 1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1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2" name="Picture 10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3" name="Picture 10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4" name="Picture 1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5" name="Picture 10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6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7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8" name="Picture 10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9" name="Picture 10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0" name="Picture 11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765" name="Group 85"/>
          <p:cNvGrpSpPr>
            <a:grpSpLocks/>
          </p:cNvGrpSpPr>
          <p:nvPr/>
        </p:nvGrpSpPr>
        <p:grpSpPr bwMode="auto">
          <a:xfrm>
            <a:off x="5133975" y="1076325"/>
            <a:ext cx="3152775" cy="3152775"/>
            <a:chOff x="3234" y="678"/>
            <a:chExt cx="1986" cy="1986"/>
          </a:xfrm>
        </p:grpSpPr>
        <p:sp>
          <p:nvSpPr>
            <p:cNvPr id="71714" name="Oval 34"/>
            <p:cNvSpPr>
              <a:spLocks noChangeAspect="1" noChangeArrowheads="1"/>
            </p:cNvSpPr>
            <p:nvPr/>
          </p:nvSpPr>
          <p:spPr bwMode="auto">
            <a:xfrm>
              <a:off x="3234" y="678"/>
              <a:ext cx="1986" cy="1986"/>
            </a:xfrm>
            <a:prstGeom prst="ellipse">
              <a:avLst/>
            </a:prstGeom>
            <a:solidFill>
              <a:srgbClr val="FFCC99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71715" name="Oval 35"/>
            <p:cNvSpPr>
              <a:spLocks noChangeAspect="1" noChangeArrowheads="1"/>
            </p:cNvSpPr>
            <p:nvPr/>
          </p:nvSpPr>
          <p:spPr bwMode="auto">
            <a:xfrm>
              <a:off x="3906" y="1350"/>
              <a:ext cx="642" cy="642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71716" name="Line 36"/>
            <p:cNvSpPr>
              <a:spLocks noChangeAspect="1" noChangeShapeType="1"/>
            </p:cNvSpPr>
            <p:nvPr/>
          </p:nvSpPr>
          <p:spPr bwMode="auto">
            <a:xfrm flipV="1">
              <a:off x="4227" y="1655"/>
              <a:ext cx="317" cy="1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71725" name="Line 45"/>
            <p:cNvSpPr>
              <a:spLocks noChangeAspect="1" noChangeShapeType="1"/>
            </p:cNvSpPr>
            <p:nvPr/>
          </p:nvSpPr>
          <p:spPr bwMode="auto">
            <a:xfrm>
              <a:off x="4227" y="1673"/>
              <a:ext cx="957" cy="260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71726" name="Oval 46"/>
            <p:cNvSpPr>
              <a:spLocks noChangeAspect="1" noChangeArrowheads="1"/>
            </p:cNvSpPr>
            <p:nvPr/>
          </p:nvSpPr>
          <p:spPr bwMode="auto">
            <a:xfrm>
              <a:off x="4203" y="1647"/>
              <a:ext cx="43" cy="4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71727" name="Text Box 47"/>
            <p:cNvSpPr txBox="1">
              <a:spLocks noChangeAspect="1" noChangeArrowheads="1"/>
            </p:cNvSpPr>
            <p:nvPr/>
          </p:nvSpPr>
          <p:spPr bwMode="auto">
            <a:xfrm rot="763911">
              <a:off x="4916" y="1682"/>
              <a:ext cx="23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r>
                <a:rPr kumimoji="1" lang="en-US" altLang="zh-CN" sz="1800" baseline="-25000">
                  <a:solidFill>
                    <a:srgbClr val="339966"/>
                  </a:solidFill>
                </a:rPr>
                <a:t>2</a:t>
              </a:r>
            </a:p>
          </p:txBody>
        </p:sp>
        <p:sp>
          <p:nvSpPr>
            <p:cNvPr id="71733" name="Text Box 53"/>
            <p:cNvSpPr txBox="1">
              <a:spLocks noChangeAspect="1" noChangeArrowheads="1"/>
            </p:cNvSpPr>
            <p:nvPr/>
          </p:nvSpPr>
          <p:spPr bwMode="auto">
            <a:xfrm>
              <a:off x="4134" y="1637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0</a:t>
              </a:r>
            </a:p>
          </p:txBody>
        </p:sp>
        <p:grpSp>
          <p:nvGrpSpPr>
            <p:cNvPr id="71734" name="Group 54"/>
            <p:cNvGrpSpPr>
              <a:grpSpLocks noChangeAspect="1"/>
            </p:cNvGrpSpPr>
            <p:nvPr/>
          </p:nvGrpSpPr>
          <p:grpSpPr bwMode="auto">
            <a:xfrm>
              <a:off x="4301" y="1456"/>
              <a:ext cx="245" cy="214"/>
              <a:chOff x="1890" y="3066"/>
              <a:chExt cx="196" cy="171"/>
            </a:xfrm>
          </p:grpSpPr>
          <p:sp>
            <p:nvSpPr>
              <p:cNvPr id="71735" name="Text Box 55"/>
              <p:cNvSpPr txBox="1">
                <a:spLocks noChangeAspect="1" noChangeArrowheads="1"/>
              </p:cNvSpPr>
              <p:nvPr/>
            </p:nvSpPr>
            <p:spPr bwMode="auto">
              <a:xfrm>
                <a:off x="1890" y="3066"/>
                <a:ext cx="196" cy="1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kumimoji="1" lang="en-US" altLang="zh-CN" sz="1800" i="1">
                    <a:solidFill>
                      <a:srgbClr val="339966"/>
                    </a:solidFill>
                  </a:rPr>
                  <a:t>R</a:t>
                </a:r>
                <a:endParaRPr kumimoji="1" lang="en-US" altLang="zh-CN" sz="1800" baseline="-25000">
                  <a:solidFill>
                    <a:srgbClr val="339966"/>
                  </a:solidFill>
                </a:endParaRPr>
              </a:p>
            </p:txBody>
          </p:sp>
          <p:sp>
            <p:nvSpPr>
              <p:cNvPr id="71736" name="Rectangle 56"/>
              <p:cNvSpPr>
                <a:spLocks noChangeAspect="1" noChangeArrowheads="1"/>
              </p:cNvSpPr>
              <p:nvPr/>
            </p:nvSpPr>
            <p:spPr bwMode="auto">
              <a:xfrm>
                <a:off x="1919" y="3113"/>
                <a:ext cx="125" cy="1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1000">
                    <a:solidFill>
                      <a:srgbClr val="339966"/>
                    </a:solidFill>
                  </a:rPr>
                  <a:t>1</a:t>
                </a:r>
                <a:endParaRPr kumimoji="1" lang="zh-CN" altLang="en-US" sz="1000">
                  <a:solidFill>
                    <a:srgbClr val="339966"/>
                  </a:solidFill>
                </a:endParaRPr>
              </a:p>
            </p:txBody>
          </p:sp>
        </p:grpSp>
        <p:sp>
          <p:nvSpPr>
            <p:cNvPr id="71761" name="Text Box 81"/>
            <p:cNvSpPr txBox="1">
              <a:spLocks noChangeArrowheads="1"/>
            </p:cNvSpPr>
            <p:nvPr/>
          </p:nvSpPr>
          <p:spPr bwMode="auto">
            <a:xfrm>
              <a:off x="4567" y="2312"/>
              <a:ext cx="18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D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</p:grpSp>
      <p:sp>
        <p:nvSpPr>
          <p:cNvPr id="71743" name="Rectangle 63"/>
          <p:cNvSpPr>
            <a:spLocks noChangeArrowheads="1"/>
          </p:cNvSpPr>
          <p:nvPr/>
        </p:nvSpPr>
        <p:spPr bwMode="auto">
          <a:xfrm>
            <a:off x="536575" y="528638"/>
            <a:ext cx="4600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二、洛朗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Laurent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grpSp>
        <p:nvGrpSpPr>
          <p:cNvPr id="71766" name="Group 86"/>
          <p:cNvGrpSpPr>
            <a:grpSpLocks/>
          </p:cNvGrpSpPr>
          <p:nvPr/>
        </p:nvGrpSpPr>
        <p:grpSpPr bwMode="auto">
          <a:xfrm>
            <a:off x="534988" y="1130300"/>
            <a:ext cx="4064000" cy="468313"/>
            <a:chOff x="337" y="712"/>
            <a:chExt cx="2560" cy="295"/>
          </a:xfrm>
        </p:grpSpPr>
        <p:sp>
          <p:nvSpPr>
            <p:cNvPr id="71684" name="Rectangle 4"/>
            <p:cNvSpPr>
              <a:spLocks noChangeArrowheads="1"/>
            </p:cNvSpPr>
            <p:nvPr/>
          </p:nvSpPr>
          <p:spPr bwMode="auto">
            <a:xfrm>
              <a:off x="860" y="719"/>
              <a:ext cx="20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设函数         在圆环域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71744" name="Rectangle 64"/>
            <p:cNvSpPr>
              <a:spLocks noChangeArrowheads="1"/>
            </p:cNvSpPr>
            <p:nvPr/>
          </p:nvSpPr>
          <p:spPr bwMode="auto">
            <a:xfrm>
              <a:off x="337" y="712"/>
              <a:ext cx="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graphicFrame>
          <p:nvGraphicFramePr>
            <p:cNvPr id="71747" name="Object 67"/>
            <p:cNvGraphicFramePr>
              <a:graphicFrameLocks/>
            </p:cNvGraphicFramePr>
            <p:nvPr/>
          </p:nvGraphicFramePr>
          <p:xfrm>
            <a:off x="1506" y="77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9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0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" y="771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1749" name="Object 69"/>
          <p:cNvGraphicFramePr>
            <a:graphicFrameLocks/>
          </p:cNvGraphicFramePr>
          <p:nvPr/>
        </p:nvGraphicFramePr>
        <p:xfrm>
          <a:off x="1473200" y="3408363"/>
          <a:ext cx="2870200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0" name="公式" r:id="rId7" imgW="2869920" imgH="774360" progId="Equation.3">
                  <p:embed/>
                </p:oleObj>
              </mc:Choice>
              <mc:Fallback>
                <p:oleObj name="公式" r:id="rId7" imgW="2869920" imgH="774360" progId="Equation.3">
                  <p:embed/>
                  <p:pic>
                    <p:nvPicPr>
                      <p:cNvPr id="0" name="Object 6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408363"/>
                        <a:ext cx="2870200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770" name="Group 90"/>
          <p:cNvGrpSpPr>
            <a:grpSpLocks/>
          </p:cNvGrpSpPr>
          <p:nvPr/>
        </p:nvGrpSpPr>
        <p:grpSpPr bwMode="auto">
          <a:xfrm>
            <a:off x="2222500" y="5326063"/>
            <a:ext cx="6618288" cy="457200"/>
            <a:chOff x="1400" y="3355"/>
            <a:chExt cx="4169" cy="288"/>
          </a:xfrm>
        </p:grpSpPr>
        <p:sp>
          <p:nvSpPr>
            <p:cNvPr id="71686" name="Rectangle 6"/>
            <p:cNvSpPr>
              <a:spLocks noChangeArrowheads="1"/>
            </p:cNvSpPr>
            <p:nvPr/>
          </p:nvSpPr>
          <p:spPr bwMode="auto">
            <a:xfrm>
              <a:off x="1400" y="3355"/>
              <a:ext cx="4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为在圆环域内绕     的任何一条简单闭曲线。</a:t>
              </a:r>
            </a:p>
          </p:txBody>
        </p:sp>
        <p:graphicFrame>
          <p:nvGraphicFramePr>
            <p:cNvPr id="71752" name="Object 72"/>
            <p:cNvGraphicFramePr>
              <a:graphicFrameLocks/>
            </p:cNvGraphicFramePr>
            <p:nvPr/>
          </p:nvGraphicFramePr>
          <p:xfrm>
            <a:off x="3015" y="3374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1" name="公式" r:id="rId9" imgW="279360" imgH="380880" progId="Equation.3">
                    <p:embed/>
                  </p:oleObj>
                </mc:Choice>
                <mc:Fallback>
                  <p:oleObj name="公式" r:id="rId9" imgW="279360" imgH="380880" progId="Equation.3">
                    <p:embed/>
                    <p:pic>
                      <p:nvPicPr>
                        <p:cNvPr id="0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5" y="3374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1753" name="Rectangle 73"/>
          <p:cNvSpPr>
            <a:spLocks noChangeArrowheads="1"/>
          </p:cNvSpPr>
          <p:nvPr/>
        </p:nvSpPr>
        <p:spPr bwMode="auto">
          <a:xfrm>
            <a:off x="1352550" y="2228850"/>
            <a:ext cx="1138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解析</a:t>
            </a:r>
            <a:r>
              <a:rPr kumimoji="1" lang="en-US" altLang="zh-CN">
                <a:solidFill>
                  <a:schemeClr val="tx1"/>
                </a:solidFill>
              </a:rPr>
              <a:t>,</a:t>
            </a:r>
            <a:endParaRPr kumimoji="1" lang="zh-CN" altLang="en-US">
              <a:solidFill>
                <a:schemeClr val="tx1"/>
              </a:solidFill>
            </a:endParaRPr>
          </a:p>
        </p:txBody>
      </p:sp>
      <p:grpSp>
        <p:nvGrpSpPr>
          <p:cNvPr id="71767" name="Group 87"/>
          <p:cNvGrpSpPr>
            <a:grpSpLocks/>
          </p:cNvGrpSpPr>
          <p:nvPr/>
        </p:nvGrpSpPr>
        <p:grpSpPr bwMode="auto">
          <a:xfrm>
            <a:off x="1487488" y="1657350"/>
            <a:ext cx="3122612" cy="457200"/>
            <a:chOff x="937" y="1044"/>
            <a:chExt cx="1967" cy="288"/>
          </a:xfrm>
        </p:grpSpPr>
        <p:graphicFrame>
          <p:nvGraphicFramePr>
            <p:cNvPr id="71748" name="Object 68"/>
            <p:cNvGraphicFramePr>
              <a:graphicFrameLocks/>
            </p:cNvGraphicFramePr>
            <p:nvPr/>
          </p:nvGraphicFramePr>
          <p:xfrm>
            <a:off x="937" y="1091"/>
            <a:ext cx="153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2" name="公式" r:id="rId11" imgW="2489040" imgH="380880" progId="Equation.3">
                    <p:embed/>
                  </p:oleObj>
                </mc:Choice>
                <mc:Fallback>
                  <p:oleObj name="公式" r:id="rId11" imgW="2489040" imgH="380880" progId="Equation.3">
                    <p:embed/>
                    <p:pic>
                      <p:nvPicPr>
                        <p:cNvPr id="0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7" y="1091"/>
                          <a:ext cx="153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55" name="Rectangle 75"/>
            <p:cNvSpPr>
              <a:spLocks noChangeArrowheads="1"/>
            </p:cNvSpPr>
            <p:nvPr/>
          </p:nvSpPr>
          <p:spPr bwMode="auto">
            <a:xfrm>
              <a:off x="2454" y="1044"/>
              <a:ext cx="4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内</a:t>
              </a:r>
            </a:p>
          </p:txBody>
        </p:sp>
      </p:grpSp>
      <p:sp>
        <p:nvSpPr>
          <p:cNvPr id="71756" name="Rectangle 76"/>
          <p:cNvSpPr>
            <a:spLocks noChangeArrowheads="1"/>
          </p:cNvSpPr>
          <p:nvPr/>
        </p:nvSpPr>
        <p:spPr bwMode="auto">
          <a:xfrm>
            <a:off x="1350963" y="2779713"/>
            <a:ext cx="326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在此圆环域中展开为</a:t>
            </a:r>
          </a:p>
        </p:txBody>
      </p:sp>
      <p:grpSp>
        <p:nvGrpSpPr>
          <p:cNvPr id="71768" name="Group 88"/>
          <p:cNvGrpSpPr>
            <a:grpSpLocks/>
          </p:cNvGrpSpPr>
          <p:nvPr/>
        </p:nvGrpSpPr>
        <p:grpSpPr bwMode="auto">
          <a:xfrm>
            <a:off x="2238375" y="2249488"/>
            <a:ext cx="2400300" cy="457200"/>
            <a:chOff x="1410" y="1417"/>
            <a:chExt cx="1512" cy="288"/>
          </a:xfrm>
        </p:grpSpPr>
        <p:sp>
          <p:nvSpPr>
            <p:cNvPr id="71754" name="Rectangle 74"/>
            <p:cNvSpPr>
              <a:spLocks noChangeArrowheads="1"/>
            </p:cNvSpPr>
            <p:nvPr/>
          </p:nvSpPr>
          <p:spPr bwMode="auto">
            <a:xfrm>
              <a:off x="1410" y="1417"/>
              <a:ext cx="1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         一定能</a:t>
              </a:r>
            </a:p>
          </p:txBody>
        </p:sp>
        <p:graphicFrame>
          <p:nvGraphicFramePr>
            <p:cNvPr id="71757" name="Object 77"/>
            <p:cNvGraphicFramePr>
              <a:graphicFrameLocks/>
            </p:cNvGraphicFramePr>
            <p:nvPr/>
          </p:nvGraphicFramePr>
          <p:xfrm>
            <a:off x="1685" y="146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3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0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5" y="146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769" name="Group 89"/>
          <p:cNvGrpSpPr>
            <a:grpSpLocks/>
          </p:cNvGrpSpPr>
          <p:nvPr/>
        </p:nvGrpSpPr>
        <p:grpSpPr bwMode="auto">
          <a:xfrm>
            <a:off x="1354138" y="4371975"/>
            <a:ext cx="7265987" cy="812800"/>
            <a:chOff x="853" y="2754"/>
            <a:chExt cx="4577" cy="512"/>
          </a:xfrm>
        </p:grpSpPr>
        <p:graphicFrame>
          <p:nvGraphicFramePr>
            <p:cNvPr id="71746" name="Object 66"/>
            <p:cNvGraphicFramePr>
              <a:graphicFrameLocks/>
            </p:cNvGraphicFramePr>
            <p:nvPr/>
          </p:nvGraphicFramePr>
          <p:xfrm>
            <a:off x="1447" y="2754"/>
            <a:ext cx="2248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4" name="公式" r:id="rId15" imgW="3568680" imgH="812520" progId="Equation.3">
                    <p:embed/>
                  </p:oleObj>
                </mc:Choice>
                <mc:Fallback>
                  <p:oleObj name="公式" r:id="rId15" imgW="3568680" imgH="812520" progId="Equation.3">
                    <p:embed/>
                    <p:pic>
                      <p:nvPicPr>
                        <p:cNvPr id="0" name="Object 6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7" y="2754"/>
                          <a:ext cx="2248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751" name="Object 71"/>
            <p:cNvGraphicFramePr>
              <a:graphicFrameLocks/>
            </p:cNvGraphicFramePr>
            <p:nvPr/>
          </p:nvGraphicFramePr>
          <p:xfrm>
            <a:off x="3790" y="2901"/>
            <a:ext cx="164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5" name="公式" r:id="rId17" imgW="2603160" imgH="342720" progId="Equation.3">
                    <p:embed/>
                  </p:oleObj>
                </mc:Choice>
                <mc:Fallback>
                  <p:oleObj name="公式" r:id="rId17" imgW="2603160" imgH="342720" progId="Equation.3">
                    <p:embed/>
                    <p:pic>
                      <p:nvPicPr>
                        <p:cNvPr id="0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0" y="2901"/>
                          <a:ext cx="164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58" name="Rectangle 78"/>
            <p:cNvSpPr>
              <a:spLocks noChangeArrowheads="1"/>
            </p:cNvSpPr>
            <p:nvPr/>
          </p:nvSpPr>
          <p:spPr bwMode="auto">
            <a:xfrm>
              <a:off x="853" y="2844"/>
              <a:ext cx="8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其中，</a:t>
              </a:r>
            </a:p>
          </p:txBody>
        </p:sp>
      </p:grpSp>
      <p:grpSp>
        <p:nvGrpSpPr>
          <p:cNvPr id="71771" name="Group 91"/>
          <p:cNvGrpSpPr>
            <a:grpSpLocks/>
          </p:cNvGrpSpPr>
          <p:nvPr/>
        </p:nvGrpSpPr>
        <p:grpSpPr bwMode="auto">
          <a:xfrm>
            <a:off x="533400" y="5862638"/>
            <a:ext cx="1733550" cy="465137"/>
            <a:chOff x="336" y="3693"/>
            <a:chExt cx="1092" cy="293"/>
          </a:xfrm>
        </p:grpSpPr>
        <p:sp>
          <p:nvSpPr>
            <p:cNvPr id="71759" name="Rectangle 79"/>
            <p:cNvSpPr>
              <a:spLocks noChangeArrowheads="1"/>
            </p:cNvSpPr>
            <p:nvPr/>
          </p:nvSpPr>
          <p:spPr bwMode="auto">
            <a:xfrm>
              <a:off x="336" y="3693"/>
              <a:ext cx="6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sp>
          <p:nvSpPr>
            <p:cNvPr id="71760" name="Rectangle 80"/>
            <p:cNvSpPr>
              <a:spLocks noChangeArrowheads="1"/>
            </p:cNvSpPr>
            <p:nvPr/>
          </p:nvSpPr>
          <p:spPr bwMode="auto">
            <a:xfrm>
              <a:off x="851" y="3698"/>
              <a:ext cx="5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kumimoji="1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grpSp>
        <p:nvGrpSpPr>
          <p:cNvPr id="71764" name="Group 84"/>
          <p:cNvGrpSpPr>
            <a:grpSpLocks/>
          </p:cNvGrpSpPr>
          <p:nvPr/>
        </p:nvGrpSpPr>
        <p:grpSpPr bwMode="auto">
          <a:xfrm>
            <a:off x="5683250" y="1449388"/>
            <a:ext cx="2344738" cy="2222500"/>
            <a:chOff x="3580" y="913"/>
            <a:chExt cx="1477" cy="1400"/>
          </a:xfrm>
        </p:grpSpPr>
        <p:sp>
          <p:nvSpPr>
            <p:cNvPr id="71724" name="Freeform 44"/>
            <p:cNvSpPr>
              <a:spLocks noChangeAspect="1"/>
            </p:cNvSpPr>
            <p:nvPr/>
          </p:nvSpPr>
          <p:spPr bwMode="auto">
            <a:xfrm>
              <a:off x="3580" y="913"/>
              <a:ext cx="1273" cy="1400"/>
            </a:xfrm>
            <a:custGeom>
              <a:avLst/>
              <a:gdLst>
                <a:gd name="T0" fmla="*/ 182 w 1273"/>
                <a:gd name="T1" fmla="*/ 1205 h 1400"/>
                <a:gd name="T2" fmla="*/ 386 w 1273"/>
                <a:gd name="T3" fmla="*/ 1283 h 1400"/>
                <a:gd name="T4" fmla="*/ 650 w 1273"/>
                <a:gd name="T5" fmla="*/ 1397 h 1400"/>
                <a:gd name="T6" fmla="*/ 976 w 1273"/>
                <a:gd name="T7" fmla="*/ 1266 h 1400"/>
                <a:gd name="T8" fmla="*/ 1233 w 1273"/>
                <a:gd name="T9" fmla="*/ 841 h 1400"/>
                <a:gd name="T10" fmla="*/ 1218 w 1273"/>
                <a:gd name="T11" fmla="*/ 309 h 1400"/>
                <a:gd name="T12" fmla="*/ 1051 w 1273"/>
                <a:gd name="T13" fmla="*/ 91 h 1400"/>
                <a:gd name="T14" fmla="*/ 698 w 1273"/>
                <a:gd name="T15" fmla="*/ 9 h 1400"/>
                <a:gd name="T16" fmla="*/ 542 w 1273"/>
                <a:gd name="T17" fmla="*/ 35 h 1400"/>
                <a:gd name="T18" fmla="*/ 433 w 1273"/>
                <a:gd name="T19" fmla="*/ 206 h 1400"/>
                <a:gd name="T20" fmla="*/ 58 w 1273"/>
                <a:gd name="T21" fmla="*/ 544 h 1400"/>
                <a:gd name="T22" fmla="*/ 86 w 1273"/>
                <a:gd name="T23" fmla="*/ 1037 h 1400"/>
                <a:gd name="T24" fmla="*/ 182 w 1273"/>
                <a:gd name="T25" fmla="*/ 1205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3" h="1400">
                  <a:moveTo>
                    <a:pt x="182" y="1205"/>
                  </a:moveTo>
                  <a:cubicBezTo>
                    <a:pt x="232" y="1246"/>
                    <a:pt x="308" y="1251"/>
                    <a:pt x="386" y="1283"/>
                  </a:cubicBezTo>
                  <a:cubicBezTo>
                    <a:pt x="464" y="1315"/>
                    <a:pt x="552" y="1400"/>
                    <a:pt x="650" y="1397"/>
                  </a:cubicBezTo>
                  <a:cubicBezTo>
                    <a:pt x="748" y="1394"/>
                    <a:pt x="879" y="1358"/>
                    <a:pt x="976" y="1266"/>
                  </a:cubicBezTo>
                  <a:cubicBezTo>
                    <a:pt x="1073" y="1174"/>
                    <a:pt x="1193" y="1001"/>
                    <a:pt x="1233" y="841"/>
                  </a:cubicBezTo>
                  <a:cubicBezTo>
                    <a:pt x="1273" y="681"/>
                    <a:pt x="1248" y="434"/>
                    <a:pt x="1218" y="309"/>
                  </a:cubicBezTo>
                  <a:cubicBezTo>
                    <a:pt x="1188" y="184"/>
                    <a:pt x="1137" y="141"/>
                    <a:pt x="1051" y="91"/>
                  </a:cubicBezTo>
                  <a:cubicBezTo>
                    <a:pt x="964" y="41"/>
                    <a:pt x="783" y="18"/>
                    <a:pt x="698" y="9"/>
                  </a:cubicBezTo>
                  <a:cubicBezTo>
                    <a:pt x="613" y="0"/>
                    <a:pt x="586" y="2"/>
                    <a:pt x="542" y="35"/>
                  </a:cubicBezTo>
                  <a:cubicBezTo>
                    <a:pt x="498" y="68"/>
                    <a:pt x="514" y="121"/>
                    <a:pt x="433" y="206"/>
                  </a:cubicBezTo>
                  <a:cubicBezTo>
                    <a:pt x="352" y="291"/>
                    <a:pt x="116" y="405"/>
                    <a:pt x="58" y="544"/>
                  </a:cubicBezTo>
                  <a:cubicBezTo>
                    <a:pt x="0" y="683"/>
                    <a:pt x="65" y="927"/>
                    <a:pt x="86" y="1037"/>
                  </a:cubicBezTo>
                  <a:cubicBezTo>
                    <a:pt x="107" y="1147"/>
                    <a:pt x="132" y="1164"/>
                    <a:pt x="182" y="1205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9933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71730" name="Text Box 50"/>
            <p:cNvSpPr txBox="1">
              <a:spLocks noChangeAspect="1" noChangeArrowheads="1"/>
            </p:cNvSpPr>
            <p:nvPr/>
          </p:nvSpPr>
          <p:spPr bwMode="auto">
            <a:xfrm>
              <a:off x="3598" y="1080"/>
              <a:ext cx="30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71739" name="Text Box 59"/>
            <p:cNvSpPr txBox="1">
              <a:spLocks noChangeArrowheads="1"/>
            </p:cNvSpPr>
            <p:nvPr/>
          </p:nvSpPr>
          <p:spPr bwMode="auto">
            <a:xfrm>
              <a:off x="4854" y="1323"/>
              <a:ext cx="20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71742" name="Line 62"/>
            <p:cNvSpPr>
              <a:spLocks noChangeShapeType="1"/>
            </p:cNvSpPr>
            <p:nvPr/>
          </p:nvSpPr>
          <p:spPr bwMode="auto">
            <a:xfrm flipH="1" flipV="1">
              <a:off x="4819" y="1339"/>
              <a:ext cx="12" cy="13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720" name="Oval 40"/>
            <p:cNvSpPr>
              <a:spLocks noChangeAspect="1" noChangeArrowheads="1"/>
            </p:cNvSpPr>
            <p:nvPr/>
          </p:nvSpPr>
          <p:spPr bwMode="auto">
            <a:xfrm>
              <a:off x="3783" y="1254"/>
              <a:ext cx="43" cy="42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</p:grpSp>
      <p:grpSp>
        <p:nvGrpSpPr>
          <p:cNvPr id="71791" name="Group 111"/>
          <p:cNvGrpSpPr>
            <a:grpSpLocks/>
          </p:cNvGrpSpPr>
          <p:nvPr/>
        </p:nvGrpSpPr>
        <p:grpSpPr bwMode="auto">
          <a:xfrm>
            <a:off x="627063" y="1614488"/>
            <a:ext cx="787400" cy="915987"/>
            <a:chOff x="378" y="1780"/>
            <a:chExt cx="496" cy="577"/>
          </a:xfrm>
        </p:grpSpPr>
        <p:sp>
          <p:nvSpPr>
            <p:cNvPr id="71792" name="Rectangle 112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793" name="Rectangle 113"/>
            <p:cNvSpPr>
              <a:spLocks noChangeArrowheads="1"/>
            </p:cNvSpPr>
            <p:nvPr/>
          </p:nvSpPr>
          <p:spPr bwMode="auto">
            <a:xfrm>
              <a:off x="378" y="1780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P94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4.7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71794" name="Group 114"/>
          <p:cNvGrpSpPr>
            <a:grpSpLocks/>
          </p:cNvGrpSpPr>
          <p:nvPr/>
        </p:nvGrpSpPr>
        <p:grpSpPr bwMode="auto">
          <a:xfrm>
            <a:off x="2178050" y="5943600"/>
            <a:ext cx="1889125" cy="336550"/>
            <a:chOff x="1336" y="2838"/>
            <a:chExt cx="1190" cy="212"/>
          </a:xfrm>
        </p:grpSpPr>
        <p:sp>
          <p:nvSpPr>
            <p:cNvPr id="71795" name="AutoShape 115">
              <a:hlinkClick r:id="rId1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1796" name="Text Box 116"/>
            <p:cNvSpPr txBox="1">
              <a:spLocks noChangeArrowheads="1"/>
            </p:cNvSpPr>
            <p:nvPr/>
          </p:nvSpPr>
          <p:spPr bwMode="auto">
            <a:xfrm>
              <a:off x="1699" y="2838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进入证明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71797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7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7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71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3" grpId="0"/>
      <p:bldP spid="71753" grpId="0"/>
      <p:bldP spid="717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5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7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7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7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7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7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1921" name="Group 65"/>
          <p:cNvGrpSpPr>
            <a:grpSpLocks/>
          </p:cNvGrpSpPr>
          <p:nvPr/>
        </p:nvGrpSpPr>
        <p:grpSpPr bwMode="auto">
          <a:xfrm>
            <a:off x="536575" y="1189038"/>
            <a:ext cx="8129588" cy="465137"/>
            <a:chOff x="338" y="749"/>
            <a:chExt cx="5121" cy="293"/>
          </a:xfrm>
        </p:grpSpPr>
        <p:sp>
          <p:nvSpPr>
            <p:cNvPr id="121877" name="Rectangle 21"/>
            <p:cNvSpPr>
              <a:spLocks noChangeArrowheads="1"/>
            </p:cNvSpPr>
            <p:nvPr/>
          </p:nvSpPr>
          <p:spPr bwMode="auto">
            <a:xfrm>
              <a:off x="338" y="749"/>
              <a:ext cx="6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注</a:t>
              </a:r>
            </a:p>
          </p:txBody>
        </p:sp>
        <p:sp>
          <p:nvSpPr>
            <p:cNvPr id="121878" name="Rectangle 22"/>
            <p:cNvSpPr>
              <a:spLocks noChangeArrowheads="1"/>
            </p:cNvSpPr>
            <p:nvPr/>
          </p:nvSpPr>
          <p:spPr bwMode="auto">
            <a:xfrm>
              <a:off x="662" y="754"/>
              <a:ext cx="47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</a:rPr>
                <a:t>(1) </a:t>
              </a:r>
              <a:r>
                <a:rPr kumimoji="1" lang="zh-CN" altLang="en-US">
                  <a:solidFill>
                    <a:srgbClr val="006600"/>
                  </a:solidFill>
                  <a:ea typeface="仿宋_GB2312" pitchFamily="49" charset="-122"/>
                </a:rPr>
                <a:t>展开式中的系数      可以用下面得方法直接给出。</a:t>
              </a:r>
              <a:endParaRPr kumimoji="1" lang="en-US" altLang="zh-CN" i="1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121879" name="Object 23"/>
            <p:cNvGraphicFramePr>
              <a:graphicFrameLocks/>
            </p:cNvGraphicFramePr>
            <p:nvPr/>
          </p:nvGraphicFramePr>
          <p:xfrm>
            <a:off x="2380" y="767"/>
            <a:ext cx="228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944" name="公式" r:id="rId4" imgW="317160" imgH="380880" progId="Equation.3">
                    <p:embed/>
                  </p:oleObj>
                </mc:Choice>
                <mc:Fallback>
                  <p:oleObj name="公式" r:id="rId4" imgW="317160" imgH="38088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0" y="767"/>
                          <a:ext cx="228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1881" name="Object 25"/>
          <p:cNvGraphicFramePr>
            <a:graphicFrameLocks/>
          </p:cNvGraphicFramePr>
          <p:nvPr/>
        </p:nvGraphicFramePr>
        <p:xfrm>
          <a:off x="1597025" y="4900613"/>
          <a:ext cx="3729038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45" name="公式" r:id="rId6" imgW="3733560" imgH="812520" progId="Equation.3">
                  <p:embed/>
                </p:oleObj>
              </mc:Choice>
              <mc:Fallback>
                <p:oleObj name="公式" r:id="rId6" imgW="3733560" imgH="812520" progId="Equation.3">
                  <p:embed/>
                  <p:pic>
                    <p:nvPicPr>
                      <p:cNvPr id="0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4900613"/>
                        <a:ext cx="3729038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1922" name="Group 66"/>
          <p:cNvGrpSpPr>
            <a:grpSpLocks/>
          </p:cNvGrpSpPr>
          <p:nvPr/>
        </p:nvGrpSpPr>
        <p:grpSpPr bwMode="auto">
          <a:xfrm>
            <a:off x="1579563" y="2600325"/>
            <a:ext cx="6502400" cy="812800"/>
            <a:chOff x="995" y="1638"/>
            <a:chExt cx="4096" cy="512"/>
          </a:xfrm>
        </p:grpSpPr>
        <p:graphicFrame>
          <p:nvGraphicFramePr>
            <p:cNvPr id="121882" name="Object 26"/>
            <p:cNvGraphicFramePr>
              <a:graphicFrameLocks/>
            </p:cNvGraphicFramePr>
            <p:nvPr/>
          </p:nvGraphicFramePr>
          <p:xfrm>
            <a:off x="995" y="1638"/>
            <a:ext cx="2589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1946" name="公式" r:id="rId8" imgW="4114800" imgH="812520" progId="Equation.3">
                    <p:embed/>
                  </p:oleObj>
                </mc:Choice>
                <mc:Fallback>
                  <p:oleObj name="公式" r:id="rId8" imgW="4114800" imgH="81252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5" y="1638"/>
                          <a:ext cx="2589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1883" name="Group 27"/>
            <p:cNvGrpSpPr>
              <a:grpSpLocks/>
            </p:cNvGrpSpPr>
            <p:nvPr/>
          </p:nvGrpSpPr>
          <p:grpSpPr bwMode="auto">
            <a:xfrm>
              <a:off x="3612" y="1641"/>
              <a:ext cx="1479" cy="504"/>
              <a:chOff x="3240" y="2235"/>
              <a:chExt cx="1479" cy="504"/>
            </a:xfrm>
          </p:grpSpPr>
          <p:sp>
            <p:nvSpPr>
              <p:cNvPr id="121884" name="Rectangle 28"/>
              <p:cNvSpPr>
                <a:spLocks noChangeArrowheads="1"/>
              </p:cNvSpPr>
              <p:nvPr/>
            </p:nvSpPr>
            <p:spPr bwMode="auto">
              <a:xfrm>
                <a:off x="3240" y="2274"/>
                <a:ext cx="546" cy="46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21885" name="Object 29"/>
              <p:cNvGraphicFramePr>
                <a:graphicFrameLocks/>
              </p:cNvGraphicFramePr>
              <p:nvPr/>
            </p:nvGraphicFramePr>
            <p:xfrm>
              <a:off x="3265" y="2235"/>
              <a:ext cx="1454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1947" name="公式" r:id="rId10" imgW="2311200" imgH="799920" progId="Equation.3">
                      <p:embed/>
                    </p:oleObj>
                  </mc:Choice>
                  <mc:Fallback>
                    <p:oleObj name="公式" r:id="rId10" imgW="2311200" imgH="799920" progId="Equation.3">
                      <p:embed/>
                      <p:pic>
                        <p:nvPicPr>
                          <p:cNvPr id="0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65" y="2235"/>
                            <a:ext cx="1454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21898" name="Object 42"/>
          <p:cNvGraphicFramePr>
            <a:graphicFrameLocks/>
          </p:cNvGraphicFramePr>
          <p:nvPr/>
        </p:nvGraphicFramePr>
        <p:xfrm>
          <a:off x="4060825" y="3998913"/>
          <a:ext cx="1889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48" name="公式" r:id="rId12" imgW="2006280" imgH="380880" progId="Equation.3">
                  <p:embed/>
                </p:oleObj>
              </mc:Choice>
              <mc:Fallback>
                <p:oleObj name="公式" r:id="rId12" imgW="2006280" imgH="380880" progId="Equation.3">
                  <p:embed/>
                  <p:pic>
                    <p:nvPicPr>
                      <p:cNvPr id="0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0825" y="3998913"/>
                        <a:ext cx="1889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9" name="Object 43"/>
          <p:cNvGraphicFramePr>
            <a:graphicFrameLocks/>
          </p:cNvGraphicFramePr>
          <p:nvPr/>
        </p:nvGraphicFramePr>
        <p:xfrm>
          <a:off x="1584325" y="3813175"/>
          <a:ext cx="24257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49" name="公式" r:id="rId14" imgW="2514600" imgH="812520" progId="Equation.3">
                  <p:embed/>
                </p:oleObj>
              </mc:Choice>
              <mc:Fallback>
                <p:oleObj name="公式" r:id="rId14" imgW="2514600" imgH="812520" progId="Equation.3">
                  <p:embed/>
                  <p:pic>
                    <p:nvPicPr>
                      <p:cNvPr id="0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4325" y="3813175"/>
                        <a:ext cx="24257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900" name="Rectangle 44"/>
          <p:cNvSpPr>
            <a:spLocks noChangeArrowheads="1"/>
          </p:cNvSpPr>
          <p:nvPr/>
        </p:nvSpPr>
        <p:spPr bwMode="auto">
          <a:xfrm>
            <a:off x="536575" y="528638"/>
            <a:ext cx="4579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二、洛朗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Laurent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grpSp>
        <p:nvGrpSpPr>
          <p:cNvPr id="121920" name="Group 64"/>
          <p:cNvGrpSpPr>
            <a:grpSpLocks/>
          </p:cNvGrpSpPr>
          <p:nvPr/>
        </p:nvGrpSpPr>
        <p:grpSpPr bwMode="auto">
          <a:xfrm>
            <a:off x="6134100" y="3524250"/>
            <a:ext cx="2495550" cy="2495550"/>
            <a:chOff x="3864" y="2220"/>
            <a:chExt cx="1572" cy="1572"/>
          </a:xfrm>
        </p:grpSpPr>
        <p:pic>
          <p:nvPicPr>
            <p:cNvPr id="121874" name="Picture 18" descr="xs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103" y="3122"/>
              <a:ext cx="528" cy="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875" name="Picture 19" descr="xsf"/>
            <p:cNvPicPr>
              <a:picLocks noChangeAspect="1" noChangeArrowheads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102" y="3121"/>
              <a:ext cx="528" cy="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1903" name="Oval 47"/>
            <p:cNvSpPr>
              <a:spLocks noChangeAspect="1" noChangeArrowheads="1"/>
            </p:cNvSpPr>
            <p:nvPr/>
          </p:nvSpPr>
          <p:spPr bwMode="auto">
            <a:xfrm>
              <a:off x="3864" y="2220"/>
              <a:ext cx="1572" cy="1572"/>
            </a:xfrm>
            <a:prstGeom prst="ellipse">
              <a:avLst/>
            </a:prstGeom>
            <a:solidFill>
              <a:srgbClr val="FFCC99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1904" name="Oval 48"/>
            <p:cNvSpPr>
              <a:spLocks noChangeAspect="1" noChangeArrowheads="1"/>
            </p:cNvSpPr>
            <p:nvPr/>
          </p:nvSpPr>
          <p:spPr bwMode="auto">
            <a:xfrm>
              <a:off x="4396" y="2752"/>
              <a:ext cx="508" cy="50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996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1905" name="Line 49"/>
            <p:cNvSpPr>
              <a:spLocks noChangeAspect="1" noChangeShapeType="1"/>
            </p:cNvSpPr>
            <p:nvPr/>
          </p:nvSpPr>
          <p:spPr bwMode="auto">
            <a:xfrm flipV="1">
              <a:off x="4650" y="2993"/>
              <a:ext cx="251" cy="8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21906" name="Freeform 50"/>
            <p:cNvSpPr>
              <a:spLocks noChangeAspect="1"/>
            </p:cNvSpPr>
            <p:nvPr/>
          </p:nvSpPr>
          <p:spPr bwMode="auto">
            <a:xfrm>
              <a:off x="4138" y="2406"/>
              <a:ext cx="1008" cy="1108"/>
            </a:xfrm>
            <a:custGeom>
              <a:avLst/>
              <a:gdLst>
                <a:gd name="T0" fmla="*/ 182 w 1273"/>
                <a:gd name="T1" fmla="*/ 1205 h 1400"/>
                <a:gd name="T2" fmla="*/ 386 w 1273"/>
                <a:gd name="T3" fmla="*/ 1283 h 1400"/>
                <a:gd name="T4" fmla="*/ 650 w 1273"/>
                <a:gd name="T5" fmla="*/ 1397 h 1400"/>
                <a:gd name="T6" fmla="*/ 976 w 1273"/>
                <a:gd name="T7" fmla="*/ 1266 h 1400"/>
                <a:gd name="T8" fmla="*/ 1233 w 1273"/>
                <a:gd name="T9" fmla="*/ 841 h 1400"/>
                <a:gd name="T10" fmla="*/ 1218 w 1273"/>
                <a:gd name="T11" fmla="*/ 309 h 1400"/>
                <a:gd name="T12" fmla="*/ 1051 w 1273"/>
                <a:gd name="T13" fmla="*/ 91 h 1400"/>
                <a:gd name="T14" fmla="*/ 698 w 1273"/>
                <a:gd name="T15" fmla="*/ 9 h 1400"/>
                <a:gd name="T16" fmla="*/ 542 w 1273"/>
                <a:gd name="T17" fmla="*/ 35 h 1400"/>
                <a:gd name="T18" fmla="*/ 433 w 1273"/>
                <a:gd name="T19" fmla="*/ 206 h 1400"/>
                <a:gd name="T20" fmla="*/ 58 w 1273"/>
                <a:gd name="T21" fmla="*/ 544 h 1400"/>
                <a:gd name="T22" fmla="*/ 86 w 1273"/>
                <a:gd name="T23" fmla="*/ 1037 h 1400"/>
                <a:gd name="T24" fmla="*/ 182 w 1273"/>
                <a:gd name="T25" fmla="*/ 1205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3" h="1400">
                  <a:moveTo>
                    <a:pt x="182" y="1205"/>
                  </a:moveTo>
                  <a:cubicBezTo>
                    <a:pt x="232" y="1246"/>
                    <a:pt x="308" y="1251"/>
                    <a:pt x="386" y="1283"/>
                  </a:cubicBezTo>
                  <a:cubicBezTo>
                    <a:pt x="464" y="1315"/>
                    <a:pt x="552" y="1400"/>
                    <a:pt x="650" y="1397"/>
                  </a:cubicBezTo>
                  <a:cubicBezTo>
                    <a:pt x="748" y="1394"/>
                    <a:pt x="879" y="1358"/>
                    <a:pt x="976" y="1266"/>
                  </a:cubicBezTo>
                  <a:cubicBezTo>
                    <a:pt x="1073" y="1174"/>
                    <a:pt x="1193" y="1001"/>
                    <a:pt x="1233" y="841"/>
                  </a:cubicBezTo>
                  <a:cubicBezTo>
                    <a:pt x="1273" y="681"/>
                    <a:pt x="1248" y="434"/>
                    <a:pt x="1218" y="309"/>
                  </a:cubicBezTo>
                  <a:cubicBezTo>
                    <a:pt x="1188" y="184"/>
                    <a:pt x="1137" y="141"/>
                    <a:pt x="1051" y="91"/>
                  </a:cubicBezTo>
                  <a:cubicBezTo>
                    <a:pt x="964" y="41"/>
                    <a:pt x="783" y="18"/>
                    <a:pt x="698" y="9"/>
                  </a:cubicBezTo>
                  <a:cubicBezTo>
                    <a:pt x="613" y="0"/>
                    <a:pt x="586" y="2"/>
                    <a:pt x="542" y="35"/>
                  </a:cubicBezTo>
                  <a:cubicBezTo>
                    <a:pt x="498" y="68"/>
                    <a:pt x="514" y="121"/>
                    <a:pt x="433" y="206"/>
                  </a:cubicBezTo>
                  <a:cubicBezTo>
                    <a:pt x="352" y="291"/>
                    <a:pt x="116" y="405"/>
                    <a:pt x="58" y="544"/>
                  </a:cubicBezTo>
                  <a:cubicBezTo>
                    <a:pt x="0" y="683"/>
                    <a:pt x="65" y="927"/>
                    <a:pt x="86" y="1037"/>
                  </a:cubicBezTo>
                  <a:cubicBezTo>
                    <a:pt x="107" y="1147"/>
                    <a:pt x="132" y="1164"/>
                    <a:pt x="182" y="1205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99336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21907" name="Line 51"/>
            <p:cNvSpPr>
              <a:spLocks noChangeAspect="1" noChangeShapeType="1"/>
            </p:cNvSpPr>
            <p:nvPr/>
          </p:nvSpPr>
          <p:spPr bwMode="auto">
            <a:xfrm>
              <a:off x="4650" y="3008"/>
              <a:ext cx="758" cy="205"/>
            </a:xfrm>
            <a:prstGeom prst="line">
              <a:avLst/>
            </a:prstGeom>
            <a:noFill/>
            <a:ln w="19050">
              <a:solidFill>
                <a:srgbClr val="339966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21908" name="Oval 52"/>
            <p:cNvSpPr>
              <a:spLocks noChangeAspect="1" noChangeArrowheads="1"/>
            </p:cNvSpPr>
            <p:nvPr/>
          </p:nvSpPr>
          <p:spPr bwMode="auto">
            <a:xfrm>
              <a:off x="4631" y="2987"/>
              <a:ext cx="34" cy="34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1909" name="Text Box 53"/>
            <p:cNvSpPr txBox="1">
              <a:spLocks noChangeAspect="1" noChangeArrowheads="1"/>
            </p:cNvSpPr>
            <p:nvPr/>
          </p:nvSpPr>
          <p:spPr bwMode="auto">
            <a:xfrm rot="763911">
              <a:off x="5166" y="2965"/>
              <a:ext cx="24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r>
                <a:rPr kumimoji="1" lang="en-US" altLang="zh-CN" sz="1800" baseline="-25000">
                  <a:solidFill>
                    <a:srgbClr val="339966"/>
                  </a:solidFill>
                </a:rPr>
                <a:t>2</a:t>
              </a:r>
            </a:p>
          </p:txBody>
        </p:sp>
        <p:sp>
          <p:nvSpPr>
            <p:cNvPr id="121910" name="Text Box 54"/>
            <p:cNvSpPr txBox="1">
              <a:spLocks noChangeAspect="1" noChangeArrowheads="1"/>
            </p:cNvSpPr>
            <p:nvPr/>
          </p:nvSpPr>
          <p:spPr bwMode="auto">
            <a:xfrm>
              <a:off x="4139" y="2484"/>
              <a:ext cx="27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z</a:t>
              </a:r>
            </a:p>
          </p:txBody>
        </p:sp>
        <p:sp>
          <p:nvSpPr>
            <p:cNvPr id="121911" name="Text Box 55"/>
            <p:cNvSpPr txBox="1">
              <a:spLocks noChangeAspect="1" noChangeArrowheads="1"/>
            </p:cNvSpPr>
            <p:nvPr/>
          </p:nvSpPr>
          <p:spPr bwMode="auto">
            <a:xfrm>
              <a:off x="4553" y="2957"/>
              <a:ext cx="30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z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21913" name="Text Box 57"/>
            <p:cNvSpPr txBox="1">
              <a:spLocks noChangeAspect="1" noChangeArrowheads="1"/>
            </p:cNvSpPr>
            <p:nvPr/>
          </p:nvSpPr>
          <p:spPr bwMode="auto">
            <a:xfrm>
              <a:off x="4685" y="2812"/>
              <a:ext cx="19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0000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rgbClr val="339966"/>
                  </a:solidFill>
                </a:rPr>
                <a:t>R</a:t>
              </a:r>
              <a:endParaRPr kumimoji="1" lang="en-US" altLang="zh-CN" sz="1800" baseline="-25000">
                <a:solidFill>
                  <a:srgbClr val="339966"/>
                </a:solidFill>
              </a:endParaRPr>
            </a:p>
          </p:txBody>
        </p:sp>
        <p:sp>
          <p:nvSpPr>
            <p:cNvPr id="121914" name="Rectangle 58"/>
            <p:cNvSpPr>
              <a:spLocks noChangeAspect="1" noChangeArrowheads="1"/>
            </p:cNvSpPr>
            <p:nvPr/>
          </p:nvSpPr>
          <p:spPr bwMode="auto">
            <a:xfrm>
              <a:off x="4721" y="2859"/>
              <a:ext cx="18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1000">
                  <a:solidFill>
                    <a:srgbClr val="339966"/>
                  </a:solidFill>
                </a:rPr>
                <a:t>1</a:t>
              </a:r>
              <a:endParaRPr kumimoji="1" lang="zh-CN" altLang="en-US" sz="1000">
                <a:solidFill>
                  <a:srgbClr val="339966"/>
                </a:solidFill>
              </a:endParaRPr>
            </a:p>
          </p:txBody>
        </p:sp>
        <p:sp>
          <p:nvSpPr>
            <p:cNvPr id="121915" name="Text Box 59"/>
            <p:cNvSpPr txBox="1">
              <a:spLocks noChangeAspect="1" noChangeArrowheads="1"/>
            </p:cNvSpPr>
            <p:nvPr/>
          </p:nvSpPr>
          <p:spPr bwMode="auto">
            <a:xfrm>
              <a:off x="5167" y="2718"/>
              <a:ext cx="1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121916" name="Line 60"/>
            <p:cNvSpPr>
              <a:spLocks noChangeAspect="1" noChangeShapeType="1"/>
            </p:cNvSpPr>
            <p:nvPr/>
          </p:nvSpPr>
          <p:spPr bwMode="auto">
            <a:xfrm flipH="1" flipV="1">
              <a:off x="5119" y="2743"/>
              <a:ext cx="9" cy="10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917" name="Oval 61"/>
            <p:cNvSpPr>
              <a:spLocks noChangeAspect="1" noChangeArrowheads="1"/>
            </p:cNvSpPr>
            <p:nvPr/>
          </p:nvSpPr>
          <p:spPr bwMode="auto">
            <a:xfrm>
              <a:off x="4299" y="2676"/>
              <a:ext cx="34" cy="33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21918" name="Text Box 62"/>
            <p:cNvSpPr txBox="1">
              <a:spLocks noChangeAspect="1" noChangeArrowheads="1"/>
            </p:cNvSpPr>
            <p:nvPr/>
          </p:nvSpPr>
          <p:spPr bwMode="auto">
            <a:xfrm>
              <a:off x="4915" y="3477"/>
              <a:ext cx="2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D</a:t>
              </a:r>
              <a:endParaRPr kumimoji="1" lang="en-US" altLang="zh-CN" sz="1800" baseline="-2500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21919" name="Object 63"/>
          <p:cNvGraphicFramePr>
            <a:graphicFrameLocks/>
          </p:cNvGraphicFramePr>
          <p:nvPr/>
        </p:nvGraphicFramePr>
        <p:xfrm>
          <a:off x="1571625" y="1824038"/>
          <a:ext cx="71612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50" name="公式" r:id="rId16" imgW="7556400" imgH="444240" progId="Equation.3">
                  <p:embed/>
                </p:oleObj>
              </mc:Choice>
              <mc:Fallback>
                <p:oleObj name="公式" r:id="rId16" imgW="7556400" imgH="444240" progId="Equation.3">
                  <p:embed/>
                  <p:pic>
                    <p:nvPicPr>
                      <p:cNvPr id="0" name="Object 6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1824038"/>
                        <a:ext cx="7161213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1942" name="Picture 8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943" name="Picture 8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1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1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1315</Words>
  <Application>Microsoft Office PowerPoint</Application>
  <PresentationFormat>全屏显示(4:3)</PresentationFormat>
  <Paragraphs>268</Paragraphs>
  <Slides>32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Times New Roman</vt:lpstr>
      <vt:lpstr>宋体</vt:lpstr>
      <vt:lpstr>Arial</vt:lpstr>
      <vt:lpstr>华文细黑</vt:lpstr>
      <vt:lpstr>Wingdings 3</vt:lpstr>
      <vt:lpstr>华文行楷</vt:lpstr>
      <vt:lpstr>Wingdings</vt:lpstr>
      <vt:lpstr>华文新魏</vt:lpstr>
      <vt:lpstr>楷体_GB2312</vt:lpstr>
      <vt:lpstr>仿宋_GB2312</vt:lpstr>
      <vt:lpstr>Symbol</vt:lpstr>
      <vt:lpstr>5_004</vt:lpstr>
      <vt:lpstr>位图图像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许荣仁</dc:creator>
  <cp:lastModifiedBy>许荣仁</cp:lastModifiedBy>
  <cp:revision>126</cp:revision>
  <dcterms:created xsi:type="dcterms:W3CDTF">1601-01-01T00:00:00Z</dcterms:created>
  <dcterms:modified xsi:type="dcterms:W3CDTF">2015-11-04T15:11:06Z</dcterms:modified>
</cp:coreProperties>
</file>