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7" r:id="rId4"/>
    <p:sldId id="262" r:id="rId5"/>
    <p:sldId id="259" r:id="rId6"/>
    <p:sldId id="263" r:id="rId7"/>
    <p:sldId id="278" r:id="rId8"/>
    <p:sldId id="279" r:id="rId9"/>
    <p:sldId id="280" r:id="rId10"/>
    <p:sldId id="281" r:id="rId11"/>
    <p:sldId id="282" r:id="rId12"/>
    <p:sldId id="283" r:id="rId13"/>
    <p:sldId id="266" r:id="rId14"/>
    <p:sldId id="267" r:id="rId15"/>
    <p:sldId id="268" r:id="rId16"/>
    <p:sldId id="269" r:id="rId17"/>
    <p:sldId id="270" r:id="rId18"/>
    <p:sldId id="271" r:id="rId19"/>
    <p:sldId id="272" r:id="rId20"/>
    <p:sldId id="273" r:id="rId21"/>
    <p:sldId id="274" r:id="rId22"/>
    <p:sldId id="276"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84" y="-3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emf"/><Relationship Id="rId1" Type="http://schemas.openxmlformats.org/officeDocument/2006/relationships/image" Target="../media/image1.emf"/><Relationship Id="rId4"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65.wmf"/><Relationship Id="rId3" Type="http://schemas.openxmlformats.org/officeDocument/2006/relationships/image" Target="../media/image60.wmf"/><Relationship Id="rId7" Type="http://schemas.openxmlformats.org/officeDocument/2006/relationships/image" Target="../media/image64.wmf"/><Relationship Id="rId2" Type="http://schemas.openxmlformats.org/officeDocument/2006/relationships/image" Target="../media/image59.wmf"/><Relationship Id="rId1" Type="http://schemas.openxmlformats.org/officeDocument/2006/relationships/image" Target="../media/image58.wmf"/><Relationship Id="rId6" Type="http://schemas.openxmlformats.org/officeDocument/2006/relationships/image" Target="../media/image63.wmf"/><Relationship Id="rId11" Type="http://schemas.openxmlformats.org/officeDocument/2006/relationships/image" Target="../media/image68.wmf"/><Relationship Id="rId5" Type="http://schemas.openxmlformats.org/officeDocument/2006/relationships/image" Target="../media/image62.wmf"/><Relationship Id="rId10" Type="http://schemas.openxmlformats.org/officeDocument/2006/relationships/image" Target="../media/image67.wmf"/><Relationship Id="rId4" Type="http://schemas.openxmlformats.org/officeDocument/2006/relationships/image" Target="../media/image61.wmf"/><Relationship Id="rId9" Type="http://schemas.openxmlformats.org/officeDocument/2006/relationships/image" Target="../media/image66.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71.wmf"/><Relationship Id="rId7" Type="http://schemas.openxmlformats.org/officeDocument/2006/relationships/image" Target="../media/image75.wmf"/><Relationship Id="rId2" Type="http://schemas.openxmlformats.org/officeDocument/2006/relationships/image" Target="../media/image70.wmf"/><Relationship Id="rId1" Type="http://schemas.openxmlformats.org/officeDocument/2006/relationships/image" Target="../media/image69.wmf"/><Relationship Id="rId6" Type="http://schemas.openxmlformats.org/officeDocument/2006/relationships/image" Target="../media/image74.wmf"/><Relationship Id="rId5" Type="http://schemas.openxmlformats.org/officeDocument/2006/relationships/image" Target="../media/image73.wmf"/><Relationship Id="rId4" Type="http://schemas.openxmlformats.org/officeDocument/2006/relationships/image" Target="../media/image72.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image" Target="../media/image76.png"/></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85.wmf"/><Relationship Id="rId3" Type="http://schemas.openxmlformats.org/officeDocument/2006/relationships/image" Target="../media/image80.wmf"/><Relationship Id="rId7" Type="http://schemas.openxmlformats.org/officeDocument/2006/relationships/image" Target="../media/image84.wmf"/><Relationship Id="rId2" Type="http://schemas.openxmlformats.org/officeDocument/2006/relationships/image" Target="../media/image79.wmf"/><Relationship Id="rId1" Type="http://schemas.openxmlformats.org/officeDocument/2006/relationships/image" Target="../media/image78.wmf"/><Relationship Id="rId6" Type="http://schemas.openxmlformats.org/officeDocument/2006/relationships/image" Target="../media/image83.wmf"/><Relationship Id="rId5" Type="http://schemas.openxmlformats.org/officeDocument/2006/relationships/image" Target="../media/image82.wmf"/><Relationship Id="rId10" Type="http://schemas.openxmlformats.org/officeDocument/2006/relationships/image" Target="../media/image87.emf"/><Relationship Id="rId4" Type="http://schemas.openxmlformats.org/officeDocument/2006/relationships/image" Target="../media/image81.wmf"/><Relationship Id="rId9" Type="http://schemas.openxmlformats.org/officeDocument/2006/relationships/image" Target="../media/image86.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90.emf"/><Relationship Id="rId7" Type="http://schemas.openxmlformats.org/officeDocument/2006/relationships/image" Target="../media/image94.wmf"/><Relationship Id="rId2" Type="http://schemas.openxmlformats.org/officeDocument/2006/relationships/image" Target="../media/image89.emf"/><Relationship Id="rId1" Type="http://schemas.openxmlformats.org/officeDocument/2006/relationships/image" Target="../media/image88.emf"/><Relationship Id="rId6" Type="http://schemas.openxmlformats.org/officeDocument/2006/relationships/image" Target="../media/image93.emf"/><Relationship Id="rId5" Type="http://schemas.openxmlformats.org/officeDocument/2006/relationships/image" Target="../media/image92.wmf"/><Relationship Id="rId4" Type="http://schemas.openxmlformats.org/officeDocument/2006/relationships/image" Target="../media/image91.e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102.emf"/><Relationship Id="rId3" Type="http://schemas.openxmlformats.org/officeDocument/2006/relationships/image" Target="../media/image97.wmf"/><Relationship Id="rId7" Type="http://schemas.openxmlformats.org/officeDocument/2006/relationships/image" Target="../media/image101.wmf"/><Relationship Id="rId2" Type="http://schemas.openxmlformats.org/officeDocument/2006/relationships/image" Target="../media/image96.wmf"/><Relationship Id="rId1" Type="http://schemas.openxmlformats.org/officeDocument/2006/relationships/image" Target="../media/image95.wmf"/><Relationship Id="rId6" Type="http://schemas.openxmlformats.org/officeDocument/2006/relationships/image" Target="../media/image100.wmf"/><Relationship Id="rId5" Type="http://schemas.openxmlformats.org/officeDocument/2006/relationships/image" Target="../media/image99.emf"/><Relationship Id="rId4" Type="http://schemas.openxmlformats.org/officeDocument/2006/relationships/image" Target="../media/image98.wmf"/><Relationship Id="rId9" Type="http://schemas.openxmlformats.org/officeDocument/2006/relationships/image" Target="../media/image103.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image" Target="../media/image96.wmf"/><Relationship Id="rId1" Type="http://schemas.openxmlformats.org/officeDocument/2006/relationships/image" Target="../media/image95.wmf"/><Relationship Id="rId4" Type="http://schemas.openxmlformats.org/officeDocument/2006/relationships/image" Target="../media/image98.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image" Target="../media/image105.wmf"/><Relationship Id="rId1" Type="http://schemas.openxmlformats.org/officeDocument/2006/relationships/image" Target="../media/image104.wmf"/><Relationship Id="rId6" Type="http://schemas.openxmlformats.org/officeDocument/2006/relationships/image" Target="../media/image109.emf"/><Relationship Id="rId5" Type="http://schemas.openxmlformats.org/officeDocument/2006/relationships/image" Target="../media/image108.wmf"/><Relationship Id="rId4" Type="http://schemas.openxmlformats.org/officeDocument/2006/relationships/image" Target="../media/image107.wmf"/></Relationships>
</file>

<file path=ppt/drawings/_rels/vmlDrawing18.vml.rels><?xml version="1.0" encoding="UTF-8" standalone="yes"?>
<Relationships xmlns="http://schemas.openxmlformats.org/package/2006/relationships"><Relationship Id="rId8" Type="http://schemas.openxmlformats.org/officeDocument/2006/relationships/image" Target="../media/image117.wmf"/><Relationship Id="rId3" Type="http://schemas.openxmlformats.org/officeDocument/2006/relationships/image" Target="../media/image112.wmf"/><Relationship Id="rId7" Type="http://schemas.openxmlformats.org/officeDocument/2006/relationships/image" Target="../media/image116.emf"/><Relationship Id="rId2" Type="http://schemas.openxmlformats.org/officeDocument/2006/relationships/image" Target="../media/image111.wmf"/><Relationship Id="rId1" Type="http://schemas.openxmlformats.org/officeDocument/2006/relationships/image" Target="../media/image110.emf"/><Relationship Id="rId6" Type="http://schemas.openxmlformats.org/officeDocument/2006/relationships/image" Target="../media/image115.emf"/><Relationship Id="rId11" Type="http://schemas.openxmlformats.org/officeDocument/2006/relationships/image" Target="../media/image120.emf"/><Relationship Id="rId5" Type="http://schemas.openxmlformats.org/officeDocument/2006/relationships/image" Target="../media/image114.emf"/><Relationship Id="rId10" Type="http://schemas.openxmlformats.org/officeDocument/2006/relationships/image" Target="../media/image119.emf"/><Relationship Id="rId4" Type="http://schemas.openxmlformats.org/officeDocument/2006/relationships/image" Target="../media/image113.wmf"/><Relationship Id="rId9" Type="http://schemas.openxmlformats.org/officeDocument/2006/relationships/image" Target="../media/image118.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17.wmf"/><Relationship Id="rId2" Type="http://schemas.openxmlformats.org/officeDocument/2006/relationships/image" Target="../media/image122.emf"/><Relationship Id="rId1" Type="http://schemas.openxmlformats.org/officeDocument/2006/relationships/image" Target="../media/image121.emf"/><Relationship Id="rId4" Type="http://schemas.openxmlformats.org/officeDocument/2006/relationships/image" Target="../media/image123.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7" Type="http://schemas.openxmlformats.org/officeDocument/2006/relationships/image" Target="../media/image11.wmf"/><Relationship Id="rId2" Type="http://schemas.openxmlformats.org/officeDocument/2006/relationships/image" Target="../media/image6.wmf"/><Relationship Id="rId1" Type="http://schemas.openxmlformats.org/officeDocument/2006/relationships/image" Target="../media/image5.wmf"/><Relationship Id="rId6" Type="http://schemas.openxmlformats.org/officeDocument/2006/relationships/image" Target="../media/image10.wmf"/><Relationship Id="rId5" Type="http://schemas.openxmlformats.org/officeDocument/2006/relationships/image" Target="../media/image9.emf"/><Relationship Id="rId4" Type="http://schemas.openxmlformats.org/officeDocument/2006/relationships/image" Target="../media/image8.e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131.wmf"/><Relationship Id="rId3" Type="http://schemas.openxmlformats.org/officeDocument/2006/relationships/image" Target="../media/image126.emf"/><Relationship Id="rId7" Type="http://schemas.openxmlformats.org/officeDocument/2006/relationships/image" Target="../media/image130.wmf"/><Relationship Id="rId2" Type="http://schemas.openxmlformats.org/officeDocument/2006/relationships/image" Target="../media/image125.emf"/><Relationship Id="rId1" Type="http://schemas.openxmlformats.org/officeDocument/2006/relationships/image" Target="../media/image124.wmf"/><Relationship Id="rId6" Type="http://schemas.openxmlformats.org/officeDocument/2006/relationships/image" Target="../media/image129.emf"/><Relationship Id="rId5" Type="http://schemas.openxmlformats.org/officeDocument/2006/relationships/image" Target="../media/image128.emf"/><Relationship Id="rId4" Type="http://schemas.openxmlformats.org/officeDocument/2006/relationships/image" Target="../media/image127.emf"/><Relationship Id="rId9" Type="http://schemas.openxmlformats.org/officeDocument/2006/relationships/image" Target="../media/image13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5" Type="http://schemas.openxmlformats.org/officeDocument/2006/relationships/image" Target="../media/image16.wmf"/><Relationship Id="rId4"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29.wmf"/><Relationship Id="rId7" Type="http://schemas.openxmlformats.org/officeDocument/2006/relationships/image" Target="../media/image33.e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2.emf"/><Relationship Id="rId5" Type="http://schemas.openxmlformats.org/officeDocument/2006/relationships/image" Target="../media/image31.wmf"/><Relationship Id="rId4" Type="http://schemas.openxmlformats.org/officeDocument/2006/relationships/image" Target="../media/image30.wmf"/><Relationship Id="rId9" Type="http://schemas.openxmlformats.org/officeDocument/2006/relationships/image" Target="../media/image35.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47.wmf"/><Relationship Id="rId3" Type="http://schemas.openxmlformats.org/officeDocument/2006/relationships/image" Target="../media/image42.emf"/><Relationship Id="rId7" Type="http://schemas.openxmlformats.org/officeDocument/2006/relationships/image" Target="../media/image46.wmf"/><Relationship Id="rId2" Type="http://schemas.openxmlformats.org/officeDocument/2006/relationships/image" Target="../media/image41.emf"/><Relationship Id="rId1" Type="http://schemas.openxmlformats.org/officeDocument/2006/relationships/image" Target="../media/image40.emf"/><Relationship Id="rId6" Type="http://schemas.openxmlformats.org/officeDocument/2006/relationships/image" Target="../media/image45.emf"/><Relationship Id="rId5" Type="http://schemas.openxmlformats.org/officeDocument/2006/relationships/image" Target="../media/image44.emf"/><Relationship Id="rId10" Type="http://schemas.openxmlformats.org/officeDocument/2006/relationships/image" Target="../media/image49.emf"/><Relationship Id="rId4" Type="http://schemas.openxmlformats.org/officeDocument/2006/relationships/image" Target="../media/image43.emf"/><Relationship Id="rId9" Type="http://schemas.openxmlformats.org/officeDocument/2006/relationships/image" Target="../media/image48.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 Id="rId4" Type="http://schemas.openxmlformats.org/officeDocument/2006/relationships/image" Target="../media/image5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4" Type="http://schemas.openxmlformats.org/officeDocument/2006/relationships/image" Target="../media/image5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1D304FA-A880-41B3-9F46-7EA786D79DF7}" type="slidenum">
              <a:rPr lang="en-US" altLang="zh-CN"/>
              <a:pPr/>
              <a:t>‹#›</a:t>
            </a:fld>
            <a:endParaRPr lang="en-US" altLang="zh-CN"/>
          </a:p>
        </p:txBody>
      </p:sp>
    </p:spTree>
    <p:extLst>
      <p:ext uri="{BB962C8B-B14F-4D97-AF65-F5344CB8AC3E}">
        <p14:creationId xmlns:p14="http://schemas.microsoft.com/office/powerpoint/2010/main" val="1935619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C6E905D-8139-4F18-90EB-D4F90D33A235}" type="slidenum">
              <a:rPr lang="en-US" altLang="zh-CN"/>
              <a:pPr/>
              <a:t>‹#›</a:t>
            </a:fld>
            <a:endParaRPr lang="en-US" altLang="zh-CN"/>
          </a:p>
        </p:txBody>
      </p:sp>
    </p:spTree>
    <p:extLst>
      <p:ext uri="{BB962C8B-B14F-4D97-AF65-F5344CB8AC3E}">
        <p14:creationId xmlns:p14="http://schemas.microsoft.com/office/powerpoint/2010/main" val="1370975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6B5981D-C02A-4C10-8D9C-7EA59483E9B9}" type="slidenum">
              <a:rPr lang="en-US" altLang="zh-CN"/>
              <a:pPr/>
              <a:t>‹#›</a:t>
            </a:fld>
            <a:endParaRPr lang="en-US" altLang="zh-CN"/>
          </a:p>
        </p:txBody>
      </p:sp>
    </p:spTree>
    <p:extLst>
      <p:ext uri="{BB962C8B-B14F-4D97-AF65-F5344CB8AC3E}">
        <p14:creationId xmlns:p14="http://schemas.microsoft.com/office/powerpoint/2010/main" val="3342309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B618CBC-50C1-4CC3-AE1F-567BEB9ADD96}" type="slidenum">
              <a:rPr lang="en-US" altLang="zh-CN"/>
              <a:pPr/>
              <a:t>‹#›</a:t>
            </a:fld>
            <a:endParaRPr lang="en-US" altLang="zh-CN"/>
          </a:p>
        </p:txBody>
      </p:sp>
    </p:spTree>
    <p:extLst>
      <p:ext uri="{BB962C8B-B14F-4D97-AF65-F5344CB8AC3E}">
        <p14:creationId xmlns:p14="http://schemas.microsoft.com/office/powerpoint/2010/main" val="2485092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681A4CB-5C77-4811-8A9F-EBFCEBC403EA}" type="slidenum">
              <a:rPr lang="en-US" altLang="zh-CN"/>
              <a:pPr/>
              <a:t>‹#›</a:t>
            </a:fld>
            <a:endParaRPr lang="en-US" altLang="zh-CN"/>
          </a:p>
        </p:txBody>
      </p:sp>
    </p:spTree>
    <p:extLst>
      <p:ext uri="{BB962C8B-B14F-4D97-AF65-F5344CB8AC3E}">
        <p14:creationId xmlns:p14="http://schemas.microsoft.com/office/powerpoint/2010/main" val="1566095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10EA551-0D43-4194-97A0-76FB71672D46}" type="slidenum">
              <a:rPr lang="en-US" altLang="zh-CN"/>
              <a:pPr/>
              <a:t>‹#›</a:t>
            </a:fld>
            <a:endParaRPr lang="en-US" altLang="zh-CN"/>
          </a:p>
        </p:txBody>
      </p:sp>
    </p:spTree>
    <p:extLst>
      <p:ext uri="{BB962C8B-B14F-4D97-AF65-F5344CB8AC3E}">
        <p14:creationId xmlns:p14="http://schemas.microsoft.com/office/powerpoint/2010/main" val="3497802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009416E7-22F0-4432-B43B-D8455D008542}" type="slidenum">
              <a:rPr lang="en-US" altLang="zh-CN"/>
              <a:pPr/>
              <a:t>‹#›</a:t>
            </a:fld>
            <a:endParaRPr lang="en-US" altLang="zh-CN"/>
          </a:p>
        </p:txBody>
      </p:sp>
    </p:spTree>
    <p:extLst>
      <p:ext uri="{BB962C8B-B14F-4D97-AF65-F5344CB8AC3E}">
        <p14:creationId xmlns:p14="http://schemas.microsoft.com/office/powerpoint/2010/main" val="2514905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0C7B9C69-C34E-4005-AA19-B5655A6AA4B7}" type="slidenum">
              <a:rPr lang="en-US" altLang="zh-CN"/>
              <a:pPr/>
              <a:t>‹#›</a:t>
            </a:fld>
            <a:endParaRPr lang="en-US" altLang="zh-CN"/>
          </a:p>
        </p:txBody>
      </p:sp>
    </p:spTree>
    <p:extLst>
      <p:ext uri="{BB962C8B-B14F-4D97-AF65-F5344CB8AC3E}">
        <p14:creationId xmlns:p14="http://schemas.microsoft.com/office/powerpoint/2010/main" val="4166071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25DEFA4-C43A-4C5C-A0CC-5678EBEDC28D}" type="slidenum">
              <a:rPr lang="en-US" altLang="zh-CN"/>
              <a:pPr/>
              <a:t>‹#›</a:t>
            </a:fld>
            <a:endParaRPr lang="en-US" altLang="zh-CN"/>
          </a:p>
        </p:txBody>
      </p:sp>
    </p:spTree>
    <p:extLst>
      <p:ext uri="{BB962C8B-B14F-4D97-AF65-F5344CB8AC3E}">
        <p14:creationId xmlns:p14="http://schemas.microsoft.com/office/powerpoint/2010/main" val="1143354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4012552-D350-446A-9837-5BF9149A1F1A}" type="slidenum">
              <a:rPr lang="en-US" altLang="zh-CN"/>
              <a:pPr/>
              <a:t>‹#›</a:t>
            </a:fld>
            <a:endParaRPr lang="en-US" altLang="zh-CN"/>
          </a:p>
        </p:txBody>
      </p:sp>
    </p:spTree>
    <p:extLst>
      <p:ext uri="{BB962C8B-B14F-4D97-AF65-F5344CB8AC3E}">
        <p14:creationId xmlns:p14="http://schemas.microsoft.com/office/powerpoint/2010/main" val="1641523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3A3FC9E-B956-4311-9371-24DCEA10E5B3}" type="slidenum">
              <a:rPr lang="en-US" altLang="zh-CN"/>
              <a:pPr/>
              <a:t>‹#›</a:t>
            </a:fld>
            <a:endParaRPr lang="en-US" altLang="zh-CN"/>
          </a:p>
        </p:txBody>
      </p:sp>
    </p:spTree>
    <p:extLst>
      <p:ext uri="{BB962C8B-B14F-4D97-AF65-F5344CB8AC3E}">
        <p14:creationId xmlns:p14="http://schemas.microsoft.com/office/powerpoint/2010/main" val="887264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32BCDDAC-6826-4446-8017-23DB42066DDA}"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2.bin"/><Relationship Id="rId10" Type="http://schemas.openxmlformats.org/officeDocument/2006/relationships/image" Target="../media/image4.emf"/><Relationship Id="rId4" Type="http://schemas.openxmlformats.org/officeDocument/2006/relationships/image" Target="../media/image1.emf"/><Relationship Id="rId9" Type="http://schemas.openxmlformats.org/officeDocument/2006/relationships/oleObject" Target="../embeddings/oleObject4.bin"/></Relationships>
</file>

<file path=ppt/slides/_rels/slide10.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oleObject" Target="../embeddings/oleObject47.bin"/><Relationship Id="rId7"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55.wmf"/><Relationship Id="rId5" Type="http://schemas.openxmlformats.org/officeDocument/2006/relationships/oleObject" Target="../embeddings/oleObject48.bin"/><Relationship Id="rId10" Type="http://schemas.openxmlformats.org/officeDocument/2006/relationships/image" Target="../media/image57.wmf"/><Relationship Id="rId4" Type="http://schemas.openxmlformats.org/officeDocument/2006/relationships/image" Target="../media/image54.wmf"/><Relationship Id="rId9" Type="http://schemas.openxmlformats.org/officeDocument/2006/relationships/oleObject" Target="../embeddings/oleObject50.bin"/></Relationships>
</file>

<file path=ppt/slides/_rels/slide11.xml.rels><?xml version="1.0" encoding="UTF-8" standalone="yes"?>
<Relationships xmlns="http://schemas.openxmlformats.org/package/2006/relationships"><Relationship Id="rId8" Type="http://schemas.openxmlformats.org/officeDocument/2006/relationships/image" Target="../media/image60.wmf"/><Relationship Id="rId13" Type="http://schemas.openxmlformats.org/officeDocument/2006/relationships/oleObject" Target="../embeddings/oleObject56.bin"/><Relationship Id="rId18" Type="http://schemas.openxmlformats.org/officeDocument/2006/relationships/image" Target="../media/image65.wmf"/><Relationship Id="rId3" Type="http://schemas.openxmlformats.org/officeDocument/2006/relationships/oleObject" Target="../embeddings/oleObject51.bin"/><Relationship Id="rId21" Type="http://schemas.openxmlformats.org/officeDocument/2006/relationships/oleObject" Target="../embeddings/oleObject60.bin"/><Relationship Id="rId7" Type="http://schemas.openxmlformats.org/officeDocument/2006/relationships/oleObject" Target="../embeddings/oleObject53.bin"/><Relationship Id="rId12" Type="http://schemas.openxmlformats.org/officeDocument/2006/relationships/image" Target="../media/image62.wmf"/><Relationship Id="rId17" Type="http://schemas.openxmlformats.org/officeDocument/2006/relationships/oleObject" Target="../embeddings/oleObject58.bin"/><Relationship Id="rId2" Type="http://schemas.openxmlformats.org/officeDocument/2006/relationships/slideLayout" Target="../slideLayouts/slideLayout7.xml"/><Relationship Id="rId16" Type="http://schemas.openxmlformats.org/officeDocument/2006/relationships/image" Target="../media/image64.wmf"/><Relationship Id="rId20" Type="http://schemas.openxmlformats.org/officeDocument/2006/relationships/image" Target="../media/image66.wmf"/><Relationship Id="rId1" Type="http://schemas.openxmlformats.org/officeDocument/2006/relationships/vmlDrawing" Target="../drawings/vmlDrawing10.vml"/><Relationship Id="rId6" Type="http://schemas.openxmlformats.org/officeDocument/2006/relationships/image" Target="../media/image59.wmf"/><Relationship Id="rId11" Type="http://schemas.openxmlformats.org/officeDocument/2006/relationships/oleObject" Target="../embeddings/oleObject55.bin"/><Relationship Id="rId24" Type="http://schemas.openxmlformats.org/officeDocument/2006/relationships/image" Target="../media/image68.wmf"/><Relationship Id="rId5" Type="http://schemas.openxmlformats.org/officeDocument/2006/relationships/oleObject" Target="../embeddings/oleObject52.bin"/><Relationship Id="rId15" Type="http://schemas.openxmlformats.org/officeDocument/2006/relationships/oleObject" Target="../embeddings/oleObject57.bin"/><Relationship Id="rId23" Type="http://schemas.openxmlformats.org/officeDocument/2006/relationships/oleObject" Target="../embeddings/oleObject61.bin"/><Relationship Id="rId10" Type="http://schemas.openxmlformats.org/officeDocument/2006/relationships/image" Target="../media/image61.wmf"/><Relationship Id="rId19" Type="http://schemas.openxmlformats.org/officeDocument/2006/relationships/oleObject" Target="../embeddings/oleObject59.bin"/><Relationship Id="rId4" Type="http://schemas.openxmlformats.org/officeDocument/2006/relationships/image" Target="../media/image58.wmf"/><Relationship Id="rId9" Type="http://schemas.openxmlformats.org/officeDocument/2006/relationships/oleObject" Target="../embeddings/oleObject54.bin"/><Relationship Id="rId14" Type="http://schemas.openxmlformats.org/officeDocument/2006/relationships/image" Target="../media/image63.wmf"/><Relationship Id="rId22" Type="http://schemas.openxmlformats.org/officeDocument/2006/relationships/image" Target="../media/image67.wmf"/></Relationships>
</file>

<file path=ppt/slides/_rels/slide12.xml.rels><?xml version="1.0" encoding="UTF-8" standalone="yes"?>
<Relationships xmlns="http://schemas.openxmlformats.org/package/2006/relationships"><Relationship Id="rId8" Type="http://schemas.openxmlformats.org/officeDocument/2006/relationships/image" Target="../media/image71.wmf"/><Relationship Id="rId13" Type="http://schemas.openxmlformats.org/officeDocument/2006/relationships/oleObject" Target="../embeddings/oleObject67.bin"/><Relationship Id="rId3" Type="http://schemas.openxmlformats.org/officeDocument/2006/relationships/oleObject" Target="../embeddings/oleObject62.bin"/><Relationship Id="rId7" Type="http://schemas.openxmlformats.org/officeDocument/2006/relationships/oleObject" Target="../embeddings/oleObject64.bin"/><Relationship Id="rId12" Type="http://schemas.openxmlformats.org/officeDocument/2006/relationships/image" Target="../media/image73.wmf"/><Relationship Id="rId2" Type="http://schemas.openxmlformats.org/officeDocument/2006/relationships/slideLayout" Target="../slideLayouts/slideLayout7.xml"/><Relationship Id="rId16" Type="http://schemas.openxmlformats.org/officeDocument/2006/relationships/image" Target="../media/image75.wmf"/><Relationship Id="rId1" Type="http://schemas.openxmlformats.org/officeDocument/2006/relationships/vmlDrawing" Target="../drawings/vmlDrawing11.vml"/><Relationship Id="rId6" Type="http://schemas.openxmlformats.org/officeDocument/2006/relationships/image" Target="../media/image70.wmf"/><Relationship Id="rId11" Type="http://schemas.openxmlformats.org/officeDocument/2006/relationships/oleObject" Target="../embeddings/oleObject66.bin"/><Relationship Id="rId5" Type="http://schemas.openxmlformats.org/officeDocument/2006/relationships/oleObject" Target="../embeddings/oleObject63.bin"/><Relationship Id="rId15" Type="http://schemas.openxmlformats.org/officeDocument/2006/relationships/oleObject" Target="../embeddings/oleObject68.bin"/><Relationship Id="rId10" Type="http://schemas.openxmlformats.org/officeDocument/2006/relationships/image" Target="../media/image72.wmf"/><Relationship Id="rId4" Type="http://schemas.openxmlformats.org/officeDocument/2006/relationships/image" Target="../media/image69.wmf"/><Relationship Id="rId9" Type="http://schemas.openxmlformats.org/officeDocument/2006/relationships/oleObject" Target="../embeddings/oleObject65.bin"/><Relationship Id="rId14" Type="http://schemas.openxmlformats.org/officeDocument/2006/relationships/image" Target="../media/image74.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77.png"/><Relationship Id="rId5" Type="http://schemas.openxmlformats.org/officeDocument/2006/relationships/oleObject" Target="../embeddings/oleObject70.bin"/><Relationship Id="rId4" Type="http://schemas.openxmlformats.org/officeDocument/2006/relationships/image" Target="../media/image76.png"/></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74.bin"/><Relationship Id="rId13" Type="http://schemas.openxmlformats.org/officeDocument/2006/relationships/image" Target="../media/image82.wmf"/><Relationship Id="rId18" Type="http://schemas.openxmlformats.org/officeDocument/2006/relationships/oleObject" Target="../embeddings/oleObject79.bin"/><Relationship Id="rId3" Type="http://schemas.openxmlformats.org/officeDocument/2006/relationships/oleObject" Target="../embeddings/oleObject71.bin"/><Relationship Id="rId21" Type="http://schemas.openxmlformats.org/officeDocument/2006/relationships/oleObject" Target="../embeddings/oleObject81.bin"/><Relationship Id="rId7" Type="http://schemas.openxmlformats.org/officeDocument/2006/relationships/oleObject" Target="../embeddings/oleObject73.bin"/><Relationship Id="rId12" Type="http://schemas.openxmlformats.org/officeDocument/2006/relationships/oleObject" Target="../embeddings/oleObject76.bin"/><Relationship Id="rId17" Type="http://schemas.openxmlformats.org/officeDocument/2006/relationships/image" Target="../media/image84.wmf"/><Relationship Id="rId2" Type="http://schemas.openxmlformats.org/officeDocument/2006/relationships/slideLayout" Target="../slideLayouts/slideLayout7.xml"/><Relationship Id="rId16" Type="http://schemas.openxmlformats.org/officeDocument/2006/relationships/oleObject" Target="../embeddings/oleObject78.bin"/><Relationship Id="rId20" Type="http://schemas.openxmlformats.org/officeDocument/2006/relationships/oleObject" Target="../embeddings/oleObject80.bin"/><Relationship Id="rId1" Type="http://schemas.openxmlformats.org/officeDocument/2006/relationships/vmlDrawing" Target="../drawings/vmlDrawing13.vml"/><Relationship Id="rId6" Type="http://schemas.openxmlformats.org/officeDocument/2006/relationships/image" Target="../media/image79.wmf"/><Relationship Id="rId11" Type="http://schemas.openxmlformats.org/officeDocument/2006/relationships/image" Target="../media/image81.wmf"/><Relationship Id="rId24" Type="http://schemas.openxmlformats.org/officeDocument/2006/relationships/image" Target="../media/image87.emf"/><Relationship Id="rId5" Type="http://schemas.openxmlformats.org/officeDocument/2006/relationships/oleObject" Target="../embeddings/oleObject72.bin"/><Relationship Id="rId15" Type="http://schemas.openxmlformats.org/officeDocument/2006/relationships/image" Target="../media/image83.wmf"/><Relationship Id="rId23" Type="http://schemas.openxmlformats.org/officeDocument/2006/relationships/oleObject" Target="../embeddings/oleObject82.bin"/><Relationship Id="rId10" Type="http://schemas.openxmlformats.org/officeDocument/2006/relationships/oleObject" Target="../embeddings/oleObject75.bin"/><Relationship Id="rId19" Type="http://schemas.openxmlformats.org/officeDocument/2006/relationships/image" Target="../media/image85.wmf"/><Relationship Id="rId4" Type="http://schemas.openxmlformats.org/officeDocument/2006/relationships/image" Target="../media/image78.wmf"/><Relationship Id="rId9" Type="http://schemas.openxmlformats.org/officeDocument/2006/relationships/image" Target="../media/image80.wmf"/><Relationship Id="rId14" Type="http://schemas.openxmlformats.org/officeDocument/2006/relationships/oleObject" Target="../embeddings/oleObject77.bin"/><Relationship Id="rId22" Type="http://schemas.openxmlformats.org/officeDocument/2006/relationships/image" Target="../media/image86.emf"/></Relationships>
</file>

<file path=ppt/slides/_rels/slide15.xml.rels><?xml version="1.0" encoding="UTF-8" standalone="yes"?>
<Relationships xmlns="http://schemas.openxmlformats.org/package/2006/relationships"><Relationship Id="rId8" Type="http://schemas.openxmlformats.org/officeDocument/2006/relationships/image" Target="../media/image90.emf"/><Relationship Id="rId13" Type="http://schemas.openxmlformats.org/officeDocument/2006/relationships/oleObject" Target="../embeddings/oleObject88.bin"/><Relationship Id="rId3" Type="http://schemas.openxmlformats.org/officeDocument/2006/relationships/oleObject" Target="../embeddings/oleObject83.bin"/><Relationship Id="rId7" Type="http://schemas.openxmlformats.org/officeDocument/2006/relationships/oleObject" Target="../embeddings/oleObject85.bin"/><Relationship Id="rId12" Type="http://schemas.openxmlformats.org/officeDocument/2006/relationships/image" Target="../media/image92.wmf"/><Relationship Id="rId2" Type="http://schemas.openxmlformats.org/officeDocument/2006/relationships/slideLayout" Target="../slideLayouts/slideLayout7.xml"/><Relationship Id="rId16" Type="http://schemas.openxmlformats.org/officeDocument/2006/relationships/image" Target="../media/image94.wmf"/><Relationship Id="rId1" Type="http://schemas.openxmlformats.org/officeDocument/2006/relationships/vmlDrawing" Target="../drawings/vmlDrawing14.vml"/><Relationship Id="rId6" Type="http://schemas.openxmlformats.org/officeDocument/2006/relationships/image" Target="../media/image89.emf"/><Relationship Id="rId11" Type="http://schemas.openxmlformats.org/officeDocument/2006/relationships/oleObject" Target="../embeddings/oleObject87.bin"/><Relationship Id="rId5" Type="http://schemas.openxmlformats.org/officeDocument/2006/relationships/oleObject" Target="../embeddings/oleObject84.bin"/><Relationship Id="rId15" Type="http://schemas.openxmlformats.org/officeDocument/2006/relationships/oleObject" Target="../embeddings/oleObject89.bin"/><Relationship Id="rId10" Type="http://schemas.openxmlformats.org/officeDocument/2006/relationships/image" Target="../media/image91.emf"/><Relationship Id="rId4" Type="http://schemas.openxmlformats.org/officeDocument/2006/relationships/image" Target="../media/image88.emf"/><Relationship Id="rId9" Type="http://schemas.openxmlformats.org/officeDocument/2006/relationships/oleObject" Target="../embeddings/oleObject86.bin"/><Relationship Id="rId14" Type="http://schemas.openxmlformats.org/officeDocument/2006/relationships/image" Target="../media/image93.emf"/></Relationships>
</file>

<file path=ppt/slides/_rels/slide16.xml.rels><?xml version="1.0" encoding="UTF-8" standalone="yes"?>
<Relationships xmlns="http://schemas.openxmlformats.org/package/2006/relationships"><Relationship Id="rId8" Type="http://schemas.openxmlformats.org/officeDocument/2006/relationships/image" Target="../media/image97.wmf"/><Relationship Id="rId13" Type="http://schemas.openxmlformats.org/officeDocument/2006/relationships/oleObject" Target="../embeddings/oleObject95.bin"/><Relationship Id="rId18" Type="http://schemas.openxmlformats.org/officeDocument/2006/relationships/image" Target="../media/image102.emf"/><Relationship Id="rId3" Type="http://schemas.openxmlformats.org/officeDocument/2006/relationships/oleObject" Target="../embeddings/oleObject90.bin"/><Relationship Id="rId7" Type="http://schemas.openxmlformats.org/officeDocument/2006/relationships/oleObject" Target="../embeddings/oleObject92.bin"/><Relationship Id="rId12" Type="http://schemas.openxmlformats.org/officeDocument/2006/relationships/image" Target="../media/image99.emf"/><Relationship Id="rId17" Type="http://schemas.openxmlformats.org/officeDocument/2006/relationships/oleObject" Target="../embeddings/oleObject97.bin"/><Relationship Id="rId2" Type="http://schemas.openxmlformats.org/officeDocument/2006/relationships/slideLayout" Target="../slideLayouts/slideLayout7.xml"/><Relationship Id="rId16" Type="http://schemas.openxmlformats.org/officeDocument/2006/relationships/image" Target="../media/image101.wmf"/><Relationship Id="rId20" Type="http://schemas.openxmlformats.org/officeDocument/2006/relationships/image" Target="../media/image103.emf"/><Relationship Id="rId1" Type="http://schemas.openxmlformats.org/officeDocument/2006/relationships/vmlDrawing" Target="../drawings/vmlDrawing15.vml"/><Relationship Id="rId6" Type="http://schemas.openxmlformats.org/officeDocument/2006/relationships/image" Target="../media/image96.wmf"/><Relationship Id="rId11" Type="http://schemas.openxmlformats.org/officeDocument/2006/relationships/oleObject" Target="../embeddings/oleObject94.bin"/><Relationship Id="rId5" Type="http://schemas.openxmlformats.org/officeDocument/2006/relationships/oleObject" Target="../embeddings/oleObject91.bin"/><Relationship Id="rId15" Type="http://schemas.openxmlformats.org/officeDocument/2006/relationships/oleObject" Target="../embeddings/oleObject96.bin"/><Relationship Id="rId10" Type="http://schemas.openxmlformats.org/officeDocument/2006/relationships/image" Target="../media/image98.wmf"/><Relationship Id="rId19" Type="http://schemas.openxmlformats.org/officeDocument/2006/relationships/oleObject" Target="../embeddings/oleObject98.bin"/><Relationship Id="rId4" Type="http://schemas.openxmlformats.org/officeDocument/2006/relationships/image" Target="../media/image95.wmf"/><Relationship Id="rId9" Type="http://schemas.openxmlformats.org/officeDocument/2006/relationships/oleObject" Target="../embeddings/oleObject93.bin"/><Relationship Id="rId14" Type="http://schemas.openxmlformats.org/officeDocument/2006/relationships/image" Target="../media/image100.wmf"/></Relationships>
</file>

<file path=ppt/slides/_rels/slide17.xml.rels><?xml version="1.0" encoding="UTF-8" standalone="yes"?>
<Relationships xmlns="http://schemas.openxmlformats.org/package/2006/relationships"><Relationship Id="rId8" Type="http://schemas.openxmlformats.org/officeDocument/2006/relationships/image" Target="../media/image97.wmf"/><Relationship Id="rId3" Type="http://schemas.openxmlformats.org/officeDocument/2006/relationships/oleObject" Target="../embeddings/oleObject99.bin"/><Relationship Id="rId7" Type="http://schemas.openxmlformats.org/officeDocument/2006/relationships/oleObject" Target="../embeddings/oleObject101.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96.wmf"/><Relationship Id="rId5" Type="http://schemas.openxmlformats.org/officeDocument/2006/relationships/oleObject" Target="../embeddings/oleObject100.bin"/><Relationship Id="rId10" Type="http://schemas.openxmlformats.org/officeDocument/2006/relationships/image" Target="../media/image98.wmf"/><Relationship Id="rId4" Type="http://schemas.openxmlformats.org/officeDocument/2006/relationships/image" Target="../media/image95.wmf"/><Relationship Id="rId9" Type="http://schemas.openxmlformats.org/officeDocument/2006/relationships/oleObject" Target="../embeddings/oleObject102.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106.wmf"/><Relationship Id="rId13" Type="http://schemas.openxmlformats.org/officeDocument/2006/relationships/oleObject" Target="../embeddings/oleObject108.bin"/><Relationship Id="rId3" Type="http://schemas.openxmlformats.org/officeDocument/2006/relationships/oleObject" Target="../embeddings/oleObject103.bin"/><Relationship Id="rId7" Type="http://schemas.openxmlformats.org/officeDocument/2006/relationships/oleObject" Target="../embeddings/oleObject105.bin"/><Relationship Id="rId12" Type="http://schemas.openxmlformats.org/officeDocument/2006/relationships/image" Target="../media/image108.wmf"/><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105.wmf"/><Relationship Id="rId11" Type="http://schemas.openxmlformats.org/officeDocument/2006/relationships/oleObject" Target="../embeddings/oleObject107.bin"/><Relationship Id="rId5" Type="http://schemas.openxmlformats.org/officeDocument/2006/relationships/oleObject" Target="../embeddings/oleObject104.bin"/><Relationship Id="rId10" Type="http://schemas.openxmlformats.org/officeDocument/2006/relationships/image" Target="../media/image107.wmf"/><Relationship Id="rId4" Type="http://schemas.openxmlformats.org/officeDocument/2006/relationships/image" Target="../media/image104.wmf"/><Relationship Id="rId9" Type="http://schemas.openxmlformats.org/officeDocument/2006/relationships/oleObject" Target="../embeddings/oleObject106.bin"/><Relationship Id="rId14" Type="http://schemas.openxmlformats.org/officeDocument/2006/relationships/image" Target="../media/image109.emf"/></Relationships>
</file>

<file path=ppt/slides/_rels/slide2.xml.rels><?xml version="1.0" encoding="UTF-8" standalone="yes"?>
<Relationships xmlns="http://schemas.openxmlformats.org/package/2006/relationships"><Relationship Id="rId8" Type="http://schemas.openxmlformats.org/officeDocument/2006/relationships/image" Target="../media/image7.wmf"/><Relationship Id="rId13" Type="http://schemas.openxmlformats.org/officeDocument/2006/relationships/oleObject" Target="../embeddings/oleObject10.bin"/><Relationship Id="rId3" Type="http://schemas.openxmlformats.org/officeDocument/2006/relationships/oleObject" Target="../embeddings/oleObject5.bin"/><Relationship Id="rId7" Type="http://schemas.openxmlformats.org/officeDocument/2006/relationships/oleObject" Target="../embeddings/oleObject7.bin"/><Relationship Id="rId12" Type="http://schemas.openxmlformats.org/officeDocument/2006/relationships/image" Target="../media/image9.emf"/><Relationship Id="rId2" Type="http://schemas.openxmlformats.org/officeDocument/2006/relationships/slideLayout" Target="../slideLayouts/slideLayout7.xml"/><Relationship Id="rId16" Type="http://schemas.openxmlformats.org/officeDocument/2006/relationships/image" Target="../media/image11.wmf"/><Relationship Id="rId1" Type="http://schemas.openxmlformats.org/officeDocument/2006/relationships/vmlDrawing" Target="../drawings/vmlDrawing2.vml"/><Relationship Id="rId6" Type="http://schemas.openxmlformats.org/officeDocument/2006/relationships/image" Target="../media/image6.wmf"/><Relationship Id="rId11" Type="http://schemas.openxmlformats.org/officeDocument/2006/relationships/oleObject" Target="../embeddings/oleObject9.bin"/><Relationship Id="rId5" Type="http://schemas.openxmlformats.org/officeDocument/2006/relationships/oleObject" Target="../embeddings/oleObject6.bin"/><Relationship Id="rId15" Type="http://schemas.openxmlformats.org/officeDocument/2006/relationships/oleObject" Target="../embeddings/oleObject11.bin"/><Relationship Id="rId10" Type="http://schemas.openxmlformats.org/officeDocument/2006/relationships/image" Target="../media/image8.emf"/><Relationship Id="rId4" Type="http://schemas.openxmlformats.org/officeDocument/2006/relationships/image" Target="../media/image5.wmf"/><Relationship Id="rId9" Type="http://schemas.openxmlformats.org/officeDocument/2006/relationships/oleObject" Target="../embeddings/oleObject8.bin"/><Relationship Id="rId14" Type="http://schemas.openxmlformats.org/officeDocument/2006/relationships/image" Target="../media/image10.wmf"/></Relationships>
</file>

<file path=ppt/slides/_rels/slide20.xml.rels><?xml version="1.0" encoding="UTF-8" standalone="yes"?>
<Relationships xmlns="http://schemas.openxmlformats.org/package/2006/relationships"><Relationship Id="rId8" Type="http://schemas.openxmlformats.org/officeDocument/2006/relationships/image" Target="../media/image112.wmf"/><Relationship Id="rId13" Type="http://schemas.openxmlformats.org/officeDocument/2006/relationships/oleObject" Target="../embeddings/oleObject114.bin"/><Relationship Id="rId18" Type="http://schemas.openxmlformats.org/officeDocument/2006/relationships/image" Target="../media/image117.wmf"/><Relationship Id="rId3" Type="http://schemas.openxmlformats.org/officeDocument/2006/relationships/oleObject" Target="../embeddings/oleObject109.bin"/><Relationship Id="rId21" Type="http://schemas.openxmlformats.org/officeDocument/2006/relationships/oleObject" Target="../embeddings/oleObject118.bin"/><Relationship Id="rId7" Type="http://schemas.openxmlformats.org/officeDocument/2006/relationships/oleObject" Target="../embeddings/oleObject111.bin"/><Relationship Id="rId12" Type="http://schemas.openxmlformats.org/officeDocument/2006/relationships/image" Target="../media/image114.emf"/><Relationship Id="rId17" Type="http://schemas.openxmlformats.org/officeDocument/2006/relationships/oleObject" Target="../embeddings/oleObject116.bin"/><Relationship Id="rId2" Type="http://schemas.openxmlformats.org/officeDocument/2006/relationships/slideLayout" Target="../slideLayouts/slideLayout7.xml"/><Relationship Id="rId16" Type="http://schemas.openxmlformats.org/officeDocument/2006/relationships/image" Target="../media/image116.emf"/><Relationship Id="rId20" Type="http://schemas.openxmlformats.org/officeDocument/2006/relationships/image" Target="../media/image118.wmf"/><Relationship Id="rId1" Type="http://schemas.openxmlformats.org/officeDocument/2006/relationships/vmlDrawing" Target="../drawings/vmlDrawing18.vml"/><Relationship Id="rId6" Type="http://schemas.openxmlformats.org/officeDocument/2006/relationships/image" Target="../media/image111.wmf"/><Relationship Id="rId11" Type="http://schemas.openxmlformats.org/officeDocument/2006/relationships/oleObject" Target="../embeddings/oleObject113.bin"/><Relationship Id="rId24" Type="http://schemas.openxmlformats.org/officeDocument/2006/relationships/image" Target="../media/image120.emf"/><Relationship Id="rId5" Type="http://schemas.openxmlformats.org/officeDocument/2006/relationships/oleObject" Target="../embeddings/oleObject110.bin"/><Relationship Id="rId15" Type="http://schemas.openxmlformats.org/officeDocument/2006/relationships/oleObject" Target="../embeddings/oleObject115.bin"/><Relationship Id="rId23" Type="http://schemas.openxmlformats.org/officeDocument/2006/relationships/oleObject" Target="../embeddings/oleObject119.bin"/><Relationship Id="rId10" Type="http://schemas.openxmlformats.org/officeDocument/2006/relationships/image" Target="../media/image113.wmf"/><Relationship Id="rId19" Type="http://schemas.openxmlformats.org/officeDocument/2006/relationships/oleObject" Target="../embeddings/oleObject117.bin"/><Relationship Id="rId4" Type="http://schemas.openxmlformats.org/officeDocument/2006/relationships/image" Target="../media/image110.emf"/><Relationship Id="rId9" Type="http://schemas.openxmlformats.org/officeDocument/2006/relationships/oleObject" Target="../embeddings/oleObject112.bin"/><Relationship Id="rId14" Type="http://schemas.openxmlformats.org/officeDocument/2006/relationships/image" Target="../media/image115.emf"/><Relationship Id="rId22" Type="http://schemas.openxmlformats.org/officeDocument/2006/relationships/image" Target="../media/image119.emf"/></Relationships>
</file>

<file path=ppt/slides/_rels/slide21.xml.rels><?xml version="1.0" encoding="UTF-8" standalone="yes"?>
<Relationships xmlns="http://schemas.openxmlformats.org/package/2006/relationships"><Relationship Id="rId8" Type="http://schemas.openxmlformats.org/officeDocument/2006/relationships/image" Target="../media/image117.wmf"/><Relationship Id="rId3" Type="http://schemas.openxmlformats.org/officeDocument/2006/relationships/oleObject" Target="../embeddings/oleObject120.bin"/><Relationship Id="rId7" Type="http://schemas.openxmlformats.org/officeDocument/2006/relationships/oleObject" Target="../embeddings/oleObject122.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122.emf"/><Relationship Id="rId5" Type="http://schemas.openxmlformats.org/officeDocument/2006/relationships/oleObject" Target="../embeddings/oleObject121.bin"/><Relationship Id="rId10" Type="http://schemas.openxmlformats.org/officeDocument/2006/relationships/image" Target="../media/image123.emf"/><Relationship Id="rId4" Type="http://schemas.openxmlformats.org/officeDocument/2006/relationships/image" Target="../media/image121.emf"/><Relationship Id="rId9" Type="http://schemas.openxmlformats.org/officeDocument/2006/relationships/oleObject" Target="../embeddings/oleObject123.bin"/></Relationships>
</file>

<file path=ppt/slides/_rels/slide22.xml.rels><?xml version="1.0" encoding="UTF-8" standalone="yes"?>
<Relationships xmlns="http://schemas.openxmlformats.org/package/2006/relationships"><Relationship Id="rId8" Type="http://schemas.openxmlformats.org/officeDocument/2006/relationships/image" Target="../media/image126.emf"/><Relationship Id="rId13" Type="http://schemas.openxmlformats.org/officeDocument/2006/relationships/oleObject" Target="../embeddings/oleObject129.bin"/><Relationship Id="rId18" Type="http://schemas.openxmlformats.org/officeDocument/2006/relationships/image" Target="../media/image131.wmf"/><Relationship Id="rId3" Type="http://schemas.openxmlformats.org/officeDocument/2006/relationships/oleObject" Target="../embeddings/oleObject124.bin"/><Relationship Id="rId7" Type="http://schemas.openxmlformats.org/officeDocument/2006/relationships/oleObject" Target="../embeddings/oleObject126.bin"/><Relationship Id="rId12" Type="http://schemas.openxmlformats.org/officeDocument/2006/relationships/image" Target="../media/image128.emf"/><Relationship Id="rId17" Type="http://schemas.openxmlformats.org/officeDocument/2006/relationships/oleObject" Target="../embeddings/oleObject131.bin"/><Relationship Id="rId2" Type="http://schemas.openxmlformats.org/officeDocument/2006/relationships/slideLayout" Target="../slideLayouts/slideLayout7.xml"/><Relationship Id="rId16" Type="http://schemas.openxmlformats.org/officeDocument/2006/relationships/image" Target="../media/image130.wmf"/><Relationship Id="rId20" Type="http://schemas.openxmlformats.org/officeDocument/2006/relationships/image" Target="../media/image132.emf"/><Relationship Id="rId1" Type="http://schemas.openxmlformats.org/officeDocument/2006/relationships/vmlDrawing" Target="../drawings/vmlDrawing20.vml"/><Relationship Id="rId6" Type="http://schemas.openxmlformats.org/officeDocument/2006/relationships/image" Target="../media/image125.emf"/><Relationship Id="rId11" Type="http://schemas.openxmlformats.org/officeDocument/2006/relationships/oleObject" Target="../embeddings/oleObject128.bin"/><Relationship Id="rId5" Type="http://schemas.openxmlformats.org/officeDocument/2006/relationships/oleObject" Target="../embeddings/oleObject125.bin"/><Relationship Id="rId15" Type="http://schemas.openxmlformats.org/officeDocument/2006/relationships/oleObject" Target="../embeddings/oleObject130.bin"/><Relationship Id="rId10" Type="http://schemas.openxmlformats.org/officeDocument/2006/relationships/image" Target="../media/image127.emf"/><Relationship Id="rId19" Type="http://schemas.openxmlformats.org/officeDocument/2006/relationships/oleObject" Target="../embeddings/oleObject132.bin"/><Relationship Id="rId4" Type="http://schemas.openxmlformats.org/officeDocument/2006/relationships/image" Target="../media/image124.wmf"/><Relationship Id="rId9" Type="http://schemas.openxmlformats.org/officeDocument/2006/relationships/oleObject" Target="../embeddings/oleObject127.bin"/><Relationship Id="rId14" Type="http://schemas.openxmlformats.org/officeDocument/2006/relationships/image" Target="../media/image129.emf"/></Relationships>
</file>

<file path=ppt/slides/_rels/slide3.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12.bin"/><Relationship Id="rId7" Type="http://schemas.openxmlformats.org/officeDocument/2006/relationships/oleObject" Target="../embeddings/oleObject14.bin"/><Relationship Id="rId12" Type="http://schemas.openxmlformats.org/officeDocument/2006/relationships/image" Target="../media/image16.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3.wmf"/><Relationship Id="rId11" Type="http://schemas.openxmlformats.org/officeDocument/2006/relationships/oleObject" Target="../embeddings/oleObject16.bin"/><Relationship Id="rId5" Type="http://schemas.openxmlformats.org/officeDocument/2006/relationships/oleObject" Target="../embeddings/oleObject13.bin"/><Relationship Id="rId10" Type="http://schemas.openxmlformats.org/officeDocument/2006/relationships/image" Target="../media/image15.emf"/><Relationship Id="rId4" Type="http://schemas.openxmlformats.org/officeDocument/2006/relationships/image" Target="../media/image12.wmf"/><Relationship Id="rId9" Type="http://schemas.openxmlformats.org/officeDocument/2006/relationships/oleObject" Target="../embeddings/oleObject15.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oleObject" Target="../embeddings/oleObject17.bin"/><Relationship Id="rId7" Type="http://schemas.openxmlformats.org/officeDocument/2006/relationships/image" Target="../media/image18.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8.bin"/><Relationship Id="rId11" Type="http://schemas.openxmlformats.org/officeDocument/2006/relationships/image" Target="../media/image20.wmf"/><Relationship Id="rId5" Type="http://schemas.openxmlformats.org/officeDocument/2006/relationships/image" Target="../media/image21.jpeg"/><Relationship Id="rId10" Type="http://schemas.openxmlformats.org/officeDocument/2006/relationships/oleObject" Target="../embeddings/oleObject20.bin"/><Relationship Id="rId4" Type="http://schemas.openxmlformats.org/officeDocument/2006/relationships/image" Target="../media/image17.wmf"/><Relationship Id="rId9" Type="http://schemas.openxmlformats.org/officeDocument/2006/relationships/image" Target="../media/image19.wmf"/></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8" Type="http://schemas.openxmlformats.org/officeDocument/2006/relationships/image" Target="../media/image29.wmf"/><Relationship Id="rId13" Type="http://schemas.openxmlformats.org/officeDocument/2006/relationships/oleObject" Target="../embeddings/oleObject26.bin"/><Relationship Id="rId18" Type="http://schemas.openxmlformats.org/officeDocument/2006/relationships/image" Target="../media/image34.wmf"/><Relationship Id="rId3" Type="http://schemas.openxmlformats.org/officeDocument/2006/relationships/oleObject" Target="../embeddings/oleObject21.bin"/><Relationship Id="rId7" Type="http://schemas.openxmlformats.org/officeDocument/2006/relationships/oleObject" Target="../embeddings/oleObject23.bin"/><Relationship Id="rId12" Type="http://schemas.openxmlformats.org/officeDocument/2006/relationships/image" Target="../media/image31.wmf"/><Relationship Id="rId17" Type="http://schemas.openxmlformats.org/officeDocument/2006/relationships/oleObject" Target="../embeddings/oleObject28.bin"/><Relationship Id="rId2" Type="http://schemas.openxmlformats.org/officeDocument/2006/relationships/slideLayout" Target="../slideLayouts/slideLayout7.xml"/><Relationship Id="rId16" Type="http://schemas.openxmlformats.org/officeDocument/2006/relationships/image" Target="../media/image33.emf"/><Relationship Id="rId20" Type="http://schemas.openxmlformats.org/officeDocument/2006/relationships/image" Target="../media/image35.emf"/><Relationship Id="rId1" Type="http://schemas.openxmlformats.org/officeDocument/2006/relationships/vmlDrawing" Target="../drawings/vmlDrawing5.vml"/><Relationship Id="rId6" Type="http://schemas.openxmlformats.org/officeDocument/2006/relationships/image" Target="../media/image28.wmf"/><Relationship Id="rId11" Type="http://schemas.openxmlformats.org/officeDocument/2006/relationships/oleObject" Target="../embeddings/oleObject25.bin"/><Relationship Id="rId5" Type="http://schemas.openxmlformats.org/officeDocument/2006/relationships/oleObject" Target="../embeddings/oleObject22.bin"/><Relationship Id="rId15" Type="http://schemas.openxmlformats.org/officeDocument/2006/relationships/oleObject" Target="../embeddings/oleObject27.bin"/><Relationship Id="rId10" Type="http://schemas.openxmlformats.org/officeDocument/2006/relationships/image" Target="../media/image30.wmf"/><Relationship Id="rId19" Type="http://schemas.openxmlformats.org/officeDocument/2006/relationships/oleObject" Target="../embeddings/oleObject29.bin"/><Relationship Id="rId4" Type="http://schemas.openxmlformats.org/officeDocument/2006/relationships/image" Target="../media/image27.wmf"/><Relationship Id="rId9" Type="http://schemas.openxmlformats.org/officeDocument/2006/relationships/oleObject" Target="../embeddings/oleObject24.bin"/><Relationship Id="rId14" Type="http://schemas.openxmlformats.org/officeDocument/2006/relationships/image" Target="../media/image32.e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image" Target="../media/image39.png"/><Relationship Id="rId7" Type="http://schemas.openxmlformats.org/officeDocument/2006/relationships/image" Target="../media/image37.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31.bin"/><Relationship Id="rId5" Type="http://schemas.openxmlformats.org/officeDocument/2006/relationships/image" Target="../media/image36.emf"/><Relationship Id="rId4" Type="http://schemas.openxmlformats.org/officeDocument/2006/relationships/oleObject" Target="../embeddings/oleObject30.bin"/><Relationship Id="rId9" Type="http://schemas.openxmlformats.org/officeDocument/2006/relationships/image" Target="../media/image38.emf"/></Relationships>
</file>

<file path=ppt/slides/_rels/slide8.xml.rels><?xml version="1.0" encoding="UTF-8" standalone="yes"?>
<Relationships xmlns="http://schemas.openxmlformats.org/package/2006/relationships"><Relationship Id="rId8" Type="http://schemas.openxmlformats.org/officeDocument/2006/relationships/image" Target="../media/image42.emf"/><Relationship Id="rId13" Type="http://schemas.openxmlformats.org/officeDocument/2006/relationships/oleObject" Target="../embeddings/oleObject38.bin"/><Relationship Id="rId18" Type="http://schemas.openxmlformats.org/officeDocument/2006/relationships/image" Target="../media/image47.wmf"/><Relationship Id="rId3" Type="http://schemas.openxmlformats.org/officeDocument/2006/relationships/oleObject" Target="../embeddings/oleObject33.bin"/><Relationship Id="rId21" Type="http://schemas.openxmlformats.org/officeDocument/2006/relationships/oleObject" Target="../embeddings/oleObject42.bin"/><Relationship Id="rId7" Type="http://schemas.openxmlformats.org/officeDocument/2006/relationships/oleObject" Target="../embeddings/oleObject35.bin"/><Relationship Id="rId12" Type="http://schemas.openxmlformats.org/officeDocument/2006/relationships/image" Target="../media/image44.emf"/><Relationship Id="rId17" Type="http://schemas.openxmlformats.org/officeDocument/2006/relationships/oleObject" Target="../embeddings/oleObject40.bin"/><Relationship Id="rId2" Type="http://schemas.openxmlformats.org/officeDocument/2006/relationships/slideLayout" Target="../slideLayouts/slideLayout7.xml"/><Relationship Id="rId16" Type="http://schemas.openxmlformats.org/officeDocument/2006/relationships/image" Target="../media/image46.wmf"/><Relationship Id="rId20" Type="http://schemas.openxmlformats.org/officeDocument/2006/relationships/image" Target="../media/image48.wmf"/><Relationship Id="rId1" Type="http://schemas.openxmlformats.org/officeDocument/2006/relationships/vmlDrawing" Target="../drawings/vmlDrawing7.vml"/><Relationship Id="rId6" Type="http://schemas.openxmlformats.org/officeDocument/2006/relationships/image" Target="../media/image41.emf"/><Relationship Id="rId11" Type="http://schemas.openxmlformats.org/officeDocument/2006/relationships/oleObject" Target="../embeddings/oleObject37.bin"/><Relationship Id="rId5" Type="http://schemas.openxmlformats.org/officeDocument/2006/relationships/oleObject" Target="../embeddings/oleObject34.bin"/><Relationship Id="rId15" Type="http://schemas.openxmlformats.org/officeDocument/2006/relationships/oleObject" Target="../embeddings/oleObject39.bin"/><Relationship Id="rId10" Type="http://schemas.openxmlformats.org/officeDocument/2006/relationships/image" Target="../media/image43.emf"/><Relationship Id="rId19" Type="http://schemas.openxmlformats.org/officeDocument/2006/relationships/oleObject" Target="../embeddings/oleObject41.bin"/><Relationship Id="rId4" Type="http://schemas.openxmlformats.org/officeDocument/2006/relationships/image" Target="../media/image40.emf"/><Relationship Id="rId9" Type="http://schemas.openxmlformats.org/officeDocument/2006/relationships/oleObject" Target="../embeddings/oleObject36.bin"/><Relationship Id="rId14" Type="http://schemas.openxmlformats.org/officeDocument/2006/relationships/image" Target="../media/image45.emf"/><Relationship Id="rId22" Type="http://schemas.openxmlformats.org/officeDocument/2006/relationships/image" Target="../media/image49.emf"/></Relationships>
</file>

<file path=ppt/slides/_rels/slide9.xml.rels><?xml version="1.0" encoding="UTF-8" standalone="yes"?>
<Relationships xmlns="http://schemas.openxmlformats.org/package/2006/relationships"><Relationship Id="rId8" Type="http://schemas.openxmlformats.org/officeDocument/2006/relationships/image" Target="../media/image52.wmf"/><Relationship Id="rId3" Type="http://schemas.openxmlformats.org/officeDocument/2006/relationships/oleObject" Target="../embeddings/oleObject43.bin"/><Relationship Id="rId7" Type="http://schemas.openxmlformats.org/officeDocument/2006/relationships/oleObject" Target="../embeddings/oleObject45.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51.wmf"/><Relationship Id="rId5" Type="http://schemas.openxmlformats.org/officeDocument/2006/relationships/oleObject" Target="../embeddings/oleObject44.bin"/><Relationship Id="rId10" Type="http://schemas.openxmlformats.org/officeDocument/2006/relationships/image" Target="../media/image53.wmf"/><Relationship Id="rId4" Type="http://schemas.openxmlformats.org/officeDocument/2006/relationships/image" Target="../media/image50.wmf"/><Relationship Id="rId9" Type="http://schemas.openxmlformats.org/officeDocument/2006/relationships/oleObject" Target="../embeddings/oleObject4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0" y="1524000"/>
            <a:ext cx="2819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玻尔理论的缺陷</a:t>
            </a:r>
          </a:p>
        </p:txBody>
      </p:sp>
      <p:sp>
        <p:nvSpPr>
          <p:cNvPr id="5123" name="Text Box 3"/>
          <p:cNvSpPr txBox="1">
            <a:spLocks noChangeArrowheads="1"/>
          </p:cNvSpPr>
          <p:nvPr/>
        </p:nvSpPr>
        <p:spPr bwMode="auto">
          <a:xfrm>
            <a:off x="0" y="213360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3300"/>
                </a:solidFill>
                <a:latin typeface="Times New Roman" panose="02020603050405020304" pitchFamily="18" charset="0"/>
              </a:rPr>
              <a:t>缺乏自洽性</a:t>
            </a:r>
            <a:r>
              <a:rPr kumimoji="1" lang="en-US" altLang="zh-CN" sz="2800" b="1">
                <a:solidFill>
                  <a:srgbClr val="FF3300"/>
                </a:solidFill>
                <a:latin typeface="Times New Roman" panose="02020603050405020304" pitchFamily="18" charset="0"/>
              </a:rPr>
              <a:t>——</a:t>
            </a:r>
            <a:r>
              <a:rPr kumimoji="1" lang="zh-CN" altLang="en-US" sz="2800" b="1">
                <a:latin typeface="Times New Roman" panose="02020603050405020304" pitchFamily="18" charset="0"/>
              </a:rPr>
              <a:t>沿用了许多经典的东西</a:t>
            </a:r>
          </a:p>
        </p:txBody>
      </p:sp>
      <p:sp>
        <p:nvSpPr>
          <p:cNvPr id="5124" name="Text Box 4"/>
          <p:cNvSpPr txBox="1">
            <a:spLocks noChangeArrowheads="1"/>
          </p:cNvSpPr>
          <p:nvPr/>
        </p:nvSpPr>
        <p:spPr bwMode="auto">
          <a:xfrm>
            <a:off x="0" y="2743200"/>
            <a:ext cx="9144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3300"/>
                </a:solidFill>
                <a:latin typeface="Times New Roman" panose="02020603050405020304" pitchFamily="18" charset="0"/>
              </a:rPr>
              <a:t>缺乏完备性</a:t>
            </a:r>
            <a:r>
              <a:rPr kumimoji="1" lang="en-US" altLang="zh-CN" sz="2800" b="1">
                <a:solidFill>
                  <a:srgbClr val="FF3300"/>
                </a:solidFill>
                <a:latin typeface="Times New Roman" panose="02020603050405020304" pitchFamily="18" charset="0"/>
              </a:rPr>
              <a:t>——</a:t>
            </a:r>
            <a:r>
              <a:rPr kumimoji="1" lang="zh-CN" altLang="en-US" sz="2800" b="1">
                <a:latin typeface="Times New Roman" panose="02020603050405020304" pitchFamily="18" charset="0"/>
              </a:rPr>
              <a:t>用玻尔理论可求出各谱线的频率或波长，但强度、宽度、偏振等一系列问题都无法得知</a:t>
            </a:r>
            <a:endParaRPr kumimoji="1" lang="zh-CN" altLang="en-US" sz="2800" b="1">
              <a:solidFill>
                <a:srgbClr val="FF3300"/>
              </a:solidFill>
              <a:latin typeface="Times New Roman" panose="02020603050405020304" pitchFamily="18" charset="0"/>
            </a:endParaRPr>
          </a:p>
        </p:txBody>
      </p:sp>
      <p:sp>
        <p:nvSpPr>
          <p:cNvPr id="5125" name="Text Box 5"/>
          <p:cNvSpPr txBox="1">
            <a:spLocks noChangeArrowheads="1"/>
          </p:cNvSpPr>
          <p:nvPr/>
        </p:nvSpPr>
        <p:spPr bwMode="auto">
          <a:xfrm>
            <a:off x="0" y="3733800"/>
            <a:ext cx="93726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3300"/>
                </a:solidFill>
                <a:latin typeface="Times New Roman" panose="02020603050405020304" pitchFamily="18" charset="0"/>
              </a:rPr>
              <a:t>缺乏普遍性</a:t>
            </a:r>
            <a:r>
              <a:rPr kumimoji="1" lang="en-US" altLang="zh-CN" sz="2800" b="1">
                <a:solidFill>
                  <a:srgbClr val="FF3300"/>
                </a:solidFill>
                <a:latin typeface="Times New Roman" panose="02020603050405020304" pitchFamily="18" charset="0"/>
              </a:rPr>
              <a:t>——</a:t>
            </a:r>
            <a:r>
              <a:rPr kumimoji="1" lang="zh-CN" altLang="en-US" sz="2800" b="1">
                <a:latin typeface="Times New Roman" panose="02020603050405020304" pitchFamily="18" charset="0"/>
              </a:rPr>
              <a:t>玻尔理论虽完美解释了核外只有一个电子的氢原子的光谱，但对核外有两个及两个以上电子的原子很难应用</a:t>
            </a:r>
            <a:endParaRPr kumimoji="1" lang="zh-CN" altLang="en-US" sz="2800" b="1">
              <a:solidFill>
                <a:srgbClr val="FF3300"/>
              </a:solidFill>
              <a:latin typeface="Times New Roman" panose="02020603050405020304" pitchFamily="18" charset="0"/>
            </a:endParaRPr>
          </a:p>
        </p:txBody>
      </p:sp>
      <p:sp>
        <p:nvSpPr>
          <p:cNvPr id="5126" name="Text Box 6"/>
          <p:cNvSpPr txBox="1">
            <a:spLocks noChangeArrowheads="1"/>
          </p:cNvSpPr>
          <p:nvPr/>
        </p:nvSpPr>
        <p:spPr bwMode="auto">
          <a:xfrm>
            <a:off x="381000" y="5537200"/>
            <a:ext cx="2133600" cy="557213"/>
          </a:xfrm>
          <a:prstGeom prst="rect">
            <a:avLst/>
          </a:prstGeom>
          <a:solidFill>
            <a:srgbClr val="80008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bg1"/>
                </a:solidFill>
                <a:latin typeface="Times New Roman" panose="02020603050405020304" pitchFamily="18" charset="0"/>
                <a:ea typeface="隶书" panose="02010509060101010101" pitchFamily="49" charset="-122"/>
              </a:rPr>
              <a:t>物质波理论</a:t>
            </a:r>
          </a:p>
        </p:txBody>
      </p:sp>
      <p:sp>
        <p:nvSpPr>
          <p:cNvPr id="5127" name="Line 7"/>
          <p:cNvSpPr>
            <a:spLocks noChangeShapeType="1"/>
          </p:cNvSpPr>
          <p:nvPr/>
        </p:nvSpPr>
        <p:spPr bwMode="auto">
          <a:xfrm>
            <a:off x="2514600" y="5842000"/>
            <a:ext cx="533400" cy="0"/>
          </a:xfrm>
          <a:prstGeom prst="line">
            <a:avLst/>
          </a:prstGeom>
          <a:noFill/>
          <a:ln w="762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8" name="Text Box 8"/>
          <p:cNvSpPr txBox="1">
            <a:spLocks noChangeArrowheads="1"/>
          </p:cNvSpPr>
          <p:nvPr/>
        </p:nvSpPr>
        <p:spPr bwMode="auto">
          <a:xfrm>
            <a:off x="3124200" y="5157788"/>
            <a:ext cx="3200400" cy="1217612"/>
          </a:xfrm>
          <a:prstGeom prst="rect">
            <a:avLst/>
          </a:prstGeom>
          <a:solidFill>
            <a:srgbClr val="000099"/>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FF00"/>
                </a:solidFill>
                <a:latin typeface="Times New Roman" panose="02020603050405020304" pitchFamily="18" charset="0"/>
                <a:ea typeface="隶书" panose="02010509060101010101" pitchFamily="49" charset="-122"/>
              </a:rPr>
              <a:t>海森堡的矩阵力学</a:t>
            </a:r>
          </a:p>
          <a:p>
            <a:pPr>
              <a:spcBef>
                <a:spcPct val="50000"/>
              </a:spcBef>
            </a:pPr>
            <a:r>
              <a:rPr kumimoji="1" lang="zh-CN" altLang="en-US" sz="2800" b="1">
                <a:solidFill>
                  <a:srgbClr val="FFFF00"/>
                </a:solidFill>
                <a:latin typeface="Times New Roman" panose="02020603050405020304" pitchFamily="18" charset="0"/>
                <a:ea typeface="隶书" panose="02010509060101010101" pitchFamily="49" charset="-122"/>
              </a:rPr>
              <a:t>薛定谔的波动力学</a:t>
            </a:r>
          </a:p>
        </p:txBody>
      </p:sp>
      <p:sp>
        <p:nvSpPr>
          <p:cNvPr id="5129" name="AutoShape 9"/>
          <p:cNvSpPr>
            <a:spLocks/>
          </p:cNvSpPr>
          <p:nvPr/>
        </p:nvSpPr>
        <p:spPr bwMode="auto">
          <a:xfrm>
            <a:off x="6400800" y="5308600"/>
            <a:ext cx="315913" cy="914400"/>
          </a:xfrm>
          <a:prstGeom prst="rightBrace">
            <a:avLst>
              <a:gd name="adj1" fmla="val 24121"/>
              <a:gd name="adj2" fmla="val 50000"/>
            </a:avLst>
          </a:prstGeom>
          <a:solidFill>
            <a:srgbClr val="FF0000"/>
          </a:solidFill>
          <a:ln w="2857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0" name="Text Box 10"/>
          <p:cNvSpPr txBox="1">
            <a:spLocks noChangeArrowheads="1"/>
          </p:cNvSpPr>
          <p:nvPr/>
        </p:nvSpPr>
        <p:spPr bwMode="auto">
          <a:xfrm>
            <a:off x="6781800" y="5384800"/>
            <a:ext cx="2209800" cy="698500"/>
          </a:xfrm>
          <a:prstGeom prst="rect">
            <a:avLst/>
          </a:prstGeom>
          <a:gradFill rotWithShape="0">
            <a:gsLst>
              <a:gs pos="0">
                <a:srgbClr val="FF0000"/>
              </a:gs>
              <a:gs pos="100000">
                <a:srgbClr val="FF0000">
                  <a:gamma/>
                  <a:shade val="46275"/>
                  <a:invGamma/>
                </a:srgbClr>
              </a:gs>
            </a:gsLst>
            <a:path path="shape">
              <a:fillToRect l="50000" t="50000" r="50000" b="50000"/>
            </a:path>
          </a:gra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3600" b="1">
                <a:solidFill>
                  <a:srgbClr val="FFFF00"/>
                </a:solidFill>
                <a:latin typeface="Times New Roman" panose="02020603050405020304" pitchFamily="18" charset="0"/>
                <a:ea typeface="隶书" panose="02010509060101010101" pitchFamily="49" charset="-122"/>
              </a:rPr>
              <a:t>量子力学</a:t>
            </a:r>
          </a:p>
        </p:txBody>
      </p:sp>
      <p:graphicFrame>
        <p:nvGraphicFramePr>
          <p:cNvPr id="5131" name="Object 11"/>
          <p:cNvGraphicFramePr>
            <a:graphicFrameLocks noChangeAspect="1"/>
          </p:cNvGraphicFramePr>
          <p:nvPr/>
        </p:nvGraphicFramePr>
        <p:xfrm>
          <a:off x="6934200" y="914400"/>
          <a:ext cx="1739900" cy="1041400"/>
        </p:xfrm>
        <a:graphic>
          <a:graphicData uri="http://schemas.openxmlformats.org/presentationml/2006/ole">
            <mc:AlternateContent xmlns:mc="http://schemas.openxmlformats.org/markup-compatibility/2006">
              <mc:Choice xmlns:v="urn:schemas-microsoft-com:vml" Requires="v">
                <p:oleObj spid="_x0000_s1025" name="Equation" r:id="rId3" imgW="1739880" imgH="1041120" progId="Equation.3">
                  <p:embed/>
                </p:oleObj>
              </mc:Choice>
              <mc:Fallback>
                <p:oleObj name="Equation" r:id="rId3" imgW="1739880" imgH="1041120" progId="Equation.3">
                  <p:embed/>
                  <p:pic>
                    <p:nvPicPr>
                      <p:cNvPr id="5131"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914400"/>
                        <a:ext cx="1739900" cy="1041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132" name="Object 12"/>
          <p:cNvGraphicFramePr>
            <a:graphicFrameLocks noChangeAspect="1"/>
          </p:cNvGraphicFramePr>
          <p:nvPr/>
        </p:nvGraphicFramePr>
        <p:xfrm>
          <a:off x="6934200" y="1981200"/>
          <a:ext cx="1155700" cy="304800"/>
        </p:xfrm>
        <a:graphic>
          <a:graphicData uri="http://schemas.openxmlformats.org/presentationml/2006/ole">
            <mc:AlternateContent xmlns:mc="http://schemas.openxmlformats.org/markup-compatibility/2006">
              <mc:Choice xmlns:v="urn:schemas-microsoft-com:vml" Requires="v">
                <p:oleObj spid="_x0000_s1026" name="Equation" r:id="rId5" imgW="1155600" imgH="304560" progId="Equation.3">
                  <p:embed/>
                </p:oleObj>
              </mc:Choice>
              <mc:Fallback>
                <p:oleObj name="Equation" r:id="rId5" imgW="1155600" imgH="304560" progId="Equation.3">
                  <p:embed/>
                  <p:pic>
                    <p:nvPicPr>
                      <p:cNvPr id="5132"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1981200"/>
                        <a:ext cx="11557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33" name="Text Box 13"/>
          <p:cNvSpPr txBox="1">
            <a:spLocks noChangeArrowheads="1"/>
          </p:cNvSpPr>
          <p:nvPr/>
        </p:nvSpPr>
        <p:spPr bwMode="auto">
          <a:xfrm>
            <a:off x="6553200" y="2286000"/>
            <a:ext cx="2590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accent2"/>
                </a:solidFill>
                <a:latin typeface="Times New Roman" panose="02020603050405020304" pitchFamily="18" charset="0"/>
              </a:rPr>
              <a:t>轨道的概念</a:t>
            </a:r>
          </a:p>
        </p:txBody>
      </p:sp>
      <p:graphicFrame>
        <p:nvGraphicFramePr>
          <p:cNvPr id="5134" name="Object 14"/>
          <p:cNvGraphicFramePr>
            <a:graphicFrameLocks noChangeAspect="1"/>
          </p:cNvGraphicFramePr>
          <p:nvPr/>
        </p:nvGraphicFramePr>
        <p:xfrm>
          <a:off x="7239000" y="3236913"/>
          <a:ext cx="1828800" cy="446087"/>
        </p:xfrm>
        <a:graphic>
          <a:graphicData uri="http://schemas.openxmlformats.org/presentationml/2006/ole">
            <mc:AlternateContent xmlns:mc="http://schemas.openxmlformats.org/markup-compatibility/2006">
              <mc:Choice xmlns:v="urn:schemas-microsoft-com:vml" Requires="v">
                <p:oleObj spid="_x0000_s1027" name="Equation" r:id="rId7" imgW="1854000" imgH="406080" progId="Equation.3">
                  <p:embed/>
                </p:oleObj>
              </mc:Choice>
              <mc:Fallback>
                <p:oleObj name="Equation" r:id="rId7" imgW="1854000" imgH="406080" progId="Equation.3">
                  <p:embed/>
                  <p:pic>
                    <p:nvPicPr>
                      <p:cNvPr id="5134"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39000" y="3236913"/>
                        <a:ext cx="1828800" cy="446087"/>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135" name="Object 15"/>
          <p:cNvGraphicFramePr>
            <a:graphicFrameLocks noChangeAspect="1"/>
          </p:cNvGraphicFramePr>
          <p:nvPr/>
        </p:nvGraphicFramePr>
        <p:xfrm>
          <a:off x="5257800" y="1676400"/>
          <a:ext cx="1308100" cy="330200"/>
        </p:xfrm>
        <a:graphic>
          <a:graphicData uri="http://schemas.openxmlformats.org/presentationml/2006/ole">
            <mc:AlternateContent xmlns:mc="http://schemas.openxmlformats.org/markup-compatibility/2006">
              <mc:Choice xmlns:v="urn:schemas-microsoft-com:vml" Requires="v">
                <p:oleObj spid="_x0000_s1028" name="公式" r:id="rId9" imgW="1307880" imgH="330120" progId="Equation.3">
                  <p:embed/>
                </p:oleObj>
              </mc:Choice>
              <mc:Fallback>
                <p:oleObj name="公式" r:id="rId9" imgW="1307880" imgH="330120" progId="Equation.3">
                  <p:embed/>
                  <p:pic>
                    <p:nvPicPr>
                      <p:cNvPr id="5135"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57800" y="1676400"/>
                        <a:ext cx="13081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36" name="Text Box 16"/>
          <p:cNvSpPr txBox="1">
            <a:spLocks noChangeArrowheads="1"/>
          </p:cNvSpPr>
          <p:nvPr/>
        </p:nvSpPr>
        <p:spPr bwMode="auto">
          <a:xfrm>
            <a:off x="0" y="1042988"/>
            <a:ext cx="2438400" cy="557212"/>
          </a:xfrm>
          <a:prstGeom prst="rect">
            <a:avLst/>
          </a:prstGeom>
          <a:solidFill>
            <a:srgbClr val="660033"/>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FF00"/>
                </a:solidFill>
                <a:latin typeface="Times New Roman" panose="02020603050405020304" pitchFamily="18" charset="0"/>
                <a:ea typeface="仿宋_GB2312" pitchFamily="49" charset="-122"/>
              </a:rPr>
              <a:t>半经典量子论</a:t>
            </a:r>
          </a:p>
        </p:txBody>
      </p:sp>
      <p:sp>
        <p:nvSpPr>
          <p:cNvPr id="5137" name="Text Box 17"/>
          <p:cNvSpPr txBox="1">
            <a:spLocks noChangeArrowheads="1"/>
          </p:cNvSpPr>
          <p:nvPr/>
        </p:nvSpPr>
        <p:spPr bwMode="auto">
          <a:xfrm>
            <a:off x="1447800" y="0"/>
            <a:ext cx="5791200" cy="946150"/>
          </a:xfrm>
          <a:prstGeom prst="rect">
            <a:avLst/>
          </a:prstGeom>
          <a:solidFill>
            <a:srgbClr val="CC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bg1"/>
                </a:solidFill>
                <a:latin typeface="Times New Roman" panose="02020603050405020304" pitchFamily="18" charset="0"/>
                <a:ea typeface="楷体_GB2312" pitchFamily="49" charset="-122"/>
              </a:rPr>
              <a:t>氢原子理论</a:t>
            </a:r>
            <a:r>
              <a:rPr kumimoji="1" lang="en-US" altLang="zh-CN" sz="2800" b="1">
                <a:solidFill>
                  <a:schemeClr val="bg1"/>
                </a:solidFill>
                <a:latin typeface="Times New Roman" panose="02020603050405020304" pitchFamily="18" charset="0"/>
                <a:ea typeface="楷体_GB2312" pitchFamily="49" charset="-122"/>
              </a:rPr>
              <a:t>——</a:t>
            </a:r>
            <a:r>
              <a:rPr kumimoji="1" lang="zh-CN" altLang="en-US" sz="2800" b="1">
                <a:solidFill>
                  <a:schemeClr val="bg1"/>
                </a:solidFill>
                <a:latin typeface="Times New Roman" panose="02020603050405020304" pitchFamily="18" charset="0"/>
                <a:ea typeface="楷体_GB2312" pitchFamily="49" charset="-122"/>
              </a:rPr>
              <a:t>原子量子论                                              原子定态能级</a:t>
            </a:r>
            <a:r>
              <a:rPr kumimoji="1" lang="en-US" altLang="zh-CN" sz="2800" b="1">
                <a:solidFill>
                  <a:schemeClr val="bg1"/>
                </a:solidFill>
                <a:latin typeface="Times New Roman" panose="02020603050405020304" pitchFamily="18" charset="0"/>
                <a:ea typeface="楷体_GB2312" pitchFamily="49" charset="-122"/>
              </a:rPr>
              <a:t>——</a:t>
            </a:r>
            <a:r>
              <a:rPr kumimoji="1" lang="zh-CN" altLang="en-US" sz="2800" b="1">
                <a:solidFill>
                  <a:schemeClr val="bg1"/>
                </a:solidFill>
                <a:latin typeface="Times New Roman" panose="02020603050405020304" pitchFamily="18" charset="0"/>
                <a:ea typeface="楷体_GB2312" pitchFamily="49" charset="-122"/>
              </a:rPr>
              <a:t>夫朗克</a:t>
            </a:r>
            <a:r>
              <a:rPr kumimoji="1" lang="en-US" altLang="zh-CN" sz="2800" b="1">
                <a:solidFill>
                  <a:schemeClr val="bg1"/>
                </a:solidFill>
                <a:latin typeface="Times New Roman" panose="02020603050405020304" pitchFamily="18" charset="0"/>
                <a:ea typeface="楷体_GB2312" pitchFamily="49" charset="-122"/>
              </a:rPr>
              <a:t>-</a:t>
            </a:r>
            <a:r>
              <a:rPr kumimoji="1" lang="zh-CN" altLang="en-US" sz="2800" b="1">
                <a:solidFill>
                  <a:schemeClr val="bg1"/>
                </a:solidFill>
                <a:latin typeface="Times New Roman" panose="02020603050405020304" pitchFamily="18" charset="0"/>
                <a:ea typeface="楷体_GB2312" pitchFamily="49" charset="-122"/>
              </a:rPr>
              <a:t>赫兹实验</a:t>
            </a:r>
          </a:p>
        </p:txBody>
      </p:sp>
      <p:sp>
        <p:nvSpPr>
          <p:cNvPr id="5138" name="Rectangle 18"/>
          <p:cNvSpPr>
            <a:spLocks noChangeArrowheads="1"/>
          </p:cNvSpPr>
          <p:nvPr/>
        </p:nvSpPr>
        <p:spPr bwMode="auto">
          <a:xfrm>
            <a:off x="5943600" y="4724400"/>
            <a:ext cx="1250950" cy="51911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1" lang="zh-CN" altLang="en-US" sz="2800" b="1">
                <a:latin typeface="Times New Roman" panose="02020603050405020304" pitchFamily="18" charset="0"/>
                <a:ea typeface="华文新魏" panose="02010800040101010101" pitchFamily="2" charset="-122"/>
              </a:rPr>
              <a:t>海森堡</a:t>
            </a:r>
          </a:p>
        </p:txBody>
      </p:sp>
      <p:sp>
        <p:nvSpPr>
          <p:cNvPr id="5139" name="Rectangle 19"/>
          <p:cNvSpPr>
            <a:spLocks noChangeArrowheads="1"/>
          </p:cNvSpPr>
          <p:nvPr/>
        </p:nvSpPr>
        <p:spPr bwMode="auto">
          <a:xfrm>
            <a:off x="5676900" y="6237288"/>
            <a:ext cx="1250950" cy="51911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1" lang="zh-CN" altLang="en-US" sz="2800" b="1">
                <a:latin typeface="Times New Roman" panose="02020603050405020304" pitchFamily="18" charset="0"/>
                <a:ea typeface="华文新魏" panose="02010800040101010101" pitchFamily="2" charset="-122"/>
              </a:rPr>
              <a:t>薛定谔</a:t>
            </a:r>
          </a:p>
        </p:txBody>
      </p:sp>
      <p:sp>
        <p:nvSpPr>
          <p:cNvPr id="5140" name="Rectangle 20"/>
          <p:cNvSpPr>
            <a:spLocks noChangeArrowheads="1"/>
          </p:cNvSpPr>
          <p:nvPr/>
        </p:nvSpPr>
        <p:spPr bwMode="auto">
          <a:xfrm>
            <a:off x="7137400" y="4637088"/>
            <a:ext cx="895350" cy="51911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1" lang="zh-CN" altLang="en-US" sz="2800" b="1">
                <a:latin typeface="Times New Roman" panose="02020603050405020304" pitchFamily="18" charset="0"/>
                <a:ea typeface="华文新魏" panose="02010800040101010101" pitchFamily="2" charset="-122"/>
              </a:rPr>
              <a:t>矩阵</a:t>
            </a:r>
          </a:p>
        </p:txBody>
      </p:sp>
      <p:sp>
        <p:nvSpPr>
          <p:cNvPr id="5141" name="Rectangle 21"/>
          <p:cNvSpPr>
            <a:spLocks noChangeArrowheads="1"/>
          </p:cNvSpPr>
          <p:nvPr/>
        </p:nvSpPr>
        <p:spPr bwMode="auto">
          <a:xfrm>
            <a:off x="7010400" y="6172200"/>
            <a:ext cx="1606550" cy="51911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1" lang="zh-CN" altLang="en-US" sz="2800" b="1">
                <a:latin typeface="Times New Roman" panose="02020603050405020304" pitchFamily="18" charset="0"/>
                <a:ea typeface="华文新魏" panose="02010800040101010101" pitchFamily="2" charset="-122"/>
              </a:rPr>
              <a:t>振动理论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left)">
                                      <p:cBhvr>
                                        <p:cTn id="7" dur="500"/>
                                        <p:tgtEl>
                                          <p:spTgt spid="5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dissolve">
                                      <p:cBhvr>
                                        <p:cTn id="12" dur="500"/>
                                        <p:tgtEl>
                                          <p:spTgt spid="51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2" fill="hold" nodeType="clickEffect">
                                  <p:stCondLst>
                                    <p:cond delay="0"/>
                                  </p:stCondLst>
                                  <p:childTnLst>
                                    <p:set>
                                      <p:cBhvr>
                                        <p:cTn id="16" dur="1" fill="hold">
                                          <p:stCondLst>
                                            <p:cond delay="0"/>
                                          </p:stCondLst>
                                        </p:cTn>
                                        <p:tgtEl>
                                          <p:spTgt spid="5131"/>
                                        </p:tgtEl>
                                        <p:attrNameLst>
                                          <p:attrName>style.visibility</p:attrName>
                                        </p:attrNameLst>
                                      </p:cBhvr>
                                      <p:to>
                                        <p:strVal val="visible"/>
                                      </p:to>
                                    </p:set>
                                    <p:animEffect transition="in" filter="slide(fromRight)">
                                      <p:cBhvr>
                                        <p:cTn id="17" dur="500"/>
                                        <p:tgtEl>
                                          <p:spTgt spid="513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2" fill="hold" nodeType="clickEffect">
                                  <p:stCondLst>
                                    <p:cond delay="0"/>
                                  </p:stCondLst>
                                  <p:childTnLst>
                                    <p:set>
                                      <p:cBhvr>
                                        <p:cTn id="21" dur="1" fill="hold">
                                          <p:stCondLst>
                                            <p:cond delay="0"/>
                                          </p:stCondLst>
                                        </p:cTn>
                                        <p:tgtEl>
                                          <p:spTgt spid="5132"/>
                                        </p:tgtEl>
                                        <p:attrNameLst>
                                          <p:attrName>style.visibility</p:attrName>
                                        </p:attrNameLst>
                                      </p:cBhvr>
                                      <p:to>
                                        <p:strVal val="visible"/>
                                      </p:to>
                                    </p:set>
                                    <p:animEffect transition="in" filter="slide(fromRight)">
                                      <p:cBhvr>
                                        <p:cTn id="22" dur="500"/>
                                        <p:tgtEl>
                                          <p:spTgt spid="513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5135"/>
                                        </p:tgtEl>
                                        <p:attrNameLst>
                                          <p:attrName>style.visibility</p:attrName>
                                        </p:attrNameLst>
                                      </p:cBhvr>
                                      <p:to>
                                        <p:strVal val="visible"/>
                                      </p:to>
                                    </p:set>
                                    <p:animEffect transition="in" filter="blinds(horizontal)">
                                      <p:cBhvr>
                                        <p:cTn id="27" dur="500"/>
                                        <p:tgtEl>
                                          <p:spTgt spid="513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2" fill="hold" grpId="0" nodeType="clickEffect">
                                  <p:stCondLst>
                                    <p:cond delay="0"/>
                                  </p:stCondLst>
                                  <p:childTnLst>
                                    <p:set>
                                      <p:cBhvr>
                                        <p:cTn id="31" dur="1" fill="hold">
                                          <p:stCondLst>
                                            <p:cond delay="0"/>
                                          </p:stCondLst>
                                        </p:cTn>
                                        <p:tgtEl>
                                          <p:spTgt spid="5133"/>
                                        </p:tgtEl>
                                        <p:attrNameLst>
                                          <p:attrName>style.visibility</p:attrName>
                                        </p:attrNameLst>
                                      </p:cBhvr>
                                      <p:to>
                                        <p:strVal val="visible"/>
                                      </p:to>
                                    </p:set>
                                    <p:animEffect transition="in" filter="slide(fromRight)">
                                      <p:cBhvr>
                                        <p:cTn id="32" dur="500"/>
                                        <p:tgtEl>
                                          <p:spTgt spid="513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136"/>
                                        </p:tgtEl>
                                        <p:attrNameLst>
                                          <p:attrName>style.visibility</p:attrName>
                                        </p:attrNameLst>
                                      </p:cBhvr>
                                      <p:to>
                                        <p:strVal val="visible"/>
                                      </p:to>
                                    </p:set>
                                    <p:animEffect transition="in" filter="blinds(horizontal)">
                                      <p:cBhvr>
                                        <p:cTn id="37" dur="500"/>
                                        <p:tgtEl>
                                          <p:spTgt spid="513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5124"/>
                                        </p:tgtEl>
                                        <p:attrNameLst>
                                          <p:attrName>style.visibility</p:attrName>
                                        </p:attrNameLst>
                                      </p:cBhvr>
                                      <p:to>
                                        <p:strVal val="visible"/>
                                      </p:to>
                                    </p:set>
                                    <p:animEffect transition="in" filter="checkerboard(across)">
                                      <p:cBhvr>
                                        <p:cTn id="42" dur="500"/>
                                        <p:tgtEl>
                                          <p:spTgt spid="5124"/>
                                        </p:tgtEl>
                                      </p:cBhvr>
                                    </p:animEffect>
                                  </p:childTnLst>
                                </p:cTn>
                              </p:par>
                            </p:childTnLst>
                          </p:cTn>
                        </p:par>
                        <p:par>
                          <p:cTn id="43" fill="hold" nodeType="afterGroup">
                            <p:stCondLst>
                              <p:cond delay="500"/>
                            </p:stCondLst>
                            <p:childTnLst>
                              <p:par>
                                <p:cTn id="44" presetID="3" presetClass="entr" presetSubtype="10" fill="hold" nodeType="afterEffect">
                                  <p:stCondLst>
                                    <p:cond delay="0"/>
                                  </p:stCondLst>
                                  <p:childTnLst>
                                    <p:set>
                                      <p:cBhvr>
                                        <p:cTn id="45" dur="1" fill="hold">
                                          <p:stCondLst>
                                            <p:cond delay="0"/>
                                          </p:stCondLst>
                                        </p:cTn>
                                        <p:tgtEl>
                                          <p:spTgt spid="5134"/>
                                        </p:tgtEl>
                                        <p:attrNameLst>
                                          <p:attrName>style.visibility</p:attrName>
                                        </p:attrNameLst>
                                      </p:cBhvr>
                                      <p:to>
                                        <p:strVal val="visible"/>
                                      </p:to>
                                    </p:set>
                                    <p:animEffect transition="in" filter="blinds(horizontal)">
                                      <p:cBhvr>
                                        <p:cTn id="46" dur="500"/>
                                        <p:tgtEl>
                                          <p:spTgt spid="5134"/>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5125"/>
                                        </p:tgtEl>
                                        <p:attrNameLst>
                                          <p:attrName>style.visibility</p:attrName>
                                        </p:attrNameLst>
                                      </p:cBhvr>
                                      <p:to>
                                        <p:strVal val="visible"/>
                                      </p:to>
                                    </p:set>
                                    <p:animEffect transition="in" filter="blinds(horizontal)">
                                      <p:cBhvr>
                                        <p:cTn id="51" dur="500"/>
                                        <p:tgtEl>
                                          <p:spTgt spid="5125"/>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5" fill="hold" grpId="0" nodeType="clickEffect">
                                  <p:stCondLst>
                                    <p:cond delay="0"/>
                                  </p:stCondLst>
                                  <p:childTnLst>
                                    <p:set>
                                      <p:cBhvr>
                                        <p:cTn id="55" dur="1" fill="hold">
                                          <p:stCondLst>
                                            <p:cond delay="0"/>
                                          </p:stCondLst>
                                        </p:cTn>
                                        <p:tgtEl>
                                          <p:spTgt spid="5126"/>
                                        </p:tgtEl>
                                        <p:attrNameLst>
                                          <p:attrName>style.visibility</p:attrName>
                                        </p:attrNameLst>
                                      </p:cBhvr>
                                      <p:to>
                                        <p:strVal val="visible"/>
                                      </p:to>
                                    </p:set>
                                    <p:animEffect transition="in" filter="blinds(vertical)">
                                      <p:cBhvr>
                                        <p:cTn id="56" dur="500"/>
                                        <p:tgtEl>
                                          <p:spTgt spid="5126"/>
                                        </p:tgtEl>
                                      </p:cBhvr>
                                    </p:animEffect>
                                  </p:childTnLst>
                                </p:cTn>
                              </p:par>
                            </p:childTnLst>
                          </p:cTn>
                        </p:par>
                        <p:par>
                          <p:cTn id="57" fill="hold" nodeType="afterGroup">
                            <p:stCondLst>
                              <p:cond delay="500"/>
                            </p:stCondLst>
                            <p:childTnLst>
                              <p:par>
                                <p:cTn id="58" presetID="22" presetClass="entr" presetSubtype="8" fill="hold" nodeType="afterEffect">
                                  <p:stCondLst>
                                    <p:cond delay="3000"/>
                                  </p:stCondLst>
                                  <p:childTnLst>
                                    <p:set>
                                      <p:cBhvr>
                                        <p:cTn id="59" dur="1" fill="hold">
                                          <p:stCondLst>
                                            <p:cond delay="0"/>
                                          </p:stCondLst>
                                        </p:cTn>
                                        <p:tgtEl>
                                          <p:spTgt spid="5127"/>
                                        </p:tgtEl>
                                        <p:attrNameLst>
                                          <p:attrName>style.visibility</p:attrName>
                                        </p:attrNameLst>
                                      </p:cBhvr>
                                      <p:to>
                                        <p:strVal val="visible"/>
                                      </p:to>
                                    </p:set>
                                    <p:animEffect transition="in" filter="wipe(left)">
                                      <p:cBhvr>
                                        <p:cTn id="60" dur="500"/>
                                        <p:tgtEl>
                                          <p:spTgt spid="5127"/>
                                        </p:tgtEl>
                                      </p:cBhvr>
                                    </p:animEffect>
                                  </p:childTnLst>
                                </p:cTn>
                              </p:par>
                            </p:childTnLst>
                          </p:cTn>
                        </p:par>
                        <p:par>
                          <p:cTn id="61" fill="hold" nodeType="afterGroup">
                            <p:stCondLst>
                              <p:cond delay="4000"/>
                            </p:stCondLst>
                            <p:childTnLst>
                              <p:par>
                                <p:cTn id="62" presetID="3" presetClass="entr" presetSubtype="5" fill="hold" grpId="0" nodeType="afterEffect">
                                  <p:stCondLst>
                                    <p:cond delay="2000"/>
                                  </p:stCondLst>
                                  <p:childTnLst>
                                    <p:set>
                                      <p:cBhvr>
                                        <p:cTn id="63" dur="1" fill="hold">
                                          <p:stCondLst>
                                            <p:cond delay="0"/>
                                          </p:stCondLst>
                                        </p:cTn>
                                        <p:tgtEl>
                                          <p:spTgt spid="5128"/>
                                        </p:tgtEl>
                                        <p:attrNameLst>
                                          <p:attrName>style.visibility</p:attrName>
                                        </p:attrNameLst>
                                      </p:cBhvr>
                                      <p:to>
                                        <p:strVal val="visible"/>
                                      </p:to>
                                    </p:set>
                                    <p:animEffect transition="in" filter="blinds(vertical)">
                                      <p:cBhvr>
                                        <p:cTn id="64" dur="500"/>
                                        <p:tgtEl>
                                          <p:spTgt spid="5128"/>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5138"/>
                                        </p:tgtEl>
                                        <p:attrNameLst>
                                          <p:attrName>style.visibility</p:attrName>
                                        </p:attrNameLst>
                                      </p:cBhvr>
                                      <p:to>
                                        <p:strVal val="visible"/>
                                      </p:to>
                                    </p:set>
                                    <p:animEffect transition="in" filter="blinds(horizontal)">
                                      <p:cBhvr>
                                        <p:cTn id="69" dur="500"/>
                                        <p:tgtEl>
                                          <p:spTgt spid="5138"/>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5139"/>
                                        </p:tgtEl>
                                        <p:attrNameLst>
                                          <p:attrName>style.visibility</p:attrName>
                                        </p:attrNameLst>
                                      </p:cBhvr>
                                      <p:to>
                                        <p:strVal val="visible"/>
                                      </p:to>
                                    </p:set>
                                    <p:animEffect transition="in" filter="blinds(horizontal)">
                                      <p:cBhvr>
                                        <p:cTn id="74" dur="500"/>
                                        <p:tgtEl>
                                          <p:spTgt spid="5139"/>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5140"/>
                                        </p:tgtEl>
                                        <p:attrNameLst>
                                          <p:attrName>style.visibility</p:attrName>
                                        </p:attrNameLst>
                                      </p:cBhvr>
                                      <p:to>
                                        <p:strVal val="visible"/>
                                      </p:to>
                                    </p:set>
                                    <p:animEffect transition="in" filter="blinds(horizontal)">
                                      <p:cBhvr>
                                        <p:cTn id="79" dur="500"/>
                                        <p:tgtEl>
                                          <p:spTgt spid="5140"/>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5141"/>
                                        </p:tgtEl>
                                        <p:attrNameLst>
                                          <p:attrName>style.visibility</p:attrName>
                                        </p:attrNameLst>
                                      </p:cBhvr>
                                      <p:to>
                                        <p:strVal val="visible"/>
                                      </p:to>
                                    </p:set>
                                    <p:animEffect transition="in" filter="blinds(horizontal)">
                                      <p:cBhvr>
                                        <p:cTn id="84" dur="500"/>
                                        <p:tgtEl>
                                          <p:spTgt spid="5141"/>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8" fill="hold" nodeType="clickEffect">
                                  <p:stCondLst>
                                    <p:cond delay="0"/>
                                  </p:stCondLst>
                                  <p:childTnLst>
                                    <p:set>
                                      <p:cBhvr>
                                        <p:cTn id="88" dur="1" fill="hold">
                                          <p:stCondLst>
                                            <p:cond delay="0"/>
                                          </p:stCondLst>
                                        </p:cTn>
                                        <p:tgtEl>
                                          <p:spTgt spid="5129"/>
                                        </p:tgtEl>
                                        <p:attrNameLst>
                                          <p:attrName>style.visibility</p:attrName>
                                        </p:attrNameLst>
                                      </p:cBhvr>
                                      <p:to>
                                        <p:strVal val="visible"/>
                                      </p:to>
                                    </p:set>
                                    <p:animEffect transition="in" filter="wipe(left)">
                                      <p:cBhvr>
                                        <p:cTn id="89" dur="500"/>
                                        <p:tgtEl>
                                          <p:spTgt spid="5129"/>
                                        </p:tgtEl>
                                      </p:cBhvr>
                                    </p:animEffect>
                                  </p:childTnLst>
                                </p:cTn>
                              </p:par>
                            </p:childTnLst>
                          </p:cTn>
                        </p:par>
                        <p:par>
                          <p:cTn id="90" fill="hold" nodeType="afterGroup">
                            <p:stCondLst>
                              <p:cond delay="500"/>
                            </p:stCondLst>
                            <p:childTnLst>
                              <p:par>
                                <p:cTn id="91" presetID="14" presetClass="entr" presetSubtype="10" fill="hold" grpId="0" nodeType="afterEffect">
                                  <p:stCondLst>
                                    <p:cond delay="0"/>
                                  </p:stCondLst>
                                  <p:childTnLst>
                                    <p:set>
                                      <p:cBhvr>
                                        <p:cTn id="92" dur="1" fill="hold">
                                          <p:stCondLst>
                                            <p:cond delay="0"/>
                                          </p:stCondLst>
                                        </p:cTn>
                                        <p:tgtEl>
                                          <p:spTgt spid="5130"/>
                                        </p:tgtEl>
                                        <p:attrNameLst>
                                          <p:attrName>style.visibility</p:attrName>
                                        </p:attrNameLst>
                                      </p:cBhvr>
                                      <p:to>
                                        <p:strVal val="visible"/>
                                      </p:to>
                                    </p:set>
                                    <p:animEffect transition="in" filter="randombar(horizontal)">
                                      <p:cBhvr>
                                        <p:cTn id="93" dur="500"/>
                                        <p:tgtEl>
                                          <p:spTgt spid="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P spid="5123" grpId="0" autoUpdateAnimBg="0"/>
      <p:bldP spid="5124" grpId="0" autoUpdateAnimBg="0"/>
      <p:bldP spid="5125" grpId="0" autoUpdateAnimBg="0"/>
      <p:bldP spid="5126" grpId="0" animBg="1" autoUpdateAnimBg="0"/>
      <p:bldP spid="5128" grpId="0" animBg="1" autoUpdateAnimBg="0"/>
      <p:bldP spid="5130" grpId="0" animBg="1" autoUpdateAnimBg="0"/>
      <p:bldP spid="5133" grpId="0" autoUpdateAnimBg="0"/>
      <p:bldP spid="5136" grpId="0" animBg="1" autoUpdateAnimBg="0"/>
      <p:bldP spid="5138" grpId="0" autoUpdateAnimBg="0"/>
      <p:bldP spid="5139" grpId="0" autoUpdateAnimBg="0"/>
      <p:bldP spid="5140" grpId="0" autoUpdateAnimBg="0"/>
      <p:bldP spid="514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0" y="213360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例</a:t>
            </a:r>
            <a:r>
              <a:rPr kumimoji="1" lang="en-US" altLang="zh-CN" sz="2800" b="1">
                <a:latin typeface="Times New Roman" panose="02020603050405020304" pitchFamily="18" charset="0"/>
              </a:rPr>
              <a:t>.</a:t>
            </a:r>
            <a:r>
              <a:rPr kumimoji="1" lang="zh-CN" altLang="en-US" sz="2800" b="1">
                <a:latin typeface="Times New Roman" panose="02020603050405020304" pitchFamily="18" charset="0"/>
              </a:rPr>
              <a:t>原子的线度为</a:t>
            </a:r>
            <a:r>
              <a:rPr kumimoji="1" lang="en-US" altLang="zh-CN" sz="2800" b="1">
                <a:latin typeface="Times New Roman" panose="02020603050405020304" pitchFamily="18" charset="0"/>
              </a:rPr>
              <a:t>10</a:t>
            </a:r>
            <a:r>
              <a:rPr kumimoji="1" lang="en-US" altLang="zh-CN" sz="2800" b="1" baseline="30000">
                <a:latin typeface="Times New Roman" panose="02020603050405020304" pitchFamily="18" charset="0"/>
              </a:rPr>
              <a:t>-10</a:t>
            </a:r>
            <a:r>
              <a:rPr kumimoji="1" lang="zh-CN" altLang="en-US" sz="2800" b="1">
                <a:latin typeface="Times New Roman" panose="02020603050405020304" pitchFamily="18" charset="0"/>
              </a:rPr>
              <a:t>米。求原子中电子速度的不确定量。</a:t>
            </a:r>
          </a:p>
        </p:txBody>
      </p:sp>
      <p:sp>
        <p:nvSpPr>
          <p:cNvPr id="40963" name="Text Box 3"/>
          <p:cNvSpPr txBox="1">
            <a:spLocks noChangeArrowheads="1"/>
          </p:cNvSpPr>
          <p:nvPr/>
        </p:nvSpPr>
        <p:spPr bwMode="auto">
          <a:xfrm>
            <a:off x="2667000" y="2590800"/>
            <a:ext cx="5562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latin typeface="Times New Roman" panose="02020603050405020304" pitchFamily="18" charset="0"/>
              </a:rPr>
              <a:t>Δ</a:t>
            </a:r>
            <a:r>
              <a:rPr kumimoji="1" lang="en-US" altLang="zh-CN" sz="2800" b="1" i="1">
                <a:latin typeface="Times New Roman" panose="02020603050405020304" pitchFamily="18" charset="0"/>
              </a:rPr>
              <a:t>r</a:t>
            </a:r>
            <a:r>
              <a:rPr kumimoji="1" lang="en-US" altLang="zh-CN" sz="2800" b="1">
                <a:latin typeface="Times New Roman" panose="02020603050405020304" pitchFamily="18" charset="0"/>
              </a:rPr>
              <a:t>=10</a:t>
            </a:r>
            <a:r>
              <a:rPr kumimoji="1" lang="en-US" altLang="zh-CN" sz="2800" b="1" baseline="30000">
                <a:latin typeface="Times New Roman" panose="02020603050405020304" pitchFamily="18" charset="0"/>
              </a:rPr>
              <a:t>-10</a:t>
            </a:r>
            <a:r>
              <a:rPr kumimoji="1" lang="en-US" altLang="zh-CN" sz="2800" b="1">
                <a:latin typeface="Times New Roman" panose="02020603050405020304" pitchFamily="18" charset="0"/>
              </a:rPr>
              <a:t>m</a:t>
            </a:r>
            <a:endParaRPr kumimoji="1" lang="en-US" altLang="zh-CN" sz="1600" b="1">
              <a:solidFill>
                <a:srgbClr val="FF9933"/>
              </a:solidFill>
              <a:latin typeface="Times New Roman" panose="02020603050405020304" pitchFamily="18" charset="0"/>
              <a:ea typeface="华文新魏" panose="02010800040101010101" pitchFamily="2" charset="-122"/>
            </a:endParaRPr>
          </a:p>
        </p:txBody>
      </p:sp>
      <p:grpSp>
        <p:nvGrpSpPr>
          <p:cNvPr id="40964" name="Group 4"/>
          <p:cNvGrpSpPr>
            <a:grpSpLocks/>
          </p:cNvGrpSpPr>
          <p:nvPr/>
        </p:nvGrpSpPr>
        <p:grpSpPr bwMode="auto">
          <a:xfrm>
            <a:off x="685800" y="3429000"/>
            <a:ext cx="6807200" cy="546100"/>
            <a:chOff x="432" y="3552"/>
            <a:chExt cx="4288" cy="344"/>
          </a:xfrm>
        </p:grpSpPr>
        <p:sp>
          <p:nvSpPr>
            <p:cNvPr id="40965" name="Text Box 5"/>
            <p:cNvSpPr txBox="1">
              <a:spLocks noChangeArrowheads="1"/>
            </p:cNvSpPr>
            <p:nvPr/>
          </p:nvSpPr>
          <p:spPr bwMode="auto">
            <a:xfrm>
              <a:off x="432" y="3552"/>
              <a:ext cx="17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由不确定关系有</a:t>
              </a:r>
            </a:p>
          </p:txBody>
        </p:sp>
        <p:graphicFrame>
          <p:nvGraphicFramePr>
            <p:cNvPr id="40966" name="Object 6"/>
            <p:cNvGraphicFramePr>
              <a:graphicFrameLocks noChangeAspect="1"/>
            </p:cNvGraphicFramePr>
            <p:nvPr/>
          </p:nvGraphicFramePr>
          <p:xfrm>
            <a:off x="2112" y="3648"/>
            <a:ext cx="952" cy="248"/>
          </p:xfrm>
          <a:graphic>
            <a:graphicData uri="http://schemas.openxmlformats.org/presentationml/2006/ole">
              <mc:AlternateContent xmlns:mc="http://schemas.openxmlformats.org/markup-compatibility/2006">
                <mc:Choice xmlns:v="urn:schemas-microsoft-com:vml" Requires="v">
                  <p:oleObj spid="_x0000_s9217" name="Equation" r:id="rId3" imgW="1511280" imgH="393480" progId="Equation.3">
                    <p:embed/>
                  </p:oleObj>
                </mc:Choice>
                <mc:Fallback>
                  <p:oleObj name="Equation" r:id="rId3" imgW="1511280" imgH="393480" progId="Equation.3">
                    <p:embed/>
                    <p:pic>
                      <p:nvPicPr>
                        <p:cNvPr id="40966"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2" y="3648"/>
                          <a:ext cx="952"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967" name="Object 7"/>
            <p:cNvGraphicFramePr>
              <a:graphicFrameLocks noChangeAspect="1"/>
            </p:cNvGraphicFramePr>
            <p:nvPr/>
          </p:nvGraphicFramePr>
          <p:xfrm>
            <a:off x="3264" y="3640"/>
            <a:ext cx="1456" cy="200"/>
          </p:xfrm>
          <a:graphic>
            <a:graphicData uri="http://schemas.openxmlformats.org/presentationml/2006/ole">
              <mc:AlternateContent xmlns:mc="http://schemas.openxmlformats.org/markup-compatibility/2006">
                <mc:Choice xmlns:v="urn:schemas-microsoft-com:vml" Requires="v">
                  <p:oleObj spid="_x0000_s9218" name="公式" r:id="rId5" imgW="2311200" imgH="317160" progId="Equation.3">
                    <p:embed/>
                  </p:oleObj>
                </mc:Choice>
                <mc:Fallback>
                  <p:oleObj name="公式" r:id="rId5" imgW="2311200" imgH="317160" progId="Equation.3">
                    <p:embed/>
                    <p:pic>
                      <p:nvPicPr>
                        <p:cNvPr id="40967"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4" y="3640"/>
                          <a:ext cx="1456"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40968" name="Object 8"/>
          <p:cNvGraphicFramePr>
            <a:graphicFrameLocks noChangeAspect="1"/>
          </p:cNvGraphicFramePr>
          <p:nvPr/>
        </p:nvGraphicFramePr>
        <p:xfrm>
          <a:off x="1136650" y="4019550"/>
          <a:ext cx="6464300" cy="889000"/>
        </p:xfrm>
        <a:graphic>
          <a:graphicData uri="http://schemas.openxmlformats.org/presentationml/2006/ole">
            <mc:AlternateContent xmlns:mc="http://schemas.openxmlformats.org/markup-compatibility/2006">
              <mc:Choice xmlns:v="urn:schemas-microsoft-com:vml" Requires="v">
                <p:oleObj spid="_x0000_s9219" name="公式" r:id="rId7" imgW="6464160" imgH="888840" progId="Equation.3">
                  <p:embed/>
                </p:oleObj>
              </mc:Choice>
              <mc:Fallback>
                <p:oleObj name="公式" r:id="rId7" imgW="6464160" imgH="888840" progId="Equation.3">
                  <p:embed/>
                  <p:pic>
                    <p:nvPicPr>
                      <p:cNvPr id="40968"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6650" y="4019550"/>
                        <a:ext cx="6464300"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0969" name="Group 9"/>
          <p:cNvGrpSpPr>
            <a:grpSpLocks/>
          </p:cNvGrpSpPr>
          <p:nvPr/>
        </p:nvGrpSpPr>
        <p:grpSpPr bwMode="auto">
          <a:xfrm>
            <a:off x="4800600" y="3733800"/>
            <a:ext cx="4038600" cy="457200"/>
            <a:chOff x="3024" y="3600"/>
            <a:chExt cx="2544" cy="288"/>
          </a:xfrm>
        </p:grpSpPr>
        <p:sp>
          <p:nvSpPr>
            <p:cNvPr id="40970" name="Line 10"/>
            <p:cNvSpPr>
              <a:spLocks noChangeShapeType="1"/>
            </p:cNvSpPr>
            <p:nvPr/>
          </p:nvSpPr>
          <p:spPr bwMode="auto">
            <a:xfrm>
              <a:off x="3024" y="3744"/>
              <a:ext cx="432" cy="0"/>
            </a:xfrm>
            <a:prstGeom prst="line">
              <a:avLst/>
            </a:prstGeom>
            <a:noFill/>
            <a:ln w="38100">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40971" name="Object 11"/>
            <p:cNvGraphicFramePr>
              <a:graphicFrameLocks noChangeAspect="1"/>
            </p:cNvGraphicFramePr>
            <p:nvPr/>
          </p:nvGraphicFramePr>
          <p:xfrm>
            <a:off x="4848" y="3680"/>
            <a:ext cx="704" cy="208"/>
          </p:xfrm>
          <a:graphic>
            <a:graphicData uri="http://schemas.openxmlformats.org/presentationml/2006/ole">
              <mc:AlternateContent xmlns:mc="http://schemas.openxmlformats.org/markup-compatibility/2006">
                <mc:Choice xmlns:v="urn:schemas-microsoft-com:vml" Requires="v">
                  <p:oleObj spid="_x0000_s9220" name="公式" r:id="rId9" imgW="1117440" imgH="330120" progId="Equation.3">
                    <p:embed/>
                  </p:oleObj>
                </mc:Choice>
                <mc:Fallback>
                  <p:oleObj name="公式" r:id="rId9" imgW="1117440" imgH="330120" progId="Equation.3">
                    <p:embed/>
                    <p:pic>
                      <p:nvPicPr>
                        <p:cNvPr id="40971"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48" y="3680"/>
                          <a:ext cx="704"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972" name="Line 12"/>
            <p:cNvSpPr>
              <a:spLocks noChangeShapeType="1"/>
            </p:cNvSpPr>
            <p:nvPr/>
          </p:nvSpPr>
          <p:spPr bwMode="auto">
            <a:xfrm>
              <a:off x="3504" y="3744"/>
              <a:ext cx="1248" cy="48"/>
            </a:xfrm>
            <a:prstGeom prst="line">
              <a:avLst/>
            </a:prstGeom>
            <a:noFill/>
            <a:ln w="28575">
              <a:solidFill>
                <a:srgbClr val="0080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3" name="Rectangle 13"/>
            <p:cNvSpPr>
              <a:spLocks noChangeArrowheads="1"/>
            </p:cNvSpPr>
            <p:nvPr/>
          </p:nvSpPr>
          <p:spPr bwMode="auto">
            <a:xfrm>
              <a:off x="4800" y="3600"/>
              <a:ext cx="768" cy="288"/>
            </a:xfrm>
            <a:prstGeom prst="rect">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wipe(left)">
                                      <p:cBhvr>
                                        <p:cTn id="7" dur="500"/>
                                        <p:tgtEl>
                                          <p:spTgt spid="409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0963"/>
                                        </p:tgtEl>
                                        <p:attrNameLst>
                                          <p:attrName>style.visibility</p:attrName>
                                        </p:attrNameLst>
                                      </p:cBhvr>
                                      <p:to>
                                        <p:strVal val="visible"/>
                                      </p:to>
                                    </p:set>
                                    <p:animEffect transition="in" filter="checkerboard(across)">
                                      <p:cBhvr>
                                        <p:cTn id="12" dur="500"/>
                                        <p:tgtEl>
                                          <p:spTgt spid="409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0964"/>
                                        </p:tgtEl>
                                        <p:attrNameLst>
                                          <p:attrName>style.visibility</p:attrName>
                                        </p:attrNameLst>
                                      </p:cBhvr>
                                      <p:to>
                                        <p:strVal val="visible"/>
                                      </p:to>
                                    </p:set>
                                    <p:animEffect transition="in" filter="wipe(left)">
                                      <p:cBhvr>
                                        <p:cTn id="17" dur="500"/>
                                        <p:tgtEl>
                                          <p:spTgt spid="4096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0968"/>
                                        </p:tgtEl>
                                        <p:attrNameLst>
                                          <p:attrName>style.visibility</p:attrName>
                                        </p:attrNameLst>
                                      </p:cBhvr>
                                      <p:to>
                                        <p:strVal val="visible"/>
                                      </p:to>
                                    </p:set>
                                    <p:animEffect transition="in" filter="wipe(left)">
                                      <p:cBhvr>
                                        <p:cTn id="22" dur="500"/>
                                        <p:tgtEl>
                                          <p:spTgt spid="4096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40969"/>
                                        </p:tgtEl>
                                        <p:attrNameLst>
                                          <p:attrName>style.visibility</p:attrName>
                                        </p:attrNameLst>
                                      </p:cBhvr>
                                      <p:to>
                                        <p:strVal val="visible"/>
                                      </p:to>
                                    </p:set>
                                    <p:animEffect transition="in" filter="wipe(left)">
                                      <p:cBhvr>
                                        <p:cTn id="27" dur="500"/>
                                        <p:tgtEl>
                                          <p:spTgt spid="409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autoUpdateAnimBg="0"/>
      <p:bldP spid="40963"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0" y="0"/>
            <a:ext cx="9144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华文新魏" panose="02010800040101010101" pitchFamily="2" charset="-122"/>
              </a:rPr>
              <a:t>例：用电子显微镜来分辨大小为</a:t>
            </a:r>
            <a:r>
              <a:rPr kumimoji="1" lang="en-US" altLang="zh-CN" sz="2800" b="1">
                <a:latin typeface="Times New Roman" panose="02020603050405020304" pitchFamily="18" charset="0"/>
                <a:ea typeface="华文新魏" panose="02010800040101010101" pitchFamily="2" charset="-122"/>
              </a:rPr>
              <a:t>1nm</a:t>
            </a:r>
            <a:r>
              <a:rPr kumimoji="1" lang="zh-CN" altLang="en-US" sz="2800" b="1">
                <a:latin typeface="Times New Roman" panose="02020603050405020304" pitchFamily="18" charset="0"/>
                <a:ea typeface="华文新魏" panose="02010800040101010101" pitchFamily="2" charset="-122"/>
              </a:rPr>
              <a:t>的物体。估算所需要的电子动能的最小值（以</a:t>
            </a:r>
            <a:r>
              <a:rPr kumimoji="1" lang="en-US" altLang="zh-CN" sz="2800" b="1">
                <a:latin typeface="Times New Roman" panose="02020603050405020304" pitchFamily="18" charset="0"/>
                <a:ea typeface="华文新魏" panose="02010800040101010101" pitchFamily="2" charset="-122"/>
              </a:rPr>
              <a:t>eV</a:t>
            </a:r>
            <a:r>
              <a:rPr kumimoji="1" lang="zh-CN" altLang="en-US" sz="2800" b="1">
                <a:latin typeface="Times New Roman" panose="02020603050405020304" pitchFamily="18" charset="0"/>
                <a:ea typeface="华文新魏" panose="02010800040101010101" pitchFamily="2" charset="-122"/>
              </a:rPr>
              <a:t>为单位）</a:t>
            </a:r>
          </a:p>
        </p:txBody>
      </p:sp>
      <p:sp>
        <p:nvSpPr>
          <p:cNvPr id="41987" name="Text Box 3"/>
          <p:cNvSpPr txBox="1">
            <a:spLocks noChangeArrowheads="1"/>
          </p:cNvSpPr>
          <p:nvPr/>
        </p:nvSpPr>
        <p:spPr bwMode="auto">
          <a:xfrm>
            <a:off x="393700" y="1054100"/>
            <a:ext cx="49688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华文新魏" panose="02010800040101010101" pitchFamily="2" charset="-122"/>
              </a:rPr>
              <a:t>电子位置的不确定量为</a:t>
            </a:r>
          </a:p>
        </p:txBody>
      </p:sp>
      <p:graphicFrame>
        <p:nvGraphicFramePr>
          <p:cNvPr id="41988" name="Object 4"/>
          <p:cNvGraphicFramePr>
            <a:graphicFrameLocks noChangeAspect="1"/>
          </p:cNvGraphicFramePr>
          <p:nvPr/>
        </p:nvGraphicFramePr>
        <p:xfrm>
          <a:off x="4459288" y="1203325"/>
          <a:ext cx="1409700" cy="304800"/>
        </p:xfrm>
        <a:graphic>
          <a:graphicData uri="http://schemas.openxmlformats.org/presentationml/2006/ole">
            <mc:AlternateContent xmlns:mc="http://schemas.openxmlformats.org/markup-compatibility/2006">
              <mc:Choice xmlns:v="urn:schemas-microsoft-com:vml" Requires="v">
                <p:oleObj spid="_x0000_s10241" name="Equation" r:id="rId3" imgW="1409400" imgH="304560" progId="Equation.DSMT4">
                  <p:embed/>
                </p:oleObj>
              </mc:Choice>
              <mc:Fallback>
                <p:oleObj name="Equation" r:id="rId3" imgW="1409400" imgH="304560" progId="Equation.DSMT4">
                  <p:embed/>
                  <p:pic>
                    <p:nvPicPr>
                      <p:cNvPr id="4198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9288" y="1203325"/>
                        <a:ext cx="14097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989" name="Object 5"/>
          <p:cNvGraphicFramePr>
            <a:graphicFrameLocks noChangeAspect="1"/>
          </p:cNvGraphicFramePr>
          <p:nvPr/>
        </p:nvGraphicFramePr>
        <p:xfrm>
          <a:off x="2339975" y="1773238"/>
          <a:ext cx="1790700" cy="838200"/>
        </p:xfrm>
        <a:graphic>
          <a:graphicData uri="http://schemas.openxmlformats.org/presentationml/2006/ole">
            <mc:AlternateContent xmlns:mc="http://schemas.openxmlformats.org/markup-compatibility/2006">
              <mc:Choice xmlns:v="urn:schemas-microsoft-com:vml" Requires="v">
                <p:oleObj spid="_x0000_s10242" name="公式" r:id="rId5" imgW="1790640" imgH="838080" progId="Equation.3">
                  <p:embed/>
                </p:oleObj>
              </mc:Choice>
              <mc:Fallback>
                <p:oleObj name="公式" r:id="rId5" imgW="1790640" imgH="838080" progId="Equation.3">
                  <p:embed/>
                  <p:pic>
                    <p:nvPicPr>
                      <p:cNvPr id="41989"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9975" y="1773238"/>
                        <a:ext cx="17907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990" name="Object 6"/>
          <p:cNvGraphicFramePr>
            <a:graphicFrameLocks noChangeAspect="1"/>
          </p:cNvGraphicFramePr>
          <p:nvPr/>
        </p:nvGraphicFramePr>
        <p:xfrm>
          <a:off x="4572000" y="1798638"/>
          <a:ext cx="2032000" cy="838200"/>
        </p:xfrm>
        <a:graphic>
          <a:graphicData uri="http://schemas.openxmlformats.org/presentationml/2006/ole">
            <mc:AlternateContent xmlns:mc="http://schemas.openxmlformats.org/markup-compatibility/2006">
              <mc:Choice xmlns:v="urn:schemas-microsoft-com:vml" Requires="v">
                <p:oleObj spid="_x0000_s10243" name="公式" r:id="rId7" imgW="2031840" imgH="838080" progId="Equation.3">
                  <p:embed/>
                </p:oleObj>
              </mc:Choice>
              <mc:Fallback>
                <p:oleObj name="公式" r:id="rId7" imgW="2031840" imgH="838080" progId="Equation.3">
                  <p:embed/>
                  <p:pic>
                    <p:nvPicPr>
                      <p:cNvPr id="4199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1798638"/>
                        <a:ext cx="20320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1991" name="Group 7"/>
          <p:cNvGrpSpPr>
            <a:grpSpLocks/>
          </p:cNvGrpSpPr>
          <p:nvPr/>
        </p:nvGrpSpPr>
        <p:grpSpPr bwMode="auto">
          <a:xfrm>
            <a:off x="2555875" y="2924175"/>
            <a:ext cx="2120900" cy="519113"/>
            <a:chOff x="1610" y="1842"/>
            <a:chExt cx="1336" cy="327"/>
          </a:xfrm>
        </p:grpSpPr>
        <p:graphicFrame>
          <p:nvGraphicFramePr>
            <p:cNvPr id="41992" name="Object 8"/>
            <p:cNvGraphicFramePr>
              <a:graphicFrameLocks noChangeAspect="1"/>
            </p:cNvGraphicFramePr>
            <p:nvPr/>
          </p:nvGraphicFramePr>
          <p:xfrm>
            <a:off x="2018" y="1888"/>
            <a:ext cx="928" cy="272"/>
          </p:xfrm>
          <a:graphic>
            <a:graphicData uri="http://schemas.openxmlformats.org/presentationml/2006/ole">
              <mc:AlternateContent xmlns:mc="http://schemas.openxmlformats.org/markup-compatibility/2006">
                <mc:Choice xmlns:v="urn:schemas-microsoft-com:vml" Requires="v">
                  <p:oleObj spid="_x0000_s10244" name="公式" r:id="rId9" imgW="1473120" imgH="431640" progId="Equation.3">
                    <p:embed/>
                  </p:oleObj>
                </mc:Choice>
                <mc:Fallback>
                  <p:oleObj name="公式" r:id="rId9" imgW="1473120" imgH="431640" progId="Equation.3">
                    <p:embed/>
                    <p:pic>
                      <p:nvPicPr>
                        <p:cNvPr id="41992"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18" y="1888"/>
                          <a:ext cx="928" cy="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993" name="Text Box 9"/>
            <p:cNvSpPr txBox="1">
              <a:spLocks noChangeArrowheads="1"/>
            </p:cNvSpPr>
            <p:nvPr/>
          </p:nvSpPr>
          <p:spPr bwMode="auto">
            <a:xfrm>
              <a:off x="1610" y="1842"/>
              <a:ext cx="45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华文新魏" panose="02010800040101010101" pitchFamily="2" charset="-122"/>
                </a:rPr>
                <a:t>取</a:t>
              </a:r>
            </a:p>
          </p:txBody>
        </p:sp>
      </p:grpSp>
      <p:sp>
        <p:nvSpPr>
          <p:cNvPr id="41994" name="Text Box 10"/>
          <p:cNvSpPr txBox="1">
            <a:spLocks noChangeArrowheads="1"/>
          </p:cNvSpPr>
          <p:nvPr/>
        </p:nvSpPr>
        <p:spPr bwMode="auto">
          <a:xfrm>
            <a:off x="250825" y="3500438"/>
            <a:ext cx="35290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华文新魏" panose="02010800040101010101" pitchFamily="2" charset="-122"/>
              </a:rPr>
              <a:t>则电子的动能</a:t>
            </a:r>
          </a:p>
        </p:txBody>
      </p:sp>
      <p:graphicFrame>
        <p:nvGraphicFramePr>
          <p:cNvPr id="41995" name="Object 11"/>
          <p:cNvGraphicFramePr>
            <a:graphicFrameLocks noChangeAspect="1"/>
          </p:cNvGraphicFramePr>
          <p:nvPr/>
        </p:nvGraphicFramePr>
        <p:xfrm>
          <a:off x="2555875" y="3573463"/>
          <a:ext cx="1841500" cy="889000"/>
        </p:xfrm>
        <a:graphic>
          <a:graphicData uri="http://schemas.openxmlformats.org/presentationml/2006/ole">
            <mc:AlternateContent xmlns:mc="http://schemas.openxmlformats.org/markup-compatibility/2006">
              <mc:Choice xmlns:v="urn:schemas-microsoft-com:vml" Requires="v">
                <p:oleObj spid="_x0000_s10245" name="公式" r:id="rId11" imgW="1841400" imgH="888840" progId="Equation.3">
                  <p:embed/>
                </p:oleObj>
              </mc:Choice>
              <mc:Fallback>
                <p:oleObj name="公式" r:id="rId11" imgW="1841400" imgH="888840" progId="Equation.3">
                  <p:embed/>
                  <p:pic>
                    <p:nvPicPr>
                      <p:cNvPr id="41995"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55875" y="3573463"/>
                        <a:ext cx="1841500"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996" name="Object 12"/>
          <p:cNvGraphicFramePr>
            <a:graphicFrameLocks noChangeAspect="1"/>
          </p:cNvGraphicFramePr>
          <p:nvPr/>
        </p:nvGraphicFramePr>
        <p:xfrm>
          <a:off x="4932363" y="2997200"/>
          <a:ext cx="1295400" cy="393700"/>
        </p:xfrm>
        <a:graphic>
          <a:graphicData uri="http://schemas.openxmlformats.org/presentationml/2006/ole">
            <mc:AlternateContent xmlns:mc="http://schemas.openxmlformats.org/markup-compatibility/2006">
              <mc:Choice xmlns:v="urn:schemas-microsoft-com:vml" Requires="v">
                <p:oleObj spid="_x0000_s10246" name="公式" r:id="rId13" imgW="1295280" imgH="393480" progId="Equation.3">
                  <p:embed/>
                </p:oleObj>
              </mc:Choice>
              <mc:Fallback>
                <p:oleObj name="公式" r:id="rId13" imgW="1295280" imgH="393480" progId="Equation.3">
                  <p:embed/>
                  <p:pic>
                    <p:nvPicPr>
                      <p:cNvPr id="41996" name="Object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32363" y="2997200"/>
                        <a:ext cx="1295400"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997" name="Object 13"/>
          <p:cNvGraphicFramePr>
            <a:graphicFrameLocks noChangeAspect="1"/>
          </p:cNvGraphicFramePr>
          <p:nvPr/>
        </p:nvGraphicFramePr>
        <p:xfrm>
          <a:off x="4356100" y="3654425"/>
          <a:ext cx="1638300" cy="927100"/>
        </p:xfrm>
        <a:graphic>
          <a:graphicData uri="http://schemas.openxmlformats.org/presentationml/2006/ole">
            <mc:AlternateContent xmlns:mc="http://schemas.openxmlformats.org/markup-compatibility/2006">
              <mc:Choice xmlns:v="urn:schemas-microsoft-com:vml" Requires="v">
                <p:oleObj spid="_x0000_s10247" name="公式" r:id="rId15" imgW="1638000" imgH="927000" progId="Equation.3">
                  <p:embed/>
                </p:oleObj>
              </mc:Choice>
              <mc:Fallback>
                <p:oleObj name="公式" r:id="rId15" imgW="1638000" imgH="927000" progId="Equation.3">
                  <p:embed/>
                  <p:pic>
                    <p:nvPicPr>
                      <p:cNvPr id="41997" name="Object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56100" y="3654425"/>
                        <a:ext cx="1638300"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998" name="Object 14"/>
          <p:cNvGraphicFramePr>
            <a:graphicFrameLocks noChangeAspect="1"/>
          </p:cNvGraphicFramePr>
          <p:nvPr/>
        </p:nvGraphicFramePr>
        <p:xfrm>
          <a:off x="2987675" y="4738688"/>
          <a:ext cx="3987800" cy="1066800"/>
        </p:xfrm>
        <a:graphic>
          <a:graphicData uri="http://schemas.openxmlformats.org/presentationml/2006/ole">
            <mc:AlternateContent xmlns:mc="http://schemas.openxmlformats.org/markup-compatibility/2006">
              <mc:Choice xmlns:v="urn:schemas-microsoft-com:vml" Requires="v">
                <p:oleObj spid="_x0000_s10248" name="公式" r:id="rId17" imgW="3987720" imgH="1066680" progId="Equation.3">
                  <p:embed/>
                </p:oleObj>
              </mc:Choice>
              <mc:Fallback>
                <p:oleObj name="公式" r:id="rId17" imgW="3987720" imgH="1066680" progId="Equation.3">
                  <p:embed/>
                  <p:pic>
                    <p:nvPicPr>
                      <p:cNvPr id="41998" name="Object 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87675" y="4738688"/>
                        <a:ext cx="39878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999" name="Object 15"/>
          <p:cNvGraphicFramePr>
            <a:graphicFrameLocks noChangeAspect="1"/>
          </p:cNvGraphicFramePr>
          <p:nvPr/>
        </p:nvGraphicFramePr>
        <p:xfrm>
          <a:off x="3043238" y="6172200"/>
          <a:ext cx="3924300" cy="393700"/>
        </p:xfrm>
        <a:graphic>
          <a:graphicData uri="http://schemas.openxmlformats.org/presentationml/2006/ole">
            <mc:AlternateContent xmlns:mc="http://schemas.openxmlformats.org/markup-compatibility/2006">
              <mc:Choice xmlns:v="urn:schemas-microsoft-com:vml" Requires="v">
                <p:oleObj spid="_x0000_s10249" name="Equation" r:id="rId19" imgW="3924000" imgH="393480" progId="Equation.DSMT4">
                  <p:embed/>
                </p:oleObj>
              </mc:Choice>
              <mc:Fallback>
                <p:oleObj name="Equation" r:id="rId19" imgW="3924000" imgH="393480" progId="Equation.DSMT4">
                  <p:embed/>
                  <p:pic>
                    <p:nvPicPr>
                      <p:cNvPr id="41999" name="Object 1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043238" y="6172200"/>
                        <a:ext cx="3924300"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2000" name="Group 16"/>
          <p:cNvGrpSpPr>
            <a:grpSpLocks/>
          </p:cNvGrpSpPr>
          <p:nvPr/>
        </p:nvGrpSpPr>
        <p:grpSpPr bwMode="auto">
          <a:xfrm>
            <a:off x="7248525" y="549275"/>
            <a:ext cx="1643063" cy="1455738"/>
            <a:chOff x="4566" y="346"/>
            <a:chExt cx="1035" cy="917"/>
          </a:xfrm>
        </p:grpSpPr>
        <p:sp>
          <p:nvSpPr>
            <p:cNvPr id="42001" name="Oval 17"/>
            <p:cNvSpPr>
              <a:spLocks noChangeArrowheads="1"/>
            </p:cNvSpPr>
            <p:nvPr/>
          </p:nvSpPr>
          <p:spPr bwMode="auto">
            <a:xfrm>
              <a:off x="4694" y="935"/>
              <a:ext cx="182" cy="91"/>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2" name="Line 18"/>
            <p:cNvSpPr>
              <a:spLocks noChangeShapeType="1"/>
            </p:cNvSpPr>
            <p:nvPr/>
          </p:nvSpPr>
          <p:spPr bwMode="auto">
            <a:xfrm>
              <a:off x="4785" y="346"/>
              <a:ext cx="0" cy="544"/>
            </a:xfrm>
            <a:prstGeom prst="line">
              <a:avLst/>
            </a:prstGeom>
            <a:noFill/>
            <a:ln w="9525">
              <a:solidFill>
                <a:schemeClr val="accent2"/>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3" name="Line 19"/>
            <p:cNvSpPr>
              <a:spLocks noChangeShapeType="1"/>
            </p:cNvSpPr>
            <p:nvPr/>
          </p:nvSpPr>
          <p:spPr bwMode="auto">
            <a:xfrm>
              <a:off x="4830" y="346"/>
              <a:ext cx="0" cy="544"/>
            </a:xfrm>
            <a:prstGeom prst="line">
              <a:avLst/>
            </a:prstGeom>
            <a:noFill/>
            <a:ln w="9525">
              <a:solidFill>
                <a:schemeClr val="accent2"/>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4" name="Line 20"/>
            <p:cNvSpPr>
              <a:spLocks noChangeShapeType="1"/>
            </p:cNvSpPr>
            <p:nvPr/>
          </p:nvSpPr>
          <p:spPr bwMode="auto">
            <a:xfrm>
              <a:off x="4740" y="346"/>
              <a:ext cx="0" cy="544"/>
            </a:xfrm>
            <a:prstGeom prst="line">
              <a:avLst/>
            </a:prstGeom>
            <a:noFill/>
            <a:ln w="9525">
              <a:solidFill>
                <a:schemeClr val="accent2"/>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5" name="Line 21"/>
            <p:cNvSpPr>
              <a:spLocks noChangeShapeType="1"/>
            </p:cNvSpPr>
            <p:nvPr/>
          </p:nvSpPr>
          <p:spPr bwMode="auto">
            <a:xfrm>
              <a:off x="4694" y="1071"/>
              <a:ext cx="181" cy="0"/>
            </a:xfrm>
            <a:prstGeom prst="line">
              <a:avLst/>
            </a:prstGeom>
            <a:noFill/>
            <a:ln w="9525">
              <a:solidFill>
                <a:schemeClr val="tx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42006" name="Object 22"/>
            <p:cNvGraphicFramePr>
              <a:graphicFrameLocks noChangeAspect="1"/>
            </p:cNvGraphicFramePr>
            <p:nvPr/>
          </p:nvGraphicFramePr>
          <p:xfrm>
            <a:off x="4566" y="1079"/>
            <a:ext cx="416" cy="184"/>
          </p:xfrm>
          <a:graphic>
            <a:graphicData uri="http://schemas.openxmlformats.org/presentationml/2006/ole">
              <mc:AlternateContent xmlns:mc="http://schemas.openxmlformats.org/markup-compatibility/2006">
                <mc:Choice xmlns:v="urn:schemas-microsoft-com:vml" Requires="v">
                  <p:oleObj spid="_x0000_s10250" name="Equation" r:id="rId21" imgW="660240" imgH="291960" progId="Equation.DSMT4">
                    <p:embed/>
                  </p:oleObj>
                </mc:Choice>
                <mc:Fallback>
                  <p:oleObj name="Equation" r:id="rId21" imgW="660240" imgH="291960" progId="Equation.DSMT4">
                    <p:embed/>
                    <p:pic>
                      <p:nvPicPr>
                        <p:cNvPr id="42006" name="Object 2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566" y="1079"/>
                          <a:ext cx="416" cy="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2007" name="Text Box 23"/>
            <p:cNvSpPr txBox="1">
              <a:spLocks noChangeArrowheads="1"/>
            </p:cNvSpPr>
            <p:nvPr/>
          </p:nvSpPr>
          <p:spPr bwMode="auto">
            <a:xfrm>
              <a:off x="4830" y="391"/>
              <a:ext cx="77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solidFill>
                    <a:srgbClr val="FF0000"/>
                  </a:solidFill>
                  <a:latin typeface="Times New Roman" panose="02020603050405020304" pitchFamily="18" charset="0"/>
                  <a:ea typeface="隶书" panose="02010509060101010101" pitchFamily="49" charset="-122"/>
                </a:rPr>
                <a:t>电子束</a:t>
              </a:r>
            </a:p>
          </p:txBody>
        </p:sp>
      </p:grpSp>
      <p:graphicFrame>
        <p:nvGraphicFramePr>
          <p:cNvPr id="42008" name="Object 24"/>
          <p:cNvGraphicFramePr>
            <a:graphicFrameLocks noChangeAspect="1"/>
          </p:cNvGraphicFramePr>
          <p:nvPr/>
        </p:nvGraphicFramePr>
        <p:xfrm>
          <a:off x="2051050" y="6165850"/>
          <a:ext cx="825500" cy="457200"/>
        </p:xfrm>
        <a:graphic>
          <a:graphicData uri="http://schemas.openxmlformats.org/presentationml/2006/ole">
            <mc:AlternateContent xmlns:mc="http://schemas.openxmlformats.org/markup-compatibility/2006">
              <mc:Choice xmlns:v="urn:schemas-microsoft-com:vml" Requires="v">
                <p:oleObj spid="_x0000_s10251" name="公式" r:id="rId23" imgW="825480" imgH="457200" progId="Equation.3">
                  <p:embed/>
                </p:oleObj>
              </mc:Choice>
              <mc:Fallback>
                <p:oleObj name="公式" r:id="rId23" imgW="825480" imgH="457200" progId="Equation.3">
                  <p:embed/>
                  <p:pic>
                    <p:nvPicPr>
                      <p:cNvPr id="42008" name="Object 24"/>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051050" y="6165850"/>
                        <a:ext cx="8255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Effect transition="in" filter="blinds(horizontal)">
                                      <p:cBhvr>
                                        <p:cTn id="7" dur="500"/>
                                        <p:tgtEl>
                                          <p:spTgt spid="419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42000"/>
                                        </p:tgtEl>
                                        <p:attrNameLst>
                                          <p:attrName>style.visibility</p:attrName>
                                        </p:attrNameLst>
                                      </p:cBhvr>
                                      <p:to>
                                        <p:strVal val="visible"/>
                                      </p:to>
                                    </p:set>
                                    <p:animEffect transition="in" filter="wipe(up)">
                                      <p:cBhvr>
                                        <p:cTn id="12" dur="500"/>
                                        <p:tgtEl>
                                          <p:spTgt spid="4200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1988"/>
                                        </p:tgtEl>
                                        <p:attrNameLst>
                                          <p:attrName>style.visibility</p:attrName>
                                        </p:attrNameLst>
                                      </p:cBhvr>
                                      <p:to>
                                        <p:strVal val="visible"/>
                                      </p:to>
                                    </p:set>
                                    <p:animEffect transition="in" filter="blinds(horizontal)">
                                      <p:cBhvr>
                                        <p:cTn id="17" dur="500"/>
                                        <p:tgtEl>
                                          <p:spTgt spid="4198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1989"/>
                                        </p:tgtEl>
                                        <p:attrNameLst>
                                          <p:attrName>style.visibility</p:attrName>
                                        </p:attrNameLst>
                                      </p:cBhvr>
                                      <p:to>
                                        <p:strVal val="visible"/>
                                      </p:to>
                                    </p:set>
                                    <p:animEffect transition="in" filter="blinds(horizontal)">
                                      <p:cBhvr>
                                        <p:cTn id="22" dur="500"/>
                                        <p:tgtEl>
                                          <p:spTgt spid="4198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1990"/>
                                        </p:tgtEl>
                                        <p:attrNameLst>
                                          <p:attrName>style.visibility</p:attrName>
                                        </p:attrNameLst>
                                      </p:cBhvr>
                                      <p:to>
                                        <p:strVal val="visible"/>
                                      </p:to>
                                    </p:set>
                                    <p:animEffect transition="in" filter="blinds(horizontal)">
                                      <p:cBhvr>
                                        <p:cTn id="27" dur="500"/>
                                        <p:tgtEl>
                                          <p:spTgt spid="4199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41991"/>
                                        </p:tgtEl>
                                        <p:attrNameLst>
                                          <p:attrName>style.visibility</p:attrName>
                                        </p:attrNameLst>
                                      </p:cBhvr>
                                      <p:to>
                                        <p:strVal val="visible"/>
                                      </p:to>
                                    </p:set>
                                    <p:animEffect transition="in" filter="blinds(horizontal)">
                                      <p:cBhvr>
                                        <p:cTn id="32" dur="500"/>
                                        <p:tgtEl>
                                          <p:spTgt spid="4199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41996"/>
                                        </p:tgtEl>
                                        <p:attrNameLst>
                                          <p:attrName>style.visibility</p:attrName>
                                        </p:attrNameLst>
                                      </p:cBhvr>
                                      <p:to>
                                        <p:strVal val="visible"/>
                                      </p:to>
                                    </p:set>
                                    <p:animEffect transition="in" filter="blinds(horizontal)">
                                      <p:cBhvr>
                                        <p:cTn id="37" dur="500"/>
                                        <p:tgtEl>
                                          <p:spTgt spid="4199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1994"/>
                                        </p:tgtEl>
                                        <p:attrNameLst>
                                          <p:attrName>style.visibility</p:attrName>
                                        </p:attrNameLst>
                                      </p:cBhvr>
                                      <p:to>
                                        <p:strVal val="visible"/>
                                      </p:to>
                                    </p:set>
                                    <p:animEffect transition="in" filter="wipe(left)">
                                      <p:cBhvr>
                                        <p:cTn id="42" dur="2000"/>
                                        <p:tgtEl>
                                          <p:spTgt spid="4199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41995"/>
                                        </p:tgtEl>
                                        <p:attrNameLst>
                                          <p:attrName>style.visibility</p:attrName>
                                        </p:attrNameLst>
                                      </p:cBhvr>
                                      <p:to>
                                        <p:strVal val="visible"/>
                                      </p:to>
                                    </p:set>
                                    <p:animEffect transition="in" filter="blinds(horizontal)">
                                      <p:cBhvr>
                                        <p:cTn id="47" dur="500"/>
                                        <p:tgtEl>
                                          <p:spTgt spid="4199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41997"/>
                                        </p:tgtEl>
                                        <p:attrNameLst>
                                          <p:attrName>style.visibility</p:attrName>
                                        </p:attrNameLst>
                                      </p:cBhvr>
                                      <p:to>
                                        <p:strVal val="visible"/>
                                      </p:to>
                                    </p:set>
                                    <p:animEffect transition="in" filter="blinds(horizontal)">
                                      <p:cBhvr>
                                        <p:cTn id="52" dur="500"/>
                                        <p:tgtEl>
                                          <p:spTgt spid="4199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41998"/>
                                        </p:tgtEl>
                                        <p:attrNameLst>
                                          <p:attrName>style.visibility</p:attrName>
                                        </p:attrNameLst>
                                      </p:cBhvr>
                                      <p:to>
                                        <p:strVal val="visible"/>
                                      </p:to>
                                    </p:set>
                                    <p:animEffect transition="in" filter="blinds(horizontal)">
                                      <p:cBhvr>
                                        <p:cTn id="57" dur="500"/>
                                        <p:tgtEl>
                                          <p:spTgt spid="4199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41999"/>
                                        </p:tgtEl>
                                        <p:attrNameLst>
                                          <p:attrName>style.visibility</p:attrName>
                                        </p:attrNameLst>
                                      </p:cBhvr>
                                      <p:to>
                                        <p:strVal val="visible"/>
                                      </p:to>
                                    </p:set>
                                    <p:animEffect transition="in" filter="wipe(left)">
                                      <p:cBhvr>
                                        <p:cTn id="62" dur="2000"/>
                                        <p:tgtEl>
                                          <p:spTgt spid="4199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nodeType="clickEffect">
                                  <p:stCondLst>
                                    <p:cond delay="0"/>
                                  </p:stCondLst>
                                  <p:childTnLst>
                                    <p:set>
                                      <p:cBhvr>
                                        <p:cTn id="66" dur="1" fill="hold">
                                          <p:stCondLst>
                                            <p:cond delay="0"/>
                                          </p:stCondLst>
                                        </p:cTn>
                                        <p:tgtEl>
                                          <p:spTgt spid="42008"/>
                                        </p:tgtEl>
                                        <p:attrNameLst>
                                          <p:attrName>style.visibility</p:attrName>
                                        </p:attrNameLst>
                                      </p:cBhvr>
                                      <p:to>
                                        <p:strVal val="visible"/>
                                      </p:to>
                                    </p:set>
                                    <p:animEffect transition="in" filter="blinds(horizontal)">
                                      <p:cBhvr>
                                        <p:cTn id="67" dur="500"/>
                                        <p:tgtEl>
                                          <p:spTgt spid="420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p:bldP spid="4199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0" y="0"/>
            <a:ext cx="91440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zh-CN" altLang="en-US" sz="2800" b="1">
                <a:latin typeface="华文新魏" panose="02010800040101010101" pitchFamily="2" charset="-122"/>
                <a:ea typeface="华文新魏" panose="02010800040101010101" pitchFamily="2" charset="-122"/>
              </a:rPr>
              <a:t>例</a:t>
            </a:r>
            <a:r>
              <a:rPr lang="en-US" altLang="zh-CN" sz="2800" b="1">
                <a:latin typeface="华文新魏" panose="02010800040101010101" pitchFamily="2" charset="-122"/>
                <a:ea typeface="华文新魏" panose="02010800040101010101" pitchFamily="2" charset="-122"/>
              </a:rPr>
              <a:t>.</a:t>
            </a:r>
            <a:r>
              <a:rPr lang="zh-CN" altLang="en-US" sz="2800" b="1">
                <a:latin typeface="华文新魏" panose="02010800040101010101" pitchFamily="2" charset="-122"/>
                <a:ea typeface="华文新魏" panose="02010800040101010101" pitchFamily="2" charset="-122"/>
              </a:rPr>
              <a:t>氦氖激光器所发出的红光波长为</a:t>
            </a:r>
            <a:r>
              <a:rPr lang="en-US" altLang="zh-CN" sz="2800" b="1">
                <a:latin typeface="华文新魏" panose="02010800040101010101" pitchFamily="2" charset="-122"/>
                <a:ea typeface="华文新魏" panose="02010800040101010101" pitchFamily="2" charset="-122"/>
              </a:rPr>
              <a:t>λ=632.8nm,</a:t>
            </a:r>
            <a:r>
              <a:rPr lang="zh-CN" altLang="en-US" sz="2800" b="1">
                <a:latin typeface="华文新魏" panose="02010800040101010101" pitchFamily="2" charset="-122"/>
                <a:ea typeface="华文新魏" panose="02010800040101010101" pitchFamily="2" charset="-122"/>
              </a:rPr>
              <a:t>谱线宽度</a:t>
            </a:r>
            <a:r>
              <a:rPr lang="en-US" altLang="zh-CN" sz="2800" b="1">
                <a:latin typeface="华文新魏" panose="02010800040101010101" pitchFamily="2" charset="-122"/>
                <a:ea typeface="华文新魏" panose="02010800040101010101" pitchFamily="2" charset="-122"/>
              </a:rPr>
              <a:t>Δλ=10</a:t>
            </a:r>
            <a:r>
              <a:rPr lang="en-US" altLang="zh-CN" sz="2800" b="1" baseline="30000">
                <a:latin typeface="华文新魏" panose="02010800040101010101" pitchFamily="2" charset="-122"/>
                <a:ea typeface="华文新魏" panose="02010800040101010101" pitchFamily="2" charset="-122"/>
              </a:rPr>
              <a:t>-9</a:t>
            </a:r>
            <a:r>
              <a:rPr lang="en-US" altLang="zh-CN" sz="2800" b="1">
                <a:latin typeface="华文新魏" panose="02010800040101010101" pitchFamily="2" charset="-122"/>
                <a:ea typeface="华文新魏" panose="02010800040101010101" pitchFamily="2" charset="-122"/>
              </a:rPr>
              <a:t>nm</a:t>
            </a:r>
            <a:r>
              <a:rPr lang="zh-CN" altLang="en-US" sz="2800" b="1">
                <a:latin typeface="华文新魏" panose="02010800040101010101" pitchFamily="2" charset="-122"/>
                <a:ea typeface="华文新魏" panose="02010800040101010101" pitchFamily="2" charset="-122"/>
              </a:rPr>
              <a:t>。求该光子沿运动方向的位置不确定量（即波列长度）</a:t>
            </a:r>
          </a:p>
        </p:txBody>
      </p:sp>
      <p:grpSp>
        <p:nvGrpSpPr>
          <p:cNvPr id="43011" name="Group 3"/>
          <p:cNvGrpSpPr>
            <a:grpSpLocks/>
          </p:cNvGrpSpPr>
          <p:nvPr/>
        </p:nvGrpSpPr>
        <p:grpSpPr bwMode="auto">
          <a:xfrm>
            <a:off x="611188" y="1196975"/>
            <a:ext cx="2270125" cy="1333500"/>
            <a:chOff x="385" y="754"/>
            <a:chExt cx="1430" cy="840"/>
          </a:xfrm>
        </p:grpSpPr>
        <p:sp>
          <p:nvSpPr>
            <p:cNvPr id="43012" name="Line 4"/>
            <p:cNvSpPr>
              <a:spLocks noChangeShapeType="1"/>
            </p:cNvSpPr>
            <p:nvPr/>
          </p:nvSpPr>
          <p:spPr bwMode="auto">
            <a:xfrm>
              <a:off x="703" y="1207"/>
              <a:ext cx="952" cy="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3013" name="Group 5"/>
            <p:cNvGrpSpPr>
              <a:grpSpLocks noChangeAspect="1"/>
            </p:cNvGrpSpPr>
            <p:nvPr/>
          </p:nvGrpSpPr>
          <p:grpSpPr bwMode="auto">
            <a:xfrm>
              <a:off x="385" y="754"/>
              <a:ext cx="1374" cy="840"/>
              <a:chOff x="1156" y="1661"/>
              <a:chExt cx="1374" cy="840"/>
            </a:xfrm>
          </p:grpSpPr>
          <p:sp>
            <p:nvSpPr>
              <p:cNvPr id="43014" name="AutoShape 6"/>
              <p:cNvSpPr>
                <a:spLocks noChangeAspect="1" noChangeArrowheads="1" noTextEdit="1"/>
              </p:cNvSpPr>
              <p:nvPr/>
            </p:nvSpPr>
            <p:spPr bwMode="auto">
              <a:xfrm>
                <a:off x="1156" y="1661"/>
                <a:ext cx="1374" cy="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3015" name="Rectangle 7"/>
              <p:cNvSpPr>
                <a:spLocks noChangeArrowheads="1"/>
              </p:cNvSpPr>
              <p:nvPr/>
            </p:nvSpPr>
            <p:spPr bwMode="auto">
              <a:xfrm>
                <a:off x="1156" y="1677"/>
                <a:ext cx="22"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altLang="zh-CN" sz="1100">
                    <a:solidFill>
                      <a:srgbClr val="000000"/>
                    </a:solidFill>
                    <a:latin typeface="Times New Roman" panose="02020603050405020304" pitchFamily="18" charset="0"/>
                    <a:ea typeface="华文中宋" panose="02010600040101010101" pitchFamily="2" charset="-122"/>
                  </a:rPr>
                  <a:t> </a:t>
                </a:r>
                <a:endParaRPr lang="en-US" altLang="zh-CN" sz="2800" b="1">
                  <a:latin typeface="Times New Roman" panose="02020603050405020304" pitchFamily="18" charset="0"/>
                  <a:ea typeface="华文中宋" panose="02010600040101010101" pitchFamily="2" charset="-122"/>
                </a:endParaRPr>
              </a:p>
            </p:txBody>
          </p:sp>
          <p:sp>
            <p:nvSpPr>
              <p:cNvPr id="43016" name="Line 8"/>
              <p:cNvSpPr>
                <a:spLocks noChangeShapeType="1"/>
              </p:cNvSpPr>
              <p:nvPr/>
            </p:nvSpPr>
            <p:spPr bwMode="auto">
              <a:xfrm flipV="1">
                <a:off x="1442" y="2069"/>
                <a:ext cx="1" cy="1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7" name="Line 9"/>
              <p:cNvSpPr>
                <a:spLocks noChangeShapeType="1"/>
              </p:cNvSpPr>
              <p:nvPr/>
            </p:nvSpPr>
            <p:spPr bwMode="auto">
              <a:xfrm flipV="1">
                <a:off x="1605" y="2069"/>
                <a:ext cx="1" cy="1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8" name="Line 10"/>
              <p:cNvSpPr>
                <a:spLocks noChangeShapeType="1"/>
              </p:cNvSpPr>
              <p:nvPr/>
            </p:nvSpPr>
            <p:spPr bwMode="auto">
              <a:xfrm flipV="1">
                <a:off x="1767" y="2069"/>
                <a:ext cx="1" cy="1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9" name="Line 11"/>
              <p:cNvSpPr>
                <a:spLocks noChangeShapeType="1"/>
              </p:cNvSpPr>
              <p:nvPr/>
            </p:nvSpPr>
            <p:spPr bwMode="auto">
              <a:xfrm flipV="1">
                <a:off x="1925" y="2069"/>
                <a:ext cx="1" cy="1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0" name="Line 12"/>
              <p:cNvSpPr>
                <a:spLocks noChangeShapeType="1"/>
              </p:cNvSpPr>
              <p:nvPr/>
            </p:nvSpPr>
            <p:spPr bwMode="auto">
              <a:xfrm flipV="1">
                <a:off x="2086" y="2069"/>
                <a:ext cx="1" cy="1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1" name="Line 13"/>
              <p:cNvSpPr>
                <a:spLocks noChangeShapeType="1"/>
              </p:cNvSpPr>
              <p:nvPr/>
            </p:nvSpPr>
            <p:spPr bwMode="auto">
              <a:xfrm flipV="1">
                <a:off x="2244" y="2069"/>
                <a:ext cx="1" cy="1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2" name="Line 14"/>
              <p:cNvSpPr>
                <a:spLocks noChangeShapeType="1"/>
              </p:cNvSpPr>
              <p:nvPr/>
            </p:nvSpPr>
            <p:spPr bwMode="auto">
              <a:xfrm flipV="1">
                <a:off x="2406" y="2069"/>
                <a:ext cx="1" cy="1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3" name="Line 15"/>
              <p:cNvSpPr>
                <a:spLocks noChangeShapeType="1"/>
              </p:cNvSpPr>
              <p:nvPr/>
            </p:nvSpPr>
            <p:spPr bwMode="auto">
              <a:xfrm flipV="1">
                <a:off x="1318"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4" name="Line 16"/>
              <p:cNvSpPr>
                <a:spLocks noChangeShapeType="1"/>
              </p:cNvSpPr>
              <p:nvPr/>
            </p:nvSpPr>
            <p:spPr bwMode="auto">
              <a:xfrm flipV="1">
                <a:off x="1347"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5" name="Line 17"/>
              <p:cNvSpPr>
                <a:spLocks noChangeShapeType="1"/>
              </p:cNvSpPr>
              <p:nvPr/>
            </p:nvSpPr>
            <p:spPr bwMode="auto">
              <a:xfrm flipV="1">
                <a:off x="1380"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6" name="Line 18"/>
              <p:cNvSpPr>
                <a:spLocks noChangeShapeType="1"/>
              </p:cNvSpPr>
              <p:nvPr/>
            </p:nvSpPr>
            <p:spPr bwMode="auto">
              <a:xfrm flipV="1">
                <a:off x="1414"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7" name="Line 19"/>
              <p:cNvSpPr>
                <a:spLocks noChangeShapeType="1"/>
              </p:cNvSpPr>
              <p:nvPr/>
            </p:nvSpPr>
            <p:spPr bwMode="auto">
              <a:xfrm flipV="1">
                <a:off x="1476"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8" name="Line 20"/>
              <p:cNvSpPr>
                <a:spLocks noChangeShapeType="1"/>
              </p:cNvSpPr>
              <p:nvPr/>
            </p:nvSpPr>
            <p:spPr bwMode="auto">
              <a:xfrm flipV="1">
                <a:off x="1509"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9" name="Line 21"/>
              <p:cNvSpPr>
                <a:spLocks noChangeShapeType="1"/>
              </p:cNvSpPr>
              <p:nvPr/>
            </p:nvSpPr>
            <p:spPr bwMode="auto">
              <a:xfrm flipV="1">
                <a:off x="1542"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0" name="Line 22"/>
              <p:cNvSpPr>
                <a:spLocks noChangeShapeType="1"/>
              </p:cNvSpPr>
              <p:nvPr/>
            </p:nvSpPr>
            <p:spPr bwMode="auto">
              <a:xfrm flipV="1">
                <a:off x="1571"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1" name="Line 23"/>
              <p:cNvSpPr>
                <a:spLocks noChangeShapeType="1"/>
              </p:cNvSpPr>
              <p:nvPr/>
            </p:nvSpPr>
            <p:spPr bwMode="auto">
              <a:xfrm flipV="1">
                <a:off x="1638"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2" name="Line 24"/>
              <p:cNvSpPr>
                <a:spLocks noChangeShapeType="1"/>
              </p:cNvSpPr>
              <p:nvPr/>
            </p:nvSpPr>
            <p:spPr bwMode="auto">
              <a:xfrm flipV="1">
                <a:off x="1666"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3" name="Line 25"/>
              <p:cNvSpPr>
                <a:spLocks noChangeShapeType="1"/>
              </p:cNvSpPr>
              <p:nvPr/>
            </p:nvSpPr>
            <p:spPr bwMode="auto">
              <a:xfrm flipV="1">
                <a:off x="1700"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4" name="Line 26"/>
              <p:cNvSpPr>
                <a:spLocks noChangeShapeType="1"/>
              </p:cNvSpPr>
              <p:nvPr/>
            </p:nvSpPr>
            <p:spPr bwMode="auto">
              <a:xfrm flipV="1">
                <a:off x="1733"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5" name="Line 27"/>
              <p:cNvSpPr>
                <a:spLocks noChangeShapeType="1"/>
              </p:cNvSpPr>
              <p:nvPr/>
            </p:nvSpPr>
            <p:spPr bwMode="auto">
              <a:xfrm flipV="1">
                <a:off x="1795"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6" name="Line 28"/>
              <p:cNvSpPr>
                <a:spLocks noChangeShapeType="1"/>
              </p:cNvSpPr>
              <p:nvPr/>
            </p:nvSpPr>
            <p:spPr bwMode="auto">
              <a:xfrm flipV="1">
                <a:off x="1829"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7" name="Line 29"/>
              <p:cNvSpPr>
                <a:spLocks noChangeShapeType="1"/>
              </p:cNvSpPr>
              <p:nvPr/>
            </p:nvSpPr>
            <p:spPr bwMode="auto">
              <a:xfrm flipV="1">
                <a:off x="1862"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8" name="Line 30"/>
              <p:cNvSpPr>
                <a:spLocks noChangeShapeType="1"/>
              </p:cNvSpPr>
              <p:nvPr/>
            </p:nvSpPr>
            <p:spPr bwMode="auto">
              <a:xfrm flipV="1">
                <a:off x="1896"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9" name="Line 31"/>
              <p:cNvSpPr>
                <a:spLocks noChangeShapeType="1"/>
              </p:cNvSpPr>
              <p:nvPr/>
            </p:nvSpPr>
            <p:spPr bwMode="auto">
              <a:xfrm flipV="1">
                <a:off x="1958"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0" name="Line 32"/>
              <p:cNvSpPr>
                <a:spLocks noChangeShapeType="1"/>
              </p:cNvSpPr>
              <p:nvPr/>
            </p:nvSpPr>
            <p:spPr bwMode="auto">
              <a:xfrm flipV="1">
                <a:off x="1991"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1" name="Line 33"/>
              <p:cNvSpPr>
                <a:spLocks noChangeShapeType="1"/>
              </p:cNvSpPr>
              <p:nvPr/>
            </p:nvSpPr>
            <p:spPr bwMode="auto">
              <a:xfrm flipV="1">
                <a:off x="2020"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2" name="Line 34"/>
              <p:cNvSpPr>
                <a:spLocks noChangeShapeType="1"/>
              </p:cNvSpPr>
              <p:nvPr/>
            </p:nvSpPr>
            <p:spPr bwMode="auto">
              <a:xfrm flipV="1">
                <a:off x="2053"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3" name="Line 35"/>
              <p:cNvSpPr>
                <a:spLocks noChangeShapeType="1"/>
              </p:cNvSpPr>
              <p:nvPr/>
            </p:nvSpPr>
            <p:spPr bwMode="auto">
              <a:xfrm flipV="1">
                <a:off x="2120"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4" name="Line 36"/>
              <p:cNvSpPr>
                <a:spLocks noChangeShapeType="1"/>
              </p:cNvSpPr>
              <p:nvPr/>
            </p:nvSpPr>
            <p:spPr bwMode="auto">
              <a:xfrm flipV="1">
                <a:off x="2149"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5" name="Line 37"/>
              <p:cNvSpPr>
                <a:spLocks noChangeShapeType="1"/>
              </p:cNvSpPr>
              <p:nvPr/>
            </p:nvSpPr>
            <p:spPr bwMode="auto">
              <a:xfrm flipV="1">
                <a:off x="2182"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6" name="Line 38"/>
              <p:cNvSpPr>
                <a:spLocks noChangeShapeType="1"/>
              </p:cNvSpPr>
              <p:nvPr/>
            </p:nvSpPr>
            <p:spPr bwMode="auto">
              <a:xfrm flipV="1">
                <a:off x="2215"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7" name="Line 39"/>
              <p:cNvSpPr>
                <a:spLocks noChangeShapeType="1"/>
              </p:cNvSpPr>
              <p:nvPr/>
            </p:nvSpPr>
            <p:spPr bwMode="auto">
              <a:xfrm flipV="1">
                <a:off x="2277"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8" name="Line 40"/>
              <p:cNvSpPr>
                <a:spLocks noChangeShapeType="1"/>
              </p:cNvSpPr>
              <p:nvPr/>
            </p:nvSpPr>
            <p:spPr bwMode="auto">
              <a:xfrm flipV="1">
                <a:off x="2311"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9" name="Line 41"/>
              <p:cNvSpPr>
                <a:spLocks noChangeShapeType="1"/>
              </p:cNvSpPr>
              <p:nvPr/>
            </p:nvSpPr>
            <p:spPr bwMode="auto">
              <a:xfrm flipV="1">
                <a:off x="2345"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0" name="Line 42"/>
              <p:cNvSpPr>
                <a:spLocks noChangeShapeType="1"/>
              </p:cNvSpPr>
              <p:nvPr/>
            </p:nvSpPr>
            <p:spPr bwMode="auto">
              <a:xfrm flipV="1">
                <a:off x="2373"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1" name="Line 43"/>
              <p:cNvSpPr>
                <a:spLocks noChangeShapeType="1"/>
              </p:cNvSpPr>
              <p:nvPr/>
            </p:nvSpPr>
            <p:spPr bwMode="auto">
              <a:xfrm flipV="1">
                <a:off x="2440"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2" name="Line 44"/>
              <p:cNvSpPr>
                <a:spLocks noChangeShapeType="1"/>
              </p:cNvSpPr>
              <p:nvPr/>
            </p:nvSpPr>
            <p:spPr bwMode="auto">
              <a:xfrm flipV="1">
                <a:off x="2469"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3" name="Line 45"/>
              <p:cNvSpPr>
                <a:spLocks noChangeShapeType="1"/>
              </p:cNvSpPr>
              <p:nvPr/>
            </p:nvSpPr>
            <p:spPr bwMode="auto">
              <a:xfrm flipV="1">
                <a:off x="2501" y="2074"/>
                <a:ext cx="1" cy="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4" name="Line 46"/>
              <p:cNvSpPr>
                <a:spLocks noChangeShapeType="1"/>
              </p:cNvSpPr>
              <p:nvPr/>
            </p:nvSpPr>
            <p:spPr bwMode="auto">
              <a:xfrm>
                <a:off x="1285" y="2449"/>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5" name="Line 47"/>
              <p:cNvSpPr>
                <a:spLocks noChangeShapeType="1"/>
              </p:cNvSpPr>
              <p:nvPr/>
            </p:nvSpPr>
            <p:spPr bwMode="auto">
              <a:xfrm>
                <a:off x="1285" y="2264"/>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6" name="Line 48"/>
              <p:cNvSpPr>
                <a:spLocks noChangeShapeType="1"/>
              </p:cNvSpPr>
              <p:nvPr/>
            </p:nvSpPr>
            <p:spPr bwMode="auto">
              <a:xfrm>
                <a:off x="1285" y="1893"/>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7" name="Line 49"/>
              <p:cNvSpPr>
                <a:spLocks noChangeShapeType="1"/>
              </p:cNvSpPr>
              <p:nvPr/>
            </p:nvSpPr>
            <p:spPr bwMode="auto">
              <a:xfrm>
                <a:off x="1285" y="1709"/>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8" name="Line 50"/>
              <p:cNvSpPr>
                <a:spLocks noChangeShapeType="1"/>
              </p:cNvSpPr>
              <p:nvPr/>
            </p:nvSpPr>
            <p:spPr bwMode="auto">
              <a:xfrm>
                <a:off x="1285" y="2411"/>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9" name="Line 51"/>
              <p:cNvSpPr>
                <a:spLocks noChangeShapeType="1"/>
              </p:cNvSpPr>
              <p:nvPr/>
            </p:nvSpPr>
            <p:spPr bwMode="auto">
              <a:xfrm>
                <a:off x="1285" y="2378"/>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0" name="Line 52"/>
              <p:cNvSpPr>
                <a:spLocks noChangeShapeType="1"/>
              </p:cNvSpPr>
              <p:nvPr/>
            </p:nvSpPr>
            <p:spPr bwMode="auto">
              <a:xfrm>
                <a:off x="1285" y="2340"/>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1" name="Line 53"/>
              <p:cNvSpPr>
                <a:spLocks noChangeShapeType="1"/>
              </p:cNvSpPr>
              <p:nvPr/>
            </p:nvSpPr>
            <p:spPr bwMode="auto">
              <a:xfrm>
                <a:off x="1285" y="2301"/>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2" name="Line 54"/>
              <p:cNvSpPr>
                <a:spLocks noChangeShapeType="1"/>
              </p:cNvSpPr>
              <p:nvPr/>
            </p:nvSpPr>
            <p:spPr bwMode="auto">
              <a:xfrm>
                <a:off x="1285" y="2226"/>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3" name="Line 55"/>
              <p:cNvSpPr>
                <a:spLocks noChangeShapeType="1"/>
              </p:cNvSpPr>
              <p:nvPr/>
            </p:nvSpPr>
            <p:spPr bwMode="auto">
              <a:xfrm>
                <a:off x="1285" y="2188"/>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4" name="Line 56"/>
              <p:cNvSpPr>
                <a:spLocks noChangeShapeType="1"/>
              </p:cNvSpPr>
              <p:nvPr/>
            </p:nvSpPr>
            <p:spPr bwMode="auto">
              <a:xfrm>
                <a:off x="1285" y="2154"/>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5" name="Line 57"/>
              <p:cNvSpPr>
                <a:spLocks noChangeShapeType="1"/>
              </p:cNvSpPr>
              <p:nvPr/>
            </p:nvSpPr>
            <p:spPr bwMode="auto">
              <a:xfrm>
                <a:off x="1285" y="2117"/>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6" name="Line 58"/>
              <p:cNvSpPr>
                <a:spLocks noChangeShapeType="1"/>
              </p:cNvSpPr>
              <p:nvPr/>
            </p:nvSpPr>
            <p:spPr bwMode="auto">
              <a:xfrm>
                <a:off x="1285" y="2041"/>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7" name="Line 59"/>
              <p:cNvSpPr>
                <a:spLocks noChangeShapeType="1"/>
              </p:cNvSpPr>
              <p:nvPr/>
            </p:nvSpPr>
            <p:spPr bwMode="auto">
              <a:xfrm>
                <a:off x="1285" y="2003"/>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8" name="Line 60"/>
              <p:cNvSpPr>
                <a:spLocks noChangeShapeType="1"/>
              </p:cNvSpPr>
              <p:nvPr/>
            </p:nvSpPr>
            <p:spPr bwMode="auto">
              <a:xfrm>
                <a:off x="1285" y="1965"/>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9" name="Line 61"/>
              <p:cNvSpPr>
                <a:spLocks noChangeShapeType="1"/>
              </p:cNvSpPr>
              <p:nvPr/>
            </p:nvSpPr>
            <p:spPr bwMode="auto">
              <a:xfrm>
                <a:off x="1285" y="1932"/>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0" name="Line 62"/>
              <p:cNvSpPr>
                <a:spLocks noChangeShapeType="1"/>
              </p:cNvSpPr>
              <p:nvPr/>
            </p:nvSpPr>
            <p:spPr bwMode="auto">
              <a:xfrm>
                <a:off x="1285" y="1856"/>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1" name="Line 63"/>
              <p:cNvSpPr>
                <a:spLocks noChangeShapeType="1"/>
              </p:cNvSpPr>
              <p:nvPr/>
            </p:nvSpPr>
            <p:spPr bwMode="auto">
              <a:xfrm>
                <a:off x="1285" y="1817"/>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2" name="Line 64"/>
              <p:cNvSpPr>
                <a:spLocks noChangeShapeType="1"/>
              </p:cNvSpPr>
              <p:nvPr/>
            </p:nvSpPr>
            <p:spPr bwMode="auto">
              <a:xfrm>
                <a:off x="1285" y="1780"/>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3" name="Line 65"/>
              <p:cNvSpPr>
                <a:spLocks noChangeShapeType="1"/>
              </p:cNvSpPr>
              <p:nvPr/>
            </p:nvSpPr>
            <p:spPr bwMode="auto">
              <a:xfrm>
                <a:off x="1285" y="1746"/>
                <a:ext cx="5" cy="1"/>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4" name="Freeform 66"/>
              <p:cNvSpPr>
                <a:spLocks/>
              </p:cNvSpPr>
              <p:nvPr/>
            </p:nvSpPr>
            <p:spPr bwMode="auto">
              <a:xfrm>
                <a:off x="1474" y="2035"/>
                <a:ext cx="113" cy="105"/>
              </a:xfrm>
              <a:custGeom>
                <a:avLst/>
                <a:gdLst>
                  <a:gd name="T0" fmla="*/ 0 w 227"/>
                  <a:gd name="T1" fmla="*/ 113 h 209"/>
                  <a:gd name="T2" fmla="*/ 17 w 227"/>
                  <a:gd name="T3" fmla="*/ 144 h 209"/>
                  <a:gd name="T4" fmla="*/ 35 w 227"/>
                  <a:gd name="T5" fmla="*/ 175 h 209"/>
                  <a:gd name="T6" fmla="*/ 62 w 227"/>
                  <a:gd name="T7" fmla="*/ 171 h 209"/>
                  <a:gd name="T8" fmla="*/ 48 w 227"/>
                  <a:gd name="T9" fmla="*/ 194 h 209"/>
                  <a:gd name="T10" fmla="*/ 58 w 227"/>
                  <a:gd name="T11" fmla="*/ 199 h 209"/>
                  <a:gd name="T12" fmla="*/ 69 w 227"/>
                  <a:gd name="T13" fmla="*/ 203 h 209"/>
                  <a:gd name="T14" fmla="*/ 58 w 227"/>
                  <a:gd name="T15" fmla="*/ 198 h 209"/>
                  <a:gd name="T16" fmla="*/ 60 w 227"/>
                  <a:gd name="T17" fmla="*/ 199 h 209"/>
                  <a:gd name="T18" fmla="*/ 71 w 227"/>
                  <a:gd name="T19" fmla="*/ 205 h 209"/>
                  <a:gd name="T20" fmla="*/ 81 w 227"/>
                  <a:gd name="T21" fmla="*/ 209 h 209"/>
                  <a:gd name="T22" fmla="*/ 87 w 227"/>
                  <a:gd name="T23" fmla="*/ 209 h 209"/>
                  <a:gd name="T24" fmla="*/ 92 w 227"/>
                  <a:gd name="T25" fmla="*/ 209 h 209"/>
                  <a:gd name="T26" fmla="*/ 102 w 227"/>
                  <a:gd name="T27" fmla="*/ 205 h 209"/>
                  <a:gd name="T28" fmla="*/ 108 w 227"/>
                  <a:gd name="T29" fmla="*/ 203 h 209"/>
                  <a:gd name="T30" fmla="*/ 104 w 227"/>
                  <a:gd name="T31" fmla="*/ 205 h 209"/>
                  <a:gd name="T32" fmla="*/ 112 w 227"/>
                  <a:gd name="T33" fmla="*/ 201 h 209"/>
                  <a:gd name="T34" fmla="*/ 123 w 227"/>
                  <a:gd name="T35" fmla="*/ 194 h 209"/>
                  <a:gd name="T36" fmla="*/ 131 w 227"/>
                  <a:gd name="T37" fmla="*/ 186 h 209"/>
                  <a:gd name="T38" fmla="*/ 142 w 227"/>
                  <a:gd name="T39" fmla="*/ 173 h 209"/>
                  <a:gd name="T40" fmla="*/ 175 w 227"/>
                  <a:gd name="T41" fmla="*/ 115 h 209"/>
                  <a:gd name="T42" fmla="*/ 169 w 227"/>
                  <a:gd name="T43" fmla="*/ 73 h 209"/>
                  <a:gd name="T44" fmla="*/ 198 w 227"/>
                  <a:gd name="T45" fmla="*/ 73 h 209"/>
                  <a:gd name="T46" fmla="*/ 188 w 227"/>
                  <a:gd name="T47" fmla="*/ 46 h 209"/>
                  <a:gd name="T48" fmla="*/ 217 w 227"/>
                  <a:gd name="T49" fmla="*/ 50 h 209"/>
                  <a:gd name="T50" fmla="*/ 215 w 227"/>
                  <a:gd name="T51" fmla="*/ 52 h 209"/>
                  <a:gd name="T52" fmla="*/ 223 w 227"/>
                  <a:gd name="T53" fmla="*/ 44 h 209"/>
                  <a:gd name="T54" fmla="*/ 208 w 227"/>
                  <a:gd name="T55" fmla="*/ 25 h 209"/>
                  <a:gd name="T56" fmla="*/ 221 w 227"/>
                  <a:gd name="T57" fmla="*/ 46 h 209"/>
                  <a:gd name="T58" fmla="*/ 213 w 227"/>
                  <a:gd name="T59" fmla="*/ 48 h 209"/>
                  <a:gd name="T60" fmla="*/ 221 w 227"/>
                  <a:gd name="T61" fmla="*/ 48 h 209"/>
                  <a:gd name="T62" fmla="*/ 227 w 227"/>
                  <a:gd name="T63" fmla="*/ 48 h 209"/>
                  <a:gd name="T64" fmla="*/ 223 w 227"/>
                  <a:gd name="T65" fmla="*/ 0 h 209"/>
                  <a:gd name="T66" fmla="*/ 217 w 227"/>
                  <a:gd name="T67" fmla="*/ 0 h 209"/>
                  <a:gd name="T68" fmla="*/ 213 w 227"/>
                  <a:gd name="T69" fmla="*/ 0 h 209"/>
                  <a:gd name="T70" fmla="*/ 200 w 227"/>
                  <a:gd name="T71" fmla="*/ 4 h 209"/>
                  <a:gd name="T72" fmla="*/ 190 w 227"/>
                  <a:gd name="T73" fmla="*/ 7 h 209"/>
                  <a:gd name="T74" fmla="*/ 185 w 227"/>
                  <a:gd name="T75" fmla="*/ 13 h 209"/>
                  <a:gd name="T76" fmla="*/ 181 w 227"/>
                  <a:gd name="T77" fmla="*/ 19 h 209"/>
                  <a:gd name="T78" fmla="*/ 169 w 227"/>
                  <a:gd name="T79" fmla="*/ 32 h 209"/>
                  <a:gd name="T80" fmla="*/ 150 w 227"/>
                  <a:gd name="T81" fmla="*/ 59 h 209"/>
                  <a:gd name="T82" fmla="*/ 133 w 227"/>
                  <a:gd name="T83" fmla="*/ 94 h 209"/>
                  <a:gd name="T84" fmla="*/ 135 w 227"/>
                  <a:gd name="T85" fmla="*/ 92 h 209"/>
                  <a:gd name="T86" fmla="*/ 121 w 227"/>
                  <a:gd name="T87" fmla="*/ 159 h 209"/>
                  <a:gd name="T88" fmla="*/ 94 w 227"/>
                  <a:gd name="T89" fmla="*/ 155 h 209"/>
                  <a:gd name="T90" fmla="*/ 94 w 227"/>
                  <a:gd name="T91" fmla="*/ 153 h 209"/>
                  <a:gd name="T92" fmla="*/ 85 w 227"/>
                  <a:gd name="T93" fmla="*/ 163 h 209"/>
                  <a:gd name="T94" fmla="*/ 94 w 227"/>
                  <a:gd name="T95" fmla="*/ 159 h 209"/>
                  <a:gd name="T96" fmla="*/ 87 w 227"/>
                  <a:gd name="T97" fmla="*/ 161 h 209"/>
                  <a:gd name="T98" fmla="*/ 92 w 227"/>
                  <a:gd name="T99" fmla="*/ 184 h 209"/>
                  <a:gd name="T100" fmla="*/ 90 w 227"/>
                  <a:gd name="T101" fmla="*/ 161 h 209"/>
                  <a:gd name="T102" fmla="*/ 83 w 227"/>
                  <a:gd name="T103" fmla="*/ 161 h 209"/>
                  <a:gd name="T104" fmla="*/ 81 w 227"/>
                  <a:gd name="T105" fmla="*/ 184 h 209"/>
                  <a:gd name="T106" fmla="*/ 88 w 227"/>
                  <a:gd name="T107" fmla="*/ 161 h 209"/>
                  <a:gd name="T108" fmla="*/ 94 w 227"/>
                  <a:gd name="T109" fmla="*/ 165 h 209"/>
                  <a:gd name="T110" fmla="*/ 92 w 227"/>
                  <a:gd name="T111" fmla="*/ 163 h 209"/>
                  <a:gd name="T112" fmla="*/ 81 w 227"/>
                  <a:gd name="T113" fmla="*/ 157 h 209"/>
                  <a:gd name="T114" fmla="*/ 67 w 227"/>
                  <a:gd name="T115" fmla="*/ 178 h 209"/>
                  <a:gd name="T116" fmla="*/ 81 w 227"/>
                  <a:gd name="T117" fmla="*/ 157 h 209"/>
                  <a:gd name="T118" fmla="*/ 71 w 227"/>
                  <a:gd name="T119" fmla="*/ 144 h 209"/>
                  <a:gd name="T120" fmla="*/ 73 w 227"/>
                  <a:gd name="T121" fmla="*/ 148 h 209"/>
                  <a:gd name="T122" fmla="*/ 37 w 227"/>
                  <a:gd name="T123" fmla="*/ 132 h 209"/>
                  <a:gd name="T124" fmla="*/ 42 w 227"/>
                  <a:gd name="T125" fmla="*/ 9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 h="209">
                    <a:moveTo>
                      <a:pt x="42" y="92"/>
                    </a:moveTo>
                    <a:lnTo>
                      <a:pt x="0" y="113"/>
                    </a:lnTo>
                    <a:lnTo>
                      <a:pt x="15" y="144"/>
                    </a:lnTo>
                    <a:lnTo>
                      <a:pt x="17" y="144"/>
                    </a:lnTo>
                    <a:lnTo>
                      <a:pt x="33" y="171"/>
                    </a:lnTo>
                    <a:lnTo>
                      <a:pt x="35" y="175"/>
                    </a:lnTo>
                    <a:lnTo>
                      <a:pt x="44" y="186"/>
                    </a:lnTo>
                    <a:lnTo>
                      <a:pt x="62" y="171"/>
                    </a:lnTo>
                    <a:lnTo>
                      <a:pt x="42" y="186"/>
                    </a:lnTo>
                    <a:lnTo>
                      <a:pt x="48" y="194"/>
                    </a:lnTo>
                    <a:lnTo>
                      <a:pt x="50" y="196"/>
                    </a:lnTo>
                    <a:lnTo>
                      <a:pt x="58" y="199"/>
                    </a:lnTo>
                    <a:lnTo>
                      <a:pt x="62" y="201"/>
                    </a:lnTo>
                    <a:lnTo>
                      <a:pt x="69" y="203"/>
                    </a:lnTo>
                    <a:lnTo>
                      <a:pt x="75" y="180"/>
                    </a:lnTo>
                    <a:lnTo>
                      <a:pt x="58" y="198"/>
                    </a:lnTo>
                    <a:lnTo>
                      <a:pt x="60" y="199"/>
                    </a:lnTo>
                    <a:lnTo>
                      <a:pt x="60" y="199"/>
                    </a:lnTo>
                    <a:lnTo>
                      <a:pt x="67" y="203"/>
                    </a:lnTo>
                    <a:lnTo>
                      <a:pt x="71" y="205"/>
                    </a:lnTo>
                    <a:lnTo>
                      <a:pt x="71" y="205"/>
                    </a:lnTo>
                    <a:lnTo>
                      <a:pt x="81" y="209"/>
                    </a:lnTo>
                    <a:lnTo>
                      <a:pt x="83" y="209"/>
                    </a:lnTo>
                    <a:lnTo>
                      <a:pt x="87" y="209"/>
                    </a:lnTo>
                    <a:lnTo>
                      <a:pt x="90" y="209"/>
                    </a:lnTo>
                    <a:lnTo>
                      <a:pt x="92" y="209"/>
                    </a:lnTo>
                    <a:lnTo>
                      <a:pt x="92" y="207"/>
                    </a:lnTo>
                    <a:lnTo>
                      <a:pt x="102" y="205"/>
                    </a:lnTo>
                    <a:lnTo>
                      <a:pt x="104" y="205"/>
                    </a:lnTo>
                    <a:lnTo>
                      <a:pt x="108" y="203"/>
                    </a:lnTo>
                    <a:lnTo>
                      <a:pt x="96" y="182"/>
                    </a:lnTo>
                    <a:lnTo>
                      <a:pt x="104" y="205"/>
                    </a:lnTo>
                    <a:lnTo>
                      <a:pt x="110" y="203"/>
                    </a:lnTo>
                    <a:lnTo>
                      <a:pt x="112" y="201"/>
                    </a:lnTo>
                    <a:lnTo>
                      <a:pt x="119" y="198"/>
                    </a:lnTo>
                    <a:lnTo>
                      <a:pt x="123" y="194"/>
                    </a:lnTo>
                    <a:lnTo>
                      <a:pt x="129" y="188"/>
                    </a:lnTo>
                    <a:lnTo>
                      <a:pt x="131" y="186"/>
                    </a:lnTo>
                    <a:lnTo>
                      <a:pt x="140" y="175"/>
                    </a:lnTo>
                    <a:lnTo>
                      <a:pt x="142" y="173"/>
                    </a:lnTo>
                    <a:lnTo>
                      <a:pt x="175" y="117"/>
                    </a:lnTo>
                    <a:lnTo>
                      <a:pt x="175" y="115"/>
                    </a:lnTo>
                    <a:lnTo>
                      <a:pt x="190" y="84"/>
                    </a:lnTo>
                    <a:lnTo>
                      <a:pt x="169" y="73"/>
                    </a:lnTo>
                    <a:lnTo>
                      <a:pt x="188" y="86"/>
                    </a:lnTo>
                    <a:lnTo>
                      <a:pt x="198" y="73"/>
                    </a:lnTo>
                    <a:lnTo>
                      <a:pt x="208" y="59"/>
                    </a:lnTo>
                    <a:lnTo>
                      <a:pt x="188" y="46"/>
                    </a:lnTo>
                    <a:lnTo>
                      <a:pt x="208" y="61"/>
                    </a:lnTo>
                    <a:lnTo>
                      <a:pt x="217" y="50"/>
                    </a:lnTo>
                    <a:lnTo>
                      <a:pt x="198" y="34"/>
                    </a:lnTo>
                    <a:lnTo>
                      <a:pt x="215" y="52"/>
                    </a:lnTo>
                    <a:lnTo>
                      <a:pt x="219" y="48"/>
                    </a:lnTo>
                    <a:lnTo>
                      <a:pt x="223" y="44"/>
                    </a:lnTo>
                    <a:lnTo>
                      <a:pt x="225" y="42"/>
                    </a:lnTo>
                    <a:lnTo>
                      <a:pt x="208" y="25"/>
                    </a:lnTo>
                    <a:lnTo>
                      <a:pt x="215" y="48"/>
                    </a:lnTo>
                    <a:lnTo>
                      <a:pt x="221" y="46"/>
                    </a:lnTo>
                    <a:lnTo>
                      <a:pt x="213" y="23"/>
                    </a:lnTo>
                    <a:lnTo>
                      <a:pt x="213" y="48"/>
                    </a:lnTo>
                    <a:lnTo>
                      <a:pt x="217" y="48"/>
                    </a:lnTo>
                    <a:lnTo>
                      <a:pt x="221" y="48"/>
                    </a:lnTo>
                    <a:lnTo>
                      <a:pt x="223" y="48"/>
                    </a:lnTo>
                    <a:lnTo>
                      <a:pt x="227" y="48"/>
                    </a:lnTo>
                    <a:lnTo>
                      <a:pt x="227" y="0"/>
                    </a:lnTo>
                    <a:lnTo>
                      <a:pt x="223" y="0"/>
                    </a:lnTo>
                    <a:lnTo>
                      <a:pt x="221" y="0"/>
                    </a:lnTo>
                    <a:lnTo>
                      <a:pt x="217" y="0"/>
                    </a:lnTo>
                    <a:lnTo>
                      <a:pt x="213" y="0"/>
                    </a:lnTo>
                    <a:lnTo>
                      <a:pt x="213" y="0"/>
                    </a:lnTo>
                    <a:lnTo>
                      <a:pt x="206" y="2"/>
                    </a:lnTo>
                    <a:lnTo>
                      <a:pt x="200" y="4"/>
                    </a:lnTo>
                    <a:lnTo>
                      <a:pt x="198" y="4"/>
                    </a:lnTo>
                    <a:lnTo>
                      <a:pt x="190" y="7"/>
                    </a:lnTo>
                    <a:lnTo>
                      <a:pt x="188" y="9"/>
                    </a:lnTo>
                    <a:lnTo>
                      <a:pt x="185" y="13"/>
                    </a:lnTo>
                    <a:lnTo>
                      <a:pt x="181" y="17"/>
                    </a:lnTo>
                    <a:lnTo>
                      <a:pt x="181" y="19"/>
                    </a:lnTo>
                    <a:lnTo>
                      <a:pt x="171" y="31"/>
                    </a:lnTo>
                    <a:lnTo>
                      <a:pt x="169" y="32"/>
                    </a:lnTo>
                    <a:lnTo>
                      <a:pt x="160" y="46"/>
                    </a:lnTo>
                    <a:lnTo>
                      <a:pt x="150" y="59"/>
                    </a:lnTo>
                    <a:lnTo>
                      <a:pt x="148" y="63"/>
                    </a:lnTo>
                    <a:lnTo>
                      <a:pt x="133" y="94"/>
                    </a:lnTo>
                    <a:lnTo>
                      <a:pt x="154" y="103"/>
                    </a:lnTo>
                    <a:lnTo>
                      <a:pt x="135" y="92"/>
                    </a:lnTo>
                    <a:lnTo>
                      <a:pt x="102" y="148"/>
                    </a:lnTo>
                    <a:lnTo>
                      <a:pt x="121" y="159"/>
                    </a:lnTo>
                    <a:lnTo>
                      <a:pt x="104" y="144"/>
                    </a:lnTo>
                    <a:lnTo>
                      <a:pt x="94" y="155"/>
                    </a:lnTo>
                    <a:lnTo>
                      <a:pt x="112" y="171"/>
                    </a:lnTo>
                    <a:lnTo>
                      <a:pt x="94" y="153"/>
                    </a:lnTo>
                    <a:lnTo>
                      <a:pt x="88" y="159"/>
                    </a:lnTo>
                    <a:lnTo>
                      <a:pt x="85" y="163"/>
                    </a:lnTo>
                    <a:lnTo>
                      <a:pt x="102" y="180"/>
                    </a:lnTo>
                    <a:lnTo>
                      <a:pt x="94" y="159"/>
                    </a:lnTo>
                    <a:lnTo>
                      <a:pt x="88" y="161"/>
                    </a:lnTo>
                    <a:lnTo>
                      <a:pt x="87" y="161"/>
                    </a:lnTo>
                    <a:lnTo>
                      <a:pt x="83" y="163"/>
                    </a:lnTo>
                    <a:lnTo>
                      <a:pt x="92" y="184"/>
                    </a:lnTo>
                    <a:lnTo>
                      <a:pt x="92" y="161"/>
                    </a:lnTo>
                    <a:lnTo>
                      <a:pt x="90" y="161"/>
                    </a:lnTo>
                    <a:lnTo>
                      <a:pt x="87" y="161"/>
                    </a:lnTo>
                    <a:lnTo>
                      <a:pt x="83" y="161"/>
                    </a:lnTo>
                    <a:lnTo>
                      <a:pt x="81" y="161"/>
                    </a:lnTo>
                    <a:lnTo>
                      <a:pt x="81" y="184"/>
                    </a:lnTo>
                    <a:lnTo>
                      <a:pt x="92" y="163"/>
                    </a:lnTo>
                    <a:lnTo>
                      <a:pt x="88" y="161"/>
                    </a:lnTo>
                    <a:lnTo>
                      <a:pt x="77" y="182"/>
                    </a:lnTo>
                    <a:lnTo>
                      <a:pt x="94" y="165"/>
                    </a:lnTo>
                    <a:lnTo>
                      <a:pt x="92" y="163"/>
                    </a:lnTo>
                    <a:lnTo>
                      <a:pt x="92" y="163"/>
                    </a:lnTo>
                    <a:lnTo>
                      <a:pt x="85" y="159"/>
                    </a:lnTo>
                    <a:lnTo>
                      <a:pt x="81" y="157"/>
                    </a:lnTo>
                    <a:lnTo>
                      <a:pt x="73" y="155"/>
                    </a:lnTo>
                    <a:lnTo>
                      <a:pt x="67" y="178"/>
                    </a:lnTo>
                    <a:lnTo>
                      <a:pt x="87" y="165"/>
                    </a:lnTo>
                    <a:lnTo>
                      <a:pt x="81" y="157"/>
                    </a:lnTo>
                    <a:lnTo>
                      <a:pt x="81" y="155"/>
                    </a:lnTo>
                    <a:lnTo>
                      <a:pt x="71" y="144"/>
                    </a:lnTo>
                    <a:lnTo>
                      <a:pt x="52" y="159"/>
                    </a:lnTo>
                    <a:lnTo>
                      <a:pt x="73" y="148"/>
                    </a:lnTo>
                    <a:lnTo>
                      <a:pt x="58" y="121"/>
                    </a:lnTo>
                    <a:lnTo>
                      <a:pt x="37" y="132"/>
                    </a:lnTo>
                    <a:lnTo>
                      <a:pt x="58" y="123"/>
                    </a:lnTo>
                    <a:lnTo>
                      <a:pt x="42" y="9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75" name="Freeform 67"/>
              <p:cNvSpPr>
                <a:spLocks/>
              </p:cNvSpPr>
              <p:nvPr/>
            </p:nvSpPr>
            <p:spPr bwMode="auto">
              <a:xfrm>
                <a:off x="1577" y="2035"/>
                <a:ext cx="149" cy="106"/>
              </a:xfrm>
              <a:custGeom>
                <a:avLst/>
                <a:gdLst>
                  <a:gd name="T0" fmla="*/ 23 w 298"/>
                  <a:gd name="T1" fmla="*/ 23 h 211"/>
                  <a:gd name="T2" fmla="*/ 13 w 298"/>
                  <a:gd name="T3" fmla="*/ 44 h 211"/>
                  <a:gd name="T4" fmla="*/ 2 w 298"/>
                  <a:gd name="T5" fmla="*/ 34 h 211"/>
                  <a:gd name="T6" fmla="*/ 27 w 298"/>
                  <a:gd name="T7" fmla="*/ 50 h 211"/>
                  <a:gd name="T8" fmla="*/ 5 w 298"/>
                  <a:gd name="T9" fmla="*/ 36 h 211"/>
                  <a:gd name="T10" fmla="*/ 27 w 298"/>
                  <a:gd name="T11" fmla="*/ 55 h 211"/>
                  <a:gd name="T12" fmla="*/ 46 w 298"/>
                  <a:gd name="T13" fmla="*/ 44 h 211"/>
                  <a:gd name="T14" fmla="*/ 42 w 298"/>
                  <a:gd name="T15" fmla="*/ 82 h 211"/>
                  <a:gd name="T16" fmla="*/ 98 w 298"/>
                  <a:gd name="T17" fmla="*/ 136 h 211"/>
                  <a:gd name="T18" fmla="*/ 102 w 298"/>
                  <a:gd name="T19" fmla="*/ 186 h 211"/>
                  <a:gd name="T20" fmla="*/ 111 w 298"/>
                  <a:gd name="T21" fmla="*/ 196 h 211"/>
                  <a:gd name="T22" fmla="*/ 127 w 298"/>
                  <a:gd name="T23" fmla="*/ 205 h 211"/>
                  <a:gd name="T24" fmla="*/ 138 w 298"/>
                  <a:gd name="T25" fmla="*/ 184 h 211"/>
                  <a:gd name="T26" fmla="*/ 142 w 298"/>
                  <a:gd name="T27" fmla="*/ 211 h 211"/>
                  <a:gd name="T28" fmla="*/ 153 w 298"/>
                  <a:gd name="T29" fmla="*/ 211 h 211"/>
                  <a:gd name="T30" fmla="*/ 169 w 298"/>
                  <a:gd name="T31" fmla="*/ 205 h 211"/>
                  <a:gd name="T32" fmla="*/ 175 w 298"/>
                  <a:gd name="T33" fmla="*/ 201 h 211"/>
                  <a:gd name="T34" fmla="*/ 200 w 298"/>
                  <a:gd name="T35" fmla="*/ 178 h 211"/>
                  <a:gd name="T36" fmla="*/ 217 w 298"/>
                  <a:gd name="T37" fmla="*/ 150 h 211"/>
                  <a:gd name="T38" fmla="*/ 230 w 298"/>
                  <a:gd name="T39" fmla="*/ 73 h 211"/>
                  <a:gd name="T40" fmla="*/ 253 w 298"/>
                  <a:gd name="T41" fmla="*/ 38 h 211"/>
                  <a:gd name="T42" fmla="*/ 282 w 298"/>
                  <a:gd name="T43" fmla="*/ 46 h 211"/>
                  <a:gd name="T44" fmla="*/ 282 w 298"/>
                  <a:gd name="T45" fmla="*/ 48 h 211"/>
                  <a:gd name="T46" fmla="*/ 298 w 298"/>
                  <a:gd name="T47" fmla="*/ 25 h 211"/>
                  <a:gd name="T48" fmla="*/ 290 w 298"/>
                  <a:gd name="T49" fmla="*/ 42 h 211"/>
                  <a:gd name="T50" fmla="*/ 278 w 298"/>
                  <a:gd name="T51" fmla="*/ 50 h 211"/>
                  <a:gd name="T52" fmla="*/ 273 w 298"/>
                  <a:gd name="T53" fmla="*/ 2 h 211"/>
                  <a:gd name="T54" fmla="*/ 250 w 298"/>
                  <a:gd name="T55" fmla="*/ 25 h 211"/>
                  <a:gd name="T56" fmla="*/ 255 w 298"/>
                  <a:gd name="T57" fmla="*/ 9 h 211"/>
                  <a:gd name="T58" fmla="*/ 267 w 298"/>
                  <a:gd name="T59" fmla="*/ 4 h 211"/>
                  <a:gd name="T60" fmla="*/ 246 w 298"/>
                  <a:gd name="T61" fmla="*/ 13 h 211"/>
                  <a:gd name="T62" fmla="*/ 234 w 298"/>
                  <a:gd name="T63" fmla="*/ 25 h 211"/>
                  <a:gd name="T64" fmla="*/ 194 w 298"/>
                  <a:gd name="T65" fmla="*/ 94 h 211"/>
                  <a:gd name="T66" fmla="*/ 176 w 298"/>
                  <a:gd name="T67" fmla="*/ 125 h 211"/>
                  <a:gd name="T68" fmla="*/ 153 w 298"/>
                  <a:gd name="T69" fmla="*/ 159 h 211"/>
                  <a:gd name="T70" fmla="*/ 144 w 298"/>
                  <a:gd name="T71" fmla="*/ 163 h 211"/>
                  <a:gd name="T72" fmla="*/ 144 w 298"/>
                  <a:gd name="T73" fmla="*/ 165 h 211"/>
                  <a:gd name="T74" fmla="*/ 148 w 298"/>
                  <a:gd name="T75" fmla="*/ 163 h 211"/>
                  <a:gd name="T76" fmla="*/ 153 w 298"/>
                  <a:gd name="T77" fmla="*/ 165 h 211"/>
                  <a:gd name="T78" fmla="*/ 136 w 298"/>
                  <a:gd name="T79" fmla="*/ 161 h 211"/>
                  <a:gd name="T80" fmla="*/ 132 w 298"/>
                  <a:gd name="T81" fmla="*/ 182 h 211"/>
                  <a:gd name="T82" fmla="*/ 134 w 298"/>
                  <a:gd name="T83" fmla="*/ 153 h 211"/>
                  <a:gd name="T84" fmla="*/ 109 w 298"/>
                  <a:gd name="T85" fmla="*/ 159 h 211"/>
                  <a:gd name="T86" fmla="*/ 100 w 298"/>
                  <a:gd name="T87" fmla="*/ 92 h 211"/>
                  <a:gd name="T88" fmla="*/ 84 w 298"/>
                  <a:gd name="T89" fmla="*/ 59 h 211"/>
                  <a:gd name="T90" fmla="*/ 55 w 298"/>
                  <a:gd name="T91" fmla="*/ 17 h 211"/>
                  <a:gd name="T92" fmla="*/ 29 w 298"/>
                  <a:gd name="T93" fmla="*/ 29 h 211"/>
                  <a:gd name="T94" fmla="*/ 36 w 298"/>
                  <a:gd name="T95" fmla="*/ 4 h 211"/>
                  <a:gd name="T96" fmla="*/ 44 w 298"/>
                  <a:gd name="T97" fmla="*/ 15 h 211"/>
                  <a:gd name="T98" fmla="*/ 48 w 298"/>
                  <a:gd name="T99" fmla="*/ 25 h 211"/>
                  <a:gd name="T100" fmla="*/ 40 w 298"/>
                  <a:gd name="T101" fmla="*/ 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8" h="211">
                    <a:moveTo>
                      <a:pt x="21" y="0"/>
                    </a:moveTo>
                    <a:lnTo>
                      <a:pt x="21" y="48"/>
                    </a:lnTo>
                    <a:lnTo>
                      <a:pt x="23" y="48"/>
                    </a:lnTo>
                    <a:lnTo>
                      <a:pt x="23" y="23"/>
                    </a:lnTo>
                    <a:lnTo>
                      <a:pt x="0" y="23"/>
                    </a:lnTo>
                    <a:lnTo>
                      <a:pt x="2" y="32"/>
                    </a:lnTo>
                    <a:lnTo>
                      <a:pt x="5" y="40"/>
                    </a:lnTo>
                    <a:lnTo>
                      <a:pt x="13" y="44"/>
                    </a:lnTo>
                    <a:lnTo>
                      <a:pt x="0" y="23"/>
                    </a:lnTo>
                    <a:lnTo>
                      <a:pt x="0" y="25"/>
                    </a:lnTo>
                    <a:lnTo>
                      <a:pt x="0" y="25"/>
                    </a:lnTo>
                    <a:lnTo>
                      <a:pt x="2" y="34"/>
                    </a:lnTo>
                    <a:lnTo>
                      <a:pt x="5" y="42"/>
                    </a:lnTo>
                    <a:lnTo>
                      <a:pt x="13" y="46"/>
                    </a:lnTo>
                    <a:lnTo>
                      <a:pt x="23" y="50"/>
                    </a:lnTo>
                    <a:lnTo>
                      <a:pt x="27" y="50"/>
                    </a:lnTo>
                    <a:lnTo>
                      <a:pt x="27" y="25"/>
                    </a:lnTo>
                    <a:lnTo>
                      <a:pt x="9" y="42"/>
                    </a:lnTo>
                    <a:lnTo>
                      <a:pt x="17" y="46"/>
                    </a:lnTo>
                    <a:lnTo>
                      <a:pt x="5" y="36"/>
                    </a:lnTo>
                    <a:lnTo>
                      <a:pt x="7" y="40"/>
                    </a:lnTo>
                    <a:lnTo>
                      <a:pt x="11" y="46"/>
                    </a:lnTo>
                    <a:lnTo>
                      <a:pt x="17" y="50"/>
                    </a:lnTo>
                    <a:lnTo>
                      <a:pt x="27" y="55"/>
                    </a:lnTo>
                    <a:lnTo>
                      <a:pt x="38" y="34"/>
                    </a:lnTo>
                    <a:lnTo>
                      <a:pt x="21" y="50"/>
                    </a:lnTo>
                    <a:lnTo>
                      <a:pt x="29" y="59"/>
                    </a:lnTo>
                    <a:lnTo>
                      <a:pt x="46" y="44"/>
                    </a:lnTo>
                    <a:lnTo>
                      <a:pt x="27" y="57"/>
                    </a:lnTo>
                    <a:lnTo>
                      <a:pt x="44" y="84"/>
                    </a:lnTo>
                    <a:lnTo>
                      <a:pt x="63" y="71"/>
                    </a:lnTo>
                    <a:lnTo>
                      <a:pt x="42" y="82"/>
                    </a:lnTo>
                    <a:lnTo>
                      <a:pt x="57" y="115"/>
                    </a:lnTo>
                    <a:lnTo>
                      <a:pt x="59" y="117"/>
                    </a:lnTo>
                    <a:lnTo>
                      <a:pt x="78" y="150"/>
                    </a:lnTo>
                    <a:lnTo>
                      <a:pt x="98" y="136"/>
                    </a:lnTo>
                    <a:lnTo>
                      <a:pt x="77" y="148"/>
                    </a:lnTo>
                    <a:lnTo>
                      <a:pt x="88" y="171"/>
                    </a:lnTo>
                    <a:lnTo>
                      <a:pt x="92" y="175"/>
                    </a:lnTo>
                    <a:lnTo>
                      <a:pt x="102" y="186"/>
                    </a:lnTo>
                    <a:lnTo>
                      <a:pt x="105" y="190"/>
                    </a:lnTo>
                    <a:lnTo>
                      <a:pt x="115" y="198"/>
                    </a:lnTo>
                    <a:lnTo>
                      <a:pt x="128" y="178"/>
                    </a:lnTo>
                    <a:lnTo>
                      <a:pt x="111" y="196"/>
                    </a:lnTo>
                    <a:lnTo>
                      <a:pt x="115" y="199"/>
                    </a:lnTo>
                    <a:lnTo>
                      <a:pt x="115" y="199"/>
                    </a:lnTo>
                    <a:lnTo>
                      <a:pt x="123" y="203"/>
                    </a:lnTo>
                    <a:lnTo>
                      <a:pt x="127" y="205"/>
                    </a:lnTo>
                    <a:lnTo>
                      <a:pt x="127" y="205"/>
                    </a:lnTo>
                    <a:lnTo>
                      <a:pt x="136" y="209"/>
                    </a:lnTo>
                    <a:lnTo>
                      <a:pt x="138" y="209"/>
                    </a:lnTo>
                    <a:lnTo>
                      <a:pt x="138" y="184"/>
                    </a:lnTo>
                    <a:lnTo>
                      <a:pt x="128" y="205"/>
                    </a:lnTo>
                    <a:lnTo>
                      <a:pt x="132" y="207"/>
                    </a:lnTo>
                    <a:lnTo>
                      <a:pt x="132" y="207"/>
                    </a:lnTo>
                    <a:lnTo>
                      <a:pt x="142" y="211"/>
                    </a:lnTo>
                    <a:lnTo>
                      <a:pt x="144" y="211"/>
                    </a:lnTo>
                    <a:lnTo>
                      <a:pt x="148" y="211"/>
                    </a:lnTo>
                    <a:lnTo>
                      <a:pt x="152" y="211"/>
                    </a:lnTo>
                    <a:lnTo>
                      <a:pt x="153" y="211"/>
                    </a:lnTo>
                    <a:lnTo>
                      <a:pt x="153" y="209"/>
                    </a:lnTo>
                    <a:lnTo>
                      <a:pt x="163" y="207"/>
                    </a:lnTo>
                    <a:lnTo>
                      <a:pt x="165" y="207"/>
                    </a:lnTo>
                    <a:lnTo>
                      <a:pt x="169" y="205"/>
                    </a:lnTo>
                    <a:lnTo>
                      <a:pt x="175" y="201"/>
                    </a:lnTo>
                    <a:lnTo>
                      <a:pt x="178" y="198"/>
                    </a:lnTo>
                    <a:lnTo>
                      <a:pt x="161" y="180"/>
                    </a:lnTo>
                    <a:lnTo>
                      <a:pt x="175" y="201"/>
                    </a:lnTo>
                    <a:lnTo>
                      <a:pt x="184" y="196"/>
                    </a:lnTo>
                    <a:lnTo>
                      <a:pt x="188" y="192"/>
                    </a:lnTo>
                    <a:lnTo>
                      <a:pt x="190" y="190"/>
                    </a:lnTo>
                    <a:lnTo>
                      <a:pt x="200" y="178"/>
                    </a:lnTo>
                    <a:lnTo>
                      <a:pt x="201" y="175"/>
                    </a:lnTo>
                    <a:lnTo>
                      <a:pt x="217" y="148"/>
                    </a:lnTo>
                    <a:lnTo>
                      <a:pt x="196" y="136"/>
                    </a:lnTo>
                    <a:lnTo>
                      <a:pt x="217" y="150"/>
                    </a:lnTo>
                    <a:lnTo>
                      <a:pt x="236" y="117"/>
                    </a:lnTo>
                    <a:lnTo>
                      <a:pt x="236" y="115"/>
                    </a:lnTo>
                    <a:lnTo>
                      <a:pt x="251" y="84"/>
                    </a:lnTo>
                    <a:lnTo>
                      <a:pt x="230" y="73"/>
                    </a:lnTo>
                    <a:lnTo>
                      <a:pt x="250" y="86"/>
                    </a:lnTo>
                    <a:lnTo>
                      <a:pt x="265" y="63"/>
                    </a:lnTo>
                    <a:lnTo>
                      <a:pt x="273" y="52"/>
                    </a:lnTo>
                    <a:lnTo>
                      <a:pt x="253" y="38"/>
                    </a:lnTo>
                    <a:lnTo>
                      <a:pt x="269" y="57"/>
                    </a:lnTo>
                    <a:lnTo>
                      <a:pt x="278" y="50"/>
                    </a:lnTo>
                    <a:lnTo>
                      <a:pt x="280" y="48"/>
                    </a:lnTo>
                    <a:lnTo>
                      <a:pt x="282" y="46"/>
                    </a:lnTo>
                    <a:lnTo>
                      <a:pt x="265" y="29"/>
                    </a:lnTo>
                    <a:lnTo>
                      <a:pt x="271" y="52"/>
                    </a:lnTo>
                    <a:lnTo>
                      <a:pt x="278" y="50"/>
                    </a:lnTo>
                    <a:lnTo>
                      <a:pt x="282" y="48"/>
                    </a:lnTo>
                    <a:lnTo>
                      <a:pt x="290" y="44"/>
                    </a:lnTo>
                    <a:lnTo>
                      <a:pt x="294" y="36"/>
                    </a:lnTo>
                    <a:lnTo>
                      <a:pt x="298" y="27"/>
                    </a:lnTo>
                    <a:lnTo>
                      <a:pt x="298" y="25"/>
                    </a:lnTo>
                    <a:lnTo>
                      <a:pt x="273" y="25"/>
                    </a:lnTo>
                    <a:lnTo>
                      <a:pt x="273" y="48"/>
                    </a:lnTo>
                    <a:lnTo>
                      <a:pt x="282" y="46"/>
                    </a:lnTo>
                    <a:lnTo>
                      <a:pt x="290" y="42"/>
                    </a:lnTo>
                    <a:lnTo>
                      <a:pt x="294" y="34"/>
                    </a:lnTo>
                    <a:lnTo>
                      <a:pt x="273" y="50"/>
                    </a:lnTo>
                    <a:lnTo>
                      <a:pt x="274" y="50"/>
                    </a:lnTo>
                    <a:lnTo>
                      <a:pt x="278" y="50"/>
                    </a:lnTo>
                    <a:lnTo>
                      <a:pt x="278" y="2"/>
                    </a:lnTo>
                    <a:lnTo>
                      <a:pt x="274" y="2"/>
                    </a:lnTo>
                    <a:lnTo>
                      <a:pt x="273" y="2"/>
                    </a:lnTo>
                    <a:lnTo>
                      <a:pt x="273" y="2"/>
                    </a:lnTo>
                    <a:lnTo>
                      <a:pt x="263" y="4"/>
                    </a:lnTo>
                    <a:lnTo>
                      <a:pt x="255" y="7"/>
                    </a:lnTo>
                    <a:lnTo>
                      <a:pt x="251" y="15"/>
                    </a:lnTo>
                    <a:lnTo>
                      <a:pt x="250" y="25"/>
                    </a:lnTo>
                    <a:lnTo>
                      <a:pt x="250" y="25"/>
                    </a:lnTo>
                    <a:lnTo>
                      <a:pt x="250" y="27"/>
                    </a:lnTo>
                    <a:lnTo>
                      <a:pt x="263" y="6"/>
                    </a:lnTo>
                    <a:lnTo>
                      <a:pt x="255" y="9"/>
                    </a:lnTo>
                    <a:lnTo>
                      <a:pt x="251" y="17"/>
                    </a:lnTo>
                    <a:lnTo>
                      <a:pt x="250" y="27"/>
                    </a:lnTo>
                    <a:lnTo>
                      <a:pt x="273" y="27"/>
                    </a:lnTo>
                    <a:lnTo>
                      <a:pt x="267" y="4"/>
                    </a:lnTo>
                    <a:lnTo>
                      <a:pt x="259" y="6"/>
                    </a:lnTo>
                    <a:lnTo>
                      <a:pt x="255" y="7"/>
                    </a:lnTo>
                    <a:lnTo>
                      <a:pt x="248" y="11"/>
                    </a:lnTo>
                    <a:lnTo>
                      <a:pt x="246" y="13"/>
                    </a:lnTo>
                    <a:lnTo>
                      <a:pt x="263" y="31"/>
                    </a:lnTo>
                    <a:lnTo>
                      <a:pt x="250" y="13"/>
                    </a:lnTo>
                    <a:lnTo>
                      <a:pt x="240" y="21"/>
                    </a:lnTo>
                    <a:lnTo>
                      <a:pt x="234" y="25"/>
                    </a:lnTo>
                    <a:lnTo>
                      <a:pt x="226" y="36"/>
                    </a:lnTo>
                    <a:lnTo>
                      <a:pt x="211" y="59"/>
                    </a:lnTo>
                    <a:lnTo>
                      <a:pt x="209" y="63"/>
                    </a:lnTo>
                    <a:lnTo>
                      <a:pt x="194" y="94"/>
                    </a:lnTo>
                    <a:lnTo>
                      <a:pt x="215" y="103"/>
                    </a:lnTo>
                    <a:lnTo>
                      <a:pt x="196" y="92"/>
                    </a:lnTo>
                    <a:lnTo>
                      <a:pt x="176" y="125"/>
                    </a:lnTo>
                    <a:lnTo>
                      <a:pt x="176" y="125"/>
                    </a:lnTo>
                    <a:lnTo>
                      <a:pt x="161" y="151"/>
                    </a:lnTo>
                    <a:lnTo>
                      <a:pt x="180" y="163"/>
                    </a:lnTo>
                    <a:lnTo>
                      <a:pt x="163" y="148"/>
                    </a:lnTo>
                    <a:lnTo>
                      <a:pt x="153" y="159"/>
                    </a:lnTo>
                    <a:lnTo>
                      <a:pt x="171" y="175"/>
                    </a:lnTo>
                    <a:lnTo>
                      <a:pt x="159" y="155"/>
                    </a:lnTo>
                    <a:lnTo>
                      <a:pt x="150" y="161"/>
                    </a:lnTo>
                    <a:lnTo>
                      <a:pt x="144" y="163"/>
                    </a:lnTo>
                    <a:lnTo>
                      <a:pt x="140" y="167"/>
                    </a:lnTo>
                    <a:lnTo>
                      <a:pt x="157" y="184"/>
                    </a:lnTo>
                    <a:lnTo>
                      <a:pt x="148" y="163"/>
                    </a:lnTo>
                    <a:lnTo>
                      <a:pt x="144" y="165"/>
                    </a:lnTo>
                    <a:lnTo>
                      <a:pt x="153" y="186"/>
                    </a:lnTo>
                    <a:lnTo>
                      <a:pt x="153" y="163"/>
                    </a:lnTo>
                    <a:lnTo>
                      <a:pt x="152" y="163"/>
                    </a:lnTo>
                    <a:lnTo>
                      <a:pt x="148" y="163"/>
                    </a:lnTo>
                    <a:lnTo>
                      <a:pt x="144" y="163"/>
                    </a:lnTo>
                    <a:lnTo>
                      <a:pt x="142" y="163"/>
                    </a:lnTo>
                    <a:lnTo>
                      <a:pt x="142" y="186"/>
                    </a:lnTo>
                    <a:lnTo>
                      <a:pt x="153" y="165"/>
                    </a:lnTo>
                    <a:lnTo>
                      <a:pt x="150" y="163"/>
                    </a:lnTo>
                    <a:lnTo>
                      <a:pt x="148" y="163"/>
                    </a:lnTo>
                    <a:lnTo>
                      <a:pt x="138" y="161"/>
                    </a:lnTo>
                    <a:lnTo>
                      <a:pt x="136" y="161"/>
                    </a:lnTo>
                    <a:lnTo>
                      <a:pt x="136" y="184"/>
                    </a:lnTo>
                    <a:lnTo>
                      <a:pt x="148" y="163"/>
                    </a:lnTo>
                    <a:lnTo>
                      <a:pt x="144" y="161"/>
                    </a:lnTo>
                    <a:lnTo>
                      <a:pt x="132" y="182"/>
                    </a:lnTo>
                    <a:lnTo>
                      <a:pt x="150" y="165"/>
                    </a:lnTo>
                    <a:lnTo>
                      <a:pt x="146" y="161"/>
                    </a:lnTo>
                    <a:lnTo>
                      <a:pt x="144" y="161"/>
                    </a:lnTo>
                    <a:lnTo>
                      <a:pt x="134" y="153"/>
                    </a:lnTo>
                    <a:lnTo>
                      <a:pt x="119" y="171"/>
                    </a:lnTo>
                    <a:lnTo>
                      <a:pt x="138" y="155"/>
                    </a:lnTo>
                    <a:lnTo>
                      <a:pt x="128" y="144"/>
                    </a:lnTo>
                    <a:lnTo>
                      <a:pt x="109" y="159"/>
                    </a:lnTo>
                    <a:lnTo>
                      <a:pt x="130" y="150"/>
                    </a:lnTo>
                    <a:lnTo>
                      <a:pt x="119" y="127"/>
                    </a:lnTo>
                    <a:lnTo>
                      <a:pt x="119" y="125"/>
                    </a:lnTo>
                    <a:lnTo>
                      <a:pt x="100" y="92"/>
                    </a:lnTo>
                    <a:lnTo>
                      <a:pt x="78" y="103"/>
                    </a:lnTo>
                    <a:lnTo>
                      <a:pt x="100" y="94"/>
                    </a:lnTo>
                    <a:lnTo>
                      <a:pt x="84" y="61"/>
                    </a:lnTo>
                    <a:lnTo>
                      <a:pt x="84" y="59"/>
                    </a:lnTo>
                    <a:lnTo>
                      <a:pt x="67" y="32"/>
                    </a:lnTo>
                    <a:lnTo>
                      <a:pt x="65" y="31"/>
                    </a:lnTo>
                    <a:lnTo>
                      <a:pt x="57" y="21"/>
                    </a:lnTo>
                    <a:lnTo>
                      <a:pt x="55" y="17"/>
                    </a:lnTo>
                    <a:lnTo>
                      <a:pt x="52" y="15"/>
                    </a:lnTo>
                    <a:lnTo>
                      <a:pt x="42" y="9"/>
                    </a:lnTo>
                    <a:lnTo>
                      <a:pt x="46" y="11"/>
                    </a:lnTo>
                    <a:lnTo>
                      <a:pt x="29" y="29"/>
                    </a:lnTo>
                    <a:lnTo>
                      <a:pt x="50" y="19"/>
                    </a:lnTo>
                    <a:lnTo>
                      <a:pt x="48" y="15"/>
                    </a:lnTo>
                    <a:lnTo>
                      <a:pt x="44" y="7"/>
                    </a:lnTo>
                    <a:lnTo>
                      <a:pt x="36" y="4"/>
                    </a:lnTo>
                    <a:lnTo>
                      <a:pt x="27" y="2"/>
                    </a:lnTo>
                    <a:lnTo>
                      <a:pt x="23" y="2"/>
                    </a:lnTo>
                    <a:lnTo>
                      <a:pt x="46" y="25"/>
                    </a:lnTo>
                    <a:lnTo>
                      <a:pt x="44" y="15"/>
                    </a:lnTo>
                    <a:lnTo>
                      <a:pt x="40" y="7"/>
                    </a:lnTo>
                    <a:lnTo>
                      <a:pt x="32" y="4"/>
                    </a:lnTo>
                    <a:lnTo>
                      <a:pt x="23" y="25"/>
                    </a:lnTo>
                    <a:lnTo>
                      <a:pt x="48" y="25"/>
                    </a:lnTo>
                    <a:lnTo>
                      <a:pt x="48" y="23"/>
                    </a:lnTo>
                    <a:lnTo>
                      <a:pt x="46" y="23"/>
                    </a:lnTo>
                    <a:lnTo>
                      <a:pt x="44" y="13"/>
                    </a:lnTo>
                    <a:lnTo>
                      <a:pt x="40" y="6"/>
                    </a:lnTo>
                    <a:lnTo>
                      <a:pt x="32" y="2"/>
                    </a:lnTo>
                    <a:lnTo>
                      <a:pt x="23" y="0"/>
                    </a:lnTo>
                    <a:lnTo>
                      <a:pt x="2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76" name="Freeform 68"/>
              <p:cNvSpPr>
                <a:spLocks/>
              </p:cNvSpPr>
              <p:nvPr/>
            </p:nvSpPr>
            <p:spPr bwMode="auto">
              <a:xfrm>
                <a:off x="1715" y="2036"/>
                <a:ext cx="128" cy="106"/>
              </a:xfrm>
              <a:custGeom>
                <a:avLst/>
                <a:gdLst>
                  <a:gd name="T0" fmla="*/ 4 w 256"/>
                  <a:gd name="T1" fmla="*/ 48 h 211"/>
                  <a:gd name="T2" fmla="*/ 10 w 256"/>
                  <a:gd name="T3" fmla="*/ 23 h 211"/>
                  <a:gd name="T4" fmla="*/ 14 w 256"/>
                  <a:gd name="T5" fmla="*/ 25 h 211"/>
                  <a:gd name="T6" fmla="*/ 20 w 256"/>
                  <a:gd name="T7" fmla="*/ 29 h 211"/>
                  <a:gd name="T8" fmla="*/ 6 w 256"/>
                  <a:gd name="T9" fmla="*/ 50 h 211"/>
                  <a:gd name="T10" fmla="*/ 29 w 256"/>
                  <a:gd name="T11" fmla="*/ 36 h 211"/>
                  <a:gd name="T12" fmla="*/ 14 w 256"/>
                  <a:gd name="T13" fmla="*/ 59 h 211"/>
                  <a:gd name="T14" fmla="*/ 66 w 256"/>
                  <a:gd name="T15" fmla="*/ 148 h 211"/>
                  <a:gd name="T16" fmla="*/ 83 w 256"/>
                  <a:gd name="T17" fmla="*/ 176 h 211"/>
                  <a:gd name="T18" fmla="*/ 97 w 256"/>
                  <a:gd name="T19" fmla="*/ 194 h 211"/>
                  <a:gd name="T20" fmla="*/ 95 w 256"/>
                  <a:gd name="T21" fmla="*/ 192 h 211"/>
                  <a:gd name="T22" fmla="*/ 110 w 256"/>
                  <a:gd name="T23" fmla="*/ 203 h 211"/>
                  <a:gd name="T24" fmla="*/ 100 w 256"/>
                  <a:gd name="T25" fmla="*/ 182 h 211"/>
                  <a:gd name="T26" fmla="*/ 114 w 256"/>
                  <a:gd name="T27" fmla="*/ 203 h 211"/>
                  <a:gd name="T28" fmla="*/ 100 w 256"/>
                  <a:gd name="T29" fmla="*/ 184 h 211"/>
                  <a:gd name="T30" fmla="*/ 108 w 256"/>
                  <a:gd name="T31" fmla="*/ 203 h 211"/>
                  <a:gd name="T32" fmla="*/ 125 w 256"/>
                  <a:gd name="T33" fmla="*/ 211 h 211"/>
                  <a:gd name="T34" fmla="*/ 135 w 256"/>
                  <a:gd name="T35" fmla="*/ 211 h 211"/>
                  <a:gd name="T36" fmla="*/ 143 w 256"/>
                  <a:gd name="T37" fmla="*/ 209 h 211"/>
                  <a:gd name="T38" fmla="*/ 162 w 256"/>
                  <a:gd name="T39" fmla="*/ 201 h 211"/>
                  <a:gd name="T40" fmla="*/ 154 w 256"/>
                  <a:gd name="T41" fmla="*/ 205 h 211"/>
                  <a:gd name="T42" fmla="*/ 148 w 256"/>
                  <a:gd name="T43" fmla="*/ 207 h 211"/>
                  <a:gd name="T44" fmla="*/ 170 w 256"/>
                  <a:gd name="T45" fmla="*/ 196 h 211"/>
                  <a:gd name="T46" fmla="*/ 168 w 256"/>
                  <a:gd name="T47" fmla="*/ 197 h 211"/>
                  <a:gd name="T48" fmla="*/ 171 w 256"/>
                  <a:gd name="T49" fmla="*/ 196 h 211"/>
                  <a:gd name="T50" fmla="*/ 187 w 256"/>
                  <a:gd name="T51" fmla="*/ 178 h 211"/>
                  <a:gd name="T52" fmla="*/ 202 w 256"/>
                  <a:gd name="T53" fmla="*/ 103 h 211"/>
                  <a:gd name="T54" fmla="*/ 244 w 256"/>
                  <a:gd name="T55" fmla="*/ 80 h 211"/>
                  <a:gd name="T56" fmla="*/ 246 w 256"/>
                  <a:gd name="T57" fmla="*/ 73 h 211"/>
                  <a:gd name="T58" fmla="*/ 210 w 256"/>
                  <a:gd name="T59" fmla="*/ 42 h 211"/>
                  <a:gd name="T60" fmla="*/ 221 w 256"/>
                  <a:gd name="T61" fmla="*/ 71 h 211"/>
                  <a:gd name="T62" fmla="*/ 183 w 256"/>
                  <a:gd name="T63" fmla="*/ 92 h 211"/>
                  <a:gd name="T64" fmla="*/ 150 w 256"/>
                  <a:gd name="T65" fmla="*/ 149 h 211"/>
                  <a:gd name="T66" fmla="*/ 143 w 256"/>
                  <a:gd name="T67" fmla="*/ 155 h 211"/>
                  <a:gd name="T68" fmla="*/ 145 w 256"/>
                  <a:gd name="T69" fmla="*/ 157 h 211"/>
                  <a:gd name="T70" fmla="*/ 129 w 256"/>
                  <a:gd name="T71" fmla="*/ 171 h 211"/>
                  <a:gd name="T72" fmla="*/ 139 w 256"/>
                  <a:gd name="T73" fmla="*/ 163 h 211"/>
                  <a:gd name="T74" fmla="*/ 148 w 256"/>
                  <a:gd name="T75" fmla="*/ 161 h 211"/>
                  <a:gd name="T76" fmla="*/ 135 w 256"/>
                  <a:gd name="T77" fmla="*/ 163 h 211"/>
                  <a:gd name="T78" fmla="*/ 143 w 256"/>
                  <a:gd name="T79" fmla="*/ 163 h 211"/>
                  <a:gd name="T80" fmla="*/ 143 w 256"/>
                  <a:gd name="T81" fmla="*/ 163 h 211"/>
                  <a:gd name="T82" fmla="*/ 133 w 256"/>
                  <a:gd name="T83" fmla="*/ 163 h 211"/>
                  <a:gd name="T84" fmla="*/ 143 w 256"/>
                  <a:gd name="T85" fmla="*/ 169 h 211"/>
                  <a:gd name="T86" fmla="*/ 143 w 256"/>
                  <a:gd name="T87" fmla="*/ 169 h 211"/>
                  <a:gd name="T88" fmla="*/ 145 w 256"/>
                  <a:gd name="T89" fmla="*/ 174 h 211"/>
                  <a:gd name="T90" fmla="*/ 148 w 256"/>
                  <a:gd name="T91" fmla="*/ 182 h 211"/>
                  <a:gd name="T92" fmla="*/ 141 w 256"/>
                  <a:gd name="T93" fmla="*/ 165 h 211"/>
                  <a:gd name="T94" fmla="*/ 121 w 256"/>
                  <a:gd name="T95" fmla="*/ 157 h 211"/>
                  <a:gd name="T96" fmla="*/ 116 w 256"/>
                  <a:gd name="T97" fmla="*/ 180 h 211"/>
                  <a:gd name="T98" fmla="*/ 131 w 256"/>
                  <a:gd name="T99" fmla="*/ 159 h 211"/>
                  <a:gd name="T100" fmla="*/ 129 w 256"/>
                  <a:gd name="T101" fmla="*/ 157 h 211"/>
                  <a:gd name="T102" fmla="*/ 121 w 256"/>
                  <a:gd name="T103" fmla="*/ 149 h 211"/>
                  <a:gd name="T104" fmla="*/ 106 w 256"/>
                  <a:gd name="T105" fmla="*/ 125 h 211"/>
                  <a:gd name="T106" fmla="*/ 35 w 256"/>
                  <a:gd name="T107" fmla="*/ 48 h 211"/>
                  <a:gd name="T108" fmla="*/ 47 w 256"/>
                  <a:gd name="T109" fmla="*/ 19 h 211"/>
                  <a:gd name="T110" fmla="*/ 23 w 256"/>
                  <a:gd name="T111" fmla="*/ 32 h 211"/>
                  <a:gd name="T112" fmla="*/ 37 w 256"/>
                  <a:gd name="T113" fmla="*/ 11 h 211"/>
                  <a:gd name="T114" fmla="*/ 25 w 256"/>
                  <a:gd name="T115" fmla="*/ 4 h 211"/>
                  <a:gd name="T116" fmla="*/ 10 w 256"/>
                  <a:gd name="T117" fmla="*/ 0 h 211"/>
                  <a:gd name="T118" fmla="*/ 0 w 256"/>
                  <a:gd name="T11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6" h="211">
                    <a:moveTo>
                      <a:pt x="0" y="0"/>
                    </a:moveTo>
                    <a:lnTo>
                      <a:pt x="0" y="48"/>
                    </a:lnTo>
                    <a:lnTo>
                      <a:pt x="4" y="48"/>
                    </a:lnTo>
                    <a:lnTo>
                      <a:pt x="8" y="48"/>
                    </a:lnTo>
                    <a:lnTo>
                      <a:pt x="10" y="48"/>
                    </a:lnTo>
                    <a:lnTo>
                      <a:pt x="10" y="23"/>
                    </a:lnTo>
                    <a:lnTo>
                      <a:pt x="0" y="44"/>
                    </a:lnTo>
                    <a:lnTo>
                      <a:pt x="4" y="46"/>
                    </a:lnTo>
                    <a:lnTo>
                      <a:pt x="14" y="25"/>
                    </a:lnTo>
                    <a:lnTo>
                      <a:pt x="0" y="44"/>
                    </a:lnTo>
                    <a:lnTo>
                      <a:pt x="6" y="48"/>
                    </a:lnTo>
                    <a:lnTo>
                      <a:pt x="20" y="29"/>
                    </a:lnTo>
                    <a:lnTo>
                      <a:pt x="2" y="46"/>
                    </a:lnTo>
                    <a:lnTo>
                      <a:pt x="6" y="50"/>
                    </a:lnTo>
                    <a:lnTo>
                      <a:pt x="6" y="50"/>
                    </a:lnTo>
                    <a:lnTo>
                      <a:pt x="10" y="52"/>
                    </a:lnTo>
                    <a:lnTo>
                      <a:pt x="16" y="55"/>
                    </a:lnTo>
                    <a:lnTo>
                      <a:pt x="29" y="36"/>
                    </a:lnTo>
                    <a:lnTo>
                      <a:pt x="12" y="53"/>
                    </a:lnTo>
                    <a:lnTo>
                      <a:pt x="8" y="48"/>
                    </a:lnTo>
                    <a:lnTo>
                      <a:pt x="14" y="59"/>
                    </a:lnTo>
                    <a:lnTo>
                      <a:pt x="16" y="59"/>
                    </a:lnTo>
                    <a:lnTo>
                      <a:pt x="47" y="113"/>
                    </a:lnTo>
                    <a:lnTo>
                      <a:pt x="66" y="148"/>
                    </a:lnTo>
                    <a:lnTo>
                      <a:pt x="66" y="149"/>
                    </a:lnTo>
                    <a:lnTo>
                      <a:pt x="81" y="174"/>
                    </a:lnTo>
                    <a:lnTo>
                      <a:pt x="83" y="176"/>
                    </a:lnTo>
                    <a:lnTo>
                      <a:pt x="93" y="188"/>
                    </a:lnTo>
                    <a:lnTo>
                      <a:pt x="93" y="190"/>
                    </a:lnTo>
                    <a:lnTo>
                      <a:pt x="97" y="194"/>
                    </a:lnTo>
                    <a:lnTo>
                      <a:pt x="114" y="176"/>
                    </a:lnTo>
                    <a:lnTo>
                      <a:pt x="93" y="188"/>
                    </a:lnTo>
                    <a:lnTo>
                      <a:pt x="95" y="192"/>
                    </a:lnTo>
                    <a:lnTo>
                      <a:pt x="98" y="197"/>
                    </a:lnTo>
                    <a:lnTo>
                      <a:pt x="106" y="201"/>
                    </a:lnTo>
                    <a:lnTo>
                      <a:pt x="110" y="203"/>
                    </a:lnTo>
                    <a:lnTo>
                      <a:pt x="118" y="205"/>
                    </a:lnTo>
                    <a:lnTo>
                      <a:pt x="123" y="182"/>
                    </a:lnTo>
                    <a:lnTo>
                      <a:pt x="100" y="182"/>
                    </a:lnTo>
                    <a:lnTo>
                      <a:pt x="102" y="192"/>
                    </a:lnTo>
                    <a:lnTo>
                      <a:pt x="106" y="199"/>
                    </a:lnTo>
                    <a:lnTo>
                      <a:pt x="114" y="203"/>
                    </a:lnTo>
                    <a:lnTo>
                      <a:pt x="100" y="182"/>
                    </a:lnTo>
                    <a:lnTo>
                      <a:pt x="100" y="184"/>
                    </a:lnTo>
                    <a:lnTo>
                      <a:pt x="100" y="184"/>
                    </a:lnTo>
                    <a:lnTo>
                      <a:pt x="102" y="194"/>
                    </a:lnTo>
                    <a:lnTo>
                      <a:pt x="106" y="201"/>
                    </a:lnTo>
                    <a:lnTo>
                      <a:pt x="108" y="203"/>
                    </a:lnTo>
                    <a:lnTo>
                      <a:pt x="108" y="203"/>
                    </a:lnTo>
                    <a:lnTo>
                      <a:pt x="116" y="207"/>
                    </a:lnTo>
                    <a:lnTo>
                      <a:pt x="125" y="211"/>
                    </a:lnTo>
                    <a:lnTo>
                      <a:pt x="129" y="211"/>
                    </a:lnTo>
                    <a:lnTo>
                      <a:pt x="133" y="211"/>
                    </a:lnTo>
                    <a:lnTo>
                      <a:pt x="135" y="211"/>
                    </a:lnTo>
                    <a:lnTo>
                      <a:pt x="139" y="211"/>
                    </a:lnTo>
                    <a:lnTo>
                      <a:pt x="143" y="211"/>
                    </a:lnTo>
                    <a:lnTo>
                      <a:pt x="143" y="209"/>
                    </a:lnTo>
                    <a:lnTo>
                      <a:pt x="152" y="207"/>
                    </a:lnTo>
                    <a:lnTo>
                      <a:pt x="160" y="203"/>
                    </a:lnTo>
                    <a:lnTo>
                      <a:pt x="162" y="201"/>
                    </a:lnTo>
                    <a:lnTo>
                      <a:pt x="145" y="184"/>
                    </a:lnTo>
                    <a:lnTo>
                      <a:pt x="145" y="207"/>
                    </a:lnTo>
                    <a:lnTo>
                      <a:pt x="154" y="205"/>
                    </a:lnTo>
                    <a:lnTo>
                      <a:pt x="145" y="209"/>
                    </a:lnTo>
                    <a:lnTo>
                      <a:pt x="148" y="209"/>
                    </a:lnTo>
                    <a:lnTo>
                      <a:pt x="148" y="207"/>
                    </a:lnTo>
                    <a:lnTo>
                      <a:pt x="158" y="205"/>
                    </a:lnTo>
                    <a:lnTo>
                      <a:pt x="166" y="201"/>
                    </a:lnTo>
                    <a:lnTo>
                      <a:pt x="170" y="196"/>
                    </a:lnTo>
                    <a:lnTo>
                      <a:pt x="171" y="192"/>
                    </a:lnTo>
                    <a:lnTo>
                      <a:pt x="150" y="180"/>
                    </a:lnTo>
                    <a:lnTo>
                      <a:pt x="168" y="197"/>
                    </a:lnTo>
                    <a:lnTo>
                      <a:pt x="162" y="201"/>
                    </a:lnTo>
                    <a:lnTo>
                      <a:pt x="166" y="199"/>
                    </a:lnTo>
                    <a:lnTo>
                      <a:pt x="171" y="196"/>
                    </a:lnTo>
                    <a:lnTo>
                      <a:pt x="177" y="190"/>
                    </a:lnTo>
                    <a:lnTo>
                      <a:pt x="179" y="188"/>
                    </a:lnTo>
                    <a:lnTo>
                      <a:pt x="187" y="178"/>
                    </a:lnTo>
                    <a:lnTo>
                      <a:pt x="189" y="174"/>
                    </a:lnTo>
                    <a:lnTo>
                      <a:pt x="223" y="115"/>
                    </a:lnTo>
                    <a:lnTo>
                      <a:pt x="202" y="103"/>
                    </a:lnTo>
                    <a:lnTo>
                      <a:pt x="223" y="117"/>
                    </a:lnTo>
                    <a:lnTo>
                      <a:pt x="243" y="84"/>
                    </a:lnTo>
                    <a:lnTo>
                      <a:pt x="244" y="80"/>
                    </a:lnTo>
                    <a:lnTo>
                      <a:pt x="250" y="67"/>
                    </a:lnTo>
                    <a:lnTo>
                      <a:pt x="227" y="57"/>
                    </a:lnTo>
                    <a:lnTo>
                      <a:pt x="246" y="73"/>
                    </a:lnTo>
                    <a:lnTo>
                      <a:pt x="256" y="61"/>
                    </a:lnTo>
                    <a:lnTo>
                      <a:pt x="219" y="30"/>
                    </a:lnTo>
                    <a:lnTo>
                      <a:pt x="210" y="42"/>
                    </a:lnTo>
                    <a:lnTo>
                      <a:pt x="206" y="48"/>
                    </a:lnTo>
                    <a:lnTo>
                      <a:pt x="200" y="61"/>
                    </a:lnTo>
                    <a:lnTo>
                      <a:pt x="221" y="71"/>
                    </a:lnTo>
                    <a:lnTo>
                      <a:pt x="202" y="59"/>
                    </a:lnTo>
                    <a:lnTo>
                      <a:pt x="183" y="92"/>
                    </a:lnTo>
                    <a:lnTo>
                      <a:pt x="183" y="92"/>
                    </a:lnTo>
                    <a:lnTo>
                      <a:pt x="148" y="151"/>
                    </a:lnTo>
                    <a:lnTo>
                      <a:pt x="168" y="163"/>
                    </a:lnTo>
                    <a:lnTo>
                      <a:pt x="150" y="149"/>
                    </a:lnTo>
                    <a:lnTo>
                      <a:pt x="143" y="159"/>
                    </a:lnTo>
                    <a:lnTo>
                      <a:pt x="160" y="173"/>
                    </a:lnTo>
                    <a:lnTo>
                      <a:pt x="143" y="155"/>
                    </a:lnTo>
                    <a:lnTo>
                      <a:pt x="137" y="161"/>
                    </a:lnTo>
                    <a:lnTo>
                      <a:pt x="154" y="178"/>
                    </a:lnTo>
                    <a:lnTo>
                      <a:pt x="145" y="157"/>
                    </a:lnTo>
                    <a:lnTo>
                      <a:pt x="141" y="159"/>
                    </a:lnTo>
                    <a:lnTo>
                      <a:pt x="133" y="163"/>
                    </a:lnTo>
                    <a:lnTo>
                      <a:pt x="129" y="171"/>
                    </a:lnTo>
                    <a:lnTo>
                      <a:pt x="127" y="174"/>
                    </a:lnTo>
                    <a:lnTo>
                      <a:pt x="148" y="161"/>
                    </a:lnTo>
                    <a:lnTo>
                      <a:pt x="139" y="163"/>
                    </a:lnTo>
                    <a:lnTo>
                      <a:pt x="131" y="167"/>
                    </a:lnTo>
                    <a:lnTo>
                      <a:pt x="148" y="184"/>
                    </a:lnTo>
                    <a:lnTo>
                      <a:pt x="148" y="161"/>
                    </a:lnTo>
                    <a:lnTo>
                      <a:pt x="145" y="161"/>
                    </a:lnTo>
                    <a:lnTo>
                      <a:pt x="145" y="161"/>
                    </a:lnTo>
                    <a:lnTo>
                      <a:pt x="135" y="163"/>
                    </a:lnTo>
                    <a:lnTo>
                      <a:pt x="127" y="167"/>
                    </a:lnTo>
                    <a:lnTo>
                      <a:pt x="125" y="169"/>
                    </a:lnTo>
                    <a:lnTo>
                      <a:pt x="143" y="163"/>
                    </a:lnTo>
                    <a:lnTo>
                      <a:pt x="133" y="165"/>
                    </a:lnTo>
                    <a:lnTo>
                      <a:pt x="143" y="186"/>
                    </a:lnTo>
                    <a:lnTo>
                      <a:pt x="143" y="163"/>
                    </a:lnTo>
                    <a:lnTo>
                      <a:pt x="139" y="163"/>
                    </a:lnTo>
                    <a:lnTo>
                      <a:pt x="135" y="163"/>
                    </a:lnTo>
                    <a:lnTo>
                      <a:pt x="133" y="163"/>
                    </a:lnTo>
                    <a:lnTo>
                      <a:pt x="129" y="163"/>
                    </a:lnTo>
                    <a:lnTo>
                      <a:pt x="125" y="163"/>
                    </a:lnTo>
                    <a:lnTo>
                      <a:pt x="143" y="169"/>
                    </a:lnTo>
                    <a:lnTo>
                      <a:pt x="135" y="165"/>
                    </a:lnTo>
                    <a:lnTo>
                      <a:pt x="125" y="186"/>
                    </a:lnTo>
                    <a:lnTo>
                      <a:pt x="143" y="169"/>
                    </a:lnTo>
                    <a:lnTo>
                      <a:pt x="141" y="167"/>
                    </a:lnTo>
                    <a:lnTo>
                      <a:pt x="146" y="184"/>
                    </a:lnTo>
                    <a:lnTo>
                      <a:pt x="145" y="174"/>
                    </a:lnTo>
                    <a:lnTo>
                      <a:pt x="123" y="184"/>
                    </a:lnTo>
                    <a:lnTo>
                      <a:pt x="148" y="184"/>
                    </a:lnTo>
                    <a:lnTo>
                      <a:pt x="148" y="182"/>
                    </a:lnTo>
                    <a:lnTo>
                      <a:pt x="146" y="182"/>
                    </a:lnTo>
                    <a:lnTo>
                      <a:pt x="145" y="173"/>
                    </a:lnTo>
                    <a:lnTo>
                      <a:pt x="141" y="165"/>
                    </a:lnTo>
                    <a:lnTo>
                      <a:pt x="133" y="161"/>
                    </a:lnTo>
                    <a:lnTo>
                      <a:pt x="129" y="159"/>
                    </a:lnTo>
                    <a:lnTo>
                      <a:pt x="121" y="157"/>
                    </a:lnTo>
                    <a:lnTo>
                      <a:pt x="133" y="163"/>
                    </a:lnTo>
                    <a:lnTo>
                      <a:pt x="125" y="159"/>
                    </a:lnTo>
                    <a:lnTo>
                      <a:pt x="116" y="180"/>
                    </a:lnTo>
                    <a:lnTo>
                      <a:pt x="137" y="171"/>
                    </a:lnTo>
                    <a:lnTo>
                      <a:pt x="135" y="167"/>
                    </a:lnTo>
                    <a:lnTo>
                      <a:pt x="131" y="159"/>
                    </a:lnTo>
                    <a:lnTo>
                      <a:pt x="127" y="155"/>
                    </a:lnTo>
                    <a:lnTo>
                      <a:pt x="110" y="173"/>
                    </a:lnTo>
                    <a:lnTo>
                      <a:pt x="129" y="157"/>
                    </a:lnTo>
                    <a:lnTo>
                      <a:pt x="120" y="146"/>
                    </a:lnTo>
                    <a:lnTo>
                      <a:pt x="100" y="161"/>
                    </a:lnTo>
                    <a:lnTo>
                      <a:pt x="121" y="149"/>
                    </a:lnTo>
                    <a:lnTo>
                      <a:pt x="106" y="125"/>
                    </a:lnTo>
                    <a:lnTo>
                      <a:pt x="85" y="136"/>
                    </a:lnTo>
                    <a:lnTo>
                      <a:pt x="106" y="125"/>
                    </a:lnTo>
                    <a:lnTo>
                      <a:pt x="87" y="90"/>
                    </a:lnTo>
                    <a:lnTo>
                      <a:pt x="56" y="36"/>
                    </a:lnTo>
                    <a:lnTo>
                      <a:pt x="35" y="48"/>
                    </a:lnTo>
                    <a:lnTo>
                      <a:pt x="56" y="38"/>
                    </a:lnTo>
                    <a:lnTo>
                      <a:pt x="50" y="27"/>
                    </a:lnTo>
                    <a:lnTo>
                      <a:pt x="47" y="19"/>
                    </a:lnTo>
                    <a:lnTo>
                      <a:pt x="43" y="17"/>
                    </a:lnTo>
                    <a:lnTo>
                      <a:pt x="37" y="13"/>
                    </a:lnTo>
                    <a:lnTo>
                      <a:pt x="23" y="32"/>
                    </a:lnTo>
                    <a:lnTo>
                      <a:pt x="41" y="15"/>
                    </a:lnTo>
                    <a:lnTo>
                      <a:pt x="37" y="11"/>
                    </a:lnTo>
                    <a:lnTo>
                      <a:pt x="37" y="11"/>
                    </a:lnTo>
                    <a:lnTo>
                      <a:pt x="33" y="9"/>
                    </a:lnTo>
                    <a:lnTo>
                      <a:pt x="27" y="5"/>
                    </a:lnTo>
                    <a:lnTo>
                      <a:pt x="25" y="4"/>
                    </a:lnTo>
                    <a:lnTo>
                      <a:pt x="22" y="2"/>
                    </a:lnTo>
                    <a:lnTo>
                      <a:pt x="20" y="2"/>
                    </a:lnTo>
                    <a:lnTo>
                      <a:pt x="10" y="0"/>
                    </a:lnTo>
                    <a:lnTo>
                      <a:pt x="8" y="0"/>
                    </a:lnTo>
                    <a:lnTo>
                      <a:pt x="4" y="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77" name="Freeform 69"/>
              <p:cNvSpPr>
                <a:spLocks/>
              </p:cNvSpPr>
              <p:nvPr/>
            </p:nvSpPr>
            <p:spPr bwMode="auto">
              <a:xfrm>
                <a:off x="1825" y="2037"/>
                <a:ext cx="70" cy="57"/>
              </a:xfrm>
              <a:custGeom>
                <a:avLst/>
                <a:gdLst>
                  <a:gd name="T0" fmla="*/ 39 w 141"/>
                  <a:gd name="T1" fmla="*/ 59 h 113"/>
                  <a:gd name="T2" fmla="*/ 25 w 141"/>
                  <a:gd name="T3" fmla="*/ 36 h 113"/>
                  <a:gd name="T4" fmla="*/ 50 w 141"/>
                  <a:gd name="T5" fmla="*/ 48 h 113"/>
                  <a:gd name="T6" fmla="*/ 56 w 141"/>
                  <a:gd name="T7" fmla="*/ 42 h 113"/>
                  <a:gd name="T8" fmla="*/ 39 w 141"/>
                  <a:gd name="T9" fmla="*/ 48 h 113"/>
                  <a:gd name="T10" fmla="*/ 39 w 141"/>
                  <a:gd name="T11" fmla="*/ 50 h 113"/>
                  <a:gd name="T12" fmla="*/ 43 w 141"/>
                  <a:gd name="T13" fmla="*/ 48 h 113"/>
                  <a:gd name="T14" fmla="*/ 60 w 141"/>
                  <a:gd name="T15" fmla="*/ 42 h 113"/>
                  <a:gd name="T16" fmla="*/ 68 w 141"/>
                  <a:gd name="T17" fmla="*/ 25 h 113"/>
                  <a:gd name="T18" fmla="*/ 43 w 141"/>
                  <a:gd name="T19" fmla="*/ 23 h 113"/>
                  <a:gd name="T20" fmla="*/ 52 w 141"/>
                  <a:gd name="T21" fmla="*/ 44 h 113"/>
                  <a:gd name="T22" fmla="*/ 64 w 141"/>
                  <a:gd name="T23" fmla="*/ 32 h 113"/>
                  <a:gd name="T24" fmla="*/ 45 w 141"/>
                  <a:gd name="T25" fmla="*/ 48 h 113"/>
                  <a:gd name="T26" fmla="*/ 50 w 141"/>
                  <a:gd name="T27" fmla="*/ 48 h 113"/>
                  <a:gd name="T28" fmla="*/ 58 w 141"/>
                  <a:gd name="T29" fmla="*/ 48 h 113"/>
                  <a:gd name="T30" fmla="*/ 60 w 141"/>
                  <a:gd name="T31" fmla="*/ 23 h 113"/>
                  <a:gd name="T32" fmla="*/ 39 w 141"/>
                  <a:gd name="T33" fmla="*/ 32 h 113"/>
                  <a:gd name="T34" fmla="*/ 50 w 141"/>
                  <a:gd name="T35" fmla="*/ 44 h 113"/>
                  <a:gd name="T36" fmla="*/ 37 w 141"/>
                  <a:gd name="T37" fmla="*/ 25 h 113"/>
                  <a:gd name="T38" fmla="*/ 39 w 141"/>
                  <a:gd name="T39" fmla="*/ 34 h 113"/>
                  <a:gd name="T40" fmla="*/ 50 w 141"/>
                  <a:gd name="T41" fmla="*/ 46 h 113"/>
                  <a:gd name="T42" fmla="*/ 64 w 141"/>
                  <a:gd name="T43" fmla="*/ 50 h 113"/>
                  <a:gd name="T44" fmla="*/ 47 w 141"/>
                  <a:gd name="T45" fmla="*/ 42 h 113"/>
                  <a:gd name="T46" fmla="*/ 47 w 141"/>
                  <a:gd name="T47" fmla="*/ 42 h 113"/>
                  <a:gd name="T48" fmla="*/ 54 w 141"/>
                  <a:gd name="T49" fmla="*/ 48 h 113"/>
                  <a:gd name="T50" fmla="*/ 75 w 141"/>
                  <a:gd name="T51" fmla="*/ 34 h 113"/>
                  <a:gd name="T52" fmla="*/ 66 w 141"/>
                  <a:gd name="T53" fmla="*/ 59 h 113"/>
                  <a:gd name="T54" fmla="*/ 64 w 141"/>
                  <a:gd name="T55" fmla="*/ 57 h 113"/>
                  <a:gd name="T56" fmla="*/ 98 w 141"/>
                  <a:gd name="T57" fmla="*/ 69 h 113"/>
                  <a:gd name="T58" fmla="*/ 95 w 141"/>
                  <a:gd name="T59" fmla="*/ 113 h 113"/>
                  <a:gd name="T60" fmla="*/ 93 w 141"/>
                  <a:gd name="T61" fmla="*/ 101 h 113"/>
                  <a:gd name="T62" fmla="*/ 141 w 141"/>
                  <a:gd name="T63" fmla="*/ 103 h 113"/>
                  <a:gd name="T64" fmla="*/ 139 w 141"/>
                  <a:gd name="T65" fmla="*/ 101 h 113"/>
                  <a:gd name="T66" fmla="*/ 137 w 141"/>
                  <a:gd name="T67" fmla="*/ 90 h 113"/>
                  <a:gd name="T68" fmla="*/ 120 w 141"/>
                  <a:gd name="T69" fmla="*/ 57 h 113"/>
                  <a:gd name="T70" fmla="*/ 102 w 141"/>
                  <a:gd name="T71" fmla="*/ 30 h 113"/>
                  <a:gd name="T72" fmla="*/ 91 w 141"/>
                  <a:gd name="T73" fmla="*/ 15 h 113"/>
                  <a:gd name="T74" fmla="*/ 68 w 141"/>
                  <a:gd name="T75" fmla="*/ 28 h 113"/>
                  <a:gd name="T76" fmla="*/ 81 w 141"/>
                  <a:gd name="T77" fmla="*/ 7 h 113"/>
                  <a:gd name="T78" fmla="*/ 74 w 141"/>
                  <a:gd name="T79" fmla="*/ 3 h 113"/>
                  <a:gd name="T80" fmla="*/ 60 w 141"/>
                  <a:gd name="T81" fmla="*/ 2 h 113"/>
                  <a:gd name="T82" fmla="*/ 81 w 141"/>
                  <a:gd name="T83" fmla="*/ 15 h 113"/>
                  <a:gd name="T84" fmla="*/ 70 w 141"/>
                  <a:gd name="T85" fmla="*/ 3 h 113"/>
                  <a:gd name="T86" fmla="*/ 85 w 141"/>
                  <a:gd name="T87" fmla="*/ 25 h 113"/>
                  <a:gd name="T88" fmla="*/ 83 w 141"/>
                  <a:gd name="T89" fmla="*/ 23 h 113"/>
                  <a:gd name="T90" fmla="*/ 77 w 141"/>
                  <a:gd name="T91" fmla="*/ 5 h 113"/>
                  <a:gd name="T92" fmla="*/ 60 w 141"/>
                  <a:gd name="T93" fmla="*/ 0 h 113"/>
                  <a:gd name="T94" fmla="*/ 54 w 141"/>
                  <a:gd name="T95" fmla="*/ 0 h 113"/>
                  <a:gd name="T96" fmla="*/ 49 w 141"/>
                  <a:gd name="T97" fmla="*/ 0 h 113"/>
                  <a:gd name="T98" fmla="*/ 43 w 141"/>
                  <a:gd name="T99" fmla="*/ 0 h 113"/>
                  <a:gd name="T100" fmla="*/ 33 w 141"/>
                  <a:gd name="T101" fmla="*/ 2 h 113"/>
                  <a:gd name="T102" fmla="*/ 22 w 141"/>
                  <a:gd name="T103" fmla="*/ 13 h 113"/>
                  <a:gd name="T104" fmla="*/ 20 w 141"/>
                  <a:gd name="T105" fmla="*/ 23 h 113"/>
                  <a:gd name="T106" fmla="*/ 43 w 141"/>
                  <a:gd name="T107" fmla="*/ 2 h 113"/>
                  <a:gd name="T108" fmla="*/ 25 w 141"/>
                  <a:gd name="T109" fmla="*/ 7 h 113"/>
                  <a:gd name="T110" fmla="*/ 20 w 141"/>
                  <a:gd name="T111" fmla="*/ 25 h 113"/>
                  <a:gd name="T112" fmla="*/ 43 w 141"/>
                  <a:gd name="T113" fmla="*/ 2 h 113"/>
                  <a:gd name="T114" fmla="*/ 39 w 141"/>
                  <a:gd name="T115" fmla="*/ 2 h 113"/>
                  <a:gd name="T116" fmla="*/ 22 w 141"/>
                  <a:gd name="T117" fmla="*/ 7 h 113"/>
                  <a:gd name="T118" fmla="*/ 35 w 141"/>
                  <a:gd name="T119" fmla="*/ 28 h 113"/>
                  <a:gd name="T120" fmla="*/ 12 w 141"/>
                  <a:gd name="T121" fmla="*/ 19 h 113"/>
                  <a:gd name="T122" fmla="*/ 0 w 141"/>
                  <a:gd name="T123" fmla="*/ 3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1" h="113">
                    <a:moveTo>
                      <a:pt x="0" y="30"/>
                    </a:moveTo>
                    <a:lnTo>
                      <a:pt x="39" y="59"/>
                    </a:lnTo>
                    <a:lnTo>
                      <a:pt x="45" y="51"/>
                    </a:lnTo>
                    <a:lnTo>
                      <a:pt x="25" y="36"/>
                    </a:lnTo>
                    <a:lnTo>
                      <a:pt x="41" y="55"/>
                    </a:lnTo>
                    <a:lnTo>
                      <a:pt x="50" y="48"/>
                    </a:lnTo>
                    <a:lnTo>
                      <a:pt x="52" y="46"/>
                    </a:lnTo>
                    <a:lnTo>
                      <a:pt x="56" y="42"/>
                    </a:lnTo>
                    <a:lnTo>
                      <a:pt x="39" y="25"/>
                    </a:lnTo>
                    <a:lnTo>
                      <a:pt x="39" y="48"/>
                    </a:lnTo>
                    <a:lnTo>
                      <a:pt x="49" y="46"/>
                    </a:lnTo>
                    <a:lnTo>
                      <a:pt x="39" y="50"/>
                    </a:lnTo>
                    <a:lnTo>
                      <a:pt x="43" y="50"/>
                    </a:lnTo>
                    <a:lnTo>
                      <a:pt x="43" y="48"/>
                    </a:lnTo>
                    <a:lnTo>
                      <a:pt x="52" y="46"/>
                    </a:lnTo>
                    <a:lnTo>
                      <a:pt x="60" y="42"/>
                    </a:lnTo>
                    <a:lnTo>
                      <a:pt x="64" y="34"/>
                    </a:lnTo>
                    <a:lnTo>
                      <a:pt x="68" y="25"/>
                    </a:lnTo>
                    <a:lnTo>
                      <a:pt x="68" y="23"/>
                    </a:lnTo>
                    <a:lnTo>
                      <a:pt x="43" y="23"/>
                    </a:lnTo>
                    <a:lnTo>
                      <a:pt x="43" y="46"/>
                    </a:lnTo>
                    <a:lnTo>
                      <a:pt x="52" y="44"/>
                    </a:lnTo>
                    <a:lnTo>
                      <a:pt x="60" y="40"/>
                    </a:lnTo>
                    <a:lnTo>
                      <a:pt x="64" y="32"/>
                    </a:lnTo>
                    <a:lnTo>
                      <a:pt x="43" y="48"/>
                    </a:lnTo>
                    <a:lnTo>
                      <a:pt x="45" y="48"/>
                    </a:lnTo>
                    <a:lnTo>
                      <a:pt x="49" y="48"/>
                    </a:lnTo>
                    <a:lnTo>
                      <a:pt x="50" y="48"/>
                    </a:lnTo>
                    <a:lnTo>
                      <a:pt x="54" y="48"/>
                    </a:lnTo>
                    <a:lnTo>
                      <a:pt x="58" y="48"/>
                    </a:lnTo>
                    <a:lnTo>
                      <a:pt x="60" y="48"/>
                    </a:lnTo>
                    <a:lnTo>
                      <a:pt x="60" y="23"/>
                    </a:lnTo>
                    <a:lnTo>
                      <a:pt x="37" y="23"/>
                    </a:lnTo>
                    <a:lnTo>
                      <a:pt x="39" y="32"/>
                    </a:lnTo>
                    <a:lnTo>
                      <a:pt x="43" y="40"/>
                    </a:lnTo>
                    <a:lnTo>
                      <a:pt x="50" y="44"/>
                    </a:lnTo>
                    <a:lnTo>
                      <a:pt x="37" y="23"/>
                    </a:lnTo>
                    <a:lnTo>
                      <a:pt x="37" y="25"/>
                    </a:lnTo>
                    <a:lnTo>
                      <a:pt x="37" y="25"/>
                    </a:lnTo>
                    <a:lnTo>
                      <a:pt x="39" y="34"/>
                    </a:lnTo>
                    <a:lnTo>
                      <a:pt x="43" y="42"/>
                    </a:lnTo>
                    <a:lnTo>
                      <a:pt x="50" y="46"/>
                    </a:lnTo>
                    <a:lnTo>
                      <a:pt x="60" y="50"/>
                    </a:lnTo>
                    <a:lnTo>
                      <a:pt x="64" y="50"/>
                    </a:lnTo>
                    <a:lnTo>
                      <a:pt x="64" y="25"/>
                    </a:lnTo>
                    <a:lnTo>
                      <a:pt x="47" y="42"/>
                    </a:lnTo>
                    <a:lnTo>
                      <a:pt x="54" y="46"/>
                    </a:lnTo>
                    <a:lnTo>
                      <a:pt x="47" y="42"/>
                    </a:lnTo>
                    <a:lnTo>
                      <a:pt x="50" y="46"/>
                    </a:lnTo>
                    <a:lnTo>
                      <a:pt x="54" y="48"/>
                    </a:lnTo>
                    <a:lnTo>
                      <a:pt x="62" y="53"/>
                    </a:lnTo>
                    <a:lnTo>
                      <a:pt x="75" y="34"/>
                    </a:lnTo>
                    <a:lnTo>
                      <a:pt x="58" y="50"/>
                    </a:lnTo>
                    <a:lnTo>
                      <a:pt x="66" y="59"/>
                    </a:lnTo>
                    <a:lnTo>
                      <a:pt x="83" y="44"/>
                    </a:lnTo>
                    <a:lnTo>
                      <a:pt x="64" y="57"/>
                    </a:lnTo>
                    <a:lnTo>
                      <a:pt x="79" y="82"/>
                    </a:lnTo>
                    <a:lnTo>
                      <a:pt x="98" y="69"/>
                    </a:lnTo>
                    <a:lnTo>
                      <a:pt x="77" y="80"/>
                    </a:lnTo>
                    <a:lnTo>
                      <a:pt x="95" y="113"/>
                    </a:lnTo>
                    <a:lnTo>
                      <a:pt x="116" y="101"/>
                    </a:lnTo>
                    <a:lnTo>
                      <a:pt x="93" y="101"/>
                    </a:lnTo>
                    <a:lnTo>
                      <a:pt x="93" y="103"/>
                    </a:lnTo>
                    <a:lnTo>
                      <a:pt x="141" y="103"/>
                    </a:lnTo>
                    <a:lnTo>
                      <a:pt x="141" y="101"/>
                    </a:lnTo>
                    <a:lnTo>
                      <a:pt x="139" y="101"/>
                    </a:lnTo>
                    <a:lnTo>
                      <a:pt x="137" y="92"/>
                    </a:lnTo>
                    <a:lnTo>
                      <a:pt x="137" y="90"/>
                    </a:lnTo>
                    <a:lnTo>
                      <a:pt x="120" y="57"/>
                    </a:lnTo>
                    <a:lnTo>
                      <a:pt x="120" y="57"/>
                    </a:lnTo>
                    <a:lnTo>
                      <a:pt x="104" y="32"/>
                    </a:lnTo>
                    <a:lnTo>
                      <a:pt x="102" y="30"/>
                    </a:lnTo>
                    <a:lnTo>
                      <a:pt x="95" y="21"/>
                    </a:lnTo>
                    <a:lnTo>
                      <a:pt x="91" y="15"/>
                    </a:lnTo>
                    <a:lnTo>
                      <a:pt x="83" y="9"/>
                    </a:lnTo>
                    <a:lnTo>
                      <a:pt x="68" y="28"/>
                    </a:lnTo>
                    <a:lnTo>
                      <a:pt x="85" y="11"/>
                    </a:lnTo>
                    <a:lnTo>
                      <a:pt x="81" y="7"/>
                    </a:lnTo>
                    <a:lnTo>
                      <a:pt x="81" y="7"/>
                    </a:lnTo>
                    <a:lnTo>
                      <a:pt x="74" y="3"/>
                    </a:lnTo>
                    <a:lnTo>
                      <a:pt x="64" y="2"/>
                    </a:lnTo>
                    <a:lnTo>
                      <a:pt x="60" y="2"/>
                    </a:lnTo>
                    <a:lnTo>
                      <a:pt x="83" y="25"/>
                    </a:lnTo>
                    <a:lnTo>
                      <a:pt x="81" y="15"/>
                    </a:lnTo>
                    <a:lnTo>
                      <a:pt x="77" y="7"/>
                    </a:lnTo>
                    <a:lnTo>
                      <a:pt x="70" y="3"/>
                    </a:lnTo>
                    <a:lnTo>
                      <a:pt x="60" y="25"/>
                    </a:lnTo>
                    <a:lnTo>
                      <a:pt x="85" y="25"/>
                    </a:lnTo>
                    <a:lnTo>
                      <a:pt x="85" y="23"/>
                    </a:lnTo>
                    <a:lnTo>
                      <a:pt x="83" y="23"/>
                    </a:lnTo>
                    <a:lnTo>
                      <a:pt x="81" y="13"/>
                    </a:lnTo>
                    <a:lnTo>
                      <a:pt x="77" y="5"/>
                    </a:lnTo>
                    <a:lnTo>
                      <a:pt x="70" y="2"/>
                    </a:lnTo>
                    <a:lnTo>
                      <a:pt x="60" y="0"/>
                    </a:lnTo>
                    <a:lnTo>
                      <a:pt x="58" y="0"/>
                    </a:lnTo>
                    <a:lnTo>
                      <a:pt x="54" y="0"/>
                    </a:lnTo>
                    <a:lnTo>
                      <a:pt x="50" y="0"/>
                    </a:lnTo>
                    <a:lnTo>
                      <a:pt x="49" y="0"/>
                    </a:lnTo>
                    <a:lnTo>
                      <a:pt x="45" y="0"/>
                    </a:lnTo>
                    <a:lnTo>
                      <a:pt x="43" y="0"/>
                    </a:lnTo>
                    <a:lnTo>
                      <a:pt x="43" y="0"/>
                    </a:lnTo>
                    <a:lnTo>
                      <a:pt x="33" y="2"/>
                    </a:lnTo>
                    <a:lnTo>
                      <a:pt x="25" y="5"/>
                    </a:lnTo>
                    <a:lnTo>
                      <a:pt x="22" y="13"/>
                    </a:lnTo>
                    <a:lnTo>
                      <a:pt x="20" y="23"/>
                    </a:lnTo>
                    <a:lnTo>
                      <a:pt x="20" y="23"/>
                    </a:lnTo>
                    <a:lnTo>
                      <a:pt x="20" y="25"/>
                    </a:lnTo>
                    <a:lnTo>
                      <a:pt x="43" y="2"/>
                    </a:lnTo>
                    <a:lnTo>
                      <a:pt x="33" y="3"/>
                    </a:lnTo>
                    <a:lnTo>
                      <a:pt x="25" y="7"/>
                    </a:lnTo>
                    <a:lnTo>
                      <a:pt x="22" y="15"/>
                    </a:lnTo>
                    <a:lnTo>
                      <a:pt x="20" y="25"/>
                    </a:lnTo>
                    <a:lnTo>
                      <a:pt x="43" y="25"/>
                    </a:lnTo>
                    <a:lnTo>
                      <a:pt x="43" y="2"/>
                    </a:lnTo>
                    <a:lnTo>
                      <a:pt x="39" y="2"/>
                    </a:lnTo>
                    <a:lnTo>
                      <a:pt x="39" y="2"/>
                    </a:lnTo>
                    <a:lnTo>
                      <a:pt x="29" y="3"/>
                    </a:lnTo>
                    <a:lnTo>
                      <a:pt x="22" y="7"/>
                    </a:lnTo>
                    <a:lnTo>
                      <a:pt x="18" y="11"/>
                    </a:lnTo>
                    <a:lnTo>
                      <a:pt x="35" y="28"/>
                    </a:lnTo>
                    <a:lnTo>
                      <a:pt x="22" y="11"/>
                    </a:lnTo>
                    <a:lnTo>
                      <a:pt x="12" y="19"/>
                    </a:lnTo>
                    <a:lnTo>
                      <a:pt x="6" y="23"/>
                    </a:lnTo>
                    <a:lnTo>
                      <a:pt x="0" y="3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3078" name="Group 70"/>
              <p:cNvGrpSpPr>
                <a:grpSpLocks/>
              </p:cNvGrpSpPr>
              <p:nvPr/>
            </p:nvGrpSpPr>
            <p:grpSpPr bwMode="auto">
              <a:xfrm>
                <a:off x="1882" y="2052"/>
                <a:ext cx="139" cy="93"/>
                <a:chOff x="1882" y="2052"/>
                <a:chExt cx="139" cy="93"/>
              </a:xfrm>
            </p:grpSpPr>
            <p:sp>
              <p:nvSpPr>
                <p:cNvPr id="43079" name="Rectangle 71"/>
                <p:cNvSpPr>
                  <a:spLocks noChangeArrowheads="1"/>
                </p:cNvSpPr>
                <p:nvPr/>
              </p:nvSpPr>
              <p:spPr bwMode="auto">
                <a:xfrm>
                  <a:off x="1882" y="2089"/>
                  <a:ext cx="47" cy="1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3080" name="Freeform 72"/>
                <p:cNvSpPr>
                  <a:spLocks/>
                </p:cNvSpPr>
                <p:nvPr/>
              </p:nvSpPr>
              <p:spPr bwMode="auto">
                <a:xfrm>
                  <a:off x="1927" y="2052"/>
                  <a:ext cx="94" cy="93"/>
                </a:xfrm>
                <a:custGeom>
                  <a:avLst/>
                  <a:gdLst>
                    <a:gd name="T0" fmla="*/ 0 w 189"/>
                    <a:gd name="T1" fmla="*/ 187 h 187"/>
                    <a:gd name="T2" fmla="*/ 189 w 189"/>
                    <a:gd name="T3" fmla="*/ 95 h 187"/>
                    <a:gd name="T4" fmla="*/ 2 w 189"/>
                    <a:gd name="T5" fmla="*/ 0 h 187"/>
                    <a:gd name="T6" fmla="*/ 0 w 189"/>
                    <a:gd name="T7" fmla="*/ 187 h 187"/>
                  </a:gdLst>
                  <a:ahLst/>
                  <a:cxnLst>
                    <a:cxn ang="0">
                      <a:pos x="T0" y="T1"/>
                    </a:cxn>
                    <a:cxn ang="0">
                      <a:pos x="T2" y="T3"/>
                    </a:cxn>
                    <a:cxn ang="0">
                      <a:pos x="T4" y="T5"/>
                    </a:cxn>
                    <a:cxn ang="0">
                      <a:pos x="T6" y="T7"/>
                    </a:cxn>
                  </a:cxnLst>
                  <a:rect l="0" t="0" r="r" b="b"/>
                  <a:pathLst>
                    <a:path w="189" h="187">
                      <a:moveTo>
                        <a:pt x="0" y="187"/>
                      </a:moveTo>
                      <a:lnTo>
                        <a:pt x="189" y="95"/>
                      </a:lnTo>
                      <a:lnTo>
                        <a:pt x="2" y="0"/>
                      </a:lnTo>
                      <a:lnTo>
                        <a:pt x="0" y="18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3081" name="Oval 73"/>
            <p:cNvSpPr>
              <a:spLocks noChangeArrowheads="1"/>
            </p:cNvSpPr>
            <p:nvPr/>
          </p:nvSpPr>
          <p:spPr bwMode="auto">
            <a:xfrm>
              <a:off x="612" y="1162"/>
              <a:ext cx="91" cy="9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43082" name="Object 74"/>
            <p:cNvGraphicFramePr>
              <a:graphicFrameLocks noChangeAspect="1"/>
            </p:cNvGraphicFramePr>
            <p:nvPr/>
          </p:nvGraphicFramePr>
          <p:xfrm>
            <a:off x="1655" y="1117"/>
            <a:ext cx="160" cy="152"/>
          </p:xfrm>
          <a:graphic>
            <a:graphicData uri="http://schemas.openxmlformats.org/presentationml/2006/ole">
              <mc:AlternateContent xmlns:mc="http://schemas.openxmlformats.org/markup-compatibility/2006">
                <mc:Choice xmlns:v="urn:schemas-microsoft-com:vml" Requires="v">
                  <p:oleObj spid="_x0000_s11265" name="Equation" r:id="rId3" imgW="253800" imgH="241200" progId="Equation.3">
                    <p:embed/>
                  </p:oleObj>
                </mc:Choice>
                <mc:Fallback>
                  <p:oleObj name="Equation" r:id="rId3" imgW="253800" imgH="241200" progId="Equation.3">
                    <p:embed/>
                    <p:pic>
                      <p:nvPicPr>
                        <p:cNvPr id="43082" name="Object 7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 y="1117"/>
                          <a:ext cx="160"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43083" name="Text Box 75"/>
          <p:cNvSpPr txBox="1">
            <a:spLocks noChangeArrowheads="1"/>
          </p:cNvSpPr>
          <p:nvPr/>
        </p:nvSpPr>
        <p:spPr bwMode="auto">
          <a:xfrm>
            <a:off x="3132138" y="1268413"/>
            <a:ext cx="29511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zh-CN" altLang="en-US" sz="2800" b="1">
                <a:latin typeface="Times New Roman" panose="02020603050405020304" pitchFamily="18" charset="0"/>
                <a:ea typeface="华文新魏" panose="02010800040101010101" pitchFamily="2" charset="-122"/>
              </a:rPr>
              <a:t>光子动量</a:t>
            </a:r>
          </a:p>
        </p:txBody>
      </p:sp>
      <p:graphicFrame>
        <p:nvGraphicFramePr>
          <p:cNvPr id="43084" name="Object 76"/>
          <p:cNvGraphicFramePr>
            <a:graphicFrameLocks noChangeAspect="1"/>
          </p:cNvGraphicFramePr>
          <p:nvPr/>
        </p:nvGraphicFramePr>
        <p:xfrm>
          <a:off x="4787900" y="1052513"/>
          <a:ext cx="1828800" cy="838200"/>
        </p:xfrm>
        <a:graphic>
          <a:graphicData uri="http://schemas.openxmlformats.org/presentationml/2006/ole">
            <mc:AlternateContent xmlns:mc="http://schemas.openxmlformats.org/markup-compatibility/2006">
              <mc:Choice xmlns:v="urn:schemas-microsoft-com:vml" Requires="v">
                <p:oleObj spid="_x0000_s11266" name="Equation" r:id="rId5" imgW="1828800" imgH="838080" progId="Equation.3">
                  <p:embed/>
                </p:oleObj>
              </mc:Choice>
              <mc:Fallback>
                <p:oleObj name="Equation" r:id="rId5" imgW="1828800" imgH="838080" progId="Equation.3">
                  <p:embed/>
                  <p:pic>
                    <p:nvPicPr>
                      <p:cNvPr id="43084" name="Object 7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7900" y="1052513"/>
                        <a:ext cx="18288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3085" name="Text Box 77"/>
          <p:cNvSpPr txBox="1">
            <a:spLocks noChangeArrowheads="1"/>
          </p:cNvSpPr>
          <p:nvPr/>
        </p:nvSpPr>
        <p:spPr bwMode="auto">
          <a:xfrm>
            <a:off x="1331913" y="2354263"/>
            <a:ext cx="35274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zh-CN" altLang="en-US" sz="2800" b="1">
                <a:latin typeface="Times New Roman" panose="02020603050405020304" pitchFamily="18" charset="0"/>
                <a:ea typeface="华文新魏" panose="02010800040101010101" pitchFamily="2" charset="-122"/>
              </a:rPr>
              <a:t>光子动量的不确定度</a:t>
            </a:r>
          </a:p>
        </p:txBody>
      </p:sp>
      <p:graphicFrame>
        <p:nvGraphicFramePr>
          <p:cNvPr id="43086" name="Object 78"/>
          <p:cNvGraphicFramePr>
            <a:graphicFrameLocks noChangeAspect="1"/>
          </p:cNvGraphicFramePr>
          <p:nvPr/>
        </p:nvGraphicFramePr>
        <p:xfrm>
          <a:off x="4768850" y="2205038"/>
          <a:ext cx="1866900" cy="850900"/>
        </p:xfrm>
        <a:graphic>
          <a:graphicData uri="http://schemas.openxmlformats.org/presentationml/2006/ole">
            <mc:AlternateContent xmlns:mc="http://schemas.openxmlformats.org/markup-compatibility/2006">
              <mc:Choice xmlns:v="urn:schemas-microsoft-com:vml" Requires="v">
                <p:oleObj spid="_x0000_s11267" name="Equation" r:id="rId7" imgW="1866600" imgH="850680" progId="Equation.3">
                  <p:embed/>
                </p:oleObj>
              </mc:Choice>
              <mc:Fallback>
                <p:oleObj name="Equation" r:id="rId7" imgW="1866600" imgH="850680" progId="Equation.3">
                  <p:embed/>
                  <p:pic>
                    <p:nvPicPr>
                      <p:cNvPr id="43086" name="Object 7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8850" y="2205038"/>
                        <a:ext cx="18669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3087" name="Text Box 79"/>
          <p:cNvSpPr txBox="1">
            <a:spLocks noChangeArrowheads="1"/>
          </p:cNvSpPr>
          <p:nvPr/>
        </p:nvSpPr>
        <p:spPr bwMode="auto">
          <a:xfrm>
            <a:off x="828675" y="3068638"/>
            <a:ext cx="44640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zh-CN" altLang="en-US" sz="2800" b="1">
                <a:latin typeface="Times New Roman" panose="02020603050405020304" pitchFamily="18" charset="0"/>
                <a:ea typeface="华文新魏" panose="02010800040101010101" pitchFamily="2" charset="-122"/>
              </a:rPr>
              <a:t>由不确定关系</a:t>
            </a:r>
          </a:p>
        </p:txBody>
      </p:sp>
      <p:graphicFrame>
        <p:nvGraphicFramePr>
          <p:cNvPr id="43088" name="Object 80"/>
          <p:cNvGraphicFramePr>
            <a:graphicFrameLocks noChangeAspect="1"/>
          </p:cNvGraphicFramePr>
          <p:nvPr/>
        </p:nvGraphicFramePr>
        <p:xfrm>
          <a:off x="3492500" y="3141663"/>
          <a:ext cx="1422400" cy="838200"/>
        </p:xfrm>
        <a:graphic>
          <a:graphicData uri="http://schemas.openxmlformats.org/presentationml/2006/ole">
            <mc:AlternateContent xmlns:mc="http://schemas.openxmlformats.org/markup-compatibility/2006">
              <mc:Choice xmlns:v="urn:schemas-microsoft-com:vml" Requires="v">
                <p:oleObj spid="_x0000_s11268" name="Equation" r:id="rId9" imgW="1422360" imgH="838080" progId="Equation.3">
                  <p:embed/>
                </p:oleObj>
              </mc:Choice>
              <mc:Fallback>
                <p:oleObj name="Equation" r:id="rId9" imgW="1422360" imgH="838080" progId="Equation.3">
                  <p:embed/>
                  <p:pic>
                    <p:nvPicPr>
                      <p:cNvPr id="43088" name="Object 8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92500" y="3141663"/>
                        <a:ext cx="14224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3089" name="Text Box 81"/>
          <p:cNvSpPr txBox="1">
            <a:spLocks noChangeArrowheads="1"/>
          </p:cNvSpPr>
          <p:nvPr/>
        </p:nvSpPr>
        <p:spPr bwMode="auto">
          <a:xfrm>
            <a:off x="0" y="3933825"/>
            <a:ext cx="46085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zh-CN" altLang="en-US" sz="2800" b="1">
                <a:latin typeface="Times New Roman" panose="02020603050405020304" pitchFamily="18" charset="0"/>
                <a:ea typeface="华文新魏" panose="02010800040101010101" pitchFamily="2" charset="-122"/>
              </a:rPr>
              <a:t>得到光子位置的不确定量为</a:t>
            </a:r>
          </a:p>
        </p:txBody>
      </p:sp>
      <p:graphicFrame>
        <p:nvGraphicFramePr>
          <p:cNvPr id="43090" name="Object 82"/>
          <p:cNvGraphicFramePr>
            <a:graphicFrameLocks noChangeAspect="1"/>
          </p:cNvGraphicFramePr>
          <p:nvPr/>
        </p:nvGraphicFramePr>
        <p:xfrm>
          <a:off x="2916238" y="4365625"/>
          <a:ext cx="3213100" cy="965200"/>
        </p:xfrm>
        <a:graphic>
          <a:graphicData uri="http://schemas.openxmlformats.org/presentationml/2006/ole">
            <mc:AlternateContent xmlns:mc="http://schemas.openxmlformats.org/markup-compatibility/2006">
              <mc:Choice xmlns:v="urn:schemas-microsoft-com:vml" Requires="v">
                <p:oleObj spid="_x0000_s11269" name="Equation" r:id="rId11" imgW="3213000" imgH="965160" progId="Equation.3">
                  <p:embed/>
                </p:oleObj>
              </mc:Choice>
              <mc:Fallback>
                <p:oleObj name="Equation" r:id="rId11" imgW="3213000" imgH="965160" progId="Equation.3">
                  <p:embed/>
                  <p:pic>
                    <p:nvPicPr>
                      <p:cNvPr id="43090" name="Object 8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16238" y="4365625"/>
                        <a:ext cx="3213100" cy="96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3091" name="Object 83"/>
          <p:cNvGraphicFramePr>
            <a:graphicFrameLocks noChangeAspect="1"/>
          </p:cNvGraphicFramePr>
          <p:nvPr/>
        </p:nvGraphicFramePr>
        <p:xfrm>
          <a:off x="4227513" y="5300663"/>
          <a:ext cx="4089400" cy="1422400"/>
        </p:xfrm>
        <a:graphic>
          <a:graphicData uri="http://schemas.openxmlformats.org/presentationml/2006/ole">
            <mc:AlternateContent xmlns:mc="http://schemas.openxmlformats.org/markup-compatibility/2006">
              <mc:Choice xmlns:v="urn:schemas-microsoft-com:vml" Requires="v">
                <p:oleObj spid="_x0000_s11270" name="Equation" r:id="rId13" imgW="4089240" imgH="1422360" progId="Equation.3">
                  <p:embed/>
                </p:oleObj>
              </mc:Choice>
              <mc:Fallback>
                <p:oleObj name="Equation" r:id="rId13" imgW="4089240" imgH="1422360" progId="Equation.3">
                  <p:embed/>
                  <p:pic>
                    <p:nvPicPr>
                      <p:cNvPr id="43091" name="Object 8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27513" y="5300663"/>
                        <a:ext cx="4089400" cy="142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3092" name="Group 84"/>
          <p:cNvGrpSpPr>
            <a:grpSpLocks/>
          </p:cNvGrpSpPr>
          <p:nvPr/>
        </p:nvGrpSpPr>
        <p:grpSpPr bwMode="auto">
          <a:xfrm>
            <a:off x="7019925" y="1052513"/>
            <a:ext cx="1439863" cy="965200"/>
            <a:chOff x="4422" y="663"/>
            <a:chExt cx="907" cy="608"/>
          </a:xfrm>
        </p:grpSpPr>
        <p:sp>
          <p:nvSpPr>
            <p:cNvPr id="43093" name="Line 85"/>
            <p:cNvSpPr>
              <a:spLocks noChangeShapeType="1"/>
            </p:cNvSpPr>
            <p:nvPr/>
          </p:nvSpPr>
          <p:spPr bwMode="auto">
            <a:xfrm>
              <a:off x="4876" y="663"/>
              <a:ext cx="0" cy="318"/>
            </a:xfrm>
            <a:prstGeom prst="line">
              <a:avLst/>
            </a:prstGeom>
            <a:noFill/>
            <a:ln w="76200">
              <a:pattFill prst="narVert">
                <a:fgClr>
                  <a:srgbClr val="FF0000"/>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94" name="Line 86"/>
            <p:cNvSpPr>
              <a:spLocks noChangeShapeType="1"/>
            </p:cNvSpPr>
            <p:nvPr/>
          </p:nvSpPr>
          <p:spPr bwMode="auto">
            <a:xfrm>
              <a:off x="4921" y="663"/>
              <a:ext cx="0" cy="318"/>
            </a:xfrm>
            <a:prstGeom prst="line">
              <a:avLst/>
            </a:prstGeom>
            <a:noFill/>
            <a:ln w="76200">
              <a:pattFill prst="narVert">
                <a:fgClr>
                  <a:srgbClr val="FF0000"/>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95" name="Line 87"/>
            <p:cNvSpPr>
              <a:spLocks noChangeShapeType="1"/>
            </p:cNvSpPr>
            <p:nvPr/>
          </p:nvSpPr>
          <p:spPr bwMode="auto">
            <a:xfrm>
              <a:off x="4422" y="981"/>
              <a:ext cx="90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96" name="Line 88"/>
            <p:cNvSpPr>
              <a:spLocks noChangeShapeType="1"/>
            </p:cNvSpPr>
            <p:nvPr/>
          </p:nvSpPr>
          <p:spPr bwMode="auto">
            <a:xfrm>
              <a:off x="4830" y="1026"/>
              <a:ext cx="137" cy="0"/>
            </a:xfrm>
            <a:prstGeom prst="line">
              <a:avLst/>
            </a:prstGeom>
            <a:noFill/>
            <a:ln w="9525">
              <a:solidFill>
                <a:schemeClr val="tx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43097" name="Object 89"/>
            <p:cNvGraphicFramePr>
              <a:graphicFrameLocks noChangeAspect="1"/>
            </p:cNvGraphicFramePr>
            <p:nvPr/>
          </p:nvGraphicFramePr>
          <p:xfrm>
            <a:off x="4785" y="1071"/>
            <a:ext cx="304" cy="200"/>
          </p:xfrm>
          <a:graphic>
            <a:graphicData uri="http://schemas.openxmlformats.org/presentationml/2006/ole">
              <mc:AlternateContent xmlns:mc="http://schemas.openxmlformats.org/markup-compatibility/2006">
                <mc:Choice xmlns:v="urn:schemas-microsoft-com:vml" Requires="v">
                  <p:oleObj spid="_x0000_s11271" name="Equation" r:id="rId15" imgW="482400" imgH="317160" progId="Equation.3">
                    <p:embed/>
                  </p:oleObj>
                </mc:Choice>
                <mc:Fallback>
                  <p:oleObj name="Equation" r:id="rId15" imgW="482400" imgH="317160" progId="Equation.3">
                    <p:embed/>
                    <p:pic>
                      <p:nvPicPr>
                        <p:cNvPr id="43097" name="Object 8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85" y="1071"/>
                          <a:ext cx="304"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3092"/>
                                        </p:tgtEl>
                                        <p:attrNameLst>
                                          <p:attrName>style.visibility</p:attrName>
                                        </p:attrNameLst>
                                      </p:cBhvr>
                                      <p:to>
                                        <p:strVal val="visible"/>
                                      </p:to>
                                    </p:set>
                                    <p:animEffect transition="in" filter="blinds(horizontal)">
                                      <p:cBhvr>
                                        <p:cTn id="7" dur="500"/>
                                        <p:tgtEl>
                                          <p:spTgt spid="430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3011"/>
                                        </p:tgtEl>
                                        <p:attrNameLst>
                                          <p:attrName>style.visibility</p:attrName>
                                        </p:attrNameLst>
                                      </p:cBhvr>
                                      <p:to>
                                        <p:strVal val="visible"/>
                                      </p:to>
                                    </p:set>
                                    <p:animEffect transition="in" filter="blinds(horizontal)">
                                      <p:cBhvr>
                                        <p:cTn id="12" dur="500"/>
                                        <p:tgtEl>
                                          <p:spTgt spid="430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3083"/>
                                        </p:tgtEl>
                                        <p:attrNameLst>
                                          <p:attrName>style.visibility</p:attrName>
                                        </p:attrNameLst>
                                      </p:cBhvr>
                                      <p:to>
                                        <p:strVal val="visible"/>
                                      </p:to>
                                    </p:set>
                                    <p:animEffect transition="in" filter="blinds(horizontal)">
                                      <p:cBhvr>
                                        <p:cTn id="17" dur="500"/>
                                        <p:tgtEl>
                                          <p:spTgt spid="4308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3084"/>
                                        </p:tgtEl>
                                        <p:attrNameLst>
                                          <p:attrName>style.visibility</p:attrName>
                                        </p:attrNameLst>
                                      </p:cBhvr>
                                      <p:to>
                                        <p:strVal val="visible"/>
                                      </p:to>
                                    </p:set>
                                    <p:animEffect transition="in" filter="blinds(horizontal)">
                                      <p:cBhvr>
                                        <p:cTn id="22" dur="500"/>
                                        <p:tgtEl>
                                          <p:spTgt spid="4308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3085"/>
                                        </p:tgtEl>
                                        <p:attrNameLst>
                                          <p:attrName>style.visibility</p:attrName>
                                        </p:attrNameLst>
                                      </p:cBhvr>
                                      <p:to>
                                        <p:strVal val="visible"/>
                                      </p:to>
                                    </p:set>
                                    <p:animEffect transition="in" filter="wipe(left)">
                                      <p:cBhvr>
                                        <p:cTn id="27" dur="500"/>
                                        <p:tgtEl>
                                          <p:spTgt spid="4308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43086"/>
                                        </p:tgtEl>
                                        <p:attrNameLst>
                                          <p:attrName>style.visibility</p:attrName>
                                        </p:attrNameLst>
                                      </p:cBhvr>
                                      <p:to>
                                        <p:strVal val="visible"/>
                                      </p:to>
                                    </p:set>
                                    <p:animEffect transition="in" filter="blinds(horizontal)">
                                      <p:cBhvr>
                                        <p:cTn id="32" dur="500"/>
                                        <p:tgtEl>
                                          <p:spTgt spid="4308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3087"/>
                                        </p:tgtEl>
                                        <p:attrNameLst>
                                          <p:attrName>style.visibility</p:attrName>
                                        </p:attrNameLst>
                                      </p:cBhvr>
                                      <p:to>
                                        <p:strVal val="visible"/>
                                      </p:to>
                                    </p:set>
                                    <p:animEffect transition="in" filter="wipe(left)">
                                      <p:cBhvr>
                                        <p:cTn id="37" dur="500"/>
                                        <p:tgtEl>
                                          <p:spTgt spid="4308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43088"/>
                                        </p:tgtEl>
                                        <p:attrNameLst>
                                          <p:attrName>style.visibility</p:attrName>
                                        </p:attrNameLst>
                                      </p:cBhvr>
                                      <p:to>
                                        <p:strVal val="visible"/>
                                      </p:to>
                                    </p:set>
                                    <p:animEffect transition="in" filter="blinds(horizontal)">
                                      <p:cBhvr>
                                        <p:cTn id="42" dur="500"/>
                                        <p:tgtEl>
                                          <p:spTgt spid="4308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3089"/>
                                        </p:tgtEl>
                                        <p:attrNameLst>
                                          <p:attrName>style.visibility</p:attrName>
                                        </p:attrNameLst>
                                      </p:cBhvr>
                                      <p:to>
                                        <p:strVal val="visible"/>
                                      </p:to>
                                    </p:set>
                                    <p:animEffect transition="in" filter="wipe(left)">
                                      <p:cBhvr>
                                        <p:cTn id="47" dur="500"/>
                                        <p:tgtEl>
                                          <p:spTgt spid="4308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43090"/>
                                        </p:tgtEl>
                                        <p:attrNameLst>
                                          <p:attrName>style.visibility</p:attrName>
                                        </p:attrNameLst>
                                      </p:cBhvr>
                                      <p:to>
                                        <p:strVal val="visible"/>
                                      </p:to>
                                    </p:set>
                                    <p:animEffect transition="in" filter="blinds(horizontal)">
                                      <p:cBhvr>
                                        <p:cTn id="52" dur="500"/>
                                        <p:tgtEl>
                                          <p:spTgt spid="4309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43091"/>
                                        </p:tgtEl>
                                        <p:attrNameLst>
                                          <p:attrName>style.visibility</p:attrName>
                                        </p:attrNameLst>
                                      </p:cBhvr>
                                      <p:to>
                                        <p:strVal val="visible"/>
                                      </p:to>
                                    </p:set>
                                    <p:animEffect transition="in" filter="blinds(horizontal)">
                                      <p:cBhvr>
                                        <p:cTn id="57" dur="500"/>
                                        <p:tgtEl>
                                          <p:spTgt spid="43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83" grpId="0" autoUpdateAnimBg="0"/>
      <p:bldP spid="43085" grpId="0" autoUpdateAnimBg="0"/>
      <p:bldP spid="43087" grpId="0" autoUpdateAnimBg="0"/>
      <p:bldP spid="43089"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2051050" y="1557338"/>
            <a:ext cx="4859338" cy="3476625"/>
            <a:chOff x="2710" y="2259"/>
            <a:chExt cx="3061" cy="2190"/>
          </a:xfrm>
        </p:grpSpPr>
        <p:graphicFrame>
          <p:nvGraphicFramePr>
            <p:cNvPr id="17411" name="Object 3"/>
            <p:cNvGraphicFramePr>
              <a:graphicFrameLocks noChangeAspect="1"/>
            </p:cNvGraphicFramePr>
            <p:nvPr/>
          </p:nvGraphicFramePr>
          <p:xfrm>
            <a:off x="2710" y="2259"/>
            <a:ext cx="3061" cy="2190"/>
          </p:xfrm>
          <a:graphic>
            <a:graphicData uri="http://schemas.openxmlformats.org/presentationml/2006/ole">
              <mc:AlternateContent xmlns:mc="http://schemas.openxmlformats.org/markup-compatibility/2006">
                <mc:Choice xmlns:v="urn:schemas-microsoft-com:vml" Requires="v">
                  <p:oleObj spid="_x0000_s12289" name="位图图像" r:id="rId3" imgW="4742857" imgH="4361905" progId="Paint.Picture">
                    <p:embed/>
                  </p:oleObj>
                </mc:Choice>
                <mc:Fallback>
                  <p:oleObj name="位图图像" r:id="rId3" imgW="4742857" imgH="4361905" progId="Paint.Picture">
                    <p:embed/>
                    <p:pic>
                      <p:nvPicPr>
                        <p:cNvPr id="17411"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0" y="2259"/>
                          <a:ext cx="3061" cy="2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7412" name="Group 4"/>
            <p:cNvGrpSpPr>
              <a:grpSpLocks/>
            </p:cNvGrpSpPr>
            <p:nvPr/>
          </p:nvGrpSpPr>
          <p:grpSpPr bwMode="auto">
            <a:xfrm>
              <a:off x="4536" y="2313"/>
              <a:ext cx="1224" cy="2024"/>
              <a:chOff x="4241" y="0"/>
              <a:chExt cx="1224" cy="2024"/>
            </a:xfrm>
          </p:grpSpPr>
          <p:graphicFrame>
            <p:nvGraphicFramePr>
              <p:cNvPr id="17413" name="Object 5"/>
              <p:cNvGraphicFramePr>
                <a:graphicFrameLocks noChangeAspect="1"/>
              </p:cNvGraphicFramePr>
              <p:nvPr/>
            </p:nvGraphicFramePr>
            <p:xfrm>
              <a:off x="5012" y="0"/>
              <a:ext cx="453" cy="2024"/>
            </p:xfrm>
            <a:graphic>
              <a:graphicData uri="http://schemas.openxmlformats.org/presentationml/2006/ole">
                <mc:AlternateContent xmlns:mc="http://schemas.openxmlformats.org/markup-compatibility/2006">
                  <mc:Choice xmlns:v="urn:schemas-microsoft-com:vml" Requires="v">
                    <p:oleObj spid="_x0000_s12290" name="Photo Editor 照片" r:id="rId5" imgW="371527" imgH="1781424" progId="MSPhotoEd.3">
                      <p:embed/>
                    </p:oleObj>
                  </mc:Choice>
                  <mc:Fallback>
                    <p:oleObj name="Photo Editor 照片" r:id="rId5" imgW="371527" imgH="1781424" progId="MSPhotoEd.3">
                      <p:embed/>
                      <p:pic>
                        <p:nvPicPr>
                          <p:cNvPr id="17413"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2" y="0"/>
                            <a:ext cx="453" cy="2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7414" name="Group 6"/>
              <p:cNvGrpSpPr>
                <a:grpSpLocks/>
              </p:cNvGrpSpPr>
              <p:nvPr/>
            </p:nvGrpSpPr>
            <p:grpSpPr bwMode="auto">
              <a:xfrm>
                <a:off x="4604" y="709"/>
                <a:ext cx="362" cy="590"/>
                <a:chOff x="4332" y="845"/>
                <a:chExt cx="362" cy="635"/>
              </a:xfrm>
            </p:grpSpPr>
            <p:sp>
              <p:nvSpPr>
                <p:cNvPr id="17415" name="Rectangle 7" descr="小纸屑"/>
                <p:cNvSpPr>
                  <a:spLocks noChangeArrowheads="1"/>
                </p:cNvSpPr>
                <p:nvPr/>
              </p:nvSpPr>
              <p:spPr bwMode="auto">
                <a:xfrm>
                  <a:off x="4332" y="1026"/>
                  <a:ext cx="362" cy="272"/>
                </a:xfrm>
                <a:prstGeom prst="rect">
                  <a:avLst/>
                </a:prstGeom>
                <a:pattFill prst="smConfetti">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6" name="Rectangle 8" descr="5%"/>
                <p:cNvSpPr>
                  <a:spLocks noChangeArrowheads="1"/>
                </p:cNvSpPr>
                <p:nvPr/>
              </p:nvSpPr>
              <p:spPr bwMode="auto">
                <a:xfrm>
                  <a:off x="4332" y="845"/>
                  <a:ext cx="362" cy="91"/>
                </a:xfrm>
                <a:prstGeom prst="rect">
                  <a:avLst/>
                </a:prstGeom>
                <a:pattFill prst="pct5">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7" name="Rectangle 9" descr="10%"/>
                <p:cNvSpPr>
                  <a:spLocks noChangeArrowheads="1"/>
                </p:cNvSpPr>
                <p:nvPr/>
              </p:nvSpPr>
              <p:spPr bwMode="auto">
                <a:xfrm>
                  <a:off x="4332" y="935"/>
                  <a:ext cx="362" cy="91"/>
                </a:xfrm>
                <a:prstGeom prst="rect">
                  <a:avLst/>
                </a:prstGeom>
                <a:pattFill prst="pct10">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8" name="Rectangle 10" descr="10%"/>
                <p:cNvSpPr>
                  <a:spLocks noChangeArrowheads="1"/>
                </p:cNvSpPr>
                <p:nvPr/>
              </p:nvSpPr>
              <p:spPr bwMode="auto">
                <a:xfrm>
                  <a:off x="4332" y="1298"/>
                  <a:ext cx="362" cy="91"/>
                </a:xfrm>
                <a:prstGeom prst="rect">
                  <a:avLst/>
                </a:prstGeom>
                <a:pattFill prst="pct10">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9" name="Rectangle 11" descr="5%"/>
                <p:cNvSpPr>
                  <a:spLocks noChangeArrowheads="1"/>
                </p:cNvSpPr>
                <p:nvPr/>
              </p:nvSpPr>
              <p:spPr bwMode="auto">
                <a:xfrm>
                  <a:off x="4332" y="1389"/>
                  <a:ext cx="362" cy="91"/>
                </a:xfrm>
                <a:prstGeom prst="rect">
                  <a:avLst/>
                </a:prstGeom>
                <a:pattFill prst="pct5">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7420" name="Group 12"/>
              <p:cNvGrpSpPr>
                <a:grpSpLocks/>
              </p:cNvGrpSpPr>
              <p:nvPr/>
            </p:nvGrpSpPr>
            <p:grpSpPr bwMode="auto">
              <a:xfrm>
                <a:off x="4604" y="391"/>
                <a:ext cx="362" cy="319"/>
                <a:chOff x="4332" y="845"/>
                <a:chExt cx="362" cy="635"/>
              </a:xfrm>
            </p:grpSpPr>
            <p:sp>
              <p:nvSpPr>
                <p:cNvPr id="17421" name="Rectangle 13" descr="小纸屑"/>
                <p:cNvSpPr>
                  <a:spLocks noChangeArrowheads="1"/>
                </p:cNvSpPr>
                <p:nvPr/>
              </p:nvSpPr>
              <p:spPr bwMode="auto">
                <a:xfrm>
                  <a:off x="4332" y="1026"/>
                  <a:ext cx="362" cy="272"/>
                </a:xfrm>
                <a:prstGeom prst="rect">
                  <a:avLst/>
                </a:prstGeom>
                <a:pattFill prst="smConfetti">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22" name="Rectangle 14" descr="5%"/>
                <p:cNvSpPr>
                  <a:spLocks noChangeArrowheads="1"/>
                </p:cNvSpPr>
                <p:nvPr/>
              </p:nvSpPr>
              <p:spPr bwMode="auto">
                <a:xfrm>
                  <a:off x="4332" y="845"/>
                  <a:ext cx="362" cy="91"/>
                </a:xfrm>
                <a:prstGeom prst="rect">
                  <a:avLst/>
                </a:prstGeom>
                <a:pattFill prst="pct5">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23" name="Rectangle 15" descr="10%"/>
                <p:cNvSpPr>
                  <a:spLocks noChangeArrowheads="1"/>
                </p:cNvSpPr>
                <p:nvPr/>
              </p:nvSpPr>
              <p:spPr bwMode="auto">
                <a:xfrm>
                  <a:off x="4332" y="935"/>
                  <a:ext cx="362" cy="91"/>
                </a:xfrm>
                <a:prstGeom prst="rect">
                  <a:avLst/>
                </a:prstGeom>
                <a:pattFill prst="pct10">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24" name="Rectangle 16" descr="10%"/>
                <p:cNvSpPr>
                  <a:spLocks noChangeArrowheads="1"/>
                </p:cNvSpPr>
                <p:nvPr/>
              </p:nvSpPr>
              <p:spPr bwMode="auto">
                <a:xfrm>
                  <a:off x="4332" y="1298"/>
                  <a:ext cx="362" cy="91"/>
                </a:xfrm>
                <a:prstGeom prst="rect">
                  <a:avLst/>
                </a:prstGeom>
                <a:pattFill prst="pct10">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25" name="Rectangle 17" descr="5%"/>
                <p:cNvSpPr>
                  <a:spLocks noChangeArrowheads="1"/>
                </p:cNvSpPr>
                <p:nvPr/>
              </p:nvSpPr>
              <p:spPr bwMode="auto">
                <a:xfrm>
                  <a:off x="4332" y="1389"/>
                  <a:ext cx="362" cy="91"/>
                </a:xfrm>
                <a:prstGeom prst="rect">
                  <a:avLst/>
                </a:prstGeom>
                <a:pattFill prst="pct5">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7426" name="Line 18"/>
              <p:cNvSpPr>
                <a:spLocks noChangeShapeType="1"/>
              </p:cNvSpPr>
              <p:nvPr/>
            </p:nvSpPr>
            <p:spPr bwMode="auto">
              <a:xfrm>
                <a:off x="4604" y="709"/>
                <a:ext cx="363" cy="0"/>
              </a:xfrm>
              <a:prstGeom prst="line">
                <a:avLst/>
              </a:prstGeom>
              <a:noFill/>
              <a:ln w="57150">
                <a:solidFill>
                  <a:srgbClr val="4D4D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7" name="Line 19"/>
              <p:cNvSpPr>
                <a:spLocks noChangeShapeType="1"/>
              </p:cNvSpPr>
              <p:nvPr/>
            </p:nvSpPr>
            <p:spPr bwMode="auto">
              <a:xfrm>
                <a:off x="4604" y="1298"/>
                <a:ext cx="363" cy="0"/>
              </a:xfrm>
              <a:prstGeom prst="line">
                <a:avLst/>
              </a:prstGeom>
              <a:noFill/>
              <a:ln w="57150">
                <a:solidFill>
                  <a:srgbClr val="4D4D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7428" name="Group 20"/>
              <p:cNvGrpSpPr>
                <a:grpSpLocks/>
              </p:cNvGrpSpPr>
              <p:nvPr/>
            </p:nvGrpSpPr>
            <p:grpSpPr bwMode="auto">
              <a:xfrm flipV="1">
                <a:off x="4604" y="1298"/>
                <a:ext cx="363" cy="363"/>
                <a:chOff x="4740" y="572"/>
                <a:chExt cx="363" cy="274"/>
              </a:xfrm>
            </p:grpSpPr>
            <p:grpSp>
              <p:nvGrpSpPr>
                <p:cNvPr id="17429" name="Group 21"/>
                <p:cNvGrpSpPr>
                  <a:grpSpLocks/>
                </p:cNvGrpSpPr>
                <p:nvPr/>
              </p:nvGrpSpPr>
              <p:grpSpPr bwMode="auto">
                <a:xfrm>
                  <a:off x="4740" y="572"/>
                  <a:ext cx="362" cy="274"/>
                  <a:chOff x="4332" y="845"/>
                  <a:chExt cx="362" cy="635"/>
                </a:xfrm>
              </p:grpSpPr>
              <p:sp>
                <p:nvSpPr>
                  <p:cNvPr id="17430" name="Rectangle 22" descr="小纸屑"/>
                  <p:cNvSpPr>
                    <a:spLocks noChangeArrowheads="1"/>
                  </p:cNvSpPr>
                  <p:nvPr/>
                </p:nvSpPr>
                <p:spPr bwMode="auto">
                  <a:xfrm>
                    <a:off x="4332" y="1026"/>
                    <a:ext cx="362" cy="272"/>
                  </a:xfrm>
                  <a:prstGeom prst="rect">
                    <a:avLst/>
                  </a:prstGeom>
                  <a:pattFill prst="smConfetti">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1" name="Rectangle 23" descr="5%"/>
                  <p:cNvSpPr>
                    <a:spLocks noChangeArrowheads="1"/>
                  </p:cNvSpPr>
                  <p:nvPr/>
                </p:nvSpPr>
                <p:spPr bwMode="auto">
                  <a:xfrm>
                    <a:off x="4332" y="845"/>
                    <a:ext cx="362" cy="91"/>
                  </a:xfrm>
                  <a:prstGeom prst="rect">
                    <a:avLst/>
                  </a:prstGeom>
                  <a:pattFill prst="pct5">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2" name="Rectangle 24" descr="10%"/>
                  <p:cNvSpPr>
                    <a:spLocks noChangeArrowheads="1"/>
                  </p:cNvSpPr>
                  <p:nvPr/>
                </p:nvSpPr>
                <p:spPr bwMode="auto">
                  <a:xfrm>
                    <a:off x="4332" y="935"/>
                    <a:ext cx="362" cy="91"/>
                  </a:xfrm>
                  <a:prstGeom prst="rect">
                    <a:avLst/>
                  </a:prstGeom>
                  <a:pattFill prst="pct10">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3" name="Rectangle 25" descr="10%"/>
                  <p:cNvSpPr>
                    <a:spLocks noChangeArrowheads="1"/>
                  </p:cNvSpPr>
                  <p:nvPr/>
                </p:nvSpPr>
                <p:spPr bwMode="auto">
                  <a:xfrm>
                    <a:off x="4332" y="1298"/>
                    <a:ext cx="362" cy="91"/>
                  </a:xfrm>
                  <a:prstGeom prst="rect">
                    <a:avLst/>
                  </a:prstGeom>
                  <a:pattFill prst="pct10">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4" name="Rectangle 26" descr="5%"/>
                  <p:cNvSpPr>
                    <a:spLocks noChangeArrowheads="1"/>
                  </p:cNvSpPr>
                  <p:nvPr/>
                </p:nvSpPr>
                <p:spPr bwMode="auto">
                  <a:xfrm>
                    <a:off x="4332" y="1389"/>
                    <a:ext cx="362" cy="91"/>
                  </a:xfrm>
                  <a:prstGeom prst="rect">
                    <a:avLst/>
                  </a:prstGeom>
                  <a:pattFill prst="pct5">
                    <a:fgClr>
                      <a:schemeClr val="bg1"/>
                    </a:fgClr>
                    <a:bgClr>
                      <a:schemeClr val="tx2"/>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7435" name="Line 27"/>
                <p:cNvSpPr>
                  <a:spLocks noChangeShapeType="1"/>
                </p:cNvSpPr>
                <p:nvPr/>
              </p:nvSpPr>
              <p:spPr bwMode="auto">
                <a:xfrm>
                  <a:off x="4740" y="845"/>
                  <a:ext cx="363" cy="0"/>
                </a:xfrm>
                <a:prstGeom prst="line">
                  <a:avLst/>
                </a:prstGeom>
                <a:noFill/>
                <a:ln w="57150">
                  <a:solidFill>
                    <a:srgbClr val="4D4D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7436" name="Group 28"/>
              <p:cNvGrpSpPr>
                <a:grpSpLocks/>
              </p:cNvGrpSpPr>
              <p:nvPr/>
            </p:nvGrpSpPr>
            <p:grpSpPr bwMode="auto">
              <a:xfrm>
                <a:off x="4604" y="164"/>
                <a:ext cx="363" cy="226"/>
                <a:chOff x="4604" y="255"/>
                <a:chExt cx="363" cy="136"/>
              </a:xfrm>
            </p:grpSpPr>
            <p:sp>
              <p:nvSpPr>
                <p:cNvPr id="17437" name="Rectangle 29" descr="5%"/>
                <p:cNvSpPr>
                  <a:spLocks noChangeArrowheads="1"/>
                </p:cNvSpPr>
                <p:nvPr/>
              </p:nvSpPr>
              <p:spPr bwMode="auto">
                <a:xfrm>
                  <a:off x="4604" y="255"/>
                  <a:ext cx="362" cy="136"/>
                </a:xfrm>
                <a:prstGeom prst="rect">
                  <a:avLst/>
                </a:prstGeom>
                <a:pattFill prst="pct5">
                  <a:fgClr>
                    <a:schemeClr val="bg1"/>
                  </a:fgClr>
                  <a:bgClr>
                    <a:schemeClr val="tx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8" name="Line 30"/>
                <p:cNvSpPr>
                  <a:spLocks noChangeShapeType="1"/>
                </p:cNvSpPr>
                <p:nvPr/>
              </p:nvSpPr>
              <p:spPr bwMode="auto">
                <a:xfrm>
                  <a:off x="4604" y="391"/>
                  <a:ext cx="363" cy="0"/>
                </a:xfrm>
                <a:prstGeom prst="line">
                  <a:avLst/>
                </a:prstGeom>
                <a:noFill/>
                <a:ln w="76200">
                  <a:solidFill>
                    <a:srgbClr val="4D4D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7439" name="Group 31"/>
              <p:cNvGrpSpPr>
                <a:grpSpLocks/>
              </p:cNvGrpSpPr>
              <p:nvPr/>
            </p:nvGrpSpPr>
            <p:grpSpPr bwMode="auto">
              <a:xfrm flipV="1">
                <a:off x="4604" y="1616"/>
                <a:ext cx="363" cy="272"/>
                <a:chOff x="4604" y="255"/>
                <a:chExt cx="363" cy="136"/>
              </a:xfrm>
            </p:grpSpPr>
            <p:sp>
              <p:nvSpPr>
                <p:cNvPr id="17440" name="Rectangle 32" descr="5%"/>
                <p:cNvSpPr>
                  <a:spLocks noChangeArrowheads="1"/>
                </p:cNvSpPr>
                <p:nvPr/>
              </p:nvSpPr>
              <p:spPr bwMode="auto">
                <a:xfrm>
                  <a:off x="4604" y="255"/>
                  <a:ext cx="362" cy="136"/>
                </a:xfrm>
                <a:prstGeom prst="rect">
                  <a:avLst/>
                </a:prstGeom>
                <a:pattFill prst="pct5">
                  <a:fgClr>
                    <a:schemeClr val="bg1"/>
                  </a:fgClr>
                  <a:bgClr>
                    <a:schemeClr val="tx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41" name="Line 33"/>
                <p:cNvSpPr>
                  <a:spLocks noChangeShapeType="1"/>
                </p:cNvSpPr>
                <p:nvPr/>
              </p:nvSpPr>
              <p:spPr bwMode="auto">
                <a:xfrm>
                  <a:off x="4604" y="391"/>
                  <a:ext cx="363" cy="0"/>
                </a:xfrm>
                <a:prstGeom prst="line">
                  <a:avLst/>
                </a:prstGeom>
                <a:noFill/>
                <a:ln w="76200">
                  <a:solidFill>
                    <a:srgbClr val="4D4D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7442" name="Rectangle 34"/>
              <p:cNvSpPr>
                <a:spLocks noChangeArrowheads="1"/>
              </p:cNvSpPr>
              <p:nvPr/>
            </p:nvSpPr>
            <p:spPr bwMode="auto">
              <a:xfrm>
                <a:off x="4377" y="709"/>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43" name="Rectangle 35"/>
              <p:cNvSpPr>
                <a:spLocks noChangeArrowheads="1"/>
              </p:cNvSpPr>
              <p:nvPr/>
            </p:nvSpPr>
            <p:spPr bwMode="auto">
              <a:xfrm>
                <a:off x="4513" y="845"/>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44" name="Rectangle 36"/>
              <p:cNvSpPr>
                <a:spLocks noChangeArrowheads="1"/>
              </p:cNvSpPr>
              <p:nvPr/>
            </p:nvSpPr>
            <p:spPr bwMode="auto">
              <a:xfrm>
                <a:off x="4377" y="890"/>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45" name="Rectangle 37"/>
              <p:cNvSpPr>
                <a:spLocks noChangeArrowheads="1"/>
              </p:cNvSpPr>
              <p:nvPr/>
            </p:nvSpPr>
            <p:spPr bwMode="auto">
              <a:xfrm>
                <a:off x="4513" y="799"/>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46" name="Rectangle 38"/>
              <p:cNvSpPr>
                <a:spLocks noChangeArrowheads="1"/>
              </p:cNvSpPr>
              <p:nvPr/>
            </p:nvSpPr>
            <p:spPr bwMode="auto">
              <a:xfrm>
                <a:off x="4286" y="754"/>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47" name="Rectangle 39"/>
              <p:cNvSpPr>
                <a:spLocks noChangeArrowheads="1"/>
              </p:cNvSpPr>
              <p:nvPr/>
            </p:nvSpPr>
            <p:spPr bwMode="auto">
              <a:xfrm>
                <a:off x="4422" y="754"/>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48" name="Rectangle 40"/>
              <p:cNvSpPr>
                <a:spLocks noChangeArrowheads="1"/>
              </p:cNvSpPr>
              <p:nvPr/>
            </p:nvSpPr>
            <p:spPr bwMode="auto">
              <a:xfrm>
                <a:off x="4558" y="709"/>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49" name="Rectangle 41"/>
              <p:cNvSpPr>
                <a:spLocks noChangeArrowheads="1"/>
              </p:cNvSpPr>
              <p:nvPr/>
            </p:nvSpPr>
            <p:spPr bwMode="auto">
              <a:xfrm>
                <a:off x="4286" y="890"/>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0" name="Rectangle 42"/>
              <p:cNvSpPr>
                <a:spLocks noChangeArrowheads="1"/>
              </p:cNvSpPr>
              <p:nvPr/>
            </p:nvSpPr>
            <p:spPr bwMode="auto">
              <a:xfrm>
                <a:off x="4558" y="799"/>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1" name="Rectangle 43"/>
              <p:cNvSpPr>
                <a:spLocks noChangeArrowheads="1"/>
              </p:cNvSpPr>
              <p:nvPr/>
            </p:nvSpPr>
            <p:spPr bwMode="auto">
              <a:xfrm>
                <a:off x="4332" y="799"/>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2" name="Rectangle 44"/>
              <p:cNvSpPr>
                <a:spLocks noChangeArrowheads="1"/>
              </p:cNvSpPr>
              <p:nvPr/>
            </p:nvSpPr>
            <p:spPr bwMode="auto">
              <a:xfrm>
                <a:off x="4468" y="935"/>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3" name="Rectangle 45"/>
              <p:cNvSpPr>
                <a:spLocks noChangeArrowheads="1"/>
              </p:cNvSpPr>
              <p:nvPr/>
            </p:nvSpPr>
            <p:spPr bwMode="auto">
              <a:xfrm>
                <a:off x="4286" y="709"/>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4" name="Rectangle 46"/>
              <p:cNvSpPr>
                <a:spLocks noChangeArrowheads="1"/>
              </p:cNvSpPr>
              <p:nvPr/>
            </p:nvSpPr>
            <p:spPr bwMode="auto">
              <a:xfrm>
                <a:off x="4422" y="845"/>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5" name="Rectangle 47"/>
              <p:cNvSpPr>
                <a:spLocks noChangeArrowheads="1"/>
              </p:cNvSpPr>
              <p:nvPr/>
            </p:nvSpPr>
            <p:spPr bwMode="auto">
              <a:xfrm>
                <a:off x="4422" y="981"/>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6" name="Rectangle 48"/>
              <p:cNvSpPr>
                <a:spLocks noChangeArrowheads="1"/>
              </p:cNvSpPr>
              <p:nvPr/>
            </p:nvSpPr>
            <p:spPr bwMode="auto">
              <a:xfrm>
                <a:off x="4241" y="799"/>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7" name="Rectangle 49"/>
              <p:cNvSpPr>
                <a:spLocks noChangeArrowheads="1"/>
              </p:cNvSpPr>
              <p:nvPr/>
            </p:nvSpPr>
            <p:spPr bwMode="auto">
              <a:xfrm>
                <a:off x="4377" y="935"/>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8" name="Rectangle 50"/>
              <p:cNvSpPr>
                <a:spLocks noChangeArrowheads="1"/>
              </p:cNvSpPr>
              <p:nvPr/>
            </p:nvSpPr>
            <p:spPr bwMode="auto">
              <a:xfrm>
                <a:off x="4286" y="799"/>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59" name="Rectangle 51"/>
              <p:cNvSpPr>
                <a:spLocks noChangeArrowheads="1"/>
              </p:cNvSpPr>
              <p:nvPr/>
            </p:nvSpPr>
            <p:spPr bwMode="auto">
              <a:xfrm>
                <a:off x="4513" y="935"/>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60" name="Rectangle 52"/>
              <p:cNvSpPr>
                <a:spLocks noChangeArrowheads="1"/>
              </p:cNvSpPr>
              <p:nvPr/>
            </p:nvSpPr>
            <p:spPr bwMode="auto">
              <a:xfrm>
                <a:off x="4332" y="799"/>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61" name="Rectangle 53"/>
              <p:cNvSpPr>
                <a:spLocks noChangeArrowheads="1"/>
              </p:cNvSpPr>
              <p:nvPr/>
            </p:nvSpPr>
            <p:spPr bwMode="auto">
              <a:xfrm>
                <a:off x="4422" y="890"/>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62" name="Rectangle 54"/>
              <p:cNvSpPr>
                <a:spLocks noChangeArrowheads="1"/>
              </p:cNvSpPr>
              <p:nvPr/>
            </p:nvSpPr>
            <p:spPr bwMode="auto">
              <a:xfrm>
                <a:off x="4241" y="890"/>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63" name="Rectangle 55"/>
              <p:cNvSpPr>
                <a:spLocks noChangeArrowheads="1"/>
              </p:cNvSpPr>
              <p:nvPr/>
            </p:nvSpPr>
            <p:spPr bwMode="auto">
              <a:xfrm>
                <a:off x="4286" y="935"/>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64" name="Rectangle 56"/>
              <p:cNvSpPr>
                <a:spLocks noChangeArrowheads="1"/>
              </p:cNvSpPr>
              <p:nvPr/>
            </p:nvSpPr>
            <p:spPr bwMode="auto">
              <a:xfrm>
                <a:off x="4513" y="754"/>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sp>
            <p:nvSpPr>
              <p:cNvPr id="17465" name="Rectangle 57"/>
              <p:cNvSpPr>
                <a:spLocks noChangeArrowheads="1"/>
              </p:cNvSpPr>
              <p:nvPr/>
            </p:nvSpPr>
            <p:spPr bwMode="auto">
              <a:xfrm>
                <a:off x="4468" y="800"/>
                <a:ext cx="771"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en-US" altLang="zh-CN" sz="1200" b="1">
                    <a:solidFill>
                      <a:schemeClr val="bg1"/>
                    </a:solidFill>
                    <a:latin typeface="Times New Roman" panose="02020603050405020304" pitchFamily="18" charset="0"/>
                    <a:ea typeface="仿宋_GB2312" pitchFamily="49" charset="-122"/>
                  </a:rPr>
                  <a:t>.</a:t>
                </a:r>
                <a:endParaRPr kumimoji="1" lang="en-US" altLang="zh-CN" sz="2800" b="1">
                  <a:latin typeface="Times New Roman" panose="02020603050405020304" pitchFamily="18" charset="0"/>
                  <a:ea typeface="隶书" panose="02010509060101010101" pitchFamily="49" charset="-122"/>
                </a:endParaRPr>
              </a:p>
            </p:txBody>
          </p:sp>
        </p:grpSp>
        <p:grpSp>
          <p:nvGrpSpPr>
            <p:cNvPr id="17466" name="Group 58"/>
            <p:cNvGrpSpPr>
              <a:grpSpLocks/>
            </p:cNvGrpSpPr>
            <p:nvPr/>
          </p:nvGrpSpPr>
          <p:grpSpPr bwMode="auto">
            <a:xfrm>
              <a:off x="2880" y="2523"/>
              <a:ext cx="1724" cy="1508"/>
              <a:chOff x="2112" y="384"/>
              <a:chExt cx="1872" cy="1972"/>
            </a:xfrm>
          </p:grpSpPr>
          <p:sp>
            <p:nvSpPr>
              <p:cNvPr id="17467" name="Text Box 59"/>
              <p:cNvSpPr txBox="1">
                <a:spLocks noChangeArrowheads="1"/>
              </p:cNvSpPr>
              <p:nvPr/>
            </p:nvSpPr>
            <p:spPr bwMode="auto">
              <a:xfrm>
                <a:off x="2880" y="719"/>
                <a:ext cx="480" cy="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68" name="Text Box 60"/>
              <p:cNvSpPr txBox="1">
                <a:spLocks noChangeArrowheads="1"/>
              </p:cNvSpPr>
              <p:nvPr/>
            </p:nvSpPr>
            <p:spPr bwMode="auto">
              <a:xfrm>
                <a:off x="2400" y="912"/>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69" name="Line 61"/>
              <p:cNvSpPr>
                <a:spLocks noChangeShapeType="1"/>
              </p:cNvSpPr>
              <p:nvPr/>
            </p:nvSpPr>
            <p:spPr bwMode="auto">
              <a:xfrm flipV="1">
                <a:off x="2496" y="960"/>
                <a:ext cx="288" cy="9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70" name="Text Box 62"/>
              <p:cNvSpPr txBox="1">
                <a:spLocks noChangeArrowheads="1"/>
              </p:cNvSpPr>
              <p:nvPr/>
            </p:nvSpPr>
            <p:spPr bwMode="auto">
              <a:xfrm flipV="1">
                <a:off x="2112" y="1438"/>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71" name="Line 63"/>
              <p:cNvSpPr>
                <a:spLocks noChangeShapeType="1"/>
              </p:cNvSpPr>
              <p:nvPr/>
            </p:nvSpPr>
            <p:spPr bwMode="auto">
              <a:xfrm>
                <a:off x="2496" y="1680"/>
                <a:ext cx="240" cy="9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72" name="Text Box 64"/>
              <p:cNvSpPr txBox="1">
                <a:spLocks noChangeArrowheads="1"/>
              </p:cNvSpPr>
              <p:nvPr/>
            </p:nvSpPr>
            <p:spPr bwMode="auto">
              <a:xfrm>
                <a:off x="2880" y="1680"/>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73" name="Text Box 65"/>
              <p:cNvSpPr txBox="1">
                <a:spLocks noChangeArrowheads="1"/>
              </p:cNvSpPr>
              <p:nvPr/>
            </p:nvSpPr>
            <p:spPr bwMode="auto">
              <a:xfrm>
                <a:off x="3120" y="528"/>
                <a:ext cx="480" cy="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74" name="Text Box 66"/>
              <p:cNvSpPr txBox="1">
                <a:spLocks noChangeArrowheads="1"/>
              </p:cNvSpPr>
              <p:nvPr/>
            </p:nvSpPr>
            <p:spPr bwMode="auto">
              <a:xfrm>
                <a:off x="3120" y="1833"/>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75" name="Text Box 67"/>
              <p:cNvSpPr txBox="1">
                <a:spLocks noChangeArrowheads="1"/>
              </p:cNvSpPr>
              <p:nvPr/>
            </p:nvSpPr>
            <p:spPr bwMode="auto">
              <a:xfrm>
                <a:off x="2687" y="1248"/>
                <a:ext cx="482"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76" name="Text Box 68"/>
              <p:cNvSpPr txBox="1">
                <a:spLocks noChangeArrowheads="1"/>
              </p:cNvSpPr>
              <p:nvPr/>
            </p:nvSpPr>
            <p:spPr bwMode="auto">
              <a:xfrm>
                <a:off x="2687" y="959"/>
                <a:ext cx="482"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77" name="Text Box 69"/>
              <p:cNvSpPr txBox="1">
                <a:spLocks noChangeArrowheads="1"/>
              </p:cNvSpPr>
              <p:nvPr/>
            </p:nvSpPr>
            <p:spPr bwMode="auto">
              <a:xfrm>
                <a:off x="2687" y="1497"/>
                <a:ext cx="482" cy="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78" name="Text Box 70"/>
              <p:cNvSpPr txBox="1">
                <a:spLocks noChangeArrowheads="1"/>
              </p:cNvSpPr>
              <p:nvPr/>
            </p:nvSpPr>
            <p:spPr bwMode="auto">
              <a:xfrm>
                <a:off x="3072" y="864"/>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79" name="Text Box 71"/>
              <p:cNvSpPr txBox="1">
                <a:spLocks noChangeArrowheads="1"/>
              </p:cNvSpPr>
              <p:nvPr/>
            </p:nvSpPr>
            <p:spPr bwMode="auto">
              <a:xfrm>
                <a:off x="3072" y="1545"/>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80" name="Text Box 72"/>
              <p:cNvSpPr txBox="1">
                <a:spLocks noChangeArrowheads="1"/>
              </p:cNvSpPr>
              <p:nvPr/>
            </p:nvSpPr>
            <p:spPr bwMode="auto">
              <a:xfrm>
                <a:off x="3456" y="432"/>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81" name="Text Box 73"/>
              <p:cNvSpPr txBox="1">
                <a:spLocks noChangeArrowheads="1"/>
              </p:cNvSpPr>
              <p:nvPr/>
            </p:nvSpPr>
            <p:spPr bwMode="auto">
              <a:xfrm>
                <a:off x="3456" y="1929"/>
                <a:ext cx="480" cy="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82" name="Text Box 74"/>
              <p:cNvSpPr txBox="1">
                <a:spLocks noChangeArrowheads="1"/>
              </p:cNvSpPr>
              <p:nvPr/>
            </p:nvSpPr>
            <p:spPr bwMode="auto">
              <a:xfrm>
                <a:off x="3456" y="721"/>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83" name="Text Box 75"/>
              <p:cNvSpPr txBox="1">
                <a:spLocks noChangeArrowheads="1"/>
              </p:cNvSpPr>
              <p:nvPr/>
            </p:nvSpPr>
            <p:spPr bwMode="auto">
              <a:xfrm>
                <a:off x="3456" y="1680"/>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84" name="Line 76"/>
              <p:cNvSpPr>
                <a:spLocks noChangeShapeType="1"/>
              </p:cNvSpPr>
              <p:nvPr/>
            </p:nvSpPr>
            <p:spPr bwMode="auto">
              <a:xfrm flipV="1">
                <a:off x="2784" y="1008"/>
                <a:ext cx="288" cy="9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85" name="Line 77"/>
              <p:cNvSpPr>
                <a:spLocks noChangeShapeType="1"/>
              </p:cNvSpPr>
              <p:nvPr/>
            </p:nvSpPr>
            <p:spPr bwMode="auto">
              <a:xfrm>
                <a:off x="2784" y="1680"/>
                <a:ext cx="288" cy="9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86" name="Line 78"/>
              <p:cNvSpPr>
                <a:spLocks noChangeShapeType="1"/>
              </p:cNvSpPr>
              <p:nvPr/>
            </p:nvSpPr>
            <p:spPr bwMode="auto">
              <a:xfrm flipV="1">
                <a:off x="2976" y="768"/>
                <a:ext cx="288" cy="9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87" name="Line 79"/>
              <p:cNvSpPr>
                <a:spLocks noChangeShapeType="1"/>
              </p:cNvSpPr>
              <p:nvPr/>
            </p:nvSpPr>
            <p:spPr bwMode="auto">
              <a:xfrm>
                <a:off x="2976" y="1824"/>
                <a:ext cx="288" cy="9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88" name="Line 80"/>
              <p:cNvSpPr>
                <a:spLocks noChangeShapeType="1"/>
              </p:cNvSpPr>
              <p:nvPr/>
            </p:nvSpPr>
            <p:spPr bwMode="auto">
              <a:xfrm flipV="1">
                <a:off x="3216" y="528"/>
                <a:ext cx="288" cy="14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89" name="Line 81"/>
              <p:cNvSpPr>
                <a:spLocks noChangeShapeType="1"/>
              </p:cNvSpPr>
              <p:nvPr/>
            </p:nvSpPr>
            <p:spPr bwMode="auto">
              <a:xfrm>
                <a:off x="3216" y="2016"/>
                <a:ext cx="288" cy="14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90" name="Line 82"/>
              <p:cNvSpPr>
                <a:spLocks noChangeShapeType="1"/>
              </p:cNvSpPr>
              <p:nvPr/>
            </p:nvSpPr>
            <p:spPr bwMode="auto">
              <a:xfrm flipV="1">
                <a:off x="3552" y="384"/>
                <a:ext cx="288" cy="19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91" name="Line 83"/>
              <p:cNvSpPr>
                <a:spLocks noChangeShapeType="1"/>
              </p:cNvSpPr>
              <p:nvPr/>
            </p:nvSpPr>
            <p:spPr bwMode="auto">
              <a:xfrm>
                <a:off x="3552" y="2112"/>
                <a:ext cx="288" cy="19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92" name="Line 84"/>
              <p:cNvSpPr>
                <a:spLocks noChangeShapeType="1"/>
              </p:cNvSpPr>
              <p:nvPr/>
            </p:nvSpPr>
            <p:spPr bwMode="auto">
              <a:xfrm flipV="1">
                <a:off x="3600" y="720"/>
                <a:ext cx="336" cy="14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93" name="Line 85"/>
              <p:cNvSpPr>
                <a:spLocks noChangeShapeType="1"/>
              </p:cNvSpPr>
              <p:nvPr/>
            </p:nvSpPr>
            <p:spPr bwMode="auto">
              <a:xfrm>
                <a:off x="3600" y="1872"/>
                <a:ext cx="336" cy="14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94" name="Line 86"/>
              <p:cNvSpPr>
                <a:spLocks noChangeShapeType="1"/>
              </p:cNvSpPr>
              <p:nvPr/>
            </p:nvSpPr>
            <p:spPr bwMode="auto">
              <a:xfrm flipV="1">
                <a:off x="3216" y="912"/>
                <a:ext cx="288" cy="9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95" name="Line 87"/>
              <p:cNvSpPr>
                <a:spLocks noChangeShapeType="1"/>
              </p:cNvSpPr>
              <p:nvPr/>
            </p:nvSpPr>
            <p:spPr bwMode="auto">
              <a:xfrm>
                <a:off x="3168" y="1728"/>
                <a:ext cx="288" cy="9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96" name="Text Box 88"/>
              <p:cNvSpPr txBox="1">
                <a:spLocks noChangeArrowheads="1"/>
              </p:cNvSpPr>
              <p:nvPr/>
            </p:nvSpPr>
            <p:spPr bwMode="auto">
              <a:xfrm>
                <a:off x="3504" y="912"/>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97" name="Text Box 89"/>
              <p:cNvSpPr txBox="1">
                <a:spLocks noChangeArrowheads="1"/>
              </p:cNvSpPr>
              <p:nvPr/>
            </p:nvSpPr>
            <p:spPr bwMode="auto">
              <a:xfrm>
                <a:off x="3504" y="1497"/>
                <a:ext cx="480" cy="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800" b="1">
                    <a:solidFill>
                      <a:schemeClr val="accent2"/>
                    </a:solidFill>
                    <a:latin typeface="Times New Roman" panose="02020603050405020304" pitchFamily="18" charset="0"/>
                  </a:rPr>
                  <a:t>•</a:t>
                </a:r>
                <a:endParaRPr kumimoji="1" lang="en-US" altLang="zh-CN" sz="2800" b="1">
                  <a:latin typeface="Times New Roman" panose="02020603050405020304" pitchFamily="18" charset="0"/>
                  <a:ea typeface="隶书" panose="02010509060101010101" pitchFamily="49" charset="-122"/>
                </a:endParaRPr>
              </a:p>
            </p:txBody>
          </p:sp>
          <p:sp>
            <p:nvSpPr>
              <p:cNvPr id="17498" name="Line 90"/>
              <p:cNvSpPr>
                <a:spLocks noChangeShapeType="1"/>
              </p:cNvSpPr>
              <p:nvPr/>
            </p:nvSpPr>
            <p:spPr bwMode="auto">
              <a:xfrm flipV="1">
                <a:off x="3600" y="912"/>
                <a:ext cx="336" cy="14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99" name="Line 91"/>
              <p:cNvSpPr>
                <a:spLocks noChangeShapeType="1"/>
              </p:cNvSpPr>
              <p:nvPr/>
            </p:nvSpPr>
            <p:spPr bwMode="auto">
              <a:xfrm>
                <a:off x="3600" y="1680"/>
                <a:ext cx="336" cy="14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7500" name="Rectangle 92"/>
          <p:cNvSpPr>
            <a:spLocks noChangeArrowheads="1"/>
          </p:cNvSpPr>
          <p:nvPr/>
        </p:nvSpPr>
        <p:spPr bwMode="auto">
          <a:xfrm>
            <a:off x="250825" y="6092825"/>
            <a:ext cx="5940425" cy="519113"/>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zh-CN" altLang="en-US" sz="2800" b="1">
                <a:solidFill>
                  <a:srgbClr val="FFFF99"/>
                </a:solidFill>
                <a:latin typeface="Times New Roman" panose="02020603050405020304" pitchFamily="18" charset="0"/>
                <a:ea typeface="华文新魏" panose="02010800040101010101" pitchFamily="2" charset="-122"/>
              </a:rPr>
              <a:t>我们下面用“单光子干涉”来说明</a:t>
            </a:r>
            <a:endParaRPr kumimoji="1" lang="zh-CN" altLang="en-US" sz="2800" b="1">
              <a:latin typeface="Times New Roman" panose="02020603050405020304" pitchFamily="18" charset="0"/>
              <a:ea typeface="隶书" panose="02010509060101010101" pitchFamily="49" charset="-122"/>
            </a:endParaRPr>
          </a:p>
        </p:txBody>
      </p:sp>
      <p:sp>
        <p:nvSpPr>
          <p:cNvPr id="17501" name="Text Box 93"/>
          <p:cNvSpPr txBox="1">
            <a:spLocks noChangeArrowheads="1"/>
          </p:cNvSpPr>
          <p:nvPr/>
        </p:nvSpPr>
        <p:spPr bwMode="auto">
          <a:xfrm>
            <a:off x="0" y="0"/>
            <a:ext cx="34925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rgbClr val="CC00CC"/>
                </a:solidFill>
                <a:latin typeface="黑体" panose="02010609060101010101" pitchFamily="49" charset="-122"/>
                <a:ea typeface="黑体" panose="02010609060101010101" pitchFamily="49" charset="-122"/>
              </a:rPr>
              <a:t>2</a:t>
            </a:r>
            <a:r>
              <a:rPr kumimoji="1" lang="zh-CN" altLang="en-US" sz="2800" b="1">
                <a:solidFill>
                  <a:srgbClr val="CC00CC"/>
                </a:solidFill>
                <a:latin typeface="黑体" panose="02010609060101010101" pitchFamily="49" charset="-122"/>
                <a:ea typeface="黑体" panose="02010609060101010101" pitchFamily="49" charset="-122"/>
              </a:rPr>
              <a:t>、单光子干涉实验</a:t>
            </a:r>
            <a:endParaRPr kumimoji="1" lang="zh-CN" altLang="en-US" sz="2800" b="1">
              <a:solidFill>
                <a:srgbClr val="CC00CC"/>
              </a:solidFill>
              <a:latin typeface="黑体" panose="02010609060101010101" pitchFamily="49" charset="-122"/>
              <a:ea typeface="黑体" panose="02010609060101010101" pitchFamily="49" charset="-122"/>
              <a:sym typeface="Symbol" panose="05050102010706020507" pitchFamily="18" charset="2"/>
            </a:endParaRPr>
          </a:p>
        </p:txBody>
      </p:sp>
      <p:sp>
        <p:nvSpPr>
          <p:cNvPr id="17502" name="Rectangle 94"/>
          <p:cNvSpPr>
            <a:spLocks noChangeArrowheads="1"/>
          </p:cNvSpPr>
          <p:nvPr/>
        </p:nvSpPr>
        <p:spPr bwMode="auto">
          <a:xfrm>
            <a:off x="323850" y="1125538"/>
            <a:ext cx="4327525" cy="51911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zh-CN" altLang="en-US" sz="2800" b="1">
                <a:latin typeface="Times New Roman" panose="02020603050405020304" pitchFamily="18" charset="0"/>
                <a:ea typeface="隶书" panose="02010509060101010101" pitchFamily="49" charset="-122"/>
              </a:rPr>
              <a:t>经典的波动性</a:t>
            </a:r>
            <a:r>
              <a:rPr kumimoji="1" lang="en-US" altLang="zh-CN" sz="2800" b="1">
                <a:latin typeface="Times New Roman" panose="02020603050405020304" pitchFamily="18" charset="0"/>
                <a:ea typeface="隶书" panose="02010509060101010101" pitchFamily="49" charset="-122"/>
              </a:rPr>
              <a:t>~</a:t>
            </a:r>
            <a:r>
              <a:rPr kumimoji="1" lang="zh-CN" altLang="en-US" sz="2800" b="1">
                <a:latin typeface="Times New Roman" panose="02020603050405020304" pitchFamily="18" charset="0"/>
                <a:ea typeface="隶书" panose="02010509060101010101" pitchFamily="49" charset="-122"/>
              </a:rPr>
              <a:t>大量粒子</a:t>
            </a:r>
          </a:p>
        </p:txBody>
      </p:sp>
      <p:sp>
        <p:nvSpPr>
          <p:cNvPr id="17503" name="Rectangle 95"/>
          <p:cNvSpPr>
            <a:spLocks noChangeArrowheads="1"/>
          </p:cNvSpPr>
          <p:nvPr/>
        </p:nvSpPr>
        <p:spPr bwMode="auto">
          <a:xfrm>
            <a:off x="539750" y="549275"/>
            <a:ext cx="4968875" cy="51911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800" b="1">
                <a:solidFill>
                  <a:srgbClr val="FF0000"/>
                </a:solidFill>
                <a:latin typeface="Times New Roman" panose="02020603050405020304" pitchFamily="18" charset="0"/>
                <a:ea typeface="隶书" panose="02010509060101010101" pitchFamily="49" charset="-122"/>
              </a:rPr>
              <a:t>量子力学的波动性</a:t>
            </a:r>
            <a:r>
              <a:rPr kumimoji="1" lang="en-US" altLang="zh-CN" sz="2800" b="1">
                <a:solidFill>
                  <a:srgbClr val="FF0000"/>
                </a:solidFill>
                <a:latin typeface="Times New Roman" panose="02020603050405020304" pitchFamily="18" charset="0"/>
                <a:ea typeface="隶书" panose="02010509060101010101" pitchFamily="49" charset="-122"/>
              </a:rPr>
              <a:t>~</a:t>
            </a:r>
            <a:r>
              <a:rPr kumimoji="1" lang="zh-CN" altLang="en-US" sz="2800" b="1">
                <a:solidFill>
                  <a:srgbClr val="FF0000"/>
                </a:solidFill>
                <a:latin typeface="Times New Roman" panose="02020603050405020304" pitchFamily="18" charset="0"/>
                <a:ea typeface="隶书" panose="02010509060101010101" pitchFamily="49" charset="-122"/>
              </a:rPr>
              <a:t>单个粒子</a:t>
            </a:r>
          </a:p>
        </p:txBody>
      </p:sp>
      <p:sp>
        <p:nvSpPr>
          <p:cNvPr id="17506" name="Line 98"/>
          <p:cNvSpPr>
            <a:spLocks noChangeShapeType="1"/>
          </p:cNvSpPr>
          <p:nvPr/>
        </p:nvSpPr>
        <p:spPr bwMode="auto">
          <a:xfrm flipH="1" flipV="1">
            <a:off x="2627313" y="1052513"/>
            <a:ext cx="3097212" cy="4968875"/>
          </a:xfrm>
          <a:prstGeom prst="line">
            <a:avLst/>
          </a:prstGeom>
          <a:noFill/>
          <a:ln w="28575">
            <a:solidFill>
              <a:srgbClr val="00CC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507" name="Oval 99"/>
          <p:cNvSpPr>
            <a:spLocks noChangeArrowheads="1"/>
          </p:cNvSpPr>
          <p:nvPr/>
        </p:nvSpPr>
        <p:spPr bwMode="auto">
          <a:xfrm>
            <a:off x="539750" y="549275"/>
            <a:ext cx="4608513" cy="503238"/>
          </a:xfrm>
          <a:prstGeom prst="ellipse">
            <a:avLst/>
          </a:prstGeom>
          <a:noFill/>
          <a:ln w="28575" algn="ctr">
            <a:solidFill>
              <a:srgbClr val="00CC00"/>
            </a:solidFill>
            <a:prstDash val="sysDot"/>
            <a:round/>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508" name="Text Box 100"/>
          <p:cNvSpPr txBox="1">
            <a:spLocks noChangeArrowheads="1"/>
          </p:cNvSpPr>
          <p:nvPr/>
        </p:nvSpPr>
        <p:spPr bwMode="auto">
          <a:xfrm>
            <a:off x="5394325" y="192088"/>
            <a:ext cx="3521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400" b="1"/>
              <a:t>单个粒子表现粒子性，大量粒子表现波动性？</a:t>
            </a:r>
            <a:r>
              <a:rPr lang="zh-CN" altLang="en-US" sz="24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blinds(horizontal)">
                                      <p:cBhvr>
                                        <p:cTn id="7" dur="500"/>
                                        <p:tgtEl>
                                          <p:spTgt spid="174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508"/>
                                        </p:tgtEl>
                                        <p:attrNameLst>
                                          <p:attrName>style.visibility</p:attrName>
                                        </p:attrNameLst>
                                      </p:cBhvr>
                                      <p:to>
                                        <p:strVal val="visible"/>
                                      </p:to>
                                    </p:set>
                                    <p:animEffect transition="in" filter="blinds(horizontal)">
                                      <p:cBhvr>
                                        <p:cTn id="12" dur="500"/>
                                        <p:tgtEl>
                                          <p:spTgt spid="1750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502"/>
                                        </p:tgtEl>
                                        <p:attrNameLst>
                                          <p:attrName>style.visibility</p:attrName>
                                        </p:attrNameLst>
                                      </p:cBhvr>
                                      <p:to>
                                        <p:strVal val="visible"/>
                                      </p:to>
                                    </p:set>
                                    <p:animEffect transition="in" filter="blinds(horizontal)">
                                      <p:cBhvr>
                                        <p:cTn id="17" dur="500"/>
                                        <p:tgtEl>
                                          <p:spTgt spid="1750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503"/>
                                        </p:tgtEl>
                                        <p:attrNameLst>
                                          <p:attrName>style.visibility</p:attrName>
                                        </p:attrNameLst>
                                      </p:cBhvr>
                                      <p:to>
                                        <p:strVal val="visible"/>
                                      </p:to>
                                    </p:set>
                                    <p:animEffect transition="in" filter="blinds(horizontal)">
                                      <p:cBhvr>
                                        <p:cTn id="22" dur="500"/>
                                        <p:tgtEl>
                                          <p:spTgt spid="1750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7500"/>
                                        </p:tgtEl>
                                        <p:attrNameLst>
                                          <p:attrName>style.visibility</p:attrName>
                                        </p:attrNameLst>
                                      </p:cBhvr>
                                      <p:to>
                                        <p:strVal val="visible"/>
                                      </p:to>
                                    </p:set>
                                    <p:animEffect transition="in" filter="blinds(horizontal)">
                                      <p:cBhvr>
                                        <p:cTn id="27" dur="500"/>
                                        <p:tgtEl>
                                          <p:spTgt spid="1750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17506"/>
                                        </p:tgtEl>
                                        <p:attrNameLst>
                                          <p:attrName>style.visibility</p:attrName>
                                        </p:attrNameLst>
                                      </p:cBhvr>
                                      <p:to>
                                        <p:strVal val="visible"/>
                                      </p:to>
                                    </p:set>
                                    <p:animEffect transition="in" filter="wipe(down)">
                                      <p:cBhvr>
                                        <p:cTn id="32" dur="2000"/>
                                        <p:tgtEl>
                                          <p:spTgt spid="17506"/>
                                        </p:tgtEl>
                                      </p:cBhvr>
                                    </p:animEffect>
                                  </p:childTnLst>
                                </p:cTn>
                              </p:par>
                            </p:childTnLst>
                          </p:cTn>
                        </p:par>
                        <p:par>
                          <p:cTn id="33" fill="hold" nodeType="afterGroup">
                            <p:stCondLst>
                              <p:cond delay="2000"/>
                            </p:stCondLst>
                            <p:childTnLst>
                              <p:par>
                                <p:cTn id="34" presetID="3" presetClass="entr" presetSubtype="10" fill="hold" nodeType="afterEffect">
                                  <p:stCondLst>
                                    <p:cond delay="0"/>
                                  </p:stCondLst>
                                  <p:childTnLst>
                                    <p:set>
                                      <p:cBhvr>
                                        <p:cTn id="35" dur="1" fill="hold">
                                          <p:stCondLst>
                                            <p:cond delay="0"/>
                                          </p:stCondLst>
                                        </p:cTn>
                                        <p:tgtEl>
                                          <p:spTgt spid="17507"/>
                                        </p:tgtEl>
                                        <p:attrNameLst>
                                          <p:attrName>style.visibility</p:attrName>
                                        </p:attrNameLst>
                                      </p:cBhvr>
                                      <p:to>
                                        <p:strVal val="visible"/>
                                      </p:to>
                                    </p:set>
                                    <p:animEffect transition="in" filter="blinds(horizontal)">
                                      <p:cBhvr>
                                        <p:cTn id="36" dur="500"/>
                                        <p:tgtEl>
                                          <p:spTgt spid="1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00" grpId="0" animBg="1"/>
      <p:bldP spid="17502" grpId="0"/>
      <p:bldP spid="17503" grpId="0"/>
      <p:bldP spid="1750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3924300" y="0"/>
            <a:ext cx="34925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CC00CC"/>
                </a:solidFill>
                <a:latin typeface="Times New Roman" panose="02020603050405020304" pitchFamily="18" charset="0"/>
                <a:ea typeface="仿宋_GB2312" pitchFamily="49" charset="-122"/>
              </a:rPr>
              <a:t>单光子干涉实验</a:t>
            </a:r>
            <a:endParaRPr kumimoji="1" lang="zh-CN" altLang="en-US" sz="2800" b="1">
              <a:solidFill>
                <a:srgbClr val="CC00CC"/>
              </a:solidFill>
              <a:latin typeface="Times New Roman" panose="02020603050405020304" pitchFamily="18" charset="0"/>
              <a:ea typeface="仿宋_GB2312" pitchFamily="49" charset="-122"/>
              <a:sym typeface="Symbol" panose="05050102010706020507" pitchFamily="18" charset="2"/>
            </a:endParaRPr>
          </a:p>
        </p:txBody>
      </p:sp>
      <p:grpSp>
        <p:nvGrpSpPr>
          <p:cNvPr id="18435" name="Group 3"/>
          <p:cNvGrpSpPr>
            <a:grpSpLocks/>
          </p:cNvGrpSpPr>
          <p:nvPr/>
        </p:nvGrpSpPr>
        <p:grpSpPr bwMode="auto">
          <a:xfrm>
            <a:off x="1582738" y="2743200"/>
            <a:ext cx="0" cy="1223963"/>
            <a:chOff x="997" y="2726"/>
            <a:chExt cx="0" cy="771"/>
          </a:xfrm>
        </p:grpSpPr>
        <p:sp>
          <p:nvSpPr>
            <p:cNvPr id="18436" name="Line 4"/>
            <p:cNvSpPr>
              <a:spLocks noChangeShapeType="1"/>
            </p:cNvSpPr>
            <p:nvPr/>
          </p:nvSpPr>
          <p:spPr bwMode="auto">
            <a:xfrm flipV="1">
              <a:off x="997" y="2726"/>
              <a:ext cx="0" cy="771"/>
            </a:xfrm>
            <a:prstGeom prst="line">
              <a:avLst/>
            </a:prstGeom>
            <a:noFill/>
            <a:ln w="9525">
              <a:solidFill>
                <a:srgbClr val="800080"/>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7" name="Line 5"/>
            <p:cNvSpPr>
              <a:spLocks noChangeShapeType="1"/>
            </p:cNvSpPr>
            <p:nvPr/>
          </p:nvSpPr>
          <p:spPr bwMode="auto">
            <a:xfrm flipV="1">
              <a:off x="997" y="2998"/>
              <a:ext cx="0" cy="182"/>
            </a:xfrm>
            <a:prstGeom prst="line">
              <a:avLst/>
            </a:prstGeom>
            <a:noFill/>
            <a:ln w="9525">
              <a:solidFill>
                <a:srgbClr val="800080"/>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8438" name="Group 6"/>
          <p:cNvGrpSpPr>
            <a:grpSpLocks/>
          </p:cNvGrpSpPr>
          <p:nvPr/>
        </p:nvGrpSpPr>
        <p:grpSpPr bwMode="auto">
          <a:xfrm>
            <a:off x="-36513" y="3319463"/>
            <a:ext cx="1619251" cy="1117600"/>
            <a:chOff x="-23" y="3089"/>
            <a:chExt cx="1020" cy="704"/>
          </a:xfrm>
        </p:grpSpPr>
        <p:sp>
          <p:nvSpPr>
            <p:cNvPr id="18439" name="Text Box 7"/>
            <p:cNvSpPr txBox="1">
              <a:spLocks noChangeArrowheads="1"/>
            </p:cNvSpPr>
            <p:nvPr/>
          </p:nvSpPr>
          <p:spPr bwMode="auto">
            <a:xfrm>
              <a:off x="181" y="3089"/>
              <a:ext cx="499"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5400" b="1">
                  <a:solidFill>
                    <a:srgbClr val="FF0000"/>
                  </a:solidFill>
                  <a:latin typeface="Times New Roman" panose="02020603050405020304" pitchFamily="18" charset="0"/>
                  <a:ea typeface="仿宋_GB2312" pitchFamily="49" charset="-122"/>
                </a:rPr>
                <a:t>.</a:t>
              </a:r>
            </a:p>
          </p:txBody>
        </p:sp>
        <p:sp>
          <p:nvSpPr>
            <p:cNvPr id="18440" name="Line 8"/>
            <p:cNvSpPr>
              <a:spLocks noChangeShapeType="1"/>
            </p:cNvSpPr>
            <p:nvPr/>
          </p:nvSpPr>
          <p:spPr bwMode="auto">
            <a:xfrm>
              <a:off x="90" y="3497"/>
              <a:ext cx="9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1" name="Line 9"/>
            <p:cNvSpPr>
              <a:spLocks noChangeShapeType="1"/>
            </p:cNvSpPr>
            <p:nvPr/>
          </p:nvSpPr>
          <p:spPr bwMode="auto">
            <a:xfrm>
              <a:off x="453" y="3498"/>
              <a:ext cx="272"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2" name="Text Box 10"/>
            <p:cNvSpPr txBox="1">
              <a:spLocks noChangeArrowheads="1"/>
            </p:cNvSpPr>
            <p:nvPr/>
          </p:nvSpPr>
          <p:spPr bwMode="auto">
            <a:xfrm>
              <a:off x="-23" y="3543"/>
              <a:ext cx="63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单光子</a:t>
              </a:r>
            </a:p>
          </p:txBody>
        </p:sp>
      </p:grpSp>
      <p:grpSp>
        <p:nvGrpSpPr>
          <p:cNvPr id="18443" name="Group 11"/>
          <p:cNvGrpSpPr>
            <a:grpSpLocks/>
          </p:cNvGrpSpPr>
          <p:nvPr/>
        </p:nvGrpSpPr>
        <p:grpSpPr bwMode="auto">
          <a:xfrm>
            <a:off x="1727200" y="3967163"/>
            <a:ext cx="1512888" cy="0"/>
            <a:chOff x="1088" y="3497"/>
            <a:chExt cx="953" cy="0"/>
          </a:xfrm>
        </p:grpSpPr>
        <p:sp>
          <p:nvSpPr>
            <p:cNvPr id="18444" name="Line 12"/>
            <p:cNvSpPr>
              <a:spLocks noChangeShapeType="1"/>
            </p:cNvSpPr>
            <p:nvPr/>
          </p:nvSpPr>
          <p:spPr bwMode="auto">
            <a:xfrm>
              <a:off x="1088" y="3497"/>
              <a:ext cx="953" cy="0"/>
            </a:xfrm>
            <a:prstGeom prst="line">
              <a:avLst/>
            </a:prstGeom>
            <a:noFill/>
            <a:ln w="9525">
              <a:solidFill>
                <a:srgbClr val="FF0000"/>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5" name="Line 13"/>
            <p:cNvSpPr>
              <a:spLocks noChangeShapeType="1"/>
            </p:cNvSpPr>
            <p:nvPr/>
          </p:nvSpPr>
          <p:spPr bwMode="auto">
            <a:xfrm>
              <a:off x="1451" y="3497"/>
              <a:ext cx="227" cy="0"/>
            </a:xfrm>
            <a:prstGeom prst="line">
              <a:avLst/>
            </a:prstGeom>
            <a:noFill/>
            <a:ln w="9525">
              <a:solidFill>
                <a:srgbClr val="FF0000"/>
              </a:solidFill>
              <a:prstDash val="dash"/>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446" name="Line 14"/>
          <p:cNvSpPr>
            <a:spLocks noChangeShapeType="1"/>
          </p:cNvSpPr>
          <p:nvPr/>
        </p:nvSpPr>
        <p:spPr bwMode="auto">
          <a:xfrm>
            <a:off x="1582738" y="2743200"/>
            <a:ext cx="1655762" cy="0"/>
          </a:xfrm>
          <a:prstGeom prst="line">
            <a:avLst/>
          </a:prstGeom>
          <a:noFill/>
          <a:ln w="9525">
            <a:solidFill>
              <a:srgbClr val="800080"/>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7" name="Line 15"/>
          <p:cNvSpPr>
            <a:spLocks noChangeShapeType="1"/>
          </p:cNvSpPr>
          <p:nvPr/>
        </p:nvSpPr>
        <p:spPr bwMode="auto">
          <a:xfrm flipV="1">
            <a:off x="3240088" y="2382838"/>
            <a:ext cx="0" cy="360362"/>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8" name="Line 16"/>
          <p:cNvSpPr>
            <a:spLocks noChangeShapeType="1"/>
          </p:cNvSpPr>
          <p:nvPr/>
        </p:nvSpPr>
        <p:spPr bwMode="auto">
          <a:xfrm flipV="1">
            <a:off x="3240088" y="2887663"/>
            <a:ext cx="0" cy="10795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9" name="Line 17"/>
          <p:cNvSpPr>
            <a:spLocks noChangeShapeType="1"/>
          </p:cNvSpPr>
          <p:nvPr/>
        </p:nvSpPr>
        <p:spPr bwMode="auto">
          <a:xfrm>
            <a:off x="3240088" y="2743200"/>
            <a:ext cx="503237"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0" name="Text Box 18"/>
          <p:cNvSpPr txBox="1">
            <a:spLocks noChangeArrowheads="1"/>
          </p:cNvSpPr>
          <p:nvPr/>
        </p:nvSpPr>
        <p:spPr bwMode="auto">
          <a:xfrm>
            <a:off x="3276600" y="836613"/>
            <a:ext cx="496728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0000"/>
                </a:solidFill>
                <a:latin typeface="Times New Roman" panose="02020603050405020304" pitchFamily="18" charset="0"/>
                <a:ea typeface="仿宋_GB2312" pitchFamily="49" charset="-122"/>
              </a:rPr>
              <a:t>让一个光子入射到半透镜</a:t>
            </a:r>
            <a:r>
              <a:rPr kumimoji="1" lang="en-US" altLang="zh-CN" sz="2800" b="1">
                <a:solidFill>
                  <a:srgbClr val="FF0000"/>
                </a:solidFill>
                <a:latin typeface="Times New Roman" panose="02020603050405020304" pitchFamily="18" charset="0"/>
                <a:ea typeface="仿宋_GB2312" pitchFamily="49" charset="-122"/>
              </a:rPr>
              <a:t>1</a:t>
            </a:r>
            <a:r>
              <a:rPr kumimoji="1" lang="zh-CN" altLang="en-US" sz="2800" b="1">
                <a:solidFill>
                  <a:srgbClr val="FF0000"/>
                </a:solidFill>
                <a:latin typeface="Times New Roman" panose="02020603050405020304" pitchFamily="18" charset="0"/>
                <a:ea typeface="仿宋_GB2312" pitchFamily="49" charset="-122"/>
              </a:rPr>
              <a:t>上</a:t>
            </a:r>
          </a:p>
        </p:txBody>
      </p:sp>
      <p:sp>
        <p:nvSpPr>
          <p:cNvPr id="18451" name="Text Box 19"/>
          <p:cNvSpPr txBox="1">
            <a:spLocks noChangeArrowheads="1"/>
          </p:cNvSpPr>
          <p:nvPr/>
        </p:nvSpPr>
        <p:spPr bwMode="auto">
          <a:xfrm>
            <a:off x="3635375" y="1412875"/>
            <a:ext cx="51831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rgbClr val="CC00CC"/>
                </a:solidFill>
                <a:latin typeface="Times New Roman" panose="02020603050405020304" pitchFamily="18" charset="0"/>
                <a:ea typeface="仿宋_GB2312" pitchFamily="49" charset="-122"/>
              </a:rPr>
              <a:t>a. </a:t>
            </a:r>
            <a:r>
              <a:rPr kumimoji="1" lang="zh-CN" altLang="en-US" sz="2800" b="1">
                <a:solidFill>
                  <a:srgbClr val="CC00CC"/>
                </a:solidFill>
                <a:latin typeface="Times New Roman" panose="02020603050405020304" pitchFamily="18" charset="0"/>
                <a:ea typeface="仿宋_GB2312" pitchFamily="49" charset="-122"/>
              </a:rPr>
              <a:t>若光子沿水平方向入射到镜</a:t>
            </a:r>
            <a:r>
              <a:rPr kumimoji="1" lang="en-US" altLang="zh-CN" sz="2800" b="1">
                <a:solidFill>
                  <a:srgbClr val="CC00CC"/>
                </a:solidFill>
                <a:latin typeface="Times New Roman" panose="02020603050405020304" pitchFamily="18" charset="0"/>
                <a:ea typeface="仿宋_GB2312" pitchFamily="49" charset="-122"/>
              </a:rPr>
              <a:t>1</a:t>
            </a:r>
          </a:p>
        </p:txBody>
      </p:sp>
      <p:grpSp>
        <p:nvGrpSpPr>
          <p:cNvPr id="18452" name="Group 20"/>
          <p:cNvGrpSpPr>
            <a:grpSpLocks/>
          </p:cNvGrpSpPr>
          <p:nvPr/>
        </p:nvGrpSpPr>
        <p:grpSpPr bwMode="auto">
          <a:xfrm>
            <a:off x="4932363" y="1844675"/>
            <a:ext cx="3995737" cy="822325"/>
            <a:chOff x="3243" y="2205"/>
            <a:chExt cx="2517" cy="518"/>
          </a:xfrm>
        </p:grpSpPr>
        <p:sp>
          <p:nvSpPr>
            <p:cNvPr id="18453" name="Text Box 21"/>
            <p:cNvSpPr txBox="1">
              <a:spLocks noChangeArrowheads="1"/>
            </p:cNvSpPr>
            <p:nvPr/>
          </p:nvSpPr>
          <p:spPr bwMode="auto">
            <a:xfrm>
              <a:off x="3265" y="2205"/>
              <a:ext cx="2495"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solidFill>
                    <a:schemeClr val="accent2"/>
                  </a:solidFill>
                  <a:latin typeface="隶书" panose="02010509060101010101" pitchFamily="49" charset="-122"/>
                  <a:ea typeface="隶书" panose="02010509060101010101" pitchFamily="49" charset="-122"/>
                </a:rPr>
                <a:t>要么</a:t>
              </a:r>
              <a:r>
                <a:rPr kumimoji="1" lang="en-US" altLang="zh-CN" sz="2400" b="1">
                  <a:solidFill>
                    <a:schemeClr val="accent2"/>
                  </a:solidFill>
                  <a:latin typeface="隶书" panose="02010509060101010101" pitchFamily="49" charset="-122"/>
                  <a:ea typeface="隶书" panose="02010509060101010101" pitchFamily="49" charset="-122"/>
                </a:rPr>
                <a:t>A</a:t>
              </a:r>
              <a:r>
                <a:rPr kumimoji="1" lang="zh-CN" altLang="en-US" sz="2400" b="1">
                  <a:solidFill>
                    <a:schemeClr val="accent2"/>
                  </a:solidFill>
                  <a:latin typeface="隶书" panose="02010509060101010101" pitchFamily="49" charset="-122"/>
                  <a:ea typeface="隶书" panose="02010509060101010101" pitchFamily="49" charset="-122"/>
                </a:rPr>
                <a:t>接收到，</a:t>
              </a:r>
              <a:r>
                <a:rPr kumimoji="1" lang="en-US" altLang="zh-CN" sz="2400" b="1">
                  <a:solidFill>
                    <a:schemeClr val="accent2"/>
                  </a:solidFill>
                  <a:latin typeface="隶书" panose="02010509060101010101" pitchFamily="49" charset="-122"/>
                  <a:ea typeface="隶书" panose="02010509060101010101" pitchFamily="49" charset="-122"/>
                </a:rPr>
                <a:t>B</a:t>
              </a:r>
              <a:r>
                <a:rPr kumimoji="1" lang="zh-CN" altLang="en-US" sz="2400" b="1">
                  <a:solidFill>
                    <a:schemeClr val="accent2"/>
                  </a:solidFill>
                  <a:latin typeface="隶书" panose="02010509060101010101" pitchFamily="49" charset="-122"/>
                  <a:ea typeface="隶书" panose="02010509060101010101" pitchFamily="49" charset="-122"/>
                </a:rPr>
                <a:t>无接收   要么</a:t>
              </a:r>
              <a:r>
                <a:rPr kumimoji="1" lang="en-US" altLang="zh-CN" sz="2400" b="1">
                  <a:solidFill>
                    <a:schemeClr val="accent2"/>
                  </a:solidFill>
                  <a:latin typeface="隶书" panose="02010509060101010101" pitchFamily="49" charset="-122"/>
                  <a:ea typeface="隶书" panose="02010509060101010101" pitchFamily="49" charset="-122"/>
                </a:rPr>
                <a:t>B</a:t>
              </a:r>
              <a:r>
                <a:rPr kumimoji="1" lang="zh-CN" altLang="en-US" sz="2400" b="1">
                  <a:solidFill>
                    <a:schemeClr val="accent2"/>
                  </a:solidFill>
                  <a:latin typeface="隶书" panose="02010509060101010101" pitchFamily="49" charset="-122"/>
                  <a:ea typeface="隶书" panose="02010509060101010101" pitchFamily="49" charset="-122"/>
                </a:rPr>
                <a:t>接收到，</a:t>
              </a:r>
              <a:r>
                <a:rPr kumimoji="1" lang="en-US" altLang="zh-CN" sz="2400" b="1">
                  <a:solidFill>
                    <a:schemeClr val="accent2"/>
                  </a:solidFill>
                  <a:latin typeface="隶书" panose="02010509060101010101" pitchFamily="49" charset="-122"/>
                  <a:ea typeface="隶书" panose="02010509060101010101" pitchFamily="49" charset="-122"/>
                </a:rPr>
                <a:t>A</a:t>
              </a:r>
              <a:r>
                <a:rPr kumimoji="1" lang="zh-CN" altLang="en-US" sz="2400" b="1">
                  <a:solidFill>
                    <a:schemeClr val="accent2"/>
                  </a:solidFill>
                  <a:latin typeface="隶书" panose="02010509060101010101" pitchFamily="49" charset="-122"/>
                  <a:ea typeface="隶书" panose="02010509060101010101" pitchFamily="49" charset="-122"/>
                </a:rPr>
                <a:t>无接收</a:t>
              </a:r>
            </a:p>
          </p:txBody>
        </p:sp>
        <p:sp>
          <p:nvSpPr>
            <p:cNvPr id="18454" name="AutoShape 22"/>
            <p:cNvSpPr>
              <a:spLocks/>
            </p:cNvSpPr>
            <p:nvPr/>
          </p:nvSpPr>
          <p:spPr bwMode="auto">
            <a:xfrm>
              <a:off x="3243" y="2341"/>
              <a:ext cx="45" cy="227"/>
            </a:xfrm>
            <a:prstGeom prst="leftBrace">
              <a:avLst>
                <a:gd name="adj1" fmla="val 42037"/>
                <a:gd name="adj2" fmla="val 50000"/>
              </a:avLst>
            </a:pr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455" name="Text Box 23"/>
          <p:cNvSpPr txBox="1">
            <a:spLocks noChangeArrowheads="1"/>
          </p:cNvSpPr>
          <p:nvPr/>
        </p:nvSpPr>
        <p:spPr bwMode="auto">
          <a:xfrm>
            <a:off x="3779838" y="3068638"/>
            <a:ext cx="53641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rgbClr val="CC00CC"/>
                </a:solidFill>
                <a:latin typeface="Times New Roman" panose="02020603050405020304" pitchFamily="18" charset="0"/>
                <a:ea typeface="仿宋_GB2312" pitchFamily="49" charset="-122"/>
              </a:rPr>
              <a:t>b. </a:t>
            </a:r>
            <a:r>
              <a:rPr kumimoji="1" lang="zh-CN" altLang="en-US" sz="2800" b="1">
                <a:solidFill>
                  <a:srgbClr val="CC00CC"/>
                </a:solidFill>
                <a:latin typeface="Times New Roman" panose="02020603050405020304" pitchFamily="18" charset="0"/>
                <a:ea typeface="仿宋_GB2312" pitchFamily="49" charset="-122"/>
              </a:rPr>
              <a:t>若光子沿垂直方向入射到镜</a:t>
            </a:r>
            <a:r>
              <a:rPr kumimoji="1" lang="en-US" altLang="zh-CN" sz="2800" b="1">
                <a:solidFill>
                  <a:srgbClr val="CC00CC"/>
                </a:solidFill>
                <a:latin typeface="Times New Roman" panose="02020603050405020304" pitchFamily="18" charset="0"/>
                <a:ea typeface="仿宋_GB2312" pitchFamily="49" charset="-122"/>
              </a:rPr>
              <a:t>2</a:t>
            </a:r>
          </a:p>
        </p:txBody>
      </p:sp>
      <p:grpSp>
        <p:nvGrpSpPr>
          <p:cNvPr id="18456" name="Group 24"/>
          <p:cNvGrpSpPr>
            <a:grpSpLocks/>
          </p:cNvGrpSpPr>
          <p:nvPr/>
        </p:nvGrpSpPr>
        <p:grpSpPr bwMode="auto">
          <a:xfrm>
            <a:off x="5867400" y="2636838"/>
            <a:ext cx="3276600" cy="514350"/>
            <a:chOff x="3696" y="2659"/>
            <a:chExt cx="2064" cy="324"/>
          </a:xfrm>
        </p:grpSpPr>
        <p:sp>
          <p:nvSpPr>
            <p:cNvPr id="18457" name="AutoShape 25"/>
            <p:cNvSpPr>
              <a:spLocks noChangeArrowheads="1"/>
            </p:cNvSpPr>
            <p:nvPr/>
          </p:nvSpPr>
          <p:spPr bwMode="auto">
            <a:xfrm rot="-5400000">
              <a:off x="3638" y="2717"/>
              <a:ext cx="324" cy="207"/>
            </a:xfrm>
            <a:prstGeom prst="notchedRightArrow">
              <a:avLst>
                <a:gd name="adj1" fmla="val 50000"/>
                <a:gd name="adj2" fmla="val 3913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58" name="Text Box 26"/>
            <p:cNvSpPr txBox="1">
              <a:spLocks noChangeArrowheads="1"/>
            </p:cNvSpPr>
            <p:nvPr/>
          </p:nvSpPr>
          <p:spPr bwMode="auto">
            <a:xfrm>
              <a:off x="3878" y="2704"/>
              <a:ext cx="18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b="1">
                  <a:latin typeface="Times New Roman" panose="02020603050405020304" pitchFamily="18" charset="0"/>
                  <a:ea typeface="仿宋_GB2312" pitchFamily="49" charset="-122"/>
                </a:rPr>
                <a:t>相同的结论</a:t>
              </a:r>
            </a:p>
          </p:txBody>
        </p:sp>
      </p:grpSp>
      <p:sp>
        <p:nvSpPr>
          <p:cNvPr id="18459" name="Text Box 27"/>
          <p:cNvSpPr txBox="1">
            <a:spLocks noChangeArrowheads="1"/>
          </p:cNvSpPr>
          <p:nvPr/>
        </p:nvSpPr>
        <p:spPr bwMode="auto">
          <a:xfrm>
            <a:off x="3851275" y="3429000"/>
            <a:ext cx="52927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solidFill>
                  <a:srgbClr val="FF0000"/>
                </a:solidFill>
                <a:latin typeface="Times New Roman" panose="02020603050405020304" pitchFamily="18" charset="0"/>
                <a:ea typeface="方正姚体" panose="02010601030101010101" pitchFamily="2" charset="-122"/>
              </a:rPr>
              <a:t>所以若将光子看作经典的粒子而每次只能经过某一路径</a:t>
            </a:r>
            <a:r>
              <a:rPr kumimoji="1" lang="en-US" altLang="zh-CN" sz="2000" b="1">
                <a:solidFill>
                  <a:srgbClr val="FF0000"/>
                </a:solidFill>
                <a:latin typeface="Times New Roman" panose="02020603050405020304" pitchFamily="18" charset="0"/>
                <a:ea typeface="方正姚体" panose="02010601030101010101" pitchFamily="2" charset="-122"/>
              </a:rPr>
              <a:t>——</a:t>
            </a:r>
            <a:r>
              <a:rPr kumimoji="1" lang="zh-CN" altLang="en-US" sz="2000" b="1">
                <a:solidFill>
                  <a:srgbClr val="FF0000"/>
                </a:solidFill>
                <a:latin typeface="Times New Roman" panose="02020603050405020304" pitchFamily="18" charset="0"/>
                <a:ea typeface="方正姚体" panose="02010601030101010101" pitchFamily="2" charset="-122"/>
              </a:rPr>
              <a:t>接收器</a:t>
            </a:r>
            <a:r>
              <a:rPr kumimoji="1" lang="en-US" altLang="zh-CN" sz="2000" b="1">
                <a:solidFill>
                  <a:srgbClr val="FF0000"/>
                </a:solidFill>
                <a:latin typeface="Times New Roman" panose="02020603050405020304" pitchFamily="18" charset="0"/>
                <a:ea typeface="方正姚体" panose="02010601030101010101" pitchFamily="2" charset="-122"/>
              </a:rPr>
              <a:t>A</a:t>
            </a:r>
            <a:r>
              <a:rPr kumimoji="1" lang="zh-CN" altLang="en-US" sz="2000" b="1">
                <a:solidFill>
                  <a:srgbClr val="FF0000"/>
                </a:solidFill>
                <a:latin typeface="Times New Roman" panose="02020603050405020304" pitchFamily="18" charset="0"/>
                <a:ea typeface="方正姚体" panose="02010601030101010101" pitchFamily="2" charset="-122"/>
              </a:rPr>
              <a:t>和</a:t>
            </a:r>
            <a:r>
              <a:rPr kumimoji="1" lang="en-US" altLang="zh-CN" sz="2000" b="1">
                <a:solidFill>
                  <a:srgbClr val="FF0000"/>
                </a:solidFill>
                <a:latin typeface="Times New Roman" panose="02020603050405020304" pitchFamily="18" charset="0"/>
                <a:ea typeface="方正姚体" panose="02010601030101010101" pitchFamily="2" charset="-122"/>
              </a:rPr>
              <a:t>B</a:t>
            </a:r>
            <a:r>
              <a:rPr kumimoji="1" lang="zh-CN" altLang="en-US" sz="2000" b="1">
                <a:solidFill>
                  <a:srgbClr val="FF0000"/>
                </a:solidFill>
                <a:latin typeface="Times New Roman" panose="02020603050405020304" pitchFamily="18" charset="0"/>
                <a:ea typeface="方正姚体" panose="02010601030101010101" pitchFamily="2" charset="-122"/>
              </a:rPr>
              <a:t>收到光子的概率相等</a:t>
            </a:r>
          </a:p>
        </p:txBody>
      </p:sp>
      <p:sp>
        <p:nvSpPr>
          <p:cNvPr id="18460" name="Text Box 28"/>
          <p:cNvSpPr txBox="1">
            <a:spLocks noChangeArrowheads="1"/>
          </p:cNvSpPr>
          <p:nvPr/>
        </p:nvSpPr>
        <p:spPr bwMode="auto">
          <a:xfrm>
            <a:off x="2051050" y="5918200"/>
            <a:ext cx="4464050" cy="679450"/>
          </a:xfrm>
          <a:prstGeom prst="rect">
            <a:avLst/>
          </a:prstGeom>
          <a:solidFill>
            <a:srgbClr val="00800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3600" b="1">
                <a:solidFill>
                  <a:srgbClr val="FFFF00"/>
                </a:solidFill>
                <a:latin typeface="Times New Roman" panose="02020603050405020304" pitchFamily="18" charset="0"/>
                <a:ea typeface="仿宋_GB2312" pitchFamily="49" charset="-122"/>
              </a:rPr>
              <a:t>实际情况并非如此！</a:t>
            </a:r>
          </a:p>
        </p:txBody>
      </p:sp>
      <p:graphicFrame>
        <p:nvGraphicFramePr>
          <p:cNvPr id="18461" name="Object 29"/>
          <p:cNvGraphicFramePr>
            <a:graphicFrameLocks noChangeAspect="1"/>
          </p:cNvGraphicFramePr>
          <p:nvPr/>
        </p:nvGraphicFramePr>
        <p:xfrm>
          <a:off x="3825875" y="4724400"/>
          <a:ext cx="1457325" cy="923925"/>
        </p:xfrm>
        <a:graphic>
          <a:graphicData uri="http://schemas.openxmlformats.org/presentationml/2006/ole">
            <mc:AlternateContent xmlns:mc="http://schemas.openxmlformats.org/markup-compatibility/2006">
              <mc:Choice xmlns:v="urn:schemas-microsoft-com:vml" Requires="v">
                <p:oleObj spid="_x0000_s13313" name="公式" r:id="rId3" imgW="1523880" imgH="965160" progId="Equation.3">
                  <p:embed/>
                </p:oleObj>
              </mc:Choice>
              <mc:Fallback>
                <p:oleObj name="公式" r:id="rId3" imgW="1523880" imgH="965160" progId="Equation.3">
                  <p:embed/>
                  <p:pic>
                    <p:nvPicPr>
                      <p:cNvPr id="18461" name="Object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5875" y="4724400"/>
                        <a:ext cx="1457325" cy="923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8462" name="Group 30"/>
          <p:cNvGrpSpPr>
            <a:grpSpLocks/>
          </p:cNvGrpSpPr>
          <p:nvPr/>
        </p:nvGrpSpPr>
        <p:grpSpPr bwMode="auto">
          <a:xfrm>
            <a:off x="395288" y="1806575"/>
            <a:ext cx="4752975" cy="2882900"/>
            <a:chOff x="249" y="1138"/>
            <a:chExt cx="2994" cy="1816"/>
          </a:xfrm>
        </p:grpSpPr>
        <p:grpSp>
          <p:nvGrpSpPr>
            <p:cNvPr id="18463" name="Group 31"/>
            <p:cNvGrpSpPr>
              <a:grpSpLocks/>
            </p:cNvGrpSpPr>
            <p:nvPr/>
          </p:nvGrpSpPr>
          <p:grpSpPr bwMode="auto">
            <a:xfrm>
              <a:off x="249" y="1138"/>
              <a:ext cx="2994" cy="1816"/>
              <a:chOff x="249" y="2136"/>
              <a:chExt cx="2994" cy="1816"/>
            </a:xfrm>
          </p:grpSpPr>
          <p:grpSp>
            <p:nvGrpSpPr>
              <p:cNvPr id="18464" name="Group 32"/>
              <p:cNvGrpSpPr>
                <a:grpSpLocks/>
              </p:cNvGrpSpPr>
              <p:nvPr/>
            </p:nvGrpSpPr>
            <p:grpSpPr bwMode="auto">
              <a:xfrm>
                <a:off x="634" y="2136"/>
                <a:ext cx="2609" cy="1793"/>
                <a:chOff x="634" y="2136"/>
                <a:chExt cx="2609" cy="1793"/>
              </a:xfrm>
            </p:grpSpPr>
            <p:sp>
              <p:nvSpPr>
                <p:cNvPr id="18465" name="Rectangle 33" descr="深色下对角线"/>
                <p:cNvSpPr>
                  <a:spLocks noChangeArrowheads="1"/>
                </p:cNvSpPr>
                <p:nvPr/>
              </p:nvSpPr>
              <p:spPr bwMode="auto">
                <a:xfrm rot="3154966">
                  <a:off x="974" y="3248"/>
                  <a:ext cx="46" cy="544"/>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8466" name="Group 34"/>
                <p:cNvGrpSpPr>
                  <a:grpSpLocks/>
                </p:cNvGrpSpPr>
                <p:nvPr/>
              </p:nvGrpSpPr>
              <p:grpSpPr bwMode="auto">
                <a:xfrm>
                  <a:off x="1950" y="2182"/>
                  <a:ext cx="181" cy="272"/>
                  <a:chOff x="2290" y="2976"/>
                  <a:chExt cx="182" cy="318"/>
                </a:xfrm>
              </p:grpSpPr>
              <p:sp>
                <p:nvSpPr>
                  <p:cNvPr id="18467" name="Rectangle 35"/>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8" name="Rectangle 36"/>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8469" name="Group 37"/>
                <p:cNvGrpSpPr>
                  <a:grpSpLocks/>
                </p:cNvGrpSpPr>
                <p:nvPr/>
              </p:nvGrpSpPr>
              <p:grpSpPr bwMode="auto">
                <a:xfrm rot="-5400000" flipH="1" flipV="1">
                  <a:off x="2425" y="2568"/>
                  <a:ext cx="227" cy="272"/>
                  <a:chOff x="2290" y="2976"/>
                  <a:chExt cx="182" cy="318"/>
                </a:xfrm>
              </p:grpSpPr>
              <p:sp>
                <p:nvSpPr>
                  <p:cNvPr id="18470" name="Rectangle 38"/>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1" name="Rectangle 39"/>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472" name="Text Box 40"/>
                <p:cNvSpPr txBox="1">
                  <a:spLocks noChangeArrowheads="1"/>
                </p:cNvSpPr>
                <p:nvPr/>
              </p:nvSpPr>
              <p:spPr bwMode="auto">
                <a:xfrm>
                  <a:off x="680" y="3679"/>
                  <a:ext cx="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分束镜</a:t>
                  </a:r>
                  <a:r>
                    <a:rPr kumimoji="1" lang="en-US" altLang="zh-CN" sz="2000" b="1">
                      <a:latin typeface="Times New Roman" panose="02020603050405020304" pitchFamily="18" charset="0"/>
                      <a:ea typeface="隶书" panose="02010509060101010101" pitchFamily="49" charset="-122"/>
                    </a:rPr>
                    <a:t>1</a:t>
                  </a:r>
                </a:p>
              </p:txBody>
            </p:sp>
            <p:sp>
              <p:nvSpPr>
                <p:cNvPr id="18473" name="Text Box 41"/>
                <p:cNvSpPr txBox="1">
                  <a:spLocks noChangeArrowheads="1"/>
                </p:cNvSpPr>
                <p:nvPr/>
              </p:nvSpPr>
              <p:spPr bwMode="auto">
                <a:xfrm>
                  <a:off x="1269" y="2136"/>
                  <a:ext cx="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接收器</a:t>
                  </a:r>
                  <a:r>
                    <a:rPr kumimoji="1" lang="en-US" altLang="zh-CN" sz="2000" b="1">
                      <a:latin typeface="Times New Roman" panose="02020603050405020304" pitchFamily="18" charset="0"/>
                      <a:ea typeface="隶书" panose="02010509060101010101" pitchFamily="49" charset="-122"/>
                    </a:rPr>
                    <a:t>A</a:t>
                  </a:r>
                </a:p>
              </p:txBody>
            </p:sp>
            <p:sp>
              <p:nvSpPr>
                <p:cNvPr id="18474" name="Text Box 42"/>
                <p:cNvSpPr txBox="1">
                  <a:spLocks noChangeArrowheads="1"/>
                </p:cNvSpPr>
                <p:nvPr/>
              </p:nvSpPr>
              <p:spPr bwMode="auto">
                <a:xfrm>
                  <a:off x="2290" y="2772"/>
                  <a:ext cx="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接收器</a:t>
                  </a:r>
                  <a:r>
                    <a:rPr kumimoji="1" lang="en-US" altLang="zh-CN" sz="2000" b="1">
                      <a:latin typeface="Times New Roman" panose="02020603050405020304" pitchFamily="18" charset="0"/>
                      <a:ea typeface="隶书" panose="02010509060101010101" pitchFamily="49" charset="-122"/>
                    </a:rPr>
                    <a:t>B</a:t>
                  </a:r>
                </a:p>
              </p:txBody>
            </p:sp>
            <p:grpSp>
              <p:nvGrpSpPr>
                <p:cNvPr id="18475" name="Group 43"/>
                <p:cNvGrpSpPr>
                  <a:grpSpLocks/>
                </p:cNvGrpSpPr>
                <p:nvPr/>
              </p:nvGrpSpPr>
              <p:grpSpPr bwMode="auto">
                <a:xfrm>
                  <a:off x="634" y="2545"/>
                  <a:ext cx="589" cy="362"/>
                  <a:chOff x="2427" y="2614"/>
                  <a:chExt cx="589" cy="362"/>
                </a:xfrm>
              </p:grpSpPr>
              <p:sp>
                <p:nvSpPr>
                  <p:cNvPr id="18476" name="Rectangle 44"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7" name="Line 45"/>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8478" name="Group 46"/>
                <p:cNvGrpSpPr>
                  <a:grpSpLocks/>
                </p:cNvGrpSpPr>
                <p:nvPr/>
              </p:nvGrpSpPr>
              <p:grpSpPr bwMode="auto">
                <a:xfrm rot="10800000">
                  <a:off x="1768" y="3316"/>
                  <a:ext cx="589" cy="362"/>
                  <a:chOff x="2427" y="2614"/>
                  <a:chExt cx="589" cy="362"/>
                </a:xfrm>
              </p:grpSpPr>
              <p:sp>
                <p:nvSpPr>
                  <p:cNvPr id="18479" name="Rectangle 47"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80" name="Line 48"/>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481" name="Rectangle 49" descr="深色下对角线"/>
                <p:cNvSpPr>
                  <a:spLocks noChangeArrowheads="1"/>
                </p:cNvSpPr>
                <p:nvPr/>
              </p:nvSpPr>
              <p:spPr bwMode="auto">
                <a:xfrm rot="3154966">
                  <a:off x="2108" y="2432"/>
                  <a:ext cx="46" cy="544"/>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82" name="Text Box 50"/>
                <p:cNvSpPr txBox="1">
                  <a:spLocks noChangeArrowheads="1"/>
                </p:cNvSpPr>
                <p:nvPr/>
              </p:nvSpPr>
              <p:spPr bwMode="auto">
                <a:xfrm>
                  <a:off x="1496" y="2817"/>
                  <a:ext cx="6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分束镜</a:t>
                  </a:r>
                  <a:r>
                    <a:rPr kumimoji="1" lang="en-US" altLang="zh-CN" sz="2000" b="1">
                      <a:latin typeface="Times New Roman" panose="02020603050405020304" pitchFamily="18" charset="0"/>
                      <a:ea typeface="隶书" panose="02010509060101010101" pitchFamily="49" charset="-122"/>
                    </a:rPr>
                    <a:t>2</a:t>
                  </a:r>
                </a:p>
              </p:txBody>
            </p:sp>
          </p:grpSp>
          <p:sp>
            <p:nvSpPr>
              <p:cNvPr id="18483" name="Text Box 51"/>
              <p:cNvSpPr txBox="1">
                <a:spLocks noChangeArrowheads="1"/>
              </p:cNvSpPr>
              <p:nvPr/>
            </p:nvSpPr>
            <p:spPr bwMode="auto">
              <a:xfrm>
                <a:off x="1565" y="3702"/>
                <a:ext cx="113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反射镜</a:t>
                </a:r>
                <a:r>
                  <a:rPr kumimoji="1" lang="en-US" altLang="zh-CN" sz="2000" b="1">
                    <a:latin typeface="Times New Roman" panose="02020603050405020304" pitchFamily="18" charset="0"/>
                    <a:ea typeface="隶书" panose="02010509060101010101" pitchFamily="49" charset="-122"/>
                  </a:rPr>
                  <a:t>1</a:t>
                </a:r>
              </a:p>
            </p:txBody>
          </p:sp>
          <p:sp>
            <p:nvSpPr>
              <p:cNvPr id="18484" name="Text Box 52"/>
              <p:cNvSpPr txBox="1">
                <a:spLocks noChangeArrowheads="1"/>
              </p:cNvSpPr>
              <p:nvPr/>
            </p:nvSpPr>
            <p:spPr bwMode="auto">
              <a:xfrm>
                <a:off x="249" y="2478"/>
                <a:ext cx="113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反射镜</a:t>
                </a:r>
                <a:r>
                  <a:rPr kumimoji="1" lang="en-US" altLang="zh-CN" sz="2000" b="1">
                    <a:latin typeface="Times New Roman" panose="02020603050405020304" pitchFamily="18" charset="0"/>
                    <a:ea typeface="隶书" panose="02010509060101010101" pitchFamily="49" charset="-122"/>
                  </a:rPr>
                  <a:t>2</a:t>
                </a:r>
              </a:p>
            </p:txBody>
          </p:sp>
        </p:grpSp>
        <p:sp>
          <p:nvSpPr>
            <p:cNvPr id="18485" name="Line 53"/>
            <p:cNvSpPr>
              <a:spLocks noChangeShapeType="1"/>
            </p:cNvSpPr>
            <p:nvPr/>
          </p:nvSpPr>
          <p:spPr bwMode="auto">
            <a:xfrm flipH="1">
              <a:off x="793" y="2341"/>
              <a:ext cx="454" cy="363"/>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86" name="Line 54"/>
            <p:cNvSpPr>
              <a:spLocks noChangeShapeType="1"/>
            </p:cNvSpPr>
            <p:nvPr/>
          </p:nvSpPr>
          <p:spPr bwMode="auto">
            <a:xfrm flipH="1">
              <a:off x="1927" y="1570"/>
              <a:ext cx="409" cy="318"/>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aphicFrame>
        <p:nvGraphicFramePr>
          <p:cNvPr id="18487" name="Object 55"/>
          <p:cNvGraphicFramePr>
            <a:graphicFrameLocks noChangeAspect="1"/>
          </p:cNvGraphicFramePr>
          <p:nvPr/>
        </p:nvGraphicFramePr>
        <p:xfrm>
          <a:off x="3419475" y="1916113"/>
          <a:ext cx="495300" cy="280987"/>
        </p:xfrm>
        <a:graphic>
          <a:graphicData uri="http://schemas.openxmlformats.org/presentationml/2006/ole">
            <mc:AlternateContent xmlns:mc="http://schemas.openxmlformats.org/markup-compatibility/2006">
              <mc:Choice xmlns:v="urn:schemas-microsoft-com:vml" Requires="v">
                <p:oleObj spid="_x0000_s13314" name="公式" r:id="rId5" imgW="558720" imgH="317160" progId="Equation.3">
                  <p:embed/>
                </p:oleObj>
              </mc:Choice>
              <mc:Fallback>
                <p:oleObj name="公式" r:id="rId5" imgW="558720" imgH="317160" progId="Equation.3">
                  <p:embed/>
                  <p:pic>
                    <p:nvPicPr>
                      <p:cNvPr id="18487" name="Object 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9475" y="1916113"/>
                        <a:ext cx="495300" cy="280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88" name="Object 56"/>
          <p:cNvGraphicFramePr>
            <a:graphicFrameLocks noChangeAspect="1"/>
          </p:cNvGraphicFramePr>
          <p:nvPr/>
        </p:nvGraphicFramePr>
        <p:xfrm>
          <a:off x="4284663" y="2565400"/>
          <a:ext cx="495300" cy="280988"/>
        </p:xfrm>
        <a:graphic>
          <a:graphicData uri="http://schemas.openxmlformats.org/presentationml/2006/ole">
            <mc:AlternateContent xmlns:mc="http://schemas.openxmlformats.org/markup-compatibility/2006">
              <mc:Choice xmlns:v="urn:schemas-microsoft-com:vml" Requires="v">
                <p:oleObj spid="_x0000_s13315" name="公式" r:id="rId7" imgW="558720" imgH="317160" progId="Equation.3">
                  <p:embed/>
                </p:oleObj>
              </mc:Choice>
              <mc:Fallback>
                <p:oleObj name="公式" r:id="rId7" imgW="558720" imgH="317160" progId="Equation.3">
                  <p:embed/>
                  <p:pic>
                    <p:nvPicPr>
                      <p:cNvPr id="18488" name="Object 5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4663" y="2565400"/>
                        <a:ext cx="495300" cy="28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89" name="Object 57"/>
          <p:cNvGraphicFramePr>
            <a:graphicFrameLocks noChangeAspect="1"/>
          </p:cNvGraphicFramePr>
          <p:nvPr/>
        </p:nvGraphicFramePr>
        <p:xfrm>
          <a:off x="3817938" y="4724400"/>
          <a:ext cx="2625725" cy="923925"/>
        </p:xfrm>
        <a:graphic>
          <a:graphicData uri="http://schemas.openxmlformats.org/presentationml/2006/ole">
            <mc:AlternateContent xmlns:mc="http://schemas.openxmlformats.org/markup-compatibility/2006">
              <mc:Choice xmlns:v="urn:schemas-microsoft-com:vml" Requires="v">
                <p:oleObj spid="_x0000_s13316" name="公式" r:id="rId8" imgW="2743200" imgH="965160" progId="Equation.3">
                  <p:embed/>
                </p:oleObj>
              </mc:Choice>
              <mc:Fallback>
                <p:oleObj name="公式" r:id="rId8" imgW="2743200" imgH="965160" progId="Equation.3">
                  <p:embed/>
                  <p:pic>
                    <p:nvPicPr>
                      <p:cNvPr id="18489" name="Object 5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7938" y="4724400"/>
                        <a:ext cx="2625725" cy="923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490" name="Rectangle 58"/>
          <p:cNvSpPr>
            <a:spLocks noChangeArrowheads="1"/>
          </p:cNvSpPr>
          <p:nvPr/>
        </p:nvSpPr>
        <p:spPr bwMode="auto">
          <a:xfrm>
            <a:off x="0" y="2762250"/>
            <a:ext cx="9144000" cy="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18491" name="Group 59"/>
          <p:cNvGrpSpPr>
            <a:grpSpLocks/>
          </p:cNvGrpSpPr>
          <p:nvPr/>
        </p:nvGrpSpPr>
        <p:grpSpPr bwMode="auto">
          <a:xfrm>
            <a:off x="160338" y="404813"/>
            <a:ext cx="2179637" cy="1333500"/>
            <a:chOff x="113" y="255"/>
            <a:chExt cx="1373" cy="840"/>
          </a:xfrm>
        </p:grpSpPr>
        <p:graphicFrame>
          <p:nvGraphicFramePr>
            <p:cNvPr id="18492" name="Object 60"/>
            <p:cNvGraphicFramePr>
              <a:graphicFrameLocks noChangeAspect="1"/>
            </p:cNvGraphicFramePr>
            <p:nvPr/>
          </p:nvGraphicFramePr>
          <p:xfrm>
            <a:off x="113" y="255"/>
            <a:ext cx="1373" cy="840"/>
          </p:xfrm>
          <a:graphic>
            <a:graphicData uri="http://schemas.openxmlformats.org/presentationml/2006/ole">
              <mc:AlternateContent xmlns:mc="http://schemas.openxmlformats.org/markup-compatibility/2006">
                <mc:Choice xmlns:v="urn:schemas-microsoft-com:vml" Requires="v">
                  <p:oleObj spid="_x0000_s13317" name="图片" r:id="rId10" imgW="2179800" imgH="1334160" progId="Word.Picture.8">
                    <p:embed/>
                  </p:oleObj>
                </mc:Choice>
                <mc:Fallback>
                  <p:oleObj name="图片" r:id="rId10" imgW="2179800" imgH="1334160" progId="Word.Picture.8">
                    <p:embed/>
                    <p:pic>
                      <p:nvPicPr>
                        <p:cNvPr id="18492" name="Object 60"/>
                        <p:cNvPicPr>
                          <a:picLocks noChangeAspect="1" noChangeArrowheads="1"/>
                        </p:cNvPicPr>
                        <p:nvPr/>
                      </p:nvPicPr>
                      <p:blipFill>
                        <a:blip r:embed="rId11">
                          <a:grayscl/>
                          <a:biLevel thresh="50000"/>
                          <a:extLst>
                            <a:ext uri="{28A0092B-C50C-407E-A947-70E740481C1C}">
                              <a14:useLocalDpi xmlns:a14="http://schemas.microsoft.com/office/drawing/2010/main" val="0"/>
                            </a:ext>
                          </a:extLst>
                        </a:blip>
                        <a:srcRect/>
                        <a:stretch>
                          <a:fillRect/>
                        </a:stretch>
                      </p:blipFill>
                      <p:spPr bwMode="auto">
                        <a:xfrm>
                          <a:off x="113" y="255"/>
                          <a:ext cx="1373" cy="8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93" name="Object 61"/>
            <p:cNvGraphicFramePr>
              <a:graphicFrameLocks noChangeAspect="1"/>
            </p:cNvGraphicFramePr>
            <p:nvPr/>
          </p:nvGraphicFramePr>
          <p:xfrm>
            <a:off x="476" y="346"/>
            <a:ext cx="192" cy="272"/>
          </p:xfrm>
          <a:graphic>
            <a:graphicData uri="http://schemas.openxmlformats.org/presentationml/2006/ole">
              <mc:AlternateContent xmlns:mc="http://schemas.openxmlformats.org/markup-compatibility/2006">
                <mc:Choice xmlns:v="urn:schemas-microsoft-com:vml" Requires="v">
                  <p:oleObj spid="_x0000_s13318" name="Equation" r:id="rId12" imgW="304560" imgH="431640" progId="Equation.DSMT4">
                    <p:embed/>
                  </p:oleObj>
                </mc:Choice>
                <mc:Fallback>
                  <p:oleObj name="Equation" r:id="rId12" imgW="304560" imgH="431640" progId="Equation.DSMT4">
                    <p:embed/>
                    <p:pic>
                      <p:nvPicPr>
                        <p:cNvPr id="18493" name="Object 6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6" y="346"/>
                          <a:ext cx="192" cy="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8494" name="Group 62"/>
          <p:cNvGrpSpPr>
            <a:grpSpLocks/>
          </p:cNvGrpSpPr>
          <p:nvPr/>
        </p:nvGrpSpPr>
        <p:grpSpPr bwMode="auto">
          <a:xfrm>
            <a:off x="900113" y="0"/>
            <a:ext cx="1871662" cy="1260475"/>
            <a:chOff x="567" y="0"/>
            <a:chExt cx="1179" cy="794"/>
          </a:xfrm>
        </p:grpSpPr>
        <p:graphicFrame>
          <p:nvGraphicFramePr>
            <p:cNvPr id="18495" name="Object 63"/>
            <p:cNvGraphicFramePr>
              <a:graphicFrameLocks noChangeAspect="1"/>
            </p:cNvGraphicFramePr>
            <p:nvPr/>
          </p:nvGraphicFramePr>
          <p:xfrm>
            <a:off x="567" y="73"/>
            <a:ext cx="1179" cy="721"/>
          </p:xfrm>
          <a:graphic>
            <a:graphicData uri="http://schemas.openxmlformats.org/presentationml/2006/ole">
              <mc:AlternateContent xmlns:mc="http://schemas.openxmlformats.org/markup-compatibility/2006">
                <mc:Choice xmlns:v="urn:schemas-microsoft-com:vml" Requires="v">
                  <p:oleObj spid="_x0000_s13319" name="图片" r:id="rId14" imgW="2179800" imgH="1334160" progId="Word.Picture.8">
                    <p:embed/>
                  </p:oleObj>
                </mc:Choice>
                <mc:Fallback>
                  <p:oleObj name="图片" r:id="rId14" imgW="2179800" imgH="1334160" progId="Word.Picture.8">
                    <p:embed/>
                    <p:pic>
                      <p:nvPicPr>
                        <p:cNvPr id="18495" name="Object 63"/>
                        <p:cNvPicPr>
                          <a:picLocks noChangeAspect="1" noChangeArrowheads="1"/>
                        </p:cNvPicPr>
                        <p:nvPr/>
                      </p:nvPicPr>
                      <p:blipFill>
                        <a:blip r:embed="rId15">
                          <a:grayscl/>
                          <a:biLevel thresh="50000"/>
                          <a:extLst>
                            <a:ext uri="{28A0092B-C50C-407E-A947-70E740481C1C}">
                              <a14:useLocalDpi xmlns:a14="http://schemas.microsoft.com/office/drawing/2010/main" val="0"/>
                            </a:ext>
                          </a:extLst>
                        </a:blip>
                        <a:srcRect/>
                        <a:stretch>
                          <a:fillRect/>
                        </a:stretch>
                      </p:blipFill>
                      <p:spPr bwMode="auto">
                        <a:xfrm>
                          <a:off x="567" y="73"/>
                          <a:ext cx="1179" cy="7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96" name="Object 64"/>
            <p:cNvGraphicFramePr>
              <a:graphicFrameLocks noChangeAspect="1"/>
            </p:cNvGraphicFramePr>
            <p:nvPr/>
          </p:nvGraphicFramePr>
          <p:xfrm>
            <a:off x="1111" y="0"/>
            <a:ext cx="243" cy="346"/>
          </p:xfrm>
          <a:graphic>
            <a:graphicData uri="http://schemas.openxmlformats.org/presentationml/2006/ole">
              <mc:AlternateContent xmlns:mc="http://schemas.openxmlformats.org/markup-compatibility/2006">
                <mc:Choice xmlns:v="urn:schemas-microsoft-com:vml" Requires="v">
                  <p:oleObj spid="_x0000_s13320" name="Equation" r:id="rId16" imgW="571320" imgH="812520" progId="Equation.DSMT4">
                    <p:embed/>
                  </p:oleObj>
                </mc:Choice>
                <mc:Fallback>
                  <p:oleObj name="Equation" r:id="rId16" imgW="571320" imgH="812520" progId="Equation.DSMT4">
                    <p:embed/>
                    <p:pic>
                      <p:nvPicPr>
                        <p:cNvPr id="18496" name="Object 6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11" y="0"/>
                          <a:ext cx="243" cy="3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8497" name="Group 65"/>
          <p:cNvGrpSpPr>
            <a:grpSpLocks/>
          </p:cNvGrpSpPr>
          <p:nvPr/>
        </p:nvGrpSpPr>
        <p:grpSpPr bwMode="auto">
          <a:xfrm>
            <a:off x="1476375" y="549275"/>
            <a:ext cx="1871663" cy="1144588"/>
            <a:chOff x="930" y="346"/>
            <a:chExt cx="1179" cy="721"/>
          </a:xfrm>
        </p:grpSpPr>
        <p:graphicFrame>
          <p:nvGraphicFramePr>
            <p:cNvPr id="18498" name="Object 66"/>
            <p:cNvGraphicFramePr>
              <a:graphicFrameLocks noChangeAspect="1"/>
            </p:cNvGraphicFramePr>
            <p:nvPr/>
          </p:nvGraphicFramePr>
          <p:xfrm>
            <a:off x="930" y="346"/>
            <a:ext cx="1179" cy="721"/>
          </p:xfrm>
          <a:graphic>
            <a:graphicData uri="http://schemas.openxmlformats.org/presentationml/2006/ole">
              <mc:AlternateContent xmlns:mc="http://schemas.openxmlformats.org/markup-compatibility/2006">
                <mc:Choice xmlns:v="urn:schemas-microsoft-com:vml" Requires="v">
                  <p:oleObj spid="_x0000_s13321" name="图片" r:id="rId18" imgW="2179800" imgH="1334160" progId="Word.Picture.8">
                    <p:embed/>
                  </p:oleObj>
                </mc:Choice>
                <mc:Fallback>
                  <p:oleObj name="图片" r:id="rId18" imgW="2179800" imgH="1334160" progId="Word.Picture.8">
                    <p:embed/>
                    <p:pic>
                      <p:nvPicPr>
                        <p:cNvPr id="18498" name="Object 66"/>
                        <p:cNvPicPr>
                          <a:picLocks noChangeAspect="1" noChangeArrowheads="1"/>
                        </p:cNvPicPr>
                        <p:nvPr/>
                      </p:nvPicPr>
                      <p:blipFill>
                        <a:blip r:embed="rId19">
                          <a:grayscl/>
                          <a:biLevel thresh="50000"/>
                          <a:extLst>
                            <a:ext uri="{28A0092B-C50C-407E-A947-70E740481C1C}">
                              <a14:useLocalDpi xmlns:a14="http://schemas.microsoft.com/office/drawing/2010/main" val="0"/>
                            </a:ext>
                          </a:extLst>
                        </a:blip>
                        <a:srcRect/>
                        <a:stretch>
                          <a:fillRect/>
                        </a:stretch>
                      </p:blipFill>
                      <p:spPr bwMode="auto">
                        <a:xfrm>
                          <a:off x="930" y="346"/>
                          <a:ext cx="1179" cy="7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99" name="Object 67"/>
            <p:cNvGraphicFramePr>
              <a:graphicFrameLocks noChangeAspect="1"/>
            </p:cNvGraphicFramePr>
            <p:nvPr/>
          </p:nvGraphicFramePr>
          <p:xfrm>
            <a:off x="1701" y="527"/>
            <a:ext cx="243" cy="346"/>
          </p:xfrm>
          <a:graphic>
            <a:graphicData uri="http://schemas.openxmlformats.org/presentationml/2006/ole">
              <mc:AlternateContent xmlns:mc="http://schemas.openxmlformats.org/markup-compatibility/2006">
                <mc:Choice xmlns:v="urn:schemas-microsoft-com:vml" Requires="v">
                  <p:oleObj spid="_x0000_s13322" name="Equation" r:id="rId20" imgW="571320" imgH="812520" progId="Equation.DSMT4">
                    <p:embed/>
                  </p:oleObj>
                </mc:Choice>
                <mc:Fallback>
                  <p:oleObj name="Equation" r:id="rId20" imgW="571320" imgH="812520" progId="Equation.DSMT4">
                    <p:embed/>
                    <p:pic>
                      <p:nvPicPr>
                        <p:cNvPr id="18499" name="Object 6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01" y="527"/>
                          <a:ext cx="243" cy="3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8500" name="Group 68"/>
          <p:cNvGrpSpPr>
            <a:grpSpLocks/>
          </p:cNvGrpSpPr>
          <p:nvPr/>
        </p:nvGrpSpPr>
        <p:grpSpPr bwMode="auto">
          <a:xfrm>
            <a:off x="900113" y="908050"/>
            <a:ext cx="1655762" cy="890588"/>
            <a:chOff x="567" y="572"/>
            <a:chExt cx="1043" cy="561"/>
          </a:xfrm>
        </p:grpSpPr>
        <p:sp>
          <p:nvSpPr>
            <p:cNvPr id="18501" name="Rectangle 69" descr="窄竖线"/>
            <p:cNvSpPr>
              <a:spLocks noChangeArrowheads="1"/>
            </p:cNvSpPr>
            <p:nvPr/>
          </p:nvSpPr>
          <p:spPr bwMode="auto">
            <a:xfrm rot="-2550627">
              <a:off x="793" y="709"/>
              <a:ext cx="576" cy="45"/>
            </a:xfrm>
            <a:prstGeom prst="rect">
              <a:avLst/>
            </a:prstGeom>
            <a:pattFill prst="narVert">
              <a:fgClr>
                <a:srgbClr val="808080"/>
              </a:fgClr>
              <a:bgClr>
                <a:srgbClr val="FFFFFF"/>
              </a:bgClr>
            </a:patt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02" name="Line 70"/>
            <p:cNvSpPr>
              <a:spLocks noChangeShapeType="1"/>
            </p:cNvSpPr>
            <p:nvPr/>
          </p:nvSpPr>
          <p:spPr bwMode="auto">
            <a:xfrm flipH="1">
              <a:off x="884" y="572"/>
              <a:ext cx="408" cy="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03" name="Text Box 71"/>
            <p:cNvSpPr txBox="1">
              <a:spLocks noChangeArrowheads="1"/>
            </p:cNvSpPr>
            <p:nvPr/>
          </p:nvSpPr>
          <p:spPr bwMode="auto">
            <a:xfrm>
              <a:off x="567" y="845"/>
              <a:ext cx="1043" cy="28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solidFill>
                    <a:srgbClr val="FF0000"/>
                  </a:solidFill>
                  <a:latin typeface="Times New Roman" panose="02020603050405020304" pitchFamily="18" charset="0"/>
                  <a:ea typeface="隶书" panose="02010509060101010101" pitchFamily="49" charset="-122"/>
                </a:rPr>
                <a:t>分束镜</a:t>
              </a:r>
            </a:p>
          </p:txBody>
        </p:sp>
      </p:grpSp>
      <p:sp>
        <p:nvSpPr>
          <p:cNvPr id="18504" name="Text Box 72"/>
          <p:cNvSpPr txBox="1">
            <a:spLocks noChangeArrowheads="1"/>
          </p:cNvSpPr>
          <p:nvPr/>
        </p:nvSpPr>
        <p:spPr bwMode="auto">
          <a:xfrm>
            <a:off x="395288" y="404813"/>
            <a:ext cx="79216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5400" b="1">
                <a:solidFill>
                  <a:srgbClr val="FF0000"/>
                </a:solidFill>
                <a:latin typeface="Times New Roman" panose="02020603050405020304" pitchFamily="18" charset="0"/>
                <a:ea typeface="仿宋_GB2312" pitchFamily="49" charset="-122"/>
              </a:rPr>
              <a:t>.</a:t>
            </a:r>
          </a:p>
        </p:txBody>
      </p:sp>
      <p:sp>
        <p:nvSpPr>
          <p:cNvPr id="18505" name="Text Box 73"/>
          <p:cNvSpPr txBox="1">
            <a:spLocks noChangeArrowheads="1"/>
          </p:cNvSpPr>
          <p:nvPr/>
        </p:nvSpPr>
        <p:spPr bwMode="auto">
          <a:xfrm>
            <a:off x="395288" y="404813"/>
            <a:ext cx="79216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5400" b="1">
                <a:solidFill>
                  <a:srgbClr val="FF0000"/>
                </a:solidFill>
                <a:latin typeface="Times New Roman" panose="02020603050405020304" pitchFamily="18" charset="0"/>
                <a:ea typeface="仿宋_GB2312" pitchFamily="49" charset="-122"/>
              </a:rPr>
              <a:t>.</a:t>
            </a:r>
          </a:p>
        </p:txBody>
      </p:sp>
      <p:graphicFrame>
        <p:nvGraphicFramePr>
          <p:cNvPr id="18506" name="Object 74"/>
          <p:cNvGraphicFramePr>
            <a:graphicFrameLocks noChangeAspect="1"/>
          </p:cNvGraphicFramePr>
          <p:nvPr/>
        </p:nvGraphicFramePr>
        <p:xfrm>
          <a:off x="1835150" y="171450"/>
          <a:ext cx="584200" cy="304800"/>
        </p:xfrm>
        <a:graphic>
          <a:graphicData uri="http://schemas.openxmlformats.org/presentationml/2006/ole">
            <mc:AlternateContent xmlns:mc="http://schemas.openxmlformats.org/markup-compatibility/2006">
              <mc:Choice xmlns:v="urn:schemas-microsoft-com:vml" Requires="v">
                <p:oleObj spid="_x0000_s13323" name="Equation" r:id="rId21" imgW="583920" imgH="304560" progId="Equation.DSMT4">
                  <p:embed/>
                </p:oleObj>
              </mc:Choice>
              <mc:Fallback>
                <p:oleObj name="Equation" r:id="rId21" imgW="583920" imgH="304560" progId="Equation.DSMT4">
                  <p:embed/>
                  <p:pic>
                    <p:nvPicPr>
                      <p:cNvPr id="18506" name="Object 7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835150" y="171450"/>
                        <a:ext cx="5842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507" name="Object 75"/>
          <p:cNvGraphicFramePr>
            <a:graphicFrameLocks noChangeAspect="1"/>
          </p:cNvGraphicFramePr>
          <p:nvPr/>
        </p:nvGraphicFramePr>
        <p:xfrm>
          <a:off x="2555875" y="1108075"/>
          <a:ext cx="584200" cy="304800"/>
        </p:xfrm>
        <a:graphic>
          <a:graphicData uri="http://schemas.openxmlformats.org/presentationml/2006/ole">
            <mc:AlternateContent xmlns:mc="http://schemas.openxmlformats.org/markup-compatibility/2006">
              <mc:Choice xmlns:v="urn:schemas-microsoft-com:vml" Requires="v">
                <p:oleObj spid="_x0000_s13324" name="Equation" r:id="rId23" imgW="583920" imgH="304560" progId="Equation.DSMT4">
                  <p:embed/>
                </p:oleObj>
              </mc:Choice>
              <mc:Fallback>
                <p:oleObj name="Equation" r:id="rId23" imgW="583920" imgH="304560" progId="Equation.DSMT4">
                  <p:embed/>
                  <p:pic>
                    <p:nvPicPr>
                      <p:cNvPr id="18507" name="Object 7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555875" y="1108075"/>
                        <a:ext cx="5842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508" name="Text Box 76"/>
          <p:cNvSpPr txBox="1">
            <a:spLocks noChangeArrowheads="1"/>
          </p:cNvSpPr>
          <p:nvPr/>
        </p:nvSpPr>
        <p:spPr bwMode="auto">
          <a:xfrm>
            <a:off x="2057400" y="2157413"/>
            <a:ext cx="990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a:ea typeface="隶书" panose="02010509060101010101" pitchFamily="49" charset="-122"/>
              </a:rPr>
              <a:t>相移器</a:t>
            </a:r>
          </a:p>
        </p:txBody>
      </p:sp>
      <p:sp>
        <p:nvSpPr>
          <p:cNvPr id="18509" name="Rectangle 77"/>
          <p:cNvSpPr>
            <a:spLocks noChangeArrowheads="1"/>
          </p:cNvSpPr>
          <p:nvPr/>
        </p:nvSpPr>
        <p:spPr bwMode="auto">
          <a:xfrm>
            <a:off x="2268538" y="2468563"/>
            <a:ext cx="142875" cy="503237"/>
          </a:xfrm>
          <a:prstGeom prst="rect">
            <a:avLst/>
          </a:prstGeom>
          <a:solidFill>
            <a:schemeClr val="hlink">
              <a:alpha val="61000"/>
            </a:schemeClr>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508"/>
                                        </p:tgtEl>
                                        <p:attrNameLst>
                                          <p:attrName>style.visibility</p:attrName>
                                        </p:attrNameLst>
                                      </p:cBhvr>
                                      <p:to>
                                        <p:strVal val="visible"/>
                                      </p:to>
                                    </p:set>
                                    <p:animEffect transition="in" filter="blinds(horizontal)">
                                      <p:cBhvr>
                                        <p:cTn id="7" dur="500"/>
                                        <p:tgtEl>
                                          <p:spTgt spid="18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8509"/>
                                        </p:tgtEl>
                                        <p:attrNameLst>
                                          <p:attrName>style.visibility</p:attrName>
                                        </p:attrNameLst>
                                      </p:cBhvr>
                                      <p:to>
                                        <p:strVal val="visible"/>
                                      </p:to>
                                    </p:set>
                                    <p:animEffect transition="in" filter="blinds(horizontal)">
                                      <p:cBhvr>
                                        <p:cTn id="12" dur="500"/>
                                        <p:tgtEl>
                                          <p:spTgt spid="18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8462"/>
                                        </p:tgtEl>
                                        <p:attrNameLst>
                                          <p:attrName>style.visibility</p:attrName>
                                        </p:attrNameLst>
                                      </p:cBhvr>
                                      <p:to>
                                        <p:strVal val="visible"/>
                                      </p:to>
                                    </p:set>
                                    <p:animEffect transition="in" filter="blinds(horizontal)">
                                      <p:cBhvr>
                                        <p:cTn id="17" dur="500"/>
                                        <p:tgtEl>
                                          <p:spTgt spid="1846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8500"/>
                                        </p:tgtEl>
                                        <p:attrNameLst>
                                          <p:attrName>style.visibility</p:attrName>
                                        </p:attrNameLst>
                                      </p:cBhvr>
                                      <p:to>
                                        <p:strVal val="visible"/>
                                      </p:to>
                                    </p:set>
                                    <p:animEffect transition="in" filter="blinds(horizontal)">
                                      <p:cBhvr>
                                        <p:cTn id="22" dur="500"/>
                                        <p:tgtEl>
                                          <p:spTgt spid="1850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8491"/>
                                        </p:tgtEl>
                                        <p:attrNameLst>
                                          <p:attrName>style.visibility</p:attrName>
                                        </p:attrNameLst>
                                      </p:cBhvr>
                                      <p:to>
                                        <p:strVal val="visible"/>
                                      </p:to>
                                    </p:set>
                                    <p:animEffect transition="in" filter="wipe(left)">
                                      <p:cBhvr>
                                        <p:cTn id="27" dur="500"/>
                                        <p:tgtEl>
                                          <p:spTgt spid="1849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18497"/>
                                        </p:tgtEl>
                                        <p:attrNameLst>
                                          <p:attrName>style.visibility</p:attrName>
                                        </p:attrNameLst>
                                      </p:cBhvr>
                                      <p:to>
                                        <p:strVal val="visible"/>
                                      </p:to>
                                    </p:set>
                                    <p:animEffect transition="in" filter="wipe(left)">
                                      <p:cBhvr>
                                        <p:cTn id="32" dur="500"/>
                                        <p:tgtEl>
                                          <p:spTgt spid="1849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18494"/>
                                        </p:tgtEl>
                                        <p:attrNameLst>
                                          <p:attrName>style.visibility</p:attrName>
                                        </p:attrNameLst>
                                      </p:cBhvr>
                                      <p:to>
                                        <p:strVal val="visible"/>
                                      </p:to>
                                    </p:set>
                                    <p:animEffect transition="in" filter="wipe(down)">
                                      <p:cBhvr>
                                        <p:cTn id="37" dur="500"/>
                                        <p:tgtEl>
                                          <p:spTgt spid="1849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450"/>
                                        </p:tgtEl>
                                        <p:attrNameLst>
                                          <p:attrName>style.visibility</p:attrName>
                                        </p:attrNameLst>
                                      </p:cBhvr>
                                      <p:to>
                                        <p:strVal val="visible"/>
                                      </p:to>
                                    </p:set>
                                    <p:animEffect transition="in" filter="wipe(left)">
                                      <p:cBhvr>
                                        <p:cTn id="42" dur="2000"/>
                                        <p:tgtEl>
                                          <p:spTgt spid="1845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18438"/>
                                        </p:tgtEl>
                                        <p:attrNameLst>
                                          <p:attrName>style.visibility</p:attrName>
                                        </p:attrNameLst>
                                      </p:cBhvr>
                                      <p:to>
                                        <p:strVal val="visible"/>
                                      </p:to>
                                    </p:set>
                                    <p:animEffect transition="in" filter="blinds(horizontal)">
                                      <p:cBhvr>
                                        <p:cTn id="47" dur="500"/>
                                        <p:tgtEl>
                                          <p:spTgt spid="1843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xit" presetSubtype="10" fill="hold" nodeType="clickEffect">
                                  <p:stCondLst>
                                    <p:cond delay="0"/>
                                  </p:stCondLst>
                                  <p:childTnLst>
                                    <p:animEffect transition="out" filter="blinds(horizontal)">
                                      <p:cBhvr>
                                        <p:cTn id="51" dur="500"/>
                                        <p:tgtEl>
                                          <p:spTgt spid="18491"/>
                                        </p:tgtEl>
                                      </p:cBhvr>
                                    </p:animEffect>
                                    <p:set>
                                      <p:cBhvr>
                                        <p:cTn id="52" dur="1" fill="hold">
                                          <p:stCondLst>
                                            <p:cond delay="499"/>
                                          </p:stCondLst>
                                        </p:cTn>
                                        <p:tgtEl>
                                          <p:spTgt spid="18491"/>
                                        </p:tgtEl>
                                        <p:attrNameLst>
                                          <p:attrName>style.visibility</p:attrName>
                                        </p:attrNameLst>
                                      </p:cBhvr>
                                      <p:to>
                                        <p:strVal val="hidden"/>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xit" presetSubtype="10" fill="hold" nodeType="clickEffect">
                                  <p:stCondLst>
                                    <p:cond delay="0"/>
                                  </p:stCondLst>
                                  <p:childTnLst>
                                    <p:animEffect transition="out" filter="blinds(horizontal)">
                                      <p:cBhvr>
                                        <p:cTn id="56" dur="500"/>
                                        <p:tgtEl>
                                          <p:spTgt spid="18494"/>
                                        </p:tgtEl>
                                      </p:cBhvr>
                                    </p:animEffect>
                                    <p:set>
                                      <p:cBhvr>
                                        <p:cTn id="57" dur="1" fill="hold">
                                          <p:stCondLst>
                                            <p:cond delay="499"/>
                                          </p:stCondLst>
                                        </p:cTn>
                                        <p:tgtEl>
                                          <p:spTgt spid="18494"/>
                                        </p:tgtEl>
                                        <p:attrNameLst>
                                          <p:attrName>style.visibility</p:attrName>
                                        </p:attrNameLst>
                                      </p:cBhvr>
                                      <p:to>
                                        <p:strVal val="hidden"/>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xit" presetSubtype="10" fill="hold" nodeType="clickEffect">
                                  <p:stCondLst>
                                    <p:cond delay="0"/>
                                  </p:stCondLst>
                                  <p:childTnLst>
                                    <p:animEffect transition="out" filter="blinds(horizontal)">
                                      <p:cBhvr>
                                        <p:cTn id="61" dur="500"/>
                                        <p:tgtEl>
                                          <p:spTgt spid="18497"/>
                                        </p:tgtEl>
                                      </p:cBhvr>
                                    </p:animEffect>
                                    <p:set>
                                      <p:cBhvr>
                                        <p:cTn id="62" dur="1" fill="hold">
                                          <p:stCondLst>
                                            <p:cond delay="499"/>
                                          </p:stCondLst>
                                        </p:cTn>
                                        <p:tgtEl>
                                          <p:spTgt spid="18497"/>
                                        </p:tgtEl>
                                        <p:attrNameLst>
                                          <p:attrName>style.visibility</p:attrName>
                                        </p:attrNameLst>
                                      </p:cBhvr>
                                      <p:to>
                                        <p:strVal val="hidden"/>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8504"/>
                                        </p:tgtEl>
                                        <p:attrNameLst>
                                          <p:attrName>style.visibility</p:attrName>
                                        </p:attrNameLst>
                                      </p:cBhvr>
                                      <p:to>
                                        <p:strVal val="visible"/>
                                      </p:to>
                                    </p:set>
                                    <p:animEffect transition="in" filter="blinds(horizontal)">
                                      <p:cBhvr>
                                        <p:cTn id="67" dur="500"/>
                                        <p:tgtEl>
                                          <p:spTgt spid="18504"/>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0" presetClass="path" presetSubtype="0" accel="50000" decel="50000" fill="hold" grpId="1" nodeType="clickEffect">
                                  <p:stCondLst>
                                    <p:cond delay="0"/>
                                  </p:stCondLst>
                                  <p:childTnLst>
                                    <p:animMotion origin="layout" path="M 0 0 C 0.15921 -0.00208 0.13125 0.04811 0.13125 -0.12353 " pathEditMode="relative" ptsTypes="fA">
                                      <p:cBhvr>
                                        <p:cTn id="71" dur="5000" fill="hold"/>
                                        <p:tgtEl>
                                          <p:spTgt spid="18504"/>
                                        </p:tgtEl>
                                        <p:attrNameLst>
                                          <p:attrName>ppt_x</p:attrName>
                                          <p:attrName>ppt_y</p:attrName>
                                        </p:attrNameLst>
                                      </p:cBhvr>
                                    </p:animMotion>
                                  </p:childTnLst>
                                </p:cTn>
                              </p:par>
                            </p:childTnLst>
                          </p:cTn>
                        </p:par>
                      </p:childTnLst>
                    </p:cTn>
                  </p:par>
                  <p:par>
                    <p:cTn id="72" fill="hold" nodeType="clickPar">
                      <p:stCondLst>
                        <p:cond delay="indefinite"/>
                      </p:stCondLst>
                      <p:childTnLst>
                        <p:par>
                          <p:cTn id="73" fill="hold" nodeType="withGroup">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18505"/>
                                        </p:tgtEl>
                                        <p:attrNameLst>
                                          <p:attrName>style.visibility</p:attrName>
                                        </p:attrNameLst>
                                      </p:cBhvr>
                                      <p:to>
                                        <p:strVal val="visible"/>
                                      </p:to>
                                    </p:set>
                                    <p:animEffect transition="in" filter="blinds(horizontal)">
                                      <p:cBhvr>
                                        <p:cTn id="76" dur="500"/>
                                        <p:tgtEl>
                                          <p:spTgt spid="1850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63" presetClass="path" presetSubtype="0" accel="50000" decel="50000" fill="hold" grpId="1" nodeType="clickEffect">
                                  <p:stCondLst>
                                    <p:cond delay="0"/>
                                  </p:stCondLst>
                                  <p:childTnLst>
                                    <p:animMotion origin="layout" path="M 0 0  L 0.25 0  E" pathEditMode="relative" ptsTypes="">
                                      <p:cBhvr>
                                        <p:cTn id="80" dur="5000" fill="hold"/>
                                        <p:tgtEl>
                                          <p:spTgt spid="18505"/>
                                        </p:tgtEl>
                                        <p:attrNameLst>
                                          <p:attrName>ppt_x</p:attrName>
                                          <p:attrName>ppt_y</p:attrName>
                                        </p:attrNameLst>
                                      </p:cBhvr>
                                    </p:animMotion>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ntr" presetSubtype="10" fill="hold" nodeType="clickEffect">
                                  <p:stCondLst>
                                    <p:cond delay="0"/>
                                  </p:stCondLst>
                                  <p:childTnLst>
                                    <p:set>
                                      <p:cBhvr>
                                        <p:cTn id="84" dur="1" fill="hold">
                                          <p:stCondLst>
                                            <p:cond delay="0"/>
                                          </p:stCondLst>
                                        </p:cTn>
                                        <p:tgtEl>
                                          <p:spTgt spid="18506"/>
                                        </p:tgtEl>
                                        <p:attrNameLst>
                                          <p:attrName>style.visibility</p:attrName>
                                        </p:attrNameLst>
                                      </p:cBhvr>
                                      <p:to>
                                        <p:strVal val="visible"/>
                                      </p:to>
                                    </p:set>
                                    <p:animEffect transition="in" filter="blinds(horizontal)">
                                      <p:cBhvr>
                                        <p:cTn id="85" dur="500"/>
                                        <p:tgtEl>
                                          <p:spTgt spid="18506"/>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3" presetClass="entr" presetSubtype="10" fill="hold" nodeType="clickEffect">
                                  <p:stCondLst>
                                    <p:cond delay="0"/>
                                  </p:stCondLst>
                                  <p:childTnLst>
                                    <p:set>
                                      <p:cBhvr>
                                        <p:cTn id="89" dur="1" fill="hold">
                                          <p:stCondLst>
                                            <p:cond delay="0"/>
                                          </p:stCondLst>
                                        </p:cTn>
                                        <p:tgtEl>
                                          <p:spTgt spid="18507"/>
                                        </p:tgtEl>
                                        <p:attrNameLst>
                                          <p:attrName>style.visibility</p:attrName>
                                        </p:attrNameLst>
                                      </p:cBhvr>
                                      <p:to>
                                        <p:strVal val="visible"/>
                                      </p:to>
                                    </p:set>
                                    <p:animEffect transition="in" filter="blinds(horizontal)">
                                      <p:cBhvr>
                                        <p:cTn id="90" dur="500"/>
                                        <p:tgtEl>
                                          <p:spTgt spid="18507"/>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18451"/>
                                        </p:tgtEl>
                                        <p:attrNameLst>
                                          <p:attrName>style.visibility</p:attrName>
                                        </p:attrNameLst>
                                      </p:cBhvr>
                                      <p:to>
                                        <p:strVal val="visible"/>
                                      </p:to>
                                    </p:set>
                                    <p:animEffect transition="in" filter="wipe(left)">
                                      <p:cBhvr>
                                        <p:cTn id="95" dur="2000"/>
                                        <p:tgtEl>
                                          <p:spTgt spid="18451"/>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22" presetClass="entr" presetSubtype="8" fill="hold" nodeType="clickEffect">
                                  <p:stCondLst>
                                    <p:cond delay="0"/>
                                  </p:stCondLst>
                                  <p:childTnLst>
                                    <p:set>
                                      <p:cBhvr>
                                        <p:cTn id="99" dur="1" fill="hold">
                                          <p:stCondLst>
                                            <p:cond delay="0"/>
                                          </p:stCondLst>
                                        </p:cTn>
                                        <p:tgtEl>
                                          <p:spTgt spid="18443"/>
                                        </p:tgtEl>
                                        <p:attrNameLst>
                                          <p:attrName>style.visibility</p:attrName>
                                        </p:attrNameLst>
                                      </p:cBhvr>
                                      <p:to>
                                        <p:strVal val="visible"/>
                                      </p:to>
                                    </p:set>
                                    <p:animEffect transition="in" filter="wipe(left)">
                                      <p:cBhvr>
                                        <p:cTn id="100" dur="2000"/>
                                        <p:tgtEl>
                                          <p:spTgt spid="18443"/>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2" presetClass="entr" presetSubtype="4" fill="hold" nodeType="clickEffect">
                                  <p:stCondLst>
                                    <p:cond delay="0"/>
                                  </p:stCondLst>
                                  <p:childTnLst>
                                    <p:set>
                                      <p:cBhvr>
                                        <p:cTn id="104" dur="1" fill="hold">
                                          <p:stCondLst>
                                            <p:cond delay="0"/>
                                          </p:stCondLst>
                                        </p:cTn>
                                        <p:tgtEl>
                                          <p:spTgt spid="18448"/>
                                        </p:tgtEl>
                                        <p:attrNameLst>
                                          <p:attrName>style.visibility</p:attrName>
                                        </p:attrNameLst>
                                      </p:cBhvr>
                                      <p:to>
                                        <p:strVal val="visible"/>
                                      </p:to>
                                    </p:set>
                                    <p:animEffect transition="in" filter="wipe(down)">
                                      <p:cBhvr>
                                        <p:cTn id="105" dur="500"/>
                                        <p:tgtEl>
                                          <p:spTgt spid="18448"/>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2" presetClass="entr" presetSubtype="4" fill="hold" nodeType="clickEffect">
                                  <p:stCondLst>
                                    <p:cond delay="0"/>
                                  </p:stCondLst>
                                  <p:childTnLst>
                                    <p:set>
                                      <p:cBhvr>
                                        <p:cTn id="109" dur="1" fill="hold">
                                          <p:stCondLst>
                                            <p:cond delay="0"/>
                                          </p:stCondLst>
                                        </p:cTn>
                                        <p:tgtEl>
                                          <p:spTgt spid="18447"/>
                                        </p:tgtEl>
                                        <p:attrNameLst>
                                          <p:attrName>style.visibility</p:attrName>
                                        </p:attrNameLst>
                                      </p:cBhvr>
                                      <p:to>
                                        <p:strVal val="visible"/>
                                      </p:to>
                                    </p:set>
                                    <p:animEffect transition="in" filter="wipe(down)">
                                      <p:cBhvr>
                                        <p:cTn id="110" dur="500"/>
                                        <p:tgtEl>
                                          <p:spTgt spid="18447"/>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2" presetClass="entr" presetSubtype="8" fill="hold" nodeType="clickEffect">
                                  <p:stCondLst>
                                    <p:cond delay="0"/>
                                  </p:stCondLst>
                                  <p:childTnLst>
                                    <p:set>
                                      <p:cBhvr>
                                        <p:cTn id="114" dur="1" fill="hold">
                                          <p:stCondLst>
                                            <p:cond delay="0"/>
                                          </p:stCondLst>
                                        </p:cTn>
                                        <p:tgtEl>
                                          <p:spTgt spid="18449"/>
                                        </p:tgtEl>
                                        <p:attrNameLst>
                                          <p:attrName>style.visibility</p:attrName>
                                        </p:attrNameLst>
                                      </p:cBhvr>
                                      <p:to>
                                        <p:strVal val="visible"/>
                                      </p:to>
                                    </p:set>
                                    <p:animEffect transition="in" filter="wipe(left)">
                                      <p:cBhvr>
                                        <p:cTn id="115" dur="2000"/>
                                        <p:tgtEl>
                                          <p:spTgt spid="18449"/>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3" presetClass="entr" presetSubtype="10" fill="hold" nodeType="clickEffect">
                                  <p:stCondLst>
                                    <p:cond delay="0"/>
                                  </p:stCondLst>
                                  <p:childTnLst>
                                    <p:set>
                                      <p:cBhvr>
                                        <p:cTn id="119" dur="1" fill="hold">
                                          <p:stCondLst>
                                            <p:cond delay="0"/>
                                          </p:stCondLst>
                                        </p:cTn>
                                        <p:tgtEl>
                                          <p:spTgt spid="18452"/>
                                        </p:tgtEl>
                                        <p:attrNameLst>
                                          <p:attrName>style.visibility</p:attrName>
                                        </p:attrNameLst>
                                      </p:cBhvr>
                                      <p:to>
                                        <p:strVal val="visible"/>
                                      </p:to>
                                    </p:set>
                                    <p:animEffect transition="in" filter="blinds(horizontal)">
                                      <p:cBhvr>
                                        <p:cTn id="120" dur="500"/>
                                        <p:tgtEl>
                                          <p:spTgt spid="18452"/>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3" presetClass="entr" presetSubtype="10" fill="hold" nodeType="clickEffect">
                                  <p:stCondLst>
                                    <p:cond delay="0"/>
                                  </p:stCondLst>
                                  <p:childTnLst>
                                    <p:set>
                                      <p:cBhvr>
                                        <p:cTn id="124" dur="1" fill="hold">
                                          <p:stCondLst>
                                            <p:cond delay="0"/>
                                          </p:stCondLst>
                                        </p:cTn>
                                        <p:tgtEl>
                                          <p:spTgt spid="18487"/>
                                        </p:tgtEl>
                                        <p:attrNameLst>
                                          <p:attrName>style.visibility</p:attrName>
                                        </p:attrNameLst>
                                      </p:cBhvr>
                                      <p:to>
                                        <p:strVal val="visible"/>
                                      </p:to>
                                    </p:set>
                                    <p:animEffect transition="in" filter="blinds(horizontal)">
                                      <p:cBhvr>
                                        <p:cTn id="125" dur="500"/>
                                        <p:tgtEl>
                                          <p:spTgt spid="18487"/>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3" presetClass="entr" presetSubtype="10" fill="hold" nodeType="clickEffect">
                                  <p:stCondLst>
                                    <p:cond delay="0"/>
                                  </p:stCondLst>
                                  <p:childTnLst>
                                    <p:set>
                                      <p:cBhvr>
                                        <p:cTn id="129" dur="1" fill="hold">
                                          <p:stCondLst>
                                            <p:cond delay="0"/>
                                          </p:stCondLst>
                                        </p:cTn>
                                        <p:tgtEl>
                                          <p:spTgt spid="18488"/>
                                        </p:tgtEl>
                                        <p:attrNameLst>
                                          <p:attrName>style.visibility</p:attrName>
                                        </p:attrNameLst>
                                      </p:cBhvr>
                                      <p:to>
                                        <p:strVal val="visible"/>
                                      </p:to>
                                    </p:set>
                                    <p:animEffect transition="in" filter="blinds(horizontal)">
                                      <p:cBhvr>
                                        <p:cTn id="130" dur="500"/>
                                        <p:tgtEl>
                                          <p:spTgt spid="18488"/>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2" presetClass="entr" presetSubtype="8" fill="hold" grpId="0" nodeType="clickEffect">
                                  <p:stCondLst>
                                    <p:cond delay="0"/>
                                  </p:stCondLst>
                                  <p:childTnLst>
                                    <p:set>
                                      <p:cBhvr>
                                        <p:cTn id="134" dur="1" fill="hold">
                                          <p:stCondLst>
                                            <p:cond delay="0"/>
                                          </p:stCondLst>
                                        </p:cTn>
                                        <p:tgtEl>
                                          <p:spTgt spid="18455"/>
                                        </p:tgtEl>
                                        <p:attrNameLst>
                                          <p:attrName>style.visibility</p:attrName>
                                        </p:attrNameLst>
                                      </p:cBhvr>
                                      <p:to>
                                        <p:strVal val="visible"/>
                                      </p:to>
                                    </p:set>
                                    <p:animEffect transition="in" filter="wipe(left)">
                                      <p:cBhvr>
                                        <p:cTn id="135" dur="2000"/>
                                        <p:tgtEl>
                                          <p:spTgt spid="18455"/>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2" presetClass="entr" presetSubtype="4" fill="hold" nodeType="clickEffect">
                                  <p:stCondLst>
                                    <p:cond delay="0"/>
                                  </p:stCondLst>
                                  <p:childTnLst>
                                    <p:set>
                                      <p:cBhvr>
                                        <p:cTn id="139" dur="1" fill="hold">
                                          <p:stCondLst>
                                            <p:cond delay="0"/>
                                          </p:stCondLst>
                                        </p:cTn>
                                        <p:tgtEl>
                                          <p:spTgt spid="18435"/>
                                        </p:tgtEl>
                                        <p:attrNameLst>
                                          <p:attrName>style.visibility</p:attrName>
                                        </p:attrNameLst>
                                      </p:cBhvr>
                                      <p:to>
                                        <p:strVal val="visible"/>
                                      </p:to>
                                    </p:set>
                                    <p:animEffect transition="in" filter="wipe(down)">
                                      <p:cBhvr>
                                        <p:cTn id="140" dur="500"/>
                                        <p:tgtEl>
                                          <p:spTgt spid="18435"/>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22" presetClass="entr" presetSubtype="8" fill="hold" nodeType="clickEffect">
                                  <p:stCondLst>
                                    <p:cond delay="0"/>
                                  </p:stCondLst>
                                  <p:childTnLst>
                                    <p:set>
                                      <p:cBhvr>
                                        <p:cTn id="144" dur="1" fill="hold">
                                          <p:stCondLst>
                                            <p:cond delay="0"/>
                                          </p:stCondLst>
                                        </p:cTn>
                                        <p:tgtEl>
                                          <p:spTgt spid="18446"/>
                                        </p:tgtEl>
                                        <p:attrNameLst>
                                          <p:attrName>style.visibility</p:attrName>
                                        </p:attrNameLst>
                                      </p:cBhvr>
                                      <p:to>
                                        <p:strVal val="visible"/>
                                      </p:to>
                                    </p:set>
                                    <p:animEffect transition="in" filter="wipe(left)">
                                      <p:cBhvr>
                                        <p:cTn id="145" dur="2000"/>
                                        <p:tgtEl>
                                          <p:spTgt spid="18446"/>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22" presetClass="entr" presetSubtype="4" fill="hold" nodeType="clickEffect">
                                  <p:stCondLst>
                                    <p:cond delay="0"/>
                                  </p:stCondLst>
                                  <p:childTnLst>
                                    <p:set>
                                      <p:cBhvr>
                                        <p:cTn id="149" dur="1" fill="hold">
                                          <p:stCondLst>
                                            <p:cond delay="0"/>
                                          </p:stCondLst>
                                        </p:cTn>
                                        <p:tgtEl>
                                          <p:spTgt spid="18456"/>
                                        </p:tgtEl>
                                        <p:attrNameLst>
                                          <p:attrName>style.visibility</p:attrName>
                                        </p:attrNameLst>
                                      </p:cBhvr>
                                      <p:to>
                                        <p:strVal val="visible"/>
                                      </p:to>
                                    </p:set>
                                    <p:animEffect transition="in" filter="wipe(down)">
                                      <p:cBhvr>
                                        <p:cTn id="150" dur="500"/>
                                        <p:tgtEl>
                                          <p:spTgt spid="18456"/>
                                        </p:tgtEl>
                                      </p:cBhvr>
                                    </p:animEffec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3" presetClass="entr" presetSubtype="10" fill="hold" grpId="0" nodeType="clickEffect">
                                  <p:stCondLst>
                                    <p:cond delay="0"/>
                                  </p:stCondLst>
                                  <p:childTnLst>
                                    <p:set>
                                      <p:cBhvr>
                                        <p:cTn id="154" dur="1" fill="hold">
                                          <p:stCondLst>
                                            <p:cond delay="0"/>
                                          </p:stCondLst>
                                        </p:cTn>
                                        <p:tgtEl>
                                          <p:spTgt spid="18459"/>
                                        </p:tgtEl>
                                        <p:attrNameLst>
                                          <p:attrName>style.visibility</p:attrName>
                                        </p:attrNameLst>
                                      </p:cBhvr>
                                      <p:to>
                                        <p:strVal val="visible"/>
                                      </p:to>
                                    </p:set>
                                    <p:animEffect transition="in" filter="blinds(horizontal)">
                                      <p:cBhvr>
                                        <p:cTn id="155" dur="500"/>
                                        <p:tgtEl>
                                          <p:spTgt spid="18459"/>
                                        </p:tgtEl>
                                      </p:cBhvr>
                                    </p:animEffect>
                                  </p:childTnLst>
                                </p:cTn>
                              </p:par>
                            </p:childTnLst>
                          </p:cTn>
                        </p:par>
                      </p:childTnLst>
                    </p:cTn>
                  </p:par>
                  <p:par>
                    <p:cTn id="156" fill="hold" nodeType="clickPar">
                      <p:stCondLst>
                        <p:cond delay="indefinite"/>
                      </p:stCondLst>
                      <p:childTnLst>
                        <p:par>
                          <p:cTn id="157" fill="hold" nodeType="withGroup">
                            <p:stCondLst>
                              <p:cond delay="0"/>
                            </p:stCondLst>
                            <p:childTnLst>
                              <p:par>
                                <p:cTn id="158" presetID="3" presetClass="entr" presetSubtype="10" fill="hold" nodeType="clickEffect">
                                  <p:stCondLst>
                                    <p:cond delay="0"/>
                                  </p:stCondLst>
                                  <p:childTnLst>
                                    <p:set>
                                      <p:cBhvr>
                                        <p:cTn id="159" dur="1" fill="hold">
                                          <p:stCondLst>
                                            <p:cond delay="0"/>
                                          </p:stCondLst>
                                        </p:cTn>
                                        <p:tgtEl>
                                          <p:spTgt spid="18461"/>
                                        </p:tgtEl>
                                        <p:attrNameLst>
                                          <p:attrName>style.visibility</p:attrName>
                                        </p:attrNameLst>
                                      </p:cBhvr>
                                      <p:to>
                                        <p:strVal val="visible"/>
                                      </p:to>
                                    </p:set>
                                    <p:animEffect transition="in" filter="blinds(horizontal)">
                                      <p:cBhvr>
                                        <p:cTn id="160" dur="500"/>
                                        <p:tgtEl>
                                          <p:spTgt spid="18461"/>
                                        </p:tgtEl>
                                      </p:cBhvr>
                                    </p:animEffect>
                                  </p:childTnLst>
                                </p:cTn>
                              </p:par>
                            </p:childTnLst>
                          </p:cTn>
                        </p:par>
                      </p:childTnLst>
                    </p:cTn>
                  </p:par>
                  <p:par>
                    <p:cTn id="161" fill="hold" nodeType="clickPar">
                      <p:stCondLst>
                        <p:cond delay="indefinite"/>
                      </p:stCondLst>
                      <p:childTnLst>
                        <p:par>
                          <p:cTn id="162" fill="hold" nodeType="withGroup">
                            <p:stCondLst>
                              <p:cond delay="0"/>
                            </p:stCondLst>
                            <p:childTnLst>
                              <p:par>
                                <p:cTn id="163" presetID="3" presetClass="entr" presetSubtype="10" fill="hold" nodeType="clickEffect">
                                  <p:stCondLst>
                                    <p:cond delay="0"/>
                                  </p:stCondLst>
                                  <p:childTnLst>
                                    <p:set>
                                      <p:cBhvr>
                                        <p:cTn id="164" dur="1" fill="hold">
                                          <p:stCondLst>
                                            <p:cond delay="0"/>
                                          </p:stCondLst>
                                        </p:cTn>
                                        <p:tgtEl>
                                          <p:spTgt spid="18489"/>
                                        </p:tgtEl>
                                        <p:attrNameLst>
                                          <p:attrName>style.visibility</p:attrName>
                                        </p:attrNameLst>
                                      </p:cBhvr>
                                      <p:to>
                                        <p:strVal val="visible"/>
                                      </p:to>
                                    </p:set>
                                    <p:animEffect transition="in" filter="blinds(horizontal)">
                                      <p:cBhvr>
                                        <p:cTn id="165" dur="500"/>
                                        <p:tgtEl>
                                          <p:spTgt spid="18489"/>
                                        </p:tgtEl>
                                      </p:cBhvr>
                                    </p:animEffect>
                                  </p:childTnLst>
                                </p:cTn>
                              </p:par>
                            </p:childTnLst>
                          </p:cTn>
                        </p:par>
                      </p:childTnLst>
                    </p:cTn>
                  </p:par>
                  <p:par>
                    <p:cTn id="166" fill="hold" nodeType="clickPar">
                      <p:stCondLst>
                        <p:cond delay="indefinite"/>
                      </p:stCondLst>
                      <p:childTnLst>
                        <p:par>
                          <p:cTn id="167" fill="hold" nodeType="withGroup">
                            <p:stCondLst>
                              <p:cond delay="0"/>
                            </p:stCondLst>
                            <p:childTnLst>
                              <p:par>
                                <p:cTn id="168" presetID="3" presetClass="entr" presetSubtype="10" fill="hold" grpId="0" nodeType="clickEffect">
                                  <p:stCondLst>
                                    <p:cond delay="0"/>
                                  </p:stCondLst>
                                  <p:childTnLst>
                                    <p:set>
                                      <p:cBhvr>
                                        <p:cTn id="169" dur="1" fill="hold">
                                          <p:stCondLst>
                                            <p:cond delay="0"/>
                                          </p:stCondLst>
                                        </p:cTn>
                                        <p:tgtEl>
                                          <p:spTgt spid="18460"/>
                                        </p:tgtEl>
                                        <p:attrNameLst>
                                          <p:attrName>style.visibility</p:attrName>
                                        </p:attrNameLst>
                                      </p:cBhvr>
                                      <p:to>
                                        <p:strVal val="visible"/>
                                      </p:to>
                                    </p:set>
                                    <p:animEffect transition="in" filter="blinds(horizontal)">
                                      <p:cBhvr>
                                        <p:cTn id="170" dur="500"/>
                                        <p:tgtEl>
                                          <p:spTgt spid="18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0" grpId="0"/>
      <p:bldP spid="18451" grpId="0"/>
      <p:bldP spid="18455" grpId="0"/>
      <p:bldP spid="18459" grpId="0"/>
      <p:bldP spid="18460" grpId="0" animBg="1"/>
      <p:bldP spid="18504" grpId="0"/>
      <p:bldP spid="18504" grpId="1"/>
      <p:bldP spid="18505" grpId="0"/>
      <p:bldP spid="18505" grpId="1"/>
      <p:bldP spid="1850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2"/>
          <p:cNvGrpSpPr>
            <a:grpSpLocks/>
          </p:cNvGrpSpPr>
          <p:nvPr/>
        </p:nvGrpSpPr>
        <p:grpSpPr bwMode="auto">
          <a:xfrm>
            <a:off x="1619250" y="936625"/>
            <a:ext cx="0" cy="1223963"/>
            <a:chOff x="997" y="2726"/>
            <a:chExt cx="0" cy="771"/>
          </a:xfrm>
        </p:grpSpPr>
        <p:sp>
          <p:nvSpPr>
            <p:cNvPr id="19459" name="Line 3"/>
            <p:cNvSpPr>
              <a:spLocks noChangeShapeType="1"/>
            </p:cNvSpPr>
            <p:nvPr/>
          </p:nvSpPr>
          <p:spPr bwMode="auto">
            <a:xfrm flipV="1">
              <a:off x="997" y="2726"/>
              <a:ext cx="0" cy="771"/>
            </a:xfrm>
            <a:prstGeom prst="line">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0" name="Line 4"/>
            <p:cNvSpPr>
              <a:spLocks noChangeShapeType="1"/>
            </p:cNvSpPr>
            <p:nvPr/>
          </p:nvSpPr>
          <p:spPr bwMode="auto">
            <a:xfrm flipV="1">
              <a:off x="997" y="2998"/>
              <a:ext cx="0" cy="182"/>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61" name="Group 5"/>
          <p:cNvGrpSpPr>
            <a:grpSpLocks/>
          </p:cNvGrpSpPr>
          <p:nvPr/>
        </p:nvGrpSpPr>
        <p:grpSpPr bwMode="auto">
          <a:xfrm>
            <a:off x="0" y="1512888"/>
            <a:ext cx="1619250" cy="1117600"/>
            <a:chOff x="-23" y="3089"/>
            <a:chExt cx="1020" cy="704"/>
          </a:xfrm>
        </p:grpSpPr>
        <p:sp>
          <p:nvSpPr>
            <p:cNvPr id="19462" name="Text Box 6"/>
            <p:cNvSpPr txBox="1">
              <a:spLocks noChangeArrowheads="1"/>
            </p:cNvSpPr>
            <p:nvPr/>
          </p:nvSpPr>
          <p:spPr bwMode="auto">
            <a:xfrm>
              <a:off x="181" y="3089"/>
              <a:ext cx="499"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4000" b="1">
                  <a:solidFill>
                    <a:srgbClr val="FF0000"/>
                  </a:solidFill>
                  <a:latin typeface="Times New Roman" panose="02020603050405020304" pitchFamily="18" charset="0"/>
                  <a:ea typeface="仿宋_GB2312" pitchFamily="49" charset="-122"/>
                </a:rPr>
                <a:t>.</a:t>
              </a:r>
            </a:p>
          </p:txBody>
        </p:sp>
        <p:sp>
          <p:nvSpPr>
            <p:cNvPr id="19463" name="Line 7"/>
            <p:cNvSpPr>
              <a:spLocks noChangeShapeType="1"/>
            </p:cNvSpPr>
            <p:nvPr/>
          </p:nvSpPr>
          <p:spPr bwMode="auto">
            <a:xfrm>
              <a:off x="90" y="3497"/>
              <a:ext cx="9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4" name="Line 8"/>
            <p:cNvSpPr>
              <a:spLocks noChangeShapeType="1"/>
            </p:cNvSpPr>
            <p:nvPr/>
          </p:nvSpPr>
          <p:spPr bwMode="auto">
            <a:xfrm>
              <a:off x="453" y="3498"/>
              <a:ext cx="272"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5" name="Text Box 9"/>
            <p:cNvSpPr txBox="1">
              <a:spLocks noChangeArrowheads="1"/>
            </p:cNvSpPr>
            <p:nvPr/>
          </p:nvSpPr>
          <p:spPr bwMode="auto">
            <a:xfrm>
              <a:off x="-23" y="3543"/>
              <a:ext cx="63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kumimoji="1" lang="en-US" altLang="en-US" sz="2000" b="1">
                <a:latin typeface="Times New Roman" panose="02020603050405020304" pitchFamily="18" charset="0"/>
                <a:ea typeface="隶书" panose="02010509060101010101" pitchFamily="49" charset="-122"/>
              </a:endParaRPr>
            </a:p>
          </p:txBody>
        </p:sp>
      </p:grpSp>
      <p:grpSp>
        <p:nvGrpSpPr>
          <p:cNvPr id="19466" name="Group 10"/>
          <p:cNvGrpSpPr>
            <a:grpSpLocks/>
          </p:cNvGrpSpPr>
          <p:nvPr/>
        </p:nvGrpSpPr>
        <p:grpSpPr bwMode="auto">
          <a:xfrm>
            <a:off x="1763713" y="2133600"/>
            <a:ext cx="1512887" cy="0"/>
            <a:chOff x="1088" y="3497"/>
            <a:chExt cx="953" cy="0"/>
          </a:xfrm>
        </p:grpSpPr>
        <p:sp>
          <p:nvSpPr>
            <p:cNvPr id="19467" name="Line 11"/>
            <p:cNvSpPr>
              <a:spLocks noChangeShapeType="1"/>
            </p:cNvSpPr>
            <p:nvPr/>
          </p:nvSpPr>
          <p:spPr bwMode="auto">
            <a:xfrm>
              <a:off x="1088" y="3497"/>
              <a:ext cx="953" cy="0"/>
            </a:xfrm>
            <a:prstGeom prst="line">
              <a:avLst/>
            </a:prstGeom>
            <a:noFill/>
            <a:ln w="9525">
              <a:solidFill>
                <a:schemeClr val="tx1"/>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8" name="Line 12"/>
            <p:cNvSpPr>
              <a:spLocks noChangeShapeType="1"/>
            </p:cNvSpPr>
            <p:nvPr/>
          </p:nvSpPr>
          <p:spPr bwMode="auto">
            <a:xfrm>
              <a:off x="1451" y="3497"/>
              <a:ext cx="227" cy="0"/>
            </a:xfrm>
            <a:prstGeom prst="line">
              <a:avLst/>
            </a:prstGeom>
            <a:noFill/>
            <a:ln w="9525">
              <a:solidFill>
                <a:schemeClr val="tx1"/>
              </a:solidFill>
              <a:prstDash val="dash"/>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469" name="Line 13"/>
          <p:cNvSpPr>
            <a:spLocks noChangeShapeType="1"/>
          </p:cNvSpPr>
          <p:nvPr/>
        </p:nvSpPr>
        <p:spPr bwMode="auto">
          <a:xfrm>
            <a:off x="1619250" y="936625"/>
            <a:ext cx="1655763" cy="0"/>
          </a:xfrm>
          <a:prstGeom prst="line">
            <a:avLst/>
          </a:prstGeom>
          <a:noFill/>
          <a:ln w="9525">
            <a:solidFill>
              <a:schemeClr val="tx1"/>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0" name="Line 14"/>
          <p:cNvSpPr>
            <a:spLocks noChangeShapeType="1"/>
          </p:cNvSpPr>
          <p:nvPr/>
        </p:nvSpPr>
        <p:spPr bwMode="auto">
          <a:xfrm flipV="1">
            <a:off x="3276600" y="576263"/>
            <a:ext cx="0" cy="360362"/>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1" name="Line 15"/>
          <p:cNvSpPr>
            <a:spLocks noChangeShapeType="1"/>
          </p:cNvSpPr>
          <p:nvPr/>
        </p:nvSpPr>
        <p:spPr bwMode="auto">
          <a:xfrm flipV="1">
            <a:off x="3276600" y="1081088"/>
            <a:ext cx="0" cy="1079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2" name="Line 16"/>
          <p:cNvSpPr>
            <a:spLocks noChangeShapeType="1"/>
          </p:cNvSpPr>
          <p:nvPr/>
        </p:nvSpPr>
        <p:spPr bwMode="auto">
          <a:xfrm>
            <a:off x="3276600" y="936625"/>
            <a:ext cx="503238"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473" name="Group 17"/>
          <p:cNvGrpSpPr>
            <a:grpSpLocks/>
          </p:cNvGrpSpPr>
          <p:nvPr/>
        </p:nvGrpSpPr>
        <p:grpSpPr bwMode="auto">
          <a:xfrm>
            <a:off x="431800" y="0"/>
            <a:ext cx="4752975" cy="2882900"/>
            <a:chOff x="249" y="2136"/>
            <a:chExt cx="2994" cy="1816"/>
          </a:xfrm>
        </p:grpSpPr>
        <p:grpSp>
          <p:nvGrpSpPr>
            <p:cNvPr id="19474" name="Group 18"/>
            <p:cNvGrpSpPr>
              <a:grpSpLocks/>
            </p:cNvGrpSpPr>
            <p:nvPr/>
          </p:nvGrpSpPr>
          <p:grpSpPr bwMode="auto">
            <a:xfrm>
              <a:off x="634" y="2136"/>
              <a:ext cx="2609" cy="1793"/>
              <a:chOff x="634" y="2136"/>
              <a:chExt cx="2609" cy="1793"/>
            </a:xfrm>
          </p:grpSpPr>
          <p:sp>
            <p:nvSpPr>
              <p:cNvPr id="19475" name="Rectangle 19" descr="深色下对角线"/>
              <p:cNvSpPr>
                <a:spLocks noChangeArrowheads="1"/>
              </p:cNvSpPr>
              <p:nvPr/>
            </p:nvSpPr>
            <p:spPr bwMode="auto">
              <a:xfrm rot="3154966">
                <a:off x="974" y="3248"/>
                <a:ext cx="46" cy="544"/>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9476" name="Group 20"/>
              <p:cNvGrpSpPr>
                <a:grpSpLocks/>
              </p:cNvGrpSpPr>
              <p:nvPr/>
            </p:nvGrpSpPr>
            <p:grpSpPr bwMode="auto">
              <a:xfrm>
                <a:off x="1950" y="2182"/>
                <a:ext cx="181" cy="272"/>
                <a:chOff x="2290" y="2976"/>
                <a:chExt cx="182" cy="318"/>
              </a:xfrm>
            </p:grpSpPr>
            <p:sp>
              <p:nvSpPr>
                <p:cNvPr id="19477" name="Rectangle 21"/>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8" name="Rectangle 22"/>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79" name="Group 23"/>
              <p:cNvGrpSpPr>
                <a:grpSpLocks/>
              </p:cNvGrpSpPr>
              <p:nvPr/>
            </p:nvGrpSpPr>
            <p:grpSpPr bwMode="auto">
              <a:xfrm rot="-5400000" flipH="1" flipV="1">
                <a:off x="2425" y="2568"/>
                <a:ext cx="227" cy="272"/>
                <a:chOff x="2290" y="2976"/>
                <a:chExt cx="182" cy="318"/>
              </a:xfrm>
            </p:grpSpPr>
            <p:sp>
              <p:nvSpPr>
                <p:cNvPr id="19480" name="Rectangle 24"/>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81" name="Rectangle 25"/>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482" name="Text Box 26"/>
              <p:cNvSpPr txBox="1">
                <a:spLocks noChangeArrowheads="1"/>
              </p:cNvSpPr>
              <p:nvPr/>
            </p:nvSpPr>
            <p:spPr bwMode="auto">
              <a:xfrm>
                <a:off x="680" y="3679"/>
                <a:ext cx="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分束器</a:t>
                </a:r>
                <a:r>
                  <a:rPr kumimoji="1" lang="en-US" altLang="zh-CN" sz="2000" b="1">
                    <a:latin typeface="Times New Roman" panose="02020603050405020304" pitchFamily="18" charset="0"/>
                    <a:ea typeface="隶书" panose="02010509060101010101" pitchFamily="49" charset="-122"/>
                  </a:rPr>
                  <a:t>1</a:t>
                </a:r>
              </a:p>
            </p:txBody>
          </p:sp>
          <p:sp>
            <p:nvSpPr>
              <p:cNvPr id="19483" name="Text Box 27"/>
              <p:cNvSpPr txBox="1">
                <a:spLocks noChangeArrowheads="1"/>
              </p:cNvSpPr>
              <p:nvPr/>
            </p:nvSpPr>
            <p:spPr bwMode="auto">
              <a:xfrm>
                <a:off x="1269" y="2136"/>
                <a:ext cx="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接收器</a:t>
                </a:r>
                <a:r>
                  <a:rPr kumimoji="1" lang="en-US" altLang="zh-CN" sz="2000" b="1">
                    <a:latin typeface="Times New Roman" panose="02020603050405020304" pitchFamily="18" charset="0"/>
                    <a:ea typeface="隶书" panose="02010509060101010101" pitchFamily="49" charset="-122"/>
                  </a:rPr>
                  <a:t>A</a:t>
                </a:r>
              </a:p>
            </p:txBody>
          </p:sp>
          <p:sp>
            <p:nvSpPr>
              <p:cNvPr id="19484" name="Text Box 28"/>
              <p:cNvSpPr txBox="1">
                <a:spLocks noChangeArrowheads="1"/>
              </p:cNvSpPr>
              <p:nvPr/>
            </p:nvSpPr>
            <p:spPr bwMode="auto">
              <a:xfrm>
                <a:off x="2290" y="2772"/>
                <a:ext cx="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接收器</a:t>
                </a:r>
                <a:r>
                  <a:rPr kumimoji="1" lang="en-US" altLang="zh-CN" sz="2000" b="1">
                    <a:latin typeface="Times New Roman" panose="02020603050405020304" pitchFamily="18" charset="0"/>
                    <a:ea typeface="隶书" panose="02010509060101010101" pitchFamily="49" charset="-122"/>
                  </a:rPr>
                  <a:t>B</a:t>
                </a:r>
              </a:p>
            </p:txBody>
          </p:sp>
          <p:grpSp>
            <p:nvGrpSpPr>
              <p:cNvPr id="19485" name="Group 29"/>
              <p:cNvGrpSpPr>
                <a:grpSpLocks/>
              </p:cNvGrpSpPr>
              <p:nvPr/>
            </p:nvGrpSpPr>
            <p:grpSpPr bwMode="auto">
              <a:xfrm>
                <a:off x="634" y="2545"/>
                <a:ext cx="589" cy="362"/>
                <a:chOff x="2427" y="2614"/>
                <a:chExt cx="589" cy="362"/>
              </a:xfrm>
            </p:grpSpPr>
            <p:sp>
              <p:nvSpPr>
                <p:cNvPr id="19486" name="Rectangle 30"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87" name="Line 31"/>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8" name="Group 32"/>
              <p:cNvGrpSpPr>
                <a:grpSpLocks/>
              </p:cNvGrpSpPr>
              <p:nvPr/>
            </p:nvGrpSpPr>
            <p:grpSpPr bwMode="auto">
              <a:xfrm rot="10800000">
                <a:off x="1768" y="3316"/>
                <a:ext cx="589" cy="362"/>
                <a:chOff x="2427" y="2614"/>
                <a:chExt cx="589" cy="362"/>
              </a:xfrm>
            </p:grpSpPr>
            <p:sp>
              <p:nvSpPr>
                <p:cNvPr id="19489" name="Rectangle 33"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0" name="Line 34"/>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491" name="Rectangle 35" descr="深色下对角线"/>
              <p:cNvSpPr>
                <a:spLocks noChangeArrowheads="1"/>
              </p:cNvSpPr>
              <p:nvPr/>
            </p:nvSpPr>
            <p:spPr bwMode="auto">
              <a:xfrm rot="3154966">
                <a:off x="2108" y="2432"/>
                <a:ext cx="46" cy="544"/>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2" name="Text Box 36"/>
              <p:cNvSpPr txBox="1">
                <a:spLocks noChangeArrowheads="1"/>
              </p:cNvSpPr>
              <p:nvPr/>
            </p:nvSpPr>
            <p:spPr bwMode="auto">
              <a:xfrm>
                <a:off x="1496" y="2817"/>
                <a:ext cx="6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分束器</a:t>
                </a:r>
                <a:r>
                  <a:rPr kumimoji="1" lang="en-US" altLang="zh-CN" sz="2000" b="1">
                    <a:latin typeface="Times New Roman" panose="02020603050405020304" pitchFamily="18" charset="0"/>
                    <a:ea typeface="隶书" panose="02010509060101010101" pitchFamily="49" charset="-122"/>
                  </a:rPr>
                  <a:t>2</a:t>
                </a:r>
              </a:p>
            </p:txBody>
          </p:sp>
        </p:grpSp>
        <p:sp>
          <p:nvSpPr>
            <p:cNvPr id="19493" name="Text Box 37"/>
            <p:cNvSpPr txBox="1">
              <a:spLocks noChangeArrowheads="1"/>
            </p:cNvSpPr>
            <p:nvPr/>
          </p:nvSpPr>
          <p:spPr bwMode="auto">
            <a:xfrm>
              <a:off x="1565" y="3702"/>
              <a:ext cx="113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反射镜</a:t>
              </a:r>
              <a:r>
                <a:rPr kumimoji="1" lang="en-US" altLang="zh-CN" sz="2000" b="1">
                  <a:latin typeface="Times New Roman" panose="02020603050405020304" pitchFamily="18" charset="0"/>
                  <a:ea typeface="隶书" panose="02010509060101010101" pitchFamily="49" charset="-122"/>
                </a:rPr>
                <a:t>1</a:t>
              </a:r>
            </a:p>
          </p:txBody>
        </p:sp>
        <p:sp>
          <p:nvSpPr>
            <p:cNvPr id="19494" name="Text Box 38"/>
            <p:cNvSpPr txBox="1">
              <a:spLocks noChangeArrowheads="1"/>
            </p:cNvSpPr>
            <p:nvPr/>
          </p:nvSpPr>
          <p:spPr bwMode="auto">
            <a:xfrm>
              <a:off x="249" y="2478"/>
              <a:ext cx="113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反射镜</a:t>
              </a:r>
              <a:r>
                <a:rPr kumimoji="1" lang="en-US" altLang="zh-CN" sz="2000" b="1">
                  <a:latin typeface="Times New Roman" panose="02020603050405020304" pitchFamily="18" charset="0"/>
                  <a:ea typeface="隶书" panose="02010509060101010101" pitchFamily="49" charset="-122"/>
                </a:rPr>
                <a:t>2</a:t>
              </a:r>
            </a:p>
          </p:txBody>
        </p:sp>
      </p:grpSp>
      <p:sp>
        <p:nvSpPr>
          <p:cNvPr id="19495" name="Text Box 39"/>
          <p:cNvSpPr txBox="1">
            <a:spLocks noChangeArrowheads="1"/>
          </p:cNvSpPr>
          <p:nvPr/>
        </p:nvSpPr>
        <p:spPr bwMode="auto">
          <a:xfrm>
            <a:off x="4572000" y="0"/>
            <a:ext cx="4572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0000"/>
                </a:solidFill>
                <a:latin typeface="Times New Roman" panose="02020603050405020304" pitchFamily="18" charset="0"/>
                <a:ea typeface="方正姚体" panose="02010601030101010101" pitchFamily="2" charset="-122"/>
              </a:rPr>
              <a:t>实际情况是</a:t>
            </a:r>
            <a:r>
              <a:rPr kumimoji="1" lang="en-US" altLang="zh-CN" sz="2800" b="1">
                <a:solidFill>
                  <a:srgbClr val="FF0000"/>
                </a:solidFill>
                <a:latin typeface="Times New Roman" panose="02020603050405020304" pitchFamily="18" charset="0"/>
                <a:ea typeface="方正姚体" panose="02010601030101010101" pitchFamily="2" charset="-122"/>
              </a:rPr>
              <a:t>——</a:t>
            </a:r>
            <a:endParaRPr kumimoji="1" lang="en-US" altLang="zh-CN" b="1">
              <a:solidFill>
                <a:srgbClr val="FFCC00"/>
              </a:solidFill>
              <a:latin typeface="Times New Roman" panose="02020603050405020304" pitchFamily="18" charset="0"/>
              <a:ea typeface="华文新魏" panose="02010800040101010101" pitchFamily="2" charset="-122"/>
            </a:endParaRPr>
          </a:p>
        </p:txBody>
      </p:sp>
      <p:sp>
        <p:nvSpPr>
          <p:cNvPr id="19496" name="Text Box 40"/>
          <p:cNvSpPr txBox="1">
            <a:spLocks noChangeArrowheads="1"/>
          </p:cNvSpPr>
          <p:nvPr/>
        </p:nvSpPr>
        <p:spPr bwMode="auto">
          <a:xfrm>
            <a:off x="4859338" y="476250"/>
            <a:ext cx="42846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solidFill>
                  <a:srgbClr val="FF0000"/>
                </a:solidFill>
                <a:latin typeface="Times New Roman" panose="02020603050405020304" pitchFamily="18" charset="0"/>
                <a:ea typeface="仿宋_GB2312" pitchFamily="49" charset="-122"/>
              </a:rPr>
              <a:t>只有一个接收器接收到光子！</a:t>
            </a:r>
          </a:p>
        </p:txBody>
      </p:sp>
      <p:sp>
        <p:nvSpPr>
          <p:cNvPr id="19497" name="Text Box 41"/>
          <p:cNvSpPr txBox="1">
            <a:spLocks noChangeArrowheads="1"/>
          </p:cNvSpPr>
          <p:nvPr/>
        </p:nvSpPr>
        <p:spPr bwMode="auto">
          <a:xfrm>
            <a:off x="5256213" y="908050"/>
            <a:ext cx="39243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solidFill>
                  <a:schemeClr val="accent2"/>
                </a:solidFill>
                <a:latin typeface="Times New Roman" panose="02020603050405020304" pitchFamily="18" charset="0"/>
                <a:ea typeface="仿宋_GB2312" pitchFamily="49" charset="-122"/>
              </a:rPr>
              <a:t>例如</a:t>
            </a:r>
            <a:r>
              <a:rPr kumimoji="1" lang="en-US" altLang="zh-CN" sz="2400" b="1">
                <a:solidFill>
                  <a:schemeClr val="accent2"/>
                </a:solidFill>
                <a:latin typeface="Times New Roman" panose="02020603050405020304" pitchFamily="18" charset="0"/>
                <a:ea typeface="仿宋_GB2312" pitchFamily="49" charset="-122"/>
              </a:rPr>
              <a:t>——</a:t>
            </a:r>
            <a:r>
              <a:rPr kumimoji="1" lang="zh-CN" altLang="en-US" sz="2400" b="1">
                <a:solidFill>
                  <a:schemeClr val="accent2"/>
                </a:solidFill>
                <a:latin typeface="Times New Roman" panose="02020603050405020304" pitchFamily="18" charset="0"/>
                <a:ea typeface="仿宋_GB2312" pitchFamily="49" charset="-122"/>
              </a:rPr>
              <a:t>总是</a:t>
            </a:r>
            <a:r>
              <a:rPr kumimoji="1" lang="en-US" altLang="zh-CN" sz="2400" b="1">
                <a:solidFill>
                  <a:schemeClr val="accent2"/>
                </a:solidFill>
                <a:latin typeface="Times New Roman" panose="02020603050405020304" pitchFamily="18" charset="0"/>
                <a:ea typeface="仿宋_GB2312" pitchFamily="49" charset="-122"/>
              </a:rPr>
              <a:t>A</a:t>
            </a:r>
            <a:r>
              <a:rPr kumimoji="1" lang="zh-CN" altLang="en-US" sz="2400" b="1">
                <a:solidFill>
                  <a:schemeClr val="accent2"/>
                </a:solidFill>
                <a:latin typeface="Times New Roman" panose="02020603050405020304" pitchFamily="18" charset="0"/>
                <a:ea typeface="仿宋_GB2312" pitchFamily="49" charset="-122"/>
              </a:rPr>
              <a:t>接收到光子</a:t>
            </a:r>
          </a:p>
          <a:p>
            <a:pPr>
              <a:spcBef>
                <a:spcPct val="50000"/>
              </a:spcBef>
            </a:pPr>
            <a:r>
              <a:rPr kumimoji="1" lang="zh-CN" altLang="en-US" sz="2400" b="1">
                <a:solidFill>
                  <a:schemeClr val="accent2"/>
                </a:solidFill>
                <a:latin typeface="Times New Roman" panose="02020603050405020304" pitchFamily="18" charset="0"/>
                <a:ea typeface="仿宋_GB2312" pitchFamily="49" charset="-122"/>
              </a:rPr>
              <a:t>                 而</a:t>
            </a:r>
            <a:r>
              <a:rPr kumimoji="1" lang="en-US" altLang="zh-CN" sz="2400" b="1">
                <a:solidFill>
                  <a:schemeClr val="accent2"/>
                </a:solidFill>
                <a:latin typeface="Times New Roman" panose="02020603050405020304" pitchFamily="18" charset="0"/>
                <a:ea typeface="仿宋_GB2312" pitchFamily="49" charset="-122"/>
              </a:rPr>
              <a:t>B</a:t>
            </a:r>
            <a:r>
              <a:rPr kumimoji="1" lang="zh-CN" altLang="en-US" sz="2400" b="1">
                <a:solidFill>
                  <a:schemeClr val="accent2"/>
                </a:solidFill>
                <a:latin typeface="Times New Roman" panose="02020603050405020304" pitchFamily="18" charset="0"/>
                <a:ea typeface="仿宋_GB2312" pitchFamily="49" charset="-122"/>
              </a:rPr>
              <a:t>总接收不到</a:t>
            </a:r>
          </a:p>
        </p:txBody>
      </p:sp>
      <p:graphicFrame>
        <p:nvGraphicFramePr>
          <p:cNvPr id="19498" name="Object 42"/>
          <p:cNvGraphicFramePr>
            <a:graphicFrameLocks noChangeAspect="1"/>
          </p:cNvGraphicFramePr>
          <p:nvPr/>
        </p:nvGraphicFramePr>
        <p:xfrm>
          <a:off x="3457575" y="0"/>
          <a:ext cx="177800" cy="304800"/>
        </p:xfrm>
        <a:graphic>
          <a:graphicData uri="http://schemas.openxmlformats.org/presentationml/2006/ole">
            <mc:AlternateContent xmlns:mc="http://schemas.openxmlformats.org/markup-compatibility/2006">
              <mc:Choice xmlns:v="urn:schemas-microsoft-com:vml" Requires="v">
                <p:oleObj spid="_x0000_s14337" name="公式" r:id="rId3" imgW="177480" imgH="304560" progId="Equation.3">
                  <p:embed/>
                </p:oleObj>
              </mc:Choice>
              <mc:Fallback>
                <p:oleObj name="公式" r:id="rId3" imgW="177480" imgH="304560" progId="Equation.3">
                  <p:embed/>
                  <p:pic>
                    <p:nvPicPr>
                      <p:cNvPr id="19498" name="Object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7575" y="0"/>
                        <a:ext cx="177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499" name="Object 43"/>
          <p:cNvGraphicFramePr>
            <a:graphicFrameLocks noChangeAspect="1"/>
          </p:cNvGraphicFramePr>
          <p:nvPr/>
        </p:nvGraphicFramePr>
        <p:xfrm>
          <a:off x="4284663" y="549275"/>
          <a:ext cx="203200" cy="317500"/>
        </p:xfrm>
        <a:graphic>
          <a:graphicData uri="http://schemas.openxmlformats.org/presentationml/2006/ole">
            <mc:AlternateContent xmlns:mc="http://schemas.openxmlformats.org/markup-compatibility/2006">
              <mc:Choice xmlns:v="urn:schemas-microsoft-com:vml" Requires="v">
                <p:oleObj spid="_x0000_s14338" name="公式" r:id="rId5" imgW="203040" imgH="317160" progId="Equation.3">
                  <p:embed/>
                </p:oleObj>
              </mc:Choice>
              <mc:Fallback>
                <p:oleObj name="公式" r:id="rId5" imgW="203040" imgH="317160" progId="Equation.3">
                  <p:embed/>
                  <p:pic>
                    <p:nvPicPr>
                      <p:cNvPr id="19499" name="Object 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4663" y="549275"/>
                        <a:ext cx="20320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500" name="Text Box 44"/>
          <p:cNvSpPr txBox="1">
            <a:spLocks noChangeArrowheads="1"/>
          </p:cNvSpPr>
          <p:nvPr/>
        </p:nvSpPr>
        <p:spPr bwMode="auto">
          <a:xfrm>
            <a:off x="6083300" y="2568575"/>
            <a:ext cx="295275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solidFill>
                  <a:schemeClr val="accent2"/>
                </a:solidFill>
                <a:latin typeface="Times New Roman" panose="02020603050405020304" pitchFamily="18" charset="0"/>
                <a:ea typeface="仿宋_GB2312" pitchFamily="49" charset="-122"/>
              </a:rPr>
              <a:t>总是</a:t>
            </a:r>
            <a:r>
              <a:rPr kumimoji="1" lang="en-US" altLang="zh-CN" sz="2400" b="1">
                <a:solidFill>
                  <a:schemeClr val="accent2"/>
                </a:solidFill>
                <a:latin typeface="Times New Roman" panose="02020603050405020304" pitchFamily="18" charset="0"/>
                <a:ea typeface="仿宋_GB2312" pitchFamily="49" charset="-122"/>
              </a:rPr>
              <a:t>B</a:t>
            </a:r>
            <a:r>
              <a:rPr kumimoji="1" lang="zh-CN" altLang="en-US" sz="2400" b="1">
                <a:solidFill>
                  <a:schemeClr val="accent2"/>
                </a:solidFill>
                <a:latin typeface="Times New Roman" panose="02020603050405020304" pitchFamily="18" charset="0"/>
                <a:ea typeface="仿宋_GB2312" pitchFamily="49" charset="-122"/>
              </a:rPr>
              <a:t>接收到光子，</a:t>
            </a:r>
          </a:p>
          <a:p>
            <a:pPr>
              <a:spcBef>
                <a:spcPct val="50000"/>
              </a:spcBef>
            </a:pPr>
            <a:r>
              <a:rPr kumimoji="1" lang="zh-CN" altLang="en-US" sz="2400" b="1">
                <a:solidFill>
                  <a:schemeClr val="accent2"/>
                </a:solidFill>
                <a:latin typeface="Times New Roman" panose="02020603050405020304" pitchFamily="18" charset="0"/>
                <a:ea typeface="仿宋_GB2312" pitchFamily="49" charset="-122"/>
              </a:rPr>
              <a:t>而</a:t>
            </a:r>
            <a:r>
              <a:rPr kumimoji="1" lang="en-US" altLang="zh-CN" sz="2400" b="1">
                <a:solidFill>
                  <a:schemeClr val="accent2"/>
                </a:solidFill>
                <a:latin typeface="Times New Roman" panose="02020603050405020304" pitchFamily="18" charset="0"/>
                <a:ea typeface="仿宋_GB2312" pitchFamily="49" charset="-122"/>
              </a:rPr>
              <a:t>A</a:t>
            </a:r>
            <a:r>
              <a:rPr kumimoji="1" lang="zh-CN" altLang="en-US" sz="2400" b="1">
                <a:solidFill>
                  <a:schemeClr val="accent2"/>
                </a:solidFill>
                <a:latin typeface="Times New Roman" panose="02020603050405020304" pitchFamily="18" charset="0"/>
                <a:ea typeface="仿宋_GB2312" pitchFamily="49" charset="-122"/>
              </a:rPr>
              <a:t>总接收不到</a:t>
            </a:r>
          </a:p>
        </p:txBody>
      </p:sp>
      <p:graphicFrame>
        <p:nvGraphicFramePr>
          <p:cNvPr id="19501" name="Object 45"/>
          <p:cNvGraphicFramePr>
            <a:graphicFrameLocks noChangeAspect="1"/>
          </p:cNvGraphicFramePr>
          <p:nvPr/>
        </p:nvGraphicFramePr>
        <p:xfrm>
          <a:off x="4322763" y="603250"/>
          <a:ext cx="177800" cy="304800"/>
        </p:xfrm>
        <a:graphic>
          <a:graphicData uri="http://schemas.openxmlformats.org/presentationml/2006/ole">
            <mc:AlternateContent xmlns:mc="http://schemas.openxmlformats.org/markup-compatibility/2006">
              <mc:Choice xmlns:v="urn:schemas-microsoft-com:vml" Requires="v">
                <p:oleObj spid="_x0000_s14339" name="公式" r:id="rId7" imgW="177480" imgH="304560" progId="Equation.3">
                  <p:embed/>
                </p:oleObj>
              </mc:Choice>
              <mc:Fallback>
                <p:oleObj name="公式" r:id="rId7" imgW="177480" imgH="304560" progId="Equation.3">
                  <p:embed/>
                  <p:pic>
                    <p:nvPicPr>
                      <p:cNvPr id="19501" name="Object 4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22763" y="603250"/>
                        <a:ext cx="177800" cy="30480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502" name="Object 46"/>
          <p:cNvGraphicFramePr>
            <a:graphicFrameLocks noChangeAspect="1"/>
          </p:cNvGraphicFramePr>
          <p:nvPr/>
        </p:nvGraphicFramePr>
        <p:xfrm>
          <a:off x="3429000" y="0"/>
          <a:ext cx="203200" cy="317500"/>
        </p:xfrm>
        <a:graphic>
          <a:graphicData uri="http://schemas.openxmlformats.org/presentationml/2006/ole">
            <mc:AlternateContent xmlns:mc="http://schemas.openxmlformats.org/markup-compatibility/2006">
              <mc:Choice xmlns:v="urn:schemas-microsoft-com:vml" Requires="v">
                <p:oleObj spid="_x0000_s14340" name="公式" r:id="rId9" imgW="203040" imgH="317160" progId="Equation.3">
                  <p:embed/>
                </p:oleObj>
              </mc:Choice>
              <mc:Fallback>
                <p:oleObj name="公式" r:id="rId9" imgW="203040" imgH="317160" progId="Equation.3">
                  <p:embed/>
                  <p:pic>
                    <p:nvPicPr>
                      <p:cNvPr id="19502" name="Object 4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9000" y="0"/>
                        <a:ext cx="203200" cy="31750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503" name="Object 47"/>
          <p:cNvGraphicFramePr>
            <a:graphicFrameLocks noChangeAspect="1"/>
          </p:cNvGraphicFramePr>
          <p:nvPr/>
        </p:nvGraphicFramePr>
        <p:xfrm>
          <a:off x="4083050" y="1268413"/>
          <a:ext cx="2576513" cy="855662"/>
        </p:xfrm>
        <a:graphic>
          <a:graphicData uri="http://schemas.openxmlformats.org/presentationml/2006/ole">
            <mc:AlternateContent xmlns:mc="http://schemas.openxmlformats.org/markup-compatibility/2006">
              <mc:Choice xmlns:v="urn:schemas-microsoft-com:vml" Requires="v">
                <p:oleObj spid="_x0000_s14341" name="公式" r:id="rId11" imgW="2908080" imgH="965160" progId="Equation.3">
                  <p:embed/>
                </p:oleObj>
              </mc:Choice>
              <mc:Fallback>
                <p:oleObj name="公式" r:id="rId11" imgW="2908080" imgH="965160" progId="Equation.3">
                  <p:embed/>
                  <p:pic>
                    <p:nvPicPr>
                      <p:cNvPr id="19503" name="Object 4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83050" y="1268413"/>
                        <a:ext cx="2576513" cy="855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504" name="Object 48"/>
          <p:cNvGraphicFramePr>
            <a:graphicFrameLocks noChangeAspect="1"/>
          </p:cNvGraphicFramePr>
          <p:nvPr/>
        </p:nvGraphicFramePr>
        <p:xfrm>
          <a:off x="3581400" y="2590800"/>
          <a:ext cx="2576513" cy="855663"/>
        </p:xfrm>
        <a:graphic>
          <a:graphicData uri="http://schemas.openxmlformats.org/presentationml/2006/ole">
            <mc:AlternateContent xmlns:mc="http://schemas.openxmlformats.org/markup-compatibility/2006">
              <mc:Choice xmlns:v="urn:schemas-microsoft-com:vml" Requires="v">
                <p:oleObj spid="_x0000_s14342" name="公式" r:id="rId13" imgW="2908080" imgH="965160" progId="Equation.3">
                  <p:embed/>
                </p:oleObj>
              </mc:Choice>
              <mc:Fallback>
                <p:oleObj name="公式" r:id="rId13" imgW="2908080" imgH="965160" progId="Equation.3">
                  <p:embed/>
                  <p:pic>
                    <p:nvPicPr>
                      <p:cNvPr id="19504" name="Object 4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81400" y="2590800"/>
                        <a:ext cx="257651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505" name="Line 49"/>
          <p:cNvSpPr>
            <a:spLocks noChangeShapeType="1"/>
          </p:cNvSpPr>
          <p:nvPr/>
        </p:nvSpPr>
        <p:spPr bwMode="auto">
          <a:xfrm flipH="1">
            <a:off x="1331913" y="1989138"/>
            <a:ext cx="647700" cy="503237"/>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06" name="Line 50"/>
          <p:cNvSpPr>
            <a:spLocks noChangeShapeType="1"/>
          </p:cNvSpPr>
          <p:nvPr/>
        </p:nvSpPr>
        <p:spPr bwMode="auto">
          <a:xfrm flipH="1">
            <a:off x="3132138" y="692150"/>
            <a:ext cx="647700" cy="503238"/>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07" name="Text Box 51"/>
          <p:cNvSpPr txBox="1">
            <a:spLocks noChangeArrowheads="1"/>
          </p:cNvSpPr>
          <p:nvPr/>
        </p:nvSpPr>
        <p:spPr bwMode="auto">
          <a:xfrm>
            <a:off x="1619250" y="6035675"/>
            <a:ext cx="55308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solidFill>
                  <a:srgbClr val="FF0000"/>
                </a:solidFill>
                <a:latin typeface="Times New Roman" panose="02020603050405020304" pitchFamily="18" charset="0"/>
                <a:ea typeface="仿宋_GB2312" pitchFamily="49" charset="-122"/>
              </a:rPr>
              <a:t>如果将光子入射后的行为看作波动就很容易解释：单粒子入射后呈现出波性</a:t>
            </a:r>
          </a:p>
        </p:txBody>
      </p:sp>
      <p:sp>
        <p:nvSpPr>
          <p:cNvPr id="19508" name="Rectangle 52"/>
          <p:cNvSpPr>
            <a:spLocks noChangeArrowheads="1"/>
          </p:cNvSpPr>
          <p:nvPr/>
        </p:nvSpPr>
        <p:spPr bwMode="auto">
          <a:xfrm>
            <a:off x="2268538" y="692150"/>
            <a:ext cx="71437" cy="503238"/>
          </a:xfrm>
          <a:prstGeom prst="rect">
            <a:avLst/>
          </a:prstGeom>
          <a:solidFill>
            <a:schemeClr val="hlink">
              <a:alpha val="61000"/>
            </a:schemeClr>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9" name="Text Box 53"/>
          <p:cNvSpPr txBox="1">
            <a:spLocks noChangeArrowheads="1"/>
          </p:cNvSpPr>
          <p:nvPr/>
        </p:nvSpPr>
        <p:spPr bwMode="auto">
          <a:xfrm>
            <a:off x="1258888" y="4365625"/>
            <a:ext cx="5111750" cy="94615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仿宋_GB2312" pitchFamily="49" charset="-122"/>
              </a:rPr>
              <a:t>这个现象显然意味着微观粒子的行为一定有别于经典的粒子</a:t>
            </a:r>
          </a:p>
        </p:txBody>
      </p:sp>
      <p:sp>
        <p:nvSpPr>
          <p:cNvPr id="19510" name="Text Box 54"/>
          <p:cNvSpPr txBox="1">
            <a:spLocks noChangeArrowheads="1"/>
          </p:cNvSpPr>
          <p:nvPr/>
        </p:nvSpPr>
        <p:spPr bwMode="auto">
          <a:xfrm>
            <a:off x="684213" y="5445125"/>
            <a:ext cx="6630987" cy="519113"/>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仿宋_GB2312" pitchFamily="49" charset="-122"/>
              </a:rPr>
              <a:t>该如何解释以上单光子的行为呢？</a:t>
            </a:r>
          </a:p>
        </p:txBody>
      </p:sp>
      <p:sp>
        <p:nvSpPr>
          <p:cNvPr id="19511" name="Rectangle 55"/>
          <p:cNvSpPr>
            <a:spLocks noChangeArrowheads="1"/>
          </p:cNvSpPr>
          <p:nvPr/>
        </p:nvSpPr>
        <p:spPr bwMode="auto">
          <a:xfrm>
            <a:off x="1403350" y="1557338"/>
            <a:ext cx="3238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4400" b="1">
                <a:solidFill>
                  <a:srgbClr val="FF0000"/>
                </a:solidFill>
                <a:latin typeface="Times New Roman" panose="02020603050405020304" pitchFamily="18" charset="0"/>
                <a:ea typeface="隶书" panose="02010509060101010101" pitchFamily="49" charset="-122"/>
              </a:rPr>
              <a:t>.</a:t>
            </a:r>
          </a:p>
        </p:txBody>
      </p:sp>
      <p:grpSp>
        <p:nvGrpSpPr>
          <p:cNvPr id="19512" name="Group 56"/>
          <p:cNvGrpSpPr>
            <a:grpSpLocks/>
          </p:cNvGrpSpPr>
          <p:nvPr/>
        </p:nvGrpSpPr>
        <p:grpSpPr bwMode="auto">
          <a:xfrm>
            <a:off x="539750" y="1311275"/>
            <a:ext cx="1042988" cy="1050925"/>
            <a:chOff x="340" y="935"/>
            <a:chExt cx="657" cy="662"/>
          </a:xfrm>
        </p:grpSpPr>
        <p:sp>
          <p:nvSpPr>
            <p:cNvPr id="19513" name="Rectangle 57"/>
            <p:cNvSpPr>
              <a:spLocks noChangeArrowheads="1"/>
            </p:cNvSpPr>
            <p:nvPr/>
          </p:nvSpPr>
          <p:spPr bwMode="auto">
            <a:xfrm>
              <a:off x="340" y="1026"/>
              <a:ext cx="20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4400" b="1">
                  <a:solidFill>
                    <a:srgbClr val="FF0000"/>
                  </a:solidFill>
                  <a:latin typeface="Times New Roman" panose="02020603050405020304" pitchFamily="18" charset="0"/>
                  <a:ea typeface="隶书" panose="02010509060101010101" pitchFamily="49" charset="-122"/>
                </a:rPr>
                <a:t>.</a:t>
              </a:r>
            </a:p>
          </p:txBody>
        </p:sp>
        <p:sp>
          <p:nvSpPr>
            <p:cNvPr id="19514" name="Rectangle 58"/>
            <p:cNvSpPr>
              <a:spLocks noChangeArrowheads="1"/>
            </p:cNvSpPr>
            <p:nvPr/>
          </p:nvSpPr>
          <p:spPr bwMode="auto">
            <a:xfrm>
              <a:off x="476" y="981"/>
              <a:ext cx="20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4400" b="1">
                  <a:solidFill>
                    <a:srgbClr val="FF0000"/>
                  </a:solidFill>
                  <a:latin typeface="Times New Roman" panose="02020603050405020304" pitchFamily="18" charset="0"/>
                  <a:ea typeface="隶书" panose="02010509060101010101" pitchFamily="49" charset="-122"/>
                </a:rPr>
                <a:t>.</a:t>
              </a:r>
            </a:p>
          </p:txBody>
        </p:sp>
        <p:sp>
          <p:nvSpPr>
            <p:cNvPr id="19515" name="Rectangle 59"/>
            <p:cNvSpPr>
              <a:spLocks noChangeArrowheads="1"/>
            </p:cNvSpPr>
            <p:nvPr/>
          </p:nvSpPr>
          <p:spPr bwMode="auto">
            <a:xfrm>
              <a:off x="567" y="1117"/>
              <a:ext cx="20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4400" b="1">
                  <a:solidFill>
                    <a:srgbClr val="FF0000"/>
                  </a:solidFill>
                  <a:latin typeface="Times New Roman" panose="02020603050405020304" pitchFamily="18" charset="0"/>
                  <a:ea typeface="隶书" panose="02010509060101010101" pitchFamily="49" charset="-122"/>
                </a:rPr>
                <a:t>.</a:t>
              </a:r>
            </a:p>
          </p:txBody>
        </p:sp>
        <p:sp>
          <p:nvSpPr>
            <p:cNvPr id="19516" name="Rectangle 60"/>
            <p:cNvSpPr>
              <a:spLocks noChangeArrowheads="1"/>
            </p:cNvSpPr>
            <p:nvPr/>
          </p:nvSpPr>
          <p:spPr bwMode="auto">
            <a:xfrm>
              <a:off x="703" y="981"/>
              <a:ext cx="20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4400" b="1">
                  <a:solidFill>
                    <a:srgbClr val="FF0000"/>
                  </a:solidFill>
                  <a:latin typeface="Times New Roman" panose="02020603050405020304" pitchFamily="18" charset="0"/>
                  <a:ea typeface="隶书" panose="02010509060101010101" pitchFamily="49" charset="-122"/>
                </a:rPr>
                <a:t>.</a:t>
              </a:r>
            </a:p>
          </p:txBody>
        </p:sp>
        <p:sp>
          <p:nvSpPr>
            <p:cNvPr id="19517" name="Rectangle 61"/>
            <p:cNvSpPr>
              <a:spLocks noChangeArrowheads="1"/>
            </p:cNvSpPr>
            <p:nvPr/>
          </p:nvSpPr>
          <p:spPr bwMode="auto">
            <a:xfrm>
              <a:off x="793" y="1071"/>
              <a:ext cx="20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4400" b="1">
                  <a:solidFill>
                    <a:srgbClr val="FF0000"/>
                  </a:solidFill>
                  <a:latin typeface="Times New Roman" panose="02020603050405020304" pitchFamily="18" charset="0"/>
                  <a:ea typeface="隶书" panose="02010509060101010101" pitchFamily="49" charset="-122"/>
                </a:rPr>
                <a:t>.</a:t>
              </a:r>
            </a:p>
          </p:txBody>
        </p:sp>
        <p:sp>
          <p:nvSpPr>
            <p:cNvPr id="19518" name="Rectangle 62"/>
            <p:cNvSpPr>
              <a:spLocks noChangeArrowheads="1"/>
            </p:cNvSpPr>
            <p:nvPr/>
          </p:nvSpPr>
          <p:spPr bwMode="auto">
            <a:xfrm>
              <a:off x="612" y="935"/>
              <a:ext cx="20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4400" b="1">
                  <a:solidFill>
                    <a:srgbClr val="FF0000"/>
                  </a:solidFill>
                  <a:latin typeface="Times New Roman" panose="02020603050405020304" pitchFamily="18" charset="0"/>
                  <a:ea typeface="隶书" panose="02010509060101010101" pitchFamily="49" charset="-122"/>
                </a:rPr>
                <a:t>.</a:t>
              </a:r>
            </a:p>
          </p:txBody>
        </p:sp>
        <p:sp>
          <p:nvSpPr>
            <p:cNvPr id="19519" name="Rectangle 63"/>
            <p:cNvSpPr>
              <a:spLocks noChangeArrowheads="1"/>
            </p:cNvSpPr>
            <p:nvPr/>
          </p:nvSpPr>
          <p:spPr bwMode="auto">
            <a:xfrm>
              <a:off x="431" y="1117"/>
              <a:ext cx="20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4400" b="1">
                  <a:solidFill>
                    <a:srgbClr val="FF0000"/>
                  </a:solidFill>
                  <a:latin typeface="Times New Roman" panose="02020603050405020304" pitchFamily="18" charset="0"/>
                  <a:ea typeface="隶书" panose="02010509060101010101" pitchFamily="49" charset="-122"/>
                </a:rPr>
                <a:t>.</a:t>
              </a:r>
            </a:p>
          </p:txBody>
        </p:sp>
        <p:graphicFrame>
          <p:nvGraphicFramePr>
            <p:cNvPr id="19520" name="Object 64"/>
            <p:cNvGraphicFramePr>
              <a:graphicFrameLocks noChangeAspect="1"/>
            </p:cNvGraphicFramePr>
            <p:nvPr/>
          </p:nvGraphicFramePr>
          <p:xfrm>
            <a:off x="340" y="1117"/>
            <a:ext cx="312" cy="128"/>
          </p:xfrm>
          <a:graphic>
            <a:graphicData uri="http://schemas.openxmlformats.org/presentationml/2006/ole">
              <mc:AlternateContent xmlns:mc="http://schemas.openxmlformats.org/markup-compatibility/2006">
                <mc:Choice xmlns:v="urn:schemas-microsoft-com:vml" Requires="v">
                  <p:oleObj spid="_x0000_s14343" name="公式" r:id="rId15" imgW="990360" imgH="406080" progId="Equation.3">
                    <p:embed/>
                  </p:oleObj>
                </mc:Choice>
                <mc:Fallback>
                  <p:oleObj name="公式" r:id="rId15" imgW="990360" imgH="406080" progId="Equation.3">
                    <p:embed/>
                    <p:pic>
                      <p:nvPicPr>
                        <p:cNvPr id="19520" name="Object 6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0" y="1117"/>
                          <a:ext cx="312" cy="1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9521" name="Text Box 65"/>
          <p:cNvSpPr txBox="1">
            <a:spLocks noChangeArrowheads="1"/>
          </p:cNvSpPr>
          <p:nvPr/>
        </p:nvSpPr>
        <p:spPr bwMode="auto">
          <a:xfrm>
            <a:off x="2057400" y="3810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a:ea typeface="隶书" panose="02010509060101010101" pitchFamily="49" charset="-122"/>
              </a:rPr>
              <a:t>相移器</a:t>
            </a:r>
          </a:p>
        </p:txBody>
      </p:sp>
      <p:sp>
        <p:nvSpPr>
          <p:cNvPr id="19522" name="Rectangle 66"/>
          <p:cNvSpPr>
            <a:spLocks noChangeArrowheads="1"/>
          </p:cNvSpPr>
          <p:nvPr/>
        </p:nvSpPr>
        <p:spPr bwMode="auto">
          <a:xfrm>
            <a:off x="2268538" y="692150"/>
            <a:ext cx="142875" cy="503238"/>
          </a:xfrm>
          <a:prstGeom prst="rect">
            <a:avLst/>
          </a:prstGeom>
          <a:solidFill>
            <a:schemeClr val="hlink">
              <a:alpha val="61000"/>
            </a:schemeClr>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23" name="Rectangle 67"/>
          <p:cNvSpPr>
            <a:spLocks noChangeArrowheads="1"/>
          </p:cNvSpPr>
          <p:nvPr/>
        </p:nvSpPr>
        <p:spPr bwMode="auto">
          <a:xfrm>
            <a:off x="0" y="3284538"/>
            <a:ext cx="7272338" cy="1006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b="1">
                <a:latin typeface="仿宋_GB2312" pitchFamily="49" charset="-122"/>
                <a:ea typeface="仿宋_GB2312" pitchFamily="49" charset="-122"/>
              </a:rPr>
              <a:t>将光子视为经典粒子：</a:t>
            </a:r>
            <a:r>
              <a:rPr lang="en-US" altLang="zh-CN" sz="2400" b="1">
                <a:latin typeface="仿宋_GB2312" pitchFamily="49" charset="-122"/>
                <a:ea typeface="仿宋_GB2312" pitchFamily="49" charset="-122"/>
              </a:rPr>
              <a:t>A-50000;B-50000                                          </a:t>
            </a:r>
            <a:r>
              <a:rPr lang="zh-CN" altLang="en-US" sz="2400" b="1">
                <a:latin typeface="仿宋_GB2312" pitchFamily="49" charset="-122"/>
                <a:ea typeface="仿宋_GB2312" pitchFamily="49" charset="-122"/>
              </a:rPr>
              <a:t>为什么实际情况：总只有一个接收器接收到光子</a:t>
            </a:r>
            <a:r>
              <a:rPr lang="zh-CN" altLang="en-US" sz="3600" b="1">
                <a:solidFill>
                  <a:srgbClr val="FF0000"/>
                </a:solidFill>
                <a:latin typeface="仿宋_GB2312" pitchFamily="49" charset="-122"/>
                <a:ea typeface="仿宋_GB2312"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9508"/>
                                        </p:tgtEl>
                                        <p:attrNameLst>
                                          <p:attrName>style.visibility</p:attrName>
                                        </p:attrNameLst>
                                      </p:cBhvr>
                                      <p:to>
                                        <p:strVal val="visible"/>
                                      </p:to>
                                    </p:set>
                                    <p:anim calcmode="lin" valueType="num">
                                      <p:cBhvr additive="base">
                                        <p:cTn id="7" dur="2000" fill="hold"/>
                                        <p:tgtEl>
                                          <p:spTgt spid="19508"/>
                                        </p:tgtEl>
                                        <p:attrNameLst>
                                          <p:attrName>ppt_x</p:attrName>
                                        </p:attrNameLst>
                                      </p:cBhvr>
                                      <p:tavLst>
                                        <p:tav tm="0">
                                          <p:val>
                                            <p:strVal val="#ppt_x"/>
                                          </p:val>
                                        </p:tav>
                                        <p:tav tm="100000">
                                          <p:val>
                                            <p:strVal val="#ppt_x"/>
                                          </p:val>
                                        </p:tav>
                                      </p:tavLst>
                                    </p:anim>
                                    <p:anim calcmode="lin" valueType="num">
                                      <p:cBhvr additive="base">
                                        <p:cTn id="8" dur="2000" fill="hold"/>
                                        <p:tgtEl>
                                          <p:spTgt spid="1950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9521"/>
                                        </p:tgtEl>
                                        <p:attrNameLst>
                                          <p:attrName>style.visibility</p:attrName>
                                        </p:attrNameLst>
                                      </p:cBhvr>
                                      <p:to>
                                        <p:strVal val="visible"/>
                                      </p:to>
                                    </p:set>
                                    <p:animEffect transition="in" filter="blinds(horizontal)">
                                      <p:cBhvr>
                                        <p:cTn id="13" dur="500"/>
                                        <p:tgtEl>
                                          <p:spTgt spid="1952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9496"/>
                                        </p:tgtEl>
                                        <p:attrNameLst>
                                          <p:attrName>style.visibility</p:attrName>
                                        </p:attrNameLst>
                                      </p:cBhvr>
                                      <p:to>
                                        <p:strVal val="visible"/>
                                      </p:to>
                                    </p:set>
                                    <p:animEffect transition="in" filter="wipe(left)">
                                      <p:cBhvr>
                                        <p:cTn id="18" dur="2000"/>
                                        <p:tgtEl>
                                          <p:spTgt spid="1949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9497"/>
                                        </p:tgtEl>
                                        <p:attrNameLst>
                                          <p:attrName>style.visibility</p:attrName>
                                        </p:attrNameLst>
                                      </p:cBhvr>
                                      <p:to>
                                        <p:strVal val="visible"/>
                                      </p:to>
                                    </p:set>
                                    <p:animEffect transition="in" filter="blinds(horizontal)">
                                      <p:cBhvr>
                                        <p:cTn id="23" dur="500"/>
                                        <p:tgtEl>
                                          <p:spTgt spid="1949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19498"/>
                                        </p:tgtEl>
                                        <p:attrNameLst>
                                          <p:attrName>style.visibility</p:attrName>
                                        </p:attrNameLst>
                                      </p:cBhvr>
                                      <p:to>
                                        <p:strVal val="visible"/>
                                      </p:to>
                                    </p:set>
                                    <p:animEffect transition="in" filter="blinds(horizontal)">
                                      <p:cBhvr>
                                        <p:cTn id="28" dur="500"/>
                                        <p:tgtEl>
                                          <p:spTgt spid="1949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19499"/>
                                        </p:tgtEl>
                                        <p:attrNameLst>
                                          <p:attrName>style.visibility</p:attrName>
                                        </p:attrNameLst>
                                      </p:cBhvr>
                                      <p:to>
                                        <p:strVal val="visible"/>
                                      </p:to>
                                    </p:set>
                                    <p:animEffect transition="in" filter="blinds(horizontal)">
                                      <p:cBhvr>
                                        <p:cTn id="33" dur="500"/>
                                        <p:tgtEl>
                                          <p:spTgt spid="1949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nodeType="clickEffect">
                                  <p:stCondLst>
                                    <p:cond delay="0"/>
                                  </p:stCondLst>
                                  <p:childTnLst>
                                    <p:set>
                                      <p:cBhvr>
                                        <p:cTn id="37" dur="1" fill="hold">
                                          <p:stCondLst>
                                            <p:cond delay="0"/>
                                          </p:stCondLst>
                                        </p:cTn>
                                        <p:tgtEl>
                                          <p:spTgt spid="19512"/>
                                        </p:tgtEl>
                                        <p:attrNameLst>
                                          <p:attrName>style.visibility</p:attrName>
                                        </p:attrNameLst>
                                      </p:cBhvr>
                                      <p:to>
                                        <p:strVal val="visible"/>
                                      </p:to>
                                    </p:set>
                                    <p:animEffect transition="in" filter="blinds(horizontal)">
                                      <p:cBhvr>
                                        <p:cTn id="38" dur="500"/>
                                        <p:tgtEl>
                                          <p:spTgt spid="1951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nodeType="clickEffect">
                                  <p:stCondLst>
                                    <p:cond delay="0"/>
                                  </p:stCondLst>
                                  <p:childTnLst>
                                    <p:set>
                                      <p:cBhvr>
                                        <p:cTn id="42" dur="1" fill="hold">
                                          <p:stCondLst>
                                            <p:cond delay="0"/>
                                          </p:stCondLst>
                                        </p:cTn>
                                        <p:tgtEl>
                                          <p:spTgt spid="19503"/>
                                        </p:tgtEl>
                                        <p:attrNameLst>
                                          <p:attrName>style.visibility</p:attrName>
                                        </p:attrNameLst>
                                      </p:cBhvr>
                                      <p:to>
                                        <p:strVal val="visible"/>
                                      </p:to>
                                    </p:set>
                                    <p:animEffect transition="in" filter="blinds(horizontal)">
                                      <p:cBhvr>
                                        <p:cTn id="43" dur="500"/>
                                        <p:tgtEl>
                                          <p:spTgt spid="1950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xit" presetSubtype="10" fill="hold" nodeType="clickEffect">
                                  <p:stCondLst>
                                    <p:cond delay="0"/>
                                  </p:stCondLst>
                                  <p:childTnLst>
                                    <p:animEffect transition="out" filter="blinds(horizontal)">
                                      <p:cBhvr>
                                        <p:cTn id="47" dur="500"/>
                                        <p:tgtEl>
                                          <p:spTgt spid="19508"/>
                                        </p:tgtEl>
                                      </p:cBhvr>
                                    </p:animEffect>
                                    <p:set>
                                      <p:cBhvr>
                                        <p:cTn id="48" dur="1" fill="hold">
                                          <p:stCondLst>
                                            <p:cond delay="499"/>
                                          </p:stCondLst>
                                        </p:cTn>
                                        <p:tgtEl>
                                          <p:spTgt spid="19508"/>
                                        </p:tgtEl>
                                        <p:attrNameLst>
                                          <p:attrName>style.visibility</p:attrName>
                                        </p:attrNameLst>
                                      </p:cBhvr>
                                      <p:to>
                                        <p:strVal val="hidden"/>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nodeType="clickEffect">
                                  <p:stCondLst>
                                    <p:cond delay="0"/>
                                  </p:stCondLst>
                                  <p:childTnLst>
                                    <p:set>
                                      <p:cBhvr>
                                        <p:cTn id="52" dur="1" fill="hold">
                                          <p:stCondLst>
                                            <p:cond delay="0"/>
                                          </p:stCondLst>
                                        </p:cTn>
                                        <p:tgtEl>
                                          <p:spTgt spid="19522"/>
                                        </p:tgtEl>
                                        <p:attrNameLst>
                                          <p:attrName>style.visibility</p:attrName>
                                        </p:attrNameLst>
                                      </p:cBhvr>
                                      <p:to>
                                        <p:strVal val="visible"/>
                                      </p:to>
                                    </p:set>
                                    <p:animEffect transition="in" filter="blinds(horizontal)">
                                      <p:cBhvr>
                                        <p:cTn id="53" dur="500"/>
                                        <p:tgtEl>
                                          <p:spTgt spid="19522"/>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19500"/>
                                        </p:tgtEl>
                                        <p:attrNameLst>
                                          <p:attrName>style.visibility</p:attrName>
                                        </p:attrNameLst>
                                      </p:cBhvr>
                                      <p:to>
                                        <p:strVal val="visible"/>
                                      </p:to>
                                    </p:set>
                                    <p:animEffect transition="in" filter="blinds(horizontal)">
                                      <p:cBhvr>
                                        <p:cTn id="58" dur="500"/>
                                        <p:tgtEl>
                                          <p:spTgt spid="1950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nodeType="clickEffect">
                                  <p:stCondLst>
                                    <p:cond delay="0"/>
                                  </p:stCondLst>
                                  <p:childTnLst>
                                    <p:set>
                                      <p:cBhvr>
                                        <p:cTn id="62" dur="1" fill="hold">
                                          <p:stCondLst>
                                            <p:cond delay="0"/>
                                          </p:stCondLst>
                                        </p:cTn>
                                        <p:tgtEl>
                                          <p:spTgt spid="19501"/>
                                        </p:tgtEl>
                                        <p:attrNameLst>
                                          <p:attrName>style.visibility</p:attrName>
                                        </p:attrNameLst>
                                      </p:cBhvr>
                                      <p:to>
                                        <p:strVal val="visible"/>
                                      </p:to>
                                    </p:set>
                                    <p:animEffect transition="in" filter="blinds(horizontal)">
                                      <p:cBhvr>
                                        <p:cTn id="63" dur="500"/>
                                        <p:tgtEl>
                                          <p:spTgt spid="19501"/>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nodeType="clickEffect">
                                  <p:stCondLst>
                                    <p:cond delay="0"/>
                                  </p:stCondLst>
                                  <p:childTnLst>
                                    <p:set>
                                      <p:cBhvr>
                                        <p:cTn id="67" dur="1" fill="hold">
                                          <p:stCondLst>
                                            <p:cond delay="0"/>
                                          </p:stCondLst>
                                        </p:cTn>
                                        <p:tgtEl>
                                          <p:spTgt spid="19502"/>
                                        </p:tgtEl>
                                        <p:attrNameLst>
                                          <p:attrName>style.visibility</p:attrName>
                                        </p:attrNameLst>
                                      </p:cBhvr>
                                      <p:to>
                                        <p:strVal val="visible"/>
                                      </p:to>
                                    </p:set>
                                    <p:animEffect transition="in" filter="blinds(horizontal)">
                                      <p:cBhvr>
                                        <p:cTn id="68" dur="500"/>
                                        <p:tgtEl>
                                          <p:spTgt spid="19502"/>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nodeType="clickEffect">
                                  <p:stCondLst>
                                    <p:cond delay="0"/>
                                  </p:stCondLst>
                                  <p:childTnLst>
                                    <p:set>
                                      <p:cBhvr>
                                        <p:cTn id="72" dur="1" fill="hold">
                                          <p:stCondLst>
                                            <p:cond delay="0"/>
                                          </p:stCondLst>
                                        </p:cTn>
                                        <p:tgtEl>
                                          <p:spTgt spid="19504"/>
                                        </p:tgtEl>
                                        <p:attrNameLst>
                                          <p:attrName>style.visibility</p:attrName>
                                        </p:attrNameLst>
                                      </p:cBhvr>
                                      <p:to>
                                        <p:strVal val="visible"/>
                                      </p:to>
                                    </p:set>
                                    <p:animEffect transition="in" filter="blinds(horizontal)">
                                      <p:cBhvr>
                                        <p:cTn id="73" dur="500"/>
                                        <p:tgtEl>
                                          <p:spTgt spid="19504"/>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19523"/>
                                        </p:tgtEl>
                                        <p:attrNameLst>
                                          <p:attrName>style.visibility</p:attrName>
                                        </p:attrNameLst>
                                      </p:cBhvr>
                                      <p:to>
                                        <p:strVal val="visible"/>
                                      </p:to>
                                    </p:set>
                                    <p:animEffect transition="in" filter="blinds(horizontal)">
                                      <p:cBhvr>
                                        <p:cTn id="78" dur="500"/>
                                        <p:tgtEl>
                                          <p:spTgt spid="19523"/>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3" presetClass="entr" presetSubtype="10" fill="hold" grpId="0" nodeType="clickEffect">
                                  <p:stCondLst>
                                    <p:cond delay="0"/>
                                  </p:stCondLst>
                                  <p:childTnLst>
                                    <p:set>
                                      <p:cBhvr>
                                        <p:cTn id="82" dur="1" fill="hold">
                                          <p:stCondLst>
                                            <p:cond delay="0"/>
                                          </p:stCondLst>
                                        </p:cTn>
                                        <p:tgtEl>
                                          <p:spTgt spid="19509"/>
                                        </p:tgtEl>
                                        <p:attrNameLst>
                                          <p:attrName>style.visibility</p:attrName>
                                        </p:attrNameLst>
                                      </p:cBhvr>
                                      <p:to>
                                        <p:strVal val="visible"/>
                                      </p:to>
                                    </p:set>
                                    <p:animEffect transition="in" filter="blinds(horizontal)">
                                      <p:cBhvr>
                                        <p:cTn id="83" dur="500"/>
                                        <p:tgtEl>
                                          <p:spTgt spid="19509"/>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19510"/>
                                        </p:tgtEl>
                                        <p:attrNameLst>
                                          <p:attrName>style.visibility</p:attrName>
                                        </p:attrNameLst>
                                      </p:cBhvr>
                                      <p:to>
                                        <p:strVal val="visible"/>
                                      </p:to>
                                    </p:set>
                                    <p:animEffect transition="in" filter="blinds(horizontal)">
                                      <p:cBhvr>
                                        <p:cTn id="88" dur="500"/>
                                        <p:tgtEl>
                                          <p:spTgt spid="19510"/>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19507"/>
                                        </p:tgtEl>
                                        <p:attrNameLst>
                                          <p:attrName>style.visibility</p:attrName>
                                        </p:attrNameLst>
                                      </p:cBhvr>
                                      <p:to>
                                        <p:strVal val="visible"/>
                                      </p:to>
                                    </p:set>
                                    <p:animEffect transition="in" filter="wipe(left)">
                                      <p:cBhvr>
                                        <p:cTn id="93" dur="2000"/>
                                        <p:tgtEl>
                                          <p:spTgt spid="19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96" grpId="0"/>
      <p:bldP spid="19497" grpId="0"/>
      <p:bldP spid="19500" grpId="0"/>
      <p:bldP spid="19507" grpId="0"/>
      <p:bldP spid="19509" grpId="0" animBg="1"/>
      <p:bldP spid="19510" grpId="0" animBg="1"/>
      <p:bldP spid="19521" grpId="0"/>
      <p:bldP spid="195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2"/>
          <p:cNvGrpSpPr>
            <a:grpSpLocks/>
          </p:cNvGrpSpPr>
          <p:nvPr/>
        </p:nvGrpSpPr>
        <p:grpSpPr bwMode="auto">
          <a:xfrm>
            <a:off x="1619250" y="936625"/>
            <a:ext cx="0" cy="1223963"/>
            <a:chOff x="997" y="2726"/>
            <a:chExt cx="0" cy="771"/>
          </a:xfrm>
        </p:grpSpPr>
        <p:sp>
          <p:nvSpPr>
            <p:cNvPr id="20483" name="Line 3"/>
            <p:cNvSpPr>
              <a:spLocks noChangeShapeType="1"/>
            </p:cNvSpPr>
            <p:nvPr/>
          </p:nvSpPr>
          <p:spPr bwMode="auto">
            <a:xfrm flipV="1">
              <a:off x="997" y="2726"/>
              <a:ext cx="0" cy="771"/>
            </a:xfrm>
            <a:prstGeom prst="line">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4" name="Line 4"/>
            <p:cNvSpPr>
              <a:spLocks noChangeShapeType="1"/>
            </p:cNvSpPr>
            <p:nvPr/>
          </p:nvSpPr>
          <p:spPr bwMode="auto">
            <a:xfrm flipV="1">
              <a:off x="997" y="2998"/>
              <a:ext cx="0" cy="182"/>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485" name="Group 5"/>
          <p:cNvGrpSpPr>
            <a:grpSpLocks/>
          </p:cNvGrpSpPr>
          <p:nvPr/>
        </p:nvGrpSpPr>
        <p:grpSpPr bwMode="auto">
          <a:xfrm>
            <a:off x="0" y="1512888"/>
            <a:ext cx="1619250" cy="1117600"/>
            <a:chOff x="-23" y="3089"/>
            <a:chExt cx="1020" cy="704"/>
          </a:xfrm>
        </p:grpSpPr>
        <p:sp>
          <p:nvSpPr>
            <p:cNvPr id="20486" name="Text Box 6"/>
            <p:cNvSpPr txBox="1">
              <a:spLocks noChangeArrowheads="1"/>
            </p:cNvSpPr>
            <p:nvPr/>
          </p:nvSpPr>
          <p:spPr bwMode="auto">
            <a:xfrm>
              <a:off x="181" y="3089"/>
              <a:ext cx="499"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5400" b="1">
                  <a:solidFill>
                    <a:srgbClr val="FF0000"/>
                  </a:solidFill>
                  <a:latin typeface="Times New Roman" panose="02020603050405020304" pitchFamily="18" charset="0"/>
                  <a:ea typeface="仿宋_GB2312" pitchFamily="49" charset="-122"/>
                </a:rPr>
                <a:t>.</a:t>
              </a:r>
            </a:p>
          </p:txBody>
        </p:sp>
        <p:sp>
          <p:nvSpPr>
            <p:cNvPr id="20487" name="Line 7"/>
            <p:cNvSpPr>
              <a:spLocks noChangeShapeType="1"/>
            </p:cNvSpPr>
            <p:nvPr/>
          </p:nvSpPr>
          <p:spPr bwMode="auto">
            <a:xfrm>
              <a:off x="90" y="3497"/>
              <a:ext cx="9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8" name="Line 8"/>
            <p:cNvSpPr>
              <a:spLocks noChangeShapeType="1"/>
            </p:cNvSpPr>
            <p:nvPr/>
          </p:nvSpPr>
          <p:spPr bwMode="auto">
            <a:xfrm>
              <a:off x="453" y="3498"/>
              <a:ext cx="272"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9" name="Text Box 9"/>
            <p:cNvSpPr txBox="1">
              <a:spLocks noChangeArrowheads="1"/>
            </p:cNvSpPr>
            <p:nvPr/>
          </p:nvSpPr>
          <p:spPr bwMode="auto">
            <a:xfrm>
              <a:off x="-23" y="3543"/>
              <a:ext cx="63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单光子</a:t>
              </a:r>
            </a:p>
          </p:txBody>
        </p:sp>
      </p:grpSp>
      <p:grpSp>
        <p:nvGrpSpPr>
          <p:cNvPr id="20490" name="Group 10"/>
          <p:cNvGrpSpPr>
            <a:grpSpLocks/>
          </p:cNvGrpSpPr>
          <p:nvPr/>
        </p:nvGrpSpPr>
        <p:grpSpPr bwMode="auto">
          <a:xfrm>
            <a:off x="1763713" y="2133600"/>
            <a:ext cx="1512887" cy="0"/>
            <a:chOff x="1088" y="3497"/>
            <a:chExt cx="953" cy="0"/>
          </a:xfrm>
        </p:grpSpPr>
        <p:sp>
          <p:nvSpPr>
            <p:cNvPr id="20491" name="Line 11"/>
            <p:cNvSpPr>
              <a:spLocks noChangeShapeType="1"/>
            </p:cNvSpPr>
            <p:nvPr/>
          </p:nvSpPr>
          <p:spPr bwMode="auto">
            <a:xfrm>
              <a:off x="1088" y="3497"/>
              <a:ext cx="953" cy="0"/>
            </a:xfrm>
            <a:prstGeom prst="line">
              <a:avLst/>
            </a:prstGeom>
            <a:noFill/>
            <a:ln w="9525">
              <a:solidFill>
                <a:schemeClr val="tx1"/>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2" name="Line 12"/>
            <p:cNvSpPr>
              <a:spLocks noChangeShapeType="1"/>
            </p:cNvSpPr>
            <p:nvPr/>
          </p:nvSpPr>
          <p:spPr bwMode="auto">
            <a:xfrm>
              <a:off x="1451" y="3497"/>
              <a:ext cx="227" cy="0"/>
            </a:xfrm>
            <a:prstGeom prst="line">
              <a:avLst/>
            </a:prstGeom>
            <a:noFill/>
            <a:ln w="9525">
              <a:solidFill>
                <a:schemeClr val="tx1"/>
              </a:solidFill>
              <a:prstDash val="dash"/>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493" name="Line 13"/>
          <p:cNvSpPr>
            <a:spLocks noChangeShapeType="1"/>
          </p:cNvSpPr>
          <p:nvPr/>
        </p:nvSpPr>
        <p:spPr bwMode="auto">
          <a:xfrm>
            <a:off x="1619250" y="936625"/>
            <a:ext cx="1655763" cy="0"/>
          </a:xfrm>
          <a:prstGeom prst="line">
            <a:avLst/>
          </a:prstGeom>
          <a:noFill/>
          <a:ln w="9525">
            <a:solidFill>
              <a:schemeClr val="tx1"/>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4" name="Line 14"/>
          <p:cNvSpPr>
            <a:spLocks noChangeShapeType="1"/>
          </p:cNvSpPr>
          <p:nvPr/>
        </p:nvSpPr>
        <p:spPr bwMode="auto">
          <a:xfrm flipV="1">
            <a:off x="3276600" y="576263"/>
            <a:ext cx="0" cy="360362"/>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5" name="Line 15"/>
          <p:cNvSpPr>
            <a:spLocks noChangeShapeType="1"/>
          </p:cNvSpPr>
          <p:nvPr/>
        </p:nvSpPr>
        <p:spPr bwMode="auto">
          <a:xfrm flipV="1">
            <a:off x="3276600" y="1052513"/>
            <a:ext cx="0" cy="1079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6" name="Line 16"/>
          <p:cNvSpPr>
            <a:spLocks noChangeShapeType="1"/>
          </p:cNvSpPr>
          <p:nvPr/>
        </p:nvSpPr>
        <p:spPr bwMode="auto">
          <a:xfrm>
            <a:off x="3276600" y="936625"/>
            <a:ext cx="503238"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497" name="Group 17"/>
          <p:cNvGrpSpPr>
            <a:grpSpLocks/>
          </p:cNvGrpSpPr>
          <p:nvPr/>
        </p:nvGrpSpPr>
        <p:grpSpPr bwMode="auto">
          <a:xfrm>
            <a:off x="431800" y="0"/>
            <a:ext cx="4752975" cy="2882900"/>
            <a:chOff x="249" y="2136"/>
            <a:chExt cx="2994" cy="1816"/>
          </a:xfrm>
        </p:grpSpPr>
        <p:grpSp>
          <p:nvGrpSpPr>
            <p:cNvPr id="20498" name="Group 18"/>
            <p:cNvGrpSpPr>
              <a:grpSpLocks/>
            </p:cNvGrpSpPr>
            <p:nvPr/>
          </p:nvGrpSpPr>
          <p:grpSpPr bwMode="auto">
            <a:xfrm>
              <a:off x="634" y="2136"/>
              <a:ext cx="2609" cy="1793"/>
              <a:chOff x="634" y="2136"/>
              <a:chExt cx="2609" cy="1793"/>
            </a:xfrm>
          </p:grpSpPr>
          <p:sp>
            <p:nvSpPr>
              <p:cNvPr id="20499" name="Rectangle 19" descr="深色下对角线"/>
              <p:cNvSpPr>
                <a:spLocks noChangeArrowheads="1"/>
              </p:cNvSpPr>
              <p:nvPr/>
            </p:nvSpPr>
            <p:spPr bwMode="auto">
              <a:xfrm rot="3154966">
                <a:off x="974" y="3248"/>
                <a:ext cx="46" cy="544"/>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0500" name="Group 20"/>
              <p:cNvGrpSpPr>
                <a:grpSpLocks/>
              </p:cNvGrpSpPr>
              <p:nvPr/>
            </p:nvGrpSpPr>
            <p:grpSpPr bwMode="auto">
              <a:xfrm>
                <a:off x="1950" y="2182"/>
                <a:ext cx="181" cy="272"/>
                <a:chOff x="2290" y="2976"/>
                <a:chExt cx="182" cy="318"/>
              </a:xfrm>
            </p:grpSpPr>
            <p:sp>
              <p:nvSpPr>
                <p:cNvPr id="20501" name="Rectangle 21"/>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2" name="Rectangle 22"/>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0503" name="Group 23"/>
              <p:cNvGrpSpPr>
                <a:grpSpLocks/>
              </p:cNvGrpSpPr>
              <p:nvPr/>
            </p:nvGrpSpPr>
            <p:grpSpPr bwMode="auto">
              <a:xfrm rot="-5400000" flipH="1" flipV="1">
                <a:off x="2425" y="2568"/>
                <a:ext cx="227" cy="272"/>
                <a:chOff x="2290" y="2976"/>
                <a:chExt cx="182" cy="318"/>
              </a:xfrm>
            </p:grpSpPr>
            <p:sp>
              <p:nvSpPr>
                <p:cNvPr id="20504" name="Rectangle 24"/>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5" name="Rectangle 25"/>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0506" name="Text Box 26"/>
              <p:cNvSpPr txBox="1">
                <a:spLocks noChangeArrowheads="1"/>
              </p:cNvSpPr>
              <p:nvPr/>
            </p:nvSpPr>
            <p:spPr bwMode="auto">
              <a:xfrm>
                <a:off x="680" y="3679"/>
                <a:ext cx="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分束器</a:t>
                </a:r>
                <a:r>
                  <a:rPr kumimoji="1" lang="en-US" altLang="zh-CN" sz="2000" b="1">
                    <a:latin typeface="Times New Roman" panose="02020603050405020304" pitchFamily="18" charset="0"/>
                    <a:ea typeface="隶书" panose="02010509060101010101" pitchFamily="49" charset="-122"/>
                  </a:rPr>
                  <a:t>1</a:t>
                </a:r>
              </a:p>
            </p:txBody>
          </p:sp>
          <p:sp>
            <p:nvSpPr>
              <p:cNvPr id="20507" name="Text Box 27"/>
              <p:cNvSpPr txBox="1">
                <a:spLocks noChangeArrowheads="1"/>
              </p:cNvSpPr>
              <p:nvPr/>
            </p:nvSpPr>
            <p:spPr bwMode="auto">
              <a:xfrm>
                <a:off x="1269" y="2136"/>
                <a:ext cx="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接收器</a:t>
                </a:r>
                <a:r>
                  <a:rPr kumimoji="1" lang="en-US" altLang="zh-CN" sz="2000" b="1">
                    <a:latin typeface="Times New Roman" panose="02020603050405020304" pitchFamily="18" charset="0"/>
                    <a:ea typeface="隶书" panose="02010509060101010101" pitchFamily="49" charset="-122"/>
                  </a:rPr>
                  <a:t>A</a:t>
                </a:r>
              </a:p>
            </p:txBody>
          </p:sp>
          <p:sp>
            <p:nvSpPr>
              <p:cNvPr id="20508" name="Text Box 28"/>
              <p:cNvSpPr txBox="1">
                <a:spLocks noChangeArrowheads="1"/>
              </p:cNvSpPr>
              <p:nvPr/>
            </p:nvSpPr>
            <p:spPr bwMode="auto">
              <a:xfrm>
                <a:off x="2290" y="2772"/>
                <a:ext cx="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接收器</a:t>
                </a:r>
                <a:r>
                  <a:rPr kumimoji="1" lang="en-US" altLang="zh-CN" sz="2000" b="1">
                    <a:latin typeface="Times New Roman" panose="02020603050405020304" pitchFamily="18" charset="0"/>
                    <a:ea typeface="隶书" panose="02010509060101010101" pitchFamily="49" charset="-122"/>
                  </a:rPr>
                  <a:t>B</a:t>
                </a:r>
              </a:p>
            </p:txBody>
          </p:sp>
          <p:grpSp>
            <p:nvGrpSpPr>
              <p:cNvPr id="20509" name="Group 29"/>
              <p:cNvGrpSpPr>
                <a:grpSpLocks/>
              </p:cNvGrpSpPr>
              <p:nvPr/>
            </p:nvGrpSpPr>
            <p:grpSpPr bwMode="auto">
              <a:xfrm>
                <a:off x="634" y="2545"/>
                <a:ext cx="589" cy="362"/>
                <a:chOff x="2427" y="2614"/>
                <a:chExt cx="589" cy="362"/>
              </a:xfrm>
            </p:grpSpPr>
            <p:sp>
              <p:nvSpPr>
                <p:cNvPr id="20510" name="Rectangle 30"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11" name="Line 31"/>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512" name="Group 32"/>
              <p:cNvGrpSpPr>
                <a:grpSpLocks/>
              </p:cNvGrpSpPr>
              <p:nvPr/>
            </p:nvGrpSpPr>
            <p:grpSpPr bwMode="auto">
              <a:xfrm rot="10800000">
                <a:off x="1768" y="3316"/>
                <a:ext cx="589" cy="362"/>
                <a:chOff x="2427" y="2614"/>
                <a:chExt cx="589" cy="362"/>
              </a:xfrm>
            </p:grpSpPr>
            <p:sp>
              <p:nvSpPr>
                <p:cNvPr id="20513" name="Rectangle 33"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14" name="Line 34"/>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515" name="Rectangle 35" descr="深色下对角线"/>
              <p:cNvSpPr>
                <a:spLocks noChangeArrowheads="1"/>
              </p:cNvSpPr>
              <p:nvPr/>
            </p:nvSpPr>
            <p:spPr bwMode="auto">
              <a:xfrm rot="3154966">
                <a:off x="2108" y="2432"/>
                <a:ext cx="46" cy="544"/>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16" name="Text Box 36"/>
              <p:cNvSpPr txBox="1">
                <a:spLocks noChangeArrowheads="1"/>
              </p:cNvSpPr>
              <p:nvPr/>
            </p:nvSpPr>
            <p:spPr bwMode="auto">
              <a:xfrm>
                <a:off x="1496" y="2817"/>
                <a:ext cx="6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分束器</a:t>
                </a:r>
                <a:r>
                  <a:rPr kumimoji="1" lang="en-US" altLang="zh-CN" sz="2000" b="1">
                    <a:latin typeface="Times New Roman" panose="02020603050405020304" pitchFamily="18" charset="0"/>
                    <a:ea typeface="隶书" panose="02010509060101010101" pitchFamily="49" charset="-122"/>
                  </a:rPr>
                  <a:t>2</a:t>
                </a:r>
              </a:p>
            </p:txBody>
          </p:sp>
        </p:grpSp>
        <p:sp>
          <p:nvSpPr>
            <p:cNvPr id="20517" name="Text Box 37"/>
            <p:cNvSpPr txBox="1">
              <a:spLocks noChangeArrowheads="1"/>
            </p:cNvSpPr>
            <p:nvPr/>
          </p:nvSpPr>
          <p:spPr bwMode="auto">
            <a:xfrm>
              <a:off x="1565" y="3702"/>
              <a:ext cx="113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反射镜</a:t>
              </a:r>
              <a:r>
                <a:rPr kumimoji="1" lang="en-US" altLang="zh-CN" sz="2000" b="1">
                  <a:latin typeface="Times New Roman" panose="02020603050405020304" pitchFamily="18" charset="0"/>
                  <a:ea typeface="隶书" panose="02010509060101010101" pitchFamily="49" charset="-122"/>
                </a:rPr>
                <a:t>1</a:t>
              </a:r>
            </a:p>
          </p:txBody>
        </p:sp>
        <p:sp>
          <p:nvSpPr>
            <p:cNvPr id="20518" name="Text Box 38"/>
            <p:cNvSpPr txBox="1">
              <a:spLocks noChangeArrowheads="1"/>
            </p:cNvSpPr>
            <p:nvPr/>
          </p:nvSpPr>
          <p:spPr bwMode="auto">
            <a:xfrm>
              <a:off x="249" y="2478"/>
              <a:ext cx="113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反射镜</a:t>
              </a:r>
              <a:r>
                <a:rPr kumimoji="1" lang="en-US" altLang="zh-CN" sz="2000" b="1">
                  <a:latin typeface="Times New Roman" panose="02020603050405020304" pitchFamily="18" charset="0"/>
                  <a:ea typeface="隶书" panose="02010509060101010101" pitchFamily="49" charset="-122"/>
                </a:rPr>
                <a:t>2</a:t>
              </a:r>
            </a:p>
          </p:txBody>
        </p:sp>
      </p:grpSp>
      <p:sp>
        <p:nvSpPr>
          <p:cNvPr id="20519" name="Rectangle 39"/>
          <p:cNvSpPr>
            <a:spLocks noChangeArrowheads="1"/>
          </p:cNvSpPr>
          <p:nvPr/>
        </p:nvSpPr>
        <p:spPr bwMode="auto">
          <a:xfrm>
            <a:off x="2268538" y="692150"/>
            <a:ext cx="71437" cy="503238"/>
          </a:xfrm>
          <a:prstGeom prst="rect">
            <a:avLst/>
          </a:prstGeom>
          <a:solidFill>
            <a:schemeClr val="hlink"/>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b="1">
              <a:latin typeface="Times New Roman" panose="02020603050405020304" pitchFamily="18" charset="0"/>
              <a:ea typeface="隶书" panose="02010509060101010101" pitchFamily="49" charset="-122"/>
            </a:endParaRPr>
          </a:p>
        </p:txBody>
      </p:sp>
      <p:grpSp>
        <p:nvGrpSpPr>
          <p:cNvPr id="20520" name="Group 40"/>
          <p:cNvGrpSpPr>
            <a:grpSpLocks/>
          </p:cNvGrpSpPr>
          <p:nvPr/>
        </p:nvGrpSpPr>
        <p:grpSpPr bwMode="auto">
          <a:xfrm>
            <a:off x="468313" y="2060575"/>
            <a:ext cx="847725" cy="131763"/>
            <a:chOff x="9185" y="9992"/>
            <a:chExt cx="1336" cy="209"/>
          </a:xfrm>
        </p:grpSpPr>
        <p:sp>
          <p:nvSpPr>
            <p:cNvPr id="20521" name="Freeform 41"/>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22" name="Freeform 42"/>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23" name="Freeform 43"/>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24" name="Freeform 44"/>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25" name="Line 45"/>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0526" name="Group 46"/>
          <p:cNvGrpSpPr>
            <a:grpSpLocks/>
          </p:cNvGrpSpPr>
          <p:nvPr/>
        </p:nvGrpSpPr>
        <p:grpSpPr bwMode="auto">
          <a:xfrm rot="-5400000">
            <a:off x="1325563" y="1419225"/>
            <a:ext cx="539750" cy="95250"/>
            <a:chOff x="9185" y="9992"/>
            <a:chExt cx="1336" cy="209"/>
          </a:xfrm>
        </p:grpSpPr>
        <p:sp>
          <p:nvSpPr>
            <p:cNvPr id="20527" name="Freeform 47"/>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28" name="Freeform 48"/>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29" name="Freeform 49"/>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30" name="Freeform 50"/>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31" name="Line 51"/>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0532" name="Rectangle 52"/>
          <p:cNvSpPr>
            <a:spLocks noChangeArrowheads="1"/>
          </p:cNvSpPr>
          <p:nvPr/>
        </p:nvSpPr>
        <p:spPr bwMode="auto">
          <a:xfrm>
            <a:off x="2268538" y="692150"/>
            <a:ext cx="71437" cy="503238"/>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b="1">
              <a:latin typeface="Times New Roman" panose="02020603050405020304" pitchFamily="18" charset="0"/>
              <a:ea typeface="隶书" panose="02010509060101010101" pitchFamily="49" charset="-122"/>
            </a:endParaRPr>
          </a:p>
        </p:txBody>
      </p:sp>
      <p:grpSp>
        <p:nvGrpSpPr>
          <p:cNvPr id="20533" name="Group 53"/>
          <p:cNvGrpSpPr>
            <a:grpSpLocks/>
          </p:cNvGrpSpPr>
          <p:nvPr/>
        </p:nvGrpSpPr>
        <p:grpSpPr bwMode="auto">
          <a:xfrm>
            <a:off x="2051050" y="908050"/>
            <a:ext cx="539750" cy="95250"/>
            <a:chOff x="9185" y="9992"/>
            <a:chExt cx="1336" cy="209"/>
          </a:xfrm>
        </p:grpSpPr>
        <p:sp>
          <p:nvSpPr>
            <p:cNvPr id="20534" name="Freeform 54"/>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35" name="Freeform 55"/>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36" name="Freeform 56"/>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37" name="Freeform 57"/>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38" name="Line 58"/>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0539" name="Group 59"/>
          <p:cNvGrpSpPr>
            <a:grpSpLocks/>
          </p:cNvGrpSpPr>
          <p:nvPr/>
        </p:nvGrpSpPr>
        <p:grpSpPr bwMode="auto">
          <a:xfrm rot="-5400000">
            <a:off x="3041650" y="673100"/>
            <a:ext cx="396875" cy="73025"/>
            <a:chOff x="9185" y="9992"/>
            <a:chExt cx="1336" cy="209"/>
          </a:xfrm>
        </p:grpSpPr>
        <p:sp>
          <p:nvSpPr>
            <p:cNvPr id="20540" name="Freeform 60"/>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41" name="Freeform 61"/>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42" name="Freeform 62"/>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43" name="Freeform 63"/>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44" name="Line 64"/>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0545" name="Group 65"/>
          <p:cNvGrpSpPr>
            <a:grpSpLocks/>
          </p:cNvGrpSpPr>
          <p:nvPr/>
        </p:nvGrpSpPr>
        <p:grpSpPr bwMode="auto">
          <a:xfrm>
            <a:off x="2268538" y="2060575"/>
            <a:ext cx="539750" cy="95250"/>
            <a:chOff x="3674" y="3997"/>
            <a:chExt cx="477" cy="83"/>
          </a:xfrm>
        </p:grpSpPr>
        <p:sp>
          <p:nvSpPr>
            <p:cNvPr id="20546" name="Freeform 66"/>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47" name="Freeform 67"/>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48" name="Freeform 68"/>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49" name="Line 69"/>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0550" name="Group 70"/>
          <p:cNvGrpSpPr>
            <a:grpSpLocks/>
          </p:cNvGrpSpPr>
          <p:nvPr/>
        </p:nvGrpSpPr>
        <p:grpSpPr bwMode="auto">
          <a:xfrm rot="-5400000">
            <a:off x="2981325" y="1563688"/>
            <a:ext cx="539750" cy="95250"/>
            <a:chOff x="3674" y="3997"/>
            <a:chExt cx="477" cy="83"/>
          </a:xfrm>
        </p:grpSpPr>
        <p:sp>
          <p:nvSpPr>
            <p:cNvPr id="20551" name="Freeform 71"/>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52" name="Freeform 72"/>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53" name="Freeform 73"/>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54" name="Line 74"/>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0555" name="Group 75"/>
          <p:cNvGrpSpPr>
            <a:grpSpLocks/>
          </p:cNvGrpSpPr>
          <p:nvPr/>
        </p:nvGrpSpPr>
        <p:grpSpPr bwMode="auto">
          <a:xfrm rot="-5400000">
            <a:off x="3184525" y="673100"/>
            <a:ext cx="396875" cy="73025"/>
            <a:chOff x="3674" y="3997"/>
            <a:chExt cx="477" cy="83"/>
          </a:xfrm>
        </p:grpSpPr>
        <p:sp>
          <p:nvSpPr>
            <p:cNvPr id="20556" name="Freeform 76"/>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57" name="Freeform 77"/>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58" name="Freeform 78"/>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59" name="Line 79"/>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0560" name="Rectangle 80"/>
          <p:cNvSpPr>
            <a:spLocks noChangeArrowheads="1"/>
          </p:cNvSpPr>
          <p:nvPr/>
        </p:nvSpPr>
        <p:spPr bwMode="auto">
          <a:xfrm>
            <a:off x="2627313" y="692150"/>
            <a:ext cx="71437" cy="504825"/>
          </a:xfrm>
          <a:prstGeom prst="rect">
            <a:avLst/>
          </a:prstGeom>
          <a:solidFill>
            <a:srgbClr val="CCFFFF"/>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b="1">
              <a:latin typeface="Times New Roman" panose="02020603050405020304" pitchFamily="18" charset="0"/>
              <a:ea typeface="隶书" panose="02010509060101010101" pitchFamily="49" charset="-122"/>
            </a:endParaRPr>
          </a:p>
        </p:txBody>
      </p:sp>
      <p:sp>
        <p:nvSpPr>
          <p:cNvPr id="20561" name="Line 81"/>
          <p:cNvSpPr>
            <a:spLocks noChangeShapeType="1"/>
          </p:cNvSpPr>
          <p:nvPr/>
        </p:nvSpPr>
        <p:spPr bwMode="auto">
          <a:xfrm flipH="1">
            <a:off x="1331913" y="1989138"/>
            <a:ext cx="647700" cy="503237"/>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2" name="Line 82"/>
          <p:cNvSpPr>
            <a:spLocks noChangeShapeType="1"/>
          </p:cNvSpPr>
          <p:nvPr/>
        </p:nvSpPr>
        <p:spPr bwMode="auto">
          <a:xfrm flipH="1">
            <a:off x="3132138" y="692150"/>
            <a:ext cx="647700" cy="503238"/>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563" name="Group 83"/>
          <p:cNvGrpSpPr>
            <a:grpSpLocks/>
          </p:cNvGrpSpPr>
          <p:nvPr/>
        </p:nvGrpSpPr>
        <p:grpSpPr bwMode="auto">
          <a:xfrm>
            <a:off x="3492500" y="765175"/>
            <a:ext cx="431800" cy="95250"/>
            <a:chOff x="3674" y="3997"/>
            <a:chExt cx="477" cy="83"/>
          </a:xfrm>
        </p:grpSpPr>
        <p:sp>
          <p:nvSpPr>
            <p:cNvPr id="20564" name="Freeform 84"/>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65" name="Freeform 85"/>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66" name="Freeform 86"/>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67" name="Line 87"/>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0568" name="Group 88"/>
          <p:cNvGrpSpPr>
            <a:grpSpLocks/>
          </p:cNvGrpSpPr>
          <p:nvPr/>
        </p:nvGrpSpPr>
        <p:grpSpPr bwMode="auto">
          <a:xfrm>
            <a:off x="3419475" y="908050"/>
            <a:ext cx="396875" cy="73025"/>
            <a:chOff x="9185" y="9992"/>
            <a:chExt cx="1336" cy="209"/>
          </a:xfrm>
        </p:grpSpPr>
        <p:sp>
          <p:nvSpPr>
            <p:cNvPr id="20569" name="Freeform 89"/>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70" name="Freeform 90"/>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71" name="Freeform 91"/>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72" name="Freeform 92"/>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73" name="Line 93"/>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aphicFrame>
        <p:nvGraphicFramePr>
          <p:cNvPr id="20574" name="Object 94"/>
          <p:cNvGraphicFramePr>
            <a:graphicFrameLocks noChangeAspect="1"/>
          </p:cNvGraphicFramePr>
          <p:nvPr/>
        </p:nvGraphicFramePr>
        <p:xfrm>
          <a:off x="2971800" y="469900"/>
          <a:ext cx="241300" cy="215900"/>
        </p:xfrm>
        <a:graphic>
          <a:graphicData uri="http://schemas.openxmlformats.org/presentationml/2006/ole">
            <mc:AlternateContent xmlns:mc="http://schemas.openxmlformats.org/markup-compatibility/2006">
              <mc:Choice xmlns:v="urn:schemas-microsoft-com:vml" Requires="v">
                <p:oleObj spid="_x0000_s15361" name="公式" r:id="rId3" imgW="241200" imgH="215640" progId="Equation.3">
                  <p:embed/>
                </p:oleObj>
              </mc:Choice>
              <mc:Fallback>
                <p:oleObj name="公式" r:id="rId3" imgW="241200" imgH="215640" progId="Equation.3">
                  <p:embed/>
                  <p:pic>
                    <p:nvPicPr>
                      <p:cNvPr id="20574" name="Object 9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469900"/>
                        <a:ext cx="241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575" name="Object 95"/>
          <p:cNvGraphicFramePr>
            <a:graphicFrameLocks noChangeAspect="1"/>
          </p:cNvGraphicFramePr>
          <p:nvPr/>
        </p:nvGraphicFramePr>
        <p:xfrm>
          <a:off x="3429000" y="457200"/>
          <a:ext cx="241300" cy="215900"/>
        </p:xfrm>
        <a:graphic>
          <a:graphicData uri="http://schemas.openxmlformats.org/presentationml/2006/ole">
            <mc:AlternateContent xmlns:mc="http://schemas.openxmlformats.org/markup-compatibility/2006">
              <mc:Choice xmlns:v="urn:schemas-microsoft-com:vml" Requires="v">
                <p:oleObj spid="_x0000_s15362" name="公式" r:id="rId5" imgW="241200" imgH="215640" progId="Equation.3">
                  <p:embed/>
                </p:oleObj>
              </mc:Choice>
              <mc:Fallback>
                <p:oleObj name="公式" r:id="rId5" imgW="241200" imgH="215640" progId="Equation.3">
                  <p:embed/>
                  <p:pic>
                    <p:nvPicPr>
                      <p:cNvPr id="20575" name="Object 9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457200"/>
                        <a:ext cx="241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576" name="Object 96"/>
          <p:cNvGraphicFramePr>
            <a:graphicFrameLocks noChangeAspect="1"/>
          </p:cNvGraphicFramePr>
          <p:nvPr/>
        </p:nvGraphicFramePr>
        <p:xfrm>
          <a:off x="3657600" y="990600"/>
          <a:ext cx="266700" cy="215900"/>
        </p:xfrm>
        <a:graphic>
          <a:graphicData uri="http://schemas.openxmlformats.org/presentationml/2006/ole">
            <mc:AlternateContent xmlns:mc="http://schemas.openxmlformats.org/markup-compatibility/2006">
              <mc:Choice xmlns:v="urn:schemas-microsoft-com:vml" Requires="v">
                <p:oleObj spid="_x0000_s15363" name="公式" r:id="rId7" imgW="266400" imgH="215640" progId="Equation.3">
                  <p:embed/>
                </p:oleObj>
              </mc:Choice>
              <mc:Fallback>
                <p:oleObj name="公式" r:id="rId7" imgW="266400" imgH="215640" progId="Equation.3">
                  <p:embed/>
                  <p:pic>
                    <p:nvPicPr>
                      <p:cNvPr id="20576" name="Object 9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7600" y="990600"/>
                        <a:ext cx="2667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577" name="Object 97"/>
          <p:cNvGraphicFramePr>
            <a:graphicFrameLocks noChangeAspect="1"/>
          </p:cNvGraphicFramePr>
          <p:nvPr/>
        </p:nvGraphicFramePr>
        <p:xfrm>
          <a:off x="3733800" y="533400"/>
          <a:ext cx="266700" cy="215900"/>
        </p:xfrm>
        <a:graphic>
          <a:graphicData uri="http://schemas.openxmlformats.org/presentationml/2006/ole">
            <mc:AlternateContent xmlns:mc="http://schemas.openxmlformats.org/markup-compatibility/2006">
              <mc:Choice xmlns:v="urn:schemas-microsoft-com:vml" Requires="v">
                <p:oleObj spid="_x0000_s15364" name="公式" r:id="rId9" imgW="266400" imgH="215640" progId="Equation.3">
                  <p:embed/>
                </p:oleObj>
              </mc:Choice>
              <mc:Fallback>
                <p:oleObj name="公式" r:id="rId9" imgW="266400" imgH="215640" progId="Equation.3">
                  <p:embed/>
                  <p:pic>
                    <p:nvPicPr>
                      <p:cNvPr id="20577" name="Object 9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33800" y="533400"/>
                        <a:ext cx="2667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78" name="Text Box 98"/>
          <p:cNvSpPr txBox="1">
            <a:spLocks noChangeArrowheads="1"/>
          </p:cNvSpPr>
          <p:nvPr/>
        </p:nvSpPr>
        <p:spPr bwMode="auto">
          <a:xfrm>
            <a:off x="4114800" y="2438400"/>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400" b="1">
                <a:latin typeface="黑体" panose="02010609060101010101" pitchFamily="49" charset="-122"/>
                <a:ea typeface="黑体" panose="02010609060101010101" pitchFamily="49" charset="-122"/>
              </a:rPr>
              <a:t>[1]</a:t>
            </a:r>
            <a:r>
              <a:rPr lang="zh-CN" altLang="en-US" sz="2400" b="1">
                <a:latin typeface="黑体" panose="02010609060101010101" pitchFamily="49" charset="-122"/>
                <a:ea typeface="黑体" panose="02010609060101010101" pitchFamily="49" charset="-122"/>
              </a:rPr>
              <a:t>相移器</a:t>
            </a:r>
            <a:endParaRPr lang="zh-CN" altLang="en-US">
              <a:solidFill>
                <a:srgbClr val="FF9900"/>
              </a:solidFill>
              <a:latin typeface="华文新魏" panose="02010800040101010101" pitchFamily="2" charset="-122"/>
              <a:ea typeface="华文新魏" panose="02010800040101010101" pitchFamily="2" charset="-122"/>
            </a:endParaRPr>
          </a:p>
        </p:txBody>
      </p:sp>
      <p:graphicFrame>
        <p:nvGraphicFramePr>
          <p:cNvPr id="20579" name="Object 99"/>
          <p:cNvGraphicFramePr>
            <a:graphicFrameLocks noChangeAspect="1"/>
          </p:cNvGraphicFramePr>
          <p:nvPr/>
        </p:nvGraphicFramePr>
        <p:xfrm>
          <a:off x="3924300" y="1484313"/>
          <a:ext cx="1689100" cy="977900"/>
        </p:xfrm>
        <a:graphic>
          <a:graphicData uri="http://schemas.openxmlformats.org/presentationml/2006/ole">
            <mc:AlternateContent xmlns:mc="http://schemas.openxmlformats.org/markup-compatibility/2006">
              <mc:Choice xmlns:v="urn:schemas-microsoft-com:vml" Requires="v">
                <p:oleObj spid="_x0000_s15365" name="公式" r:id="rId11" imgW="1688760" imgH="977760" progId="Equation.3">
                  <p:embed/>
                </p:oleObj>
              </mc:Choice>
              <mc:Fallback>
                <p:oleObj name="公式" r:id="rId11" imgW="1688760" imgH="977760" progId="Equation.3">
                  <p:embed/>
                  <p:pic>
                    <p:nvPicPr>
                      <p:cNvPr id="20579" name="Object 9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24300" y="1484313"/>
                        <a:ext cx="1689100" cy="977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80" name="Text Box 100"/>
          <p:cNvSpPr txBox="1">
            <a:spLocks noChangeArrowheads="1"/>
          </p:cNvSpPr>
          <p:nvPr/>
        </p:nvSpPr>
        <p:spPr bwMode="auto">
          <a:xfrm>
            <a:off x="5508625" y="1676400"/>
            <a:ext cx="36353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800" b="1">
                <a:solidFill>
                  <a:srgbClr val="0000FF"/>
                </a:solidFill>
                <a:ea typeface="黑体" panose="02010609060101010101" pitchFamily="49" charset="-122"/>
              </a:rPr>
              <a:t>产生“波的干涉现象”</a:t>
            </a:r>
          </a:p>
        </p:txBody>
      </p:sp>
      <p:sp>
        <p:nvSpPr>
          <p:cNvPr id="20581" name="Text Box 101"/>
          <p:cNvSpPr txBox="1">
            <a:spLocks noChangeArrowheads="1"/>
          </p:cNvSpPr>
          <p:nvPr/>
        </p:nvSpPr>
        <p:spPr bwMode="auto">
          <a:xfrm>
            <a:off x="0" y="4216400"/>
            <a:ext cx="26273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chemeClr val="accent2"/>
                </a:solidFill>
                <a:latin typeface="黑体" panose="02010609060101010101" pitchFamily="49" charset="-122"/>
                <a:ea typeface="黑体" panose="02010609060101010101" pitchFamily="49" charset="-122"/>
              </a:rPr>
              <a:t>A</a:t>
            </a:r>
            <a:r>
              <a:rPr kumimoji="1" lang="zh-CN" altLang="en-US" sz="2800" b="1">
                <a:solidFill>
                  <a:schemeClr val="accent2"/>
                </a:solidFill>
                <a:latin typeface="黑体" panose="02010609060101010101" pitchFamily="49" charset="-122"/>
                <a:ea typeface="黑体" panose="02010609060101010101" pitchFamily="49" charset="-122"/>
              </a:rPr>
              <a:t>总接收到光子</a:t>
            </a:r>
            <a:endParaRPr kumimoji="1" lang="zh-CN" altLang="en-US" sz="2800" b="1" baseline="-25000">
              <a:solidFill>
                <a:schemeClr val="accent2"/>
              </a:solidFill>
              <a:latin typeface="黑体" panose="02010609060101010101" pitchFamily="49" charset="-122"/>
              <a:ea typeface="黑体" panose="02010609060101010101" pitchFamily="49" charset="-122"/>
            </a:endParaRPr>
          </a:p>
        </p:txBody>
      </p:sp>
      <p:sp>
        <p:nvSpPr>
          <p:cNvPr id="20582" name="Rectangle 102"/>
          <p:cNvSpPr>
            <a:spLocks noChangeArrowheads="1"/>
          </p:cNvSpPr>
          <p:nvPr/>
        </p:nvSpPr>
        <p:spPr bwMode="auto">
          <a:xfrm>
            <a:off x="2432050" y="4191000"/>
            <a:ext cx="38163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chemeClr val="accent2"/>
                </a:solidFill>
                <a:latin typeface="Times New Roman" panose="02020603050405020304" pitchFamily="18" charset="0"/>
                <a:ea typeface="黑体" panose="02010609060101010101" pitchFamily="49" charset="-122"/>
              </a:rPr>
              <a:t>—</a:t>
            </a:r>
            <a:r>
              <a:rPr kumimoji="1" lang="en-US" altLang="zh-CN" sz="2800" b="1">
                <a:solidFill>
                  <a:schemeClr val="accent2"/>
                </a:solidFill>
                <a:latin typeface="黑体" panose="02010609060101010101" pitchFamily="49" charset="-122"/>
                <a:ea typeface="黑体" panose="02010609060101010101" pitchFamily="49" charset="-122"/>
              </a:rPr>
              <a:t>A</a:t>
            </a:r>
            <a:r>
              <a:rPr kumimoji="1" lang="zh-CN" altLang="en-US" sz="2800" b="1">
                <a:solidFill>
                  <a:schemeClr val="accent2"/>
                </a:solidFill>
                <a:latin typeface="黑体" panose="02010609060101010101" pitchFamily="49" charset="-122"/>
                <a:ea typeface="黑体" panose="02010609060101010101" pitchFamily="49" charset="-122"/>
              </a:rPr>
              <a:t>处两束光干涉相长</a:t>
            </a:r>
            <a:endParaRPr kumimoji="1" lang="zh-CN" altLang="en-US" sz="2800" b="1" i="1" baseline="-25000">
              <a:solidFill>
                <a:schemeClr val="accent2"/>
              </a:solidFill>
              <a:latin typeface="Times New Roman" panose="02020603050405020304" pitchFamily="18" charset="0"/>
              <a:ea typeface="黑体" panose="02010609060101010101" pitchFamily="49" charset="-122"/>
            </a:endParaRPr>
          </a:p>
        </p:txBody>
      </p:sp>
      <p:sp>
        <p:nvSpPr>
          <p:cNvPr id="20583" name="Text Box 103"/>
          <p:cNvSpPr txBox="1">
            <a:spLocks noChangeArrowheads="1"/>
          </p:cNvSpPr>
          <p:nvPr/>
        </p:nvSpPr>
        <p:spPr bwMode="auto">
          <a:xfrm>
            <a:off x="2411413" y="4967288"/>
            <a:ext cx="47164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chemeClr val="accent2"/>
                </a:solidFill>
                <a:latin typeface="Times New Roman" panose="02020603050405020304" pitchFamily="18" charset="0"/>
                <a:ea typeface="黑体" panose="02010609060101010101" pitchFamily="49" charset="-122"/>
              </a:rPr>
              <a:t>—</a:t>
            </a:r>
            <a:r>
              <a:rPr kumimoji="1" lang="en-US" altLang="zh-CN" sz="2800" b="1">
                <a:solidFill>
                  <a:schemeClr val="accent2"/>
                </a:solidFill>
                <a:latin typeface="黑体" panose="02010609060101010101" pitchFamily="49" charset="-122"/>
                <a:ea typeface="黑体" panose="02010609060101010101" pitchFamily="49" charset="-122"/>
              </a:rPr>
              <a:t>B</a:t>
            </a:r>
            <a:r>
              <a:rPr kumimoji="1" lang="zh-CN" altLang="en-US" sz="2800" b="1">
                <a:solidFill>
                  <a:schemeClr val="accent2"/>
                </a:solidFill>
                <a:latin typeface="黑体" panose="02010609060101010101" pitchFamily="49" charset="-122"/>
                <a:ea typeface="黑体" panose="02010609060101010101" pitchFamily="49" charset="-122"/>
              </a:rPr>
              <a:t>处两束光干涉相消</a:t>
            </a:r>
          </a:p>
        </p:txBody>
      </p:sp>
      <p:sp>
        <p:nvSpPr>
          <p:cNvPr id="20584" name="Text Box 104"/>
          <p:cNvSpPr txBox="1">
            <a:spLocks noChangeArrowheads="1"/>
          </p:cNvSpPr>
          <p:nvPr/>
        </p:nvSpPr>
        <p:spPr bwMode="auto">
          <a:xfrm>
            <a:off x="0" y="4967288"/>
            <a:ext cx="30591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chemeClr val="accent2"/>
                </a:solidFill>
                <a:latin typeface="黑体" panose="02010609060101010101" pitchFamily="49" charset="-122"/>
                <a:ea typeface="黑体" panose="02010609060101010101" pitchFamily="49" charset="-122"/>
              </a:rPr>
              <a:t>B</a:t>
            </a:r>
            <a:r>
              <a:rPr kumimoji="1" lang="zh-CN" altLang="en-US" sz="2800" b="1">
                <a:solidFill>
                  <a:schemeClr val="accent2"/>
                </a:solidFill>
                <a:latin typeface="黑体" panose="02010609060101010101" pitchFamily="49" charset="-122"/>
                <a:ea typeface="黑体" panose="02010609060101010101" pitchFamily="49" charset="-122"/>
              </a:rPr>
              <a:t>总收不到光子</a:t>
            </a:r>
            <a:endParaRPr kumimoji="1" lang="zh-CN" altLang="en-US" sz="2800" b="1" baseline="-25000">
              <a:solidFill>
                <a:schemeClr val="accent2"/>
              </a:solidFill>
              <a:latin typeface="黑体" panose="02010609060101010101" pitchFamily="49" charset="-122"/>
              <a:ea typeface="黑体" panose="02010609060101010101" pitchFamily="49" charset="-122"/>
            </a:endParaRPr>
          </a:p>
        </p:txBody>
      </p:sp>
      <p:sp>
        <p:nvSpPr>
          <p:cNvPr id="20585" name="Text Box 105"/>
          <p:cNvSpPr txBox="1">
            <a:spLocks noChangeArrowheads="1"/>
          </p:cNvSpPr>
          <p:nvPr/>
        </p:nvSpPr>
        <p:spPr bwMode="auto">
          <a:xfrm>
            <a:off x="585788" y="5500688"/>
            <a:ext cx="6048375" cy="51911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0000"/>
                </a:solidFill>
                <a:latin typeface="Times New Roman" panose="02020603050405020304" pitchFamily="18" charset="0"/>
                <a:ea typeface="隶书" panose="02010509060101010101" pitchFamily="49" charset="-122"/>
              </a:rPr>
              <a:t>说明调节相移器导致的附加光程差</a:t>
            </a:r>
          </a:p>
        </p:txBody>
      </p:sp>
      <p:sp>
        <p:nvSpPr>
          <p:cNvPr id="20586" name="Rectangle 106"/>
          <p:cNvSpPr>
            <a:spLocks noChangeArrowheads="1"/>
          </p:cNvSpPr>
          <p:nvPr/>
        </p:nvSpPr>
        <p:spPr bwMode="auto">
          <a:xfrm>
            <a:off x="6400800" y="5500688"/>
            <a:ext cx="2322513" cy="51911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0000"/>
                </a:solidFill>
                <a:latin typeface="Times New Roman" panose="02020603050405020304" pitchFamily="18" charset="0"/>
                <a:ea typeface="隶书" panose="02010509060101010101" pitchFamily="49" charset="-122"/>
              </a:rPr>
              <a:t>正好为</a:t>
            </a:r>
            <a:r>
              <a:rPr kumimoji="1" lang="en-US" altLang="zh-CN" sz="2800" b="1">
                <a:solidFill>
                  <a:srgbClr val="FF0000"/>
                </a:solidFill>
                <a:latin typeface="Times New Roman" panose="02020603050405020304" pitchFamily="18" charset="0"/>
                <a:ea typeface="隶书" panose="02010509060101010101" pitchFamily="49" charset="-122"/>
              </a:rPr>
              <a:t>λ/2</a:t>
            </a:r>
          </a:p>
        </p:txBody>
      </p:sp>
      <p:sp>
        <p:nvSpPr>
          <p:cNvPr id="20587" name="Text Box 107"/>
          <p:cNvSpPr txBox="1">
            <a:spLocks noChangeArrowheads="1"/>
          </p:cNvSpPr>
          <p:nvPr/>
        </p:nvSpPr>
        <p:spPr bwMode="auto">
          <a:xfrm>
            <a:off x="5886450" y="4221163"/>
            <a:ext cx="322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b="1">
                <a:solidFill>
                  <a:srgbClr val="990000"/>
                </a:solidFill>
                <a:ea typeface="黑体" panose="02010609060101010101" pitchFamily="49" charset="-122"/>
              </a:rPr>
              <a:t>光子到达</a:t>
            </a:r>
            <a:r>
              <a:rPr lang="en-US" altLang="zh-CN" sz="2400" b="1">
                <a:solidFill>
                  <a:srgbClr val="990000"/>
                </a:solidFill>
                <a:latin typeface="Times New Roman" panose="02020603050405020304" pitchFamily="18" charset="0"/>
                <a:ea typeface="黑体" panose="02010609060101010101" pitchFamily="49" charset="-122"/>
              </a:rPr>
              <a:t>A</a:t>
            </a:r>
            <a:r>
              <a:rPr lang="zh-CN" altLang="en-US" sz="2400" b="1">
                <a:solidFill>
                  <a:srgbClr val="990000"/>
                </a:solidFill>
                <a:latin typeface="Times New Roman" panose="02020603050405020304" pitchFamily="18" charset="0"/>
                <a:ea typeface="黑体" panose="02010609060101010101" pitchFamily="49" charset="-122"/>
              </a:rPr>
              <a:t>的概率为</a:t>
            </a:r>
            <a:r>
              <a:rPr lang="en-US" altLang="zh-CN" sz="2400" b="1">
                <a:solidFill>
                  <a:srgbClr val="990000"/>
                </a:solidFill>
                <a:latin typeface="Times New Roman" panose="02020603050405020304" pitchFamily="18" charset="0"/>
                <a:ea typeface="黑体" panose="02010609060101010101" pitchFamily="49" charset="-122"/>
              </a:rPr>
              <a:t>1</a:t>
            </a:r>
          </a:p>
        </p:txBody>
      </p:sp>
      <p:sp>
        <p:nvSpPr>
          <p:cNvPr id="20588" name="Text Box 108"/>
          <p:cNvSpPr txBox="1">
            <a:spLocks noChangeArrowheads="1"/>
          </p:cNvSpPr>
          <p:nvPr/>
        </p:nvSpPr>
        <p:spPr bwMode="auto">
          <a:xfrm>
            <a:off x="5851525" y="4953000"/>
            <a:ext cx="3257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b="1">
                <a:solidFill>
                  <a:srgbClr val="990000"/>
                </a:solidFill>
                <a:ea typeface="黑体" panose="02010609060101010101" pitchFamily="49" charset="-122"/>
              </a:rPr>
              <a:t>光子到达</a:t>
            </a:r>
            <a:r>
              <a:rPr lang="en-US" altLang="zh-CN" sz="2400" b="1">
                <a:solidFill>
                  <a:srgbClr val="990000"/>
                </a:solidFill>
                <a:latin typeface="Times New Roman" panose="02020603050405020304" pitchFamily="18" charset="0"/>
                <a:ea typeface="黑体" panose="02010609060101010101" pitchFamily="49" charset="-122"/>
              </a:rPr>
              <a:t>B</a:t>
            </a:r>
            <a:r>
              <a:rPr lang="zh-CN" altLang="en-US" sz="2400" b="1">
                <a:solidFill>
                  <a:srgbClr val="990000"/>
                </a:solidFill>
                <a:latin typeface="Times New Roman" panose="02020603050405020304" pitchFamily="18" charset="0"/>
                <a:ea typeface="黑体" panose="02010609060101010101" pitchFamily="49" charset="-122"/>
              </a:rPr>
              <a:t>的概率为</a:t>
            </a:r>
            <a:r>
              <a:rPr lang="en-US" altLang="zh-CN" sz="2400" b="1">
                <a:solidFill>
                  <a:srgbClr val="990000"/>
                </a:solidFill>
                <a:latin typeface="Times New Roman" panose="02020603050405020304" pitchFamily="18" charset="0"/>
                <a:ea typeface="黑体" panose="02010609060101010101" pitchFamily="49" charset="-122"/>
              </a:rPr>
              <a:t>0</a:t>
            </a:r>
          </a:p>
        </p:txBody>
      </p:sp>
      <p:sp>
        <p:nvSpPr>
          <p:cNvPr id="20592" name="Rectangle 112"/>
          <p:cNvSpPr>
            <a:spLocks noChangeArrowheads="1"/>
          </p:cNvSpPr>
          <p:nvPr/>
        </p:nvSpPr>
        <p:spPr bwMode="auto">
          <a:xfrm>
            <a:off x="76200" y="2971800"/>
            <a:ext cx="8991600" cy="8223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ltLang="zh-CN" sz="2400" b="1">
                <a:latin typeface="黑体" panose="02010609060101010101" pitchFamily="49" charset="-122"/>
                <a:ea typeface="黑体" panose="02010609060101010101" pitchFamily="49" charset="-122"/>
              </a:rPr>
              <a:t>[2]</a:t>
            </a:r>
            <a:r>
              <a:rPr lang="zh-CN" altLang="en-US" sz="2400" b="1">
                <a:latin typeface="黑体" panose="02010609060101010101" pitchFamily="49" charset="-122"/>
                <a:ea typeface="黑体" panose="02010609060101010101" pitchFamily="49" charset="-122"/>
              </a:rPr>
              <a:t>在反射镜上反射时可能会产生位相变化或半波损失（与入射角度有关） </a:t>
            </a:r>
          </a:p>
        </p:txBody>
      </p:sp>
      <p:sp>
        <p:nvSpPr>
          <p:cNvPr id="20593" name="Rectangle 113"/>
          <p:cNvSpPr>
            <a:spLocks noChangeArrowheads="1"/>
          </p:cNvSpPr>
          <p:nvPr/>
        </p:nvSpPr>
        <p:spPr bwMode="auto">
          <a:xfrm>
            <a:off x="1619250" y="3743325"/>
            <a:ext cx="6048375" cy="579438"/>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3200" b="1">
                <a:solidFill>
                  <a:srgbClr val="FFFF00"/>
                </a:solidFill>
                <a:latin typeface="Times New Roman" panose="02020603050405020304" pitchFamily="18" charset="0"/>
                <a:ea typeface="隶书" panose="02010509060101010101" pitchFamily="49" charset="-122"/>
              </a:rPr>
              <a:t>微观粒子的波动性表现为概率波</a:t>
            </a:r>
          </a:p>
        </p:txBody>
      </p:sp>
      <p:sp>
        <p:nvSpPr>
          <p:cNvPr id="20594" name="Rectangle 114"/>
          <p:cNvSpPr>
            <a:spLocks noChangeArrowheads="1"/>
          </p:cNvSpPr>
          <p:nvPr/>
        </p:nvSpPr>
        <p:spPr bwMode="auto">
          <a:xfrm>
            <a:off x="4716463" y="549275"/>
            <a:ext cx="4113212" cy="51911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kumimoji="1" lang="zh-CN" altLang="en-US" sz="2800" b="1">
                <a:solidFill>
                  <a:srgbClr val="FF0000"/>
                </a:solidFill>
                <a:latin typeface="Times New Roman" panose="02020603050405020304" pitchFamily="18" charset="0"/>
                <a:ea typeface="隶书" panose="02010509060101010101" pitchFamily="49" charset="-122"/>
              </a:rPr>
              <a:t>单粒子入射后呈现出波性</a:t>
            </a:r>
          </a:p>
        </p:txBody>
      </p:sp>
      <p:sp>
        <p:nvSpPr>
          <p:cNvPr id="20595" name="Rectangle 115"/>
          <p:cNvSpPr>
            <a:spLocks noChangeArrowheads="1"/>
          </p:cNvSpPr>
          <p:nvPr/>
        </p:nvSpPr>
        <p:spPr bwMode="auto">
          <a:xfrm>
            <a:off x="3276600" y="0"/>
            <a:ext cx="1606550" cy="51911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1" lang="zh-CN" altLang="en-US" sz="2800" b="1">
                <a:solidFill>
                  <a:srgbClr val="0000FF"/>
                </a:solidFill>
                <a:latin typeface="Times New Roman" panose="02020603050405020304" pitchFamily="18" charset="0"/>
                <a:ea typeface="华文新魏" panose="02010800040101010101" pitchFamily="2" charset="-122"/>
              </a:rPr>
              <a:t>干涉相长</a:t>
            </a:r>
          </a:p>
        </p:txBody>
      </p:sp>
      <p:graphicFrame>
        <p:nvGraphicFramePr>
          <p:cNvPr id="20596" name="Object 116"/>
          <p:cNvGraphicFramePr>
            <a:graphicFrameLocks noChangeAspect="1"/>
          </p:cNvGraphicFramePr>
          <p:nvPr/>
        </p:nvGraphicFramePr>
        <p:xfrm>
          <a:off x="3441700" y="44450"/>
          <a:ext cx="1562100" cy="431800"/>
        </p:xfrm>
        <a:graphic>
          <a:graphicData uri="http://schemas.openxmlformats.org/presentationml/2006/ole">
            <mc:AlternateContent xmlns:mc="http://schemas.openxmlformats.org/markup-compatibility/2006">
              <mc:Choice xmlns:v="urn:schemas-microsoft-com:vml" Requires="v">
                <p:oleObj spid="_x0000_s15366" name="公式" r:id="rId13" imgW="1562040" imgH="431640" progId="Equation.3">
                  <p:embed/>
                </p:oleObj>
              </mc:Choice>
              <mc:Fallback>
                <p:oleObj name="公式" r:id="rId13" imgW="1562040" imgH="431640" progId="Equation.3">
                  <p:embed/>
                  <p:pic>
                    <p:nvPicPr>
                      <p:cNvPr id="20596" name="Object 1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41700" y="44450"/>
                        <a:ext cx="1562100" cy="43180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597" name="Object 117"/>
          <p:cNvGraphicFramePr>
            <a:graphicFrameLocks noChangeAspect="1"/>
          </p:cNvGraphicFramePr>
          <p:nvPr/>
        </p:nvGraphicFramePr>
        <p:xfrm>
          <a:off x="3851275" y="69850"/>
          <a:ext cx="825500" cy="406400"/>
        </p:xfrm>
        <a:graphic>
          <a:graphicData uri="http://schemas.openxmlformats.org/presentationml/2006/ole">
            <mc:AlternateContent xmlns:mc="http://schemas.openxmlformats.org/markup-compatibility/2006">
              <mc:Choice xmlns:v="urn:schemas-microsoft-com:vml" Requires="v">
                <p:oleObj spid="_x0000_s15367" name="公式" r:id="rId15" imgW="825480" imgH="406080" progId="Equation.3">
                  <p:embed/>
                </p:oleObj>
              </mc:Choice>
              <mc:Fallback>
                <p:oleObj name="公式" r:id="rId15" imgW="825480" imgH="406080" progId="Equation.3">
                  <p:embed/>
                  <p:pic>
                    <p:nvPicPr>
                      <p:cNvPr id="20597" name="Object 1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51275" y="69850"/>
                        <a:ext cx="825500" cy="40640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601" name="Rectangle 121"/>
          <p:cNvSpPr>
            <a:spLocks noChangeArrowheads="1"/>
          </p:cNvSpPr>
          <p:nvPr/>
        </p:nvSpPr>
        <p:spPr bwMode="auto">
          <a:xfrm>
            <a:off x="4724400" y="152400"/>
            <a:ext cx="4267200" cy="4572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2400" b="1">
                <a:solidFill>
                  <a:schemeClr val="accent2"/>
                </a:solidFill>
                <a:latin typeface="Times New Roman" panose="02020603050405020304" pitchFamily="18" charset="0"/>
                <a:ea typeface="华文新魏" panose="02010800040101010101" pitchFamily="2" charset="-122"/>
              </a:rPr>
              <a:t>只有波才能分束</a:t>
            </a:r>
            <a:r>
              <a:rPr lang="en-US" altLang="zh-CN" sz="2400" b="1">
                <a:solidFill>
                  <a:schemeClr val="accent2"/>
                </a:solidFill>
                <a:latin typeface="Times New Roman" panose="02020603050405020304" pitchFamily="18" charset="0"/>
                <a:ea typeface="华文新魏" panose="02010800040101010101" pitchFamily="2" charset="-122"/>
              </a:rPr>
              <a:t>!</a:t>
            </a:r>
            <a:r>
              <a:rPr lang="zh-CN" altLang="en-US" b="1">
                <a:solidFill>
                  <a:srgbClr val="FF9900"/>
                </a:solidFill>
                <a:latin typeface="Times New Roman" panose="02020603050405020304" pitchFamily="18" charset="0"/>
                <a:ea typeface="华文新魏" panose="02010800040101010101" pitchFamily="2" charset="-122"/>
              </a:rPr>
              <a:t>而同时走两条路径</a:t>
            </a:r>
          </a:p>
        </p:txBody>
      </p:sp>
      <p:graphicFrame>
        <p:nvGraphicFramePr>
          <p:cNvPr id="20602" name="Object 122"/>
          <p:cNvGraphicFramePr>
            <a:graphicFrameLocks noChangeAspect="1"/>
          </p:cNvGraphicFramePr>
          <p:nvPr/>
        </p:nvGraphicFramePr>
        <p:xfrm>
          <a:off x="4427538" y="1341438"/>
          <a:ext cx="774700" cy="469900"/>
        </p:xfrm>
        <a:graphic>
          <a:graphicData uri="http://schemas.openxmlformats.org/presentationml/2006/ole">
            <mc:AlternateContent xmlns:mc="http://schemas.openxmlformats.org/markup-compatibility/2006">
              <mc:Choice xmlns:v="urn:schemas-microsoft-com:vml" Requires="v">
                <p:oleObj spid="_x0000_s15368" name="公式" r:id="rId17" imgW="774360" imgH="469800" progId="Equation.3">
                  <p:embed/>
                </p:oleObj>
              </mc:Choice>
              <mc:Fallback>
                <p:oleObj name="公式" r:id="rId17" imgW="774360" imgH="469800" progId="Equation.3">
                  <p:embed/>
                  <p:pic>
                    <p:nvPicPr>
                      <p:cNvPr id="20602" name="Object 12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427538" y="1341438"/>
                        <a:ext cx="774700" cy="46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603" name="Object 123"/>
          <p:cNvGraphicFramePr>
            <a:graphicFrameLocks noChangeAspect="1"/>
          </p:cNvGraphicFramePr>
          <p:nvPr/>
        </p:nvGraphicFramePr>
        <p:xfrm>
          <a:off x="4500563" y="1844675"/>
          <a:ext cx="876300" cy="469900"/>
        </p:xfrm>
        <a:graphic>
          <a:graphicData uri="http://schemas.openxmlformats.org/presentationml/2006/ole">
            <mc:AlternateContent xmlns:mc="http://schemas.openxmlformats.org/markup-compatibility/2006">
              <mc:Choice xmlns:v="urn:schemas-microsoft-com:vml" Requires="v">
                <p:oleObj spid="_x0000_s15369" name="公式" r:id="rId19" imgW="876240" imgH="469800" progId="Equation.3">
                  <p:embed/>
                </p:oleObj>
              </mc:Choice>
              <mc:Fallback>
                <p:oleObj name="公式" r:id="rId19" imgW="876240" imgH="469800" progId="Equation.3">
                  <p:embed/>
                  <p:pic>
                    <p:nvPicPr>
                      <p:cNvPr id="20603" name="Object 12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500563" y="1844675"/>
                        <a:ext cx="876300" cy="46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0520"/>
                                        </p:tgtEl>
                                        <p:attrNameLst>
                                          <p:attrName>style.visibility</p:attrName>
                                        </p:attrNameLst>
                                      </p:cBhvr>
                                      <p:to>
                                        <p:strVal val="visible"/>
                                      </p:to>
                                    </p:set>
                                    <p:animEffect transition="in" filter="wipe(left)">
                                      <p:cBhvr>
                                        <p:cTn id="7" dur="2000"/>
                                        <p:tgtEl>
                                          <p:spTgt spid="205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20526"/>
                                        </p:tgtEl>
                                        <p:attrNameLst>
                                          <p:attrName>style.visibility</p:attrName>
                                        </p:attrNameLst>
                                      </p:cBhvr>
                                      <p:to>
                                        <p:strVal val="visible"/>
                                      </p:to>
                                    </p:set>
                                    <p:animEffect transition="in" filter="wipe(down)">
                                      <p:cBhvr>
                                        <p:cTn id="12" dur="2000"/>
                                        <p:tgtEl>
                                          <p:spTgt spid="205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0545"/>
                                        </p:tgtEl>
                                        <p:attrNameLst>
                                          <p:attrName>style.visibility</p:attrName>
                                        </p:attrNameLst>
                                      </p:cBhvr>
                                      <p:to>
                                        <p:strVal val="visible"/>
                                      </p:to>
                                    </p:set>
                                    <p:animEffect transition="in" filter="wipe(left)">
                                      <p:cBhvr>
                                        <p:cTn id="17" dur="2000"/>
                                        <p:tgtEl>
                                          <p:spTgt spid="205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0601"/>
                                        </p:tgtEl>
                                        <p:attrNameLst>
                                          <p:attrName>style.visibility</p:attrName>
                                        </p:attrNameLst>
                                      </p:cBhvr>
                                      <p:to>
                                        <p:strVal val="visible"/>
                                      </p:to>
                                    </p:set>
                                    <p:animEffect transition="in" filter="blinds(horizontal)">
                                      <p:cBhvr>
                                        <p:cTn id="22" dur="500"/>
                                        <p:tgtEl>
                                          <p:spTgt spid="2060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0533"/>
                                        </p:tgtEl>
                                        <p:attrNameLst>
                                          <p:attrName>style.visibility</p:attrName>
                                        </p:attrNameLst>
                                      </p:cBhvr>
                                      <p:to>
                                        <p:strVal val="visible"/>
                                      </p:to>
                                    </p:set>
                                    <p:animEffect transition="in" filter="wipe(left)">
                                      <p:cBhvr>
                                        <p:cTn id="27" dur="2000"/>
                                        <p:tgtEl>
                                          <p:spTgt spid="2053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20550"/>
                                        </p:tgtEl>
                                        <p:attrNameLst>
                                          <p:attrName>style.visibility</p:attrName>
                                        </p:attrNameLst>
                                      </p:cBhvr>
                                      <p:to>
                                        <p:strVal val="visible"/>
                                      </p:to>
                                    </p:set>
                                    <p:animEffect transition="in" filter="wipe(down)">
                                      <p:cBhvr>
                                        <p:cTn id="32" dur="2000"/>
                                        <p:tgtEl>
                                          <p:spTgt spid="2055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20539"/>
                                        </p:tgtEl>
                                        <p:attrNameLst>
                                          <p:attrName>style.visibility</p:attrName>
                                        </p:attrNameLst>
                                      </p:cBhvr>
                                      <p:to>
                                        <p:strVal val="visible"/>
                                      </p:to>
                                    </p:set>
                                    <p:animEffect transition="in" filter="wipe(down)">
                                      <p:cBhvr>
                                        <p:cTn id="37" dur="2000"/>
                                        <p:tgtEl>
                                          <p:spTgt spid="2053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0568"/>
                                        </p:tgtEl>
                                        <p:attrNameLst>
                                          <p:attrName>style.visibility</p:attrName>
                                        </p:attrNameLst>
                                      </p:cBhvr>
                                      <p:to>
                                        <p:strVal val="visible"/>
                                      </p:to>
                                    </p:set>
                                    <p:animEffect transition="in" filter="wipe(left)">
                                      <p:cBhvr>
                                        <p:cTn id="42" dur="2000"/>
                                        <p:tgtEl>
                                          <p:spTgt spid="2056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0563"/>
                                        </p:tgtEl>
                                        <p:attrNameLst>
                                          <p:attrName>style.visibility</p:attrName>
                                        </p:attrNameLst>
                                      </p:cBhvr>
                                      <p:to>
                                        <p:strVal val="visible"/>
                                      </p:to>
                                    </p:set>
                                    <p:animEffect transition="in" filter="wipe(left)">
                                      <p:cBhvr>
                                        <p:cTn id="47" dur="2000"/>
                                        <p:tgtEl>
                                          <p:spTgt spid="2056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20555"/>
                                        </p:tgtEl>
                                        <p:attrNameLst>
                                          <p:attrName>style.visibility</p:attrName>
                                        </p:attrNameLst>
                                      </p:cBhvr>
                                      <p:to>
                                        <p:strVal val="visible"/>
                                      </p:to>
                                    </p:set>
                                    <p:animEffect transition="in" filter="wipe(down)">
                                      <p:cBhvr>
                                        <p:cTn id="52" dur="2000"/>
                                        <p:tgtEl>
                                          <p:spTgt spid="2055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20574"/>
                                        </p:tgtEl>
                                        <p:attrNameLst>
                                          <p:attrName>style.visibility</p:attrName>
                                        </p:attrNameLst>
                                      </p:cBhvr>
                                      <p:to>
                                        <p:strVal val="visible"/>
                                      </p:to>
                                    </p:set>
                                    <p:animEffect transition="in" filter="blinds(horizontal)">
                                      <p:cBhvr>
                                        <p:cTn id="57" dur="500"/>
                                        <p:tgtEl>
                                          <p:spTgt spid="2057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nodeType="clickEffect">
                                  <p:stCondLst>
                                    <p:cond delay="0"/>
                                  </p:stCondLst>
                                  <p:childTnLst>
                                    <p:set>
                                      <p:cBhvr>
                                        <p:cTn id="61" dur="1" fill="hold">
                                          <p:stCondLst>
                                            <p:cond delay="0"/>
                                          </p:stCondLst>
                                        </p:cTn>
                                        <p:tgtEl>
                                          <p:spTgt spid="20575"/>
                                        </p:tgtEl>
                                        <p:attrNameLst>
                                          <p:attrName>style.visibility</p:attrName>
                                        </p:attrNameLst>
                                      </p:cBhvr>
                                      <p:to>
                                        <p:strVal val="visible"/>
                                      </p:to>
                                    </p:set>
                                    <p:animEffect transition="in" filter="blinds(horizontal)">
                                      <p:cBhvr>
                                        <p:cTn id="62" dur="500"/>
                                        <p:tgtEl>
                                          <p:spTgt spid="2057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nodeType="clickEffect">
                                  <p:stCondLst>
                                    <p:cond delay="0"/>
                                  </p:stCondLst>
                                  <p:childTnLst>
                                    <p:set>
                                      <p:cBhvr>
                                        <p:cTn id="66" dur="1" fill="hold">
                                          <p:stCondLst>
                                            <p:cond delay="0"/>
                                          </p:stCondLst>
                                        </p:cTn>
                                        <p:tgtEl>
                                          <p:spTgt spid="20576"/>
                                        </p:tgtEl>
                                        <p:attrNameLst>
                                          <p:attrName>style.visibility</p:attrName>
                                        </p:attrNameLst>
                                      </p:cBhvr>
                                      <p:to>
                                        <p:strVal val="visible"/>
                                      </p:to>
                                    </p:set>
                                    <p:animEffect transition="in" filter="blinds(horizontal)">
                                      <p:cBhvr>
                                        <p:cTn id="67" dur="500"/>
                                        <p:tgtEl>
                                          <p:spTgt spid="20576"/>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nodeType="clickEffect">
                                  <p:stCondLst>
                                    <p:cond delay="0"/>
                                  </p:stCondLst>
                                  <p:childTnLst>
                                    <p:set>
                                      <p:cBhvr>
                                        <p:cTn id="71" dur="1" fill="hold">
                                          <p:stCondLst>
                                            <p:cond delay="0"/>
                                          </p:stCondLst>
                                        </p:cTn>
                                        <p:tgtEl>
                                          <p:spTgt spid="20577"/>
                                        </p:tgtEl>
                                        <p:attrNameLst>
                                          <p:attrName>style.visibility</p:attrName>
                                        </p:attrNameLst>
                                      </p:cBhvr>
                                      <p:to>
                                        <p:strVal val="visible"/>
                                      </p:to>
                                    </p:set>
                                    <p:animEffect transition="in" filter="blinds(horizontal)">
                                      <p:cBhvr>
                                        <p:cTn id="72" dur="500"/>
                                        <p:tgtEl>
                                          <p:spTgt spid="2057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nodeType="clickEffect">
                                  <p:stCondLst>
                                    <p:cond delay="0"/>
                                  </p:stCondLst>
                                  <p:childTnLst>
                                    <p:set>
                                      <p:cBhvr>
                                        <p:cTn id="76" dur="1" fill="hold">
                                          <p:stCondLst>
                                            <p:cond delay="0"/>
                                          </p:stCondLst>
                                        </p:cTn>
                                        <p:tgtEl>
                                          <p:spTgt spid="20579"/>
                                        </p:tgtEl>
                                        <p:attrNameLst>
                                          <p:attrName>style.visibility</p:attrName>
                                        </p:attrNameLst>
                                      </p:cBhvr>
                                      <p:to>
                                        <p:strVal val="visible"/>
                                      </p:to>
                                    </p:set>
                                    <p:animEffect transition="in" filter="blinds(horizontal)">
                                      <p:cBhvr>
                                        <p:cTn id="77" dur="500"/>
                                        <p:tgtEl>
                                          <p:spTgt spid="20579"/>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0580"/>
                                        </p:tgtEl>
                                        <p:attrNameLst>
                                          <p:attrName>style.visibility</p:attrName>
                                        </p:attrNameLst>
                                      </p:cBhvr>
                                      <p:to>
                                        <p:strVal val="visible"/>
                                      </p:to>
                                    </p:set>
                                    <p:animEffect transition="in" filter="wipe(left)">
                                      <p:cBhvr>
                                        <p:cTn id="82" dur="500"/>
                                        <p:tgtEl>
                                          <p:spTgt spid="20580"/>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3" presetClass="entr" presetSubtype="10" fill="hold" nodeType="clickEffect">
                                  <p:stCondLst>
                                    <p:cond delay="0"/>
                                  </p:stCondLst>
                                  <p:childTnLst>
                                    <p:set>
                                      <p:cBhvr>
                                        <p:cTn id="86" dur="1" fill="hold">
                                          <p:stCondLst>
                                            <p:cond delay="0"/>
                                          </p:stCondLst>
                                        </p:cTn>
                                        <p:tgtEl>
                                          <p:spTgt spid="20602"/>
                                        </p:tgtEl>
                                        <p:attrNameLst>
                                          <p:attrName>style.visibility</p:attrName>
                                        </p:attrNameLst>
                                      </p:cBhvr>
                                      <p:to>
                                        <p:strVal val="visible"/>
                                      </p:to>
                                    </p:set>
                                    <p:animEffect transition="in" filter="blinds(horizontal)">
                                      <p:cBhvr>
                                        <p:cTn id="87" dur="500"/>
                                        <p:tgtEl>
                                          <p:spTgt spid="20602"/>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20603"/>
                                        </p:tgtEl>
                                        <p:attrNameLst>
                                          <p:attrName>style.visibility</p:attrName>
                                        </p:attrNameLst>
                                      </p:cBhvr>
                                      <p:to>
                                        <p:strVal val="visible"/>
                                      </p:to>
                                    </p:set>
                                    <p:animEffect transition="in" filter="blinds(horizontal)">
                                      <p:cBhvr>
                                        <p:cTn id="92" dur="500"/>
                                        <p:tgtEl>
                                          <p:spTgt spid="20603"/>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3" presetClass="entr" presetSubtype="10" fill="hold" grpId="0" nodeType="clickEffect">
                                  <p:stCondLst>
                                    <p:cond delay="0"/>
                                  </p:stCondLst>
                                  <p:childTnLst>
                                    <p:set>
                                      <p:cBhvr>
                                        <p:cTn id="96" dur="1" fill="hold">
                                          <p:stCondLst>
                                            <p:cond delay="0"/>
                                          </p:stCondLst>
                                        </p:cTn>
                                        <p:tgtEl>
                                          <p:spTgt spid="20578"/>
                                        </p:tgtEl>
                                        <p:attrNameLst>
                                          <p:attrName>style.visibility</p:attrName>
                                        </p:attrNameLst>
                                      </p:cBhvr>
                                      <p:to>
                                        <p:strVal val="visible"/>
                                      </p:to>
                                    </p:set>
                                    <p:animEffect transition="in" filter="blinds(horizontal)">
                                      <p:cBhvr>
                                        <p:cTn id="97" dur="500"/>
                                        <p:tgtEl>
                                          <p:spTgt spid="20578"/>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20592"/>
                                        </p:tgtEl>
                                        <p:attrNameLst>
                                          <p:attrName>style.visibility</p:attrName>
                                        </p:attrNameLst>
                                      </p:cBhvr>
                                      <p:to>
                                        <p:strVal val="visible"/>
                                      </p:to>
                                    </p:set>
                                    <p:animEffect transition="in" filter="blinds(horizontal)">
                                      <p:cBhvr>
                                        <p:cTn id="102" dur="500"/>
                                        <p:tgtEl>
                                          <p:spTgt spid="20592"/>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0581"/>
                                        </p:tgtEl>
                                        <p:attrNameLst>
                                          <p:attrName>style.visibility</p:attrName>
                                        </p:attrNameLst>
                                      </p:cBhvr>
                                      <p:to>
                                        <p:strVal val="visible"/>
                                      </p:to>
                                    </p:set>
                                    <p:animEffect transition="in" filter="wipe(left)">
                                      <p:cBhvr>
                                        <p:cTn id="107" dur="2000"/>
                                        <p:tgtEl>
                                          <p:spTgt spid="20581"/>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20582"/>
                                        </p:tgtEl>
                                        <p:attrNameLst>
                                          <p:attrName>style.visibility</p:attrName>
                                        </p:attrNameLst>
                                      </p:cBhvr>
                                      <p:to>
                                        <p:strVal val="visible"/>
                                      </p:to>
                                    </p:set>
                                    <p:animEffect transition="in" filter="wipe(left)">
                                      <p:cBhvr>
                                        <p:cTn id="112" dur="2000"/>
                                        <p:tgtEl>
                                          <p:spTgt spid="20582"/>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3" presetClass="entr" presetSubtype="10" fill="hold" grpId="0" nodeType="clickEffect">
                                  <p:stCondLst>
                                    <p:cond delay="0"/>
                                  </p:stCondLst>
                                  <p:childTnLst>
                                    <p:set>
                                      <p:cBhvr>
                                        <p:cTn id="116" dur="1" fill="hold">
                                          <p:stCondLst>
                                            <p:cond delay="0"/>
                                          </p:stCondLst>
                                        </p:cTn>
                                        <p:tgtEl>
                                          <p:spTgt spid="20584"/>
                                        </p:tgtEl>
                                        <p:attrNameLst>
                                          <p:attrName>style.visibility</p:attrName>
                                        </p:attrNameLst>
                                      </p:cBhvr>
                                      <p:to>
                                        <p:strVal val="visible"/>
                                      </p:to>
                                    </p:set>
                                    <p:animEffect transition="in" filter="blinds(horizontal)">
                                      <p:cBhvr>
                                        <p:cTn id="117" dur="500"/>
                                        <p:tgtEl>
                                          <p:spTgt spid="20584"/>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0583"/>
                                        </p:tgtEl>
                                        <p:attrNameLst>
                                          <p:attrName>style.visibility</p:attrName>
                                        </p:attrNameLst>
                                      </p:cBhvr>
                                      <p:to>
                                        <p:strVal val="visible"/>
                                      </p:to>
                                    </p:set>
                                    <p:animEffect transition="in" filter="wipe(left)">
                                      <p:cBhvr>
                                        <p:cTn id="122" dur="2000"/>
                                        <p:tgtEl>
                                          <p:spTgt spid="20583"/>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0585"/>
                                        </p:tgtEl>
                                        <p:attrNameLst>
                                          <p:attrName>style.visibility</p:attrName>
                                        </p:attrNameLst>
                                      </p:cBhvr>
                                      <p:to>
                                        <p:strVal val="visible"/>
                                      </p:to>
                                    </p:set>
                                    <p:animEffect transition="in" filter="wipe(left)">
                                      <p:cBhvr>
                                        <p:cTn id="127" dur="2000"/>
                                        <p:tgtEl>
                                          <p:spTgt spid="20585"/>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3" presetClass="entr" presetSubtype="10" fill="hold" grpId="0" nodeType="clickEffect">
                                  <p:stCondLst>
                                    <p:cond delay="0"/>
                                  </p:stCondLst>
                                  <p:childTnLst>
                                    <p:set>
                                      <p:cBhvr>
                                        <p:cTn id="131" dur="1" fill="hold">
                                          <p:stCondLst>
                                            <p:cond delay="0"/>
                                          </p:stCondLst>
                                        </p:cTn>
                                        <p:tgtEl>
                                          <p:spTgt spid="20586"/>
                                        </p:tgtEl>
                                        <p:attrNameLst>
                                          <p:attrName>style.visibility</p:attrName>
                                        </p:attrNameLst>
                                      </p:cBhvr>
                                      <p:to>
                                        <p:strVal val="visible"/>
                                      </p:to>
                                    </p:set>
                                    <p:animEffect transition="in" filter="blinds(horizontal)">
                                      <p:cBhvr>
                                        <p:cTn id="132" dur="500"/>
                                        <p:tgtEl>
                                          <p:spTgt spid="20586"/>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3" presetClass="entr" presetSubtype="10" fill="hold" grpId="0" nodeType="clickEffect">
                                  <p:stCondLst>
                                    <p:cond delay="0"/>
                                  </p:stCondLst>
                                  <p:childTnLst>
                                    <p:set>
                                      <p:cBhvr>
                                        <p:cTn id="136" dur="1" fill="hold">
                                          <p:stCondLst>
                                            <p:cond delay="0"/>
                                          </p:stCondLst>
                                        </p:cTn>
                                        <p:tgtEl>
                                          <p:spTgt spid="20595"/>
                                        </p:tgtEl>
                                        <p:attrNameLst>
                                          <p:attrName>style.visibility</p:attrName>
                                        </p:attrNameLst>
                                      </p:cBhvr>
                                      <p:to>
                                        <p:strVal val="visible"/>
                                      </p:to>
                                    </p:set>
                                    <p:animEffect transition="in" filter="blinds(horizontal)">
                                      <p:cBhvr>
                                        <p:cTn id="137" dur="500"/>
                                        <p:tgtEl>
                                          <p:spTgt spid="20595"/>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3" presetClass="entr" presetSubtype="10" fill="hold" nodeType="clickEffect">
                                  <p:stCondLst>
                                    <p:cond delay="0"/>
                                  </p:stCondLst>
                                  <p:childTnLst>
                                    <p:set>
                                      <p:cBhvr>
                                        <p:cTn id="141" dur="1" fill="hold">
                                          <p:stCondLst>
                                            <p:cond delay="0"/>
                                          </p:stCondLst>
                                        </p:cTn>
                                        <p:tgtEl>
                                          <p:spTgt spid="20596"/>
                                        </p:tgtEl>
                                        <p:attrNameLst>
                                          <p:attrName>style.visibility</p:attrName>
                                        </p:attrNameLst>
                                      </p:cBhvr>
                                      <p:to>
                                        <p:strVal val="visible"/>
                                      </p:to>
                                    </p:set>
                                    <p:animEffect transition="in" filter="blinds(horizontal)">
                                      <p:cBhvr>
                                        <p:cTn id="142" dur="500"/>
                                        <p:tgtEl>
                                          <p:spTgt spid="20596"/>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3" presetClass="entr" presetSubtype="10" fill="hold" nodeType="clickEffect">
                                  <p:stCondLst>
                                    <p:cond delay="0"/>
                                  </p:stCondLst>
                                  <p:childTnLst>
                                    <p:set>
                                      <p:cBhvr>
                                        <p:cTn id="146" dur="1" fill="hold">
                                          <p:stCondLst>
                                            <p:cond delay="0"/>
                                          </p:stCondLst>
                                        </p:cTn>
                                        <p:tgtEl>
                                          <p:spTgt spid="20597"/>
                                        </p:tgtEl>
                                        <p:attrNameLst>
                                          <p:attrName>style.visibility</p:attrName>
                                        </p:attrNameLst>
                                      </p:cBhvr>
                                      <p:to>
                                        <p:strVal val="visible"/>
                                      </p:to>
                                    </p:set>
                                    <p:animEffect transition="in" filter="blinds(horizontal)">
                                      <p:cBhvr>
                                        <p:cTn id="147" dur="500"/>
                                        <p:tgtEl>
                                          <p:spTgt spid="20597"/>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3" presetClass="entr" presetSubtype="10" fill="hold" grpId="0" nodeType="clickEffect">
                                  <p:stCondLst>
                                    <p:cond delay="0"/>
                                  </p:stCondLst>
                                  <p:childTnLst>
                                    <p:set>
                                      <p:cBhvr>
                                        <p:cTn id="151" dur="1" fill="hold">
                                          <p:stCondLst>
                                            <p:cond delay="0"/>
                                          </p:stCondLst>
                                        </p:cTn>
                                        <p:tgtEl>
                                          <p:spTgt spid="20587"/>
                                        </p:tgtEl>
                                        <p:attrNameLst>
                                          <p:attrName>style.visibility</p:attrName>
                                        </p:attrNameLst>
                                      </p:cBhvr>
                                      <p:to>
                                        <p:strVal val="visible"/>
                                      </p:to>
                                    </p:set>
                                    <p:animEffect transition="in" filter="blinds(horizontal)">
                                      <p:cBhvr>
                                        <p:cTn id="152" dur="500"/>
                                        <p:tgtEl>
                                          <p:spTgt spid="20587"/>
                                        </p:tgtEl>
                                      </p:cBhvr>
                                    </p:animEffect>
                                  </p:childTnLst>
                                </p:cTn>
                              </p:par>
                            </p:childTnLst>
                          </p:cTn>
                        </p:par>
                      </p:childTnLst>
                    </p:cTn>
                  </p:par>
                  <p:par>
                    <p:cTn id="153" fill="hold" nodeType="clickPar">
                      <p:stCondLst>
                        <p:cond delay="indefinite"/>
                      </p:stCondLst>
                      <p:childTnLst>
                        <p:par>
                          <p:cTn id="154" fill="hold" nodeType="withGroup">
                            <p:stCondLst>
                              <p:cond delay="0"/>
                            </p:stCondLst>
                            <p:childTnLst>
                              <p:par>
                                <p:cTn id="155" presetID="3" presetClass="entr" presetSubtype="10" fill="hold" grpId="0" nodeType="clickEffect">
                                  <p:stCondLst>
                                    <p:cond delay="0"/>
                                  </p:stCondLst>
                                  <p:childTnLst>
                                    <p:set>
                                      <p:cBhvr>
                                        <p:cTn id="156" dur="1" fill="hold">
                                          <p:stCondLst>
                                            <p:cond delay="0"/>
                                          </p:stCondLst>
                                        </p:cTn>
                                        <p:tgtEl>
                                          <p:spTgt spid="20588"/>
                                        </p:tgtEl>
                                        <p:attrNameLst>
                                          <p:attrName>style.visibility</p:attrName>
                                        </p:attrNameLst>
                                      </p:cBhvr>
                                      <p:to>
                                        <p:strVal val="visible"/>
                                      </p:to>
                                    </p:set>
                                    <p:animEffect transition="in" filter="blinds(horizontal)">
                                      <p:cBhvr>
                                        <p:cTn id="157" dur="500"/>
                                        <p:tgtEl>
                                          <p:spTgt spid="20588"/>
                                        </p:tgtEl>
                                      </p:cBhvr>
                                    </p:animEffect>
                                  </p:childTnLst>
                                </p:cTn>
                              </p:par>
                            </p:childTnLst>
                          </p:cTn>
                        </p:par>
                      </p:childTnLst>
                    </p:cTn>
                  </p:par>
                  <p:par>
                    <p:cTn id="158" fill="hold" nodeType="clickPar">
                      <p:stCondLst>
                        <p:cond delay="indefinite"/>
                      </p:stCondLst>
                      <p:childTnLst>
                        <p:par>
                          <p:cTn id="159" fill="hold" nodeType="withGroup">
                            <p:stCondLst>
                              <p:cond delay="0"/>
                            </p:stCondLst>
                            <p:childTnLst>
                              <p:par>
                                <p:cTn id="160" presetID="3" presetClass="exit" presetSubtype="10" fill="hold" grpId="1" nodeType="clickEffect">
                                  <p:stCondLst>
                                    <p:cond delay="0"/>
                                  </p:stCondLst>
                                  <p:childTnLst>
                                    <p:animEffect transition="out" filter="blinds(horizontal)">
                                      <p:cBhvr>
                                        <p:cTn id="161" dur="500"/>
                                        <p:tgtEl>
                                          <p:spTgt spid="20595"/>
                                        </p:tgtEl>
                                      </p:cBhvr>
                                    </p:animEffect>
                                    <p:set>
                                      <p:cBhvr>
                                        <p:cTn id="162" dur="1" fill="hold">
                                          <p:stCondLst>
                                            <p:cond delay="499"/>
                                          </p:stCondLst>
                                        </p:cTn>
                                        <p:tgtEl>
                                          <p:spTgt spid="20595"/>
                                        </p:tgtEl>
                                        <p:attrNameLst>
                                          <p:attrName>style.visibility</p:attrName>
                                        </p:attrNameLst>
                                      </p:cBhvr>
                                      <p:to>
                                        <p:strVal val="hidden"/>
                                      </p:to>
                                    </p:se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3" presetClass="exit" presetSubtype="10" fill="hold" nodeType="clickEffect">
                                  <p:stCondLst>
                                    <p:cond delay="0"/>
                                  </p:stCondLst>
                                  <p:childTnLst>
                                    <p:animEffect transition="out" filter="blinds(horizontal)">
                                      <p:cBhvr>
                                        <p:cTn id="166" dur="500"/>
                                        <p:tgtEl>
                                          <p:spTgt spid="20596"/>
                                        </p:tgtEl>
                                      </p:cBhvr>
                                    </p:animEffect>
                                    <p:set>
                                      <p:cBhvr>
                                        <p:cTn id="167" dur="1" fill="hold">
                                          <p:stCondLst>
                                            <p:cond delay="499"/>
                                          </p:stCondLst>
                                        </p:cTn>
                                        <p:tgtEl>
                                          <p:spTgt spid="20596"/>
                                        </p:tgtEl>
                                        <p:attrNameLst>
                                          <p:attrName>style.visibility</p:attrName>
                                        </p:attrNameLst>
                                      </p:cBhvr>
                                      <p:to>
                                        <p:strVal val="hidden"/>
                                      </p:to>
                                    </p:set>
                                  </p:childTnLst>
                                </p:cTn>
                              </p:par>
                              <p:par>
                                <p:cTn id="168" presetID="3" presetClass="exit" presetSubtype="10" fill="hold" nodeType="withEffect">
                                  <p:stCondLst>
                                    <p:cond delay="0"/>
                                  </p:stCondLst>
                                  <p:childTnLst>
                                    <p:animEffect transition="out" filter="blinds(horizontal)">
                                      <p:cBhvr>
                                        <p:cTn id="169" dur="500"/>
                                        <p:tgtEl>
                                          <p:spTgt spid="20597"/>
                                        </p:tgtEl>
                                      </p:cBhvr>
                                    </p:animEffect>
                                    <p:set>
                                      <p:cBhvr>
                                        <p:cTn id="170" dur="1" fill="hold">
                                          <p:stCondLst>
                                            <p:cond delay="499"/>
                                          </p:stCondLst>
                                        </p:cTn>
                                        <p:tgtEl>
                                          <p:spTgt spid="20597"/>
                                        </p:tgtEl>
                                        <p:attrNameLst>
                                          <p:attrName>style.visibility</p:attrName>
                                        </p:attrNameLst>
                                      </p:cBhvr>
                                      <p:to>
                                        <p:strVal val="hidden"/>
                                      </p:to>
                                    </p:set>
                                  </p:childTnLst>
                                </p:cTn>
                              </p:par>
                            </p:childTnLst>
                          </p:cTn>
                        </p:par>
                      </p:childTnLst>
                    </p:cTn>
                  </p:par>
                  <p:par>
                    <p:cTn id="171" fill="hold" nodeType="clickPar">
                      <p:stCondLst>
                        <p:cond delay="indefinite"/>
                      </p:stCondLst>
                      <p:childTnLst>
                        <p:par>
                          <p:cTn id="172" fill="hold" nodeType="withGroup">
                            <p:stCondLst>
                              <p:cond delay="0"/>
                            </p:stCondLst>
                            <p:childTnLst>
                              <p:par>
                                <p:cTn id="173" presetID="22" presetClass="entr" presetSubtype="4" fill="hold" grpId="0" nodeType="clickEffect">
                                  <p:stCondLst>
                                    <p:cond delay="0"/>
                                  </p:stCondLst>
                                  <p:childTnLst>
                                    <p:set>
                                      <p:cBhvr>
                                        <p:cTn id="174" dur="1" fill="hold">
                                          <p:stCondLst>
                                            <p:cond delay="0"/>
                                          </p:stCondLst>
                                        </p:cTn>
                                        <p:tgtEl>
                                          <p:spTgt spid="20593"/>
                                        </p:tgtEl>
                                        <p:attrNameLst>
                                          <p:attrName>style.visibility</p:attrName>
                                        </p:attrNameLst>
                                      </p:cBhvr>
                                      <p:to>
                                        <p:strVal val="visible"/>
                                      </p:to>
                                    </p:set>
                                    <p:animEffect transition="in" filter="wipe(down)">
                                      <p:cBhvr>
                                        <p:cTn id="175" dur="500"/>
                                        <p:tgtEl>
                                          <p:spTgt spid="205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78" grpId="0"/>
      <p:bldP spid="20580" grpId="0"/>
      <p:bldP spid="20581" grpId="0"/>
      <p:bldP spid="20582" grpId="0"/>
      <p:bldP spid="20583" grpId="0"/>
      <p:bldP spid="20584" grpId="0"/>
      <p:bldP spid="20585" grpId="0" animBg="1"/>
      <p:bldP spid="20586" grpId="0" animBg="1"/>
      <p:bldP spid="20587" grpId="0"/>
      <p:bldP spid="20588" grpId="0"/>
      <p:bldP spid="20592" grpId="0"/>
      <p:bldP spid="20593" grpId="0" animBg="1"/>
      <p:bldP spid="20595" grpId="0"/>
      <p:bldP spid="20595" grpId="1"/>
      <p:bldP spid="2060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539750" y="0"/>
            <a:ext cx="49672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0000"/>
                </a:solidFill>
                <a:latin typeface="Times New Roman" panose="02020603050405020304" pitchFamily="18" charset="0"/>
                <a:ea typeface="方正姚体" panose="02010601030101010101" pitchFamily="2" charset="-122"/>
              </a:rPr>
              <a:t>单光子干涉实验说明什么</a:t>
            </a:r>
            <a:r>
              <a:rPr kumimoji="1" lang="en-US" altLang="zh-CN" sz="2800" b="1">
                <a:solidFill>
                  <a:srgbClr val="FF0000"/>
                </a:solidFill>
                <a:latin typeface="Times New Roman" panose="02020603050405020304" pitchFamily="18" charset="0"/>
                <a:ea typeface="方正姚体" panose="02010601030101010101" pitchFamily="2" charset="-122"/>
              </a:rPr>
              <a:t>——</a:t>
            </a:r>
          </a:p>
        </p:txBody>
      </p:sp>
      <p:sp>
        <p:nvSpPr>
          <p:cNvPr id="21507" name="Text Box 3"/>
          <p:cNvSpPr txBox="1">
            <a:spLocks noChangeArrowheads="1"/>
          </p:cNvSpPr>
          <p:nvPr/>
        </p:nvSpPr>
        <p:spPr bwMode="auto">
          <a:xfrm>
            <a:off x="0" y="476250"/>
            <a:ext cx="9144000" cy="519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latin typeface="Times New Roman" panose="02020603050405020304" pitchFamily="18" charset="0"/>
                <a:ea typeface="仿宋_GB2312" pitchFamily="49" charset="-122"/>
              </a:rPr>
              <a:t>1.</a:t>
            </a:r>
            <a:r>
              <a:rPr kumimoji="1" lang="zh-CN" altLang="en-US" sz="2800" b="1">
                <a:latin typeface="Times New Roman" panose="02020603050405020304" pitchFamily="18" charset="0"/>
                <a:ea typeface="仿宋_GB2312" pitchFamily="49" charset="-122"/>
              </a:rPr>
              <a:t>微观粒子同时通过了两条路径</a:t>
            </a:r>
          </a:p>
        </p:txBody>
      </p:sp>
      <p:sp>
        <p:nvSpPr>
          <p:cNvPr id="21508" name="Rectangle 4"/>
          <p:cNvSpPr>
            <a:spLocks noChangeArrowheads="1"/>
          </p:cNvSpPr>
          <p:nvPr/>
        </p:nvSpPr>
        <p:spPr bwMode="auto">
          <a:xfrm>
            <a:off x="0" y="2773363"/>
            <a:ext cx="9144000" cy="519112"/>
          </a:xfrm>
          <a:prstGeom prst="rect">
            <a:avLst/>
          </a:prstGeom>
          <a:noFill/>
          <a:ln>
            <a:noFill/>
          </a:ln>
          <a:effectLst/>
          <a:extLst>
            <a:ext uri="{909E8E84-426E-40DD-AFC4-6F175D3DCCD1}">
              <a14:hiddenFill xmlns:a14="http://schemas.microsoft.com/office/drawing/2010/main">
                <a:gradFill rotWithShape="0">
                  <a:gsLst>
                    <a:gs pos="0">
                      <a:srgbClr val="000082"/>
                    </a:gs>
                    <a:gs pos="6500">
                      <a:srgbClr val="0047FF"/>
                    </a:gs>
                    <a:gs pos="14000">
                      <a:srgbClr val="000082"/>
                    </a:gs>
                    <a:gs pos="21500">
                      <a:srgbClr val="0047FF"/>
                    </a:gs>
                    <a:gs pos="29000">
                      <a:srgbClr val="000082"/>
                    </a:gs>
                    <a:gs pos="36000">
                      <a:srgbClr val="0047FF"/>
                    </a:gs>
                    <a:gs pos="43500">
                      <a:srgbClr val="000082"/>
                    </a:gs>
                    <a:gs pos="50000">
                      <a:srgbClr val="0047FF"/>
                    </a:gs>
                    <a:gs pos="56500">
                      <a:srgbClr val="000082"/>
                    </a:gs>
                    <a:gs pos="64000">
                      <a:srgbClr val="0047FF"/>
                    </a:gs>
                    <a:gs pos="71000">
                      <a:srgbClr val="000082"/>
                    </a:gs>
                    <a:gs pos="78501">
                      <a:srgbClr val="0047FF"/>
                    </a:gs>
                    <a:gs pos="86000">
                      <a:srgbClr val="000082"/>
                    </a:gs>
                    <a:gs pos="93500">
                      <a:srgbClr val="0047FF"/>
                    </a:gs>
                    <a:gs pos="100000">
                      <a:srgbClr val="000082"/>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en-US" altLang="zh-CN" sz="2800" b="1">
                <a:latin typeface="Times New Roman" panose="02020603050405020304" pitchFamily="18" charset="0"/>
                <a:ea typeface="仿宋_GB2312" pitchFamily="49" charset="-122"/>
              </a:rPr>
              <a:t>2.</a:t>
            </a:r>
            <a:r>
              <a:rPr kumimoji="1" lang="zh-CN" altLang="en-US" sz="2800" b="1">
                <a:latin typeface="Times New Roman" panose="02020603050405020304" pitchFamily="18" charset="0"/>
                <a:ea typeface="仿宋_GB2312" pitchFamily="49" charset="-122"/>
              </a:rPr>
              <a:t>量子理论中粒子具有的“波性”是与单个粒子相联系的，</a:t>
            </a:r>
            <a:endParaRPr kumimoji="1" lang="zh-CN" altLang="en-US" sz="2800" b="1">
              <a:solidFill>
                <a:srgbClr val="FF0000"/>
              </a:solidFill>
              <a:latin typeface="Times New Roman" panose="02020603050405020304" pitchFamily="18" charset="0"/>
              <a:ea typeface="仿宋_GB2312" pitchFamily="49" charset="-122"/>
            </a:endParaRPr>
          </a:p>
        </p:txBody>
      </p:sp>
      <p:sp>
        <p:nvSpPr>
          <p:cNvPr id="21509" name="Rectangle 5"/>
          <p:cNvSpPr>
            <a:spLocks noChangeArrowheads="1"/>
          </p:cNvSpPr>
          <p:nvPr/>
        </p:nvSpPr>
        <p:spPr bwMode="auto">
          <a:xfrm>
            <a:off x="1828800" y="3352800"/>
            <a:ext cx="5543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solidFill>
                  <a:srgbClr val="008000"/>
                </a:solidFill>
                <a:latin typeface="Times New Roman" panose="02020603050405020304" pitchFamily="18" charset="0"/>
                <a:ea typeface="方正姚体" panose="02010601030101010101" pitchFamily="2" charset="-122"/>
              </a:rPr>
              <a:t>经典的波性与大量的粒子相联系的</a:t>
            </a:r>
          </a:p>
        </p:txBody>
      </p:sp>
      <p:sp>
        <p:nvSpPr>
          <p:cNvPr id="21510" name="Text Box 6"/>
          <p:cNvSpPr txBox="1">
            <a:spLocks noChangeArrowheads="1"/>
          </p:cNvSpPr>
          <p:nvPr/>
        </p:nvSpPr>
        <p:spPr bwMode="auto">
          <a:xfrm>
            <a:off x="0" y="4114800"/>
            <a:ext cx="9144000" cy="1800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latin typeface="Times New Roman" panose="02020603050405020304" pitchFamily="18" charset="0"/>
                <a:ea typeface="仿宋_GB2312" pitchFamily="49" charset="-122"/>
              </a:rPr>
              <a:t>3. </a:t>
            </a:r>
            <a:r>
              <a:rPr kumimoji="1" lang="zh-CN" altLang="en-US" sz="2800" b="1"/>
              <a:t>玻尔“互补性原理”的核心内容之一：微观粒子具有波粒二象性，但任何对微观粒子状态的测量只可能测到其中一个性质而另一个性质被抑制。或者说：</a:t>
            </a:r>
            <a:r>
              <a:rPr kumimoji="1" lang="zh-CN" altLang="en-US" sz="2800" b="1">
                <a:solidFill>
                  <a:srgbClr val="FF0000"/>
                </a:solidFill>
              </a:rPr>
              <a:t>不可能在同一个地方</a:t>
            </a:r>
            <a:r>
              <a:rPr kumimoji="1" lang="zh-CN" altLang="en-US" sz="2800" b="1" u="sng">
                <a:solidFill>
                  <a:srgbClr val="FF0000"/>
                </a:solidFill>
              </a:rPr>
              <a:t>同时</a:t>
            </a:r>
            <a:r>
              <a:rPr kumimoji="1" lang="zh-CN" altLang="en-US" sz="2800" b="1">
                <a:solidFill>
                  <a:srgbClr val="FF0000"/>
                </a:solidFill>
              </a:rPr>
              <a:t>测量到微观粒子的粒子性与波性。</a:t>
            </a:r>
          </a:p>
        </p:txBody>
      </p:sp>
      <p:sp>
        <p:nvSpPr>
          <p:cNvPr id="21511" name="Rectangle 7"/>
          <p:cNvSpPr>
            <a:spLocks noChangeArrowheads="1"/>
          </p:cNvSpPr>
          <p:nvPr/>
        </p:nvSpPr>
        <p:spPr bwMode="auto">
          <a:xfrm>
            <a:off x="323850" y="1393825"/>
            <a:ext cx="4756150" cy="4572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1" lang="zh-CN" altLang="en-US" sz="2400" b="1">
                <a:solidFill>
                  <a:schemeClr val="accent2"/>
                </a:solidFill>
                <a:latin typeface="Times New Roman" panose="02020603050405020304" pitchFamily="18" charset="0"/>
                <a:ea typeface="仿宋_GB2312" pitchFamily="49" charset="-122"/>
              </a:rPr>
              <a:t>微观粒子可处在几种状态的叠加态</a:t>
            </a:r>
          </a:p>
        </p:txBody>
      </p:sp>
      <p:grpSp>
        <p:nvGrpSpPr>
          <p:cNvPr id="21512" name="Group 8"/>
          <p:cNvGrpSpPr>
            <a:grpSpLocks/>
          </p:cNvGrpSpPr>
          <p:nvPr/>
        </p:nvGrpSpPr>
        <p:grpSpPr bwMode="auto">
          <a:xfrm>
            <a:off x="5399088" y="1196975"/>
            <a:ext cx="0" cy="1223963"/>
            <a:chOff x="997" y="2726"/>
            <a:chExt cx="0" cy="771"/>
          </a:xfrm>
        </p:grpSpPr>
        <p:sp>
          <p:nvSpPr>
            <p:cNvPr id="21513" name="Line 9"/>
            <p:cNvSpPr>
              <a:spLocks noChangeShapeType="1"/>
            </p:cNvSpPr>
            <p:nvPr/>
          </p:nvSpPr>
          <p:spPr bwMode="auto">
            <a:xfrm flipV="1">
              <a:off x="997" y="2726"/>
              <a:ext cx="0" cy="771"/>
            </a:xfrm>
            <a:prstGeom prst="line">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4" name="Line 10"/>
            <p:cNvSpPr>
              <a:spLocks noChangeShapeType="1"/>
            </p:cNvSpPr>
            <p:nvPr/>
          </p:nvSpPr>
          <p:spPr bwMode="auto">
            <a:xfrm flipV="1">
              <a:off x="997" y="2998"/>
              <a:ext cx="0" cy="182"/>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5" name="Group 11"/>
          <p:cNvGrpSpPr>
            <a:grpSpLocks/>
          </p:cNvGrpSpPr>
          <p:nvPr/>
        </p:nvGrpSpPr>
        <p:grpSpPr bwMode="auto">
          <a:xfrm>
            <a:off x="3779838" y="1773238"/>
            <a:ext cx="1619250" cy="1117600"/>
            <a:chOff x="-23" y="3089"/>
            <a:chExt cx="1020" cy="704"/>
          </a:xfrm>
        </p:grpSpPr>
        <p:sp>
          <p:nvSpPr>
            <p:cNvPr id="21516" name="Text Box 12"/>
            <p:cNvSpPr txBox="1">
              <a:spLocks noChangeArrowheads="1"/>
            </p:cNvSpPr>
            <p:nvPr/>
          </p:nvSpPr>
          <p:spPr bwMode="auto">
            <a:xfrm>
              <a:off x="181" y="3089"/>
              <a:ext cx="499"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5400" b="1">
                  <a:solidFill>
                    <a:srgbClr val="FF0000"/>
                  </a:solidFill>
                  <a:latin typeface="Times New Roman" panose="02020603050405020304" pitchFamily="18" charset="0"/>
                  <a:ea typeface="仿宋_GB2312" pitchFamily="49" charset="-122"/>
                </a:rPr>
                <a:t>.</a:t>
              </a:r>
            </a:p>
          </p:txBody>
        </p:sp>
        <p:sp>
          <p:nvSpPr>
            <p:cNvPr id="21517" name="Line 13"/>
            <p:cNvSpPr>
              <a:spLocks noChangeShapeType="1"/>
            </p:cNvSpPr>
            <p:nvPr/>
          </p:nvSpPr>
          <p:spPr bwMode="auto">
            <a:xfrm>
              <a:off x="90" y="3497"/>
              <a:ext cx="9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8" name="Line 14"/>
            <p:cNvSpPr>
              <a:spLocks noChangeShapeType="1"/>
            </p:cNvSpPr>
            <p:nvPr/>
          </p:nvSpPr>
          <p:spPr bwMode="auto">
            <a:xfrm>
              <a:off x="453" y="3498"/>
              <a:ext cx="272"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9" name="Text Box 15"/>
            <p:cNvSpPr txBox="1">
              <a:spLocks noChangeArrowheads="1"/>
            </p:cNvSpPr>
            <p:nvPr/>
          </p:nvSpPr>
          <p:spPr bwMode="auto">
            <a:xfrm>
              <a:off x="-23" y="3543"/>
              <a:ext cx="63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单光子</a:t>
              </a:r>
            </a:p>
          </p:txBody>
        </p:sp>
      </p:grpSp>
      <p:grpSp>
        <p:nvGrpSpPr>
          <p:cNvPr id="21520" name="Group 16"/>
          <p:cNvGrpSpPr>
            <a:grpSpLocks/>
          </p:cNvGrpSpPr>
          <p:nvPr/>
        </p:nvGrpSpPr>
        <p:grpSpPr bwMode="auto">
          <a:xfrm>
            <a:off x="5543550" y="2393950"/>
            <a:ext cx="1512888" cy="0"/>
            <a:chOff x="1088" y="3497"/>
            <a:chExt cx="953" cy="0"/>
          </a:xfrm>
        </p:grpSpPr>
        <p:sp>
          <p:nvSpPr>
            <p:cNvPr id="21521" name="Line 17"/>
            <p:cNvSpPr>
              <a:spLocks noChangeShapeType="1"/>
            </p:cNvSpPr>
            <p:nvPr/>
          </p:nvSpPr>
          <p:spPr bwMode="auto">
            <a:xfrm>
              <a:off x="1088" y="3497"/>
              <a:ext cx="953" cy="0"/>
            </a:xfrm>
            <a:prstGeom prst="line">
              <a:avLst/>
            </a:prstGeom>
            <a:noFill/>
            <a:ln w="9525">
              <a:solidFill>
                <a:schemeClr val="tx1"/>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2" name="Line 18"/>
            <p:cNvSpPr>
              <a:spLocks noChangeShapeType="1"/>
            </p:cNvSpPr>
            <p:nvPr/>
          </p:nvSpPr>
          <p:spPr bwMode="auto">
            <a:xfrm>
              <a:off x="1451" y="3497"/>
              <a:ext cx="227" cy="0"/>
            </a:xfrm>
            <a:prstGeom prst="line">
              <a:avLst/>
            </a:prstGeom>
            <a:noFill/>
            <a:ln w="9525">
              <a:solidFill>
                <a:schemeClr val="tx1"/>
              </a:solidFill>
              <a:prstDash val="dash"/>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23" name="Line 19"/>
          <p:cNvSpPr>
            <a:spLocks noChangeShapeType="1"/>
          </p:cNvSpPr>
          <p:nvPr/>
        </p:nvSpPr>
        <p:spPr bwMode="auto">
          <a:xfrm>
            <a:off x="5399088" y="1196975"/>
            <a:ext cx="1655762" cy="0"/>
          </a:xfrm>
          <a:prstGeom prst="line">
            <a:avLst/>
          </a:prstGeom>
          <a:noFill/>
          <a:ln w="9525">
            <a:solidFill>
              <a:schemeClr val="tx1"/>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4" name="Line 20"/>
          <p:cNvSpPr>
            <a:spLocks noChangeShapeType="1"/>
          </p:cNvSpPr>
          <p:nvPr/>
        </p:nvSpPr>
        <p:spPr bwMode="auto">
          <a:xfrm flipV="1">
            <a:off x="7056438" y="836613"/>
            <a:ext cx="0" cy="360362"/>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5" name="Line 21"/>
          <p:cNvSpPr>
            <a:spLocks noChangeShapeType="1"/>
          </p:cNvSpPr>
          <p:nvPr/>
        </p:nvSpPr>
        <p:spPr bwMode="auto">
          <a:xfrm flipV="1">
            <a:off x="7056438" y="1312863"/>
            <a:ext cx="0" cy="1079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6" name="Line 22"/>
          <p:cNvSpPr>
            <a:spLocks noChangeShapeType="1"/>
          </p:cNvSpPr>
          <p:nvPr/>
        </p:nvSpPr>
        <p:spPr bwMode="auto">
          <a:xfrm>
            <a:off x="7056438" y="1196975"/>
            <a:ext cx="503237"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7" name="Rectangle 23" descr="深色下对角线"/>
          <p:cNvSpPr>
            <a:spLocks noChangeArrowheads="1"/>
          </p:cNvSpPr>
          <p:nvPr/>
        </p:nvSpPr>
        <p:spPr bwMode="auto">
          <a:xfrm rot="3154966">
            <a:off x="5362575" y="2060576"/>
            <a:ext cx="73025" cy="863600"/>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1528" name="Group 24"/>
          <p:cNvGrpSpPr>
            <a:grpSpLocks/>
          </p:cNvGrpSpPr>
          <p:nvPr/>
        </p:nvGrpSpPr>
        <p:grpSpPr bwMode="auto">
          <a:xfrm>
            <a:off x="6911975" y="368300"/>
            <a:ext cx="287338" cy="431800"/>
            <a:chOff x="2290" y="2976"/>
            <a:chExt cx="182" cy="318"/>
          </a:xfrm>
        </p:grpSpPr>
        <p:sp>
          <p:nvSpPr>
            <p:cNvPr id="21529" name="Rectangle 25"/>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0" name="Rectangle 26"/>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1531" name="Group 27"/>
          <p:cNvGrpSpPr>
            <a:grpSpLocks/>
          </p:cNvGrpSpPr>
          <p:nvPr/>
        </p:nvGrpSpPr>
        <p:grpSpPr bwMode="auto">
          <a:xfrm rot="-5400000" flipH="1" flipV="1">
            <a:off x="7666831" y="980282"/>
            <a:ext cx="360363" cy="431800"/>
            <a:chOff x="2290" y="2976"/>
            <a:chExt cx="182" cy="318"/>
          </a:xfrm>
        </p:grpSpPr>
        <p:sp>
          <p:nvSpPr>
            <p:cNvPr id="21532" name="Rectangle 28"/>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3" name="Rectangle 29"/>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1534" name="Text Box 30"/>
          <p:cNvSpPr txBox="1">
            <a:spLocks noChangeArrowheads="1"/>
          </p:cNvSpPr>
          <p:nvPr/>
        </p:nvSpPr>
        <p:spPr bwMode="auto">
          <a:xfrm>
            <a:off x="5830888" y="295275"/>
            <a:ext cx="15128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接收器</a:t>
            </a:r>
            <a:r>
              <a:rPr kumimoji="1" lang="en-US" altLang="zh-CN" sz="2000" b="1">
                <a:latin typeface="Times New Roman" panose="02020603050405020304" pitchFamily="18" charset="0"/>
                <a:ea typeface="隶书" panose="02010509060101010101" pitchFamily="49" charset="-122"/>
              </a:rPr>
              <a:t>A</a:t>
            </a:r>
          </a:p>
        </p:txBody>
      </p:sp>
      <p:sp>
        <p:nvSpPr>
          <p:cNvPr id="21535" name="Text Box 31"/>
          <p:cNvSpPr txBox="1">
            <a:spLocks noChangeArrowheads="1"/>
          </p:cNvSpPr>
          <p:nvPr/>
        </p:nvSpPr>
        <p:spPr bwMode="auto">
          <a:xfrm>
            <a:off x="7451725" y="1304925"/>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000" b="1">
                <a:latin typeface="Times New Roman" panose="02020603050405020304" pitchFamily="18" charset="0"/>
                <a:ea typeface="隶书" panose="02010509060101010101" pitchFamily="49" charset="-122"/>
              </a:rPr>
              <a:t>接收器</a:t>
            </a:r>
            <a:r>
              <a:rPr kumimoji="1" lang="en-US" altLang="zh-CN" sz="2000" b="1">
                <a:latin typeface="Times New Roman" panose="02020603050405020304" pitchFamily="18" charset="0"/>
                <a:ea typeface="隶书" panose="02010509060101010101" pitchFamily="49" charset="-122"/>
              </a:rPr>
              <a:t>B</a:t>
            </a:r>
          </a:p>
        </p:txBody>
      </p:sp>
      <p:grpSp>
        <p:nvGrpSpPr>
          <p:cNvPr id="21536" name="Group 32"/>
          <p:cNvGrpSpPr>
            <a:grpSpLocks/>
          </p:cNvGrpSpPr>
          <p:nvPr/>
        </p:nvGrpSpPr>
        <p:grpSpPr bwMode="auto">
          <a:xfrm>
            <a:off x="4822825" y="944563"/>
            <a:ext cx="935038" cy="574675"/>
            <a:chOff x="2427" y="2614"/>
            <a:chExt cx="589" cy="362"/>
          </a:xfrm>
        </p:grpSpPr>
        <p:sp>
          <p:nvSpPr>
            <p:cNvPr id="21537" name="Rectangle 33"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8" name="Line 34"/>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39" name="Group 35"/>
          <p:cNvGrpSpPr>
            <a:grpSpLocks/>
          </p:cNvGrpSpPr>
          <p:nvPr/>
        </p:nvGrpSpPr>
        <p:grpSpPr bwMode="auto">
          <a:xfrm rot="10800000">
            <a:off x="6623050" y="2168525"/>
            <a:ext cx="935038" cy="574675"/>
            <a:chOff x="2427" y="2614"/>
            <a:chExt cx="589" cy="362"/>
          </a:xfrm>
        </p:grpSpPr>
        <p:sp>
          <p:nvSpPr>
            <p:cNvPr id="21540" name="Rectangle 36"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41" name="Line 37"/>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42" name="Rectangle 38" descr="深色下对角线"/>
          <p:cNvSpPr>
            <a:spLocks noChangeArrowheads="1"/>
          </p:cNvSpPr>
          <p:nvPr/>
        </p:nvSpPr>
        <p:spPr bwMode="auto">
          <a:xfrm rot="3154966">
            <a:off x="7162800" y="765176"/>
            <a:ext cx="73025" cy="863600"/>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1543" name="Group 39"/>
          <p:cNvGrpSpPr>
            <a:grpSpLocks/>
          </p:cNvGrpSpPr>
          <p:nvPr/>
        </p:nvGrpSpPr>
        <p:grpSpPr bwMode="auto">
          <a:xfrm>
            <a:off x="4248150" y="2320925"/>
            <a:ext cx="847725" cy="131763"/>
            <a:chOff x="9185" y="9992"/>
            <a:chExt cx="1336" cy="209"/>
          </a:xfrm>
        </p:grpSpPr>
        <p:sp>
          <p:nvSpPr>
            <p:cNvPr id="21544" name="Freeform 40"/>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5" name="Freeform 41"/>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6" name="Freeform 42"/>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7" name="Freeform 43"/>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8" name="Line 44"/>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1549" name="Group 45"/>
          <p:cNvGrpSpPr>
            <a:grpSpLocks/>
          </p:cNvGrpSpPr>
          <p:nvPr/>
        </p:nvGrpSpPr>
        <p:grpSpPr bwMode="auto">
          <a:xfrm rot="-5400000">
            <a:off x="5105400" y="1679575"/>
            <a:ext cx="539750" cy="95250"/>
            <a:chOff x="9185" y="9992"/>
            <a:chExt cx="1336" cy="209"/>
          </a:xfrm>
        </p:grpSpPr>
        <p:sp>
          <p:nvSpPr>
            <p:cNvPr id="21550" name="Freeform 46"/>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51" name="Freeform 47"/>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52" name="Freeform 48"/>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53" name="Freeform 49"/>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54" name="Line 50"/>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1555" name="Group 51"/>
          <p:cNvGrpSpPr>
            <a:grpSpLocks/>
          </p:cNvGrpSpPr>
          <p:nvPr/>
        </p:nvGrpSpPr>
        <p:grpSpPr bwMode="auto">
          <a:xfrm>
            <a:off x="5830888" y="1168400"/>
            <a:ext cx="539750" cy="95250"/>
            <a:chOff x="9185" y="9992"/>
            <a:chExt cx="1336" cy="209"/>
          </a:xfrm>
        </p:grpSpPr>
        <p:sp>
          <p:nvSpPr>
            <p:cNvPr id="21556" name="Freeform 52"/>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57" name="Freeform 53"/>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58" name="Freeform 54"/>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59" name="Freeform 55"/>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60" name="Line 56"/>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1561" name="Group 57"/>
          <p:cNvGrpSpPr>
            <a:grpSpLocks/>
          </p:cNvGrpSpPr>
          <p:nvPr/>
        </p:nvGrpSpPr>
        <p:grpSpPr bwMode="auto">
          <a:xfrm rot="-5400000">
            <a:off x="6821488" y="933450"/>
            <a:ext cx="396875" cy="73025"/>
            <a:chOff x="9185" y="9992"/>
            <a:chExt cx="1336" cy="209"/>
          </a:xfrm>
        </p:grpSpPr>
        <p:sp>
          <p:nvSpPr>
            <p:cNvPr id="21562" name="Freeform 58"/>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63" name="Freeform 59"/>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64" name="Freeform 60"/>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65" name="Freeform 61"/>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66" name="Line 62"/>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1567" name="Group 63"/>
          <p:cNvGrpSpPr>
            <a:grpSpLocks/>
          </p:cNvGrpSpPr>
          <p:nvPr/>
        </p:nvGrpSpPr>
        <p:grpSpPr bwMode="auto">
          <a:xfrm>
            <a:off x="6048375" y="2320925"/>
            <a:ext cx="539750" cy="95250"/>
            <a:chOff x="3674" y="3997"/>
            <a:chExt cx="477" cy="83"/>
          </a:xfrm>
        </p:grpSpPr>
        <p:sp>
          <p:nvSpPr>
            <p:cNvPr id="21568" name="Freeform 64"/>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69" name="Freeform 65"/>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70" name="Freeform 66"/>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71" name="Line 67"/>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1572" name="Group 68"/>
          <p:cNvGrpSpPr>
            <a:grpSpLocks/>
          </p:cNvGrpSpPr>
          <p:nvPr/>
        </p:nvGrpSpPr>
        <p:grpSpPr bwMode="auto">
          <a:xfrm rot="-5400000">
            <a:off x="6761163" y="1824038"/>
            <a:ext cx="539750" cy="95250"/>
            <a:chOff x="3674" y="3997"/>
            <a:chExt cx="477" cy="83"/>
          </a:xfrm>
        </p:grpSpPr>
        <p:sp>
          <p:nvSpPr>
            <p:cNvPr id="21573" name="Freeform 69"/>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74" name="Freeform 70"/>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75" name="Freeform 71"/>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76" name="Line 72"/>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1577" name="Group 73"/>
          <p:cNvGrpSpPr>
            <a:grpSpLocks/>
          </p:cNvGrpSpPr>
          <p:nvPr/>
        </p:nvGrpSpPr>
        <p:grpSpPr bwMode="auto">
          <a:xfrm rot="-5400000">
            <a:off x="6964363" y="933450"/>
            <a:ext cx="396875" cy="73025"/>
            <a:chOff x="3674" y="3997"/>
            <a:chExt cx="477" cy="83"/>
          </a:xfrm>
        </p:grpSpPr>
        <p:sp>
          <p:nvSpPr>
            <p:cNvPr id="21578" name="Freeform 74"/>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79" name="Freeform 75"/>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80" name="Freeform 76"/>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81" name="Line 77"/>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1582" name="Rectangle 78"/>
          <p:cNvSpPr>
            <a:spLocks noChangeArrowheads="1"/>
          </p:cNvSpPr>
          <p:nvPr/>
        </p:nvSpPr>
        <p:spPr bwMode="auto">
          <a:xfrm>
            <a:off x="6407150" y="952500"/>
            <a:ext cx="71438" cy="504825"/>
          </a:xfrm>
          <a:prstGeom prst="rect">
            <a:avLst/>
          </a:prstGeom>
          <a:solidFill>
            <a:srgbClr val="CCFFFF"/>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b="1">
              <a:latin typeface="Times New Roman" panose="02020603050405020304" pitchFamily="18" charset="0"/>
              <a:ea typeface="隶书" panose="02010509060101010101" pitchFamily="49" charset="-122"/>
            </a:endParaRPr>
          </a:p>
        </p:txBody>
      </p:sp>
      <p:sp>
        <p:nvSpPr>
          <p:cNvPr id="21583" name="Line 79"/>
          <p:cNvSpPr>
            <a:spLocks noChangeShapeType="1"/>
          </p:cNvSpPr>
          <p:nvPr/>
        </p:nvSpPr>
        <p:spPr bwMode="auto">
          <a:xfrm flipH="1">
            <a:off x="5111750" y="2249488"/>
            <a:ext cx="647700" cy="503237"/>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4" name="Line 80"/>
          <p:cNvSpPr>
            <a:spLocks noChangeShapeType="1"/>
          </p:cNvSpPr>
          <p:nvPr/>
        </p:nvSpPr>
        <p:spPr bwMode="auto">
          <a:xfrm flipH="1">
            <a:off x="6911975" y="952500"/>
            <a:ext cx="647700" cy="503238"/>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1585" name="Group 81"/>
          <p:cNvGrpSpPr>
            <a:grpSpLocks/>
          </p:cNvGrpSpPr>
          <p:nvPr/>
        </p:nvGrpSpPr>
        <p:grpSpPr bwMode="auto">
          <a:xfrm>
            <a:off x="7272338" y="1025525"/>
            <a:ext cx="431800" cy="95250"/>
            <a:chOff x="3674" y="3997"/>
            <a:chExt cx="477" cy="83"/>
          </a:xfrm>
        </p:grpSpPr>
        <p:sp>
          <p:nvSpPr>
            <p:cNvPr id="21586" name="Freeform 82"/>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87" name="Freeform 83"/>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88" name="Freeform 84"/>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89" name="Line 85"/>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1590" name="Group 86"/>
          <p:cNvGrpSpPr>
            <a:grpSpLocks/>
          </p:cNvGrpSpPr>
          <p:nvPr/>
        </p:nvGrpSpPr>
        <p:grpSpPr bwMode="auto">
          <a:xfrm>
            <a:off x="7199313" y="1168400"/>
            <a:ext cx="396875" cy="73025"/>
            <a:chOff x="9185" y="9992"/>
            <a:chExt cx="1336" cy="209"/>
          </a:xfrm>
        </p:grpSpPr>
        <p:sp>
          <p:nvSpPr>
            <p:cNvPr id="21591" name="Freeform 87"/>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92" name="Freeform 88"/>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93" name="Freeform 89"/>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94" name="Freeform 90"/>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95" name="Line 91"/>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aphicFrame>
        <p:nvGraphicFramePr>
          <p:cNvPr id="21596" name="Object 92"/>
          <p:cNvGraphicFramePr>
            <a:graphicFrameLocks noChangeAspect="1"/>
          </p:cNvGraphicFramePr>
          <p:nvPr/>
        </p:nvGraphicFramePr>
        <p:xfrm>
          <a:off x="6751638" y="730250"/>
          <a:ext cx="241300" cy="215900"/>
        </p:xfrm>
        <a:graphic>
          <a:graphicData uri="http://schemas.openxmlformats.org/presentationml/2006/ole">
            <mc:AlternateContent xmlns:mc="http://schemas.openxmlformats.org/markup-compatibility/2006">
              <mc:Choice xmlns:v="urn:schemas-microsoft-com:vml" Requires="v">
                <p:oleObj spid="_x0000_s16385" name="公式" r:id="rId3" imgW="241200" imgH="215640" progId="Equation.3">
                  <p:embed/>
                </p:oleObj>
              </mc:Choice>
              <mc:Fallback>
                <p:oleObj name="公式" r:id="rId3" imgW="241200" imgH="215640" progId="Equation.3">
                  <p:embed/>
                  <p:pic>
                    <p:nvPicPr>
                      <p:cNvPr id="21596" name="Object 9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1638" y="730250"/>
                        <a:ext cx="241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597" name="Object 93"/>
          <p:cNvGraphicFramePr>
            <a:graphicFrameLocks noChangeAspect="1"/>
          </p:cNvGraphicFramePr>
          <p:nvPr/>
        </p:nvGraphicFramePr>
        <p:xfrm>
          <a:off x="7208838" y="717550"/>
          <a:ext cx="241300" cy="215900"/>
        </p:xfrm>
        <a:graphic>
          <a:graphicData uri="http://schemas.openxmlformats.org/presentationml/2006/ole">
            <mc:AlternateContent xmlns:mc="http://schemas.openxmlformats.org/markup-compatibility/2006">
              <mc:Choice xmlns:v="urn:schemas-microsoft-com:vml" Requires="v">
                <p:oleObj spid="_x0000_s16386" name="公式" r:id="rId5" imgW="241200" imgH="215640" progId="Equation.3">
                  <p:embed/>
                </p:oleObj>
              </mc:Choice>
              <mc:Fallback>
                <p:oleObj name="公式" r:id="rId5" imgW="241200" imgH="215640" progId="Equation.3">
                  <p:embed/>
                  <p:pic>
                    <p:nvPicPr>
                      <p:cNvPr id="21597" name="Object 9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8838" y="717550"/>
                        <a:ext cx="241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598" name="Object 94"/>
          <p:cNvGraphicFramePr>
            <a:graphicFrameLocks noChangeAspect="1"/>
          </p:cNvGraphicFramePr>
          <p:nvPr/>
        </p:nvGraphicFramePr>
        <p:xfrm>
          <a:off x="7437438" y="1250950"/>
          <a:ext cx="266700" cy="215900"/>
        </p:xfrm>
        <a:graphic>
          <a:graphicData uri="http://schemas.openxmlformats.org/presentationml/2006/ole">
            <mc:AlternateContent xmlns:mc="http://schemas.openxmlformats.org/markup-compatibility/2006">
              <mc:Choice xmlns:v="urn:schemas-microsoft-com:vml" Requires="v">
                <p:oleObj spid="_x0000_s16387" name="公式" r:id="rId7" imgW="266400" imgH="215640" progId="Equation.3">
                  <p:embed/>
                </p:oleObj>
              </mc:Choice>
              <mc:Fallback>
                <p:oleObj name="公式" r:id="rId7" imgW="266400" imgH="215640" progId="Equation.3">
                  <p:embed/>
                  <p:pic>
                    <p:nvPicPr>
                      <p:cNvPr id="21598" name="Object 9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37438" y="1250950"/>
                        <a:ext cx="2667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599" name="Object 95"/>
          <p:cNvGraphicFramePr>
            <a:graphicFrameLocks noChangeAspect="1"/>
          </p:cNvGraphicFramePr>
          <p:nvPr/>
        </p:nvGraphicFramePr>
        <p:xfrm>
          <a:off x="7513638" y="793750"/>
          <a:ext cx="266700" cy="215900"/>
        </p:xfrm>
        <a:graphic>
          <a:graphicData uri="http://schemas.openxmlformats.org/presentationml/2006/ole">
            <mc:AlternateContent xmlns:mc="http://schemas.openxmlformats.org/markup-compatibility/2006">
              <mc:Choice xmlns:v="urn:schemas-microsoft-com:vml" Requires="v">
                <p:oleObj spid="_x0000_s16388" name="公式" r:id="rId9" imgW="266400" imgH="215640" progId="Equation.3">
                  <p:embed/>
                </p:oleObj>
              </mc:Choice>
              <mc:Fallback>
                <p:oleObj name="公式" r:id="rId9" imgW="266400" imgH="215640" progId="Equation.3">
                  <p:embed/>
                  <p:pic>
                    <p:nvPicPr>
                      <p:cNvPr id="21599" name="Object 9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13638" y="793750"/>
                        <a:ext cx="2667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blinds(horizontal)">
                                      <p:cBhvr>
                                        <p:cTn id="7" dur="500"/>
                                        <p:tgtEl>
                                          <p:spTgt spid="215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1511"/>
                                        </p:tgtEl>
                                        <p:attrNameLst>
                                          <p:attrName>style.visibility</p:attrName>
                                        </p:attrNameLst>
                                      </p:cBhvr>
                                      <p:to>
                                        <p:strVal val="visible"/>
                                      </p:to>
                                    </p:set>
                                    <p:animEffect transition="in" filter="blinds(horizontal)">
                                      <p:cBhvr>
                                        <p:cTn id="12" dur="500"/>
                                        <p:tgtEl>
                                          <p:spTgt spid="215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21508"/>
                                        </p:tgtEl>
                                        <p:attrNameLst>
                                          <p:attrName>style.visibility</p:attrName>
                                        </p:attrNameLst>
                                      </p:cBhvr>
                                      <p:to>
                                        <p:strVal val="visible"/>
                                      </p:to>
                                    </p:set>
                                    <p:animEffect transition="in" filter="strips(downRight)">
                                      <p:cBhvr>
                                        <p:cTn id="17" dur="500"/>
                                        <p:tgtEl>
                                          <p:spTgt spid="2150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509"/>
                                        </p:tgtEl>
                                        <p:attrNameLst>
                                          <p:attrName>style.visibility</p:attrName>
                                        </p:attrNameLst>
                                      </p:cBhvr>
                                      <p:to>
                                        <p:strVal val="visible"/>
                                      </p:to>
                                    </p:set>
                                    <p:animEffect transition="in" filter="wipe(left)">
                                      <p:cBhvr>
                                        <p:cTn id="22" dur="2000"/>
                                        <p:tgtEl>
                                          <p:spTgt spid="2150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1510"/>
                                        </p:tgtEl>
                                        <p:attrNameLst>
                                          <p:attrName>style.visibility</p:attrName>
                                        </p:attrNameLst>
                                      </p:cBhvr>
                                      <p:to>
                                        <p:strVal val="visible"/>
                                      </p:to>
                                    </p:set>
                                    <p:animEffect transition="in" filter="blinds(horizontal)">
                                      <p:cBhvr>
                                        <p:cTn id="27" dur="5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p:bldP spid="21508" grpId="0"/>
      <p:bldP spid="21509" grpId="0"/>
      <p:bldP spid="215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2"/>
          <p:cNvGrpSpPr>
            <a:grpSpLocks/>
          </p:cNvGrpSpPr>
          <p:nvPr/>
        </p:nvGrpSpPr>
        <p:grpSpPr bwMode="auto">
          <a:xfrm>
            <a:off x="206375" y="0"/>
            <a:ext cx="2320925" cy="1447800"/>
            <a:chOff x="0" y="144"/>
            <a:chExt cx="1462" cy="912"/>
          </a:xfrm>
        </p:grpSpPr>
        <p:sp>
          <p:nvSpPr>
            <p:cNvPr id="22531" name="Text Box 3"/>
            <p:cNvSpPr txBox="1">
              <a:spLocks noChangeArrowheads="1"/>
            </p:cNvSpPr>
            <p:nvPr/>
          </p:nvSpPr>
          <p:spPr bwMode="auto">
            <a:xfrm>
              <a:off x="0" y="144"/>
              <a:ext cx="1152"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800" b="1">
                  <a:latin typeface="Times New Roman" panose="02020603050405020304" pitchFamily="18" charset="0"/>
                  <a:ea typeface="隶书" panose="02010509060101010101" pitchFamily="49" charset="-122"/>
                </a:rPr>
                <a:t>黑体辐射光电效应</a:t>
              </a:r>
              <a:endParaRPr kumimoji="1" lang="zh-CN" altLang="en-US" sz="2800" b="1">
                <a:latin typeface="Times New Roman" panose="02020603050405020304" pitchFamily="18" charset="0"/>
                <a:ea typeface="仿宋_GB2312" pitchFamily="49" charset="-122"/>
              </a:endParaRPr>
            </a:p>
          </p:txBody>
        </p:sp>
        <p:sp>
          <p:nvSpPr>
            <p:cNvPr id="22532" name="Rectangle 4"/>
            <p:cNvSpPr>
              <a:spLocks noChangeArrowheads="1"/>
            </p:cNvSpPr>
            <p:nvPr/>
          </p:nvSpPr>
          <p:spPr bwMode="auto">
            <a:xfrm>
              <a:off x="0" y="720"/>
              <a:ext cx="146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800" b="1">
                  <a:latin typeface="Times New Roman" panose="02020603050405020304" pitchFamily="18" charset="0"/>
                </a:rPr>
                <a:t>Compton</a:t>
              </a:r>
              <a:r>
                <a:rPr kumimoji="1" lang="zh-CN" altLang="en-US" sz="2800" b="1">
                  <a:latin typeface="Times New Roman" panose="02020603050405020304" pitchFamily="18" charset="0"/>
                  <a:ea typeface="隶书" panose="02010509060101010101" pitchFamily="49" charset="-122"/>
                </a:rPr>
                <a:t>散射</a:t>
              </a:r>
              <a:endParaRPr kumimoji="1" lang="zh-CN" altLang="en-US" sz="2800" b="1">
                <a:latin typeface="Times New Roman" panose="02020603050405020304" pitchFamily="18" charset="0"/>
                <a:ea typeface="仿宋_GB2312" pitchFamily="49" charset="-122"/>
              </a:endParaRPr>
            </a:p>
          </p:txBody>
        </p:sp>
        <p:sp>
          <p:nvSpPr>
            <p:cNvPr id="22533" name="Rectangle 5"/>
            <p:cNvSpPr>
              <a:spLocks noChangeArrowheads="1"/>
            </p:cNvSpPr>
            <p:nvPr/>
          </p:nvSpPr>
          <p:spPr bwMode="auto">
            <a:xfrm>
              <a:off x="0" y="144"/>
              <a:ext cx="1392" cy="912"/>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2534" name="AutoShape 6" descr="75%"/>
          <p:cNvSpPr>
            <a:spLocks noChangeArrowheads="1"/>
          </p:cNvSpPr>
          <p:nvPr/>
        </p:nvSpPr>
        <p:spPr bwMode="auto">
          <a:xfrm>
            <a:off x="2568575" y="609600"/>
            <a:ext cx="976313" cy="304800"/>
          </a:xfrm>
          <a:prstGeom prst="notchedRightArrow">
            <a:avLst>
              <a:gd name="adj1" fmla="val 32287"/>
              <a:gd name="adj2" fmla="val 70840"/>
            </a:avLst>
          </a:prstGeom>
          <a:pattFill prst="pct75">
            <a:fgClr>
              <a:srgbClr val="FF0000"/>
            </a:fgClr>
            <a:bgClr>
              <a:srgbClr val="FFFFFF"/>
            </a:bgClr>
          </a:patt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5" name="Text Box 7"/>
          <p:cNvSpPr txBox="1">
            <a:spLocks noChangeArrowheads="1"/>
          </p:cNvSpPr>
          <p:nvPr/>
        </p:nvSpPr>
        <p:spPr bwMode="auto">
          <a:xfrm>
            <a:off x="3635375" y="533400"/>
            <a:ext cx="2514600" cy="557213"/>
          </a:xfrm>
          <a:prstGeom prst="rect">
            <a:avLst/>
          </a:prstGeom>
          <a:solidFill>
            <a:srgbClr val="00800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800" b="1">
                <a:solidFill>
                  <a:srgbClr val="FFFF00"/>
                </a:solidFill>
                <a:latin typeface="Times New Roman" panose="02020603050405020304" pitchFamily="18" charset="0"/>
                <a:ea typeface="隶书" panose="02010509060101010101" pitchFamily="49" charset="-122"/>
              </a:rPr>
              <a:t>光具有粒子性</a:t>
            </a:r>
            <a:endParaRPr kumimoji="1" lang="zh-CN" altLang="en-US" sz="2800" b="1">
              <a:latin typeface="Times New Roman" panose="02020603050405020304" pitchFamily="18" charset="0"/>
              <a:ea typeface="仿宋_GB2312" pitchFamily="49" charset="-122"/>
            </a:endParaRPr>
          </a:p>
        </p:txBody>
      </p:sp>
      <p:sp>
        <p:nvSpPr>
          <p:cNvPr id="22536" name="Text Box 8"/>
          <p:cNvSpPr txBox="1">
            <a:spLocks noChangeArrowheads="1"/>
          </p:cNvSpPr>
          <p:nvPr/>
        </p:nvSpPr>
        <p:spPr bwMode="auto">
          <a:xfrm>
            <a:off x="206375" y="1700213"/>
            <a:ext cx="1752600" cy="557212"/>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800" b="1">
                <a:latin typeface="Times New Roman" panose="02020603050405020304" pitchFamily="18" charset="0"/>
                <a:ea typeface="隶书" panose="02010509060101010101" pitchFamily="49" charset="-122"/>
              </a:rPr>
              <a:t>德布洛义</a:t>
            </a:r>
            <a:endParaRPr kumimoji="1" lang="zh-CN" altLang="en-US" sz="2800" b="1">
              <a:latin typeface="Times New Roman" panose="02020603050405020304" pitchFamily="18" charset="0"/>
              <a:ea typeface="仿宋_GB2312" pitchFamily="49" charset="-122"/>
            </a:endParaRPr>
          </a:p>
        </p:txBody>
      </p:sp>
      <p:sp>
        <p:nvSpPr>
          <p:cNvPr id="22537" name="AutoShape 9" descr="75%"/>
          <p:cNvSpPr>
            <a:spLocks noChangeArrowheads="1"/>
          </p:cNvSpPr>
          <p:nvPr/>
        </p:nvSpPr>
        <p:spPr bwMode="auto">
          <a:xfrm>
            <a:off x="2035175" y="1852613"/>
            <a:ext cx="976313" cy="304800"/>
          </a:xfrm>
          <a:prstGeom prst="notchedRightArrow">
            <a:avLst>
              <a:gd name="adj1" fmla="val 32287"/>
              <a:gd name="adj2" fmla="val 70840"/>
            </a:avLst>
          </a:prstGeom>
          <a:pattFill prst="pct75">
            <a:fgClr>
              <a:srgbClr val="FF0000"/>
            </a:fgClr>
            <a:bgClr>
              <a:srgbClr val="FFFFFF"/>
            </a:bgClr>
          </a:patt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8" name="Text Box 10"/>
          <p:cNvSpPr txBox="1">
            <a:spLocks noChangeArrowheads="1"/>
          </p:cNvSpPr>
          <p:nvPr/>
        </p:nvSpPr>
        <p:spPr bwMode="auto">
          <a:xfrm>
            <a:off x="3025775" y="1700213"/>
            <a:ext cx="3200400" cy="557212"/>
          </a:xfrm>
          <a:prstGeom prst="rect">
            <a:avLst/>
          </a:prstGeom>
          <a:solidFill>
            <a:srgbClr val="00800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800" b="1">
                <a:solidFill>
                  <a:srgbClr val="FFFF00"/>
                </a:solidFill>
                <a:latin typeface="Times New Roman" panose="02020603050405020304" pitchFamily="18" charset="0"/>
                <a:ea typeface="隶书" panose="02010509060101010101" pitchFamily="49" charset="-122"/>
              </a:rPr>
              <a:t>实物粒子具有波性</a:t>
            </a:r>
            <a:endParaRPr kumimoji="1" lang="zh-CN" altLang="en-US" sz="2800" b="1">
              <a:latin typeface="Times New Roman" panose="02020603050405020304" pitchFamily="18" charset="0"/>
              <a:ea typeface="仿宋_GB2312" pitchFamily="49" charset="-122"/>
            </a:endParaRPr>
          </a:p>
        </p:txBody>
      </p:sp>
      <p:sp>
        <p:nvSpPr>
          <p:cNvPr id="22539" name="AutoShape 11"/>
          <p:cNvSpPr>
            <a:spLocks/>
          </p:cNvSpPr>
          <p:nvPr/>
        </p:nvSpPr>
        <p:spPr bwMode="auto">
          <a:xfrm>
            <a:off x="6302375" y="836613"/>
            <a:ext cx="152400" cy="1295400"/>
          </a:xfrm>
          <a:prstGeom prst="rightBrace">
            <a:avLst>
              <a:gd name="adj1" fmla="val 70833"/>
              <a:gd name="adj2" fmla="val 50000"/>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0" name="Text Box 12"/>
          <p:cNvSpPr txBox="1">
            <a:spLocks noChangeArrowheads="1"/>
          </p:cNvSpPr>
          <p:nvPr/>
        </p:nvSpPr>
        <p:spPr bwMode="auto">
          <a:xfrm>
            <a:off x="2362200" y="2438400"/>
            <a:ext cx="6477000" cy="655638"/>
          </a:xfrm>
          <a:prstGeom prst="rect">
            <a:avLst/>
          </a:prstGeom>
          <a:solidFill>
            <a:srgbClr val="CC0000"/>
          </a:solidFill>
          <a:ln w="76200">
            <a:pattFill prst="sphere">
              <a:fgClr>
                <a:schemeClr val="bg2"/>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3200" b="1">
                <a:solidFill>
                  <a:srgbClr val="FFFF00"/>
                </a:solidFill>
                <a:latin typeface="Times New Roman" panose="02020603050405020304" pitchFamily="18" charset="0"/>
                <a:ea typeface="隶书" panose="02010509060101010101" pitchFamily="49" charset="-122"/>
              </a:rPr>
              <a:t>所有实物粒子具有波和粒子二象性</a:t>
            </a:r>
            <a:endParaRPr kumimoji="1" lang="zh-CN" altLang="en-US" sz="2800" b="1">
              <a:latin typeface="Times New Roman" panose="02020603050405020304" pitchFamily="18" charset="0"/>
              <a:ea typeface="仿宋_GB2312" pitchFamily="49" charset="-122"/>
            </a:endParaRPr>
          </a:p>
        </p:txBody>
      </p:sp>
      <p:sp>
        <p:nvSpPr>
          <p:cNvPr id="22541" name="AutoShape 13" descr="70%"/>
          <p:cNvSpPr>
            <a:spLocks noChangeArrowheads="1"/>
          </p:cNvSpPr>
          <p:nvPr/>
        </p:nvSpPr>
        <p:spPr bwMode="auto">
          <a:xfrm rot="5400000">
            <a:off x="1459706" y="2045494"/>
            <a:ext cx="585788" cy="1219200"/>
          </a:xfrm>
          <a:custGeom>
            <a:avLst/>
            <a:gdLst>
              <a:gd name="G0" fmla="+- 9257 0 0"/>
              <a:gd name="G1" fmla="+- 17011 0 0"/>
              <a:gd name="G2" fmla="+- 5363 0 0"/>
              <a:gd name="G3" fmla="*/ 9257 1 2"/>
              <a:gd name="G4" fmla="+- G3 10800 0"/>
              <a:gd name="G5" fmla="+- 21600 9257 17011"/>
              <a:gd name="G6" fmla="+- 17011 5363 0"/>
              <a:gd name="G7" fmla="*/ G6 1 2"/>
              <a:gd name="G8" fmla="*/ 17011 2 1"/>
              <a:gd name="G9" fmla="+- G8 0 21600"/>
              <a:gd name="G10" fmla="*/ 21600 G0 G1"/>
              <a:gd name="G11" fmla="*/ 21600 G4 G1"/>
              <a:gd name="G12" fmla="*/ 21600 G5 G1"/>
              <a:gd name="G13" fmla="*/ 21600 G7 G1"/>
              <a:gd name="G14" fmla="*/ 17011 1 2"/>
              <a:gd name="G15" fmla="+- G5 0 G4"/>
              <a:gd name="G16" fmla="+- G0 0 G4"/>
              <a:gd name="G17" fmla="*/ G2 G15 G16"/>
              <a:gd name="T0" fmla="*/ 15429 w 21600"/>
              <a:gd name="T1" fmla="*/ 0 h 21600"/>
              <a:gd name="T2" fmla="*/ 9257 w 21600"/>
              <a:gd name="T3" fmla="*/ 5363 h 21600"/>
              <a:gd name="T4" fmla="*/ 0 w 21600"/>
              <a:gd name="T5" fmla="*/ 19591 h 21600"/>
              <a:gd name="T6" fmla="*/ 8506 w 21600"/>
              <a:gd name="T7" fmla="*/ 21600 h 21600"/>
              <a:gd name="T8" fmla="*/ 17011 w 21600"/>
              <a:gd name="T9" fmla="*/ 14205 h 21600"/>
              <a:gd name="T10" fmla="*/ 21600 w 21600"/>
              <a:gd name="T11" fmla="*/ 5363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5363"/>
                </a:lnTo>
                <a:lnTo>
                  <a:pt x="13846" y="5363"/>
                </a:lnTo>
                <a:lnTo>
                  <a:pt x="13846" y="17581"/>
                </a:lnTo>
                <a:lnTo>
                  <a:pt x="0" y="17581"/>
                </a:lnTo>
                <a:lnTo>
                  <a:pt x="0" y="21600"/>
                </a:lnTo>
                <a:lnTo>
                  <a:pt x="17011" y="21600"/>
                </a:lnTo>
                <a:lnTo>
                  <a:pt x="17011" y="5363"/>
                </a:lnTo>
                <a:lnTo>
                  <a:pt x="21600" y="5363"/>
                </a:lnTo>
                <a:close/>
              </a:path>
            </a:pathLst>
          </a:custGeom>
          <a:pattFill prst="pct70">
            <a:fgClr>
              <a:srgbClr val="FF0000"/>
            </a:fgClr>
            <a:bgClr>
              <a:schemeClr val="bg1"/>
            </a:bgClr>
          </a:patt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2" name="Text Box 14"/>
          <p:cNvSpPr txBox="1">
            <a:spLocks noChangeArrowheads="1"/>
          </p:cNvSpPr>
          <p:nvPr/>
        </p:nvSpPr>
        <p:spPr bwMode="auto">
          <a:xfrm>
            <a:off x="76200" y="3886200"/>
            <a:ext cx="2819400" cy="557213"/>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隶书" panose="02010509060101010101" pitchFamily="49" charset="-122"/>
              </a:rPr>
              <a:t>单光子干涉实验 </a:t>
            </a:r>
          </a:p>
        </p:txBody>
      </p:sp>
      <p:sp>
        <p:nvSpPr>
          <p:cNvPr id="22543" name="AutoShape 15" descr="75%"/>
          <p:cNvSpPr>
            <a:spLocks noChangeArrowheads="1"/>
          </p:cNvSpPr>
          <p:nvPr/>
        </p:nvSpPr>
        <p:spPr bwMode="auto">
          <a:xfrm>
            <a:off x="2895600" y="4038600"/>
            <a:ext cx="457200" cy="228600"/>
          </a:xfrm>
          <a:prstGeom prst="notchedRightArrow">
            <a:avLst>
              <a:gd name="adj1" fmla="val 32287"/>
              <a:gd name="adj2" fmla="val 44231"/>
            </a:avLst>
          </a:prstGeom>
          <a:pattFill prst="pct75">
            <a:fgClr>
              <a:srgbClr val="FF0000"/>
            </a:fgClr>
            <a:bgClr>
              <a:srgbClr val="FFFFFF"/>
            </a:bgClr>
          </a:patt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4" name="Text Box 16"/>
          <p:cNvSpPr txBox="1">
            <a:spLocks noChangeArrowheads="1"/>
          </p:cNvSpPr>
          <p:nvPr/>
        </p:nvSpPr>
        <p:spPr bwMode="auto">
          <a:xfrm>
            <a:off x="3352800" y="3213100"/>
            <a:ext cx="5638800" cy="2052638"/>
          </a:xfrm>
          <a:prstGeom prst="rect">
            <a:avLst/>
          </a:prstGeom>
          <a:solidFill>
            <a:srgbClr val="80008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rgbClr val="FFFF00"/>
                </a:solidFill>
                <a:latin typeface="Times New Roman" panose="02020603050405020304" pitchFamily="18" charset="0"/>
                <a:ea typeface="隶书" panose="02010509060101010101" pitchFamily="49" charset="-122"/>
              </a:rPr>
              <a:t>1.</a:t>
            </a:r>
            <a:r>
              <a:rPr kumimoji="1" lang="zh-CN" altLang="en-US" sz="2800" b="1">
                <a:solidFill>
                  <a:srgbClr val="FFFF00"/>
                </a:solidFill>
                <a:latin typeface="Times New Roman" panose="02020603050405020304" pitchFamily="18" charset="0"/>
                <a:ea typeface="隶书" panose="02010509060101010101" pitchFamily="49" charset="-122"/>
              </a:rPr>
              <a:t>量子的波性与经典的波性的区别</a:t>
            </a:r>
            <a:r>
              <a:rPr kumimoji="1" lang="en-US" altLang="zh-CN" sz="2800" b="1">
                <a:solidFill>
                  <a:srgbClr val="FFFF00"/>
                </a:solidFill>
                <a:latin typeface="Times New Roman" panose="02020603050405020304" pitchFamily="18" charset="0"/>
                <a:ea typeface="隶书" panose="02010509060101010101" pitchFamily="49" charset="-122"/>
              </a:rPr>
              <a:t>—</a:t>
            </a:r>
            <a:r>
              <a:rPr kumimoji="1" lang="zh-CN" altLang="en-US" sz="2800" b="1">
                <a:solidFill>
                  <a:srgbClr val="FFFF00"/>
                </a:solidFill>
                <a:latin typeface="Times New Roman" panose="02020603050405020304" pitchFamily="18" charset="0"/>
                <a:ea typeface="隶书" panose="02010509060101010101" pitchFamily="49" charset="-122"/>
              </a:rPr>
              <a:t>与单个粒子相联系   </a:t>
            </a:r>
          </a:p>
          <a:p>
            <a:pPr>
              <a:spcBef>
                <a:spcPct val="50000"/>
              </a:spcBef>
            </a:pPr>
            <a:r>
              <a:rPr kumimoji="1" lang="en-US" altLang="zh-CN" sz="2800" b="1">
                <a:solidFill>
                  <a:srgbClr val="FFFF00"/>
                </a:solidFill>
                <a:latin typeface="Times New Roman" panose="02020603050405020304" pitchFamily="18" charset="0"/>
                <a:ea typeface="隶书" panose="02010509060101010101" pitchFamily="49" charset="-122"/>
              </a:rPr>
              <a:t>2.</a:t>
            </a:r>
            <a:r>
              <a:rPr kumimoji="1" lang="zh-CN" altLang="en-US" sz="2800" b="1">
                <a:solidFill>
                  <a:srgbClr val="FFFF00"/>
                </a:solidFill>
                <a:latin typeface="Times New Roman" panose="02020603050405020304" pitchFamily="18" charset="0"/>
                <a:ea typeface="隶书" panose="02010509060101010101" pitchFamily="49" charset="-122"/>
              </a:rPr>
              <a:t>微观粒子可以处在几种状态的叠加态</a:t>
            </a:r>
            <a:r>
              <a:rPr kumimoji="1" lang="en-US" altLang="zh-CN" sz="2800" b="1">
                <a:solidFill>
                  <a:srgbClr val="FFFF00"/>
                </a:solidFill>
                <a:latin typeface="Times New Roman" panose="02020603050405020304" pitchFamily="18" charset="0"/>
                <a:ea typeface="隶书" panose="02010509060101010101" pitchFamily="49" charset="-122"/>
              </a:rPr>
              <a:t>——</a:t>
            </a:r>
            <a:r>
              <a:rPr kumimoji="1" lang="zh-CN" altLang="en-US" sz="2800" b="1">
                <a:solidFill>
                  <a:srgbClr val="FFFF00"/>
                </a:solidFill>
                <a:latin typeface="Times New Roman" panose="02020603050405020304" pitchFamily="18" charset="0"/>
                <a:ea typeface="隶书" panose="02010509060101010101" pitchFamily="49" charset="-122"/>
              </a:rPr>
              <a:t>微观粒子不同于经典粒子</a:t>
            </a:r>
          </a:p>
        </p:txBody>
      </p:sp>
      <p:sp>
        <p:nvSpPr>
          <p:cNvPr id="22545" name="Text Box 17"/>
          <p:cNvSpPr txBox="1">
            <a:spLocks noChangeArrowheads="1"/>
          </p:cNvSpPr>
          <p:nvPr/>
        </p:nvSpPr>
        <p:spPr bwMode="auto">
          <a:xfrm>
            <a:off x="185738" y="5651500"/>
            <a:ext cx="6372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ea typeface="方正姚体" panose="02010601030101010101" pitchFamily="2" charset="-122"/>
              </a:rPr>
              <a:t>完全照搬经典波动理论去描述微观粒子的波性</a:t>
            </a:r>
          </a:p>
        </p:txBody>
      </p:sp>
      <p:sp>
        <p:nvSpPr>
          <p:cNvPr id="22546" name="Text Box 18"/>
          <p:cNvSpPr txBox="1">
            <a:spLocks noChangeArrowheads="1"/>
          </p:cNvSpPr>
          <p:nvPr/>
        </p:nvSpPr>
        <p:spPr bwMode="auto">
          <a:xfrm>
            <a:off x="185738" y="6227763"/>
            <a:ext cx="69135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ea typeface="方正姚体" panose="02010601030101010101" pitchFamily="2" charset="-122"/>
              </a:rPr>
              <a:t>完全照搬经典牛顿理论去描述微观粒子的粒子性</a:t>
            </a:r>
          </a:p>
        </p:txBody>
      </p:sp>
      <p:sp>
        <p:nvSpPr>
          <p:cNvPr id="22547" name="Line 19"/>
          <p:cNvSpPr>
            <a:spLocks noChangeShapeType="1"/>
          </p:cNvSpPr>
          <p:nvPr/>
        </p:nvSpPr>
        <p:spPr bwMode="auto">
          <a:xfrm>
            <a:off x="401638" y="5867400"/>
            <a:ext cx="6192837" cy="7207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8" name="Line 20"/>
          <p:cNvSpPr>
            <a:spLocks noChangeShapeType="1"/>
          </p:cNvSpPr>
          <p:nvPr/>
        </p:nvSpPr>
        <p:spPr bwMode="auto">
          <a:xfrm flipV="1">
            <a:off x="330200" y="5867400"/>
            <a:ext cx="6192838" cy="7207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9" name="Text Box 21"/>
          <p:cNvSpPr txBox="1">
            <a:spLocks noChangeArrowheads="1"/>
          </p:cNvSpPr>
          <p:nvPr/>
        </p:nvSpPr>
        <p:spPr bwMode="auto">
          <a:xfrm>
            <a:off x="6877050" y="5805488"/>
            <a:ext cx="2089150" cy="6413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3600" b="1">
                <a:solidFill>
                  <a:srgbClr val="FF0000"/>
                </a:solidFill>
                <a:latin typeface="Times New Roman" panose="02020603050405020304" pitchFamily="18" charset="0"/>
                <a:ea typeface="隶书" panose="02010509060101010101" pitchFamily="49" charset="-122"/>
              </a:rPr>
              <a:t>不恰当！</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animEffect transition="in" filter="wipe(left)">
                                      <p:cBhvr>
                                        <p:cTn id="7" dur="500"/>
                                        <p:tgtEl>
                                          <p:spTgt spid="225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22535"/>
                                        </p:tgtEl>
                                        <p:attrNameLst>
                                          <p:attrName>style.visibility</p:attrName>
                                        </p:attrNameLst>
                                      </p:cBhvr>
                                      <p:to>
                                        <p:strVal val="visible"/>
                                      </p:to>
                                    </p:set>
                                    <p:animEffect transition="in" filter="strips(downRight)">
                                      <p:cBhvr>
                                        <p:cTn id="12" dur="500"/>
                                        <p:tgtEl>
                                          <p:spTgt spid="225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22536"/>
                                        </p:tgtEl>
                                        <p:attrNameLst>
                                          <p:attrName>style.visibility</p:attrName>
                                        </p:attrNameLst>
                                      </p:cBhvr>
                                      <p:to>
                                        <p:strVal val="visible"/>
                                      </p:to>
                                    </p:set>
                                    <p:animEffect transition="in" filter="blinds(vertical)">
                                      <p:cBhvr>
                                        <p:cTn id="17" dur="500"/>
                                        <p:tgtEl>
                                          <p:spTgt spid="2253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2537"/>
                                        </p:tgtEl>
                                        <p:attrNameLst>
                                          <p:attrName>style.visibility</p:attrName>
                                        </p:attrNameLst>
                                      </p:cBhvr>
                                      <p:to>
                                        <p:strVal val="visible"/>
                                      </p:to>
                                    </p:set>
                                    <p:animEffect transition="in" filter="wipe(left)">
                                      <p:cBhvr>
                                        <p:cTn id="22" dur="500"/>
                                        <p:tgtEl>
                                          <p:spTgt spid="2253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22538"/>
                                        </p:tgtEl>
                                        <p:attrNameLst>
                                          <p:attrName>style.visibility</p:attrName>
                                        </p:attrNameLst>
                                      </p:cBhvr>
                                      <p:to>
                                        <p:strVal val="visible"/>
                                      </p:to>
                                    </p:set>
                                    <p:animEffect transition="in" filter="strips(downRight)">
                                      <p:cBhvr>
                                        <p:cTn id="27" dur="500"/>
                                        <p:tgtEl>
                                          <p:spTgt spid="2253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22539"/>
                                        </p:tgtEl>
                                        <p:attrNameLst>
                                          <p:attrName>style.visibility</p:attrName>
                                        </p:attrNameLst>
                                      </p:cBhvr>
                                      <p:to>
                                        <p:strVal val="visible"/>
                                      </p:to>
                                    </p:set>
                                    <p:animEffect transition="in" filter="wipe(up)">
                                      <p:cBhvr>
                                        <p:cTn id="32" dur="500"/>
                                        <p:tgtEl>
                                          <p:spTgt spid="2253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2541"/>
                                        </p:tgtEl>
                                        <p:attrNameLst>
                                          <p:attrName>style.visibility</p:attrName>
                                        </p:attrNameLst>
                                      </p:cBhvr>
                                      <p:to>
                                        <p:strVal val="visible"/>
                                      </p:to>
                                    </p:set>
                                    <p:animEffect transition="in" filter="wipe(left)">
                                      <p:cBhvr>
                                        <p:cTn id="37" dur="500"/>
                                        <p:tgtEl>
                                          <p:spTgt spid="2254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8" presetClass="entr" presetSubtype="6" fill="hold" grpId="0" nodeType="clickEffect">
                                  <p:stCondLst>
                                    <p:cond delay="0"/>
                                  </p:stCondLst>
                                  <p:childTnLst>
                                    <p:set>
                                      <p:cBhvr>
                                        <p:cTn id="41" dur="1" fill="hold">
                                          <p:stCondLst>
                                            <p:cond delay="0"/>
                                          </p:stCondLst>
                                        </p:cTn>
                                        <p:tgtEl>
                                          <p:spTgt spid="22540"/>
                                        </p:tgtEl>
                                        <p:attrNameLst>
                                          <p:attrName>style.visibility</p:attrName>
                                        </p:attrNameLst>
                                      </p:cBhvr>
                                      <p:to>
                                        <p:strVal val="visible"/>
                                      </p:to>
                                    </p:set>
                                    <p:animEffect transition="in" filter="strips(downRight)">
                                      <p:cBhvr>
                                        <p:cTn id="42" dur="500"/>
                                        <p:tgtEl>
                                          <p:spTgt spid="2254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2542"/>
                                        </p:tgtEl>
                                        <p:attrNameLst>
                                          <p:attrName>style.visibility</p:attrName>
                                        </p:attrNameLst>
                                      </p:cBhvr>
                                      <p:to>
                                        <p:strVal val="visible"/>
                                      </p:to>
                                    </p:set>
                                    <p:animEffect transition="in" filter="blinds(horizontal)">
                                      <p:cBhvr>
                                        <p:cTn id="47" dur="500"/>
                                        <p:tgtEl>
                                          <p:spTgt spid="2254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2543"/>
                                        </p:tgtEl>
                                        <p:attrNameLst>
                                          <p:attrName>style.visibility</p:attrName>
                                        </p:attrNameLst>
                                      </p:cBhvr>
                                      <p:to>
                                        <p:strVal val="visible"/>
                                      </p:to>
                                    </p:set>
                                    <p:animEffect transition="in" filter="wipe(left)">
                                      <p:cBhvr>
                                        <p:cTn id="52" dur="500"/>
                                        <p:tgtEl>
                                          <p:spTgt spid="2254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8" presetClass="entr" presetSubtype="6" fill="hold" grpId="0" nodeType="clickEffect">
                                  <p:stCondLst>
                                    <p:cond delay="0"/>
                                  </p:stCondLst>
                                  <p:childTnLst>
                                    <p:set>
                                      <p:cBhvr>
                                        <p:cTn id="56" dur="1" fill="hold">
                                          <p:stCondLst>
                                            <p:cond delay="0"/>
                                          </p:stCondLst>
                                        </p:cTn>
                                        <p:tgtEl>
                                          <p:spTgt spid="22544"/>
                                        </p:tgtEl>
                                        <p:attrNameLst>
                                          <p:attrName>style.visibility</p:attrName>
                                        </p:attrNameLst>
                                      </p:cBhvr>
                                      <p:to>
                                        <p:strVal val="visible"/>
                                      </p:to>
                                    </p:set>
                                    <p:animEffect transition="in" filter="strips(downRight)">
                                      <p:cBhvr>
                                        <p:cTn id="57" dur="500"/>
                                        <p:tgtEl>
                                          <p:spTgt spid="2254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2545"/>
                                        </p:tgtEl>
                                        <p:attrNameLst>
                                          <p:attrName>style.visibility</p:attrName>
                                        </p:attrNameLst>
                                      </p:cBhvr>
                                      <p:to>
                                        <p:strVal val="visible"/>
                                      </p:to>
                                    </p:set>
                                    <p:animEffect transition="in" filter="wipe(left)">
                                      <p:cBhvr>
                                        <p:cTn id="62" dur="500"/>
                                        <p:tgtEl>
                                          <p:spTgt spid="2254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2546"/>
                                        </p:tgtEl>
                                        <p:attrNameLst>
                                          <p:attrName>style.visibility</p:attrName>
                                        </p:attrNameLst>
                                      </p:cBhvr>
                                      <p:to>
                                        <p:strVal val="visible"/>
                                      </p:to>
                                    </p:set>
                                    <p:animEffect transition="in" filter="wipe(left)">
                                      <p:cBhvr>
                                        <p:cTn id="67" dur="500"/>
                                        <p:tgtEl>
                                          <p:spTgt spid="22546"/>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2" fill="hold" nodeType="clickEffect">
                                  <p:stCondLst>
                                    <p:cond delay="0"/>
                                  </p:stCondLst>
                                  <p:childTnLst>
                                    <p:set>
                                      <p:cBhvr>
                                        <p:cTn id="71" dur="1" fill="hold">
                                          <p:stCondLst>
                                            <p:cond delay="0"/>
                                          </p:stCondLst>
                                        </p:cTn>
                                        <p:tgtEl>
                                          <p:spTgt spid="22548"/>
                                        </p:tgtEl>
                                        <p:attrNameLst>
                                          <p:attrName>style.visibility</p:attrName>
                                        </p:attrNameLst>
                                      </p:cBhvr>
                                      <p:to>
                                        <p:strVal val="visible"/>
                                      </p:to>
                                    </p:set>
                                    <p:animEffect transition="in" filter="wipe(right)">
                                      <p:cBhvr>
                                        <p:cTn id="72" dur="500"/>
                                        <p:tgtEl>
                                          <p:spTgt spid="22548"/>
                                        </p:tgtEl>
                                      </p:cBhvr>
                                    </p:animEffect>
                                  </p:childTnLst>
                                </p:cTn>
                              </p:par>
                            </p:childTnLst>
                          </p:cTn>
                        </p:par>
                        <p:par>
                          <p:cTn id="73" fill="hold" nodeType="afterGroup">
                            <p:stCondLst>
                              <p:cond delay="500"/>
                            </p:stCondLst>
                            <p:childTnLst>
                              <p:par>
                                <p:cTn id="74" presetID="22" presetClass="entr" presetSubtype="8" fill="hold" nodeType="afterEffect">
                                  <p:stCondLst>
                                    <p:cond delay="0"/>
                                  </p:stCondLst>
                                  <p:childTnLst>
                                    <p:set>
                                      <p:cBhvr>
                                        <p:cTn id="75" dur="1" fill="hold">
                                          <p:stCondLst>
                                            <p:cond delay="0"/>
                                          </p:stCondLst>
                                        </p:cTn>
                                        <p:tgtEl>
                                          <p:spTgt spid="22547"/>
                                        </p:tgtEl>
                                        <p:attrNameLst>
                                          <p:attrName>style.visibility</p:attrName>
                                        </p:attrNameLst>
                                      </p:cBhvr>
                                      <p:to>
                                        <p:strVal val="visible"/>
                                      </p:to>
                                    </p:set>
                                    <p:animEffect transition="in" filter="wipe(left)">
                                      <p:cBhvr>
                                        <p:cTn id="76" dur="500"/>
                                        <p:tgtEl>
                                          <p:spTgt spid="22547"/>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22549"/>
                                        </p:tgtEl>
                                        <p:attrNameLst>
                                          <p:attrName>style.visibility</p:attrName>
                                        </p:attrNameLst>
                                      </p:cBhvr>
                                      <p:to>
                                        <p:strVal val="visible"/>
                                      </p:to>
                                    </p:set>
                                    <p:animEffect transition="in" filter="blinds(horizontal)">
                                      <p:cBhvr>
                                        <p:cTn id="81" dur="500"/>
                                        <p:tgtEl>
                                          <p:spTgt spid="22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animBg="1" autoUpdateAnimBg="0"/>
      <p:bldP spid="22536" grpId="0" animBg="1" autoUpdateAnimBg="0"/>
      <p:bldP spid="22538" grpId="0" animBg="1" autoUpdateAnimBg="0"/>
      <p:bldP spid="22540" grpId="0" animBg="1" autoUpdateAnimBg="0"/>
      <p:bldP spid="22542" grpId="0" animBg="1" autoUpdateAnimBg="0"/>
      <p:bldP spid="22544" grpId="0" animBg="1" autoUpdateAnimBg="0"/>
      <p:bldP spid="22545" grpId="0" autoUpdateAnimBg="0"/>
      <p:bldP spid="22546" grpId="0" autoUpdateAnimBg="0"/>
      <p:bldP spid="22549"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1447800" y="1341438"/>
            <a:ext cx="6629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latin typeface="Times New Roman" panose="02020603050405020304" pitchFamily="18" charset="0"/>
              </a:rPr>
              <a:t>      </a:t>
            </a:r>
            <a:r>
              <a:rPr kumimoji="1" lang="zh-CN" altLang="en-US" sz="2800" b="1">
                <a:latin typeface="Times New Roman" panose="02020603050405020304" pitchFamily="18" charset="0"/>
              </a:rPr>
              <a:t>经典力学                            量子力学</a:t>
            </a:r>
          </a:p>
        </p:txBody>
      </p:sp>
      <p:sp>
        <p:nvSpPr>
          <p:cNvPr id="23555" name="Text Box 3"/>
          <p:cNvSpPr txBox="1">
            <a:spLocks noChangeArrowheads="1"/>
          </p:cNvSpPr>
          <p:nvPr/>
        </p:nvSpPr>
        <p:spPr bwMode="auto">
          <a:xfrm>
            <a:off x="0" y="1951038"/>
            <a:ext cx="1905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粒子状态</a:t>
            </a:r>
          </a:p>
        </p:txBody>
      </p:sp>
      <p:graphicFrame>
        <p:nvGraphicFramePr>
          <p:cNvPr id="23556" name="Object 4"/>
          <p:cNvGraphicFramePr>
            <a:graphicFrameLocks noChangeAspect="1"/>
          </p:cNvGraphicFramePr>
          <p:nvPr/>
        </p:nvGraphicFramePr>
        <p:xfrm>
          <a:off x="1619250" y="1989138"/>
          <a:ext cx="290513" cy="393700"/>
        </p:xfrm>
        <a:graphic>
          <a:graphicData uri="http://schemas.openxmlformats.org/presentationml/2006/ole">
            <mc:AlternateContent xmlns:mc="http://schemas.openxmlformats.org/markup-compatibility/2006">
              <mc:Choice xmlns:v="urn:schemas-microsoft-com:vml" Requires="v">
                <p:oleObj spid="_x0000_s17409" name="公式" r:id="rId3" imgW="215640" imgH="291960" progId="Equation.3">
                  <p:embed/>
                </p:oleObj>
              </mc:Choice>
              <mc:Fallback>
                <p:oleObj name="公式" r:id="rId3" imgW="215640" imgH="291960" progId="Equation.3">
                  <p:embed/>
                  <p:pic>
                    <p:nvPicPr>
                      <p:cNvPr id="2355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989138"/>
                        <a:ext cx="290513"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3557" name="Group 5"/>
          <p:cNvGrpSpPr>
            <a:grpSpLocks/>
          </p:cNvGrpSpPr>
          <p:nvPr/>
        </p:nvGrpSpPr>
        <p:grpSpPr bwMode="auto">
          <a:xfrm>
            <a:off x="5924550" y="1874838"/>
            <a:ext cx="2914650" cy="527050"/>
            <a:chOff x="3732" y="2688"/>
            <a:chExt cx="1836" cy="332"/>
          </a:xfrm>
        </p:grpSpPr>
        <p:graphicFrame>
          <p:nvGraphicFramePr>
            <p:cNvPr id="23558" name="Object 6"/>
            <p:cNvGraphicFramePr>
              <a:graphicFrameLocks noChangeAspect="1"/>
            </p:cNvGraphicFramePr>
            <p:nvPr/>
          </p:nvGraphicFramePr>
          <p:xfrm>
            <a:off x="3732" y="2772"/>
            <a:ext cx="632" cy="248"/>
          </p:xfrm>
          <a:graphic>
            <a:graphicData uri="http://schemas.openxmlformats.org/presentationml/2006/ole">
              <mc:AlternateContent xmlns:mc="http://schemas.openxmlformats.org/markup-compatibility/2006">
                <mc:Choice xmlns:v="urn:schemas-microsoft-com:vml" Requires="v">
                  <p:oleObj spid="_x0000_s17410" name="公式" r:id="rId5" imgW="1002960" imgH="393480" progId="Equation.3">
                    <p:embed/>
                  </p:oleObj>
                </mc:Choice>
                <mc:Fallback>
                  <p:oleObj name="公式" r:id="rId5" imgW="1002960" imgH="393480" progId="Equation.3">
                    <p:embed/>
                    <p:pic>
                      <p:nvPicPr>
                        <p:cNvPr id="23558"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2" y="2772"/>
                          <a:ext cx="632"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59" name="Text Box 7"/>
            <p:cNvSpPr txBox="1">
              <a:spLocks noChangeArrowheads="1"/>
            </p:cNvSpPr>
            <p:nvPr/>
          </p:nvSpPr>
          <p:spPr bwMode="auto">
            <a:xfrm>
              <a:off x="4416" y="2688"/>
              <a:ext cx="115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latin typeface="Times New Roman" panose="02020603050405020304" pitchFamily="18" charset="0"/>
                </a:rPr>
                <a:t>—</a:t>
              </a:r>
              <a:r>
                <a:rPr kumimoji="1" lang="zh-CN" altLang="en-US" sz="2800" b="1">
                  <a:latin typeface="Times New Roman" panose="02020603050405020304" pitchFamily="18" charset="0"/>
                </a:rPr>
                <a:t>波函数</a:t>
              </a:r>
            </a:p>
          </p:txBody>
        </p:sp>
      </p:grpSp>
      <p:sp>
        <p:nvSpPr>
          <p:cNvPr id="23560" name="Text Box 8"/>
          <p:cNvSpPr txBox="1">
            <a:spLocks noChangeArrowheads="1"/>
          </p:cNvSpPr>
          <p:nvPr/>
        </p:nvSpPr>
        <p:spPr bwMode="auto">
          <a:xfrm>
            <a:off x="0" y="2713038"/>
            <a:ext cx="1752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运动方程</a:t>
            </a:r>
          </a:p>
        </p:txBody>
      </p:sp>
      <p:graphicFrame>
        <p:nvGraphicFramePr>
          <p:cNvPr id="23561" name="Object 9"/>
          <p:cNvGraphicFramePr>
            <a:graphicFrameLocks noChangeAspect="1"/>
          </p:cNvGraphicFramePr>
          <p:nvPr/>
        </p:nvGraphicFramePr>
        <p:xfrm>
          <a:off x="1600200" y="2789238"/>
          <a:ext cx="2070100" cy="406400"/>
        </p:xfrm>
        <a:graphic>
          <a:graphicData uri="http://schemas.openxmlformats.org/presentationml/2006/ole">
            <mc:AlternateContent xmlns:mc="http://schemas.openxmlformats.org/markup-compatibility/2006">
              <mc:Choice xmlns:v="urn:schemas-microsoft-com:vml" Requires="v">
                <p:oleObj spid="_x0000_s17411" name="Equation" r:id="rId7" imgW="2070000" imgH="406080" progId="Equation.3">
                  <p:embed/>
                </p:oleObj>
              </mc:Choice>
              <mc:Fallback>
                <p:oleObj name="Equation" r:id="rId7" imgW="2070000" imgH="406080" progId="Equation.3">
                  <p:embed/>
                  <p:pic>
                    <p:nvPicPr>
                      <p:cNvPr id="23561"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0200" y="2789238"/>
                        <a:ext cx="20701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3562" name="Group 10"/>
          <p:cNvGrpSpPr>
            <a:grpSpLocks/>
          </p:cNvGrpSpPr>
          <p:nvPr/>
        </p:nvGrpSpPr>
        <p:grpSpPr bwMode="auto">
          <a:xfrm>
            <a:off x="5562600" y="2636838"/>
            <a:ext cx="3295650" cy="519112"/>
            <a:chOff x="3504" y="3168"/>
            <a:chExt cx="2076" cy="327"/>
          </a:xfrm>
        </p:grpSpPr>
        <p:sp>
          <p:nvSpPr>
            <p:cNvPr id="23563" name="Text Box 11"/>
            <p:cNvSpPr txBox="1">
              <a:spLocks noChangeArrowheads="1"/>
            </p:cNvSpPr>
            <p:nvPr/>
          </p:nvSpPr>
          <p:spPr bwMode="auto">
            <a:xfrm>
              <a:off x="3504" y="3168"/>
              <a:ext cx="129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薛定谔方程</a:t>
              </a:r>
            </a:p>
          </p:txBody>
        </p:sp>
        <p:graphicFrame>
          <p:nvGraphicFramePr>
            <p:cNvPr id="23564" name="Object 12"/>
            <p:cNvGraphicFramePr>
              <a:graphicFrameLocks noChangeAspect="1"/>
            </p:cNvGraphicFramePr>
            <p:nvPr/>
          </p:nvGraphicFramePr>
          <p:xfrm>
            <a:off x="4676" y="3204"/>
            <a:ext cx="904" cy="248"/>
          </p:xfrm>
          <a:graphic>
            <a:graphicData uri="http://schemas.openxmlformats.org/presentationml/2006/ole">
              <mc:AlternateContent xmlns:mc="http://schemas.openxmlformats.org/markup-compatibility/2006">
                <mc:Choice xmlns:v="urn:schemas-microsoft-com:vml" Requires="v">
                  <p:oleObj spid="_x0000_s17412" name="公式" r:id="rId9" imgW="1434960" imgH="393480" progId="Equation.3">
                    <p:embed/>
                  </p:oleObj>
                </mc:Choice>
                <mc:Fallback>
                  <p:oleObj name="公式" r:id="rId9" imgW="1434960" imgH="393480" progId="Equation.3">
                    <p:embed/>
                    <p:pic>
                      <p:nvPicPr>
                        <p:cNvPr id="23564"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76" y="3204"/>
                          <a:ext cx="904"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3565" name="Text Box 13"/>
          <p:cNvSpPr txBox="1">
            <a:spLocks noChangeArrowheads="1"/>
          </p:cNvSpPr>
          <p:nvPr/>
        </p:nvSpPr>
        <p:spPr bwMode="auto">
          <a:xfrm>
            <a:off x="1042988" y="6308725"/>
            <a:ext cx="74898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下面以自由粒子为例给出自由粒子的波函数</a:t>
            </a:r>
          </a:p>
        </p:txBody>
      </p:sp>
      <p:sp>
        <p:nvSpPr>
          <p:cNvPr id="23566" name="Text Box 14"/>
          <p:cNvSpPr txBox="1">
            <a:spLocks noChangeArrowheads="1"/>
          </p:cNvSpPr>
          <p:nvPr/>
        </p:nvSpPr>
        <p:spPr bwMode="auto">
          <a:xfrm>
            <a:off x="1619250" y="3429000"/>
            <a:ext cx="5867400" cy="984250"/>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accent2"/>
                </a:solidFill>
                <a:latin typeface="Times New Roman" panose="02020603050405020304" pitchFamily="18" charset="0"/>
                <a:ea typeface="方正姚体" panose="02010601030101010101" pitchFamily="2" charset="-122"/>
              </a:rPr>
              <a:t>与经典的描述不同的是：波函数</a:t>
            </a:r>
            <a:r>
              <a:rPr kumimoji="1" lang="en-US" altLang="zh-CN" sz="2800" b="1">
                <a:solidFill>
                  <a:schemeClr val="accent2"/>
                </a:solidFill>
                <a:latin typeface="Times New Roman" panose="02020603050405020304" pitchFamily="18" charset="0"/>
                <a:ea typeface="华文新魏" panose="02010800040101010101" pitchFamily="2" charset="-122"/>
              </a:rPr>
              <a:t>Ψ</a:t>
            </a:r>
            <a:r>
              <a:rPr kumimoji="1" lang="zh-CN" altLang="en-US" sz="2800" b="1">
                <a:solidFill>
                  <a:schemeClr val="accent2"/>
                </a:solidFill>
                <a:latin typeface="Times New Roman" panose="02020603050405020304" pitchFamily="18" charset="0"/>
                <a:ea typeface="方正姚体" panose="02010601030101010101" pitchFamily="2" charset="-122"/>
              </a:rPr>
              <a:t>并</a:t>
            </a:r>
            <a:r>
              <a:rPr kumimoji="1" lang="zh-CN" altLang="en-US" sz="2800" b="1" u="sng">
                <a:solidFill>
                  <a:schemeClr val="accent2"/>
                </a:solidFill>
                <a:latin typeface="Times New Roman" panose="02020603050405020304" pitchFamily="18" charset="0"/>
                <a:ea typeface="方正姚体" panose="02010601030101010101" pitchFamily="2" charset="-122"/>
              </a:rPr>
              <a:t>不直接</a:t>
            </a:r>
            <a:r>
              <a:rPr kumimoji="1" lang="zh-CN" altLang="en-US" sz="2800" b="1">
                <a:solidFill>
                  <a:schemeClr val="accent2"/>
                </a:solidFill>
                <a:latin typeface="Times New Roman" panose="02020603050405020304" pitchFamily="18" charset="0"/>
                <a:ea typeface="方正姚体" panose="02010601030101010101" pitchFamily="2" charset="-122"/>
              </a:rPr>
              <a:t>给出粒子的力学量的取值</a:t>
            </a:r>
          </a:p>
        </p:txBody>
      </p:sp>
      <p:grpSp>
        <p:nvGrpSpPr>
          <p:cNvPr id="23567" name="Group 15"/>
          <p:cNvGrpSpPr>
            <a:grpSpLocks/>
          </p:cNvGrpSpPr>
          <p:nvPr/>
        </p:nvGrpSpPr>
        <p:grpSpPr bwMode="auto">
          <a:xfrm>
            <a:off x="0" y="4508500"/>
            <a:ext cx="9144000" cy="1700213"/>
            <a:chOff x="0" y="0"/>
            <a:chExt cx="5760" cy="1071"/>
          </a:xfrm>
        </p:grpSpPr>
        <p:sp>
          <p:nvSpPr>
            <p:cNvPr id="23568" name="Rectangle 16"/>
            <p:cNvSpPr>
              <a:spLocks noChangeArrowheads="1"/>
            </p:cNvSpPr>
            <p:nvPr/>
          </p:nvSpPr>
          <p:spPr bwMode="auto">
            <a:xfrm>
              <a:off x="0" y="0"/>
              <a:ext cx="5760" cy="1071"/>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23569" name="Object 17"/>
            <p:cNvGraphicFramePr>
              <a:graphicFrameLocks noChangeAspect="1"/>
            </p:cNvGraphicFramePr>
            <p:nvPr/>
          </p:nvGraphicFramePr>
          <p:xfrm>
            <a:off x="113" y="346"/>
            <a:ext cx="664" cy="240"/>
          </p:xfrm>
          <a:graphic>
            <a:graphicData uri="http://schemas.openxmlformats.org/presentationml/2006/ole">
              <mc:AlternateContent xmlns:mc="http://schemas.openxmlformats.org/markup-compatibility/2006">
                <mc:Choice xmlns:v="urn:schemas-microsoft-com:vml" Requires="v">
                  <p:oleObj spid="_x0000_s17413" name="公式" r:id="rId11" imgW="1054080" imgH="380880" progId="Equation.3">
                    <p:embed/>
                  </p:oleObj>
                </mc:Choice>
                <mc:Fallback>
                  <p:oleObj name="公式" r:id="rId11" imgW="1054080" imgH="380880" progId="Equation.3">
                    <p:embed/>
                    <p:pic>
                      <p:nvPicPr>
                        <p:cNvPr id="23569"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3" y="346"/>
                          <a:ext cx="664"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70" name="AutoShape 18"/>
            <p:cNvSpPr>
              <a:spLocks/>
            </p:cNvSpPr>
            <p:nvPr/>
          </p:nvSpPr>
          <p:spPr bwMode="auto">
            <a:xfrm>
              <a:off x="793" y="119"/>
              <a:ext cx="136" cy="771"/>
            </a:xfrm>
            <a:prstGeom prst="leftBrace">
              <a:avLst>
                <a:gd name="adj1" fmla="val 47243"/>
                <a:gd name="adj2" fmla="val 50000"/>
              </a:avLst>
            </a:prstGeom>
            <a:noFill/>
            <a:ln w="28575">
              <a:solidFill>
                <a:srgbClr val="CC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1" name="Text Box 19"/>
            <p:cNvSpPr txBox="1">
              <a:spLocks noChangeArrowheads="1"/>
            </p:cNvSpPr>
            <p:nvPr/>
          </p:nvSpPr>
          <p:spPr bwMode="auto">
            <a:xfrm>
              <a:off x="839" y="58"/>
              <a:ext cx="492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ea typeface="华文新魏" panose="02010800040101010101" pitchFamily="2" charset="-122"/>
                </a:rPr>
                <a:t>何种形式？不仅能描述微观粒子的粒子性又能表现出波性</a:t>
              </a:r>
            </a:p>
          </p:txBody>
        </p:sp>
        <p:sp>
          <p:nvSpPr>
            <p:cNvPr id="23572" name="Text Box 20"/>
            <p:cNvSpPr txBox="1">
              <a:spLocks noChangeArrowheads="1"/>
            </p:cNvSpPr>
            <p:nvPr/>
          </p:nvSpPr>
          <p:spPr bwMode="auto">
            <a:xfrm>
              <a:off x="884" y="572"/>
              <a:ext cx="48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ea typeface="华文新魏" panose="02010800040101010101" pitchFamily="2" charset="-122"/>
                </a:rPr>
                <a:t>不直接给出粒子的力学量，它如何描述粒子的状态？</a:t>
              </a:r>
            </a:p>
          </p:txBody>
        </p:sp>
      </p:grpSp>
      <p:grpSp>
        <p:nvGrpSpPr>
          <p:cNvPr id="23573" name="Group 21"/>
          <p:cNvGrpSpPr>
            <a:grpSpLocks/>
          </p:cNvGrpSpPr>
          <p:nvPr/>
        </p:nvGrpSpPr>
        <p:grpSpPr bwMode="auto">
          <a:xfrm>
            <a:off x="3995738" y="1630363"/>
            <a:ext cx="1871662" cy="576262"/>
            <a:chOff x="2517" y="1253"/>
            <a:chExt cx="1179" cy="363"/>
          </a:xfrm>
        </p:grpSpPr>
        <p:sp>
          <p:nvSpPr>
            <p:cNvPr id="23574" name="Line 22"/>
            <p:cNvSpPr>
              <a:spLocks noChangeShapeType="1"/>
            </p:cNvSpPr>
            <p:nvPr/>
          </p:nvSpPr>
          <p:spPr bwMode="auto">
            <a:xfrm flipH="1">
              <a:off x="2517" y="1616"/>
              <a:ext cx="1179" cy="0"/>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75" name="Text Box 23"/>
            <p:cNvSpPr txBox="1">
              <a:spLocks noChangeArrowheads="1"/>
            </p:cNvSpPr>
            <p:nvPr/>
          </p:nvSpPr>
          <p:spPr bwMode="auto">
            <a:xfrm>
              <a:off x="2789" y="1253"/>
              <a:ext cx="86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accent2"/>
                  </a:solidFill>
                  <a:latin typeface="Times New Roman" panose="02020603050405020304" pitchFamily="18" charset="0"/>
                  <a:ea typeface="方正姚体" panose="02010601030101010101" pitchFamily="2" charset="-122"/>
                </a:rPr>
                <a:t>取代</a:t>
              </a:r>
            </a:p>
          </p:txBody>
        </p:sp>
      </p:grpSp>
      <p:grpSp>
        <p:nvGrpSpPr>
          <p:cNvPr id="23576" name="Group 24"/>
          <p:cNvGrpSpPr>
            <a:grpSpLocks/>
          </p:cNvGrpSpPr>
          <p:nvPr/>
        </p:nvGrpSpPr>
        <p:grpSpPr bwMode="auto">
          <a:xfrm>
            <a:off x="3779838" y="2493963"/>
            <a:ext cx="1871662" cy="576262"/>
            <a:chOff x="2381" y="1797"/>
            <a:chExt cx="1179" cy="363"/>
          </a:xfrm>
        </p:grpSpPr>
        <p:sp>
          <p:nvSpPr>
            <p:cNvPr id="23577" name="Line 25"/>
            <p:cNvSpPr>
              <a:spLocks noChangeShapeType="1"/>
            </p:cNvSpPr>
            <p:nvPr/>
          </p:nvSpPr>
          <p:spPr bwMode="auto">
            <a:xfrm flipH="1">
              <a:off x="2381" y="2160"/>
              <a:ext cx="1179" cy="0"/>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78" name="Text Box 26"/>
            <p:cNvSpPr txBox="1">
              <a:spLocks noChangeArrowheads="1"/>
            </p:cNvSpPr>
            <p:nvPr/>
          </p:nvSpPr>
          <p:spPr bwMode="auto">
            <a:xfrm>
              <a:off x="2608" y="1797"/>
              <a:ext cx="86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accent2"/>
                  </a:solidFill>
                  <a:latin typeface="Times New Roman" panose="02020603050405020304" pitchFamily="18" charset="0"/>
                  <a:ea typeface="方正姚体" panose="02010601030101010101" pitchFamily="2" charset="-122"/>
                </a:rPr>
                <a:t>取代</a:t>
              </a:r>
            </a:p>
          </p:txBody>
        </p:sp>
      </p:grpSp>
      <p:sp>
        <p:nvSpPr>
          <p:cNvPr id="23579" name="Text Box 27"/>
          <p:cNvSpPr txBox="1">
            <a:spLocks noChangeArrowheads="1"/>
          </p:cNvSpPr>
          <p:nvPr/>
        </p:nvSpPr>
        <p:spPr bwMode="auto">
          <a:xfrm>
            <a:off x="1547813" y="476250"/>
            <a:ext cx="5256212" cy="860425"/>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solidFill>
                  <a:schemeClr val="accent2"/>
                </a:solidFill>
                <a:latin typeface="Times New Roman" panose="02020603050405020304" pitchFamily="18" charset="0"/>
                <a:ea typeface="方正姚体" panose="02010601030101010101" pitchFamily="2" charset="-122"/>
              </a:rPr>
              <a:t>要寻求一种既能反映微观粒子的粒子性又能反映其波性的新的描述方法</a:t>
            </a:r>
          </a:p>
        </p:txBody>
      </p:sp>
      <p:graphicFrame>
        <p:nvGraphicFramePr>
          <p:cNvPr id="23580" name="Object 28"/>
          <p:cNvGraphicFramePr>
            <a:graphicFrameLocks noChangeAspect="1"/>
          </p:cNvGraphicFramePr>
          <p:nvPr/>
        </p:nvGraphicFramePr>
        <p:xfrm>
          <a:off x="1835150" y="2060575"/>
          <a:ext cx="2209800" cy="431800"/>
        </p:xfrm>
        <a:graphic>
          <a:graphicData uri="http://schemas.openxmlformats.org/presentationml/2006/ole">
            <mc:AlternateContent xmlns:mc="http://schemas.openxmlformats.org/markup-compatibility/2006">
              <mc:Choice xmlns:v="urn:schemas-microsoft-com:vml" Requires="v">
                <p:oleObj spid="_x0000_s17414" name="公式" r:id="rId13" imgW="2209680" imgH="431640" progId="Equation.3">
                  <p:embed/>
                </p:oleObj>
              </mc:Choice>
              <mc:Fallback>
                <p:oleObj name="公式" r:id="rId13" imgW="2209680" imgH="431640" progId="Equation.3">
                  <p:embed/>
                  <p:pic>
                    <p:nvPicPr>
                      <p:cNvPr id="23580" name="Object 2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35150" y="2060575"/>
                        <a:ext cx="22098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81" name="Text Box 29"/>
          <p:cNvSpPr txBox="1">
            <a:spLocks noChangeArrowheads="1"/>
          </p:cNvSpPr>
          <p:nvPr/>
        </p:nvSpPr>
        <p:spPr bwMode="auto">
          <a:xfrm>
            <a:off x="0" y="0"/>
            <a:ext cx="4427538" cy="51911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latin typeface="Times New Roman" panose="02020603050405020304" pitchFamily="18" charset="0"/>
                <a:ea typeface="隶书" panose="02010509060101010101" pitchFamily="49" charset="-122"/>
                <a:cs typeface="Times New Roman" panose="02020603050405020304" pitchFamily="18" charset="0"/>
              </a:rPr>
              <a:t>§2 </a:t>
            </a:r>
            <a:r>
              <a:rPr kumimoji="1" lang="zh-CN" altLang="en-US" sz="2800" b="1">
                <a:latin typeface="Times New Roman" panose="02020603050405020304" pitchFamily="18" charset="0"/>
                <a:ea typeface="隶书" panose="02010509060101010101" pitchFamily="49" charset="-122"/>
                <a:cs typeface="Times New Roman" panose="02020603050405020304" pitchFamily="18" charset="0"/>
              </a:rPr>
              <a:t>微观粒子的状态描述</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23554"/>
                                        </p:tgtEl>
                                        <p:attrNameLst>
                                          <p:attrName>style.visibility</p:attrName>
                                        </p:attrNameLst>
                                      </p:cBhvr>
                                      <p:to>
                                        <p:strVal val="visible"/>
                                      </p:to>
                                    </p:set>
                                    <p:animEffect transition="in" filter="wipe(left)">
                                      <p:cBhvr>
                                        <p:cTn id="7" dur="300"/>
                                        <p:tgtEl>
                                          <p:spTgt spid="235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555"/>
                                        </p:tgtEl>
                                        <p:attrNameLst>
                                          <p:attrName>style.visibility</p:attrName>
                                        </p:attrNameLst>
                                      </p:cBhvr>
                                      <p:to>
                                        <p:strVal val="visible"/>
                                      </p:to>
                                    </p:set>
                                    <p:animEffect transition="in" filter="wipe(left)">
                                      <p:cBhvr>
                                        <p:cTn id="12" dur="500"/>
                                        <p:tgtEl>
                                          <p:spTgt spid="2355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3556"/>
                                        </p:tgtEl>
                                        <p:attrNameLst>
                                          <p:attrName>style.visibility</p:attrName>
                                        </p:attrNameLst>
                                      </p:cBhvr>
                                      <p:to>
                                        <p:strVal val="visible"/>
                                      </p:to>
                                    </p:set>
                                    <p:animEffect transition="in" filter="wipe(left)">
                                      <p:cBhvr>
                                        <p:cTn id="17" dur="500"/>
                                        <p:tgtEl>
                                          <p:spTgt spid="2355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23557"/>
                                        </p:tgtEl>
                                        <p:attrNameLst>
                                          <p:attrName>style.visibility</p:attrName>
                                        </p:attrNameLst>
                                      </p:cBhvr>
                                      <p:to>
                                        <p:strVal val="visible"/>
                                      </p:to>
                                    </p:set>
                                    <p:animEffect transition="in" filter="wipe(up)">
                                      <p:cBhvr>
                                        <p:cTn id="22" dur="500"/>
                                        <p:tgtEl>
                                          <p:spTgt spid="2355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560"/>
                                        </p:tgtEl>
                                        <p:attrNameLst>
                                          <p:attrName>style.visibility</p:attrName>
                                        </p:attrNameLst>
                                      </p:cBhvr>
                                      <p:to>
                                        <p:strVal val="visible"/>
                                      </p:to>
                                    </p:set>
                                    <p:animEffect transition="in" filter="wipe(left)">
                                      <p:cBhvr>
                                        <p:cTn id="27" dur="500"/>
                                        <p:tgtEl>
                                          <p:spTgt spid="2356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3561"/>
                                        </p:tgtEl>
                                        <p:attrNameLst>
                                          <p:attrName>style.visibility</p:attrName>
                                        </p:attrNameLst>
                                      </p:cBhvr>
                                      <p:to>
                                        <p:strVal val="visible"/>
                                      </p:to>
                                    </p:set>
                                    <p:animEffect transition="in" filter="wipe(left)">
                                      <p:cBhvr>
                                        <p:cTn id="32" dur="500"/>
                                        <p:tgtEl>
                                          <p:spTgt spid="2356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3562"/>
                                        </p:tgtEl>
                                        <p:attrNameLst>
                                          <p:attrName>style.visibility</p:attrName>
                                        </p:attrNameLst>
                                      </p:cBhvr>
                                      <p:to>
                                        <p:strVal val="visible"/>
                                      </p:to>
                                    </p:set>
                                    <p:animEffect transition="in" filter="wipe(left)">
                                      <p:cBhvr>
                                        <p:cTn id="37" dur="500"/>
                                        <p:tgtEl>
                                          <p:spTgt spid="2356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2" fill="hold" nodeType="clickEffect">
                                  <p:stCondLst>
                                    <p:cond delay="0"/>
                                  </p:stCondLst>
                                  <p:childTnLst>
                                    <p:set>
                                      <p:cBhvr>
                                        <p:cTn id="41" dur="1" fill="hold">
                                          <p:stCondLst>
                                            <p:cond delay="0"/>
                                          </p:stCondLst>
                                        </p:cTn>
                                        <p:tgtEl>
                                          <p:spTgt spid="23573"/>
                                        </p:tgtEl>
                                        <p:attrNameLst>
                                          <p:attrName>style.visibility</p:attrName>
                                        </p:attrNameLst>
                                      </p:cBhvr>
                                      <p:to>
                                        <p:strVal val="visible"/>
                                      </p:to>
                                    </p:set>
                                    <p:animEffect transition="in" filter="wipe(right)">
                                      <p:cBhvr>
                                        <p:cTn id="42" dur="2000"/>
                                        <p:tgtEl>
                                          <p:spTgt spid="2357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23576"/>
                                        </p:tgtEl>
                                        <p:attrNameLst>
                                          <p:attrName>style.visibility</p:attrName>
                                        </p:attrNameLst>
                                      </p:cBhvr>
                                      <p:to>
                                        <p:strVal val="visible"/>
                                      </p:to>
                                    </p:set>
                                    <p:animEffect transition="in" filter="wipe(right)">
                                      <p:cBhvr>
                                        <p:cTn id="47" dur="2000"/>
                                        <p:tgtEl>
                                          <p:spTgt spid="2357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3566"/>
                                        </p:tgtEl>
                                        <p:attrNameLst>
                                          <p:attrName>style.visibility</p:attrName>
                                        </p:attrNameLst>
                                      </p:cBhvr>
                                      <p:to>
                                        <p:strVal val="visible"/>
                                      </p:to>
                                    </p:set>
                                    <p:animEffect transition="in" filter="blinds(horizontal)">
                                      <p:cBhvr>
                                        <p:cTn id="52" dur="500"/>
                                        <p:tgtEl>
                                          <p:spTgt spid="2356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23580"/>
                                        </p:tgtEl>
                                        <p:attrNameLst>
                                          <p:attrName>style.visibility</p:attrName>
                                        </p:attrNameLst>
                                      </p:cBhvr>
                                      <p:to>
                                        <p:strVal val="visible"/>
                                      </p:to>
                                    </p:set>
                                    <p:animEffect transition="in" filter="blinds(horizontal)">
                                      <p:cBhvr>
                                        <p:cTn id="57" dur="500"/>
                                        <p:tgtEl>
                                          <p:spTgt spid="2358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nodeType="clickEffect">
                                  <p:stCondLst>
                                    <p:cond delay="0"/>
                                  </p:stCondLst>
                                  <p:childTnLst>
                                    <p:set>
                                      <p:cBhvr>
                                        <p:cTn id="61" dur="1" fill="hold">
                                          <p:stCondLst>
                                            <p:cond delay="0"/>
                                          </p:stCondLst>
                                        </p:cTn>
                                        <p:tgtEl>
                                          <p:spTgt spid="23567"/>
                                        </p:tgtEl>
                                        <p:attrNameLst>
                                          <p:attrName>style.visibility</p:attrName>
                                        </p:attrNameLst>
                                      </p:cBhvr>
                                      <p:to>
                                        <p:strVal val="visible"/>
                                      </p:to>
                                    </p:set>
                                    <p:animEffect transition="in" filter="blinds(horizontal)">
                                      <p:cBhvr>
                                        <p:cTn id="62" dur="500"/>
                                        <p:tgtEl>
                                          <p:spTgt spid="23567"/>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3565"/>
                                        </p:tgtEl>
                                        <p:attrNameLst>
                                          <p:attrName>style.visibility</p:attrName>
                                        </p:attrNameLst>
                                      </p:cBhvr>
                                      <p:to>
                                        <p:strVal val="visible"/>
                                      </p:to>
                                    </p:set>
                                    <p:anim calcmode="lin" valueType="num">
                                      <p:cBhvr additive="base">
                                        <p:cTn id="67" dur="500" fill="hold"/>
                                        <p:tgtEl>
                                          <p:spTgt spid="23565"/>
                                        </p:tgtEl>
                                        <p:attrNameLst>
                                          <p:attrName>ppt_x</p:attrName>
                                        </p:attrNameLst>
                                      </p:cBhvr>
                                      <p:tavLst>
                                        <p:tav tm="0">
                                          <p:val>
                                            <p:strVal val="#ppt_x"/>
                                          </p:val>
                                        </p:tav>
                                        <p:tav tm="100000">
                                          <p:val>
                                            <p:strVal val="#ppt_x"/>
                                          </p:val>
                                        </p:tav>
                                      </p:tavLst>
                                    </p:anim>
                                    <p:anim calcmode="lin" valueType="num">
                                      <p:cBhvr additive="base">
                                        <p:cTn id="68" dur="500" fill="hold"/>
                                        <p:tgtEl>
                                          <p:spTgt spid="235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P spid="23555" grpId="0" autoUpdateAnimBg="0"/>
      <p:bldP spid="23560" grpId="0" autoUpdateAnimBg="0"/>
      <p:bldP spid="23565" grpId="0" autoUpdateAnimBg="0"/>
      <p:bldP spid="2356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476250"/>
            <a:ext cx="8305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rgbClr val="FF3300"/>
                </a:solidFill>
                <a:latin typeface="Times New Roman" panose="02020603050405020304" pitchFamily="18" charset="0"/>
                <a:cs typeface="Times New Roman" panose="02020603050405020304" pitchFamily="18" charset="0"/>
              </a:rPr>
              <a:t>§1</a:t>
            </a:r>
            <a:r>
              <a:rPr kumimoji="1" lang="zh-CN" altLang="en-US" sz="2800" b="1">
                <a:solidFill>
                  <a:srgbClr val="FF3300"/>
                </a:solidFill>
                <a:latin typeface="Times New Roman" panose="02020603050405020304" pitchFamily="18" charset="0"/>
              </a:rPr>
              <a:t>、微观粒子的波粒二向性</a:t>
            </a:r>
            <a:endParaRPr kumimoji="1" lang="zh-CN" altLang="en-US" sz="2800" b="1">
              <a:solidFill>
                <a:schemeClr val="accent2"/>
              </a:solidFill>
              <a:latin typeface="Times New Roman" panose="02020603050405020304" pitchFamily="18" charset="0"/>
            </a:endParaRPr>
          </a:p>
        </p:txBody>
      </p:sp>
      <p:sp>
        <p:nvSpPr>
          <p:cNvPr id="6147" name="Text Box 3"/>
          <p:cNvSpPr txBox="1">
            <a:spLocks noChangeArrowheads="1"/>
          </p:cNvSpPr>
          <p:nvPr/>
        </p:nvSpPr>
        <p:spPr bwMode="auto">
          <a:xfrm>
            <a:off x="76200" y="2286000"/>
            <a:ext cx="5867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solidFill>
                  <a:srgbClr val="FF3300"/>
                </a:solidFill>
                <a:latin typeface="Times New Roman" panose="02020603050405020304" pitchFamily="18" charset="0"/>
              </a:rPr>
              <a:t>“</a:t>
            </a:r>
            <a:r>
              <a:rPr kumimoji="1" lang="zh-CN" altLang="en-US" sz="2800" b="1" u="sng">
                <a:solidFill>
                  <a:srgbClr val="FF3300"/>
                </a:solidFill>
                <a:latin typeface="Times New Roman" panose="02020603050405020304" pitchFamily="18" charset="0"/>
              </a:rPr>
              <a:t>所有实物粒子</a:t>
            </a:r>
            <a:r>
              <a:rPr kumimoji="1" lang="zh-CN" altLang="en-US" sz="2800" b="1">
                <a:solidFill>
                  <a:srgbClr val="FF3300"/>
                </a:solidFill>
                <a:latin typeface="Times New Roman" panose="02020603050405020304" pitchFamily="18" charset="0"/>
              </a:rPr>
              <a:t>都具有波粒二向性”</a:t>
            </a:r>
            <a:endParaRPr kumimoji="1" lang="zh-CN" altLang="en-US" sz="2800" b="1">
              <a:latin typeface="Times New Roman" panose="02020603050405020304" pitchFamily="18" charset="0"/>
            </a:endParaRPr>
          </a:p>
        </p:txBody>
      </p:sp>
      <p:sp>
        <p:nvSpPr>
          <p:cNvPr id="6148" name="Text Box 4"/>
          <p:cNvSpPr txBox="1">
            <a:spLocks noChangeArrowheads="1"/>
          </p:cNvSpPr>
          <p:nvPr/>
        </p:nvSpPr>
        <p:spPr bwMode="auto">
          <a:xfrm>
            <a:off x="0" y="2787650"/>
            <a:ext cx="9144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德布洛义关系式：任何一个能量为</a:t>
            </a:r>
            <a:r>
              <a:rPr kumimoji="1" lang="en-US" altLang="zh-CN" sz="2800" b="1" i="1">
                <a:latin typeface="Times New Roman" panose="02020603050405020304" pitchFamily="18" charset="0"/>
              </a:rPr>
              <a:t>E</a:t>
            </a:r>
            <a:r>
              <a:rPr kumimoji="1" lang="zh-CN" altLang="en-US" sz="2800" b="1">
                <a:latin typeface="Times New Roman" panose="02020603050405020304" pitchFamily="18" charset="0"/>
              </a:rPr>
              <a:t>、动量为</a:t>
            </a:r>
            <a:r>
              <a:rPr kumimoji="1" lang="en-US" altLang="zh-CN" sz="2800" b="1" i="1">
                <a:latin typeface="Times New Roman" panose="02020603050405020304" pitchFamily="18" charset="0"/>
              </a:rPr>
              <a:t>p</a:t>
            </a:r>
            <a:r>
              <a:rPr kumimoji="1" lang="zh-CN" altLang="en-US" sz="2800" b="1">
                <a:latin typeface="Times New Roman" panose="02020603050405020304" pitchFamily="18" charset="0"/>
              </a:rPr>
              <a:t>的粒子同时也具有波性</a:t>
            </a:r>
            <a:r>
              <a:rPr kumimoji="1" lang="en-US" altLang="zh-CN" sz="2800" b="1">
                <a:latin typeface="Times New Roman" panose="02020603050405020304" pitchFamily="18" charset="0"/>
              </a:rPr>
              <a:t>——</a:t>
            </a:r>
            <a:r>
              <a:rPr kumimoji="1" lang="zh-CN" altLang="en-US" sz="2800" b="1">
                <a:solidFill>
                  <a:srgbClr val="FF3300"/>
                </a:solidFill>
                <a:latin typeface="Times New Roman" panose="02020603050405020304" pitchFamily="18" charset="0"/>
              </a:rPr>
              <a:t>物质波。</a:t>
            </a:r>
            <a:r>
              <a:rPr kumimoji="1" lang="zh-CN" altLang="en-US" sz="2800" b="1">
                <a:latin typeface="Times New Roman" panose="02020603050405020304" pitchFamily="18" charset="0"/>
              </a:rPr>
              <a:t>与之相联系的物质波的</a:t>
            </a:r>
            <a:r>
              <a:rPr kumimoji="1" lang="en-US" altLang="zh-CN" sz="2800" b="1">
                <a:latin typeface="Times New Roman" panose="02020603050405020304" pitchFamily="18" charset="0"/>
              </a:rPr>
              <a:t>ν</a:t>
            </a:r>
            <a:r>
              <a:rPr kumimoji="1" lang="zh-CN" altLang="en-US" sz="2800" b="1">
                <a:latin typeface="Times New Roman" panose="02020603050405020304" pitchFamily="18" charset="0"/>
              </a:rPr>
              <a:t>和</a:t>
            </a:r>
            <a:r>
              <a:rPr kumimoji="1" lang="en-US" altLang="zh-CN" sz="2800" b="1">
                <a:latin typeface="Times New Roman" panose="02020603050405020304" pitchFamily="18" charset="0"/>
              </a:rPr>
              <a:t>λ</a:t>
            </a:r>
            <a:r>
              <a:rPr kumimoji="1" lang="zh-CN" altLang="en-US" sz="2800" b="1">
                <a:latin typeface="Times New Roman" panose="02020603050405020304" pitchFamily="18" charset="0"/>
              </a:rPr>
              <a:t>为</a:t>
            </a:r>
          </a:p>
        </p:txBody>
      </p:sp>
      <p:grpSp>
        <p:nvGrpSpPr>
          <p:cNvPr id="6149" name="Group 5"/>
          <p:cNvGrpSpPr>
            <a:grpSpLocks/>
          </p:cNvGrpSpPr>
          <p:nvPr/>
        </p:nvGrpSpPr>
        <p:grpSpPr bwMode="auto">
          <a:xfrm>
            <a:off x="3078163" y="3625850"/>
            <a:ext cx="2141537" cy="1708150"/>
            <a:chOff x="1939" y="2160"/>
            <a:chExt cx="1349" cy="1076"/>
          </a:xfrm>
        </p:grpSpPr>
        <p:graphicFrame>
          <p:nvGraphicFramePr>
            <p:cNvPr id="6150" name="Object 6"/>
            <p:cNvGraphicFramePr>
              <a:graphicFrameLocks noChangeAspect="1"/>
            </p:cNvGraphicFramePr>
            <p:nvPr/>
          </p:nvGraphicFramePr>
          <p:xfrm>
            <a:off x="2048" y="2160"/>
            <a:ext cx="1104" cy="576"/>
          </p:xfrm>
          <a:graphic>
            <a:graphicData uri="http://schemas.openxmlformats.org/presentationml/2006/ole">
              <mc:AlternateContent xmlns:mc="http://schemas.openxmlformats.org/markup-compatibility/2006">
                <mc:Choice xmlns:v="urn:schemas-microsoft-com:vml" Requires="v">
                  <p:oleObj spid="_x0000_s2049" name="公式" r:id="rId3" imgW="1752480" imgH="914400" progId="Equation.3">
                    <p:embed/>
                  </p:oleObj>
                </mc:Choice>
                <mc:Fallback>
                  <p:oleObj name="公式" r:id="rId3" imgW="1752480" imgH="914400" progId="Equation.3">
                    <p:embed/>
                    <p:pic>
                      <p:nvPicPr>
                        <p:cNvPr id="615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8" y="2160"/>
                          <a:ext cx="1104" cy="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51" name="Object 7"/>
            <p:cNvGraphicFramePr>
              <a:graphicFrameLocks noChangeAspect="1"/>
            </p:cNvGraphicFramePr>
            <p:nvPr/>
          </p:nvGraphicFramePr>
          <p:xfrm>
            <a:off x="2080" y="2676"/>
            <a:ext cx="1208" cy="560"/>
          </p:xfrm>
          <a:graphic>
            <a:graphicData uri="http://schemas.openxmlformats.org/presentationml/2006/ole">
              <mc:AlternateContent xmlns:mc="http://schemas.openxmlformats.org/markup-compatibility/2006">
                <mc:Choice xmlns:v="urn:schemas-microsoft-com:vml" Requires="v">
                  <p:oleObj spid="_x0000_s2050" name="公式" r:id="rId5" imgW="1917360" imgH="888840" progId="Equation.3">
                    <p:embed/>
                  </p:oleObj>
                </mc:Choice>
                <mc:Fallback>
                  <p:oleObj name="公式" r:id="rId5" imgW="1917360" imgH="888840" progId="Equation.3">
                    <p:embed/>
                    <p:pic>
                      <p:nvPicPr>
                        <p:cNvPr id="6151"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80" y="2676"/>
                          <a:ext cx="1208" cy="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52" name="AutoShape 8"/>
            <p:cNvSpPr>
              <a:spLocks/>
            </p:cNvSpPr>
            <p:nvPr/>
          </p:nvSpPr>
          <p:spPr bwMode="auto">
            <a:xfrm>
              <a:off x="1939" y="2420"/>
              <a:ext cx="96" cy="528"/>
            </a:xfrm>
            <a:prstGeom prst="leftBrace">
              <a:avLst>
                <a:gd name="adj1" fmla="val 45833"/>
                <a:gd name="adj2" fmla="val 50000"/>
              </a:avLst>
            </a:prstGeom>
            <a:noFill/>
            <a:ln w="381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153" name="Group 9"/>
          <p:cNvGrpSpPr>
            <a:grpSpLocks/>
          </p:cNvGrpSpPr>
          <p:nvPr/>
        </p:nvGrpSpPr>
        <p:grpSpPr bwMode="auto">
          <a:xfrm>
            <a:off x="0" y="4035425"/>
            <a:ext cx="3200400" cy="1263650"/>
            <a:chOff x="0" y="2112"/>
            <a:chExt cx="2016" cy="796"/>
          </a:xfrm>
        </p:grpSpPr>
        <p:sp>
          <p:nvSpPr>
            <p:cNvPr id="6154" name="Line 10"/>
            <p:cNvSpPr>
              <a:spLocks noChangeShapeType="1"/>
            </p:cNvSpPr>
            <p:nvPr/>
          </p:nvSpPr>
          <p:spPr bwMode="auto">
            <a:xfrm flipH="1">
              <a:off x="1728" y="2112"/>
              <a:ext cx="288" cy="144"/>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 name="Line 11"/>
            <p:cNvSpPr>
              <a:spLocks noChangeShapeType="1"/>
            </p:cNvSpPr>
            <p:nvPr/>
          </p:nvSpPr>
          <p:spPr bwMode="auto">
            <a:xfrm flipH="1" flipV="1">
              <a:off x="1776" y="2496"/>
              <a:ext cx="240" cy="48"/>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Text Box 12"/>
            <p:cNvSpPr txBox="1">
              <a:spLocks noChangeArrowheads="1"/>
            </p:cNvSpPr>
            <p:nvPr/>
          </p:nvSpPr>
          <p:spPr bwMode="auto">
            <a:xfrm>
              <a:off x="0" y="2160"/>
              <a:ext cx="1680"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ea typeface="方正舒体" pitchFamily="2" charset="-122"/>
                </a:rPr>
                <a:t>描述波性的量。任何粒子都具有这种波性</a:t>
              </a:r>
            </a:p>
          </p:txBody>
        </p:sp>
      </p:grpSp>
      <p:grpSp>
        <p:nvGrpSpPr>
          <p:cNvPr id="6157" name="Group 13"/>
          <p:cNvGrpSpPr>
            <a:grpSpLocks/>
          </p:cNvGrpSpPr>
          <p:nvPr/>
        </p:nvGrpSpPr>
        <p:grpSpPr bwMode="auto">
          <a:xfrm>
            <a:off x="5154613" y="4057650"/>
            <a:ext cx="3810000" cy="822325"/>
            <a:chOff x="2592" y="2112"/>
            <a:chExt cx="2400" cy="518"/>
          </a:xfrm>
        </p:grpSpPr>
        <p:sp>
          <p:nvSpPr>
            <p:cNvPr id="6158" name="Line 14"/>
            <p:cNvSpPr>
              <a:spLocks noChangeShapeType="1"/>
            </p:cNvSpPr>
            <p:nvPr/>
          </p:nvSpPr>
          <p:spPr bwMode="auto">
            <a:xfrm>
              <a:off x="2592" y="2256"/>
              <a:ext cx="384" cy="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9" name="Line 15"/>
            <p:cNvSpPr>
              <a:spLocks noChangeShapeType="1"/>
            </p:cNvSpPr>
            <p:nvPr/>
          </p:nvSpPr>
          <p:spPr bwMode="auto">
            <a:xfrm>
              <a:off x="2592" y="2496"/>
              <a:ext cx="384" cy="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0" name="Text Box 16"/>
            <p:cNvSpPr txBox="1">
              <a:spLocks noChangeArrowheads="1"/>
            </p:cNvSpPr>
            <p:nvPr/>
          </p:nvSpPr>
          <p:spPr bwMode="auto">
            <a:xfrm>
              <a:off x="3120" y="2112"/>
              <a:ext cx="187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ea typeface="方正舒体" pitchFamily="2" charset="-122"/>
                </a:rPr>
                <a:t>是描述粒子行为的物理量</a:t>
              </a:r>
            </a:p>
          </p:txBody>
        </p:sp>
      </p:grpSp>
      <p:sp>
        <p:nvSpPr>
          <p:cNvPr id="6162" name="Text Box 18"/>
          <p:cNvSpPr txBox="1">
            <a:spLocks noChangeArrowheads="1"/>
          </p:cNvSpPr>
          <p:nvPr/>
        </p:nvSpPr>
        <p:spPr bwMode="auto">
          <a:xfrm>
            <a:off x="1979613" y="0"/>
            <a:ext cx="66246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3600" b="1">
                <a:solidFill>
                  <a:schemeClr val="accent2"/>
                </a:solidFill>
                <a:latin typeface="Times New Roman" panose="02020603050405020304" pitchFamily="18" charset="0"/>
                <a:ea typeface="隶书" panose="02010509060101010101" pitchFamily="49" charset="-122"/>
              </a:rPr>
              <a:t>第</a:t>
            </a:r>
            <a:r>
              <a:rPr kumimoji="1" lang="en-US" altLang="zh-CN" sz="3600" b="1">
                <a:solidFill>
                  <a:schemeClr val="accent2"/>
                </a:solidFill>
                <a:latin typeface="Times New Roman" panose="02020603050405020304" pitchFamily="18" charset="0"/>
                <a:ea typeface="隶书" panose="02010509060101010101" pitchFamily="49" charset="-122"/>
              </a:rPr>
              <a:t>15</a:t>
            </a:r>
            <a:r>
              <a:rPr kumimoji="1" lang="zh-CN" altLang="en-US" sz="3600" b="1">
                <a:solidFill>
                  <a:schemeClr val="accent2"/>
                </a:solidFill>
                <a:latin typeface="Times New Roman" panose="02020603050405020304" pitchFamily="18" charset="0"/>
                <a:ea typeface="隶书" panose="02010509060101010101" pitchFamily="49" charset="-122"/>
              </a:rPr>
              <a:t>章   量子力学基础  </a:t>
            </a:r>
            <a:r>
              <a:rPr kumimoji="1" lang="en-US" altLang="zh-CN" sz="3600" b="1">
                <a:solidFill>
                  <a:schemeClr val="accent2"/>
                </a:solidFill>
                <a:latin typeface="Times New Roman" panose="02020603050405020304" pitchFamily="18" charset="0"/>
                <a:ea typeface="隶书" panose="02010509060101010101" pitchFamily="49" charset="-122"/>
              </a:rPr>
              <a:t>~</a:t>
            </a:r>
            <a:r>
              <a:rPr kumimoji="1" lang="en-US" altLang="zh-CN" sz="2800" b="1">
                <a:solidFill>
                  <a:schemeClr val="accent2"/>
                </a:solidFill>
                <a:latin typeface="Times New Roman" panose="02020603050405020304" pitchFamily="18" charset="0"/>
                <a:ea typeface="隶书" panose="02010509060101010101" pitchFamily="49" charset="-122"/>
              </a:rPr>
              <a:t>10</a:t>
            </a:r>
            <a:r>
              <a:rPr kumimoji="1" lang="zh-CN" altLang="en-US" sz="2800" b="1">
                <a:solidFill>
                  <a:schemeClr val="accent2"/>
                </a:solidFill>
                <a:latin typeface="Times New Roman" panose="02020603050405020304" pitchFamily="18" charset="0"/>
                <a:ea typeface="隶书" panose="02010509060101010101" pitchFamily="49" charset="-122"/>
              </a:rPr>
              <a:t>学时</a:t>
            </a:r>
            <a:endParaRPr kumimoji="1" lang="zh-CN" altLang="en-US" sz="1600" b="1">
              <a:solidFill>
                <a:schemeClr val="accent2"/>
              </a:solidFill>
              <a:latin typeface="Times New Roman" panose="02020603050405020304" pitchFamily="18" charset="0"/>
              <a:ea typeface="隶书" panose="02010509060101010101" pitchFamily="49" charset="-122"/>
            </a:endParaRPr>
          </a:p>
        </p:txBody>
      </p:sp>
      <p:sp>
        <p:nvSpPr>
          <p:cNvPr id="6163" name="Rectangle 19"/>
          <p:cNvSpPr>
            <a:spLocks noChangeArrowheads="1"/>
          </p:cNvSpPr>
          <p:nvPr/>
        </p:nvSpPr>
        <p:spPr bwMode="auto">
          <a:xfrm>
            <a:off x="0" y="930275"/>
            <a:ext cx="29400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800" b="1">
                <a:solidFill>
                  <a:srgbClr val="CC00CC"/>
                </a:solidFill>
                <a:latin typeface="Times New Roman" panose="02020603050405020304" pitchFamily="18" charset="0"/>
                <a:ea typeface="仿宋_GB2312" pitchFamily="49" charset="-122"/>
              </a:rPr>
              <a:t>1.</a:t>
            </a:r>
            <a:r>
              <a:rPr kumimoji="1" lang="zh-CN" altLang="en-US" sz="2800" b="1">
                <a:solidFill>
                  <a:srgbClr val="CC00CC"/>
                </a:solidFill>
                <a:latin typeface="Times New Roman" panose="02020603050405020304" pitchFamily="18" charset="0"/>
                <a:ea typeface="仿宋_GB2312" pitchFamily="49" charset="-122"/>
              </a:rPr>
              <a:t>德布罗意物质波</a:t>
            </a:r>
          </a:p>
        </p:txBody>
      </p:sp>
      <p:sp>
        <p:nvSpPr>
          <p:cNvPr id="6164" name="Rectangle 20"/>
          <p:cNvSpPr>
            <a:spLocks noChangeArrowheads="1"/>
          </p:cNvSpPr>
          <p:nvPr/>
        </p:nvSpPr>
        <p:spPr bwMode="auto">
          <a:xfrm>
            <a:off x="76200" y="1843088"/>
            <a:ext cx="5429250" cy="51911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1" lang="en-US" altLang="zh-CN" sz="2800" b="1">
                <a:latin typeface="Times New Roman" panose="02020603050405020304" pitchFamily="18" charset="0"/>
                <a:ea typeface="隶书" panose="02010509060101010101" pitchFamily="49" charset="-122"/>
              </a:rPr>
              <a:t>1924</a:t>
            </a:r>
            <a:r>
              <a:rPr kumimoji="1" lang="zh-CN" altLang="en-US" sz="2800" b="1">
                <a:latin typeface="Times New Roman" panose="02020603050405020304" pitchFamily="18" charset="0"/>
                <a:ea typeface="隶书" panose="02010509060101010101" pitchFamily="49" charset="-122"/>
              </a:rPr>
              <a:t>年   巴黎大学理学院博士论文</a:t>
            </a:r>
            <a:endParaRPr kumimoji="1" lang="zh-CN" altLang="en-US" b="1">
              <a:solidFill>
                <a:srgbClr val="FF6600"/>
              </a:solidFill>
              <a:latin typeface="Times New Roman" panose="02020603050405020304" pitchFamily="18" charset="0"/>
              <a:ea typeface="隶书" panose="02010509060101010101" pitchFamily="49" charset="-122"/>
            </a:endParaRPr>
          </a:p>
        </p:txBody>
      </p:sp>
      <p:graphicFrame>
        <p:nvGraphicFramePr>
          <p:cNvPr id="6165" name="Object 21"/>
          <p:cNvGraphicFramePr>
            <a:graphicFrameLocks noChangeAspect="1"/>
          </p:cNvGraphicFramePr>
          <p:nvPr/>
        </p:nvGraphicFramePr>
        <p:xfrm>
          <a:off x="4476750" y="3219450"/>
          <a:ext cx="190500" cy="419100"/>
        </p:xfrm>
        <a:graphic>
          <a:graphicData uri="http://schemas.openxmlformats.org/presentationml/2006/ole">
            <mc:AlternateContent xmlns:mc="http://schemas.openxmlformats.org/markup-compatibility/2006">
              <mc:Choice xmlns:v="urn:schemas-microsoft-com:vml" Requires="v">
                <p:oleObj spid="_x0000_s2051" name="公式" r:id="rId7" imgW="190440" imgH="419040" progId="Equation.3">
                  <p:embed/>
                </p:oleObj>
              </mc:Choice>
              <mc:Fallback>
                <p:oleObj name="公式" r:id="rId7" imgW="190440" imgH="419040" progId="Equation.3">
                  <p:embed/>
                  <p:pic>
                    <p:nvPicPr>
                      <p:cNvPr id="6165" name="Object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76750" y="3219450"/>
                        <a:ext cx="1905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66" name="Rectangle 22"/>
          <p:cNvSpPr>
            <a:spLocks noChangeArrowheads="1"/>
          </p:cNvSpPr>
          <p:nvPr/>
        </p:nvSpPr>
        <p:spPr bwMode="auto">
          <a:xfrm>
            <a:off x="2971800" y="885825"/>
            <a:ext cx="6096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000" b="1"/>
              <a:t>纨绔子弟德布罗意攻读中世纪历史的闲暇，忽然对物理产生兴趣；于是动用家族实力，拜入大师</a:t>
            </a:r>
            <a:r>
              <a:rPr kumimoji="1" lang="zh-CN" altLang="en-US" sz="2000" b="1">
                <a:solidFill>
                  <a:srgbClr val="CC00FF"/>
                </a:solidFill>
              </a:rPr>
              <a:t>朗之万</a:t>
            </a:r>
            <a:r>
              <a:rPr kumimoji="1" lang="zh-CN" altLang="en-US" sz="2000" b="1"/>
              <a:t>门下进修物理博士。</a:t>
            </a:r>
            <a:r>
              <a:rPr kumimoji="1" lang="zh-CN" altLang="en-US" b="1"/>
              <a:t>  </a:t>
            </a:r>
          </a:p>
        </p:txBody>
      </p:sp>
      <p:graphicFrame>
        <p:nvGraphicFramePr>
          <p:cNvPr id="6167" name="Object 23"/>
          <p:cNvGraphicFramePr>
            <a:graphicFrameLocks/>
          </p:cNvGraphicFramePr>
          <p:nvPr/>
        </p:nvGraphicFramePr>
        <p:xfrm>
          <a:off x="6164263" y="1676400"/>
          <a:ext cx="1684337" cy="366713"/>
        </p:xfrm>
        <a:graphic>
          <a:graphicData uri="http://schemas.openxmlformats.org/presentationml/2006/ole">
            <mc:AlternateContent xmlns:mc="http://schemas.openxmlformats.org/markup-compatibility/2006">
              <mc:Choice xmlns:v="urn:schemas-microsoft-com:vml" Requires="v">
                <p:oleObj spid="_x0000_s2052" name="公式" r:id="rId9" imgW="939600" imgH="203040" progId="Equation.3">
                  <p:embed/>
                </p:oleObj>
              </mc:Choice>
              <mc:Fallback>
                <p:oleObj name="公式" r:id="rId9" imgW="939600" imgH="203040" progId="Equation.3">
                  <p:embed/>
                  <p:pic>
                    <p:nvPicPr>
                      <p:cNvPr id="6167" name="Object 23"/>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64263" y="1676400"/>
                        <a:ext cx="1684337" cy="366713"/>
                      </a:xfrm>
                      <a:prstGeom prst="rect">
                        <a:avLst/>
                      </a:prstGeom>
                      <a:solidFill>
                        <a:srgbClr val="CCFFCC"/>
                      </a:solidFill>
                      <a:ln w="9525">
                        <a:solidFill>
                          <a:srgbClr val="00FF00"/>
                        </a:solidFill>
                        <a:miter lim="800000"/>
                        <a:headEnd/>
                        <a:tailEnd/>
                      </a:ln>
                    </p:spPr>
                  </p:pic>
                </p:oleObj>
              </mc:Fallback>
            </mc:AlternateContent>
          </a:graphicData>
        </a:graphic>
      </p:graphicFrame>
      <p:graphicFrame>
        <p:nvGraphicFramePr>
          <p:cNvPr id="6168" name="Object 24"/>
          <p:cNvGraphicFramePr>
            <a:graphicFrameLocks/>
          </p:cNvGraphicFramePr>
          <p:nvPr/>
        </p:nvGraphicFramePr>
        <p:xfrm>
          <a:off x="6248400" y="2089150"/>
          <a:ext cx="1446213" cy="730250"/>
        </p:xfrm>
        <a:graphic>
          <a:graphicData uri="http://schemas.openxmlformats.org/presentationml/2006/ole">
            <mc:AlternateContent xmlns:mc="http://schemas.openxmlformats.org/markup-compatibility/2006">
              <mc:Choice xmlns:v="urn:schemas-microsoft-com:vml" Requires="v">
                <p:oleObj spid="_x0000_s2053" name="公式" r:id="rId11" imgW="799920" imgH="406080" progId="Equation.3">
                  <p:embed/>
                </p:oleObj>
              </mc:Choice>
              <mc:Fallback>
                <p:oleObj name="公式" r:id="rId11" imgW="799920" imgH="406080" progId="Equation.3">
                  <p:embed/>
                  <p:pic>
                    <p:nvPicPr>
                      <p:cNvPr id="6168" name="Object 24"/>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48400" y="2089150"/>
                        <a:ext cx="1446213" cy="730250"/>
                      </a:xfrm>
                      <a:prstGeom prst="rect">
                        <a:avLst/>
                      </a:prstGeom>
                      <a:solidFill>
                        <a:srgbClr val="CCFFCC"/>
                      </a:solidFill>
                      <a:ln w="9525">
                        <a:solidFill>
                          <a:srgbClr val="00FF00"/>
                        </a:solidFill>
                        <a:miter lim="800000"/>
                        <a:headEnd/>
                        <a:tailEnd/>
                      </a:ln>
                    </p:spPr>
                  </p:pic>
                </p:oleObj>
              </mc:Fallback>
            </mc:AlternateContent>
          </a:graphicData>
        </a:graphic>
      </p:graphicFrame>
      <p:sp>
        <p:nvSpPr>
          <p:cNvPr id="6169" name="Text Box 25"/>
          <p:cNvSpPr txBox="1">
            <a:spLocks noChangeArrowheads="1"/>
          </p:cNvSpPr>
          <p:nvPr/>
        </p:nvSpPr>
        <p:spPr bwMode="auto">
          <a:xfrm>
            <a:off x="0" y="533400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例</a:t>
            </a:r>
            <a:r>
              <a:rPr kumimoji="1" lang="en-US" altLang="zh-CN" sz="2800" b="1">
                <a:latin typeface="Times New Roman" panose="02020603050405020304" pitchFamily="18" charset="0"/>
              </a:rPr>
              <a:t>.</a:t>
            </a:r>
            <a:r>
              <a:rPr kumimoji="1" lang="en-US" altLang="zh-CN" sz="2800" b="1" i="1">
                <a:latin typeface="Times New Roman" panose="02020603050405020304" pitchFamily="18" charset="0"/>
              </a:rPr>
              <a:t>m</a:t>
            </a:r>
            <a:r>
              <a:rPr kumimoji="1" lang="en-US" altLang="zh-CN" sz="2800" b="1">
                <a:latin typeface="Times New Roman" panose="02020603050405020304" pitchFamily="18" charset="0"/>
              </a:rPr>
              <a:t>=60g   </a:t>
            </a:r>
            <a:r>
              <a:rPr kumimoji="1" lang="en-US" altLang="zh-CN" sz="2800" b="1" i="1">
                <a:latin typeface="Book Antiqua" panose="02040602050305030304" pitchFamily="18" charset="0"/>
              </a:rPr>
              <a:t>v</a:t>
            </a:r>
            <a:r>
              <a:rPr kumimoji="1" lang="en-US" altLang="zh-CN" sz="2800" b="1">
                <a:latin typeface="Times New Roman" panose="02020603050405020304" pitchFamily="18" charset="0"/>
              </a:rPr>
              <a:t>=100m/s</a:t>
            </a:r>
            <a:r>
              <a:rPr kumimoji="1" lang="zh-CN" altLang="en-US" sz="2800" b="1">
                <a:latin typeface="Times New Roman" panose="02020603050405020304" pitchFamily="18" charset="0"/>
              </a:rPr>
              <a:t>的子弹，相应的德布洛义波长多少？</a:t>
            </a:r>
          </a:p>
        </p:txBody>
      </p:sp>
      <p:grpSp>
        <p:nvGrpSpPr>
          <p:cNvPr id="6176" name="Group 32"/>
          <p:cNvGrpSpPr>
            <a:grpSpLocks/>
          </p:cNvGrpSpPr>
          <p:nvPr/>
        </p:nvGrpSpPr>
        <p:grpSpPr bwMode="auto">
          <a:xfrm>
            <a:off x="152400" y="5791200"/>
            <a:ext cx="5486400" cy="977900"/>
            <a:chOff x="96" y="3648"/>
            <a:chExt cx="3456" cy="616"/>
          </a:xfrm>
        </p:grpSpPr>
        <p:graphicFrame>
          <p:nvGraphicFramePr>
            <p:cNvPr id="6171" name="Object 27"/>
            <p:cNvGraphicFramePr>
              <a:graphicFrameLocks noChangeAspect="1"/>
            </p:cNvGraphicFramePr>
            <p:nvPr/>
          </p:nvGraphicFramePr>
          <p:xfrm>
            <a:off x="96" y="3648"/>
            <a:ext cx="2648" cy="616"/>
          </p:xfrm>
          <a:graphic>
            <a:graphicData uri="http://schemas.openxmlformats.org/presentationml/2006/ole">
              <mc:AlternateContent xmlns:mc="http://schemas.openxmlformats.org/markup-compatibility/2006">
                <mc:Choice xmlns:v="urn:schemas-microsoft-com:vml" Requires="v">
                  <p:oleObj spid="_x0000_s2054" name="公式" r:id="rId13" imgW="4203360" imgH="977760" progId="Equation.3">
                    <p:embed/>
                  </p:oleObj>
                </mc:Choice>
                <mc:Fallback>
                  <p:oleObj name="公式" r:id="rId13" imgW="4203360" imgH="977760" progId="Equation.3">
                    <p:embed/>
                    <p:pic>
                      <p:nvPicPr>
                        <p:cNvPr id="6171" name="Object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6" y="3648"/>
                          <a:ext cx="2648" cy="6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72" name="Text Box 28"/>
            <p:cNvSpPr txBox="1">
              <a:spLocks noChangeArrowheads="1"/>
            </p:cNvSpPr>
            <p:nvPr/>
          </p:nvSpPr>
          <p:spPr bwMode="auto">
            <a:xfrm>
              <a:off x="2688" y="3784"/>
              <a:ext cx="33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latin typeface="Times New Roman" panose="02020603050405020304" pitchFamily="18" charset="0"/>
                  <a:cs typeface="Times New Roman" panose="02020603050405020304" pitchFamily="18" charset="0"/>
                </a:rPr>
                <a:t>~</a:t>
              </a:r>
              <a:endParaRPr kumimoji="1" lang="en-US" altLang="zh-CN" sz="2800" b="1">
                <a:latin typeface="Times New Roman" panose="02020603050405020304" pitchFamily="18" charset="0"/>
              </a:endParaRPr>
            </a:p>
          </p:txBody>
        </p:sp>
        <p:graphicFrame>
          <p:nvGraphicFramePr>
            <p:cNvPr id="6173" name="Object 29"/>
            <p:cNvGraphicFramePr>
              <a:graphicFrameLocks noChangeAspect="1"/>
            </p:cNvGraphicFramePr>
            <p:nvPr/>
          </p:nvGraphicFramePr>
          <p:xfrm>
            <a:off x="2880" y="3781"/>
            <a:ext cx="672" cy="299"/>
          </p:xfrm>
          <a:graphic>
            <a:graphicData uri="http://schemas.openxmlformats.org/presentationml/2006/ole">
              <mc:AlternateContent xmlns:mc="http://schemas.openxmlformats.org/markup-compatibility/2006">
                <mc:Choice xmlns:v="urn:schemas-microsoft-com:vml" Requires="v">
                  <p:oleObj spid="_x0000_s2055" name="公式" r:id="rId15" imgW="457200" imgH="203040" progId="Equation.3">
                    <p:embed/>
                  </p:oleObj>
                </mc:Choice>
                <mc:Fallback>
                  <p:oleObj name="公式" r:id="rId15" imgW="457200" imgH="203040" progId="Equation.3">
                    <p:embed/>
                    <p:pic>
                      <p:nvPicPr>
                        <p:cNvPr id="6173" name="Object 2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80" y="3781"/>
                          <a:ext cx="672" cy="2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6175" name="Text Box 31"/>
          <p:cNvSpPr txBox="1">
            <a:spLocks noChangeArrowheads="1"/>
          </p:cNvSpPr>
          <p:nvPr/>
        </p:nvSpPr>
        <p:spPr bwMode="auto">
          <a:xfrm>
            <a:off x="5638800" y="5821363"/>
            <a:ext cx="3429000" cy="8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latin typeface="Times New Roman" panose="02020603050405020304" pitchFamily="18" charset="0"/>
              </a:rPr>
              <a:t>10</a:t>
            </a:r>
            <a:r>
              <a:rPr kumimoji="1" lang="en-US" altLang="zh-CN" sz="2800" b="1" baseline="30000">
                <a:latin typeface="Times New Roman" panose="02020603050405020304" pitchFamily="18" charset="0"/>
              </a:rPr>
              <a:t>-34</a:t>
            </a:r>
            <a:r>
              <a:rPr kumimoji="1" lang="en-US" altLang="zh-CN" sz="2800" b="1">
                <a:latin typeface="Times New Roman" panose="02020603050405020304" pitchFamily="18" charset="0"/>
              </a:rPr>
              <a:t>m</a:t>
            </a:r>
            <a:r>
              <a:rPr kumimoji="1" lang="zh-CN" altLang="en-US" sz="2800" b="1">
                <a:latin typeface="Times New Roman" panose="02020603050405020304" pitchFamily="18" charset="0"/>
              </a:rPr>
              <a:t>量级</a:t>
            </a:r>
            <a:r>
              <a:rPr kumimoji="1" lang="zh-CN" altLang="en-US" sz="2400" b="1">
                <a:latin typeface="Times New Roman" panose="02020603050405020304" pitchFamily="18" charset="0"/>
              </a:rPr>
              <a:t>的缝隙中才能观察到衍射效应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6167"/>
                                        </p:tgtEl>
                                        <p:attrNameLst>
                                          <p:attrName>style.visibility</p:attrName>
                                        </p:attrNameLst>
                                      </p:cBhvr>
                                      <p:to>
                                        <p:strVal val="visible"/>
                                      </p:to>
                                    </p:set>
                                    <p:animEffect transition="in" filter="wipe(left)">
                                      <p:cBhvr>
                                        <p:cTn id="7" dur="500"/>
                                        <p:tgtEl>
                                          <p:spTgt spid="61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6168"/>
                                        </p:tgtEl>
                                        <p:attrNameLst>
                                          <p:attrName>style.visibility</p:attrName>
                                        </p:attrNameLst>
                                      </p:cBhvr>
                                      <p:to>
                                        <p:strVal val="visible"/>
                                      </p:to>
                                    </p:set>
                                    <p:animEffect transition="in" filter="wipe(left)">
                                      <p:cBhvr>
                                        <p:cTn id="12" dur="500"/>
                                        <p:tgtEl>
                                          <p:spTgt spid="61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164"/>
                                        </p:tgtEl>
                                        <p:attrNameLst>
                                          <p:attrName>style.visibility</p:attrName>
                                        </p:attrNameLst>
                                      </p:cBhvr>
                                      <p:to>
                                        <p:strVal val="visible"/>
                                      </p:to>
                                    </p:set>
                                    <p:animEffect transition="in" filter="blinds(horizontal)">
                                      <p:cBhvr>
                                        <p:cTn id="17" dur="500"/>
                                        <p:tgtEl>
                                          <p:spTgt spid="616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147"/>
                                        </p:tgtEl>
                                        <p:attrNameLst>
                                          <p:attrName>style.visibility</p:attrName>
                                        </p:attrNameLst>
                                      </p:cBhvr>
                                      <p:to>
                                        <p:strVal val="visible"/>
                                      </p:to>
                                    </p:set>
                                    <p:animEffect transition="in" filter="dissolve">
                                      <p:cBhvr>
                                        <p:cTn id="22" dur="500"/>
                                        <p:tgtEl>
                                          <p:spTgt spid="614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148"/>
                                        </p:tgtEl>
                                        <p:attrNameLst>
                                          <p:attrName>style.visibility</p:attrName>
                                        </p:attrNameLst>
                                      </p:cBhvr>
                                      <p:to>
                                        <p:strVal val="visible"/>
                                      </p:to>
                                    </p:set>
                                    <p:animEffect transition="in" filter="blinds(horizontal)">
                                      <p:cBhvr>
                                        <p:cTn id="27" dur="500"/>
                                        <p:tgtEl>
                                          <p:spTgt spid="614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6149"/>
                                        </p:tgtEl>
                                        <p:attrNameLst>
                                          <p:attrName>style.visibility</p:attrName>
                                        </p:attrNameLst>
                                      </p:cBhvr>
                                      <p:to>
                                        <p:strVal val="visible"/>
                                      </p:to>
                                    </p:set>
                                    <p:animEffect transition="in" filter="blinds(horizontal)">
                                      <p:cBhvr>
                                        <p:cTn id="32" dur="500"/>
                                        <p:tgtEl>
                                          <p:spTgt spid="614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2" fill="hold" nodeType="clickEffect">
                                  <p:stCondLst>
                                    <p:cond delay="0"/>
                                  </p:stCondLst>
                                  <p:childTnLst>
                                    <p:set>
                                      <p:cBhvr>
                                        <p:cTn id="36" dur="1" fill="hold">
                                          <p:stCondLst>
                                            <p:cond delay="0"/>
                                          </p:stCondLst>
                                        </p:cTn>
                                        <p:tgtEl>
                                          <p:spTgt spid="6153"/>
                                        </p:tgtEl>
                                        <p:attrNameLst>
                                          <p:attrName>style.visibility</p:attrName>
                                        </p:attrNameLst>
                                      </p:cBhvr>
                                      <p:to>
                                        <p:strVal val="visible"/>
                                      </p:to>
                                    </p:set>
                                    <p:animEffect transition="in" filter="wipe(right)">
                                      <p:cBhvr>
                                        <p:cTn id="37" dur="500"/>
                                        <p:tgtEl>
                                          <p:spTgt spid="615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6157"/>
                                        </p:tgtEl>
                                        <p:attrNameLst>
                                          <p:attrName>style.visibility</p:attrName>
                                        </p:attrNameLst>
                                      </p:cBhvr>
                                      <p:to>
                                        <p:strVal val="visible"/>
                                      </p:to>
                                    </p:set>
                                    <p:animEffect transition="in" filter="wipe(left)">
                                      <p:cBhvr>
                                        <p:cTn id="42" dur="500"/>
                                        <p:tgtEl>
                                          <p:spTgt spid="615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169"/>
                                        </p:tgtEl>
                                        <p:attrNameLst>
                                          <p:attrName>style.visibility</p:attrName>
                                        </p:attrNameLst>
                                      </p:cBhvr>
                                      <p:to>
                                        <p:strVal val="visible"/>
                                      </p:to>
                                    </p:set>
                                    <p:animEffect transition="in" filter="wipe(left)">
                                      <p:cBhvr>
                                        <p:cTn id="47" dur="500"/>
                                        <p:tgtEl>
                                          <p:spTgt spid="616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6176"/>
                                        </p:tgtEl>
                                        <p:attrNameLst>
                                          <p:attrName>style.visibility</p:attrName>
                                        </p:attrNameLst>
                                      </p:cBhvr>
                                      <p:to>
                                        <p:strVal val="visible"/>
                                      </p:to>
                                    </p:set>
                                    <p:animEffect transition="in" filter="blinds(horizontal)">
                                      <p:cBhvr>
                                        <p:cTn id="52" dur="500"/>
                                        <p:tgtEl>
                                          <p:spTgt spid="617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6175"/>
                                        </p:tgtEl>
                                        <p:attrNameLst>
                                          <p:attrName>style.visibility</p:attrName>
                                        </p:attrNameLst>
                                      </p:cBhvr>
                                      <p:to>
                                        <p:strVal val="visible"/>
                                      </p:to>
                                    </p:set>
                                    <p:animEffect transition="in" filter="wipe(up)">
                                      <p:cBhvr>
                                        <p:cTn id="57" dur="500"/>
                                        <p:tgtEl>
                                          <p:spTgt spid="6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utoUpdateAnimBg="0"/>
      <p:bldP spid="6148" grpId="0" autoUpdateAnimBg="0"/>
      <p:bldP spid="6164" grpId="0"/>
      <p:bldP spid="6169" grpId="0" autoUpdateAnimBg="0"/>
      <p:bldP spid="6175"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0" y="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0000"/>
                </a:solidFill>
                <a:latin typeface="Times New Roman" panose="02020603050405020304" pitchFamily="18" charset="0"/>
              </a:rPr>
              <a:t>（</a:t>
            </a:r>
            <a:r>
              <a:rPr kumimoji="1" lang="en-US" altLang="zh-CN" sz="2800" b="1">
                <a:solidFill>
                  <a:srgbClr val="FF0000"/>
                </a:solidFill>
                <a:latin typeface="Times New Roman" panose="02020603050405020304" pitchFamily="18" charset="0"/>
              </a:rPr>
              <a:t>1</a:t>
            </a:r>
            <a:r>
              <a:rPr kumimoji="1" lang="zh-CN" altLang="en-US" sz="2800" b="1">
                <a:solidFill>
                  <a:srgbClr val="FF0000"/>
                </a:solidFill>
                <a:latin typeface="Times New Roman" panose="02020603050405020304" pitchFamily="18" charset="0"/>
              </a:rPr>
              <a:t>）自由粒子波函数</a:t>
            </a:r>
            <a:endParaRPr kumimoji="1" lang="zh-CN" altLang="en-US" sz="2800" b="1">
              <a:latin typeface="Times New Roman" panose="02020603050405020304" pitchFamily="18" charset="0"/>
            </a:endParaRPr>
          </a:p>
        </p:txBody>
      </p:sp>
      <p:sp>
        <p:nvSpPr>
          <p:cNvPr id="24579" name="Text Box 3"/>
          <p:cNvSpPr txBox="1">
            <a:spLocks noChangeArrowheads="1"/>
          </p:cNvSpPr>
          <p:nvPr/>
        </p:nvSpPr>
        <p:spPr bwMode="auto">
          <a:xfrm>
            <a:off x="0" y="1109663"/>
            <a:ext cx="9144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accent2"/>
                </a:solidFill>
                <a:latin typeface="Times New Roman" panose="02020603050405020304" pitchFamily="18" charset="0"/>
              </a:rPr>
              <a:t>自由粒子</a:t>
            </a:r>
            <a:r>
              <a:rPr kumimoji="1" lang="en-US" altLang="zh-CN" sz="2800" b="1">
                <a:latin typeface="Times New Roman" panose="02020603050405020304" pitchFamily="18" charset="0"/>
              </a:rPr>
              <a:t>——</a:t>
            </a:r>
            <a:r>
              <a:rPr kumimoji="1" lang="zh-CN" altLang="en-US" sz="2800" b="1">
                <a:latin typeface="Times New Roman" panose="02020603050405020304" pitchFamily="18" charset="0"/>
              </a:rPr>
              <a:t>不受任何外力作用、也不处在任何外力场中</a:t>
            </a:r>
          </a:p>
        </p:txBody>
      </p:sp>
      <p:graphicFrame>
        <p:nvGraphicFramePr>
          <p:cNvPr id="24580" name="Object 4"/>
          <p:cNvGraphicFramePr>
            <a:graphicFrameLocks noChangeAspect="1"/>
          </p:cNvGraphicFramePr>
          <p:nvPr/>
        </p:nvGraphicFramePr>
        <p:xfrm>
          <a:off x="1116013" y="1557338"/>
          <a:ext cx="1333500" cy="406400"/>
        </p:xfrm>
        <a:graphic>
          <a:graphicData uri="http://schemas.openxmlformats.org/presentationml/2006/ole">
            <mc:AlternateContent xmlns:mc="http://schemas.openxmlformats.org/markup-compatibility/2006">
              <mc:Choice xmlns:v="urn:schemas-microsoft-com:vml" Requires="v">
                <p:oleObj spid="_x0000_s18433" name="公式" r:id="rId3" imgW="1333440" imgH="406080" progId="Equation.3">
                  <p:embed/>
                </p:oleObj>
              </mc:Choice>
              <mc:Fallback>
                <p:oleObj name="公式" r:id="rId3" imgW="1333440" imgH="406080" progId="Equation.3">
                  <p:embed/>
                  <p:pic>
                    <p:nvPicPr>
                      <p:cNvPr id="2458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1557338"/>
                        <a:ext cx="13335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81" name="Text Box 5"/>
          <p:cNvSpPr txBox="1">
            <a:spLocks noChangeArrowheads="1"/>
          </p:cNvSpPr>
          <p:nvPr/>
        </p:nvSpPr>
        <p:spPr bwMode="auto">
          <a:xfrm>
            <a:off x="0" y="2565400"/>
            <a:ext cx="7162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自由粒子的波</a:t>
            </a:r>
            <a:r>
              <a:rPr kumimoji="1" lang="en-US" altLang="zh-CN" sz="2800" b="1">
                <a:solidFill>
                  <a:srgbClr val="FF0000"/>
                </a:solidFill>
                <a:latin typeface="Times New Roman" panose="02020603050405020304" pitchFamily="18" charset="0"/>
                <a:ea typeface="华文新魏" panose="02010800040101010101" pitchFamily="2" charset="-122"/>
              </a:rPr>
              <a:t>——</a:t>
            </a:r>
          </a:p>
        </p:txBody>
      </p:sp>
      <p:graphicFrame>
        <p:nvGraphicFramePr>
          <p:cNvPr id="24582" name="Object 6"/>
          <p:cNvGraphicFramePr>
            <a:graphicFrameLocks noChangeAspect="1"/>
          </p:cNvGraphicFramePr>
          <p:nvPr/>
        </p:nvGraphicFramePr>
        <p:xfrm>
          <a:off x="-15875" y="3243263"/>
          <a:ext cx="3538538" cy="406400"/>
        </p:xfrm>
        <a:graphic>
          <a:graphicData uri="http://schemas.openxmlformats.org/presentationml/2006/ole">
            <mc:AlternateContent xmlns:mc="http://schemas.openxmlformats.org/markup-compatibility/2006">
              <mc:Choice xmlns:v="urn:schemas-microsoft-com:vml" Requires="v">
                <p:oleObj spid="_x0000_s18434" name="Equation" r:id="rId5" imgW="3377880" imgH="406080" progId="Equation.DSMT4">
                  <p:embed/>
                </p:oleObj>
              </mc:Choice>
              <mc:Fallback>
                <p:oleObj name="Equation" r:id="rId5" imgW="3377880" imgH="406080" progId="Equation.DSMT4">
                  <p:embed/>
                  <p:pic>
                    <p:nvPicPr>
                      <p:cNvPr id="24582"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75" y="3243263"/>
                        <a:ext cx="3538538"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4583" name="Group 7"/>
          <p:cNvGrpSpPr>
            <a:grpSpLocks/>
          </p:cNvGrpSpPr>
          <p:nvPr/>
        </p:nvGrpSpPr>
        <p:grpSpPr bwMode="auto">
          <a:xfrm>
            <a:off x="6732588" y="3697288"/>
            <a:ext cx="2286000" cy="1676400"/>
            <a:chOff x="4128" y="2928"/>
            <a:chExt cx="1440" cy="1056"/>
          </a:xfrm>
        </p:grpSpPr>
        <p:sp>
          <p:nvSpPr>
            <p:cNvPr id="24584" name="Line 8"/>
            <p:cNvSpPr>
              <a:spLocks noChangeShapeType="1"/>
            </p:cNvSpPr>
            <p:nvPr/>
          </p:nvSpPr>
          <p:spPr bwMode="auto">
            <a:xfrm>
              <a:off x="4128" y="3120"/>
              <a:ext cx="1296" cy="0"/>
            </a:xfrm>
            <a:prstGeom prst="line">
              <a:avLst/>
            </a:prstGeom>
            <a:noFill/>
            <a:ln w="28575">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85" name="Line 9"/>
            <p:cNvSpPr>
              <a:spLocks noChangeShapeType="1"/>
            </p:cNvSpPr>
            <p:nvPr/>
          </p:nvSpPr>
          <p:spPr bwMode="auto">
            <a:xfrm>
              <a:off x="4128" y="3408"/>
              <a:ext cx="1296" cy="0"/>
            </a:xfrm>
            <a:prstGeom prst="line">
              <a:avLst/>
            </a:prstGeom>
            <a:noFill/>
            <a:ln w="28575">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86" name="Line 10"/>
            <p:cNvSpPr>
              <a:spLocks noChangeShapeType="1"/>
            </p:cNvSpPr>
            <p:nvPr/>
          </p:nvSpPr>
          <p:spPr bwMode="auto">
            <a:xfrm>
              <a:off x="4128" y="3696"/>
              <a:ext cx="1296" cy="0"/>
            </a:xfrm>
            <a:prstGeom prst="line">
              <a:avLst/>
            </a:prstGeom>
            <a:noFill/>
            <a:ln w="28575">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24587" name="Object 11"/>
            <p:cNvGraphicFramePr>
              <a:graphicFrameLocks noChangeAspect="1"/>
            </p:cNvGraphicFramePr>
            <p:nvPr/>
          </p:nvGraphicFramePr>
          <p:xfrm>
            <a:off x="5424" y="3648"/>
            <a:ext cx="144" cy="136"/>
          </p:xfrm>
          <a:graphic>
            <a:graphicData uri="http://schemas.openxmlformats.org/presentationml/2006/ole">
              <mc:AlternateContent xmlns:mc="http://schemas.openxmlformats.org/markup-compatibility/2006">
                <mc:Choice xmlns:v="urn:schemas-microsoft-com:vml" Requires="v">
                  <p:oleObj spid="_x0000_s18435" name="Equation" r:id="rId7" imgW="228600" imgH="215640" progId="Equation.3">
                    <p:embed/>
                  </p:oleObj>
                </mc:Choice>
                <mc:Fallback>
                  <p:oleObj name="Equation" r:id="rId7" imgW="228600" imgH="215640" progId="Equation.3">
                    <p:embed/>
                    <p:pic>
                      <p:nvPicPr>
                        <p:cNvPr id="24587"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4" y="3648"/>
                          <a:ext cx="144"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88" name="Line 12"/>
            <p:cNvSpPr>
              <a:spLocks noChangeShapeType="1"/>
            </p:cNvSpPr>
            <p:nvPr/>
          </p:nvSpPr>
          <p:spPr bwMode="auto">
            <a:xfrm>
              <a:off x="4944" y="2928"/>
              <a:ext cx="0" cy="1056"/>
            </a:xfrm>
            <a:prstGeom prst="line">
              <a:avLst/>
            </a:prstGeom>
            <a:noFill/>
            <a:ln w="28575">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89" name="Line 13"/>
            <p:cNvSpPr>
              <a:spLocks noChangeShapeType="1"/>
            </p:cNvSpPr>
            <p:nvPr/>
          </p:nvSpPr>
          <p:spPr bwMode="auto">
            <a:xfrm>
              <a:off x="4656" y="2928"/>
              <a:ext cx="0" cy="1056"/>
            </a:xfrm>
            <a:prstGeom prst="line">
              <a:avLst/>
            </a:prstGeom>
            <a:noFill/>
            <a:ln w="28575">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0" name="Line 14"/>
            <p:cNvSpPr>
              <a:spLocks noChangeShapeType="1"/>
            </p:cNvSpPr>
            <p:nvPr/>
          </p:nvSpPr>
          <p:spPr bwMode="auto">
            <a:xfrm>
              <a:off x="4368" y="2928"/>
              <a:ext cx="0" cy="1056"/>
            </a:xfrm>
            <a:prstGeom prst="line">
              <a:avLst/>
            </a:prstGeom>
            <a:noFill/>
            <a:ln w="28575">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aphicFrame>
        <p:nvGraphicFramePr>
          <p:cNvPr id="24591" name="Object 15"/>
          <p:cNvGraphicFramePr>
            <a:graphicFrameLocks noChangeAspect="1"/>
          </p:cNvGraphicFramePr>
          <p:nvPr/>
        </p:nvGraphicFramePr>
        <p:xfrm>
          <a:off x="76200" y="3640138"/>
          <a:ext cx="6248400" cy="828675"/>
        </p:xfrm>
        <a:graphic>
          <a:graphicData uri="http://schemas.openxmlformats.org/presentationml/2006/ole">
            <mc:AlternateContent xmlns:mc="http://schemas.openxmlformats.org/markup-compatibility/2006">
              <mc:Choice xmlns:v="urn:schemas-microsoft-com:vml" Requires="v">
                <p:oleObj spid="_x0000_s18436" name="Equation" r:id="rId9" imgW="6578280" imgH="888840" progId="Equation.DSMT4">
                  <p:embed/>
                </p:oleObj>
              </mc:Choice>
              <mc:Fallback>
                <p:oleObj name="Equation" r:id="rId9" imgW="6578280" imgH="888840" progId="Equation.DSMT4">
                  <p:embed/>
                  <p:pic>
                    <p:nvPicPr>
                      <p:cNvPr id="24591"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200" y="3640138"/>
                        <a:ext cx="6248400" cy="828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92" name="Text Box 16"/>
          <p:cNvSpPr txBox="1">
            <a:spLocks noChangeArrowheads="1"/>
          </p:cNvSpPr>
          <p:nvPr/>
        </p:nvSpPr>
        <p:spPr bwMode="auto">
          <a:xfrm>
            <a:off x="0" y="4437063"/>
            <a:ext cx="6477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accent2"/>
                </a:solidFill>
                <a:latin typeface="Times New Roman" panose="02020603050405020304" pitchFamily="18" charset="0"/>
              </a:rPr>
              <a:t>在量子力学中一般取复数形式的波函数</a:t>
            </a:r>
          </a:p>
        </p:txBody>
      </p:sp>
      <p:graphicFrame>
        <p:nvGraphicFramePr>
          <p:cNvPr id="24593" name="Object 17"/>
          <p:cNvGraphicFramePr>
            <a:graphicFrameLocks noChangeAspect="1"/>
          </p:cNvGraphicFramePr>
          <p:nvPr/>
        </p:nvGraphicFramePr>
        <p:xfrm>
          <a:off x="3763963" y="3116263"/>
          <a:ext cx="2247900" cy="495300"/>
        </p:xfrm>
        <a:graphic>
          <a:graphicData uri="http://schemas.openxmlformats.org/presentationml/2006/ole">
            <mc:AlternateContent xmlns:mc="http://schemas.openxmlformats.org/markup-compatibility/2006">
              <mc:Choice xmlns:v="urn:schemas-microsoft-com:vml" Requires="v">
                <p:oleObj spid="_x0000_s18437" name="Equation" r:id="rId11" imgW="2247840" imgH="495000" progId="Equation.DSMT4">
                  <p:embed/>
                </p:oleObj>
              </mc:Choice>
              <mc:Fallback>
                <p:oleObj name="Equation" r:id="rId11" imgW="2247840" imgH="495000" progId="Equation.DSMT4">
                  <p:embed/>
                  <p:pic>
                    <p:nvPicPr>
                      <p:cNvPr id="24593"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63963" y="3116263"/>
                        <a:ext cx="22479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594" name="Object 18"/>
          <p:cNvGraphicFramePr>
            <a:graphicFrameLocks noChangeAspect="1"/>
          </p:cNvGraphicFramePr>
          <p:nvPr/>
        </p:nvGraphicFramePr>
        <p:xfrm>
          <a:off x="6472238" y="3074988"/>
          <a:ext cx="1990725" cy="530225"/>
        </p:xfrm>
        <a:graphic>
          <a:graphicData uri="http://schemas.openxmlformats.org/presentationml/2006/ole">
            <mc:AlternateContent xmlns:mc="http://schemas.openxmlformats.org/markup-compatibility/2006">
              <mc:Choice xmlns:v="urn:schemas-microsoft-com:vml" Requires="v">
                <p:oleObj spid="_x0000_s18438" name="Equation" r:id="rId13" imgW="2095200" imgH="558720" progId="Equation.DSMT4">
                  <p:embed/>
                </p:oleObj>
              </mc:Choice>
              <mc:Fallback>
                <p:oleObj name="Equation" r:id="rId13" imgW="2095200" imgH="558720" progId="Equation.DSMT4">
                  <p:embed/>
                  <p:pic>
                    <p:nvPicPr>
                      <p:cNvPr id="24594" name="Object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72238" y="3074988"/>
                        <a:ext cx="1990725" cy="530225"/>
                      </a:xfrm>
                      <a:prstGeom prst="rect">
                        <a:avLst/>
                      </a:prstGeom>
                      <a:solidFill>
                        <a:schemeClr val="bg1"/>
                      </a:solidFill>
                      <a:ln w="28575">
                        <a:solidFill>
                          <a:srgbClr val="FF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595" name="Object 19"/>
          <p:cNvGraphicFramePr>
            <a:graphicFrameLocks noChangeAspect="1"/>
          </p:cNvGraphicFramePr>
          <p:nvPr/>
        </p:nvGraphicFramePr>
        <p:xfrm>
          <a:off x="4932363" y="63500"/>
          <a:ext cx="4103687" cy="892175"/>
        </p:xfrm>
        <a:graphic>
          <a:graphicData uri="http://schemas.openxmlformats.org/presentationml/2006/ole">
            <mc:AlternateContent xmlns:mc="http://schemas.openxmlformats.org/markup-compatibility/2006">
              <mc:Choice xmlns:v="urn:schemas-microsoft-com:vml" Requires="v">
                <p:oleObj spid="_x0000_s18439" name="公式" r:id="rId15" imgW="3962160" imgH="838080" progId="Equation.3">
                  <p:embed/>
                </p:oleObj>
              </mc:Choice>
              <mc:Fallback>
                <p:oleObj name="公式" r:id="rId15" imgW="3962160" imgH="838080" progId="Equation.3">
                  <p:embed/>
                  <p:pic>
                    <p:nvPicPr>
                      <p:cNvPr id="24595" name="Object 1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32363" y="63500"/>
                        <a:ext cx="4103687" cy="892175"/>
                      </a:xfrm>
                      <a:prstGeom prst="rect">
                        <a:avLst/>
                      </a:prstGeom>
                      <a:solidFill>
                        <a:srgbClr val="00800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96" name="Rectangle 20"/>
          <p:cNvSpPr>
            <a:spLocks noChangeArrowheads="1"/>
          </p:cNvSpPr>
          <p:nvPr/>
        </p:nvSpPr>
        <p:spPr bwMode="auto">
          <a:xfrm>
            <a:off x="3276600" y="2492375"/>
            <a:ext cx="30241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00CC00"/>
                </a:solidFill>
                <a:latin typeface="Times New Roman" panose="02020603050405020304" pitchFamily="18" charset="0"/>
                <a:ea typeface="方正姚体" panose="02010601030101010101" pitchFamily="2" charset="-122"/>
              </a:rPr>
              <a:t>单色平面波</a:t>
            </a:r>
          </a:p>
        </p:txBody>
      </p:sp>
      <p:graphicFrame>
        <p:nvGraphicFramePr>
          <p:cNvPr id="24597" name="Object 21"/>
          <p:cNvGraphicFramePr>
            <a:graphicFrameLocks noChangeAspect="1"/>
          </p:cNvGraphicFramePr>
          <p:nvPr/>
        </p:nvGraphicFramePr>
        <p:xfrm>
          <a:off x="947738" y="4946650"/>
          <a:ext cx="3806825" cy="930275"/>
        </p:xfrm>
        <a:graphic>
          <a:graphicData uri="http://schemas.openxmlformats.org/presentationml/2006/ole">
            <mc:AlternateContent xmlns:mc="http://schemas.openxmlformats.org/markup-compatibility/2006">
              <mc:Choice xmlns:v="urn:schemas-microsoft-com:vml" Requires="v">
                <p:oleObj spid="_x0000_s18440" name="公式" r:id="rId17" imgW="3187440" imgH="761760" progId="Equation.3">
                  <p:embed/>
                </p:oleObj>
              </mc:Choice>
              <mc:Fallback>
                <p:oleObj name="公式" r:id="rId17" imgW="3187440" imgH="761760" progId="Equation.3">
                  <p:embed/>
                  <p:pic>
                    <p:nvPicPr>
                      <p:cNvPr id="24597" name="Object 2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738" y="4946650"/>
                        <a:ext cx="3806825" cy="93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598" name="Object 22"/>
          <p:cNvGraphicFramePr>
            <a:graphicFrameLocks noChangeAspect="1"/>
          </p:cNvGraphicFramePr>
          <p:nvPr/>
        </p:nvGraphicFramePr>
        <p:xfrm>
          <a:off x="906463" y="5778500"/>
          <a:ext cx="3967162" cy="1035050"/>
        </p:xfrm>
        <a:graphic>
          <a:graphicData uri="http://schemas.openxmlformats.org/presentationml/2006/ole">
            <mc:AlternateContent xmlns:mc="http://schemas.openxmlformats.org/markup-compatibility/2006">
              <mc:Choice xmlns:v="urn:schemas-microsoft-com:vml" Requires="v">
                <p:oleObj spid="_x0000_s18441" name="公式" r:id="rId19" imgW="3200400" imgH="761760" progId="Equation.3">
                  <p:embed/>
                </p:oleObj>
              </mc:Choice>
              <mc:Fallback>
                <p:oleObj name="公式" r:id="rId19" imgW="3200400" imgH="761760" progId="Equation.3">
                  <p:embed/>
                  <p:pic>
                    <p:nvPicPr>
                      <p:cNvPr id="24598" name="Object 2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06463" y="5778500"/>
                        <a:ext cx="3967162" cy="1035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99" name="Rectangle 23"/>
          <p:cNvSpPr>
            <a:spLocks noChangeArrowheads="1"/>
          </p:cNvSpPr>
          <p:nvPr/>
        </p:nvSpPr>
        <p:spPr bwMode="auto">
          <a:xfrm>
            <a:off x="755650" y="4953000"/>
            <a:ext cx="4267200" cy="1905000"/>
          </a:xfrm>
          <a:prstGeom prst="rect">
            <a:avLst/>
          </a:prstGeom>
          <a:noFill/>
          <a:ln w="38100">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00" name="Text Box 24"/>
          <p:cNvSpPr txBox="1">
            <a:spLocks noChangeArrowheads="1"/>
          </p:cNvSpPr>
          <p:nvPr/>
        </p:nvSpPr>
        <p:spPr bwMode="auto">
          <a:xfrm>
            <a:off x="5005388" y="5486400"/>
            <a:ext cx="3635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ea typeface="方正姚体" panose="02010601030101010101" pitchFamily="2" charset="-122"/>
              </a:rPr>
              <a:t>微观自由粒子的状态方程</a:t>
            </a:r>
          </a:p>
        </p:txBody>
      </p:sp>
      <p:sp>
        <p:nvSpPr>
          <p:cNvPr id="24601" name="AutoShape 25"/>
          <p:cNvSpPr>
            <a:spLocks noChangeAspect="1" noChangeArrowheads="1" noTextEdit="1"/>
          </p:cNvSpPr>
          <p:nvPr/>
        </p:nvSpPr>
        <p:spPr bwMode="auto">
          <a:xfrm>
            <a:off x="554038" y="2060575"/>
            <a:ext cx="64770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602" name="Rectangle 26"/>
          <p:cNvSpPr>
            <a:spLocks noChangeArrowheads="1"/>
          </p:cNvSpPr>
          <p:nvPr/>
        </p:nvSpPr>
        <p:spPr bwMode="auto">
          <a:xfrm>
            <a:off x="1908175" y="1998663"/>
            <a:ext cx="525621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kumimoji="1" lang="en-US" altLang="zh-CN" sz="2800" b="1">
                <a:solidFill>
                  <a:srgbClr val="006600"/>
                </a:solidFill>
                <a:latin typeface="Symbol" panose="05050102010706020507" pitchFamily="18" charset="2"/>
                <a:ea typeface="隶书" panose="02010509060101010101" pitchFamily="49" charset="-122"/>
              </a:rPr>
              <a:t>®[1]λ</a:t>
            </a:r>
            <a:r>
              <a:rPr kumimoji="1" lang="zh-CN" altLang="en-US" sz="2800" b="1">
                <a:solidFill>
                  <a:srgbClr val="006600"/>
                </a:solidFill>
                <a:latin typeface="Symbol" panose="05050102010706020507" pitchFamily="18" charset="2"/>
                <a:ea typeface="方正姚体" panose="02010601030101010101" pitchFamily="2" charset="-122"/>
              </a:rPr>
              <a:t>恒定</a:t>
            </a:r>
            <a:r>
              <a:rPr kumimoji="1" lang="en-US" altLang="zh-CN" sz="2800" b="1">
                <a:solidFill>
                  <a:srgbClr val="006600"/>
                </a:solidFill>
                <a:latin typeface="Symbol" panose="05050102010706020507" pitchFamily="18" charset="2"/>
                <a:ea typeface="方正姚体" panose="02010601030101010101" pitchFamily="2" charset="-122"/>
              </a:rPr>
              <a:t>[2]</a:t>
            </a:r>
            <a:r>
              <a:rPr kumimoji="1" lang="zh-CN" altLang="en-US" sz="2800" b="1">
                <a:solidFill>
                  <a:srgbClr val="006600"/>
                </a:solidFill>
                <a:latin typeface="Times New Roman" panose="02020603050405020304" pitchFamily="18" charset="0"/>
                <a:ea typeface="方正姚体" panose="02010601030101010101" pitchFamily="2" charset="-122"/>
              </a:rPr>
              <a:t>波的传播方向一定</a:t>
            </a:r>
          </a:p>
        </p:txBody>
      </p:sp>
      <p:graphicFrame>
        <p:nvGraphicFramePr>
          <p:cNvPr id="24603" name="Object 27"/>
          <p:cNvGraphicFramePr>
            <a:graphicFrameLocks noChangeAspect="1"/>
          </p:cNvGraphicFramePr>
          <p:nvPr/>
        </p:nvGraphicFramePr>
        <p:xfrm>
          <a:off x="2555875" y="1557338"/>
          <a:ext cx="1917700" cy="406400"/>
        </p:xfrm>
        <a:graphic>
          <a:graphicData uri="http://schemas.openxmlformats.org/presentationml/2006/ole">
            <mc:AlternateContent xmlns:mc="http://schemas.openxmlformats.org/markup-compatibility/2006">
              <mc:Choice xmlns:v="urn:schemas-microsoft-com:vml" Requires="v">
                <p:oleObj spid="_x0000_s18442" name="公式" r:id="rId21" imgW="1917360" imgH="406080" progId="Equation.3">
                  <p:embed/>
                </p:oleObj>
              </mc:Choice>
              <mc:Fallback>
                <p:oleObj name="公式" r:id="rId21" imgW="1917360" imgH="406080" progId="Equation.3">
                  <p:embed/>
                  <p:pic>
                    <p:nvPicPr>
                      <p:cNvPr id="24603" name="Object 2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555875" y="1557338"/>
                        <a:ext cx="19177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604" name="Object 28"/>
          <p:cNvGraphicFramePr>
            <a:graphicFrameLocks noChangeAspect="1"/>
          </p:cNvGraphicFramePr>
          <p:nvPr/>
        </p:nvGraphicFramePr>
        <p:xfrm>
          <a:off x="611188" y="2060575"/>
          <a:ext cx="1282700" cy="444500"/>
        </p:xfrm>
        <a:graphic>
          <a:graphicData uri="http://schemas.openxmlformats.org/presentationml/2006/ole">
            <mc:AlternateContent xmlns:mc="http://schemas.openxmlformats.org/markup-compatibility/2006">
              <mc:Choice xmlns:v="urn:schemas-microsoft-com:vml" Requires="v">
                <p:oleObj spid="_x0000_s18443" name="公式" r:id="rId23" imgW="1282680" imgH="444240" progId="Equation.3">
                  <p:embed/>
                </p:oleObj>
              </mc:Choice>
              <mc:Fallback>
                <p:oleObj name="公式" r:id="rId23" imgW="1282680" imgH="444240" progId="Equation.3">
                  <p:embed/>
                  <p:pic>
                    <p:nvPicPr>
                      <p:cNvPr id="24604" name="Object 28"/>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11188" y="2060575"/>
                        <a:ext cx="12827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24579"/>
                                        </p:tgtEl>
                                        <p:attrNameLst>
                                          <p:attrName>style.visibility</p:attrName>
                                        </p:attrNameLst>
                                      </p:cBhvr>
                                      <p:to>
                                        <p:strVal val="visible"/>
                                      </p:to>
                                    </p:set>
                                    <p:animEffect transition="in" filter="wipe(left)">
                                      <p:cBhvr>
                                        <p:cTn id="7" dur="300"/>
                                        <p:tgtEl>
                                          <p:spTgt spid="245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4580"/>
                                        </p:tgtEl>
                                        <p:attrNameLst>
                                          <p:attrName>style.visibility</p:attrName>
                                        </p:attrNameLst>
                                      </p:cBhvr>
                                      <p:to>
                                        <p:strVal val="visible"/>
                                      </p:to>
                                    </p:set>
                                    <p:animEffect transition="in" filter="wipe(left)">
                                      <p:cBhvr>
                                        <p:cTn id="12" dur="500"/>
                                        <p:tgtEl>
                                          <p:spTgt spid="245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4603"/>
                                        </p:tgtEl>
                                        <p:attrNameLst>
                                          <p:attrName>style.visibility</p:attrName>
                                        </p:attrNameLst>
                                      </p:cBhvr>
                                      <p:to>
                                        <p:strVal val="visible"/>
                                      </p:to>
                                    </p:set>
                                    <p:animEffect transition="in" filter="wipe(left)">
                                      <p:cBhvr>
                                        <p:cTn id="17" dur="500"/>
                                        <p:tgtEl>
                                          <p:spTgt spid="246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4604"/>
                                        </p:tgtEl>
                                        <p:attrNameLst>
                                          <p:attrName>style.visibility</p:attrName>
                                        </p:attrNameLst>
                                      </p:cBhvr>
                                      <p:to>
                                        <p:strVal val="visible"/>
                                      </p:to>
                                    </p:set>
                                    <p:animEffect transition="in" filter="blinds(horizontal)">
                                      <p:cBhvr>
                                        <p:cTn id="22" dur="500"/>
                                        <p:tgtEl>
                                          <p:spTgt spid="2460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602"/>
                                        </p:tgtEl>
                                        <p:attrNameLst>
                                          <p:attrName>style.visibility</p:attrName>
                                        </p:attrNameLst>
                                      </p:cBhvr>
                                      <p:to>
                                        <p:strVal val="visible"/>
                                      </p:to>
                                    </p:set>
                                    <p:animEffect transition="in" filter="wipe(left)">
                                      <p:cBhvr>
                                        <p:cTn id="27" dur="2000"/>
                                        <p:tgtEl>
                                          <p:spTgt spid="2460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4581"/>
                                        </p:tgtEl>
                                        <p:attrNameLst>
                                          <p:attrName>style.visibility</p:attrName>
                                        </p:attrNameLst>
                                      </p:cBhvr>
                                      <p:to>
                                        <p:strVal val="visible"/>
                                      </p:to>
                                    </p:set>
                                    <p:animEffect transition="in" filter="blinds(horizontal)">
                                      <p:cBhvr>
                                        <p:cTn id="32" dur="500"/>
                                        <p:tgtEl>
                                          <p:spTgt spid="2458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4596"/>
                                        </p:tgtEl>
                                        <p:attrNameLst>
                                          <p:attrName>style.visibility</p:attrName>
                                        </p:attrNameLst>
                                      </p:cBhvr>
                                      <p:to>
                                        <p:strVal val="visible"/>
                                      </p:to>
                                    </p:set>
                                    <p:animEffect transition="in" filter="wipe(left)">
                                      <p:cBhvr>
                                        <p:cTn id="37" dur="500"/>
                                        <p:tgtEl>
                                          <p:spTgt spid="2459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24582"/>
                                        </p:tgtEl>
                                        <p:attrNameLst>
                                          <p:attrName>style.visibility</p:attrName>
                                        </p:attrNameLst>
                                      </p:cBhvr>
                                      <p:to>
                                        <p:strVal val="visible"/>
                                      </p:to>
                                    </p:set>
                                    <p:animEffect transition="in" filter="box(out)">
                                      <p:cBhvr>
                                        <p:cTn id="42" dur="500"/>
                                        <p:tgtEl>
                                          <p:spTgt spid="2458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4583"/>
                                        </p:tgtEl>
                                        <p:attrNameLst>
                                          <p:attrName>style.visibility</p:attrName>
                                        </p:attrNameLst>
                                      </p:cBhvr>
                                      <p:to>
                                        <p:strVal val="visible"/>
                                      </p:to>
                                    </p:set>
                                    <p:animEffect transition="in" filter="dissolve">
                                      <p:cBhvr>
                                        <p:cTn id="47" dur="500"/>
                                        <p:tgtEl>
                                          <p:spTgt spid="2458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4591"/>
                                        </p:tgtEl>
                                        <p:attrNameLst>
                                          <p:attrName>style.visibility</p:attrName>
                                        </p:attrNameLst>
                                      </p:cBhvr>
                                      <p:to>
                                        <p:strVal val="visible"/>
                                      </p:to>
                                    </p:set>
                                    <p:animEffect transition="in" filter="wipe(left)">
                                      <p:cBhvr>
                                        <p:cTn id="52" dur="500"/>
                                        <p:tgtEl>
                                          <p:spTgt spid="2459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4592"/>
                                        </p:tgtEl>
                                        <p:attrNameLst>
                                          <p:attrName>style.visibility</p:attrName>
                                        </p:attrNameLst>
                                      </p:cBhvr>
                                      <p:to>
                                        <p:strVal val="visible"/>
                                      </p:to>
                                    </p:set>
                                    <p:anim calcmode="lin" valueType="num">
                                      <p:cBhvr additive="base">
                                        <p:cTn id="57" dur="500" fill="hold"/>
                                        <p:tgtEl>
                                          <p:spTgt spid="24592"/>
                                        </p:tgtEl>
                                        <p:attrNameLst>
                                          <p:attrName>ppt_x</p:attrName>
                                        </p:attrNameLst>
                                      </p:cBhvr>
                                      <p:tavLst>
                                        <p:tav tm="0">
                                          <p:val>
                                            <p:strVal val="#ppt_x"/>
                                          </p:val>
                                        </p:tav>
                                        <p:tav tm="100000">
                                          <p:val>
                                            <p:strVal val="#ppt_x"/>
                                          </p:val>
                                        </p:tav>
                                      </p:tavLst>
                                    </p:anim>
                                    <p:anim calcmode="lin" valueType="num">
                                      <p:cBhvr additive="base">
                                        <p:cTn id="58" dur="500" fill="hold"/>
                                        <p:tgtEl>
                                          <p:spTgt spid="24592"/>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nodeType="clickEffect">
                                  <p:stCondLst>
                                    <p:cond delay="0"/>
                                  </p:stCondLst>
                                  <p:childTnLst>
                                    <p:set>
                                      <p:cBhvr>
                                        <p:cTn id="62" dur="1" fill="hold">
                                          <p:stCondLst>
                                            <p:cond delay="0"/>
                                          </p:stCondLst>
                                        </p:cTn>
                                        <p:tgtEl>
                                          <p:spTgt spid="24593"/>
                                        </p:tgtEl>
                                        <p:attrNameLst>
                                          <p:attrName>style.visibility</p:attrName>
                                        </p:attrNameLst>
                                      </p:cBhvr>
                                      <p:to>
                                        <p:strVal val="visible"/>
                                      </p:to>
                                    </p:set>
                                    <p:animEffect transition="in" filter="blinds(horizontal)">
                                      <p:cBhvr>
                                        <p:cTn id="63" dur="500"/>
                                        <p:tgtEl>
                                          <p:spTgt spid="24593"/>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nodeType="clickEffect">
                                  <p:stCondLst>
                                    <p:cond delay="0"/>
                                  </p:stCondLst>
                                  <p:childTnLst>
                                    <p:set>
                                      <p:cBhvr>
                                        <p:cTn id="67" dur="1" fill="hold">
                                          <p:stCondLst>
                                            <p:cond delay="0"/>
                                          </p:stCondLst>
                                        </p:cTn>
                                        <p:tgtEl>
                                          <p:spTgt spid="24594"/>
                                        </p:tgtEl>
                                        <p:attrNameLst>
                                          <p:attrName>style.visibility</p:attrName>
                                        </p:attrNameLst>
                                      </p:cBhvr>
                                      <p:to>
                                        <p:strVal val="visible"/>
                                      </p:to>
                                    </p:set>
                                    <p:animEffect transition="in" filter="blinds(horizontal)">
                                      <p:cBhvr>
                                        <p:cTn id="68" dur="500"/>
                                        <p:tgtEl>
                                          <p:spTgt spid="24594"/>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2" presetClass="entr" presetSubtype="8" fill="hold" nodeType="clickEffect">
                                  <p:stCondLst>
                                    <p:cond delay="0"/>
                                  </p:stCondLst>
                                  <p:childTnLst>
                                    <p:set>
                                      <p:cBhvr>
                                        <p:cTn id="72" dur="1" fill="hold">
                                          <p:stCondLst>
                                            <p:cond delay="0"/>
                                          </p:stCondLst>
                                        </p:cTn>
                                        <p:tgtEl>
                                          <p:spTgt spid="24597"/>
                                        </p:tgtEl>
                                        <p:attrNameLst>
                                          <p:attrName>style.visibility</p:attrName>
                                        </p:attrNameLst>
                                      </p:cBhvr>
                                      <p:to>
                                        <p:strVal val="visible"/>
                                      </p:to>
                                    </p:set>
                                    <p:animEffect transition="in" filter="wipe(left)">
                                      <p:cBhvr>
                                        <p:cTn id="73" dur="500"/>
                                        <p:tgtEl>
                                          <p:spTgt spid="24597"/>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22" presetClass="entr" presetSubtype="8" fill="hold" nodeType="clickEffect">
                                  <p:stCondLst>
                                    <p:cond delay="0"/>
                                  </p:stCondLst>
                                  <p:childTnLst>
                                    <p:set>
                                      <p:cBhvr>
                                        <p:cTn id="77" dur="1" fill="hold">
                                          <p:stCondLst>
                                            <p:cond delay="0"/>
                                          </p:stCondLst>
                                        </p:cTn>
                                        <p:tgtEl>
                                          <p:spTgt spid="24598"/>
                                        </p:tgtEl>
                                        <p:attrNameLst>
                                          <p:attrName>style.visibility</p:attrName>
                                        </p:attrNameLst>
                                      </p:cBhvr>
                                      <p:to>
                                        <p:strVal val="visible"/>
                                      </p:to>
                                    </p:set>
                                    <p:animEffect transition="in" filter="wipe(left)">
                                      <p:cBhvr>
                                        <p:cTn id="78" dur="500"/>
                                        <p:tgtEl>
                                          <p:spTgt spid="24598"/>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3" presetClass="entr" presetSubtype="10" fill="hold" nodeType="clickEffect">
                                  <p:stCondLst>
                                    <p:cond delay="0"/>
                                  </p:stCondLst>
                                  <p:childTnLst>
                                    <p:set>
                                      <p:cBhvr>
                                        <p:cTn id="82" dur="1" fill="hold">
                                          <p:stCondLst>
                                            <p:cond delay="0"/>
                                          </p:stCondLst>
                                        </p:cTn>
                                        <p:tgtEl>
                                          <p:spTgt spid="24599"/>
                                        </p:tgtEl>
                                        <p:attrNameLst>
                                          <p:attrName>style.visibility</p:attrName>
                                        </p:attrNameLst>
                                      </p:cBhvr>
                                      <p:to>
                                        <p:strVal val="visible"/>
                                      </p:to>
                                    </p:set>
                                    <p:animEffect transition="in" filter="blinds(horizontal)">
                                      <p:cBhvr>
                                        <p:cTn id="83" dur="500"/>
                                        <p:tgtEl>
                                          <p:spTgt spid="24599"/>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24600"/>
                                        </p:tgtEl>
                                        <p:attrNameLst>
                                          <p:attrName>style.visibility</p:attrName>
                                        </p:attrNameLst>
                                      </p:cBhvr>
                                      <p:to>
                                        <p:strVal val="visible"/>
                                      </p:to>
                                    </p:set>
                                    <p:animEffect transition="in" filter="wipe(left)">
                                      <p:cBhvr>
                                        <p:cTn id="88" dur="500"/>
                                        <p:tgtEl>
                                          <p:spTgt spid="24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utoUpdateAnimBg="0"/>
      <p:bldP spid="24581" grpId="0" autoUpdateAnimBg="0"/>
      <p:bldP spid="24592" grpId="0" autoUpdateAnimBg="0"/>
      <p:bldP spid="24596" grpId="0"/>
      <p:bldP spid="24600" grpId="0" autoUpdateAnimBg="0"/>
      <p:bldP spid="2460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5" name="Object 5"/>
          <p:cNvGraphicFramePr>
            <a:graphicFrameLocks noChangeAspect="1"/>
          </p:cNvGraphicFramePr>
          <p:nvPr/>
        </p:nvGraphicFramePr>
        <p:xfrm>
          <a:off x="290513" y="1063625"/>
          <a:ext cx="1490662" cy="617538"/>
        </p:xfrm>
        <a:graphic>
          <a:graphicData uri="http://schemas.openxmlformats.org/presentationml/2006/ole">
            <mc:AlternateContent xmlns:mc="http://schemas.openxmlformats.org/markup-compatibility/2006">
              <mc:Choice xmlns:v="urn:schemas-microsoft-com:vml" Requires="v">
                <p:oleObj spid="_x0000_s19457" name="公式" r:id="rId3" imgW="1346040" imgH="545760" progId="Equation.3">
                  <p:embed/>
                </p:oleObj>
              </mc:Choice>
              <mc:Fallback>
                <p:oleObj name="公式" r:id="rId3" imgW="1346040" imgH="545760" progId="Equation.3">
                  <p:embed/>
                  <p:pic>
                    <p:nvPicPr>
                      <p:cNvPr id="25605"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513" y="1063625"/>
                        <a:ext cx="1490662" cy="617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6" name="Text Box 6"/>
          <p:cNvSpPr txBox="1">
            <a:spLocks noChangeArrowheads="1"/>
          </p:cNvSpPr>
          <p:nvPr/>
        </p:nvSpPr>
        <p:spPr bwMode="auto">
          <a:xfrm>
            <a:off x="1835150" y="1125538"/>
            <a:ext cx="68992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accent2"/>
                </a:solidFill>
                <a:latin typeface="Times New Roman" panose="02020603050405020304" pitchFamily="18" charset="0"/>
              </a:rPr>
              <a:t>波函数的平方</a:t>
            </a:r>
            <a:r>
              <a:rPr kumimoji="1" lang="zh-CN" altLang="en-US" sz="2800" b="1">
                <a:solidFill>
                  <a:srgbClr val="FF3300"/>
                </a:solidFill>
                <a:latin typeface="Times New Roman" panose="02020603050405020304" pitchFamily="18" charset="0"/>
                <a:sym typeface="Symbol" panose="05050102010706020507" pitchFamily="18" charset="2"/>
              </a:rPr>
              <a:t></a:t>
            </a:r>
            <a:r>
              <a:rPr kumimoji="1" lang="zh-CN" altLang="en-US" sz="2800" b="1">
                <a:solidFill>
                  <a:schemeClr val="accent2"/>
                </a:solidFill>
                <a:latin typeface="Times New Roman" panose="02020603050405020304" pitchFamily="18" charset="0"/>
                <a:sym typeface="Symbol" panose="05050102010706020507" pitchFamily="18" charset="2"/>
              </a:rPr>
              <a:t>波振幅的平方</a:t>
            </a:r>
            <a:r>
              <a:rPr kumimoji="1" lang="zh-CN" altLang="en-US" sz="2800" b="1">
                <a:solidFill>
                  <a:srgbClr val="FF3300"/>
                </a:solidFill>
                <a:latin typeface="Times New Roman" panose="02020603050405020304" pitchFamily="18" charset="0"/>
                <a:sym typeface="Symbol" panose="05050102010706020507" pitchFamily="18" charset="2"/>
              </a:rPr>
              <a:t></a:t>
            </a:r>
            <a:r>
              <a:rPr kumimoji="1" lang="zh-CN" altLang="en-US" sz="2800" b="1">
                <a:solidFill>
                  <a:schemeClr val="accent2"/>
                </a:solidFill>
                <a:latin typeface="Times New Roman" panose="02020603050405020304" pitchFamily="18" charset="0"/>
                <a:sym typeface="Symbol" panose="05050102010706020507" pitchFamily="18" charset="2"/>
              </a:rPr>
              <a:t>波的强度</a:t>
            </a:r>
          </a:p>
        </p:txBody>
      </p:sp>
      <p:sp>
        <p:nvSpPr>
          <p:cNvPr id="25607" name="Text Box 7"/>
          <p:cNvSpPr txBox="1">
            <a:spLocks noChangeArrowheads="1"/>
          </p:cNvSpPr>
          <p:nvPr/>
        </p:nvSpPr>
        <p:spPr bwMode="auto">
          <a:xfrm>
            <a:off x="815975" y="3657600"/>
            <a:ext cx="5256213" cy="1411288"/>
          </a:xfrm>
          <a:prstGeom prst="rect">
            <a:avLst/>
          </a:prstGeom>
          <a:solidFill>
            <a:srgbClr val="FFFF0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0000"/>
                </a:solidFill>
                <a:latin typeface="华文新魏" panose="02010800040101010101" pitchFamily="2" charset="-122"/>
                <a:ea typeface="华文新魏" panose="02010800040101010101" pitchFamily="2" charset="-122"/>
              </a:rPr>
              <a:t>该粒子为自由粒子 ，该粒子的                                                    </a:t>
            </a:r>
            <a:r>
              <a:rPr kumimoji="1" lang="en-US" altLang="zh-CN" sz="2800" b="1">
                <a:solidFill>
                  <a:srgbClr val="FF0000"/>
                </a:solidFill>
                <a:latin typeface="Times New Roman" panose="02020603050405020304" pitchFamily="18" charset="0"/>
                <a:ea typeface="华文新魏" panose="02010800040101010101" pitchFamily="2" charset="-122"/>
              </a:rPr>
              <a:t>1.</a:t>
            </a:r>
            <a:r>
              <a:rPr kumimoji="1" lang="zh-CN" altLang="en-US" sz="2800" b="1">
                <a:solidFill>
                  <a:srgbClr val="FF0000"/>
                </a:solidFill>
                <a:latin typeface="华文新魏" panose="02010800040101010101" pitchFamily="2" charset="-122"/>
                <a:ea typeface="华文新魏" panose="02010800040101010101" pitchFamily="2" charset="-122"/>
              </a:rPr>
              <a:t>能量有确定值</a:t>
            </a:r>
            <a:r>
              <a:rPr kumimoji="1" lang="en-US" altLang="zh-CN" sz="2800" b="1" i="1">
                <a:solidFill>
                  <a:srgbClr val="FF0000"/>
                </a:solidFill>
                <a:latin typeface="Times New Roman" panose="02020603050405020304" pitchFamily="18" charset="0"/>
                <a:ea typeface="华文新魏" panose="02010800040101010101" pitchFamily="2" charset="-122"/>
              </a:rPr>
              <a:t>E</a:t>
            </a:r>
            <a:r>
              <a:rPr kumimoji="1" lang="en-US" altLang="zh-CN" sz="2800" b="1">
                <a:solidFill>
                  <a:srgbClr val="FF0000"/>
                </a:solidFill>
                <a:latin typeface="华文新魏" panose="02010800040101010101" pitchFamily="2" charset="-122"/>
                <a:ea typeface="华文新魏" panose="02010800040101010101" pitchFamily="2" charset="-122"/>
              </a:rPr>
              <a:t>;                                                  </a:t>
            </a:r>
            <a:r>
              <a:rPr kumimoji="1" lang="en-US" altLang="zh-CN" sz="2800" b="1">
                <a:solidFill>
                  <a:srgbClr val="FF0000"/>
                </a:solidFill>
                <a:latin typeface="Times New Roman" panose="02020603050405020304" pitchFamily="18" charset="0"/>
                <a:ea typeface="华文新魏" panose="02010800040101010101" pitchFamily="2" charset="-122"/>
              </a:rPr>
              <a:t>2</a:t>
            </a:r>
            <a:r>
              <a:rPr kumimoji="1" lang="en-US" altLang="zh-CN" sz="2800" b="1">
                <a:solidFill>
                  <a:srgbClr val="FF0000"/>
                </a:solidFill>
                <a:latin typeface="华文新魏" panose="02010800040101010101" pitchFamily="2" charset="-122"/>
                <a:ea typeface="华文新魏" panose="02010800040101010101" pitchFamily="2" charset="-122"/>
              </a:rPr>
              <a:t>.</a:t>
            </a:r>
            <a:r>
              <a:rPr kumimoji="1" lang="zh-CN" altLang="en-US" sz="2800" b="1">
                <a:solidFill>
                  <a:srgbClr val="FF0000"/>
                </a:solidFill>
                <a:latin typeface="华文新魏" panose="02010800040101010101" pitchFamily="2" charset="-122"/>
                <a:ea typeface="华文新魏" panose="02010800040101010101" pitchFamily="2" charset="-122"/>
              </a:rPr>
              <a:t>动量大小有确定值</a:t>
            </a:r>
            <a:r>
              <a:rPr kumimoji="1" lang="en-US" altLang="zh-CN" sz="2800" b="1" i="1">
                <a:solidFill>
                  <a:srgbClr val="FF0000"/>
                </a:solidFill>
                <a:latin typeface="Times New Roman" panose="02020603050405020304" pitchFamily="18" charset="0"/>
                <a:ea typeface="华文新魏" panose="02010800040101010101" pitchFamily="2" charset="-122"/>
              </a:rPr>
              <a:t>p</a:t>
            </a:r>
            <a:r>
              <a:rPr kumimoji="1" lang="en-US" altLang="zh-CN" sz="2800" b="1">
                <a:solidFill>
                  <a:srgbClr val="FF0000"/>
                </a:solidFill>
                <a:latin typeface="Times New Roman" panose="02020603050405020304" pitchFamily="18" charset="0"/>
                <a:ea typeface="华文新魏" panose="02010800040101010101" pitchFamily="2" charset="-122"/>
              </a:rPr>
              <a:t>;                                                         </a:t>
            </a:r>
            <a:endParaRPr kumimoji="1" lang="en-US" altLang="zh-CN" sz="2800" b="1">
              <a:solidFill>
                <a:schemeClr val="accent2"/>
              </a:solidFill>
              <a:latin typeface="Times New Roman" panose="02020603050405020304" pitchFamily="18" charset="0"/>
              <a:ea typeface="华文新魏" panose="02010800040101010101" pitchFamily="2" charset="-122"/>
            </a:endParaRPr>
          </a:p>
        </p:txBody>
      </p:sp>
      <p:graphicFrame>
        <p:nvGraphicFramePr>
          <p:cNvPr id="25608" name="Object 8"/>
          <p:cNvGraphicFramePr>
            <a:graphicFrameLocks noChangeAspect="1"/>
          </p:cNvGraphicFramePr>
          <p:nvPr/>
        </p:nvGraphicFramePr>
        <p:xfrm>
          <a:off x="2457450" y="2438400"/>
          <a:ext cx="3806825" cy="930275"/>
        </p:xfrm>
        <a:graphic>
          <a:graphicData uri="http://schemas.openxmlformats.org/presentationml/2006/ole">
            <mc:AlternateContent xmlns:mc="http://schemas.openxmlformats.org/markup-compatibility/2006">
              <mc:Choice xmlns:v="urn:schemas-microsoft-com:vml" Requires="v">
                <p:oleObj spid="_x0000_s19458" name="公式" r:id="rId5" imgW="3187440" imgH="761760" progId="Equation.3">
                  <p:embed/>
                </p:oleObj>
              </mc:Choice>
              <mc:Fallback>
                <p:oleObj name="公式" r:id="rId5" imgW="3187440" imgH="761760" progId="Equation.3">
                  <p:embed/>
                  <p:pic>
                    <p:nvPicPr>
                      <p:cNvPr id="25608"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7450" y="2438400"/>
                        <a:ext cx="3806825" cy="93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9" name="Text Box 9"/>
          <p:cNvSpPr txBox="1">
            <a:spLocks noChangeArrowheads="1"/>
          </p:cNvSpPr>
          <p:nvPr/>
        </p:nvSpPr>
        <p:spPr bwMode="auto">
          <a:xfrm>
            <a:off x="152400" y="2760663"/>
            <a:ext cx="88931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华文新魏" panose="02010800040101010101" pitchFamily="2" charset="-122"/>
              </a:rPr>
              <a:t>当一粒子处在                                             所描述的状态</a:t>
            </a:r>
          </a:p>
        </p:txBody>
      </p:sp>
      <p:graphicFrame>
        <p:nvGraphicFramePr>
          <p:cNvPr id="25610" name="Object 10"/>
          <p:cNvGraphicFramePr>
            <a:graphicFrameLocks noChangeAspect="1"/>
          </p:cNvGraphicFramePr>
          <p:nvPr/>
        </p:nvGraphicFramePr>
        <p:xfrm>
          <a:off x="2411413" y="188913"/>
          <a:ext cx="3673475" cy="896937"/>
        </p:xfrm>
        <a:graphic>
          <a:graphicData uri="http://schemas.openxmlformats.org/presentationml/2006/ole">
            <mc:AlternateContent xmlns:mc="http://schemas.openxmlformats.org/markup-compatibility/2006">
              <mc:Choice xmlns:v="urn:schemas-microsoft-com:vml" Requires="v">
                <p:oleObj spid="_x0000_s19459" name="公式" r:id="rId7" imgW="3187440" imgH="761760" progId="Equation.3">
                  <p:embed/>
                </p:oleObj>
              </mc:Choice>
              <mc:Fallback>
                <p:oleObj name="公式" r:id="rId7" imgW="3187440" imgH="761760" progId="Equation.3">
                  <p:embed/>
                  <p:pic>
                    <p:nvPicPr>
                      <p:cNvPr id="2561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1413" y="188913"/>
                        <a:ext cx="3673475" cy="896937"/>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5617" name="Group 17"/>
          <p:cNvGrpSpPr>
            <a:grpSpLocks/>
          </p:cNvGrpSpPr>
          <p:nvPr/>
        </p:nvGrpSpPr>
        <p:grpSpPr bwMode="auto">
          <a:xfrm>
            <a:off x="228600" y="1722438"/>
            <a:ext cx="7010400" cy="569912"/>
            <a:chOff x="144" y="1085"/>
            <a:chExt cx="4416" cy="359"/>
          </a:xfrm>
        </p:grpSpPr>
        <p:sp>
          <p:nvSpPr>
            <p:cNvPr id="25615" name="Text Box 15"/>
            <p:cNvSpPr txBox="1">
              <a:spLocks noChangeArrowheads="1"/>
            </p:cNvSpPr>
            <p:nvPr/>
          </p:nvSpPr>
          <p:spPr bwMode="auto">
            <a:xfrm>
              <a:off x="144" y="1117"/>
              <a:ext cx="4416" cy="327"/>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0000"/>
                  </a:solidFill>
                  <a:latin typeface="Times New Roman" panose="02020603050405020304" pitchFamily="18" charset="0"/>
                </a:rPr>
                <a:t>推广：</a:t>
              </a:r>
              <a:r>
                <a:rPr kumimoji="1" lang="zh-CN" altLang="en-US" sz="2800" b="1">
                  <a:solidFill>
                    <a:schemeClr val="accent2"/>
                  </a:solidFill>
                  <a:latin typeface="Times New Roman" panose="02020603050405020304" pitchFamily="18" charset="0"/>
                </a:rPr>
                <a:t>波函数的平方              </a:t>
              </a:r>
              <a:r>
                <a:rPr kumimoji="1" lang="zh-CN" altLang="en-US" sz="2800" b="1">
                  <a:solidFill>
                    <a:schemeClr val="accent2"/>
                  </a:solidFill>
                  <a:latin typeface="Times New Roman" panose="02020603050405020304" pitchFamily="18" charset="0"/>
                  <a:sym typeface="Symbol" panose="05050102010706020507" pitchFamily="18" charset="2"/>
                </a:rPr>
                <a:t>波的强度  </a:t>
              </a:r>
            </a:p>
          </p:txBody>
        </p:sp>
        <p:graphicFrame>
          <p:nvGraphicFramePr>
            <p:cNvPr id="25616" name="Object 16"/>
            <p:cNvGraphicFramePr>
              <a:graphicFrameLocks noChangeAspect="1"/>
            </p:cNvGraphicFramePr>
            <p:nvPr/>
          </p:nvGraphicFramePr>
          <p:xfrm>
            <a:off x="2253" y="1085"/>
            <a:ext cx="771" cy="349"/>
          </p:xfrm>
          <a:graphic>
            <a:graphicData uri="http://schemas.openxmlformats.org/presentationml/2006/ole">
              <mc:AlternateContent xmlns:mc="http://schemas.openxmlformats.org/markup-compatibility/2006">
                <mc:Choice xmlns:v="urn:schemas-microsoft-com:vml" Requires="v">
                  <p:oleObj spid="_x0000_s19460" name="Equation" r:id="rId9" imgW="1231560" imgH="545760" progId="Equation.DSMT4">
                    <p:embed/>
                  </p:oleObj>
                </mc:Choice>
                <mc:Fallback>
                  <p:oleObj name="Equation" r:id="rId9" imgW="1231560" imgH="545760" progId="Equation.DSMT4">
                    <p:embed/>
                    <p:pic>
                      <p:nvPicPr>
                        <p:cNvPr id="25616" name="Object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53" y="1085"/>
                          <a:ext cx="771" cy="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5605"/>
                                        </p:tgtEl>
                                        <p:attrNameLst>
                                          <p:attrName>style.visibility</p:attrName>
                                        </p:attrNameLst>
                                      </p:cBhvr>
                                      <p:to>
                                        <p:strVal val="visible"/>
                                      </p:to>
                                    </p:set>
                                    <p:animEffect transition="in" filter="dissolve">
                                      <p:cBhvr>
                                        <p:cTn id="7" dur="500"/>
                                        <p:tgtEl>
                                          <p:spTgt spid="256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606"/>
                                        </p:tgtEl>
                                        <p:attrNameLst>
                                          <p:attrName>style.visibility</p:attrName>
                                        </p:attrNameLst>
                                      </p:cBhvr>
                                      <p:to>
                                        <p:strVal val="visible"/>
                                      </p:to>
                                    </p:set>
                                    <p:animEffect transition="in" filter="wipe(left)">
                                      <p:cBhvr>
                                        <p:cTn id="12" dur="500"/>
                                        <p:tgtEl>
                                          <p:spTgt spid="256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609"/>
                                        </p:tgtEl>
                                        <p:attrNameLst>
                                          <p:attrName>style.visibility</p:attrName>
                                        </p:attrNameLst>
                                      </p:cBhvr>
                                      <p:to>
                                        <p:strVal val="visible"/>
                                      </p:to>
                                    </p:set>
                                    <p:animEffect transition="in" filter="wipe(left)">
                                      <p:cBhvr>
                                        <p:cTn id="17" dur="500"/>
                                        <p:tgtEl>
                                          <p:spTgt spid="25609"/>
                                        </p:tgtEl>
                                      </p:cBhvr>
                                    </p:animEffec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25608"/>
                                        </p:tgtEl>
                                        <p:attrNameLst>
                                          <p:attrName>style.visibility</p:attrName>
                                        </p:attrNameLst>
                                      </p:cBhvr>
                                      <p:to>
                                        <p:strVal val="visible"/>
                                      </p:to>
                                    </p:set>
                                    <p:animEffect transition="in" filter="wipe(left)">
                                      <p:cBhvr>
                                        <p:cTn id="21" dur="500"/>
                                        <p:tgtEl>
                                          <p:spTgt spid="2560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5607"/>
                                        </p:tgtEl>
                                        <p:attrNameLst>
                                          <p:attrName>style.visibility</p:attrName>
                                        </p:attrNameLst>
                                      </p:cBhvr>
                                      <p:to>
                                        <p:strVal val="visible"/>
                                      </p:to>
                                    </p:set>
                                    <p:animEffect transition="in" filter="blinds(horizontal)">
                                      <p:cBhvr>
                                        <p:cTn id="26" dur="500"/>
                                        <p:tgtEl>
                                          <p:spTgt spid="2560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25617"/>
                                        </p:tgtEl>
                                        <p:attrNameLst>
                                          <p:attrName>style.visibility</p:attrName>
                                        </p:attrNameLst>
                                      </p:cBhvr>
                                      <p:to>
                                        <p:strVal val="visible"/>
                                      </p:to>
                                    </p:set>
                                    <p:animEffect transition="in" filter="blinds(horizontal)">
                                      <p:cBhvr>
                                        <p:cTn id="31" dur="500"/>
                                        <p:tgtEl>
                                          <p:spTgt spid="256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autoUpdateAnimBg="0"/>
      <p:bldP spid="25607" grpId="0" animBg="1"/>
      <p:bldP spid="2560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0" y="1225550"/>
            <a:ext cx="81010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0000"/>
                </a:solidFill>
                <a:latin typeface="Times New Roman" panose="02020603050405020304" pitchFamily="18" charset="0"/>
                <a:ea typeface="仿宋_GB2312" pitchFamily="49" charset="-122"/>
              </a:rPr>
              <a:t>量子态</a:t>
            </a:r>
            <a:r>
              <a:rPr kumimoji="1" lang="en-US" altLang="zh-CN" sz="2000" b="1">
                <a:solidFill>
                  <a:srgbClr val="FF0000"/>
                </a:solidFill>
                <a:latin typeface="Times New Roman" panose="02020603050405020304" pitchFamily="18" charset="0"/>
                <a:ea typeface="仿宋_GB2312" pitchFamily="49" charset="-122"/>
              </a:rPr>
              <a:t>(</a:t>
            </a:r>
            <a:r>
              <a:rPr kumimoji="1" lang="zh-CN" altLang="en-US" sz="2000" b="1">
                <a:solidFill>
                  <a:srgbClr val="FF0000"/>
                </a:solidFill>
                <a:latin typeface="Times New Roman" panose="02020603050405020304" pitchFamily="18" charset="0"/>
                <a:ea typeface="仿宋_GB2312" pitchFamily="49" charset="-122"/>
              </a:rPr>
              <a:t>波函数</a:t>
            </a:r>
            <a:r>
              <a:rPr kumimoji="1" lang="en-US" altLang="zh-CN" sz="2000" b="1">
                <a:solidFill>
                  <a:srgbClr val="FF0000"/>
                </a:solidFill>
                <a:latin typeface="Times New Roman" panose="02020603050405020304" pitchFamily="18" charset="0"/>
                <a:ea typeface="仿宋_GB2312" pitchFamily="49" charset="-122"/>
              </a:rPr>
              <a:t>)</a:t>
            </a:r>
            <a:r>
              <a:rPr kumimoji="1" lang="zh-CN" altLang="en-US" sz="2800" b="1">
                <a:solidFill>
                  <a:srgbClr val="FF0000"/>
                </a:solidFill>
                <a:latin typeface="Times New Roman" panose="02020603050405020304" pitchFamily="18" charset="0"/>
                <a:ea typeface="仿宋_GB2312" pitchFamily="49" charset="-122"/>
              </a:rPr>
              <a:t>的叠加原理</a:t>
            </a:r>
          </a:p>
        </p:txBody>
      </p:sp>
      <p:graphicFrame>
        <p:nvGraphicFramePr>
          <p:cNvPr id="27651" name="Object 3"/>
          <p:cNvGraphicFramePr>
            <a:graphicFrameLocks noChangeAspect="1"/>
          </p:cNvGraphicFramePr>
          <p:nvPr/>
        </p:nvGraphicFramePr>
        <p:xfrm>
          <a:off x="4284663" y="1052513"/>
          <a:ext cx="660400" cy="990600"/>
        </p:xfrm>
        <a:graphic>
          <a:graphicData uri="http://schemas.openxmlformats.org/presentationml/2006/ole">
            <mc:AlternateContent xmlns:mc="http://schemas.openxmlformats.org/markup-compatibility/2006">
              <mc:Choice xmlns:v="urn:schemas-microsoft-com:vml" Requires="v">
                <p:oleObj spid="_x0000_s20481" name="公式" r:id="rId3" imgW="660240" imgH="990360" progId="Equation.3">
                  <p:embed/>
                </p:oleObj>
              </mc:Choice>
              <mc:Fallback>
                <p:oleObj name="公式" r:id="rId3" imgW="660240" imgH="990360" progId="Equation.3">
                  <p:embed/>
                  <p:pic>
                    <p:nvPicPr>
                      <p:cNvPr id="27651"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1052513"/>
                        <a:ext cx="66040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52" name="Text Box 4"/>
          <p:cNvSpPr txBox="1">
            <a:spLocks noChangeArrowheads="1"/>
          </p:cNvSpPr>
          <p:nvPr/>
        </p:nvSpPr>
        <p:spPr bwMode="auto">
          <a:xfrm>
            <a:off x="4897438" y="1241425"/>
            <a:ext cx="42116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仿宋_GB2312" pitchFamily="49" charset="-122"/>
              </a:rPr>
              <a:t>是系统的两个可能态，则</a:t>
            </a:r>
          </a:p>
        </p:txBody>
      </p:sp>
      <p:graphicFrame>
        <p:nvGraphicFramePr>
          <p:cNvPr id="27653" name="Object 5"/>
          <p:cNvGraphicFramePr>
            <a:graphicFrameLocks noChangeAspect="1"/>
          </p:cNvGraphicFramePr>
          <p:nvPr/>
        </p:nvGraphicFramePr>
        <p:xfrm>
          <a:off x="1187450" y="2408238"/>
          <a:ext cx="2641600" cy="419100"/>
        </p:xfrm>
        <a:graphic>
          <a:graphicData uri="http://schemas.openxmlformats.org/presentationml/2006/ole">
            <mc:AlternateContent xmlns:mc="http://schemas.openxmlformats.org/markup-compatibility/2006">
              <mc:Choice xmlns:v="urn:schemas-microsoft-com:vml" Requires="v">
                <p:oleObj spid="_x0000_s20482" name="公式" r:id="rId5" imgW="2641320" imgH="419040" progId="Equation.3">
                  <p:embed/>
                </p:oleObj>
              </mc:Choice>
              <mc:Fallback>
                <p:oleObj name="公式" r:id="rId5" imgW="2641320" imgH="419040" progId="Equation.3">
                  <p:embed/>
                  <p:pic>
                    <p:nvPicPr>
                      <p:cNvPr id="27653"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2408238"/>
                        <a:ext cx="26416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54" name="Text Box 6"/>
          <p:cNvSpPr txBox="1">
            <a:spLocks noChangeArrowheads="1"/>
          </p:cNvSpPr>
          <p:nvPr/>
        </p:nvSpPr>
        <p:spPr bwMode="auto">
          <a:xfrm>
            <a:off x="3995738" y="2336800"/>
            <a:ext cx="48958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仿宋_GB2312" pitchFamily="49" charset="-122"/>
              </a:rPr>
              <a:t>也是系统的一个可能的状态</a:t>
            </a:r>
          </a:p>
        </p:txBody>
      </p:sp>
      <p:sp>
        <p:nvSpPr>
          <p:cNvPr id="27655" name="Text Box 7"/>
          <p:cNvSpPr txBox="1">
            <a:spLocks noChangeArrowheads="1"/>
          </p:cNvSpPr>
          <p:nvPr/>
        </p:nvSpPr>
        <p:spPr bwMode="auto">
          <a:xfrm>
            <a:off x="323850" y="2049463"/>
            <a:ext cx="22685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accent2"/>
                </a:solidFill>
                <a:latin typeface="Times New Roman" panose="02020603050405020304" pitchFamily="18" charset="0"/>
                <a:ea typeface="仿宋_GB2312" pitchFamily="49" charset="-122"/>
              </a:rPr>
              <a:t>物理意义</a:t>
            </a:r>
            <a:r>
              <a:rPr kumimoji="1" lang="en-US" altLang="zh-CN" sz="2800" b="1">
                <a:solidFill>
                  <a:schemeClr val="accent2"/>
                </a:solidFill>
                <a:latin typeface="Times New Roman" panose="02020603050405020304" pitchFamily="18" charset="0"/>
                <a:ea typeface="仿宋_GB2312" pitchFamily="49" charset="-122"/>
              </a:rPr>
              <a:t>?</a:t>
            </a:r>
          </a:p>
        </p:txBody>
      </p:sp>
      <p:grpSp>
        <p:nvGrpSpPr>
          <p:cNvPr id="27656" name="Group 8"/>
          <p:cNvGrpSpPr>
            <a:grpSpLocks/>
          </p:cNvGrpSpPr>
          <p:nvPr/>
        </p:nvGrpSpPr>
        <p:grpSpPr bwMode="auto">
          <a:xfrm>
            <a:off x="2195513" y="1760538"/>
            <a:ext cx="2362200" cy="685800"/>
            <a:chOff x="4272" y="1056"/>
            <a:chExt cx="1488" cy="432"/>
          </a:xfrm>
        </p:grpSpPr>
        <p:sp>
          <p:nvSpPr>
            <p:cNvPr id="27657" name="Text Box 9"/>
            <p:cNvSpPr txBox="1">
              <a:spLocks noChangeArrowheads="1"/>
            </p:cNvSpPr>
            <p:nvPr/>
          </p:nvSpPr>
          <p:spPr bwMode="auto">
            <a:xfrm>
              <a:off x="4560" y="1056"/>
              <a:ext cx="1200" cy="28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solidFill>
                    <a:srgbClr val="A50021"/>
                  </a:solidFill>
                  <a:latin typeface="Times New Roman" panose="02020603050405020304" pitchFamily="18" charset="0"/>
                  <a:ea typeface="仿宋_GB2312" pitchFamily="49" charset="-122"/>
                </a:rPr>
                <a:t>一般为复数</a:t>
              </a:r>
              <a:endParaRPr kumimoji="1" lang="zh-CN" altLang="en-US" sz="2800" b="1">
                <a:latin typeface="Times New Roman" panose="02020603050405020304" pitchFamily="18" charset="0"/>
                <a:ea typeface="仿宋_GB2312" pitchFamily="49" charset="-122"/>
              </a:endParaRPr>
            </a:p>
          </p:txBody>
        </p:sp>
        <p:sp>
          <p:nvSpPr>
            <p:cNvPr id="27658" name="Line 10"/>
            <p:cNvSpPr>
              <a:spLocks noChangeShapeType="1"/>
            </p:cNvSpPr>
            <p:nvPr/>
          </p:nvSpPr>
          <p:spPr bwMode="auto">
            <a:xfrm flipV="1">
              <a:off x="4272" y="1344"/>
              <a:ext cx="432" cy="144"/>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59" name="Line 11"/>
            <p:cNvSpPr>
              <a:spLocks noChangeShapeType="1"/>
            </p:cNvSpPr>
            <p:nvPr/>
          </p:nvSpPr>
          <p:spPr bwMode="auto">
            <a:xfrm flipH="1" flipV="1">
              <a:off x="4752" y="1344"/>
              <a:ext cx="96" cy="144"/>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7660" name="Text Box 12"/>
          <p:cNvSpPr txBox="1">
            <a:spLocks noChangeArrowheads="1"/>
          </p:cNvSpPr>
          <p:nvPr/>
        </p:nvSpPr>
        <p:spPr bwMode="auto">
          <a:xfrm>
            <a:off x="323850" y="3055938"/>
            <a:ext cx="30972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800" b="1">
                <a:latin typeface="Times New Roman" panose="02020603050405020304" pitchFamily="18" charset="0"/>
                <a:ea typeface="隶书" panose="02010509060101010101" pitchFamily="49" charset="-122"/>
              </a:rPr>
              <a:t>处在叠加态意义为</a:t>
            </a:r>
          </a:p>
        </p:txBody>
      </p:sp>
      <p:sp>
        <p:nvSpPr>
          <p:cNvPr id="27661" name="AutoShape 13"/>
          <p:cNvSpPr>
            <a:spLocks/>
          </p:cNvSpPr>
          <p:nvPr/>
        </p:nvSpPr>
        <p:spPr bwMode="auto">
          <a:xfrm>
            <a:off x="3276600" y="3127375"/>
            <a:ext cx="142875" cy="649288"/>
          </a:xfrm>
          <a:prstGeom prst="leftBrace">
            <a:avLst>
              <a:gd name="adj1" fmla="val 37870"/>
              <a:gd name="adj2" fmla="val 50000"/>
            </a:avLst>
          </a:prstGeom>
          <a:noFill/>
          <a:ln w="381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b="1">
              <a:latin typeface="Times New Roman" panose="02020603050405020304" pitchFamily="18" charset="0"/>
              <a:ea typeface="隶书" panose="02010509060101010101" pitchFamily="49" charset="-122"/>
            </a:endParaRPr>
          </a:p>
        </p:txBody>
      </p:sp>
      <p:grpSp>
        <p:nvGrpSpPr>
          <p:cNvPr id="27662" name="Group 14"/>
          <p:cNvGrpSpPr>
            <a:grpSpLocks/>
          </p:cNvGrpSpPr>
          <p:nvPr/>
        </p:nvGrpSpPr>
        <p:grpSpPr bwMode="auto">
          <a:xfrm>
            <a:off x="3492500" y="2781300"/>
            <a:ext cx="4114800" cy="595313"/>
            <a:chOff x="3168" y="1728"/>
            <a:chExt cx="2592" cy="375"/>
          </a:xfrm>
        </p:grpSpPr>
        <p:sp>
          <p:nvSpPr>
            <p:cNvPr id="27663" name="Text Box 15"/>
            <p:cNvSpPr txBox="1">
              <a:spLocks noChangeArrowheads="1"/>
            </p:cNvSpPr>
            <p:nvPr/>
          </p:nvSpPr>
          <p:spPr bwMode="auto">
            <a:xfrm>
              <a:off x="3168" y="1776"/>
              <a:ext cx="259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800" b="1">
                  <a:solidFill>
                    <a:srgbClr val="FF3300"/>
                  </a:solidFill>
                  <a:latin typeface="Times New Roman" panose="02020603050405020304" pitchFamily="18" charset="0"/>
                  <a:ea typeface="仿宋_GB2312" pitchFamily="49" charset="-122"/>
                </a:rPr>
                <a:t>不是处在    ，就是处在</a:t>
              </a:r>
              <a:endParaRPr kumimoji="1" lang="zh-CN" altLang="en-US" sz="2800" b="1">
                <a:latin typeface="Times New Roman" panose="02020603050405020304" pitchFamily="18" charset="0"/>
                <a:ea typeface="仿宋_GB2312" pitchFamily="49" charset="-122"/>
              </a:endParaRPr>
            </a:p>
          </p:txBody>
        </p:sp>
        <p:graphicFrame>
          <p:nvGraphicFramePr>
            <p:cNvPr id="27664" name="Object 16"/>
            <p:cNvGraphicFramePr>
              <a:graphicFrameLocks noChangeAspect="1"/>
            </p:cNvGraphicFramePr>
            <p:nvPr/>
          </p:nvGraphicFramePr>
          <p:xfrm>
            <a:off x="4080" y="1728"/>
            <a:ext cx="272" cy="288"/>
          </p:xfrm>
          <a:graphic>
            <a:graphicData uri="http://schemas.openxmlformats.org/presentationml/2006/ole">
              <mc:AlternateContent xmlns:mc="http://schemas.openxmlformats.org/markup-compatibility/2006">
                <mc:Choice xmlns:v="urn:schemas-microsoft-com:vml" Requires="v">
                  <p:oleObj spid="_x0000_s20483" name="公式" r:id="rId7" imgW="431640" imgH="457200" progId="Equation.3">
                    <p:embed/>
                  </p:oleObj>
                </mc:Choice>
                <mc:Fallback>
                  <p:oleObj name="公式" r:id="rId7" imgW="431640" imgH="457200" progId="Equation.3">
                    <p:embed/>
                    <p:pic>
                      <p:nvPicPr>
                        <p:cNvPr id="27664"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80" y="1728"/>
                          <a:ext cx="27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65" name="Object 17"/>
            <p:cNvGraphicFramePr>
              <a:graphicFrameLocks noChangeAspect="1"/>
            </p:cNvGraphicFramePr>
            <p:nvPr/>
          </p:nvGraphicFramePr>
          <p:xfrm>
            <a:off x="5472" y="1776"/>
            <a:ext cx="288" cy="288"/>
          </p:xfrm>
          <a:graphic>
            <a:graphicData uri="http://schemas.openxmlformats.org/presentationml/2006/ole">
              <mc:AlternateContent xmlns:mc="http://schemas.openxmlformats.org/markup-compatibility/2006">
                <mc:Choice xmlns:v="urn:schemas-microsoft-com:vml" Requires="v">
                  <p:oleObj spid="_x0000_s20484" name="公式" r:id="rId9" imgW="457200" imgH="457200" progId="Equation.3">
                    <p:embed/>
                  </p:oleObj>
                </mc:Choice>
                <mc:Fallback>
                  <p:oleObj name="公式" r:id="rId9" imgW="457200" imgH="457200" progId="Equation.3">
                    <p:embed/>
                    <p:pic>
                      <p:nvPicPr>
                        <p:cNvPr id="27665" name="Object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72" y="1776"/>
                          <a:ext cx="28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7666" name="Group 18"/>
          <p:cNvGrpSpPr>
            <a:grpSpLocks/>
          </p:cNvGrpSpPr>
          <p:nvPr/>
        </p:nvGrpSpPr>
        <p:grpSpPr bwMode="auto">
          <a:xfrm>
            <a:off x="3492500" y="3284538"/>
            <a:ext cx="4248150" cy="519112"/>
            <a:chOff x="3168" y="2208"/>
            <a:chExt cx="2592" cy="327"/>
          </a:xfrm>
        </p:grpSpPr>
        <p:sp>
          <p:nvSpPr>
            <p:cNvPr id="27667" name="Text Box 19"/>
            <p:cNvSpPr txBox="1">
              <a:spLocks noChangeArrowheads="1"/>
            </p:cNvSpPr>
            <p:nvPr/>
          </p:nvSpPr>
          <p:spPr bwMode="auto">
            <a:xfrm>
              <a:off x="3168" y="2208"/>
              <a:ext cx="259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800" b="1">
                  <a:latin typeface="Times New Roman" panose="02020603050405020304" pitchFamily="18" charset="0"/>
                  <a:ea typeface="仿宋_GB2312" pitchFamily="49" charset="-122"/>
                </a:rPr>
                <a:t>或</a:t>
              </a:r>
              <a:r>
                <a:rPr kumimoji="1" lang="zh-CN" altLang="en-US" sz="2800" b="1">
                  <a:solidFill>
                    <a:schemeClr val="accent2"/>
                  </a:solidFill>
                  <a:latin typeface="Times New Roman" panose="02020603050405020304" pitchFamily="18" charset="0"/>
                  <a:ea typeface="仿宋_GB2312" pitchFamily="49" charset="-122"/>
                </a:rPr>
                <a:t>部分处在    </a:t>
              </a:r>
              <a:r>
                <a:rPr kumimoji="1" lang="en-US" altLang="zh-CN" sz="2800" b="1">
                  <a:solidFill>
                    <a:schemeClr val="accent2"/>
                  </a:solidFill>
                  <a:latin typeface="Times New Roman" panose="02020603050405020304" pitchFamily="18" charset="0"/>
                  <a:ea typeface="仿宋_GB2312" pitchFamily="49" charset="-122"/>
                </a:rPr>
                <a:t>,</a:t>
              </a:r>
              <a:r>
                <a:rPr kumimoji="1" lang="zh-CN" altLang="en-US" sz="2800" b="1">
                  <a:solidFill>
                    <a:schemeClr val="accent2"/>
                  </a:solidFill>
                  <a:latin typeface="Times New Roman" panose="02020603050405020304" pitchFamily="18" charset="0"/>
                  <a:ea typeface="仿宋_GB2312" pitchFamily="49" charset="-122"/>
                </a:rPr>
                <a:t>部分处在</a:t>
              </a:r>
              <a:endParaRPr kumimoji="1" lang="zh-CN" altLang="en-US" sz="2800" b="1">
                <a:latin typeface="Times New Roman" panose="02020603050405020304" pitchFamily="18" charset="0"/>
                <a:ea typeface="仿宋_GB2312" pitchFamily="49" charset="-122"/>
              </a:endParaRPr>
            </a:p>
          </p:txBody>
        </p:sp>
        <p:graphicFrame>
          <p:nvGraphicFramePr>
            <p:cNvPr id="27668" name="Object 20"/>
            <p:cNvGraphicFramePr>
              <a:graphicFrameLocks noChangeAspect="1"/>
            </p:cNvGraphicFramePr>
            <p:nvPr/>
          </p:nvGraphicFramePr>
          <p:xfrm>
            <a:off x="5472" y="2208"/>
            <a:ext cx="288" cy="288"/>
          </p:xfrm>
          <a:graphic>
            <a:graphicData uri="http://schemas.openxmlformats.org/presentationml/2006/ole">
              <mc:AlternateContent xmlns:mc="http://schemas.openxmlformats.org/markup-compatibility/2006">
                <mc:Choice xmlns:v="urn:schemas-microsoft-com:vml" Requires="v">
                  <p:oleObj spid="_x0000_s20485" name="公式" r:id="rId11" imgW="457200" imgH="457200" progId="Equation.3">
                    <p:embed/>
                  </p:oleObj>
                </mc:Choice>
                <mc:Fallback>
                  <p:oleObj name="公式" r:id="rId11" imgW="457200" imgH="457200" progId="Equation.3">
                    <p:embed/>
                    <p:pic>
                      <p:nvPicPr>
                        <p:cNvPr id="27668" name="Object 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72" y="2208"/>
                          <a:ext cx="28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69" name="Object 21"/>
            <p:cNvGraphicFramePr>
              <a:graphicFrameLocks noChangeAspect="1"/>
            </p:cNvGraphicFramePr>
            <p:nvPr/>
          </p:nvGraphicFramePr>
          <p:xfrm>
            <a:off x="4280" y="2208"/>
            <a:ext cx="272" cy="288"/>
          </p:xfrm>
          <a:graphic>
            <a:graphicData uri="http://schemas.openxmlformats.org/presentationml/2006/ole">
              <mc:AlternateContent xmlns:mc="http://schemas.openxmlformats.org/markup-compatibility/2006">
                <mc:Choice xmlns:v="urn:schemas-microsoft-com:vml" Requires="v">
                  <p:oleObj spid="_x0000_s20486" name="公式" r:id="rId13" imgW="431640" imgH="457200" progId="Equation.3">
                    <p:embed/>
                  </p:oleObj>
                </mc:Choice>
                <mc:Fallback>
                  <p:oleObj name="公式" r:id="rId13" imgW="431640" imgH="457200" progId="Equation.3">
                    <p:embed/>
                    <p:pic>
                      <p:nvPicPr>
                        <p:cNvPr id="27669" name="Object 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80" y="2208"/>
                          <a:ext cx="27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7670" name="Text Box 22"/>
          <p:cNvSpPr txBox="1">
            <a:spLocks noChangeArrowheads="1"/>
          </p:cNvSpPr>
          <p:nvPr/>
        </p:nvSpPr>
        <p:spPr bwMode="auto">
          <a:xfrm>
            <a:off x="1655763" y="44450"/>
            <a:ext cx="5508625" cy="984250"/>
          </a:xfrm>
          <a:prstGeom prst="rect">
            <a:avLst/>
          </a:prstGeom>
          <a:solidFill>
            <a:schemeClr val="accent2"/>
          </a:solidFill>
          <a:ln w="38100" algn="ctr">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bg1"/>
                </a:solidFill>
                <a:latin typeface="Times New Roman" panose="02020603050405020304" pitchFamily="18" charset="0"/>
                <a:ea typeface="楷体_GB2312" pitchFamily="49" charset="-122"/>
              </a:rPr>
              <a:t>为了说明干涉、衍射等现象，量子力学中假定态叠加原理成立</a:t>
            </a:r>
          </a:p>
        </p:txBody>
      </p:sp>
      <p:grpSp>
        <p:nvGrpSpPr>
          <p:cNvPr id="27671" name="Group 23"/>
          <p:cNvGrpSpPr>
            <a:grpSpLocks/>
          </p:cNvGrpSpPr>
          <p:nvPr/>
        </p:nvGrpSpPr>
        <p:grpSpPr bwMode="auto">
          <a:xfrm>
            <a:off x="4500563" y="4300538"/>
            <a:ext cx="4283075" cy="2557462"/>
            <a:chOff x="2494" y="2387"/>
            <a:chExt cx="2698" cy="1611"/>
          </a:xfrm>
        </p:grpSpPr>
        <p:grpSp>
          <p:nvGrpSpPr>
            <p:cNvPr id="27672" name="Group 24"/>
            <p:cNvGrpSpPr>
              <a:grpSpLocks/>
            </p:cNvGrpSpPr>
            <p:nvPr/>
          </p:nvGrpSpPr>
          <p:grpSpPr bwMode="auto">
            <a:xfrm>
              <a:off x="3514" y="2931"/>
              <a:ext cx="0" cy="771"/>
              <a:chOff x="997" y="2726"/>
              <a:chExt cx="0" cy="771"/>
            </a:xfrm>
          </p:grpSpPr>
          <p:sp>
            <p:nvSpPr>
              <p:cNvPr id="27673" name="Line 25"/>
              <p:cNvSpPr>
                <a:spLocks noChangeShapeType="1"/>
              </p:cNvSpPr>
              <p:nvPr/>
            </p:nvSpPr>
            <p:spPr bwMode="auto">
              <a:xfrm flipV="1">
                <a:off x="997" y="2726"/>
                <a:ext cx="0" cy="771"/>
              </a:xfrm>
              <a:prstGeom prst="line">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74" name="Line 26"/>
              <p:cNvSpPr>
                <a:spLocks noChangeShapeType="1"/>
              </p:cNvSpPr>
              <p:nvPr/>
            </p:nvSpPr>
            <p:spPr bwMode="auto">
              <a:xfrm flipV="1">
                <a:off x="997" y="2998"/>
                <a:ext cx="0" cy="182"/>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7675" name="Group 27"/>
            <p:cNvGrpSpPr>
              <a:grpSpLocks/>
            </p:cNvGrpSpPr>
            <p:nvPr/>
          </p:nvGrpSpPr>
          <p:grpSpPr bwMode="auto">
            <a:xfrm>
              <a:off x="2494" y="3294"/>
              <a:ext cx="1020" cy="704"/>
              <a:chOff x="-23" y="3089"/>
              <a:chExt cx="1020" cy="704"/>
            </a:xfrm>
          </p:grpSpPr>
          <p:sp>
            <p:nvSpPr>
              <p:cNvPr id="27676" name="Text Box 28"/>
              <p:cNvSpPr txBox="1">
                <a:spLocks noChangeArrowheads="1"/>
              </p:cNvSpPr>
              <p:nvPr/>
            </p:nvSpPr>
            <p:spPr bwMode="auto">
              <a:xfrm>
                <a:off x="181" y="3089"/>
                <a:ext cx="499"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5400" b="1">
                    <a:solidFill>
                      <a:srgbClr val="FF0000"/>
                    </a:solidFill>
                    <a:latin typeface="Times New Roman" panose="02020603050405020304" pitchFamily="18" charset="0"/>
                    <a:ea typeface="仿宋_GB2312" pitchFamily="49" charset="-122"/>
                  </a:rPr>
                  <a:t>.</a:t>
                </a:r>
              </a:p>
            </p:txBody>
          </p:sp>
          <p:sp>
            <p:nvSpPr>
              <p:cNvPr id="27677" name="Line 29"/>
              <p:cNvSpPr>
                <a:spLocks noChangeShapeType="1"/>
              </p:cNvSpPr>
              <p:nvPr/>
            </p:nvSpPr>
            <p:spPr bwMode="auto">
              <a:xfrm>
                <a:off x="90" y="3497"/>
                <a:ext cx="9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78" name="Line 30"/>
              <p:cNvSpPr>
                <a:spLocks noChangeShapeType="1"/>
              </p:cNvSpPr>
              <p:nvPr/>
            </p:nvSpPr>
            <p:spPr bwMode="auto">
              <a:xfrm>
                <a:off x="453" y="3498"/>
                <a:ext cx="272"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79" name="Text Box 31"/>
              <p:cNvSpPr txBox="1">
                <a:spLocks noChangeArrowheads="1"/>
              </p:cNvSpPr>
              <p:nvPr/>
            </p:nvSpPr>
            <p:spPr bwMode="auto">
              <a:xfrm>
                <a:off x="-23" y="3543"/>
                <a:ext cx="63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kumimoji="1" lang="en-US" altLang="en-US" sz="2000" b="1">
                  <a:latin typeface="Times New Roman" panose="02020603050405020304" pitchFamily="18" charset="0"/>
                  <a:ea typeface="隶书" panose="02010509060101010101" pitchFamily="49" charset="-122"/>
                </a:endParaRPr>
              </a:p>
            </p:txBody>
          </p:sp>
        </p:grpSp>
        <p:grpSp>
          <p:nvGrpSpPr>
            <p:cNvPr id="27680" name="Group 32"/>
            <p:cNvGrpSpPr>
              <a:grpSpLocks/>
            </p:cNvGrpSpPr>
            <p:nvPr/>
          </p:nvGrpSpPr>
          <p:grpSpPr bwMode="auto">
            <a:xfrm>
              <a:off x="3605" y="3685"/>
              <a:ext cx="953" cy="0"/>
              <a:chOff x="1088" y="3497"/>
              <a:chExt cx="953" cy="0"/>
            </a:xfrm>
          </p:grpSpPr>
          <p:sp>
            <p:nvSpPr>
              <p:cNvPr id="27681" name="Line 33"/>
              <p:cNvSpPr>
                <a:spLocks noChangeShapeType="1"/>
              </p:cNvSpPr>
              <p:nvPr/>
            </p:nvSpPr>
            <p:spPr bwMode="auto">
              <a:xfrm>
                <a:off x="1088" y="3497"/>
                <a:ext cx="953" cy="0"/>
              </a:xfrm>
              <a:prstGeom prst="line">
                <a:avLst/>
              </a:prstGeom>
              <a:noFill/>
              <a:ln w="9525">
                <a:solidFill>
                  <a:schemeClr val="tx1"/>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82" name="Line 34"/>
              <p:cNvSpPr>
                <a:spLocks noChangeShapeType="1"/>
              </p:cNvSpPr>
              <p:nvPr/>
            </p:nvSpPr>
            <p:spPr bwMode="auto">
              <a:xfrm>
                <a:off x="1451" y="3497"/>
                <a:ext cx="227" cy="0"/>
              </a:xfrm>
              <a:prstGeom prst="line">
                <a:avLst/>
              </a:prstGeom>
              <a:noFill/>
              <a:ln w="9525">
                <a:solidFill>
                  <a:schemeClr val="tx1"/>
                </a:solidFill>
                <a:prstDash val="dash"/>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7683" name="Line 35"/>
            <p:cNvSpPr>
              <a:spLocks noChangeShapeType="1"/>
            </p:cNvSpPr>
            <p:nvPr/>
          </p:nvSpPr>
          <p:spPr bwMode="auto">
            <a:xfrm>
              <a:off x="3514" y="2931"/>
              <a:ext cx="1043" cy="0"/>
            </a:xfrm>
            <a:prstGeom prst="line">
              <a:avLst/>
            </a:prstGeom>
            <a:noFill/>
            <a:ln w="9525">
              <a:solidFill>
                <a:schemeClr val="tx1"/>
              </a:solidFill>
              <a:prstDash val="dash"/>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84" name="Line 36"/>
            <p:cNvSpPr>
              <a:spLocks noChangeShapeType="1"/>
            </p:cNvSpPr>
            <p:nvPr/>
          </p:nvSpPr>
          <p:spPr bwMode="auto">
            <a:xfrm flipV="1">
              <a:off x="4558" y="2704"/>
              <a:ext cx="0" cy="227"/>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85" name="Line 37"/>
            <p:cNvSpPr>
              <a:spLocks noChangeShapeType="1"/>
            </p:cNvSpPr>
            <p:nvPr/>
          </p:nvSpPr>
          <p:spPr bwMode="auto">
            <a:xfrm flipV="1">
              <a:off x="4558" y="3004"/>
              <a:ext cx="0" cy="6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86" name="Line 38"/>
            <p:cNvSpPr>
              <a:spLocks noChangeShapeType="1"/>
            </p:cNvSpPr>
            <p:nvPr/>
          </p:nvSpPr>
          <p:spPr bwMode="auto">
            <a:xfrm>
              <a:off x="4558" y="2931"/>
              <a:ext cx="317"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87" name="Rectangle 39" descr="深色下对角线"/>
            <p:cNvSpPr>
              <a:spLocks noChangeArrowheads="1"/>
            </p:cNvSpPr>
            <p:nvPr/>
          </p:nvSpPr>
          <p:spPr bwMode="auto">
            <a:xfrm rot="3154966">
              <a:off x="3491" y="3453"/>
              <a:ext cx="46" cy="544"/>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kumimoji="1" lang="en-US" altLang="en-US" sz="2800" b="1">
                <a:latin typeface="Times New Roman" panose="02020603050405020304" pitchFamily="18" charset="0"/>
                <a:ea typeface="隶书" panose="02010509060101010101" pitchFamily="49" charset="-122"/>
              </a:endParaRPr>
            </a:p>
          </p:txBody>
        </p:sp>
        <p:grpSp>
          <p:nvGrpSpPr>
            <p:cNvPr id="27688" name="Group 40"/>
            <p:cNvGrpSpPr>
              <a:grpSpLocks/>
            </p:cNvGrpSpPr>
            <p:nvPr/>
          </p:nvGrpSpPr>
          <p:grpSpPr bwMode="auto">
            <a:xfrm>
              <a:off x="4467" y="2387"/>
              <a:ext cx="181" cy="272"/>
              <a:chOff x="2290" y="2976"/>
              <a:chExt cx="182" cy="318"/>
            </a:xfrm>
          </p:grpSpPr>
          <p:sp>
            <p:nvSpPr>
              <p:cNvPr id="27689" name="Rectangle 41"/>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0" name="Rectangle 42"/>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7691" name="Group 43"/>
            <p:cNvGrpSpPr>
              <a:grpSpLocks/>
            </p:cNvGrpSpPr>
            <p:nvPr/>
          </p:nvGrpSpPr>
          <p:grpSpPr bwMode="auto">
            <a:xfrm rot="-5400000" flipH="1" flipV="1">
              <a:off x="4942" y="2773"/>
              <a:ext cx="227" cy="272"/>
              <a:chOff x="2290" y="2976"/>
              <a:chExt cx="182" cy="318"/>
            </a:xfrm>
          </p:grpSpPr>
          <p:sp>
            <p:nvSpPr>
              <p:cNvPr id="27692" name="Rectangle 44"/>
              <p:cNvSpPr>
                <a:spLocks noChangeArrowheads="1"/>
              </p:cNvSpPr>
              <p:nvPr/>
            </p:nvSpPr>
            <p:spPr bwMode="auto">
              <a:xfrm>
                <a:off x="2290" y="2976"/>
                <a:ext cx="182" cy="2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3" name="Rectangle 45"/>
              <p:cNvSpPr>
                <a:spLocks noChangeArrowheads="1"/>
              </p:cNvSpPr>
              <p:nvPr/>
            </p:nvSpPr>
            <p:spPr bwMode="auto">
              <a:xfrm>
                <a:off x="2336" y="3249"/>
                <a:ext cx="90" cy="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7694" name="Group 46"/>
            <p:cNvGrpSpPr>
              <a:grpSpLocks/>
            </p:cNvGrpSpPr>
            <p:nvPr/>
          </p:nvGrpSpPr>
          <p:grpSpPr bwMode="auto">
            <a:xfrm>
              <a:off x="3151" y="2750"/>
              <a:ext cx="589" cy="362"/>
              <a:chOff x="2427" y="2614"/>
              <a:chExt cx="589" cy="362"/>
            </a:xfrm>
          </p:grpSpPr>
          <p:sp>
            <p:nvSpPr>
              <p:cNvPr id="27695" name="Rectangle 47"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6" name="Line 48"/>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7697" name="Group 49"/>
            <p:cNvGrpSpPr>
              <a:grpSpLocks/>
            </p:cNvGrpSpPr>
            <p:nvPr/>
          </p:nvGrpSpPr>
          <p:grpSpPr bwMode="auto">
            <a:xfrm rot="10800000">
              <a:off x="4285" y="3521"/>
              <a:ext cx="589" cy="362"/>
              <a:chOff x="2427" y="2614"/>
              <a:chExt cx="589" cy="362"/>
            </a:xfrm>
          </p:grpSpPr>
          <p:sp>
            <p:nvSpPr>
              <p:cNvPr id="27698" name="Rectangle 50" descr="窄竖线"/>
              <p:cNvSpPr>
                <a:spLocks noChangeArrowheads="1"/>
              </p:cNvSpPr>
              <p:nvPr/>
            </p:nvSpPr>
            <p:spPr bwMode="auto">
              <a:xfrm rot="3131890">
                <a:off x="2699" y="2478"/>
                <a:ext cx="46" cy="589"/>
              </a:xfrm>
              <a:prstGeom prst="rect">
                <a:avLst/>
              </a:prstGeom>
              <a:pattFill prst="narVert">
                <a:fgClr>
                  <a:schemeClr val="bg2"/>
                </a:fgClr>
                <a:bgClr>
                  <a:srgbClr val="FFFFFF"/>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9" name="Line 51"/>
              <p:cNvSpPr>
                <a:spLocks noChangeShapeType="1"/>
              </p:cNvSpPr>
              <p:nvPr/>
            </p:nvSpPr>
            <p:spPr bwMode="auto">
              <a:xfrm flipH="1">
                <a:off x="2517" y="2614"/>
                <a:ext cx="454" cy="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7700" name="Rectangle 52" descr="深色下对角线"/>
            <p:cNvSpPr>
              <a:spLocks noChangeArrowheads="1"/>
            </p:cNvSpPr>
            <p:nvPr/>
          </p:nvSpPr>
          <p:spPr bwMode="auto">
            <a:xfrm rot="3154966">
              <a:off x="4625" y="2637"/>
              <a:ext cx="46" cy="544"/>
            </a:xfrm>
            <a:prstGeom prst="rect">
              <a:avLst/>
            </a:prstGeom>
            <a:noFill/>
            <a:ln w="9525">
              <a:solidFill>
                <a:schemeClr val="tx1"/>
              </a:solidFill>
              <a:miter lim="800000"/>
              <a:headEnd/>
              <a:tailEnd/>
            </a:ln>
            <a:effectLst/>
            <a:extLst>
              <a:ext uri="{909E8E84-426E-40DD-AFC4-6F175D3DCCD1}">
                <a14:hiddenFill xmlns:a14="http://schemas.microsoft.com/office/drawing/2010/main">
                  <a:pattFill prst="dkDnDiag">
                    <a:fgClr>
                      <a:schemeClr val="tx1"/>
                    </a:fgClr>
                    <a:bgClr>
                      <a:srgbClr val="FFFFFF"/>
                    </a:bgClr>
                  </a:patt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kumimoji="1" lang="en-US" altLang="en-US" sz="2800" b="1">
                <a:latin typeface="Times New Roman" panose="02020603050405020304" pitchFamily="18" charset="0"/>
                <a:ea typeface="隶书" panose="02010509060101010101" pitchFamily="49" charset="-122"/>
              </a:endParaRPr>
            </a:p>
          </p:txBody>
        </p:sp>
        <p:sp>
          <p:nvSpPr>
            <p:cNvPr id="27701" name="Rectangle 53"/>
            <p:cNvSpPr>
              <a:spLocks noChangeArrowheads="1"/>
            </p:cNvSpPr>
            <p:nvPr/>
          </p:nvSpPr>
          <p:spPr bwMode="auto">
            <a:xfrm>
              <a:off x="3923" y="2777"/>
              <a:ext cx="45" cy="317"/>
            </a:xfrm>
            <a:prstGeom prst="rect">
              <a:avLst/>
            </a:prstGeom>
            <a:solidFill>
              <a:schemeClr val="hlink"/>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b="1">
                <a:latin typeface="Times New Roman" panose="02020603050405020304" pitchFamily="18" charset="0"/>
                <a:ea typeface="隶书" panose="02010509060101010101" pitchFamily="49" charset="-122"/>
              </a:endParaRPr>
            </a:p>
          </p:txBody>
        </p:sp>
        <p:grpSp>
          <p:nvGrpSpPr>
            <p:cNvPr id="27702" name="Group 54"/>
            <p:cNvGrpSpPr>
              <a:grpSpLocks/>
            </p:cNvGrpSpPr>
            <p:nvPr/>
          </p:nvGrpSpPr>
          <p:grpSpPr bwMode="auto">
            <a:xfrm>
              <a:off x="2789" y="3639"/>
              <a:ext cx="534" cy="83"/>
              <a:chOff x="9185" y="9992"/>
              <a:chExt cx="1336" cy="209"/>
            </a:xfrm>
          </p:grpSpPr>
          <p:sp>
            <p:nvSpPr>
              <p:cNvPr id="27703" name="Freeform 55"/>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04" name="Freeform 56"/>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05" name="Freeform 57"/>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06" name="Freeform 58"/>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07" name="Line 59"/>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7708" name="Group 60"/>
            <p:cNvGrpSpPr>
              <a:grpSpLocks/>
            </p:cNvGrpSpPr>
            <p:nvPr/>
          </p:nvGrpSpPr>
          <p:grpSpPr bwMode="auto">
            <a:xfrm rot="-5400000">
              <a:off x="3329" y="3235"/>
              <a:ext cx="340" cy="60"/>
              <a:chOff x="9185" y="9992"/>
              <a:chExt cx="1336" cy="209"/>
            </a:xfrm>
          </p:grpSpPr>
          <p:sp>
            <p:nvSpPr>
              <p:cNvPr id="27709" name="Freeform 61"/>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10" name="Freeform 62"/>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11" name="Freeform 63"/>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12" name="Freeform 64"/>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13" name="Line 65"/>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7714" name="Rectangle 66"/>
            <p:cNvSpPr>
              <a:spLocks noChangeArrowheads="1"/>
            </p:cNvSpPr>
            <p:nvPr/>
          </p:nvSpPr>
          <p:spPr bwMode="auto">
            <a:xfrm>
              <a:off x="3923" y="2777"/>
              <a:ext cx="45" cy="317"/>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b="1">
                <a:latin typeface="Times New Roman" panose="02020603050405020304" pitchFamily="18" charset="0"/>
                <a:ea typeface="隶书" panose="02010509060101010101" pitchFamily="49" charset="-122"/>
              </a:endParaRPr>
            </a:p>
          </p:txBody>
        </p:sp>
        <p:grpSp>
          <p:nvGrpSpPr>
            <p:cNvPr id="27715" name="Group 67"/>
            <p:cNvGrpSpPr>
              <a:grpSpLocks/>
            </p:cNvGrpSpPr>
            <p:nvPr/>
          </p:nvGrpSpPr>
          <p:grpSpPr bwMode="auto">
            <a:xfrm>
              <a:off x="3786" y="2913"/>
              <a:ext cx="340" cy="60"/>
              <a:chOff x="9185" y="9992"/>
              <a:chExt cx="1336" cy="209"/>
            </a:xfrm>
          </p:grpSpPr>
          <p:sp>
            <p:nvSpPr>
              <p:cNvPr id="27716" name="Freeform 68"/>
              <p:cNvSpPr>
                <a:spLocks/>
              </p:cNvSpPr>
              <p:nvPr/>
            </p:nvSpPr>
            <p:spPr bwMode="auto">
              <a:xfrm rot="10828644" flipH="1">
                <a:off x="9185" y="9992"/>
                <a:ext cx="256" cy="204"/>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17" name="Freeform 69"/>
              <p:cNvSpPr>
                <a:spLocks/>
              </p:cNvSpPr>
              <p:nvPr/>
            </p:nvSpPr>
            <p:spPr bwMode="auto">
              <a:xfrm rot="10828644" flipH="1">
                <a:off x="9440" y="9994"/>
                <a:ext cx="322" cy="204"/>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18" name="Freeform 70"/>
              <p:cNvSpPr>
                <a:spLocks/>
              </p:cNvSpPr>
              <p:nvPr/>
            </p:nvSpPr>
            <p:spPr bwMode="auto">
              <a:xfrm rot="10828644" flipH="1">
                <a:off x="9761" y="9997"/>
                <a:ext cx="295" cy="204"/>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19" name="Freeform 71"/>
              <p:cNvSpPr>
                <a:spLocks/>
              </p:cNvSpPr>
              <p:nvPr/>
            </p:nvSpPr>
            <p:spPr bwMode="auto">
              <a:xfrm rot="10828644" flipH="1">
                <a:off x="10058" y="9998"/>
                <a:ext cx="122" cy="102"/>
              </a:xfrm>
              <a:custGeom>
                <a:avLst/>
                <a:gdLst>
                  <a:gd name="T0" fmla="*/ 0 w 370"/>
                  <a:gd name="T1" fmla="*/ 676 h 925"/>
                  <a:gd name="T2" fmla="*/ 24 w 370"/>
                  <a:gd name="T3" fmla="*/ 771 h 925"/>
                  <a:gd name="T4" fmla="*/ 60 w 370"/>
                  <a:gd name="T5" fmla="*/ 854 h 925"/>
                  <a:gd name="T6" fmla="*/ 72 w 370"/>
                  <a:gd name="T7" fmla="*/ 890 h 925"/>
                  <a:gd name="T8" fmla="*/ 84 w 370"/>
                  <a:gd name="T9" fmla="*/ 902 h 925"/>
                  <a:gd name="T10" fmla="*/ 84 w 370"/>
                  <a:gd name="T11" fmla="*/ 914 h 925"/>
                  <a:gd name="T12" fmla="*/ 95 w 370"/>
                  <a:gd name="T13" fmla="*/ 914 h 925"/>
                  <a:gd name="T14" fmla="*/ 107 w 370"/>
                  <a:gd name="T15" fmla="*/ 925 h 925"/>
                  <a:gd name="T16" fmla="*/ 107 w 370"/>
                  <a:gd name="T17" fmla="*/ 925 h 925"/>
                  <a:gd name="T18" fmla="*/ 107 w 370"/>
                  <a:gd name="T19" fmla="*/ 925 h 925"/>
                  <a:gd name="T20" fmla="*/ 119 w 370"/>
                  <a:gd name="T21" fmla="*/ 925 h 925"/>
                  <a:gd name="T22" fmla="*/ 119 w 370"/>
                  <a:gd name="T23" fmla="*/ 925 h 925"/>
                  <a:gd name="T24" fmla="*/ 119 w 370"/>
                  <a:gd name="T25" fmla="*/ 925 h 925"/>
                  <a:gd name="T26" fmla="*/ 131 w 370"/>
                  <a:gd name="T27" fmla="*/ 925 h 925"/>
                  <a:gd name="T28" fmla="*/ 131 w 370"/>
                  <a:gd name="T29" fmla="*/ 925 h 925"/>
                  <a:gd name="T30" fmla="*/ 131 w 370"/>
                  <a:gd name="T31" fmla="*/ 925 h 925"/>
                  <a:gd name="T32" fmla="*/ 131 w 370"/>
                  <a:gd name="T33" fmla="*/ 925 h 925"/>
                  <a:gd name="T34" fmla="*/ 143 w 370"/>
                  <a:gd name="T35" fmla="*/ 925 h 925"/>
                  <a:gd name="T36" fmla="*/ 155 w 370"/>
                  <a:gd name="T37" fmla="*/ 914 h 925"/>
                  <a:gd name="T38" fmla="*/ 155 w 370"/>
                  <a:gd name="T39" fmla="*/ 902 h 925"/>
                  <a:gd name="T40" fmla="*/ 167 w 370"/>
                  <a:gd name="T41" fmla="*/ 890 h 925"/>
                  <a:gd name="T42" fmla="*/ 179 w 370"/>
                  <a:gd name="T43" fmla="*/ 854 h 925"/>
                  <a:gd name="T44" fmla="*/ 215 w 370"/>
                  <a:gd name="T45" fmla="*/ 783 h 925"/>
                  <a:gd name="T46" fmla="*/ 239 w 370"/>
                  <a:gd name="T47" fmla="*/ 676 h 925"/>
                  <a:gd name="T48" fmla="*/ 298 w 370"/>
                  <a:gd name="T49" fmla="*/ 391 h 925"/>
                  <a:gd name="T50" fmla="*/ 370 w 370"/>
                  <a:gd name="T51" fmla="*/ 23 h 925"/>
                  <a:gd name="T52" fmla="*/ 370 w 370"/>
                  <a:gd name="T53" fmla="*/ 0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0" h="925">
                    <a:moveTo>
                      <a:pt x="0" y="676"/>
                    </a:moveTo>
                    <a:lnTo>
                      <a:pt x="24" y="771"/>
                    </a:lnTo>
                    <a:lnTo>
                      <a:pt x="60" y="854"/>
                    </a:lnTo>
                    <a:lnTo>
                      <a:pt x="72" y="890"/>
                    </a:lnTo>
                    <a:lnTo>
                      <a:pt x="84" y="902"/>
                    </a:lnTo>
                    <a:lnTo>
                      <a:pt x="84" y="914"/>
                    </a:lnTo>
                    <a:lnTo>
                      <a:pt x="95" y="914"/>
                    </a:lnTo>
                    <a:lnTo>
                      <a:pt x="107" y="925"/>
                    </a:lnTo>
                    <a:lnTo>
                      <a:pt x="107" y="925"/>
                    </a:lnTo>
                    <a:lnTo>
                      <a:pt x="107" y="925"/>
                    </a:lnTo>
                    <a:lnTo>
                      <a:pt x="119" y="925"/>
                    </a:lnTo>
                    <a:lnTo>
                      <a:pt x="119" y="925"/>
                    </a:lnTo>
                    <a:lnTo>
                      <a:pt x="119" y="925"/>
                    </a:lnTo>
                    <a:lnTo>
                      <a:pt x="131" y="925"/>
                    </a:lnTo>
                    <a:lnTo>
                      <a:pt x="131" y="925"/>
                    </a:lnTo>
                    <a:lnTo>
                      <a:pt x="131" y="925"/>
                    </a:lnTo>
                    <a:lnTo>
                      <a:pt x="131" y="925"/>
                    </a:lnTo>
                    <a:lnTo>
                      <a:pt x="143" y="925"/>
                    </a:lnTo>
                    <a:lnTo>
                      <a:pt x="155" y="914"/>
                    </a:lnTo>
                    <a:lnTo>
                      <a:pt x="155" y="902"/>
                    </a:lnTo>
                    <a:lnTo>
                      <a:pt x="167" y="890"/>
                    </a:lnTo>
                    <a:lnTo>
                      <a:pt x="179" y="854"/>
                    </a:lnTo>
                    <a:lnTo>
                      <a:pt x="215" y="783"/>
                    </a:lnTo>
                    <a:lnTo>
                      <a:pt x="239" y="676"/>
                    </a:lnTo>
                    <a:lnTo>
                      <a:pt x="298" y="391"/>
                    </a:lnTo>
                    <a:lnTo>
                      <a:pt x="370" y="23"/>
                    </a:lnTo>
                    <a:lnTo>
                      <a:pt x="370" y="0"/>
                    </a:lnTo>
                  </a:path>
                </a:pathLst>
              </a:custGeom>
              <a:noFill/>
              <a:ln w="38100"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20" name="Line 72"/>
              <p:cNvSpPr>
                <a:spLocks noChangeShapeType="1"/>
              </p:cNvSpPr>
              <p:nvPr/>
            </p:nvSpPr>
            <p:spPr bwMode="auto">
              <a:xfrm rot="10828644" flipH="1">
                <a:off x="10178" y="10123"/>
                <a:ext cx="34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7721" name="Group 73"/>
            <p:cNvGrpSpPr>
              <a:grpSpLocks/>
            </p:cNvGrpSpPr>
            <p:nvPr/>
          </p:nvGrpSpPr>
          <p:grpSpPr bwMode="auto">
            <a:xfrm>
              <a:off x="3923" y="3639"/>
              <a:ext cx="340" cy="60"/>
              <a:chOff x="3674" y="3997"/>
              <a:chExt cx="477" cy="83"/>
            </a:xfrm>
          </p:grpSpPr>
          <p:sp>
            <p:nvSpPr>
              <p:cNvPr id="27722" name="Freeform 74"/>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23" name="Freeform 75"/>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24" name="Freeform 76"/>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25" name="Line 77"/>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7726" name="Group 78"/>
            <p:cNvGrpSpPr>
              <a:grpSpLocks/>
            </p:cNvGrpSpPr>
            <p:nvPr/>
          </p:nvGrpSpPr>
          <p:grpSpPr bwMode="auto">
            <a:xfrm rot="-5400000">
              <a:off x="4372" y="3326"/>
              <a:ext cx="340" cy="60"/>
              <a:chOff x="3674" y="3997"/>
              <a:chExt cx="477" cy="83"/>
            </a:xfrm>
          </p:grpSpPr>
          <p:sp>
            <p:nvSpPr>
              <p:cNvPr id="27727" name="Freeform 79"/>
              <p:cNvSpPr>
                <a:spLocks/>
              </p:cNvSpPr>
              <p:nvPr/>
            </p:nvSpPr>
            <p:spPr bwMode="auto">
              <a:xfrm rot="10828644" flipH="1">
                <a:off x="3674" y="3997"/>
                <a:ext cx="102" cy="81"/>
              </a:xfrm>
              <a:custGeom>
                <a:avLst/>
                <a:gdLst>
                  <a:gd name="T0" fmla="*/ 0 w 775"/>
                  <a:gd name="T1" fmla="*/ 926 h 1851"/>
                  <a:gd name="T2" fmla="*/ 59 w 775"/>
                  <a:gd name="T3" fmla="*/ 581 h 1851"/>
                  <a:gd name="T4" fmla="*/ 119 w 775"/>
                  <a:gd name="T5" fmla="*/ 285 h 1851"/>
                  <a:gd name="T6" fmla="*/ 155 w 775"/>
                  <a:gd name="T7" fmla="*/ 154 h 1851"/>
                  <a:gd name="T8" fmla="*/ 179 w 775"/>
                  <a:gd name="T9" fmla="*/ 71 h 1851"/>
                  <a:gd name="T10" fmla="*/ 202 w 775"/>
                  <a:gd name="T11" fmla="*/ 35 h 1851"/>
                  <a:gd name="T12" fmla="*/ 214 w 775"/>
                  <a:gd name="T13" fmla="*/ 23 h 1851"/>
                  <a:gd name="T14" fmla="*/ 214 w 775"/>
                  <a:gd name="T15" fmla="*/ 12 h 1851"/>
                  <a:gd name="T16" fmla="*/ 226 w 775"/>
                  <a:gd name="T17" fmla="*/ 0 h 1851"/>
                  <a:gd name="T18" fmla="*/ 226 w 775"/>
                  <a:gd name="T19" fmla="*/ 0 h 1851"/>
                  <a:gd name="T20" fmla="*/ 238 w 775"/>
                  <a:gd name="T21" fmla="*/ 0 h 1851"/>
                  <a:gd name="T22" fmla="*/ 238 w 775"/>
                  <a:gd name="T23" fmla="*/ 0 h 1851"/>
                  <a:gd name="T24" fmla="*/ 238 w 775"/>
                  <a:gd name="T25" fmla="*/ 0 h 1851"/>
                  <a:gd name="T26" fmla="*/ 238 w 775"/>
                  <a:gd name="T27" fmla="*/ 0 h 1851"/>
                  <a:gd name="T28" fmla="*/ 250 w 775"/>
                  <a:gd name="T29" fmla="*/ 0 h 1851"/>
                  <a:gd name="T30" fmla="*/ 250 w 775"/>
                  <a:gd name="T31" fmla="*/ 0 h 1851"/>
                  <a:gd name="T32" fmla="*/ 250 w 775"/>
                  <a:gd name="T33" fmla="*/ 0 h 1851"/>
                  <a:gd name="T34" fmla="*/ 250 w 775"/>
                  <a:gd name="T35" fmla="*/ 0 h 1851"/>
                  <a:gd name="T36" fmla="*/ 250 w 775"/>
                  <a:gd name="T37" fmla="*/ 0 h 1851"/>
                  <a:gd name="T38" fmla="*/ 262 w 775"/>
                  <a:gd name="T39" fmla="*/ 0 h 1851"/>
                  <a:gd name="T40" fmla="*/ 262 w 775"/>
                  <a:gd name="T41" fmla="*/ 0 h 1851"/>
                  <a:gd name="T42" fmla="*/ 262 w 775"/>
                  <a:gd name="T43" fmla="*/ 0 h 1851"/>
                  <a:gd name="T44" fmla="*/ 262 w 775"/>
                  <a:gd name="T45" fmla="*/ 0 h 1851"/>
                  <a:gd name="T46" fmla="*/ 274 w 775"/>
                  <a:gd name="T47" fmla="*/ 0 h 1851"/>
                  <a:gd name="T48" fmla="*/ 274 w 775"/>
                  <a:gd name="T49" fmla="*/ 12 h 1851"/>
                  <a:gd name="T50" fmla="*/ 286 w 775"/>
                  <a:gd name="T51" fmla="*/ 23 h 1851"/>
                  <a:gd name="T52" fmla="*/ 310 w 775"/>
                  <a:gd name="T53" fmla="*/ 47 h 1851"/>
                  <a:gd name="T54" fmla="*/ 322 w 775"/>
                  <a:gd name="T55" fmla="*/ 83 h 1851"/>
                  <a:gd name="T56" fmla="*/ 346 w 775"/>
                  <a:gd name="T57" fmla="*/ 166 h 1851"/>
                  <a:gd name="T58" fmla="*/ 381 w 775"/>
                  <a:gd name="T59" fmla="*/ 285 h 1851"/>
                  <a:gd name="T60" fmla="*/ 500 w 775"/>
                  <a:gd name="T61" fmla="*/ 914 h 1851"/>
                  <a:gd name="T62" fmla="*/ 560 w 775"/>
                  <a:gd name="T63" fmla="*/ 1270 h 1851"/>
                  <a:gd name="T64" fmla="*/ 596 w 775"/>
                  <a:gd name="T65" fmla="*/ 1436 h 1851"/>
                  <a:gd name="T66" fmla="*/ 632 w 775"/>
                  <a:gd name="T67" fmla="*/ 1590 h 1851"/>
                  <a:gd name="T68" fmla="*/ 667 w 775"/>
                  <a:gd name="T69" fmla="*/ 1709 h 1851"/>
                  <a:gd name="T70" fmla="*/ 679 w 775"/>
                  <a:gd name="T71" fmla="*/ 1756 h 1851"/>
                  <a:gd name="T72" fmla="*/ 691 w 775"/>
                  <a:gd name="T73" fmla="*/ 1792 h 1851"/>
                  <a:gd name="T74" fmla="*/ 703 w 775"/>
                  <a:gd name="T75" fmla="*/ 1816 h 1851"/>
                  <a:gd name="T76" fmla="*/ 727 w 775"/>
                  <a:gd name="T77" fmla="*/ 1840 h 1851"/>
                  <a:gd name="T78" fmla="*/ 727 w 775"/>
                  <a:gd name="T79" fmla="*/ 1840 h 1851"/>
                  <a:gd name="T80" fmla="*/ 739 w 775"/>
                  <a:gd name="T81" fmla="*/ 1851 h 1851"/>
                  <a:gd name="T82" fmla="*/ 739 w 775"/>
                  <a:gd name="T83" fmla="*/ 1851 h 1851"/>
                  <a:gd name="T84" fmla="*/ 739 w 775"/>
                  <a:gd name="T85" fmla="*/ 1851 h 1851"/>
                  <a:gd name="T86" fmla="*/ 751 w 775"/>
                  <a:gd name="T87" fmla="*/ 1851 h 1851"/>
                  <a:gd name="T88" fmla="*/ 751 w 775"/>
                  <a:gd name="T89" fmla="*/ 1851 h 1851"/>
                  <a:gd name="T90" fmla="*/ 751 w 775"/>
                  <a:gd name="T91" fmla="*/ 1851 h 1851"/>
                  <a:gd name="T92" fmla="*/ 763 w 775"/>
                  <a:gd name="T93" fmla="*/ 1851 h 1851"/>
                  <a:gd name="T94" fmla="*/ 763 w 775"/>
                  <a:gd name="T95" fmla="*/ 1851 h 1851"/>
                  <a:gd name="T96" fmla="*/ 763 w 775"/>
                  <a:gd name="T97" fmla="*/ 1851 h 1851"/>
                  <a:gd name="T98" fmla="*/ 775 w 775"/>
                  <a:gd name="T99"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5" h="1851">
                    <a:moveTo>
                      <a:pt x="0" y="926"/>
                    </a:moveTo>
                    <a:lnTo>
                      <a:pt x="59" y="581"/>
                    </a:lnTo>
                    <a:lnTo>
                      <a:pt x="119" y="285"/>
                    </a:lnTo>
                    <a:lnTo>
                      <a:pt x="155" y="154"/>
                    </a:lnTo>
                    <a:lnTo>
                      <a:pt x="179" y="71"/>
                    </a:lnTo>
                    <a:lnTo>
                      <a:pt x="202" y="35"/>
                    </a:lnTo>
                    <a:lnTo>
                      <a:pt x="214" y="23"/>
                    </a:lnTo>
                    <a:lnTo>
                      <a:pt x="214" y="12"/>
                    </a:lnTo>
                    <a:lnTo>
                      <a:pt x="226" y="0"/>
                    </a:lnTo>
                    <a:lnTo>
                      <a:pt x="226" y="0"/>
                    </a:lnTo>
                    <a:lnTo>
                      <a:pt x="238" y="0"/>
                    </a:lnTo>
                    <a:lnTo>
                      <a:pt x="238" y="0"/>
                    </a:lnTo>
                    <a:lnTo>
                      <a:pt x="238" y="0"/>
                    </a:lnTo>
                    <a:lnTo>
                      <a:pt x="238" y="0"/>
                    </a:lnTo>
                    <a:lnTo>
                      <a:pt x="250" y="0"/>
                    </a:lnTo>
                    <a:lnTo>
                      <a:pt x="250" y="0"/>
                    </a:lnTo>
                    <a:lnTo>
                      <a:pt x="250" y="0"/>
                    </a:lnTo>
                    <a:lnTo>
                      <a:pt x="250" y="0"/>
                    </a:lnTo>
                    <a:lnTo>
                      <a:pt x="250" y="0"/>
                    </a:lnTo>
                    <a:lnTo>
                      <a:pt x="262" y="0"/>
                    </a:lnTo>
                    <a:lnTo>
                      <a:pt x="262" y="0"/>
                    </a:lnTo>
                    <a:lnTo>
                      <a:pt x="262" y="0"/>
                    </a:lnTo>
                    <a:lnTo>
                      <a:pt x="262" y="0"/>
                    </a:lnTo>
                    <a:lnTo>
                      <a:pt x="274" y="0"/>
                    </a:lnTo>
                    <a:lnTo>
                      <a:pt x="274" y="12"/>
                    </a:lnTo>
                    <a:lnTo>
                      <a:pt x="286" y="23"/>
                    </a:lnTo>
                    <a:lnTo>
                      <a:pt x="310" y="47"/>
                    </a:lnTo>
                    <a:lnTo>
                      <a:pt x="322" y="83"/>
                    </a:lnTo>
                    <a:lnTo>
                      <a:pt x="346" y="166"/>
                    </a:lnTo>
                    <a:lnTo>
                      <a:pt x="381" y="285"/>
                    </a:lnTo>
                    <a:lnTo>
                      <a:pt x="500" y="914"/>
                    </a:lnTo>
                    <a:lnTo>
                      <a:pt x="560" y="1270"/>
                    </a:lnTo>
                    <a:lnTo>
                      <a:pt x="596" y="1436"/>
                    </a:lnTo>
                    <a:lnTo>
                      <a:pt x="632" y="1590"/>
                    </a:lnTo>
                    <a:lnTo>
                      <a:pt x="667" y="1709"/>
                    </a:lnTo>
                    <a:lnTo>
                      <a:pt x="679" y="1756"/>
                    </a:lnTo>
                    <a:lnTo>
                      <a:pt x="691" y="1792"/>
                    </a:lnTo>
                    <a:lnTo>
                      <a:pt x="703" y="1816"/>
                    </a:lnTo>
                    <a:lnTo>
                      <a:pt x="727" y="1840"/>
                    </a:lnTo>
                    <a:lnTo>
                      <a:pt x="727" y="1840"/>
                    </a:lnTo>
                    <a:lnTo>
                      <a:pt x="739" y="1851"/>
                    </a:lnTo>
                    <a:lnTo>
                      <a:pt x="739" y="1851"/>
                    </a:lnTo>
                    <a:lnTo>
                      <a:pt x="739" y="1851"/>
                    </a:lnTo>
                    <a:lnTo>
                      <a:pt x="751" y="1851"/>
                    </a:lnTo>
                    <a:lnTo>
                      <a:pt x="751" y="1851"/>
                    </a:lnTo>
                    <a:lnTo>
                      <a:pt x="751" y="1851"/>
                    </a:lnTo>
                    <a:lnTo>
                      <a:pt x="763" y="1851"/>
                    </a:lnTo>
                    <a:lnTo>
                      <a:pt x="763" y="1851"/>
                    </a:lnTo>
                    <a:lnTo>
                      <a:pt x="763" y="1851"/>
                    </a:lnTo>
                    <a:lnTo>
                      <a:pt x="775"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28" name="Freeform 80"/>
              <p:cNvSpPr>
                <a:spLocks/>
              </p:cNvSpPr>
              <p:nvPr/>
            </p:nvSpPr>
            <p:spPr bwMode="auto">
              <a:xfrm rot="10828644" flipH="1">
                <a:off x="3776" y="3998"/>
                <a:ext cx="129" cy="81"/>
              </a:xfrm>
              <a:custGeom>
                <a:avLst/>
                <a:gdLst>
                  <a:gd name="T0" fmla="*/ 0 w 977"/>
                  <a:gd name="T1" fmla="*/ 1851 h 1851"/>
                  <a:gd name="T2" fmla="*/ 0 w 977"/>
                  <a:gd name="T3" fmla="*/ 1840 h 1851"/>
                  <a:gd name="T4" fmla="*/ 12 w 977"/>
                  <a:gd name="T5" fmla="*/ 1840 h 1851"/>
                  <a:gd name="T6" fmla="*/ 12 w 977"/>
                  <a:gd name="T7" fmla="*/ 1828 h 1851"/>
                  <a:gd name="T8" fmla="*/ 23 w 977"/>
                  <a:gd name="T9" fmla="*/ 1816 h 1851"/>
                  <a:gd name="T10" fmla="*/ 35 w 977"/>
                  <a:gd name="T11" fmla="*/ 1780 h 1851"/>
                  <a:gd name="T12" fmla="*/ 71 w 977"/>
                  <a:gd name="T13" fmla="*/ 1709 h 1851"/>
                  <a:gd name="T14" fmla="*/ 95 w 977"/>
                  <a:gd name="T15" fmla="*/ 1602 h 1851"/>
                  <a:gd name="T16" fmla="*/ 167 w 977"/>
                  <a:gd name="T17" fmla="*/ 1305 h 1851"/>
                  <a:gd name="T18" fmla="*/ 226 w 977"/>
                  <a:gd name="T19" fmla="*/ 926 h 1851"/>
                  <a:gd name="T20" fmla="*/ 298 w 977"/>
                  <a:gd name="T21" fmla="*/ 569 h 1851"/>
                  <a:gd name="T22" fmla="*/ 345 w 977"/>
                  <a:gd name="T23" fmla="*/ 296 h 1851"/>
                  <a:gd name="T24" fmla="*/ 381 w 977"/>
                  <a:gd name="T25" fmla="*/ 166 h 1851"/>
                  <a:gd name="T26" fmla="*/ 417 w 977"/>
                  <a:gd name="T27" fmla="*/ 83 h 1851"/>
                  <a:gd name="T28" fmla="*/ 429 w 977"/>
                  <a:gd name="T29" fmla="*/ 47 h 1851"/>
                  <a:gd name="T30" fmla="*/ 441 w 977"/>
                  <a:gd name="T31" fmla="*/ 23 h 1851"/>
                  <a:gd name="T32" fmla="*/ 453 w 977"/>
                  <a:gd name="T33" fmla="*/ 12 h 1851"/>
                  <a:gd name="T34" fmla="*/ 465 w 977"/>
                  <a:gd name="T35" fmla="*/ 0 h 1851"/>
                  <a:gd name="T36" fmla="*/ 465 w 977"/>
                  <a:gd name="T37" fmla="*/ 0 h 1851"/>
                  <a:gd name="T38" fmla="*/ 465 w 977"/>
                  <a:gd name="T39" fmla="*/ 0 h 1851"/>
                  <a:gd name="T40" fmla="*/ 465 w 977"/>
                  <a:gd name="T41" fmla="*/ 0 h 1851"/>
                  <a:gd name="T42" fmla="*/ 476 w 977"/>
                  <a:gd name="T43" fmla="*/ 0 h 1851"/>
                  <a:gd name="T44" fmla="*/ 476 w 977"/>
                  <a:gd name="T45" fmla="*/ 0 h 1851"/>
                  <a:gd name="T46" fmla="*/ 476 w 977"/>
                  <a:gd name="T47" fmla="*/ 0 h 1851"/>
                  <a:gd name="T48" fmla="*/ 476 w 977"/>
                  <a:gd name="T49" fmla="*/ 0 h 1851"/>
                  <a:gd name="T50" fmla="*/ 476 w 977"/>
                  <a:gd name="T51" fmla="*/ 0 h 1851"/>
                  <a:gd name="T52" fmla="*/ 488 w 977"/>
                  <a:gd name="T53" fmla="*/ 0 h 1851"/>
                  <a:gd name="T54" fmla="*/ 488 w 977"/>
                  <a:gd name="T55" fmla="*/ 0 h 1851"/>
                  <a:gd name="T56" fmla="*/ 488 w 977"/>
                  <a:gd name="T57" fmla="*/ 0 h 1851"/>
                  <a:gd name="T58" fmla="*/ 500 w 977"/>
                  <a:gd name="T59" fmla="*/ 0 h 1851"/>
                  <a:gd name="T60" fmla="*/ 500 w 977"/>
                  <a:gd name="T61" fmla="*/ 0 h 1851"/>
                  <a:gd name="T62" fmla="*/ 512 w 977"/>
                  <a:gd name="T63" fmla="*/ 12 h 1851"/>
                  <a:gd name="T64" fmla="*/ 512 w 977"/>
                  <a:gd name="T65" fmla="*/ 12 h 1851"/>
                  <a:gd name="T66" fmla="*/ 524 w 977"/>
                  <a:gd name="T67" fmla="*/ 35 h 1851"/>
                  <a:gd name="T68" fmla="*/ 536 w 977"/>
                  <a:gd name="T69" fmla="*/ 59 h 1851"/>
                  <a:gd name="T70" fmla="*/ 572 w 977"/>
                  <a:gd name="T71" fmla="*/ 142 h 1851"/>
                  <a:gd name="T72" fmla="*/ 608 w 977"/>
                  <a:gd name="T73" fmla="*/ 261 h 1851"/>
                  <a:gd name="T74" fmla="*/ 667 w 977"/>
                  <a:gd name="T75" fmla="*/ 569 h 1851"/>
                  <a:gd name="T76" fmla="*/ 739 w 977"/>
                  <a:gd name="T77" fmla="*/ 937 h 1851"/>
                  <a:gd name="T78" fmla="*/ 798 w 977"/>
                  <a:gd name="T79" fmla="*/ 1294 h 1851"/>
                  <a:gd name="T80" fmla="*/ 858 w 977"/>
                  <a:gd name="T81" fmla="*/ 1567 h 1851"/>
                  <a:gd name="T82" fmla="*/ 882 w 977"/>
                  <a:gd name="T83" fmla="*/ 1685 h 1851"/>
                  <a:gd name="T84" fmla="*/ 918 w 977"/>
                  <a:gd name="T85" fmla="*/ 1768 h 1851"/>
                  <a:gd name="T86" fmla="*/ 929 w 977"/>
                  <a:gd name="T87" fmla="*/ 1804 h 1851"/>
                  <a:gd name="T88" fmla="*/ 953 w 977"/>
                  <a:gd name="T89" fmla="*/ 1828 h 1851"/>
                  <a:gd name="T90" fmla="*/ 953 w 977"/>
                  <a:gd name="T91" fmla="*/ 1840 h 1851"/>
                  <a:gd name="T92" fmla="*/ 965 w 977"/>
                  <a:gd name="T93" fmla="*/ 1851 h 1851"/>
                  <a:gd name="T94" fmla="*/ 965 w 977"/>
                  <a:gd name="T95" fmla="*/ 1851 h 1851"/>
                  <a:gd name="T96" fmla="*/ 977 w 977"/>
                  <a:gd name="T97" fmla="*/ 1851 h 1851"/>
                  <a:gd name="T98" fmla="*/ 977 w 977"/>
                  <a:gd name="T99" fmla="*/ 1851 h 1851"/>
                  <a:gd name="T100" fmla="*/ 977 w 977"/>
                  <a:gd name="T101" fmla="*/ 1851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7" h="1851">
                    <a:moveTo>
                      <a:pt x="0" y="1851"/>
                    </a:moveTo>
                    <a:lnTo>
                      <a:pt x="0" y="1840"/>
                    </a:lnTo>
                    <a:lnTo>
                      <a:pt x="12" y="1840"/>
                    </a:lnTo>
                    <a:lnTo>
                      <a:pt x="12" y="1828"/>
                    </a:lnTo>
                    <a:lnTo>
                      <a:pt x="23" y="1816"/>
                    </a:lnTo>
                    <a:lnTo>
                      <a:pt x="35" y="1780"/>
                    </a:lnTo>
                    <a:lnTo>
                      <a:pt x="71" y="1709"/>
                    </a:lnTo>
                    <a:lnTo>
                      <a:pt x="95" y="1602"/>
                    </a:lnTo>
                    <a:lnTo>
                      <a:pt x="167" y="1305"/>
                    </a:lnTo>
                    <a:lnTo>
                      <a:pt x="226" y="926"/>
                    </a:lnTo>
                    <a:lnTo>
                      <a:pt x="298" y="569"/>
                    </a:lnTo>
                    <a:lnTo>
                      <a:pt x="345" y="296"/>
                    </a:lnTo>
                    <a:lnTo>
                      <a:pt x="381" y="166"/>
                    </a:lnTo>
                    <a:lnTo>
                      <a:pt x="417" y="83"/>
                    </a:lnTo>
                    <a:lnTo>
                      <a:pt x="429" y="47"/>
                    </a:lnTo>
                    <a:lnTo>
                      <a:pt x="441" y="23"/>
                    </a:lnTo>
                    <a:lnTo>
                      <a:pt x="453" y="12"/>
                    </a:lnTo>
                    <a:lnTo>
                      <a:pt x="465" y="0"/>
                    </a:lnTo>
                    <a:lnTo>
                      <a:pt x="465" y="0"/>
                    </a:lnTo>
                    <a:lnTo>
                      <a:pt x="465" y="0"/>
                    </a:lnTo>
                    <a:lnTo>
                      <a:pt x="465" y="0"/>
                    </a:lnTo>
                    <a:lnTo>
                      <a:pt x="476" y="0"/>
                    </a:lnTo>
                    <a:lnTo>
                      <a:pt x="476" y="0"/>
                    </a:lnTo>
                    <a:lnTo>
                      <a:pt x="476" y="0"/>
                    </a:lnTo>
                    <a:lnTo>
                      <a:pt x="476" y="0"/>
                    </a:lnTo>
                    <a:lnTo>
                      <a:pt x="476" y="0"/>
                    </a:lnTo>
                    <a:lnTo>
                      <a:pt x="488" y="0"/>
                    </a:lnTo>
                    <a:lnTo>
                      <a:pt x="488" y="0"/>
                    </a:lnTo>
                    <a:lnTo>
                      <a:pt x="488" y="0"/>
                    </a:lnTo>
                    <a:lnTo>
                      <a:pt x="500" y="0"/>
                    </a:lnTo>
                    <a:lnTo>
                      <a:pt x="500" y="0"/>
                    </a:lnTo>
                    <a:lnTo>
                      <a:pt x="512" y="12"/>
                    </a:lnTo>
                    <a:lnTo>
                      <a:pt x="512" y="12"/>
                    </a:lnTo>
                    <a:lnTo>
                      <a:pt x="524" y="35"/>
                    </a:lnTo>
                    <a:lnTo>
                      <a:pt x="536" y="59"/>
                    </a:lnTo>
                    <a:lnTo>
                      <a:pt x="572" y="142"/>
                    </a:lnTo>
                    <a:lnTo>
                      <a:pt x="608" y="261"/>
                    </a:lnTo>
                    <a:lnTo>
                      <a:pt x="667" y="569"/>
                    </a:lnTo>
                    <a:lnTo>
                      <a:pt x="739" y="937"/>
                    </a:lnTo>
                    <a:lnTo>
                      <a:pt x="798" y="1294"/>
                    </a:lnTo>
                    <a:lnTo>
                      <a:pt x="858" y="1567"/>
                    </a:lnTo>
                    <a:lnTo>
                      <a:pt x="882" y="1685"/>
                    </a:lnTo>
                    <a:lnTo>
                      <a:pt x="918" y="1768"/>
                    </a:lnTo>
                    <a:lnTo>
                      <a:pt x="929" y="1804"/>
                    </a:lnTo>
                    <a:lnTo>
                      <a:pt x="953" y="1828"/>
                    </a:lnTo>
                    <a:lnTo>
                      <a:pt x="953" y="1840"/>
                    </a:lnTo>
                    <a:lnTo>
                      <a:pt x="965" y="1851"/>
                    </a:lnTo>
                    <a:lnTo>
                      <a:pt x="965" y="1851"/>
                    </a:lnTo>
                    <a:lnTo>
                      <a:pt x="977" y="1851"/>
                    </a:lnTo>
                    <a:lnTo>
                      <a:pt x="977" y="1851"/>
                    </a:lnTo>
                    <a:lnTo>
                      <a:pt x="977" y="1851"/>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29" name="Freeform 81"/>
              <p:cNvSpPr>
                <a:spLocks/>
              </p:cNvSpPr>
              <p:nvPr/>
            </p:nvSpPr>
            <p:spPr bwMode="auto">
              <a:xfrm rot="10828644" flipH="1">
                <a:off x="3904" y="3999"/>
                <a:ext cx="118" cy="81"/>
              </a:xfrm>
              <a:custGeom>
                <a:avLst/>
                <a:gdLst>
                  <a:gd name="T0" fmla="*/ 0 w 894"/>
                  <a:gd name="T1" fmla="*/ 1851 h 1851"/>
                  <a:gd name="T2" fmla="*/ 0 w 894"/>
                  <a:gd name="T3" fmla="*/ 1851 h 1851"/>
                  <a:gd name="T4" fmla="*/ 0 w 894"/>
                  <a:gd name="T5" fmla="*/ 1851 h 1851"/>
                  <a:gd name="T6" fmla="*/ 12 w 894"/>
                  <a:gd name="T7" fmla="*/ 1851 h 1851"/>
                  <a:gd name="T8" fmla="*/ 12 w 894"/>
                  <a:gd name="T9" fmla="*/ 1851 h 1851"/>
                  <a:gd name="T10" fmla="*/ 12 w 894"/>
                  <a:gd name="T11" fmla="*/ 1851 h 1851"/>
                  <a:gd name="T12" fmla="*/ 24 w 894"/>
                  <a:gd name="T13" fmla="*/ 1851 h 1851"/>
                  <a:gd name="T14" fmla="*/ 24 w 894"/>
                  <a:gd name="T15" fmla="*/ 1851 h 1851"/>
                  <a:gd name="T16" fmla="*/ 36 w 894"/>
                  <a:gd name="T17" fmla="*/ 1840 h 1851"/>
                  <a:gd name="T18" fmla="*/ 36 w 894"/>
                  <a:gd name="T19" fmla="*/ 1840 h 1851"/>
                  <a:gd name="T20" fmla="*/ 48 w 894"/>
                  <a:gd name="T21" fmla="*/ 1816 h 1851"/>
                  <a:gd name="T22" fmla="*/ 72 w 894"/>
                  <a:gd name="T23" fmla="*/ 1792 h 1851"/>
                  <a:gd name="T24" fmla="*/ 84 w 894"/>
                  <a:gd name="T25" fmla="*/ 1745 h 1851"/>
                  <a:gd name="T26" fmla="*/ 107 w 894"/>
                  <a:gd name="T27" fmla="*/ 1697 h 1851"/>
                  <a:gd name="T28" fmla="*/ 131 w 894"/>
                  <a:gd name="T29" fmla="*/ 1578 h 1851"/>
                  <a:gd name="T30" fmla="*/ 250 w 894"/>
                  <a:gd name="T31" fmla="*/ 961 h 1851"/>
                  <a:gd name="T32" fmla="*/ 322 w 894"/>
                  <a:gd name="T33" fmla="*/ 569 h 1851"/>
                  <a:gd name="T34" fmla="*/ 382 w 894"/>
                  <a:gd name="T35" fmla="*/ 285 h 1851"/>
                  <a:gd name="T36" fmla="*/ 417 w 894"/>
                  <a:gd name="T37" fmla="*/ 166 h 1851"/>
                  <a:gd name="T38" fmla="*/ 429 w 894"/>
                  <a:gd name="T39" fmla="*/ 118 h 1851"/>
                  <a:gd name="T40" fmla="*/ 441 w 894"/>
                  <a:gd name="T41" fmla="*/ 71 h 1851"/>
                  <a:gd name="T42" fmla="*/ 465 w 894"/>
                  <a:gd name="T43" fmla="*/ 47 h 1851"/>
                  <a:gd name="T44" fmla="*/ 465 w 894"/>
                  <a:gd name="T45" fmla="*/ 23 h 1851"/>
                  <a:gd name="T46" fmla="*/ 477 w 894"/>
                  <a:gd name="T47" fmla="*/ 12 h 1851"/>
                  <a:gd name="T48" fmla="*/ 489 w 894"/>
                  <a:gd name="T49" fmla="*/ 12 h 1851"/>
                  <a:gd name="T50" fmla="*/ 489 w 894"/>
                  <a:gd name="T51" fmla="*/ 0 h 1851"/>
                  <a:gd name="T52" fmla="*/ 489 w 894"/>
                  <a:gd name="T53" fmla="*/ 0 h 1851"/>
                  <a:gd name="T54" fmla="*/ 501 w 894"/>
                  <a:gd name="T55" fmla="*/ 0 h 1851"/>
                  <a:gd name="T56" fmla="*/ 501 w 894"/>
                  <a:gd name="T57" fmla="*/ 0 h 1851"/>
                  <a:gd name="T58" fmla="*/ 501 w 894"/>
                  <a:gd name="T59" fmla="*/ 0 h 1851"/>
                  <a:gd name="T60" fmla="*/ 501 w 894"/>
                  <a:gd name="T61" fmla="*/ 0 h 1851"/>
                  <a:gd name="T62" fmla="*/ 513 w 894"/>
                  <a:gd name="T63" fmla="*/ 0 h 1851"/>
                  <a:gd name="T64" fmla="*/ 513 w 894"/>
                  <a:gd name="T65" fmla="*/ 0 h 1851"/>
                  <a:gd name="T66" fmla="*/ 513 w 894"/>
                  <a:gd name="T67" fmla="*/ 0 h 1851"/>
                  <a:gd name="T68" fmla="*/ 513 w 894"/>
                  <a:gd name="T69" fmla="*/ 0 h 1851"/>
                  <a:gd name="T70" fmla="*/ 513 w 894"/>
                  <a:gd name="T71" fmla="*/ 0 h 1851"/>
                  <a:gd name="T72" fmla="*/ 525 w 894"/>
                  <a:gd name="T73" fmla="*/ 0 h 1851"/>
                  <a:gd name="T74" fmla="*/ 525 w 894"/>
                  <a:gd name="T75" fmla="*/ 0 h 1851"/>
                  <a:gd name="T76" fmla="*/ 525 w 894"/>
                  <a:gd name="T77" fmla="*/ 0 h 1851"/>
                  <a:gd name="T78" fmla="*/ 525 w 894"/>
                  <a:gd name="T79" fmla="*/ 0 h 1851"/>
                  <a:gd name="T80" fmla="*/ 537 w 894"/>
                  <a:gd name="T81" fmla="*/ 12 h 1851"/>
                  <a:gd name="T82" fmla="*/ 548 w 894"/>
                  <a:gd name="T83" fmla="*/ 23 h 1851"/>
                  <a:gd name="T84" fmla="*/ 560 w 894"/>
                  <a:gd name="T85" fmla="*/ 35 h 1851"/>
                  <a:gd name="T86" fmla="*/ 572 w 894"/>
                  <a:gd name="T87" fmla="*/ 71 h 1851"/>
                  <a:gd name="T88" fmla="*/ 584 w 894"/>
                  <a:gd name="T89" fmla="*/ 107 h 1851"/>
                  <a:gd name="T90" fmla="*/ 608 w 894"/>
                  <a:gd name="T91" fmla="*/ 154 h 1851"/>
                  <a:gd name="T92" fmla="*/ 632 w 894"/>
                  <a:gd name="T93" fmla="*/ 273 h 1851"/>
                  <a:gd name="T94" fmla="*/ 763 w 894"/>
                  <a:gd name="T95" fmla="*/ 949 h 1851"/>
                  <a:gd name="T96" fmla="*/ 835 w 894"/>
                  <a:gd name="T97" fmla="*/ 1317 h 1851"/>
                  <a:gd name="T98" fmla="*/ 858 w 894"/>
                  <a:gd name="T99" fmla="*/ 1472 h 1851"/>
                  <a:gd name="T100" fmla="*/ 894 w 894"/>
                  <a:gd name="T101" fmla="*/ 1602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4" h="1851">
                    <a:moveTo>
                      <a:pt x="0" y="1851"/>
                    </a:moveTo>
                    <a:lnTo>
                      <a:pt x="0" y="1851"/>
                    </a:lnTo>
                    <a:lnTo>
                      <a:pt x="0" y="1851"/>
                    </a:lnTo>
                    <a:lnTo>
                      <a:pt x="12" y="1851"/>
                    </a:lnTo>
                    <a:lnTo>
                      <a:pt x="12" y="1851"/>
                    </a:lnTo>
                    <a:lnTo>
                      <a:pt x="12" y="1851"/>
                    </a:lnTo>
                    <a:lnTo>
                      <a:pt x="24" y="1851"/>
                    </a:lnTo>
                    <a:lnTo>
                      <a:pt x="24" y="1851"/>
                    </a:lnTo>
                    <a:lnTo>
                      <a:pt x="36" y="1840"/>
                    </a:lnTo>
                    <a:lnTo>
                      <a:pt x="36" y="1840"/>
                    </a:lnTo>
                    <a:lnTo>
                      <a:pt x="48" y="1816"/>
                    </a:lnTo>
                    <a:lnTo>
                      <a:pt x="72" y="1792"/>
                    </a:lnTo>
                    <a:lnTo>
                      <a:pt x="84" y="1745"/>
                    </a:lnTo>
                    <a:lnTo>
                      <a:pt x="107" y="1697"/>
                    </a:lnTo>
                    <a:lnTo>
                      <a:pt x="131" y="1578"/>
                    </a:lnTo>
                    <a:lnTo>
                      <a:pt x="250" y="961"/>
                    </a:lnTo>
                    <a:lnTo>
                      <a:pt x="322" y="569"/>
                    </a:lnTo>
                    <a:lnTo>
                      <a:pt x="382" y="285"/>
                    </a:lnTo>
                    <a:lnTo>
                      <a:pt x="417" y="166"/>
                    </a:lnTo>
                    <a:lnTo>
                      <a:pt x="429" y="118"/>
                    </a:lnTo>
                    <a:lnTo>
                      <a:pt x="441" y="71"/>
                    </a:lnTo>
                    <a:lnTo>
                      <a:pt x="465" y="47"/>
                    </a:lnTo>
                    <a:lnTo>
                      <a:pt x="465" y="23"/>
                    </a:lnTo>
                    <a:lnTo>
                      <a:pt x="477" y="12"/>
                    </a:lnTo>
                    <a:lnTo>
                      <a:pt x="489" y="12"/>
                    </a:lnTo>
                    <a:lnTo>
                      <a:pt x="489" y="0"/>
                    </a:lnTo>
                    <a:lnTo>
                      <a:pt x="489" y="0"/>
                    </a:lnTo>
                    <a:lnTo>
                      <a:pt x="501" y="0"/>
                    </a:lnTo>
                    <a:lnTo>
                      <a:pt x="501" y="0"/>
                    </a:lnTo>
                    <a:lnTo>
                      <a:pt x="501" y="0"/>
                    </a:lnTo>
                    <a:lnTo>
                      <a:pt x="501" y="0"/>
                    </a:lnTo>
                    <a:lnTo>
                      <a:pt x="513" y="0"/>
                    </a:lnTo>
                    <a:lnTo>
                      <a:pt x="513" y="0"/>
                    </a:lnTo>
                    <a:lnTo>
                      <a:pt x="513" y="0"/>
                    </a:lnTo>
                    <a:lnTo>
                      <a:pt x="513" y="0"/>
                    </a:lnTo>
                    <a:lnTo>
                      <a:pt x="513" y="0"/>
                    </a:lnTo>
                    <a:lnTo>
                      <a:pt x="525" y="0"/>
                    </a:lnTo>
                    <a:lnTo>
                      <a:pt x="525" y="0"/>
                    </a:lnTo>
                    <a:lnTo>
                      <a:pt x="525" y="0"/>
                    </a:lnTo>
                    <a:lnTo>
                      <a:pt x="525" y="0"/>
                    </a:lnTo>
                    <a:lnTo>
                      <a:pt x="537" y="12"/>
                    </a:lnTo>
                    <a:lnTo>
                      <a:pt x="548" y="23"/>
                    </a:lnTo>
                    <a:lnTo>
                      <a:pt x="560" y="35"/>
                    </a:lnTo>
                    <a:lnTo>
                      <a:pt x="572" y="71"/>
                    </a:lnTo>
                    <a:lnTo>
                      <a:pt x="584" y="107"/>
                    </a:lnTo>
                    <a:lnTo>
                      <a:pt x="608" y="154"/>
                    </a:lnTo>
                    <a:lnTo>
                      <a:pt x="632" y="273"/>
                    </a:lnTo>
                    <a:lnTo>
                      <a:pt x="763" y="949"/>
                    </a:lnTo>
                    <a:lnTo>
                      <a:pt x="835" y="1317"/>
                    </a:lnTo>
                    <a:lnTo>
                      <a:pt x="858" y="1472"/>
                    </a:lnTo>
                    <a:lnTo>
                      <a:pt x="894" y="1602"/>
                    </a:lnTo>
                  </a:path>
                </a:pathLst>
              </a:custGeom>
              <a:noFill/>
              <a:ln w="38100"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30" name="Line 82"/>
              <p:cNvSpPr>
                <a:spLocks noChangeShapeType="1"/>
              </p:cNvSpPr>
              <p:nvPr/>
            </p:nvSpPr>
            <p:spPr bwMode="auto">
              <a:xfrm rot="10828644" flipH="1">
                <a:off x="4014" y="4020"/>
                <a:ext cx="13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7731" name="Rectangle 83"/>
            <p:cNvSpPr>
              <a:spLocks noChangeArrowheads="1"/>
            </p:cNvSpPr>
            <p:nvPr/>
          </p:nvSpPr>
          <p:spPr bwMode="auto">
            <a:xfrm>
              <a:off x="4149" y="2777"/>
              <a:ext cx="45" cy="318"/>
            </a:xfrm>
            <a:prstGeom prst="rect">
              <a:avLst/>
            </a:prstGeom>
            <a:solidFill>
              <a:srgbClr val="CCFFFF"/>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b="1">
                <a:latin typeface="Times New Roman" panose="02020603050405020304" pitchFamily="18" charset="0"/>
                <a:ea typeface="隶书" panose="02010509060101010101" pitchFamily="49" charset="-122"/>
              </a:endParaRPr>
            </a:p>
          </p:txBody>
        </p:sp>
        <p:sp>
          <p:nvSpPr>
            <p:cNvPr id="27732" name="Line 84"/>
            <p:cNvSpPr>
              <a:spLocks noChangeShapeType="1"/>
            </p:cNvSpPr>
            <p:nvPr/>
          </p:nvSpPr>
          <p:spPr bwMode="auto">
            <a:xfrm flipH="1">
              <a:off x="3333" y="3594"/>
              <a:ext cx="408" cy="317"/>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733" name="Line 85"/>
            <p:cNvSpPr>
              <a:spLocks noChangeShapeType="1"/>
            </p:cNvSpPr>
            <p:nvPr/>
          </p:nvSpPr>
          <p:spPr bwMode="auto">
            <a:xfrm flipH="1">
              <a:off x="4467" y="2777"/>
              <a:ext cx="408" cy="317"/>
            </a:xfrm>
            <a:prstGeom prst="line">
              <a:avLst/>
            </a:prstGeom>
            <a:noFill/>
            <a:ln w="28575">
              <a:pattFill prst="narVert">
                <a:fgClr>
                  <a:schemeClr val="accent1"/>
                </a:fgClr>
                <a:bgClr>
                  <a:srgbClr val="FFFFFF"/>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aphicFrame>
        <p:nvGraphicFramePr>
          <p:cNvPr id="27734" name="Object 86"/>
          <p:cNvGraphicFramePr>
            <a:graphicFrameLocks noChangeAspect="1"/>
          </p:cNvGraphicFramePr>
          <p:nvPr/>
        </p:nvGraphicFramePr>
        <p:xfrm>
          <a:off x="6122988" y="5386388"/>
          <a:ext cx="393700" cy="419100"/>
        </p:xfrm>
        <a:graphic>
          <a:graphicData uri="http://schemas.openxmlformats.org/presentationml/2006/ole">
            <mc:AlternateContent xmlns:mc="http://schemas.openxmlformats.org/markup-compatibility/2006">
              <mc:Choice xmlns:v="urn:schemas-microsoft-com:vml" Requires="v">
                <p:oleObj spid="_x0000_s20487" name="公式" r:id="rId15" imgW="393480" imgH="419040" progId="Equation.3">
                  <p:embed/>
                </p:oleObj>
              </mc:Choice>
              <mc:Fallback>
                <p:oleObj name="公式" r:id="rId15" imgW="393480" imgH="419040" progId="Equation.3">
                  <p:embed/>
                  <p:pic>
                    <p:nvPicPr>
                      <p:cNvPr id="27734" name="Object 8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22988" y="5386388"/>
                        <a:ext cx="3937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735" name="Object 87"/>
          <p:cNvGraphicFramePr>
            <a:graphicFrameLocks noChangeAspect="1"/>
          </p:cNvGraphicFramePr>
          <p:nvPr/>
        </p:nvGraphicFramePr>
        <p:xfrm>
          <a:off x="6804025" y="5889625"/>
          <a:ext cx="406400" cy="419100"/>
        </p:xfrm>
        <a:graphic>
          <a:graphicData uri="http://schemas.openxmlformats.org/presentationml/2006/ole">
            <mc:AlternateContent xmlns:mc="http://schemas.openxmlformats.org/markup-compatibility/2006">
              <mc:Choice xmlns:v="urn:schemas-microsoft-com:vml" Requires="v">
                <p:oleObj spid="_x0000_s20488" name="公式" r:id="rId17" imgW="406080" imgH="419040" progId="Equation.3">
                  <p:embed/>
                </p:oleObj>
              </mc:Choice>
              <mc:Fallback>
                <p:oleObj name="公式" r:id="rId17" imgW="406080" imgH="419040" progId="Equation.3">
                  <p:embed/>
                  <p:pic>
                    <p:nvPicPr>
                      <p:cNvPr id="27735" name="Object 8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04025" y="5889625"/>
                        <a:ext cx="4064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736" name="Text Box 88"/>
          <p:cNvSpPr txBox="1">
            <a:spLocks noChangeArrowheads="1"/>
          </p:cNvSpPr>
          <p:nvPr/>
        </p:nvSpPr>
        <p:spPr bwMode="auto">
          <a:xfrm>
            <a:off x="468313" y="5084763"/>
            <a:ext cx="5111750" cy="4572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ea typeface="仿宋_GB2312" pitchFamily="49" charset="-122"/>
              </a:rPr>
              <a:t>单光子经过反射镜后处在叠加态</a:t>
            </a:r>
          </a:p>
        </p:txBody>
      </p:sp>
      <p:graphicFrame>
        <p:nvGraphicFramePr>
          <p:cNvPr id="27737" name="Object 89"/>
          <p:cNvGraphicFramePr>
            <a:graphicFrameLocks noChangeAspect="1"/>
          </p:cNvGraphicFramePr>
          <p:nvPr/>
        </p:nvGraphicFramePr>
        <p:xfrm>
          <a:off x="1619250" y="5589588"/>
          <a:ext cx="2641600" cy="419100"/>
        </p:xfrm>
        <a:graphic>
          <a:graphicData uri="http://schemas.openxmlformats.org/presentationml/2006/ole">
            <mc:AlternateContent xmlns:mc="http://schemas.openxmlformats.org/markup-compatibility/2006">
              <mc:Choice xmlns:v="urn:schemas-microsoft-com:vml" Requires="v">
                <p:oleObj spid="_x0000_s20489" name="公式" r:id="rId19" imgW="2641320" imgH="419040" progId="Equation.3">
                  <p:embed/>
                </p:oleObj>
              </mc:Choice>
              <mc:Fallback>
                <p:oleObj name="公式" r:id="rId19" imgW="2641320" imgH="419040" progId="Equation.3">
                  <p:embed/>
                  <p:pic>
                    <p:nvPicPr>
                      <p:cNvPr id="27737" name="Object 8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19250" y="5589588"/>
                        <a:ext cx="26416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738" name="Text Box 90"/>
          <p:cNvSpPr txBox="1">
            <a:spLocks noChangeArrowheads="1"/>
          </p:cNvSpPr>
          <p:nvPr/>
        </p:nvSpPr>
        <p:spPr bwMode="auto">
          <a:xfrm>
            <a:off x="3419475" y="3789363"/>
            <a:ext cx="5113338" cy="51911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仿宋_GB2312" pitchFamily="49" charset="-122"/>
                <a:ea typeface="仿宋_GB2312" pitchFamily="49" charset="-122"/>
              </a:rPr>
              <a:t>既处在</a:t>
            </a:r>
            <a:r>
              <a:rPr kumimoji="1" lang="en-US" altLang="zh-CN" sz="2800" b="1">
                <a:latin typeface="仿宋_GB2312" pitchFamily="49" charset="-122"/>
                <a:ea typeface="仿宋_GB2312" pitchFamily="49" charset="-122"/>
              </a:rPr>
              <a:t>Ψ</a:t>
            </a:r>
            <a:r>
              <a:rPr kumimoji="1" lang="en-US" altLang="zh-CN" sz="2800" b="1" baseline="-25000">
                <a:latin typeface="仿宋_GB2312" pitchFamily="49" charset="-122"/>
                <a:ea typeface="仿宋_GB2312" pitchFamily="49" charset="-122"/>
              </a:rPr>
              <a:t>1</a:t>
            </a:r>
            <a:r>
              <a:rPr kumimoji="1" lang="zh-CN" altLang="en-US" sz="2800" b="1">
                <a:latin typeface="仿宋_GB2312" pitchFamily="49" charset="-122"/>
                <a:ea typeface="仿宋_GB2312" pitchFamily="49" charset="-122"/>
              </a:rPr>
              <a:t>态</a:t>
            </a:r>
            <a:r>
              <a:rPr kumimoji="1" lang="zh-CN" altLang="en-US" sz="2800" b="1" u="sng">
                <a:latin typeface="仿宋_GB2312" pitchFamily="49" charset="-122"/>
                <a:ea typeface="仿宋_GB2312" pitchFamily="49" charset="-122"/>
              </a:rPr>
              <a:t>同时</a:t>
            </a:r>
            <a:r>
              <a:rPr kumimoji="1" lang="zh-CN" altLang="en-US" sz="2800" b="1">
                <a:latin typeface="仿宋_GB2312" pitchFamily="49" charset="-122"/>
                <a:ea typeface="仿宋_GB2312" pitchFamily="49" charset="-122"/>
              </a:rPr>
              <a:t>又处在</a:t>
            </a:r>
            <a:r>
              <a:rPr kumimoji="1" lang="en-US" altLang="zh-CN" sz="2800" b="1">
                <a:latin typeface="仿宋_GB2312" pitchFamily="49" charset="-122"/>
                <a:ea typeface="仿宋_GB2312" pitchFamily="49" charset="-122"/>
              </a:rPr>
              <a:t>Ψ</a:t>
            </a:r>
            <a:r>
              <a:rPr kumimoji="1" lang="en-US" altLang="zh-CN" sz="2800" b="1" baseline="-25000">
                <a:latin typeface="仿宋_GB2312" pitchFamily="49" charset="-122"/>
                <a:ea typeface="仿宋_GB2312" pitchFamily="49" charset="-122"/>
              </a:rPr>
              <a:t>2</a:t>
            </a:r>
            <a:r>
              <a:rPr kumimoji="1" lang="zh-CN" altLang="en-US" sz="2800" b="1">
                <a:latin typeface="仿宋_GB2312" pitchFamily="49" charset="-122"/>
                <a:ea typeface="仿宋_GB2312" pitchFamily="49" charset="-122"/>
              </a:rPr>
              <a:t>态</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blinds(horizontal)">
                                      <p:cBhvr>
                                        <p:cTn id="7" dur="500"/>
                                        <p:tgtEl>
                                          <p:spTgt spid="276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652"/>
                                        </p:tgtEl>
                                        <p:attrNameLst>
                                          <p:attrName>style.visibility</p:attrName>
                                        </p:attrNameLst>
                                      </p:cBhvr>
                                      <p:to>
                                        <p:strVal val="visible"/>
                                      </p:to>
                                    </p:set>
                                    <p:animEffect transition="in" filter="wipe(left)">
                                      <p:cBhvr>
                                        <p:cTn id="12" dur="2000"/>
                                        <p:tgtEl>
                                          <p:spTgt spid="2765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7653"/>
                                        </p:tgtEl>
                                        <p:attrNameLst>
                                          <p:attrName>style.visibility</p:attrName>
                                        </p:attrNameLst>
                                      </p:cBhvr>
                                      <p:to>
                                        <p:strVal val="visible"/>
                                      </p:to>
                                    </p:set>
                                    <p:animEffect transition="in" filter="wipe(left)">
                                      <p:cBhvr>
                                        <p:cTn id="17" dur="2000"/>
                                        <p:tgtEl>
                                          <p:spTgt spid="2765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7654"/>
                                        </p:tgtEl>
                                        <p:attrNameLst>
                                          <p:attrName>style.visibility</p:attrName>
                                        </p:attrNameLst>
                                      </p:cBhvr>
                                      <p:to>
                                        <p:strVal val="visible"/>
                                      </p:to>
                                    </p:set>
                                    <p:animEffect transition="in" filter="wipe(left)">
                                      <p:cBhvr>
                                        <p:cTn id="22" dur="2000"/>
                                        <p:tgtEl>
                                          <p:spTgt spid="2765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7656"/>
                                        </p:tgtEl>
                                        <p:attrNameLst>
                                          <p:attrName>style.visibility</p:attrName>
                                        </p:attrNameLst>
                                      </p:cBhvr>
                                      <p:to>
                                        <p:strVal val="visible"/>
                                      </p:to>
                                    </p:set>
                                    <p:animEffect transition="in" filter="blinds(horizontal)">
                                      <p:cBhvr>
                                        <p:cTn id="27" dur="500"/>
                                        <p:tgtEl>
                                          <p:spTgt spid="276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7655"/>
                                        </p:tgtEl>
                                        <p:attrNameLst>
                                          <p:attrName>style.visibility</p:attrName>
                                        </p:attrNameLst>
                                      </p:cBhvr>
                                      <p:to>
                                        <p:strVal val="visible"/>
                                      </p:to>
                                    </p:set>
                                    <p:animEffect transition="in" filter="blinds(horizontal)">
                                      <p:cBhvr>
                                        <p:cTn id="32" dur="500"/>
                                        <p:tgtEl>
                                          <p:spTgt spid="2765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7660"/>
                                        </p:tgtEl>
                                        <p:attrNameLst>
                                          <p:attrName>style.visibility</p:attrName>
                                        </p:attrNameLst>
                                      </p:cBhvr>
                                      <p:to>
                                        <p:strVal val="visible"/>
                                      </p:to>
                                    </p:set>
                                    <p:animEffect transition="in" filter="blinds(horizontal)">
                                      <p:cBhvr>
                                        <p:cTn id="37" dur="500"/>
                                        <p:tgtEl>
                                          <p:spTgt spid="2766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7662"/>
                                        </p:tgtEl>
                                        <p:attrNameLst>
                                          <p:attrName>style.visibility</p:attrName>
                                        </p:attrNameLst>
                                      </p:cBhvr>
                                      <p:to>
                                        <p:strVal val="visible"/>
                                      </p:to>
                                    </p:set>
                                    <p:animEffect transition="in" filter="wipe(left)">
                                      <p:cBhvr>
                                        <p:cTn id="42" dur="2000"/>
                                        <p:tgtEl>
                                          <p:spTgt spid="2766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7661"/>
                                        </p:tgtEl>
                                        <p:attrNameLst>
                                          <p:attrName>style.visibility</p:attrName>
                                        </p:attrNameLst>
                                      </p:cBhvr>
                                      <p:to>
                                        <p:strVal val="visible"/>
                                      </p:to>
                                    </p:set>
                                    <p:animEffect transition="in" filter="wipe(up)">
                                      <p:cBhvr>
                                        <p:cTn id="47" dur="500"/>
                                        <p:tgtEl>
                                          <p:spTgt spid="2766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7666"/>
                                        </p:tgtEl>
                                        <p:attrNameLst>
                                          <p:attrName>style.visibility</p:attrName>
                                        </p:attrNameLst>
                                      </p:cBhvr>
                                      <p:to>
                                        <p:strVal val="visible"/>
                                      </p:to>
                                    </p:set>
                                    <p:animEffect transition="in" filter="wipe(left)">
                                      <p:cBhvr>
                                        <p:cTn id="52" dur="2000"/>
                                        <p:tgtEl>
                                          <p:spTgt spid="2766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7738"/>
                                        </p:tgtEl>
                                        <p:attrNameLst>
                                          <p:attrName>style.visibility</p:attrName>
                                        </p:attrNameLst>
                                      </p:cBhvr>
                                      <p:to>
                                        <p:strVal val="visible"/>
                                      </p:to>
                                    </p:set>
                                    <p:animEffect transition="in" filter="blinds(horizontal)">
                                      <p:cBhvr>
                                        <p:cTn id="57" dur="500"/>
                                        <p:tgtEl>
                                          <p:spTgt spid="2773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nodeType="clickEffect">
                                  <p:stCondLst>
                                    <p:cond delay="0"/>
                                  </p:stCondLst>
                                  <p:childTnLst>
                                    <p:set>
                                      <p:cBhvr>
                                        <p:cTn id="61" dur="1" fill="hold">
                                          <p:stCondLst>
                                            <p:cond delay="0"/>
                                          </p:stCondLst>
                                        </p:cTn>
                                        <p:tgtEl>
                                          <p:spTgt spid="27671"/>
                                        </p:tgtEl>
                                        <p:attrNameLst>
                                          <p:attrName>style.visibility</p:attrName>
                                        </p:attrNameLst>
                                      </p:cBhvr>
                                      <p:to>
                                        <p:strVal val="visible"/>
                                      </p:to>
                                    </p:set>
                                    <p:animEffect transition="in" filter="blinds(horizontal)">
                                      <p:cBhvr>
                                        <p:cTn id="62" dur="500"/>
                                        <p:tgtEl>
                                          <p:spTgt spid="27671"/>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nodeType="clickEffect">
                                  <p:stCondLst>
                                    <p:cond delay="0"/>
                                  </p:stCondLst>
                                  <p:childTnLst>
                                    <p:set>
                                      <p:cBhvr>
                                        <p:cTn id="66" dur="1" fill="hold">
                                          <p:stCondLst>
                                            <p:cond delay="0"/>
                                          </p:stCondLst>
                                        </p:cTn>
                                        <p:tgtEl>
                                          <p:spTgt spid="27734"/>
                                        </p:tgtEl>
                                        <p:attrNameLst>
                                          <p:attrName>style.visibility</p:attrName>
                                        </p:attrNameLst>
                                      </p:cBhvr>
                                      <p:to>
                                        <p:strVal val="visible"/>
                                      </p:to>
                                    </p:set>
                                    <p:animEffect transition="in" filter="blinds(horizontal)">
                                      <p:cBhvr>
                                        <p:cTn id="67" dur="500"/>
                                        <p:tgtEl>
                                          <p:spTgt spid="27734"/>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nodeType="clickEffect">
                                  <p:stCondLst>
                                    <p:cond delay="0"/>
                                  </p:stCondLst>
                                  <p:childTnLst>
                                    <p:set>
                                      <p:cBhvr>
                                        <p:cTn id="71" dur="1" fill="hold">
                                          <p:stCondLst>
                                            <p:cond delay="0"/>
                                          </p:stCondLst>
                                        </p:cTn>
                                        <p:tgtEl>
                                          <p:spTgt spid="27735"/>
                                        </p:tgtEl>
                                        <p:attrNameLst>
                                          <p:attrName>style.visibility</p:attrName>
                                        </p:attrNameLst>
                                      </p:cBhvr>
                                      <p:to>
                                        <p:strVal val="visible"/>
                                      </p:to>
                                    </p:set>
                                    <p:animEffect transition="in" filter="blinds(horizontal)">
                                      <p:cBhvr>
                                        <p:cTn id="72" dur="500"/>
                                        <p:tgtEl>
                                          <p:spTgt spid="2773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27736"/>
                                        </p:tgtEl>
                                        <p:attrNameLst>
                                          <p:attrName>style.visibility</p:attrName>
                                        </p:attrNameLst>
                                      </p:cBhvr>
                                      <p:to>
                                        <p:strVal val="visible"/>
                                      </p:to>
                                    </p:set>
                                    <p:animEffect transition="in" filter="blinds(horizontal)">
                                      <p:cBhvr>
                                        <p:cTn id="77" dur="500"/>
                                        <p:tgtEl>
                                          <p:spTgt spid="2773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nodeType="clickEffect">
                                  <p:stCondLst>
                                    <p:cond delay="0"/>
                                  </p:stCondLst>
                                  <p:childTnLst>
                                    <p:set>
                                      <p:cBhvr>
                                        <p:cTn id="81" dur="1" fill="hold">
                                          <p:stCondLst>
                                            <p:cond delay="0"/>
                                          </p:stCondLst>
                                        </p:cTn>
                                        <p:tgtEl>
                                          <p:spTgt spid="27737"/>
                                        </p:tgtEl>
                                        <p:attrNameLst>
                                          <p:attrName>style.visibility</p:attrName>
                                        </p:attrNameLst>
                                      </p:cBhvr>
                                      <p:to>
                                        <p:strVal val="visible"/>
                                      </p:to>
                                    </p:set>
                                    <p:animEffect transition="in" filter="wipe(left)">
                                      <p:cBhvr>
                                        <p:cTn id="82" dur="2000"/>
                                        <p:tgtEl>
                                          <p:spTgt spid="277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P spid="27654" grpId="0"/>
      <p:bldP spid="27655" grpId="0"/>
      <p:bldP spid="27660" grpId="0"/>
      <p:bldP spid="27661" grpId="0" animBg="1"/>
      <p:bldP spid="27736" grpId="0"/>
      <p:bldP spid="2773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nvGraphicFramePr>
        <p:xfrm>
          <a:off x="2051050" y="1262063"/>
          <a:ext cx="1066800" cy="1879600"/>
        </p:xfrm>
        <a:graphic>
          <a:graphicData uri="http://schemas.openxmlformats.org/presentationml/2006/ole">
            <mc:AlternateContent xmlns:mc="http://schemas.openxmlformats.org/markup-compatibility/2006">
              <mc:Choice xmlns:v="urn:schemas-microsoft-com:vml" Requires="v">
                <p:oleObj spid="_x0000_s3073" name="公式" r:id="rId3" imgW="1066680" imgH="1879560" progId="Equation.3">
                  <p:embed/>
                </p:oleObj>
              </mc:Choice>
              <mc:Fallback>
                <p:oleObj name="公式" r:id="rId3" imgW="1066680" imgH="1879560" progId="Equation.3">
                  <p:embed/>
                  <p:pic>
                    <p:nvPicPr>
                      <p:cNvPr id="2867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050" y="1262063"/>
                        <a:ext cx="1066800" cy="187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675" name="Object 3"/>
          <p:cNvGraphicFramePr>
            <a:graphicFrameLocks noChangeAspect="1"/>
          </p:cNvGraphicFramePr>
          <p:nvPr/>
        </p:nvGraphicFramePr>
        <p:xfrm>
          <a:off x="3983038" y="1557338"/>
          <a:ext cx="1270000" cy="1384300"/>
        </p:xfrm>
        <a:graphic>
          <a:graphicData uri="http://schemas.openxmlformats.org/presentationml/2006/ole">
            <mc:AlternateContent xmlns:mc="http://schemas.openxmlformats.org/markup-compatibility/2006">
              <mc:Choice xmlns:v="urn:schemas-microsoft-com:vml" Requires="v">
                <p:oleObj spid="_x0000_s3074" name="公式" r:id="rId5" imgW="1269720" imgH="1384200" progId="Equation.3">
                  <p:embed/>
                </p:oleObj>
              </mc:Choice>
              <mc:Fallback>
                <p:oleObj name="公式" r:id="rId5" imgW="1269720" imgH="1384200" progId="Equation.3">
                  <p:embed/>
                  <p:pic>
                    <p:nvPicPr>
                      <p:cNvPr id="2867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3038" y="1557338"/>
                        <a:ext cx="1270000" cy="1384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676" name="Object 4"/>
          <p:cNvGraphicFramePr>
            <a:graphicFrameLocks noChangeAspect="1"/>
          </p:cNvGraphicFramePr>
          <p:nvPr/>
        </p:nvGraphicFramePr>
        <p:xfrm>
          <a:off x="5940425" y="1812925"/>
          <a:ext cx="1282700" cy="1016000"/>
        </p:xfrm>
        <a:graphic>
          <a:graphicData uri="http://schemas.openxmlformats.org/presentationml/2006/ole">
            <mc:AlternateContent xmlns:mc="http://schemas.openxmlformats.org/markup-compatibility/2006">
              <mc:Choice xmlns:v="urn:schemas-microsoft-com:vml" Requires="v">
                <p:oleObj spid="_x0000_s3075" name="公式" r:id="rId7" imgW="1282680" imgH="1015920" progId="Equation.3">
                  <p:embed/>
                </p:oleObj>
              </mc:Choice>
              <mc:Fallback>
                <p:oleObj name="公式" r:id="rId7" imgW="1282680" imgH="1015920" progId="Equation.3">
                  <p:embed/>
                  <p:pic>
                    <p:nvPicPr>
                      <p:cNvPr id="28676"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0425" y="1812925"/>
                        <a:ext cx="1282700" cy="10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677" name="Object 5"/>
          <p:cNvGraphicFramePr>
            <a:graphicFrameLocks noChangeAspect="1"/>
          </p:cNvGraphicFramePr>
          <p:nvPr/>
        </p:nvGraphicFramePr>
        <p:xfrm>
          <a:off x="2392363" y="3429000"/>
          <a:ext cx="4635500" cy="838200"/>
        </p:xfrm>
        <a:graphic>
          <a:graphicData uri="http://schemas.openxmlformats.org/presentationml/2006/ole">
            <mc:AlternateContent xmlns:mc="http://schemas.openxmlformats.org/markup-compatibility/2006">
              <mc:Choice xmlns:v="urn:schemas-microsoft-com:vml" Requires="v">
                <p:oleObj spid="_x0000_s3076" name="公式" r:id="rId9" imgW="4635360" imgH="838080" progId="Equation.3">
                  <p:embed/>
                </p:oleObj>
              </mc:Choice>
              <mc:Fallback>
                <p:oleObj name="公式" r:id="rId9" imgW="4635360" imgH="838080" progId="Equation.3">
                  <p:embed/>
                  <p:pic>
                    <p:nvPicPr>
                      <p:cNvPr id="28677"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92363" y="3429000"/>
                        <a:ext cx="4635500" cy="838200"/>
                      </a:xfrm>
                      <a:prstGeom prst="rect">
                        <a:avLst/>
                      </a:prstGeom>
                      <a:solidFill>
                        <a:srgbClr val="80008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8" name="Text Box 6"/>
          <p:cNvSpPr txBox="1">
            <a:spLocks noChangeArrowheads="1"/>
          </p:cNvSpPr>
          <p:nvPr/>
        </p:nvSpPr>
        <p:spPr bwMode="auto">
          <a:xfrm>
            <a:off x="2916238" y="404813"/>
            <a:ext cx="3600450" cy="679450"/>
          </a:xfrm>
          <a:prstGeom prst="rect">
            <a:avLst/>
          </a:prstGeom>
          <a:gradFill rotWithShape="1">
            <a:gsLst>
              <a:gs pos="0">
                <a:schemeClr val="accent2">
                  <a:gamma/>
                  <a:shade val="39216"/>
                  <a:invGamma/>
                </a:schemeClr>
              </a:gs>
              <a:gs pos="50000">
                <a:schemeClr val="accent2"/>
              </a:gs>
              <a:gs pos="100000">
                <a:schemeClr val="accent2">
                  <a:gamma/>
                  <a:shade val="39216"/>
                  <a:invGamma/>
                </a:schemeClr>
              </a:gs>
            </a:gsLst>
            <a:lin ang="5400000" scaled="1"/>
          </a:gra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3600" b="1">
                <a:solidFill>
                  <a:srgbClr val="FFFF00"/>
                </a:solidFill>
                <a:latin typeface="Times New Roman" panose="02020603050405020304" pitchFamily="18" charset="0"/>
                <a:ea typeface="隶书" panose="02010509060101010101" pitchFamily="49" charset="-122"/>
              </a:rPr>
              <a:t>德布洛义关系式</a:t>
            </a:r>
          </a:p>
        </p:txBody>
      </p:sp>
      <p:graphicFrame>
        <p:nvGraphicFramePr>
          <p:cNvPr id="28679" name="Object 7"/>
          <p:cNvGraphicFramePr>
            <a:graphicFrameLocks noChangeAspect="1"/>
          </p:cNvGraphicFramePr>
          <p:nvPr/>
        </p:nvGraphicFramePr>
        <p:xfrm>
          <a:off x="971550" y="4581525"/>
          <a:ext cx="7416800" cy="927100"/>
        </p:xfrm>
        <a:graphic>
          <a:graphicData uri="http://schemas.openxmlformats.org/presentationml/2006/ole">
            <mc:AlternateContent xmlns:mc="http://schemas.openxmlformats.org/markup-compatibility/2006">
              <mc:Choice xmlns:v="urn:schemas-microsoft-com:vml" Requires="v">
                <p:oleObj spid="_x0000_s3077" name="公式" r:id="rId11" imgW="7226280" imgH="927000" progId="Equation.3">
                  <p:embed/>
                </p:oleObj>
              </mc:Choice>
              <mc:Fallback>
                <p:oleObj name="公式" r:id="rId11" imgW="7226280" imgH="927000" progId="Equation.3">
                  <p:embed/>
                  <p:pic>
                    <p:nvPicPr>
                      <p:cNvPr id="28679"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71550" y="4581525"/>
                        <a:ext cx="7416800"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7" name="Text Box 27"/>
          <p:cNvSpPr txBox="1">
            <a:spLocks noChangeArrowheads="1"/>
          </p:cNvSpPr>
          <p:nvPr/>
        </p:nvSpPr>
        <p:spPr bwMode="auto">
          <a:xfrm>
            <a:off x="0" y="152400"/>
            <a:ext cx="91440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chemeClr val="accent2"/>
                </a:solidFill>
                <a:latin typeface="Times New Roman" panose="02020603050405020304" pitchFamily="18" charset="0"/>
              </a:rPr>
              <a:t>光（波）的粒子性</a:t>
            </a:r>
            <a:r>
              <a:rPr kumimoji="1" lang="en-US" altLang="zh-CN" sz="2800" b="1">
                <a:latin typeface="Times New Roman" panose="02020603050405020304" pitchFamily="18" charset="0"/>
              </a:rPr>
              <a:t>——</a:t>
            </a:r>
            <a:r>
              <a:rPr kumimoji="1" lang="zh-CN" altLang="en-US" sz="2800" b="1">
                <a:latin typeface="Times New Roman" panose="02020603050405020304" pitchFamily="18" charset="0"/>
              </a:rPr>
              <a:t>光电效应、</a:t>
            </a:r>
            <a:r>
              <a:rPr kumimoji="1" lang="en-US" altLang="zh-CN" sz="2800" b="1">
                <a:latin typeface="Times New Roman" panose="02020603050405020304" pitchFamily="18" charset="0"/>
              </a:rPr>
              <a:t>Compton</a:t>
            </a:r>
            <a:r>
              <a:rPr kumimoji="1" lang="zh-CN" altLang="en-US" sz="2800" b="1">
                <a:latin typeface="Times New Roman" panose="02020603050405020304" pitchFamily="18" charset="0"/>
              </a:rPr>
              <a:t>散射实验证实</a:t>
            </a:r>
          </a:p>
          <a:p>
            <a:pPr>
              <a:spcBef>
                <a:spcPct val="50000"/>
              </a:spcBef>
            </a:pPr>
            <a:r>
              <a:rPr kumimoji="1" lang="zh-CN" altLang="en-US" sz="2800" b="1">
                <a:solidFill>
                  <a:schemeClr val="accent2"/>
                </a:solidFill>
                <a:latin typeface="Times New Roman" panose="02020603050405020304" pitchFamily="18" charset="0"/>
              </a:rPr>
              <a:t>粒子的波性</a:t>
            </a:r>
            <a:r>
              <a:rPr kumimoji="1" lang="en-US" altLang="zh-CN" sz="2800" b="1">
                <a:latin typeface="Times New Roman" panose="02020603050405020304" pitchFamily="18" charset="0"/>
              </a:rPr>
              <a:t>——</a:t>
            </a:r>
            <a:r>
              <a:rPr kumimoji="1" lang="zh-CN" altLang="en-US" sz="2800" b="1">
                <a:latin typeface="Times New Roman" panose="02020603050405020304" pitchFamily="18" charset="0"/>
              </a:rPr>
              <a:t>当时没有任何直接的实验证据</a:t>
            </a:r>
            <a:endParaRPr kumimoji="1" lang="zh-CN" altLang="en-US" sz="2800" b="1">
              <a:solidFill>
                <a:schemeClr val="accent2"/>
              </a:solidFill>
              <a:latin typeface="Times New Roman" panose="02020603050405020304" pitchFamily="18" charset="0"/>
            </a:endParaRPr>
          </a:p>
        </p:txBody>
      </p:sp>
      <p:sp>
        <p:nvSpPr>
          <p:cNvPr id="10268" name="Text Box 28"/>
          <p:cNvSpPr txBox="1">
            <a:spLocks noChangeArrowheads="1"/>
          </p:cNvSpPr>
          <p:nvPr/>
        </p:nvSpPr>
        <p:spPr bwMode="auto">
          <a:xfrm>
            <a:off x="76200" y="1371600"/>
            <a:ext cx="8915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a:latin typeface="Times New Roman" panose="02020603050405020304" pitchFamily="18" charset="0"/>
              </a:rPr>
              <a:t>若将德布罗意关系式应用与氢原子上，原子定态假设便和驻波联系起来，十分自然地给出角动量量子化条件。电子要想作稳定运动，电子回转一周的周长应为其波长整数倍，即</a:t>
            </a:r>
          </a:p>
        </p:txBody>
      </p:sp>
      <p:sp>
        <p:nvSpPr>
          <p:cNvPr id="10270" name="Text Box 30"/>
          <p:cNvSpPr txBox="1">
            <a:spLocks noChangeArrowheads="1"/>
          </p:cNvSpPr>
          <p:nvPr/>
        </p:nvSpPr>
        <p:spPr bwMode="auto">
          <a:xfrm>
            <a:off x="425450" y="5057775"/>
            <a:ext cx="33845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en-US" altLang="zh-CN" sz="2400">
                <a:latin typeface="Times New Roman" panose="02020603050405020304" pitchFamily="18" charset="0"/>
              </a:rPr>
              <a:t>    </a:t>
            </a:r>
            <a:r>
              <a:rPr kumimoji="1" lang="zh-CN" altLang="en-US" sz="2400">
                <a:latin typeface="Times New Roman" panose="02020603050405020304" pitchFamily="18" charset="0"/>
              </a:rPr>
              <a:t>这正是玻尔曾用过的</a:t>
            </a:r>
          </a:p>
          <a:p>
            <a:r>
              <a:rPr kumimoji="1" lang="zh-CN" altLang="en-US" sz="2400">
                <a:latin typeface="Times New Roman" panose="02020603050405020304" pitchFamily="18" charset="0"/>
              </a:rPr>
              <a:t>角动量量子化条件。</a:t>
            </a:r>
          </a:p>
        </p:txBody>
      </p:sp>
      <p:graphicFrame>
        <p:nvGraphicFramePr>
          <p:cNvPr id="10271" name="Object 31"/>
          <p:cNvGraphicFramePr>
            <a:graphicFrameLocks noChangeAspect="1"/>
          </p:cNvGraphicFramePr>
          <p:nvPr/>
        </p:nvGraphicFramePr>
        <p:xfrm>
          <a:off x="914400" y="2703513"/>
          <a:ext cx="5715000" cy="573087"/>
        </p:xfrm>
        <a:graphic>
          <a:graphicData uri="http://schemas.openxmlformats.org/presentationml/2006/ole">
            <mc:AlternateContent xmlns:mc="http://schemas.openxmlformats.org/markup-compatibility/2006">
              <mc:Choice xmlns:v="urn:schemas-microsoft-com:vml" Requires="v">
                <p:oleObj spid="_x0000_s4097" name="公式" r:id="rId3" imgW="1955520" imgH="215640" progId="Equation.3">
                  <p:embed/>
                </p:oleObj>
              </mc:Choice>
              <mc:Fallback>
                <p:oleObj name="公式" r:id="rId3" imgW="1955520" imgH="215640" progId="Equation.3">
                  <p:embed/>
                  <p:pic>
                    <p:nvPicPr>
                      <p:cNvPr id="10271" name="Object 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703513"/>
                        <a:ext cx="5715000" cy="573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0272" name="Picture 32" descr="25---"/>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4762" r="4762" b="16893"/>
          <a:stretch>
            <a:fillRect/>
          </a:stretch>
        </p:blipFill>
        <p:spPr bwMode="auto">
          <a:xfrm>
            <a:off x="4114800" y="3533775"/>
            <a:ext cx="4953000" cy="2867025"/>
          </a:xfrm>
          <a:prstGeom prst="rect">
            <a:avLst/>
          </a:prstGeom>
          <a:noFill/>
          <a:extLst>
            <a:ext uri="{909E8E84-426E-40DD-AFC4-6F175D3DCCD1}">
              <a14:hiddenFill xmlns:a14="http://schemas.microsoft.com/office/drawing/2010/main">
                <a:solidFill>
                  <a:srgbClr val="FFFFFF"/>
                </a:solidFill>
              </a14:hiddenFill>
            </a:ext>
          </a:extLst>
        </p:spPr>
      </p:pic>
      <p:grpSp>
        <p:nvGrpSpPr>
          <p:cNvPr id="10279" name="Group 39"/>
          <p:cNvGrpSpPr>
            <a:grpSpLocks/>
          </p:cNvGrpSpPr>
          <p:nvPr/>
        </p:nvGrpSpPr>
        <p:grpSpPr bwMode="auto">
          <a:xfrm>
            <a:off x="152400" y="3811588"/>
            <a:ext cx="3822700" cy="1017587"/>
            <a:chOff x="96" y="2401"/>
            <a:chExt cx="2408" cy="641"/>
          </a:xfrm>
        </p:grpSpPr>
        <p:sp>
          <p:nvSpPr>
            <p:cNvPr id="10269" name="Text Box 29"/>
            <p:cNvSpPr txBox="1">
              <a:spLocks noChangeArrowheads="1"/>
            </p:cNvSpPr>
            <p:nvPr/>
          </p:nvSpPr>
          <p:spPr bwMode="auto">
            <a:xfrm>
              <a:off x="96" y="2596"/>
              <a:ext cx="6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zh-CN" altLang="en-US" sz="2400">
                  <a:latin typeface="Times New Roman" panose="02020603050405020304" pitchFamily="18" charset="0"/>
                </a:rPr>
                <a:t>于是有</a:t>
              </a:r>
            </a:p>
          </p:txBody>
        </p:sp>
        <p:graphicFrame>
          <p:nvGraphicFramePr>
            <p:cNvPr id="10273" name="Object 33"/>
            <p:cNvGraphicFramePr>
              <a:graphicFrameLocks noChangeAspect="1"/>
            </p:cNvGraphicFramePr>
            <p:nvPr/>
          </p:nvGraphicFramePr>
          <p:xfrm>
            <a:off x="768" y="2401"/>
            <a:ext cx="1736" cy="641"/>
          </p:xfrm>
          <a:graphic>
            <a:graphicData uri="http://schemas.openxmlformats.org/presentationml/2006/ole">
              <mc:AlternateContent xmlns:mc="http://schemas.openxmlformats.org/markup-compatibility/2006">
                <mc:Choice xmlns:v="urn:schemas-microsoft-com:vml" Requires="v">
                  <p:oleObj spid="_x0000_s4098" name="Equation" r:id="rId6" imgW="1066680" imgH="393480" progId="Equation.3">
                    <p:embed/>
                  </p:oleObj>
                </mc:Choice>
                <mc:Fallback>
                  <p:oleObj name="Equation" r:id="rId6" imgW="1066680" imgH="393480" progId="Equation.3">
                    <p:embed/>
                    <p:pic>
                      <p:nvPicPr>
                        <p:cNvPr id="10273" name="Object 3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8" y="2401"/>
                          <a:ext cx="1736" cy="6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0274" name="Object 34"/>
          <p:cNvGraphicFramePr>
            <a:graphicFrameLocks noChangeAspect="1"/>
          </p:cNvGraphicFramePr>
          <p:nvPr/>
        </p:nvGraphicFramePr>
        <p:xfrm>
          <a:off x="2590800" y="2514600"/>
          <a:ext cx="2057400" cy="1012825"/>
        </p:xfrm>
        <a:graphic>
          <a:graphicData uri="http://schemas.openxmlformats.org/presentationml/2006/ole">
            <mc:AlternateContent xmlns:mc="http://schemas.openxmlformats.org/markup-compatibility/2006">
              <mc:Choice xmlns:v="urn:schemas-microsoft-com:vml" Requires="v">
                <p:oleObj spid="_x0000_s4099" name="公式" r:id="rId8" imgW="850680" imgH="419040" progId="Equation.3">
                  <p:embed/>
                </p:oleObj>
              </mc:Choice>
              <mc:Fallback>
                <p:oleObj name="公式" r:id="rId8" imgW="850680" imgH="419040" progId="Equation.3">
                  <p:embed/>
                  <p:pic>
                    <p:nvPicPr>
                      <p:cNvPr id="10274" name="Object 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90800" y="2514600"/>
                        <a:ext cx="2057400" cy="101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6" name="Object 36"/>
          <p:cNvGraphicFramePr>
            <a:graphicFrameLocks noChangeAspect="1"/>
          </p:cNvGraphicFramePr>
          <p:nvPr/>
        </p:nvGraphicFramePr>
        <p:xfrm>
          <a:off x="7696200" y="2286000"/>
          <a:ext cx="1143000" cy="1143000"/>
        </p:xfrm>
        <a:graphic>
          <a:graphicData uri="http://schemas.openxmlformats.org/presentationml/2006/ole">
            <mc:AlternateContent xmlns:mc="http://schemas.openxmlformats.org/markup-compatibility/2006">
              <mc:Choice xmlns:v="urn:schemas-microsoft-com:vml" Requires="v">
                <p:oleObj spid="_x0000_s4100" name="公式" r:id="rId10" imgW="419040" imgH="419040" progId="Equation.3">
                  <p:embed/>
                </p:oleObj>
              </mc:Choice>
              <mc:Fallback>
                <p:oleObj name="公式" r:id="rId10" imgW="419040" imgH="419040" progId="Equation.3">
                  <p:embed/>
                  <p:pic>
                    <p:nvPicPr>
                      <p:cNvPr id="10276" name="Object 3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96200" y="2286000"/>
                        <a:ext cx="11430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67"/>
                                        </p:tgtEl>
                                        <p:attrNameLst>
                                          <p:attrName>style.visibility</p:attrName>
                                        </p:attrNameLst>
                                      </p:cBhvr>
                                      <p:to>
                                        <p:strVal val="visible"/>
                                      </p:to>
                                    </p:set>
                                    <p:animEffect transition="in" filter="blinds(horizontal)">
                                      <p:cBhvr>
                                        <p:cTn id="7" dur="500"/>
                                        <p:tgtEl>
                                          <p:spTgt spid="10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68"/>
                                        </p:tgtEl>
                                        <p:attrNameLst>
                                          <p:attrName>style.visibility</p:attrName>
                                        </p:attrNameLst>
                                      </p:cBhvr>
                                      <p:to>
                                        <p:strVal val="visible"/>
                                      </p:to>
                                    </p:set>
                                    <p:animEffect transition="in" filter="blinds(horizontal)">
                                      <p:cBhvr>
                                        <p:cTn id="12" dur="500"/>
                                        <p:tgtEl>
                                          <p:spTgt spid="102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272"/>
                                        </p:tgtEl>
                                        <p:attrNameLst>
                                          <p:attrName>style.visibility</p:attrName>
                                        </p:attrNameLst>
                                      </p:cBhvr>
                                      <p:to>
                                        <p:strVal val="visible"/>
                                      </p:to>
                                    </p:set>
                                    <p:animEffect transition="in" filter="blinds(horizontal)">
                                      <p:cBhvr>
                                        <p:cTn id="17" dur="500"/>
                                        <p:tgtEl>
                                          <p:spTgt spid="1027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271"/>
                                        </p:tgtEl>
                                        <p:attrNameLst>
                                          <p:attrName>style.visibility</p:attrName>
                                        </p:attrNameLst>
                                      </p:cBhvr>
                                      <p:to>
                                        <p:strVal val="visible"/>
                                      </p:to>
                                    </p:set>
                                    <p:animEffect transition="in" filter="blinds(horizontal)">
                                      <p:cBhvr>
                                        <p:cTn id="22" dur="500"/>
                                        <p:tgtEl>
                                          <p:spTgt spid="1027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0276"/>
                                        </p:tgtEl>
                                        <p:attrNameLst>
                                          <p:attrName>style.visibility</p:attrName>
                                        </p:attrNameLst>
                                      </p:cBhvr>
                                      <p:to>
                                        <p:strVal val="visible"/>
                                      </p:to>
                                    </p:set>
                                    <p:animEffect transition="in" filter="blinds(horizontal)">
                                      <p:cBhvr>
                                        <p:cTn id="27" dur="500"/>
                                        <p:tgtEl>
                                          <p:spTgt spid="1027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0274"/>
                                        </p:tgtEl>
                                        <p:attrNameLst>
                                          <p:attrName>style.visibility</p:attrName>
                                        </p:attrNameLst>
                                      </p:cBhvr>
                                      <p:to>
                                        <p:strVal val="visible"/>
                                      </p:to>
                                    </p:set>
                                    <p:animEffect transition="in" filter="blinds(horizontal)">
                                      <p:cBhvr>
                                        <p:cTn id="32" dur="500"/>
                                        <p:tgtEl>
                                          <p:spTgt spid="1027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0279"/>
                                        </p:tgtEl>
                                        <p:attrNameLst>
                                          <p:attrName>style.visibility</p:attrName>
                                        </p:attrNameLst>
                                      </p:cBhvr>
                                      <p:to>
                                        <p:strVal val="visible"/>
                                      </p:to>
                                    </p:set>
                                    <p:animEffect transition="in" filter="blinds(horizontal)">
                                      <p:cBhvr>
                                        <p:cTn id="37" dur="500"/>
                                        <p:tgtEl>
                                          <p:spTgt spid="1027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270"/>
                                        </p:tgtEl>
                                        <p:attrNameLst>
                                          <p:attrName>style.visibility</p:attrName>
                                        </p:attrNameLst>
                                      </p:cBhvr>
                                      <p:to>
                                        <p:strVal val="visible"/>
                                      </p:to>
                                    </p:set>
                                    <p:animEffect transition="in" filter="blinds(horizontal)">
                                      <p:cBhvr>
                                        <p:cTn id="42" dur="500"/>
                                        <p:tgtEl>
                                          <p:spTgt spid="10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7" grpId="0" autoUpdateAnimBg="0"/>
      <p:bldP spid="10268" grpId="0"/>
      <p:bldP spid="102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0" y="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爱因斯坦称赞德布洛义的理论“</a:t>
            </a:r>
            <a:r>
              <a:rPr kumimoji="1" lang="zh-CN" altLang="en-US" sz="2800" b="1">
                <a:solidFill>
                  <a:srgbClr val="FF3300"/>
                </a:solidFill>
                <a:latin typeface="Times New Roman" panose="02020603050405020304" pitchFamily="18" charset="0"/>
              </a:rPr>
              <a:t>揭开了大幕的一角</a:t>
            </a:r>
            <a:r>
              <a:rPr kumimoji="1" lang="zh-CN" altLang="en-US" sz="2800" b="1">
                <a:latin typeface="Times New Roman" panose="02020603050405020304" pitchFamily="18" charset="0"/>
              </a:rPr>
              <a:t>”</a:t>
            </a:r>
          </a:p>
        </p:txBody>
      </p:sp>
      <p:sp>
        <p:nvSpPr>
          <p:cNvPr id="7171" name="Text Box 3"/>
          <p:cNvSpPr txBox="1">
            <a:spLocks noChangeArrowheads="1"/>
          </p:cNvSpPr>
          <p:nvPr/>
        </p:nvSpPr>
        <p:spPr bwMode="auto">
          <a:xfrm>
            <a:off x="5410200" y="2133600"/>
            <a:ext cx="3581400" cy="210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rPr>
              <a:t>该论文</a:t>
            </a:r>
            <a:r>
              <a:rPr kumimoji="1" lang="en-US" altLang="zh-CN" sz="2400" b="1">
                <a:latin typeface="Times New Roman" panose="02020603050405020304" pitchFamily="18" charset="0"/>
              </a:rPr>
              <a:t>——</a:t>
            </a:r>
            <a:r>
              <a:rPr kumimoji="1" lang="zh-CN" altLang="en-US" sz="2400" b="1">
                <a:solidFill>
                  <a:srgbClr val="FF3300"/>
                </a:solidFill>
                <a:latin typeface="Times New Roman" panose="02020603050405020304" pitchFamily="18" charset="0"/>
              </a:rPr>
              <a:t>获得诺贝尔物理学奖</a:t>
            </a:r>
            <a:endParaRPr kumimoji="1" lang="zh-CN" altLang="en-US" sz="2400" b="1">
              <a:latin typeface="Times New Roman" panose="02020603050405020304" pitchFamily="18" charset="0"/>
            </a:endParaRPr>
          </a:p>
          <a:p>
            <a:pPr>
              <a:spcBef>
                <a:spcPct val="50000"/>
              </a:spcBef>
            </a:pPr>
            <a:r>
              <a:rPr kumimoji="1" lang="zh-CN" altLang="en-US" sz="2400" b="1">
                <a:latin typeface="Times New Roman" panose="02020603050405020304" pitchFamily="18" charset="0"/>
              </a:rPr>
              <a:t>物质波的预言</a:t>
            </a:r>
            <a:r>
              <a:rPr kumimoji="1" lang="en-US" altLang="zh-CN" sz="2400" b="1">
                <a:latin typeface="Times New Roman" panose="02020603050405020304" pitchFamily="18" charset="0"/>
              </a:rPr>
              <a:t>—1927</a:t>
            </a:r>
            <a:r>
              <a:rPr kumimoji="1" lang="zh-CN" altLang="en-US" sz="2400" b="1">
                <a:latin typeface="Times New Roman" panose="02020603050405020304" pitchFamily="18" charset="0"/>
              </a:rPr>
              <a:t>年戴维逊</a:t>
            </a:r>
            <a:r>
              <a:rPr kumimoji="1" lang="en-US" altLang="zh-CN" sz="2400" b="1">
                <a:latin typeface="Times New Roman" panose="02020603050405020304" pitchFamily="18" charset="0"/>
              </a:rPr>
              <a:t>-</a:t>
            </a:r>
            <a:r>
              <a:rPr kumimoji="1" lang="zh-CN" altLang="en-US" sz="2400" b="1">
                <a:latin typeface="Times New Roman" panose="02020603050405020304" pitchFamily="18" charset="0"/>
              </a:rPr>
              <a:t>革末</a:t>
            </a:r>
            <a:r>
              <a:rPr kumimoji="1" lang="zh-CN" altLang="en-US" sz="2400" b="1">
                <a:solidFill>
                  <a:srgbClr val="FF3300"/>
                </a:solidFill>
                <a:latin typeface="Times New Roman" panose="02020603050405020304" pitchFamily="18" charset="0"/>
              </a:rPr>
              <a:t>电子衍射实验</a:t>
            </a:r>
            <a:r>
              <a:rPr kumimoji="1" lang="zh-CN" altLang="en-US" sz="2400" b="1">
                <a:latin typeface="Times New Roman" panose="02020603050405020304" pitchFamily="18" charset="0"/>
              </a:rPr>
              <a:t>得到了直接验证</a:t>
            </a:r>
          </a:p>
        </p:txBody>
      </p:sp>
      <p:sp>
        <p:nvSpPr>
          <p:cNvPr id="7179" name="Text Box 11"/>
          <p:cNvSpPr txBox="1">
            <a:spLocks noChangeArrowheads="1"/>
          </p:cNvSpPr>
          <p:nvPr/>
        </p:nvSpPr>
        <p:spPr bwMode="auto">
          <a:xfrm>
            <a:off x="1331913" y="549275"/>
            <a:ext cx="6335712" cy="984250"/>
          </a:xfrm>
          <a:prstGeom prst="rect">
            <a:avLst/>
          </a:prstGeom>
          <a:solidFill>
            <a:srgbClr val="800080"/>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solidFill>
                  <a:srgbClr val="FFFF00"/>
                </a:solidFill>
                <a:latin typeface="Times New Roman" panose="02020603050405020304" pitchFamily="18" charset="0"/>
                <a:ea typeface="隶书" panose="02010509060101010101" pitchFamily="49" charset="-122"/>
              </a:rPr>
              <a:t>正是在德布洛义物质波思想的直接影响下才建立并发展了一个全新的量子力学</a:t>
            </a:r>
          </a:p>
        </p:txBody>
      </p:sp>
      <p:pic>
        <p:nvPicPr>
          <p:cNvPr id="7185" name="Picture 17" descr="图16"/>
          <p:cNvPicPr>
            <a:picLocks noChangeAspect="1" noChangeArrowheads="1"/>
          </p:cNvPicPr>
          <p:nvPr/>
        </p:nvPicPr>
        <p:blipFill>
          <a:blip r:embed="rId3">
            <a:extLst>
              <a:ext uri="{28A0092B-C50C-407E-A947-70E740481C1C}">
                <a14:useLocalDpi xmlns:a14="http://schemas.microsoft.com/office/drawing/2010/main" val="0"/>
              </a:ext>
            </a:extLst>
          </a:blip>
          <a:srcRect b="2855"/>
          <a:stretch>
            <a:fillRect/>
          </a:stretch>
        </p:blipFill>
        <p:spPr bwMode="auto">
          <a:xfrm>
            <a:off x="738188" y="4173538"/>
            <a:ext cx="1979612" cy="1871662"/>
          </a:xfrm>
          <a:prstGeom prst="rect">
            <a:avLst/>
          </a:prstGeom>
          <a:noFill/>
          <a:extLst>
            <a:ext uri="{909E8E84-426E-40DD-AFC4-6F175D3DCCD1}">
              <a14:hiddenFill xmlns:a14="http://schemas.microsoft.com/office/drawing/2010/main">
                <a:solidFill>
                  <a:srgbClr val="FFFFFF"/>
                </a:solidFill>
              </a14:hiddenFill>
            </a:ext>
          </a:extLst>
        </p:spPr>
      </p:pic>
      <p:sp>
        <p:nvSpPr>
          <p:cNvPr id="7186" name="Text Box 18"/>
          <p:cNvSpPr txBox="1">
            <a:spLocks noChangeArrowheads="1"/>
          </p:cNvSpPr>
          <p:nvPr/>
        </p:nvSpPr>
        <p:spPr bwMode="auto">
          <a:xfrm>
            <a:off x="198438" y="4532313"/>
            <a:ext cx="536575"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1" lang="en-US" altLang="zh-CN" sz="2400" b="1">
                <a:solidFill>
                  <a:srgbClr val="CC00FF"/>
                </a:solidFill>
                <a:latin typeface="Times New Roman" panose="02020603050405020304" pitchFamily="18" charset="0"/>
              </a:rPr>
              <a:t>X</a:t>
            </a:r>
            <a:r>
              <a:rPr kumimoji="1" lang="zh-CN" altLang="en-US" sz="2400" b="1">
                <a:solidFill>
                  <a:srgbClr val="CC00FF"/>
                </a:solidFill>
                <a:latin typeface="Times New Roman" panose="02020603050405020304" pitchFamily="18" charset="0"/>
                <a:ea typeface="楷体_GB2312" pitchFamily="49" charset="-122"/>
              </a:rPr>
              <a:t>射线</a:t>
            </a:r>
          </a:p>
        </p:txBody>
      </p:sp>
      <p:grpSp>
        <p:nvGrpSpPr>
          <p:cNvPr id="7187" name="Group 19"/>
          <p:cNvGrpSpPr>
            <a:grpSpLocks/>
          </p:cNvGrpSpPr>
          <p:nvPr/>
        </p:nvGrpSpPr>
        <p:grpSpPr bwMode="auto">
          <a:xfrm>
            <a:off x="152400" y="2057400"/>
            <a:ext cx="2590800" cy="1905000"/>
            <a:chOff x="480" y="1152"/>
            <a:chExt cx="2314" cy="1786"/>
          </a:xfrm>
        </p:grpSpPr>
        <p:pic>
          <p:nvPicPr>
            <p:cNvPr id="7188" name="Picture 20" descr="图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 y="1152"/>
              <a:ext cx="1786" cy="1786"/>
            </a:xfrm>
            <a:prstGeom prst="rect">
              <a:avLst/>
            </a:prstGeom>
            <a:noFill/>
            <a:extLst>
              <a:ext uri="{909E8E84-426E-40DD-AFC4-6F175D3DCCD1}">
                <a14:hiddenFill xmlns:a14="http://schemas.microsoft.com/office/drawing/2010/main">
                  <a:solidFill>
                    <a:srgbClr val="FFFFFF"/>
                  </a:solidFill>
                </a14:hiddenFill>
              </a:ext>
            </a:extLst>
          </p:spPr>
        </p:pic>
        <p:sp>
          <p:nvSpPr>
            <p:cNvPr id="7189" name="Text Box 21"/>
            <p:cNvSpPr txBox="1">
              <a:spLocks noChangeArrowheads="1"/>
            </p:cNvSpPr>
            <p:nvPr/>
          </p:nvSpPr>
          <p:spPr bwMode="auto">
            <a:xfrm>
              <a:off x="480" y="1680"/>
              <a:ext cx="336" cy="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solidFill>
                    <a:srgbClr val="CC00FF"/>
                  </a:solidFill>
                  <a:latin typeface="Times New Roman" panose="02020603050405020304" pitchFamily="18" charset="0"/>
                  <a:ea typeface="楷体_GB2312" pitchFamily="49" charset="-122"/>
                </a:rPr>
                <a:t>电子束</a:t>
              </a:r>
            </a:p>
          </p:txBody>
        </p:sp>
      </p:grpSp>
      <p:sp>
        <p:nvSpPr>
          <p:cNvPr id="7190" name="Rectangle 22"/>
          <p:cNvSpPr>
            <a:spLocks noChangeArrowheads="1"/>
          </p:cNvSpPr>
          <p:nvPr/>
        </p:nvSpPr>
        <p:spPr bwMode="auto">
          <a:xfrm>
            <a:off x="963613" y="6062663"/>
            <a:ext cx="166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solidFill>
                  <a:schemeClr val="tx2"/>
                </a:solidFill>
                <a:latin typeface="宋体" panose="02010600030101010101" pitchFamily="2" charset="-122"/>
              </a:rPr>
              <a:t>衍射图样</a:t>
            </a:r>
          </a:p>
        </p:txBody>
      </p:sp>
      <p:pic>
        <p:nvPicPr>
          <p:cNvPr id="7191" name="Picture 23" descr="电子干涉5"/>
          <p:cNvPicPr>
            <a:picLocks noChangeAspect="1" noChangeArrowheads="1"/>
          </p:cNvPicPr>
          <p:nvPr/>
        </p:nvPicPr>
        <p:blipFill>
          <a:blip r:embed="rId5">
            <a:extLst>
              <a:ext uri="{28A0092B-C50C-407E-A947-70E740481C1C}">
                <a14:useLocalDpi xmlns:a14="http://schemas.microsoft.com/office/drawing/2010/main" val="0"/>
              </a:ext>
            </a:extLst>
          </a:blip>
          <a:srcRect r="1103" b="3572"/>
          <a:stretch>
            <a:fillRect/>
          </a:stretch>
        </p:blipFill>
        <p:spPr bwMode="auto">
          <a:xfrm>
            <a:off x="3348038" y="2057400"/>
            <a:ext cx="1890712" cy="1947863"/>
          </a:xfrm>
          <a:prstGeom prst="rect">
            <a:avLst/>
          </a:prstGeom>
          <a:noFill/>
          <a:extLst>
            <a:ext uri="{909E8E84-426E-40DD-AFC4-6F175D3DCCD1}">
              <a14:hiddenFill xmlns:a14="http://schemas.microsoft.com/office/drawing/2010/main">
                <a:solidFill>
                  <a:srgbClr val="FFFFFF"/>
                </a:solidFill>
              </a14:hiddenFill>
            </a:ext>
          </a:extLst>
        </p:spPr>
      </p:pic>
      <p:pic>
        <p:nvPicPr>
          <p:cNvPr id="7192" name="Picture 24"/>
          <p:cNvPicPr>
            <a:picLocks noChangeAspect="1" noChangeArrowheads="1"/>
          </p:cNvPicPr>
          <p:nvPr/>
        </p:nvPicPr>
        <p:blipFill>
          <a:blip r:embed="rId6">
            <a:extLst>
              <a:ext uri="{28A0092B-C50C-407E-A947-70E740481C1C}">
                <a14:useLocalDpi xmlns:a14="http://schemas.microsoft.com/office/drawing/2010/main" val="0"/>
              </a:ext>
            </a:extLst>
          </a:blip>
          <a:srcRect l="12204" b="25174"/>
          <a:stretch>
            <a:fillRect/>
          </a:stretch>
        </p:blipFill>
        <p:spPr bwMode="auto">
          <a:xfrm>
            <a:off x="3348038" y="4173538"/>
            <a:ext cx="1890712"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3" name="Rectangle 25"/>
          <p:cNvSpPr>
            <a:spLocks noChangeArrowheads="1"/>
          </p:cNvSpPr>
          <p:nvPr/>
        </p:nvSpPr>
        <p:spPr bwMode="auto">
          <a:xfrm>
            <a:off x="3529013" y="6062663"/>
            <a:ext cx="166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solidFill>
                  <a:schemeClr val="tx2"/>
                </a:solidFill>
                <a:latin typeface="宋体" panose="02010600030101010101" pitchFamily="2" charset="-122"/>
              </a:rPr>
              <a:t>干涉图样</a:t>
            </a:r>
          </a:p>
        </p:txBody>
      </p:sp>
      <p:pic>
        <p:nvPicPr>
          <p:cNvPr id="7194" name="Picture 26" descr="29debrogli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72213" y="4379913"/>
            <a:ext cx="1576387" cy="2249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FF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9"/>
                                        </p:tgtEl>
                                        <p:attrNameLst>
                                          <p:attrName>style.visibility</p:attrName>
                                        </p:attrNameLst>
                                      </p:cBhvr>
                                      <p:to>
                                        <p:strVal val="visible"/>
                                      </p:to>
                                    </p:set>
                                    <p:animEffect transition="in" filter="blinds(horizontal)">
                                      <p:cBhvr>
                                        <p:cTn id="7" dur="500"/>
                                        <p:tgtEl>
                                          <p:spTgt spid="71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blinds(vertical)">
                                      <p:cBhvr>
                                        <p:cTn id="12" dur="500"/>
                                        <p:tgtEl>
                                          <p:spTgt spid="7171"/>
                                        </p:tgtEl>
                                      </p:cBhvr>
                                    </p:animEffect>
                                  </p:childTnLst>
                                </p:cTn>
                              </p:par>
                            </p:childTnLst>
                          </p:cTn>
                        </p:par>
                        <p:par>
                          <p:cTn id="13" fill="hold" nodeType="afterGroup">
                            <p:stCondLst>
                              <p:cond delay="500"/>
                            </p:stCondLst>
                            <p:childTnLst>
                              <p:par>
                                <p:cTn id="14" presetID="4" presetClass="entr" presetSubtype="32" fill="hold" grpId="0" nodeType="afterEffect" nodePh="1">
                                  <p:stCondLst>
                                    <p:cond delay="0"/>
                                  </p:stCondLst>
                                  <p:endCondLst>
                                    <p:cond evt="begin" delay="0">
                                      <p:tn val="14"/>
                                    </p:cond>
                                  </p:endCondLst>
                                  <p:childTnLst>
                                    <p:set>
                                      <p:cBhvr>
                                        <p:cTn id="15" dur="1" fill="hold">
                                          <p:stCondLst>
                                            <p:cond delay="0"/>
                                          </p:stCondLst>
                                        </p:cTn>
                                        <p:tgtEl>
                                          <p:spTgt spid="7194"/>
                                        </p:tgtEl>
                                        <p:attrNameLst>
                                          <p:attrName>style.visibility</p:attrName>
                                        </p:attrNameLst>
                                      </p:cBhvr>
                                      <p:to>
                                        <p:strVal val="visible"/>
                                      </p:to>
                                    </p:set>
                                    <p:animEffect transition="in" filter="box(out)">
                                      <p:cBhvr>
                                        <p:cTn id="16" dur="500"/>
                                        <p:tgtEl>
                                          <p:spTgt spid="719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7190"/>
                                        </p:tgtEl>
                                        <p:attrNameLst>
                                          <p:attrName>style.visibility</p:attrName>
                                        </p:attrNameLst>
                                      </p:cBhvr>
                                      <p:to>
                                        <p:strVal val="visible"/>
                                      </p:to>
                                    </p:set>
                                    <p:animEffect transition="in" filter="wipe(down)">
                                      <p:cBhvr>
                                        <p:cTn id="21" dur="500"/>
                                        <p:tgtEl>
                                          <p:spTgt spid="719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32" fill="hold" nodeType="clickEffect">
                                  <p:stCondLst>
                                    <p:cond delay="0"/>
                                  </p:stCondLst>
                                  <p:childTnLst>
                                    <p:set>
                                      <p:cBhvr>
                                        <p:cTn id="25" dur="1" fill="hold">
                                          <p:stCondLst>
                                            <p:cond delay="0"/>
                                          </p:stCondLst>
                                        </p:cTn>
                                        <p:tgtEl>
                                          <p:spTgt spid="7187"/>
                                        </p:tgtEl>
                                        <p:attrNameLst>
                                          <p:attrName>style.visibility</p:attrName>
                                        </p:attrNameLst>
                                      </p:cBhvr>
                                      <p:to>
                                        <p:strVal val="visible"/>
                                      </p:to>
                                    </p:set>
                                    <p:animEffect transition="in" filter="box(out)">
                                      <p:cBhvr>
                                        <p:cTn id="26" dur="500"/>
                                        <p:tgtEl>
                                          <p:spTgt spid="7187"/>
                                        </p:tgtEl>
                                      </p:cBhvr>
                                    </p:animEffect>
                                  </p:childTnLst>
                                  <p:subTnLst>
                                    <p:audio>
                                      <p:cMediaNode>
                                        <p:cTn display="0" masterRel="sameClick">
                                          <p:stCondLst>
                                            <p:cond evt="begin" delay="0">
                                              <p:tn val="24"/>
                                            </p:cond>
                                          </p:stCondLst>
                                          <p:endCondLst>
                                            <p:cond evt="onStopAudio" delay="0">
                                              <p:tgtEl>
                                                <p:sldTgt/>
                                              </p:tgtEl>
                                            </p:cond>
                                          </p:endCondLst>
                                        </p:cTn>
                                        <p:tgtEl>
                                          <p:sndTgt r:embed="rId2" name="camera.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32" fill="hold" nodeType="clickEffect">
                                  <p:stCondLst>
                                    <p:cond delay="0"/>
                                  </p:stCondLst>
                                  <p:childTnLst>
                                    <p:set>
                                      <p:cBhvr>
                                        <p:cTn id="30" dur="1" fill="hold">
                                          <p:stCondLst>
                                            <p:cond delay="0"/>
                                          </p:stCondLst>
                                        </p:cTn>
                                        <p:tgtEl>
                                          <p:spTgt spid="7185"/>
                                        </p:tgtEl>
                                        <p:attrNameLst>
                                          <p:attrName>style.visibility</p:attrName>
                                        </p:attrNameLst>
                                      </p:cBhvr>
                                      <p:to>
                                        <p:strVal val="visible"/>
                                      </p:to>
                                    </p:set>
                                    <p:animEffect transition="in" filter="box(out)">
                                      <p:cBhvr>
                                        <p:cTn id="31" dur="500"/>
                                        <p:tgtEl>
                                          <p:spTgt spid="7185"/>
                                        </p:tgtEl>
                                      </p:cBhvr>
                                    </p:animEffect>
                                  </p:childTnLst>
                                  <p:subTnLst>
                                    <p:audio>
                                      <p:cMediaNode>
                                        <p:cTn display="0" masterRel="sameClick">
                                          <p:stCondLst>
                                            <p:cond evt="begin" delay="0">
                                              <p:tn val="29"/>
                                            </p:cond>
                                          </p:stCondLst>
                                          <p:endCondLst>
                                            <p:cond evt="onStopAudio" delay="0">
                                              <p:tgtEl>
                                                <p:sldTgt/>
                                              </p:tgtEl>
                                            </p:cond>
                                          </p:endCondLst>
                                        </p:cTn>
                                        <p:tgtEl>
                                          <p:sndTgt r:embed="rId2" name="camera.wav"/>
                                        </p:tgtEl>
                                      </p:cMediaNode>
                                    </p:audio>
                                  </p:subTnLst>
                                </p:cTn>
                              </p:par>
                            </p:childTnLst>
                          </p:cTn>
                        </p:par>
                        <p:par>
                          <p:cTn id="32" fill="hold" nodeType="afterGroup">
                            <p:stCondLst>
                              <p:cond delay="500"/>
                            </p:stCondLst>
                            <p:childTnLst>
                              <p:par>
                                <p:cTn id="33" presetID="1" presetClass="entr" presetSubtype="0" fill="hold" grpId="0" nodeType="afterEffect">
                                  <p:stCondLst>
                                    <p:cond delay="0"/>
                                  </p:stCondLst>
                                  <p:childTnLst>
                                    <p:set>
                                      <p:cBhvr>
                                        <p:cTn id="34" dur="1" fill="hold">
                                          <p:stCondLst>
                                            <p:cond delay="499"/>
                                          </p:stCondLst>
                                        </p:cTn>
                                        <p:tgtEl>
                                          <p:spTgt spid="718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7193"/>
                                        </p:tgtEl>
                                        <p:attrNameLst>
                                          <p:attrName>style.visibility</p:attrName>
                                        </p:attrNameLst>
                                      </p:cBhvr>
                                      <p:to>
                                        <p:strVal val="visible"/>
                                      </p:to>
                                    </p:set>
                                    <p:animEffect transition="in" filter="wipe(down)">
                                      <p:cBhvr>
                                        <p:cTn id="39" dur="500"/>
                                        <p:tgtEl>
                                          <p:spTgt spid="719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ntr" presetSubtype="32" fill="hold" nodeType="clickEffect">
                                  <p:stCondLst>
                                    <p:cond delay="0"/>
                                  </p:stCondLst>
                                  <p:childTnLst>
                                    <p:set>
                                      <p:cBhvr>
                                        <p:cTn id="43" dur="1" fill="hold">
                                          <p:stCondLst>
                                            <p:cond delay="0"/>
                                          </p:stCondLst>
                                        </p:cTn>
                                        <p:tgtEl>
                                          <p:spTgt spid="7191"/>
                                        </p:tgtEl>
                                        <p:attrNameLst>
                                          <p:attrName>style.visibility</p:attrName>
                                        </p:attrNameLst>
                                      </p:cBhvr>
                                      <p:to>
                                        <p:strVal val="visible"/>
                                      </p:to>
                                    </p:set>
                                    <p:animEffect transition="in" filter="box(out)">
                                      <p:cBhvr>
                                        <p:cTn id="44" dur="500"/>
                                        <p:tgtEl>
                                          <p:spTgt spid="7191"/>
                                        </p:tgtEl>
                                      </p:cBhvr>
                                    </p:animEffect>
                                  </p:childTnLst>
                                  <p:subTnLst>
                                    <p:audio>
                                      <p:cMediaNode>
                                        <p:cTn display="0" masterRel="sameClick">
                                          <p:stCondLst>
                                            <p:cond evt="begin" delay="0">
                                              <p:tn val="42"/>
                                            </p:cond>
                                          </p:stCondLst>
                                          <p:endCondLst>
                                            <p:cond evt="onStopAudio" delay="0">
                                              <p:tgtEl>
                                                <p:sldTgt/>
                                              </p:tgtEl>
                                            </p:cond>
                                          </p:endCondLst>
                                        </p:cTn>
                                        <p:tgtEl>
                                          <p:sndTgt r:embed="rId2" name="camera.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4" presetClass="entr" presetSubtype="32" fill="hold" nodeType="clickEffect">
                                  <p:stCondLst>
                                    <p:cond delay="0"/>
                                  </p:stCondLst>
                                  <p:childTnLst>
                                    <p:set>
                                      <p:cBhvr>
                                        <p:cTn id="48" dur="1" fill="hold">
                                          <p:stCondLst>
                                            <p:cond delay="0"/>
                                          </p:stCondLst>
                                        </p:cTn>
                                        <p:tgtEl>
                                          <p:spTgt spid="7192"/>
                                        </p:tgtEl>
                                        <p:attrNameLst>
                                          <p:attrName>style.visibility</p:attrName>
                                        </p:attrNameLst>
                                      </p:cBhvr>
                                      <p:to>
                                        <p:strVal val="visible"/>
                                      </p:to>
                                    </p:set>
                                    <p:animEffect transition="in" filter="box(out)">
                                      <p:cBhvr>
                                        <p:cTn id="49" dur="500"/>
                                        <p:tgtEl>
                                          <p:spTgt spid="7192"/>
                                        </p:tgtEl>
                                      </p:cBhvr>
                                    </p:animEffect>
                                  </p:childTnLst>
                                  <p:subTnLst>
                                    <p:audio>
                                      <p:cMediaNode>
                                        <p:cTn display="0" masterRel="sameClick">
                                          <p:stCondLst>
                                            <p:cond evt="begin" delay="0">
                                              <p:tn val="47"/>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utoUpdateAnimBg="0"/>
      <p:bldP spid="7179" grpId="0" animBg="1" autoUpdateAnimBg="0"/>
      <p:bldP spid="7186" grpId="0" autoUpdateAnimBg="0"/>
      <p:bldP spid="7190" grpId="0"/>
      <p:bldP spid="7193" grpId="0"/>
      <p:bldP spid="719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0" y="0"/>
            <a:ext cx="9144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华文新魏" panose="02010800040101010101" pitchFamily="2" charset="-122"/>
              </a:rPr>
              <a:t>例：假设</a:t>
            </a:r>
            <a:r>
              <a:rPr kumimoji="1" lang="en-US" altLang="zh-CN" sz="2800" b="1" i="1">
                <a:latin typeface="Times New Roman" panose="02020603050405020304" pitchFamily="18" charset="0"/>
                <a:ea typeface="华文新魏" panose="02010800040101010101" pitchFamily="2" charset="-122"/>
              </a:rPr>
              <a:t>h</a:t>
            </a:r>
            <a:r>
              <a:rPr kumimoji="1" lang="en-US" altLang="zh-CN" sz="2800" b="1">
                <a:latin typeface="Times New Roman" panose="02020603050405020304" pitchFamily="18" charset="0"/>
                <a:ea typeface="华文新魏" panose="02010800040101010101" pitchFamily="2" charset="-122"/>
              </a:rPr>
              <a:t>=6.625</a:t>
            </a:r>
            <a:r>
              <a:rPr kumimoji="1" lang="en-US" altLang="zh-CN" sz="2800" b="1">
                <a:latin typeface="Times New Roman" panose="02020603050405020304" pitchFamily="18" charset="0"/>
                <a:ea typeface="华文新魏" panose="02010800040101010101" pitchFamily="2" charset="-122"/>
                <a:sym typeface="Symbol" panose="05050102010706020507" pitchFamily="18" charset="2"/>
              </a:rPr>
              <a:t>10</a:t>
            </a:r>
            <a:r>
              <a:rPr kumimoji="1" lang="en-US" altLang="zh-CN" sz="2800" b="1" baseline="30000">
                <a:latin typeface="Times New Roman" panose="02020603050405020304" pitchFamily="18" charset="0"/>
                <a:ea typeface="华文新魏" panose="02010800040101010101" pitchFamily="2" charset="-122"/>
                <a:sym typeface="Symbol" panose="05050102010706020507" pitchFamily="18" charset="2"/>
              </a:rPr>
              <a:t>-3</a:t>
            </a:r>
            <a:r>
              <a:rPr kumimoji="1" lang="en-US" altLang="zh-CN" sz="2800" b="1">
                <a:latin typeface="Times New Roman" panose="02020603050405020304" pitchFamily="18" charset="0"/>
                <a:ea typeface="华文新魏" panose="02010800040101010101" pitchFamily="2" charset="-122"/>
                <a:sym typeface="Symbol" panose="05050102010706020507" pitchFamily="18" charset="2"/>
              </a:rPr>
              <a:t>Js</a:t>
            </a:r>
            <a:r>
              <a:rPr kumimoji="1" lang="zh-CN" altLang="en-US" sz="2800" b="1">
                <a:latin typeface="Times New Roman" panose="02020603050405020304" pitchFamily="18" charset="0"/>
                <a:ea typeface="华文新魏" panose="02010800040101010101" pitchFamily="2" charset="-122"/>
                <a:sym typeface="Symbol" panose="05050102010706020507" pitchFamily="18" charset="2"/>
              </a:rPr>
              <a:t>而不是</a:t>
            </a:r>
            <a:r>
              <a:rPr kumimoji="1" lang="en-US" altLang="zh-CN" sz="2800" b="1" i="1">
                <a:latin typeface="Times New Roman" panose="02020603050405020304" pitchFamily="18" charset="0"/>
                <a:ea typeface="华文新魏" panose="02010800040101010101" pitchFamily="2" charset="-122"/>
              </a:rPr>
              <a:t>h</a:t>
            </a:r>
            <a:r>
              <a:rPr kumimoji="1" lang="en-US" altLang="zh-CN" sz="2800" b="1">
                <a:latin typeface="Times New Roman" panose="02020603050405020304" pitchFamily="18" charset="0"/>
                <a:ea typeface="华文新魏" panose="02010800040101010101" pitchFamily="2" charset="-122"/>
              </a:rPr>
              <a:t>=6.625</a:t>
            </a:r>
            <a:r>
              <a:rPr kumimoji="1" lang="en-US" altLang="zh-CN" sz="2800" b="1">
                <a:latin typeface="Times New Roman" panose="02020603050405020304" pitchFamily="18" charset="0"/>
                <a:ea typeface="华文新魏" panose="02010800040101010101" pitchFamily="2" charset="-122"/>
                <a:sym typeface="Symbol" panose="05050102010706020507" pitchFamily="18" charset="2"/>
              </a:rPr>
              <a:t>10</a:t>
            </a:r>
            <a:r>
              <a:rPr kumimoji="1" lang="en-US" altLang="zh-CN" sz="2800" b="1" baseline="30000">
                <a:latin typeface="Times New Roman" panose="02020603050405020304" pitchFamily="18" charset="0"/>
                <a:ea typeface="华文新魏" panose="02010800040101010101" pitchFamily="2" charset="-122"/>
                <a:sym typeface="Symbol" panose="05050102010706020507" pitchFamily="18" charset="2"/>
              </a:rPr>
              <a:t>-34</a:t>
            </a:r>
            <a:r>
              <a:rPr kumimoji="1" lang="en-US" altLang="zh-CN" sz="2800" b="1">
                <a:latin typeface="Times New Roman" panose="02020603050405020304" pitchFamily="18" charset="0"/>
                <a:ea typeface="华文新魏" panose="02010800040101010101" pitchFamily="2" charset="-122"/>
                <a:sym typeface="Symbol" panose="05050102010706020507" pitchFamily="18" charset="2"/>
              </a:rPr>
              <a:t>Js</a:t>
            </a:r>
            <a:r>
              <a:rPr kumimoji="1" lang="zh-CN" altLang="en-US" sz="2800" b="1">
                <a:latin typeface="Times New Roman" panose="02020603050405020304" pitchFamily="18" charset="0"/>
                <a:ea typeface="华文新魏" panose="02010800040101010101" pitchFamily="2" charset="-122"/>
                <a:sym typeface="Symbol" panose="05050102010706020507" pitchFamily="18" charset="2"/>
              </a:rPr>
              <a:t>。把质量为</a:t>
            </a:r>
            <a:r>
              <a:rPr kumimoji="1" lang="en-US" altLang="zh-CN" sz="2800" b="1">
                <a:latin typeface="Times New Roman" panose="02020603050405020304" pitchFamily="18" charset="0"/>
                <a:ea typeface="华文新魏" panose="02010800040101010101" pitchFamily="2" charset="-122"/>
                <a:sym typeface="Symbol" panose="05050102010706020507" pitchFamily="18" charset="2"/>
              </a:rPr>
              <a:t>66.25g</a:t>
            </a:r>
            <a:r>
              <a:rPr kumimoji="1" lang="zh-CN" altLang="en-US" sz="2800" b="1">
                <a:latin typeface="Times New Roman" panose="02020603050405020304" pitchFamily="18" charset="0"/>
                <a:ea typeface="华文新魏" panose="02010800040101010101" pitchFamily="2" charset="-122"/>
                <a:sym typeface="Symbol" panose="05050102010706020507" pitchFamily="18" charset="2"/>
              </a:rPr>
              <a:t>的一些小球通过两个窄的相距</a:t>
            </a:r>
            <a:r>
              <a:rPr kumimoji="1" lang="en-US" altLang="zh-CN" sz="2800" b="1">
                <a:latin typeface="Times New Roman" panose="02020603050405020304" pitchFamily="18" charset="0"/>
                <a:ea typeface="华文新魏" panose="02010800040101010101" pitchFamily="2" charset="-122"/>
                <a:sym typeface="Symbol" panose="05050102010706020507" pitchFamily="18" charset="2"/>
              </a:rPr>
              <a:t>0.6m</a:t>
            </a:r>
            <a:r>
              <a:rPr kumimoji="1" lang="zh-CN" altLang="en-US" sz="2800" b="1">
                <a:latin typeface="Times New Roman" panose="02020603050405020304" pitchFamily="18" charset="0"/>
                <a:ea typeface="华文新魏" panose="02010800040101010101" pitchFamily="2" charset="-122"/>
                <a:sym typeface="Symbol" panose="05050102010706020507" pitchFamily="18" charset="2"/>
              </a:rPr>
              <a:t>的平行窗口掷入房间。速度为</a:t>
            </a:r>
            <a:r>
              <a:rPr kumimoji="1" lang="en-US" altLang="zh-CN" sz="2800" b="1">
                <a:latin typeface="Times New Roman" panose="02020603050405020304" pitchFamily="18" charset="0"/>
                <a:ea typeface="华文新魏" panose="02010800040101010101" pitchFamily="2" charset="-122"/>
                <a:sym typeface="Symbol" panose="05050102010706020507" pitchFamily="18" charset="2"/>
              </a:rPr>
              <a:t>5m/s.</a:t>
            </a:r>
            <a:r>
              <a:rPr kumimoji="1" lang="zh-CN" altLang="en-US" sz="2800" b="1">
                <a:latin typeface="Times New Roman" panose="02020603050405020304" pitchFamily="18" charset="0"/>
                <a:ea typeface="华文新魏" panose="02010800040101010101" pitchFamily="2" charset="-122"/>
                <a:sym typeface="Symbol" panose="05050102010706020507" pitchFamily="18" charset="2"/>
              </a:rPr>
              <a:t>每次掷入哪个窗口完全随机。试确定在窗后</a:t>
            </a:r>
            <a:r>
              <a:rPr kumimoji="1" lang="en-US" altLang="zh-CN" sz="2800" b="1">
                <a:latin typeface="Times New Roman" panose="02020603050405020304" pitchFamily="18" charset="0"/>
                <a:ea typeface="华文新魏" panose="02010800040101010101" pitchFamily="2" charset="-122"/>
                <a:sym typeface="Symbol" panose="05050102010706020507" pitchFamily="18" charset="2"/>
              </a:rPr>
              <a:t>12m</a:t>
            </a:r>
            <a:r>
              <a:rPr kumimoji="1" lang="zh-CN" altLang="en-US" sz="2800" b="1">
                <a:latin typeface="Times New Roman" panose="02020603050405020304" pitchFamily="18" charset="0"/>
                <a:ea typeface="华文新魏" panose="02010800040101010101" pitchFamily="2" charset="-122"/>
                <a:sym typeface="Symbol" panose="05050102010706020507" pitchFamily="18" charset="2"/>
              </a:rPr>
              <a:t>处的墙上形成的干涉条纹的间距？</a:t>
            </a:r>
          </a:p>
        </p:txBody>
      </p:sp>
      <p:sp>
        <p:nvSpPr>
          <p:cNvPr id="11267" name="Line 3"/>
          <p:cNvSpPr>
            <a:spLocks noChangeShapeType="1"/>
          </p:cNvSpPr>
          <p:nvPr/>
        </p:nvSpPr>
        <p:spPr bwMode="auto">
          <a:xfrm>
            <a:off x="609600" y="1905000"/>
            <a:ext cx="0" cy="685800"/>
          </a:xfrm>
          <a:prstGeom prst="line">
            <a:avLst/>
          </a:prstGeom>
          <a:noFill/>
          <a:ln w="381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8" name="Line 4"/>
          <p:cNvSpPr>
            <a:spLocks noChangeShapeType="1"/>
          </p:cNvSpPr>
          <p:nvPr/>
        </p:nvSpPr>
        <p:spPr bwMode="auto">
          <a:xfrm>
            <a:off x="609600" y="2819400"/>
            <a:ext cx="0" cy="533400"/>
          </a:xfrm>
          <a:prstGeom prst="line">
            <a:avLst/>
          </a:prstGeom>
          <a:noFill/>
          <a:ln w="381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9" name="Line 5"/>
          <p:cNvSpPr>
            <a:spLocks noChangeShapeType="1"/>
          </p:cNvSpPr>
          <p:nvPr/>
        </p:nvSpPr>
        <p:spPr bwMode="auto">
          <a:xfrm>
            <a:off x="609600" y="3581400"/>
            <a:ext cx="0" cy="685800"/>
          </a:xfrm>
          <a:prstGeom prst="line">
            <a:avLst/>
          </a:prstGeom>
          <a:noFill/>
          <a:ln w="381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0" name="Line 6"/>
          <p:cNvSpPr>
            <a:spLocks noChangeShapeType="1"/>
          </p:cNvSpPr>
          <p:nvPr/>
        </p:nvSpPr>
        <p:spPr bwMode="auto">
          <a:xfrm>
            <a:off x="76200" y="26670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1" name="Line 7"/>
          <p:cNvSpPr>
            <a:spLocks noChangeShapeType="1"/>
          </p:cNvSpPr>
          <p:nvPr/>
        </p:nvSpPr>
        <p:spPr bwMode="auto">
          <a:xfrm>
            <a:off x="76200" y="35052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2" name="Line 8"/>
          <p:cNvSpPr>
            <a:spLocks noChangeShapeType="1"/>
          </p:cNvSpPr>
          <p:nvPr/>
        </p:nvSpPr>
        <p:spPr bwMode="auto">
          <a:xfrm>
            <a:off x="304800" y="2667000"/>
            <a:ext cx="0" cy="838200"/>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11273" name="Object 9"/>
          <p:cNvGraphicFramePr>
            <a:graphicFrameLocks noChangeAspect="1"/>
          </p:cNvGraphicFramePr>
          <p:nvPr/>
        </p:nvGraphicFramePr>
        <p:xfrm>
          <a:off x="0" y="2895600"/>
          <a:ext cx="254000" cy="330200"/>
        </p:xfrm>
        <a:graphic>
          <a:graphicData uri="http://schemas.openxmlformats.org/presentationml/2006/ole">
            <mc:AlternateContent xmlns:mc="http://schemas.openxmlformats.org/markup-compatibility/2006">
              <mc:Choice xmlns:v="urn:schemas-microsoft-com:vml" Requires="v">
                <p:oleObj spid="_x0000_s5121" name="Equation" r:id="rId3" imgW="253800" imgH="330120" progId="Equation.3">
                  <p:embed/>
                </p:oleObj>
              </mc:Choice>
              <mc:Fallback>
                <p:oleObj name="Equation" r:id="rId3" imgW="253800" imgH="330120" progId="Equation.3">
                  <p:embed/>
                  <p:pic>
                    <p:nvPicPr>
                      <p:cNvPr id="11273"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95600"/>
                        <a:ext cx="2540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74" name="Line 10"/>
          <p:cNvSpPr>
            <a:spLocks noChangeShapeType="1"/>
          </p:cNvSpPr>
          <p:nvPr/>
        </p:nvSpPr>
        <p:spPr bwMode="auto">
          <a:xfrm flipV="1">
            <a:off x="609600" y="2133600"/>
            <a:ext cx="3429000" cy="990600"/>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5" name="Line 11"/>
          <p:cNvSpPr>
            <a:spLocks noChangeShapeType="1"/>
          </p:cNvSpPr>
          <p:nvPr/>
        </p:nvSpPr>
        <p:spPr bwMode="auto">
          <a:xfrm>
            <a:off x="4114800" y="1676400"/>
            <a:ext cx="0" cy="2971800"/>
          </a:xfrm>
          <a:prstGeom prst="line">
            <a:avLst/>
          </a:prstGeom>
          <a:noFill/>
          <a:ln w="381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 name="Line 12"/>
          <p:cNvSpPr>
            <a:spLocks noChangeShapeType="1"/>
          </p:cNvSpPr>
          <p:nvPr/>
        </p:nvSpPr>
        <p:spPr bwMode="auto">
          <a:xfrm>
            <a:off x="609600" y="3124200"/>
            <a:ext cx="388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7" name="Arc 13"/>
          <p:cNvSpPr>
            <a:spLocks/>
          </p:cNvSpPr>
          <p:nvPr/>
        </p:nvSpPr>
        <p:spPr bwMode="auto">
          <a:xfrm>
            <a:off x="1600200" y="2895600"/>
            <a:ext cx="152400" cy="2286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38100">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11278" name="Object 14"/>
          <p:cNvGraphicFramePr>
            <a:graphicFrameLocks noChangeAspect="1"/>
          </p:cNvGraphicFramePr>
          <p:nvPr/>
        </p:nvGraphicFramePr>
        <p:xfrm>
          <a:off x="1828800" y="2743200"/>
          <a:ext cx="228600" cy="330200"/>
        </p:xfrm>
        <a:graphic>
          <a:graphicData uri="http://schemas.openxmlformats.org/presentationml/2006/ole">
            <mc:AlternateContent xmlns:mc="http://schemas.openxmlformats.org/markup-compatibility/2006">
              <mc:Choice xmlns:v="urn:schemas-microsoft-com:vml" Requires="v">
                <p:oleObj spid="_x0000_s5122" name="Equation" r:id="rId5" imgW="228600" imgH="330120" progId="Equation.3">
                  <p:embed/>
                </p:oleObj>
              </mc:Choice>
              <mc:Fallback>
                <p:oleObj name="Equation" r:id="rId5" imgW="228600" imgH="330120" progId="Equation.3">
                  <p:embed/>
                  <p:pic>
                    <p:nvPicPr>
                      <p:cNvPr id="11278"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2743200"/>
                        <a:ext cx="2286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79" name="Line 15"/>
          <p:cNvSpPr>
            <a:spLocks noChangeShapeType="1"/>
          </p:cNvSpPr>
          <p:nvPr/>
        </p:nvSpPr>
        <p:spPr bwMode="auto">
          <a:xfrm>
            <a:off x="4114800" y="21336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 name="Line 16"/>
          <p:cNvSpPr>
            <a:spLocks noChangeShapeType="1"/>
          </p:cNvSpPr>
          <p:nvPr/>
        </p:nvSpPr>
        <p:spPr bwMode="auto">
          <a:xfrm>
            <a:off x="4267200" y="2133600"/>
            <a:ext cx="0" cy="990600"/>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11281" name="Object 17"/>
          <p:cNvGraphicFramePr>
            <a:graphicFrameLocks noChangeAspect="1"/>
          </p:cNvGraphicFramePr>
          <p:nvPr/>
        </p:nvGraphicFramePr>
        <p:xfrm>
          <a:off x="4284663" y="2492375"/>
          <a:ext cx="266700" cy="254000"/>
        </p:xfrm>
        <a:graphic>
          <a:graphicData uri="http://schemas.openxmlformats.org/presentationml/2006/ole">
            <mc:AlternateContent xmlns:mc="http://schemas.openxmlformats.org/markup-compatibility/2006">
              <mc:Choice xmlns:v="urn:schemas-microsoft-com:vml" Requires="v">
                <p:oleObj spid="_x0000_s5123" name="Equation" r:id="rId7" imgW="266400" imgH="253800" progId="Equation.3">
                  <p:embed/>
                </p:oleObj>
              </mc:Choice>
              <mc:Fallback>
                <p:oleObj name="Equation" r:id="rId7" imgW="266400" imgH="253800" progId="Equation.3">
                  <p:embed/>
                  <p:pic>
                    <p:nvPicPr>
                      <p:cNvPr id="11281" name="Object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84663" y="2492375"/>
                        <a:ext cx="266700" cy="25400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82" name="Object 18"/>
          <p:cNvGraphicFramePr>
            <a:graphicFrameLocks noChangeAspect="1"/>
          </p:cNvGraphicFramePr>
          <p:nvPr/>
        </p:nvGraphicFramePr>
        <p:xfrm>
          <a:off x="4114800" y="1828800"/>
          <a:ext cx="317500" cy="317500"/>
        </p:xfrm>
        <a:graphic>
          <a:graphicData uri="http://schemas.openxmlformats.org/presentationml/2006/ole">
            <mc:AlternateContent xmlns:mc="http://schemas.openxmlformats.org/markup-compatibility/2006">
              <mc:Choice xmlns:v="urn:schemas-microsoft-com:vml" Requires="v">
                <p:oleObj spid="_x0000_s5124" name="Equation" r:id="rId9" imgW="317160" imgH="317160" progId="Equation.3">
                  <p:embed/>
                </p:oleObj>
              </mc:Choice>
              <mc:Fallback>
                <p:oleObj name="Equation" r:id="rId9" imgW="317160" imgH="317160" progId="Equation.3">
                  <p:embed/>
                  <p:pic>
                    <p:nvPicPr>
                      <p:cNvPr id="11282"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4800" y="1828800"/>
                        <a:ext cx="31750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83" name="Line 19"/>
          <p:cNvSpPr>
            <a:spLocks noChangeShapeType="1"/>
          </p:cNvSpPr>
          <p:nvPr/>
        </p:nvSpPr>
        <p:spPr bwMode="auto">
          <a:xfrm>
            <a:off x="609600" y="3657600"/>
            <a:ext cx="35052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11284" name="Object 20"/>
          <p:cNvGraphicFramePr>
            <a:graphicFrameLocks noChangeAspect="1"/>
          </p:cNvGraphicFramePr>
          <p:nvPr/>
        </p:nvGraphicFramePr>
        <p:xfrm>
          <a:off x="2286000" y="3429000"/>
          <a:ext cx="342900" cy="317500"/>
        </p:xfrm>
        <a:graphic>
          <a:graphicData uri="http://schemas.openxmlformats.org/presentationml/2006/ole">
            <mc:AlternateContent xmlns:mc="http://schemas.openxmlformats.org/markup-compatibility/2006">
              <mc:Choice xmlns:v="urn:schemas-microsoft-com:vml" Requires="v">
                <p:oleObj spid="_x0000_s5125" name="Equation" r:id="rId11" imgW="342720" imgH="317160" progId="Equation.3">
                  <p:embed/>
                </p:oleObj>
              </mc:Choice>
              <mc:Fallback>
                <p:oleObj name="Equation" r:id="rId11" imgW="342720" imgH="317160" progId="Equation.3">
                  <p:embed/>
                  <p:pic>
                    <p:nvPicPr>
                      <p:cNvPr id="11284" name="Object 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86000" y="3429000"/>
                        <a:ext cx="342900" cy="31750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85" name="Object 21"/>
          <p:cNvGraphicFramePr>
            <a:graphicFrameLocks noChangeAspect="1"/>
          </p:cNvGraphicFramePr>
          <p:nvPr/>
        </p:nvGraphicFramePr>
        <p:xfrm>
          <a:off x="5257800" y="1978025"/>
          <a:ext cx="3213100" cy="2387600"/>
        </p:xfrm>
        <a:graphic>
          <a:graphicData uri="http://schemas.openxmlformats.org/presentationml/2006/ole">
            <mc:AlternateContent xmlns:mc="http://schemas.openxmlformats.org/markup-compatibility/2006">
              <mc:Choice xmlns:v="urn:schemas-microsoft-com:vml" Requires="v">
                <p:oleObj spid="_x0000_s5126" name="Equation" r:id="rId13" imgW="3213000" imgH="2387520" progId="Equation.DSMT4">
                  <p:embed/>
                </p:oleObj>
              </mc:Choice>
              <mc:Fallback>
                <p:oleObj name="Equation" r:id="rId13" imgW="3213000" imgH="2387520" progId="Equation.DSMT4">
                  <p:embed/>
                  <p:pic>
                    <p:nvPicPr>
                      <p:cNvPr id="11285" name="Object 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57800" y="1978025"/>
                        <a:ext cx="3213100" cy="238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86" name="Text Box 22"/>
          <p:cNvSpPr txBox="1">
            <a:spLocks noChangeArrowheads="1"/>
          </p:cNvSpPr>
          <p:nvPr/>
        </p:nvSpPr>
        <p:spPr bwMode="auto">
          <a:xfrm>
            <a:off x="0" y="4800600"/>
            <a:ext cx="4191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ea typeface="华文新魏" panose="02010800040101010101" pitchFamily="2" charset="-122"/>
              </a:rPr>
              <a:t>干涉极大条件：</a:t>
            </a:r>
          </a:p>
        </p:txBody>
      </p:sp>
      <p:graphicFrame>
        <p:nvGraphicFramePr>
          <p:cNvPr id="11287" name="Object 23"/>
          <p:cNvGraphicFramePr>
            <a:graphicFrameLocks noChangeAspect="1"/>
          </p:cNvGraphicFramePr>
          <p:nvPr/>
        </p:nvGraphicFramePr>
        <p:xfrm>
          <a:off x="2514600" y="4876800"/>
          <a:ext cx="1803400" cy="330200"/>
        </p:xfrm>
        <a:graphic>
          <a:graphicData uri="http://schemas.openxmlformats.org/presentationml/2006/ole">
            <mc:AlternateContent xmlns:mc="http://schemas.openxmlformats.org/markup-compatibility/2006">
              <mc:Choice xmlns:v="urn:schemas-microsoft-com:vml" Requires="v">
                <p:oleObj spid="_x0000_s5127" name="Equation" r:id="rId15" imgW="1803240" imgH="330120" progId="Equation.3">
                  <p:embed/>
                </p:oleObj>
              </mc:Choice>
              <mc:Fallback>
                <p:oleObj name="Equation" r:id="rId15" imgW="1803240" imgH="330120" progId="Equation.3">
                  <p:embed/>
                  <p:pic>
                    <p:nvPicPr>
                      <p:cNvPr id="11287" name="Object 2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14600" y="4876800"/>
                        <a:ext cx="18034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88" name="Object 24"/>
          <p:cNvGraphicFramePr>
            <a:graphicFrameLocks noChangeAspect="1"/>
          </p:cNvGraphicFramePr>
          <p:nvPr/>
        </p:nvGraphicFramePr>
        <p:xfrm>
          <a:off x="228600" y="5334000"/>
          <a:ext cx="3429000" cy="889000"/>
        </p:xfrm>
        <a:graphic>
          <a:graphicData uri="http://schemas.openxmlformats.org/presentationml/2006/ole">
            <mc:AlternateContent xmlns:mc="http://schemas.openxmlformats.org/markup-compatibility/2006">
              <mc:Choice xmlns:v="urn:schemas-microsoft-com:vml" Requires="v">
                <p:oleObj spid="_x0000_s5128" name="Equation" r:id="rId17" imgW="3429000" imgH="888840" progId="Equation.3">
                  <p:embed/>
                </p:oleObj>
              </mc:Choice>
              <mc:Fallback>
                <p:oleObj name="Equation" r:id="rId17" imgW="3429000" imgH="888840" progId="Equation.3">
                  <p:embed/>
                  <p:pic>
                    <p:nvPicPr>
                      <p:cNvPr id="11288" name="Object 2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8600" y="5334000"/>
                        <a:ext cx="3429000"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89" name="Object 25"/>
          <p:cNvGraphicFramePr>
            <a:graphicFrameLocks noChangeAspect="1"/>
          </p:cNvGraphicFramePr>
          <p:nvPr/>
        </p:nvGraphicFramePr>
        <p:xfrm>
          <a:off x="4324350" y="5397500"/>
          <a:ext cx="4635500" cy="812800"/>
        </p:xfrm>
        <a:graphic>
          <a:graphicData uri="http://schemas.openxmlformats.org/presentationml/2006/ole">
            <mc:AlternateContent xmlns:mc="http://schemas.openxmlformats.org/markup-compatibility/2006">
              <mc:Choice xmlns:v="urn:schemas-microsoft-com:vml" Requires="v">
                <p:oleObj spid="_x0000_s5129" name="Equation" r:id="rId19" imgW="4635360" imgH="812520" progId="Equation.DSMT4">
                  <p:embed/>
                </p:oleObj>
              </mc:Choice>
              <mc:Fallback>
                <p:oleObj name="Equation" r:id="rId19" imgW="4635360" imgH="812520" progId="Equation.DSMT4">
                  <p:embed/>
                  <p:pic>
                    <p:nvPicPr>
                      <p:cNvPr id="11289" name="Object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324350" y="5397500"/>
                        <a:ext cx="4635500" cy="81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90" name="Line 26"/>
          <p:cNvSpPr>
            <a:spLocks noChangeShapeType="1"/>
          </p:cNvSpPr>
          <p:nvPr/>
        </p:nvSpPr>
        <p:spPr bwMode="auto">
          <a:xfrm flipV="1">
            <a:off x="611188" y="2060575"/>
            <a:ext cx="3529012" cy="6477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1" name="Line 27"/>
          <p:cNvSpPr>
            <a:spLocks noChangeShapeType="1"/>
          </p:cNvSpPr>
          <p:nvPr/>
        </p:nvSpPr>
        <p:spPr bwMode="auto">
          <a:xfrm flipV="1">
            <a:off x="611188" y="2133600"/>
            <a:ext cx="3455987" cy="1366838"/>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285"/>
                                        </p:tgtEl>
                                        <p:attrNameLst>
                                          <p:attrName>style.visibility</p:attrName>
                                        </p:attrNameLst>
                                      </p:cBhvr>
                                      <p:to>
                                        <p:strVal val="visible"/>
                                      </p:to>
                                    </p:set>
                                    <p:animEffect transition="in" filter="blinds(horizontal)">
                                      <p:cBhvr>
                                        <p:cTn id="7" dur="500"/>
                                        <p:tgtEl>
                                          <p:spTgt spid="112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1286"/>
                                        </p:tgtEl>
                                        <p:attrNameLst>
                                          <p:attrName>style.visibility</p:attrName>
                                        </p:attrNameLst>
                                      </p:cBhvr>
                                      <p:to>
                                        <p:strVal val="visible"/>
                                      </p:to>
                                    </p:set>
                                    <p:animEffect transition="in" filter="wipe(right)">
                                      <p:cBhvr>
                                        <p:cTn id="12" dur="500"/>
                                        <p:tgtEl>
                                          <p:spTgt spid="112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1287"/>
                                        </p:tgtEl>
                                        <p:attrNameLst>
                                          <p:attrName>style.visibility</p:attrName>
                                        </p:attrNameLst>
                                      </p:cBhvr>
                                      <p:to>
                                        <p:strVal val="visible"/>
                                      </p:to>
                                    </p:set>
                                    <p:animEffect transition="in" filter="blinds(horizontal)">
                                      <p:cBhvr>
                                        <p:cTn id="17" dur="500"/>
                                        <p:tgtEl>
                                          <p:spTgt spid="1128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1288"/>
                                        </p:tgtEl>
                                        <p:attrNameLst>
                                          <p:attrName>style.visibility</p:attrName>
                                        </p:attrNameLst>
                                      </p:cBhvr>
                                      <p:to>
                                        <p:strVal val="visible"/>
                                      </p:to>
                                    </p:set>
                                    <p:animEffect transition="in" filter="blinds(horizontal)">
                                      <p:cBhvr>
                                        <p:cTn id="22" dur="500"/>
                                        <p:tgtEl>
                                          <p:spTgt spid="1128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1289"/>
                                        </p:tgtEl>
                                        <p:attrNameLst>
                                          <p:attrName>style.visibility</p:attrName>
                                        </p:attrNameLst>
                                      </p:cBhvr>
                                      <p:to>
                                        <p:strVal val="visible"/>
                                      </p:to>
                                    </p:set>
                                    <p:animEffect transition="in" filter="wipe(left)">
                                      <p:cBhvr>
                                        <p:cTn id="27" dur="500"/>
                                        <p:tgtEl>
                                          <p:spTgt spid="11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76200" y="152400"/>
            <a:ext cx="1828800"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kumimoji="1" lang="zh-CN" altLang="en-US" sz="2400" b="1">
                <a:solidFill>
                  <a:srgbClr val="0000FF"/>
                </a:solidFill>
                <a:latin typeface="Times New Roman" panose="02020603050405020304" pitchFamily="18" charset="0"/>
              </a:rPr>
              <a:t>不确定关系   </a:t>
            </a:r>
          </a:p>
        </p:txBody>
      </p:sp>
      <p:sp>
        <p:nvSpPr>
          <p:cNvPr id="37891" name="Rectangle 3"/>
          <p:cNvSpPr>
            <a:spLocks noChangeArrowheads="1"/>
          </p:cNvSpPr>
          <p:nvPr/>
        </p:nvSpPr>
        <p:spPr bwMode="auto">
          <a:xfrm>
            <a:off x="152400" y="685800"/>
            <a:ext cx="6751638"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kumimoji="1" lang="zh-CN" altLang="en-US" sz="2400" b="1">
                <a:solidFill>
                  <a:schemeClr val="tx2"/>
                </a:solidFill>
                <a:latin typeface="宋体" panose="02010600030101010101" pitchFamily="2" charset="-122"/>
              </a:rPr>
              <a:t>经典宏观粒子：</a:t>
            </a:r>
            <a:r>
              <a:rPr kumimoji="1" lang="zh-CN" altLang="en-US" sz="2400" b="1">
                <a:solidFill>
                  <a:srgbClr val="CC00FF"/>
                </a:solidFill>
                <a:latin typeface="宋体" panose="02010600030101010101" pitchFamily="2" charset="-122"/>
              </a:rPr>
              <a:t>在任一时刻，都有完全确定位置、动量、能量等。</a:t>
            </a:r>
          </a:p>
        </p:txBody>
      </p:sp>
      <p:sp>
        <p:nvSpPr>
          <p:cNvPr id="37892" name="Rectangle 4"/>
          <p:cNvSpPr>
            <a:spLocks noChangeArrowheads="1"/>
          </p:cNvSpPr>
          <p:nvPr/>
        </p:nvSpPr>
        <p:spPr bwMode="auto">
          <a:xfrm>
            <a:off x="152400" y="1657350"/>
            <a:ext cx="685800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kumimoji="1" lang="zh-CN" altLang="en-US" sz="2400" b="1">
                <a:solidFill>
                  <a:schemeClr val="tx2"/>
                </a:solidFill>
                <a:latin typeface="宋体" panose="02010600030101010101" pitchFamily="2" charset="-122"/>
              </a:rPr>
              <a:t>微观粒子：</a:t>
            </a:r>
            <a:r>
              <a:rPr kumimoji="1" lang="zh-CN" altLang="en-US" sz="2400" b="1">
                <a:solidFill>
                  <a:srgbClr val="CC00FF"/>
                </a:solidFill>
                <a:latin typeface="宋体" panose="02010600030101010101" pitchFamily="2" charset="-122"/>
              </a:rPr>
              <a:t>具有明显的波动性；某些成对的物理量不可能同时有确定的量值</a:t>
            </a:r>
          </a:p>
        </p:txBody>
      </p:sp>
      <p:sp>
        <p:nvSpPr>
          <p:cNvPr id="37893" name="Text Box 5"/>
          <p:cNvSpPr txBox="1">
            <a:spLocks noChangeArrowheads="1"/>
          </p:cNvSpPr>
          <p:nvPr/>
        </p:nvSpPr>
        <p:spPr bwMode="auto">
          <a:xfrm>
            <a:off x="2232025" y="2657475"/>
            <a:ext cx="4365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400" b="1">
                <a:solidFill>
                  <a:srgbClr val="0000FF"/>
                </a:solidFill>
                <a:latin typeface="Times New Roman" panose="02020603050405020304" pitchFamily="18" charset="0"/>
                <a:ea typeface="楷体_GB2312" pitchFamily="49" charset="-122"/>
              </a:rPr>
              <a:t>—— </a:t>
            </a:r>
            <a:r>
              <a:rPr kumimoji="1" lang="zh-CN" altLang="en-US" sz="2400" b="1">
                <a:solidFill>
                  <a:srgbClr val="0000FF"/>
                </a:solidFill>
                <a:latin typeface="Times New Roman" panose="02020603050405020304" pitchFamily="18" charset="0"/>
                <a:ea typeface="楷体_GB2312" pitchFamily="49" charset="-122"/>
              </a:rPr>
              <a:t>微观粒子的不确定关系。</a:t>
            </a:r>
            <a:r>
              <a:rPr kumimoji="1" lang="zh-CN" altLang="en-US" sz="2400">
                <a:latin typeface="Times New Roman" panose="02020603050405020304" pitchFamily="18" charset="0"/>
              </a:rPr>
              <a:t> </a:t>
            </a:r>
          </a:p>
        </p:txBody>
      </p:sp>
      <p:grpSp>
        <p:nvGrpSpPr>
          <p:cNvPr id="37894" name="Group 6"/>
          <p:cNvGrpSpPr>
            <a:grpSpLocks/>
          </p:cNvGrpSpPr>
          <p:nvPr/>
        </p:nvGrpSpPr>
        <p:grpSpPr bwMode="auto">
          <a:xfrm>
            <a:off x="6911975" y="414338"/>
            <a:ext cx="2070100" cy="3136900"/>
            <a:chOff x="4468" y="1264"/>
            <a:chExt cx="1264" cy="1936"/>
          </a:xfrm>
        </p:grpSpPr>
        <p:pic>
          <p:nvPicPr>
            <p:cNvPr id="37895" name="Picture 7" descr="32heisenbe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9" y="1264"/>
              <a:ext cx="1022" cy="1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FF00"/>
                  </a:solidFill>
                  <a:miter lim="800000"/>
                  <a:headEnd/>
                  <a:tailEnd/>
                </a14:hiddenLine>
              </a:ext>
            </a:extLst>
          </p:spPr>
        </p:pic>
        <p:sp>
          <p:nvSpPr>
            <p:cNvPr id="37896" name="Text Box 8"/>
            <p:cNvSpPr txBox="1">
              <a:spLocks noChangeArrowheads="1"/>
            </p:cNvSpPr>
            <p:nvPr/>
          </p:nvSpPr>
          <p:spPr bwMode="auto">
            <a:xfrm>
              <a:off x="4468" y="2767"/>
              <a:ext cx="1264" cy="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zh-CN" sz="2000" b="1">
                  <a:latin typeface="Times New Roman" panose="02020603050405020304" pitchFamily="18" charset="0"/>
                </a:rPr>
                <a:t>Heisenberg</a:t>
              </a:r>
            </a:p>
            <a:p>
              <a:pPr algn="r"/>
              <a:r>
                <a:rPr lang="zh-CN" altLang="en-US" sz="2000" b="1">
                  <a:latin typeface="Times New Roman" panose="02020603050405020304" pitchFamily="18" charset="0"/>
                </a:rPr>
                <a:t>（</a:t>
              </a:r>
              <a:r>
                <a:rPr lang="en-US" altLang="zh-CN" sz="2000" b="1">
                  <a:latin typeface="Times New Roman" panose="02020603050405020304" pitchFamily="18" charset="0"/>
                </a:rPr>
                <a:t>1901</a:t>
              </a:r>
              <a:r>
                <a:rPr lang="zh-CN" altLang="en-US" sz="2000" b="1">
                  <a:latin typeface="Times New Roman" panose="02020603050405020304" pitchFamily="18" charset="0"/>
                </a:rPr>
                <a:t>～</a:t>
              </a:r>
              <a:r>
                <a:rPr lang="en-US" altLang="zh-CN" sz="2000" b="1">
                  <a:latin typeface="Times New Roman" panose="02020603050405020304" pitchFamily="18" charset="0"/>
                </a:rPr>
                <a:t>1976</a:t>
              </a:r>
              <a:r>
                <a:rPr lang="zh-CN" altLang="en-US" sz="2000" b="1">
                  <a:latin typeface="Times New Roman" panose="02020603050405020304" pitchFamily="18" charset="0"/>
                </a:rPr>
                <a:t>）</a:t>
              </a:r>
            </a:p>
          </p:txBody>
        </p:sp>
      </p:grpSp>
      <p:sp>
        <p:nvSpPr>
          <p:cNvPr id="37897" name="Rectangle 9"/>
          <p:cNvSpPr>
            <a:spLocks noChangeArrowheads="1"/>
          </p:cNvSpPr>
          <p:nvPr/>
        </p:nvSpPr>
        <p:spPr bwMode="auto">
          <a:xfrm>
            <a:off x="174625" y="3754438"/>
            <a:ext cx="8816975" cy="51276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kumimoji="1" lang="zh-CN" altLang="en-US" sz="2400" b="1">
                <a:solidFill>
                  <a:srgbClr val="CC00FF"/>
                </a:solidFill>
                <a:latin typeface="宋体" panose="02010600030101010101" pitchFamily="2" charset="-122"/>
              </a:rPr>
              <a:t>微观粒子的位置坐标 </a:t>
            </a:r>
            <a:r>
              <a:rPr kumimoji="1" lang="en-US" altLang="zh-CN" sz="2400" b="1" i="1">
                <a:solidFill>
                  <a:srgbClr val="CC00FF"/>
                </a:solidFill>
                <a:latin typeface="Times New Roman" panose="02020603050405020304" pitchFamily="18" charset="0"/>
              </a:rPr>
              <a:t>x</a:t>
            </a:r>
            <a:r>
              <a:rPr kumimoji="1" lang="zh-CN" altLang="en-US" sz="2400" b="1">
                <a:solidFill>
                  <a:srgbClr val="CC00FF"/>
                </a:solidFill>
                <a:latin typeface="宋体" panose="02010600030101010101" pitchFamily="2" charset="-122"/>
              </a:rPr>
              <a:t>、动量分量 </a:t>
            </a:r>
            <a:r>
              <a:rPr kumimoji="1" lang="en-US" altLang="zh-CN" sz="2400" b="1" i="1">
                <a:solidFill>
                  <a:srgbClr val="CC00FF"/>
                </a:solidFill>
                <a:latin typeface="Times New Roman" panose="02020603050405020304" pitchFamily="18" charset="0"/>
              </a:rPr>
              <a:t>p</a:t>
            </a:r>
            <a:r>
              <a:rPr kumimoji="1" lang="en-US" altLang="zh-CN" sz="2400" b="1" i="1" baseline="-25000">
                <a:solidFill>
                  <a:srgbClr val="CC00FF"/>
                </a:solidFill>
                <a:latin typeface="Times New Roman" panose="02020603050405020304" pitchFamily="18" charset="0"/>
              </a:rPr>
              <a:t>x</a:t>
            </a:r>
            <a:r>
              <a:rPr kumimoji="1" lang="en-US" altLang="zh-CN" sz="2400" b="1">
                <a:solidFill>
                  <a:srgbClr val="CC00FF"/>
                </a:solidFill>
                <a:latin typeface="宋体" panose="02010600030101010101" pitchFamily="2" charset="-122"/>
              </a:rPr>
              <a:t> </a:t>
            </a:r>
            <a:r>
              <a:rPr kumimoji="1" lang="zh-CN" altLang="en-US" sz="2400" b="1">
                <a:solidFill>
                  <a:srgbClr val="CC00FF"/>
                </a:solidFill>
                <a:latin typeface="宋体" panose="02010600030101010101" pitchFamily="2" charset="-122"/>
              </a:rPr>
              <a:t>不能同时具有确定的值。 </a:t>
            </a:r>
          </a:p>
        </p:txBody>
      </p:sp>
      <p:sp>
        <p:nvSpPr>
          <p:cNvPr id="37898" name="Rectangle 10"/>
          <p:cNvSpPr>
            <a:spLocks noChangeArrowheads="1"/>
          </p:cNvSpPr>
          <p:nvPr/>
        </p:nvSpPr>
        <p:spPr bwMode="auto">
          <a:xfrm>
            <a:off x="152400" y="3068638"/>
            <a:ext cx="4700588" cy="51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kumimoji="1" lang="en-US" altLang="zh-CN" sz="2400" b="1">
                <a:solidFill>
                  <a:schemeClr val="tx2"/>
                </a:solidFill>
                <a:latin typeface="宋体" panose="02010600030101010101" pitchFamily="2" charset="-122"/>
              </a:rPr>
              <a:t>1. </a:t>
            </a:r>
            <a:r>
              <a:rPr kumimoji="1" lang="zh-CN" altLang="en-US" sz="2400" b="1">
                <a:solidFill>
                  <a:schemeClr val="tx2"/>
                </a:solidFill>
                <a:latin typeface="宋体" panose="02010600030101010101" pitchFamily="2" charset="-122"/>
              </a:rPr>
              <a:t>动量</a:t>
            </a:r>
            <a:r>
              <a:rPr kumimoji="1" lang="en-US" altLang="zh-CN" sz="2400" b="1">
                <a:solidFill>
                  <a:schemeClr val="tx2"/>
                </a:solidFill>
                <a:latin typeface="宋体" panose="02010600030101010101" pitchFamily="2" charset="-122"/>
              </a:rPr>
              <a:t>—</a:t>
            </a:r>
            <a:r>
              <a:rPr kumimoji="1" lang="zh-CN" altLang="en-US" sz="2400" b="1">
                <a:solidFill>
                  <a:schemeClr val="tx2"/>
                </a:solidFill>
                <a:latin typeface="宋体" panose="02010600030101010101" pitchFamily="2" charset="-122"/>
              </a:rPr>
              <a:t>坐标不确定关系</a:t>
            </a:r>
          </a:p>
        </p:txBody>
      </p:sp>
      <p:graphicFrame>
        <p:nvGraphicFramePr>
          <p:cNvPr id="37899" name="Object 11"/>
          <p:cNvGraphicFramePr>
            <a:graphicFrameLocks/>
          </p:cNvGraphicFramePr>
          <p:nvPr/>
        </p:nvGraphicFramePr>
        <p:xfrm>
          <a:off x="611188" y="4535488"/>
          <a:ext cx="925512" cy="392112"/>
        </p:xfrm>
        <a:graphic>
          <a:graphicData uri="http://schemas.openxmlformats.org/presentationml/2006/ole">
            <mc:AlternateContent xmlns:mc="http://schemas.openxmlformats.org/markup-compatibility/2006">
              <mc:Choice xmlns:v="urn:schemas-microsoft-com:vml" Requires="v">
                <p:oleObj spid="_x0000_s6145" name="公式" r:id="rId4" imgW="545760" imgH="228600" progId="Equation.3">
                  <p:embed/>
                </p:oleObj>
              </mc:Choice>
              <mc:Fallback>
                <p:oleObj name="公式" r:id="rId4" imgW="545760" imgH="228600" progId="Equation.3">
                  <p:embed/>
                  <p:pic>
                    <p:nvPicPr>
                      <p:cNvPr id="37899" name="Object 1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4535488"/>
                        <a:ext cx="925512"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folHlink"/>
                            </a:solidFill>
                            <a:miter lim="800000"/>
                            <a:headEnd/>
                            <a:tailEnd/>
                          </a14:hiddenLine>
                        </a:ext>
                      </a:extLst>
                    </p:spPr>
                  </p:pic>
                </p:oleObj>
              </mc:Fallback>
            </mc:AlternateContent>
          </a:graphicData>
        </a:graphic>
      </p:graphicFrame>
      <p:sp>
        <p:nvSpPr>
          <p:cNvPr id="37900" name="Rectangle 12"/>
          <p:cNvSpPr>
            <a:spLocks noChangeArrowheads="1"/>
          </p:cNvSpPr>
          <p:nvPr/>
        </p:nvSpPr>
        <p:spPr bwMode="auto">
          <a:xfrm>
            <a:off x="1557338" y="4491038"/>
            <a:ext cx="5707062" cy="51276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kumimoji="1" lang="zh-CN" altLang="en-US" sz="2400" b="1">
                <a:latin typeface="宋体" panose="02010600030101010101" pitchFamily="2" charset="-122"/>
              </a:rPr>
              <a:t>分别是  </a:t>
            </a:r>
            <a:r>
              <a:rPr kumimoji="1" lang="en-US" altLang="zh-CN" sz="2400" b="1" i="1">
                <a:latin typeface="Times New Roman" panose="02020603050405020304" pitchFamily="18" charset="0"/>
              </a:rPr>
              <a:t>x</a:t>
            </a:r>
            <a:r>
              <a:rPr kumimoji="1" lang="zh-CN" altLang="en-US" sz="2400" b="1">
                <a:latin typeface="Times New Roman" panose="02020603050405020304" pitchFamily="18" charset="0"/>
              </a:rPr>
              <a:t>、</a:t>
            </a:r>
            <a:r>
              <a:rPr kumimoji="1" lang="zh-CN" altLang="en-US" sz="2400" b="1" baseline="-20000">
                <a:latin typeface="Times New Roman" panose="02020603050405020304" pitchFamily="18" charset="0"/>
              </a:rPr>
              <a:t>  </a:t>
            </a:r>
            <a:r>
              <a:rPr kumimoji="1" lang="en-US" altLang="zh-CN" sz="2400" b="1" i="1">
                <a:latin typeface="Times New Roman" panose="02020603050405020304" pitchFamily="18" charset="0"/>
              </a:rPr>
              <a:t>p</a:t>
            </a:r>
            <a:r>
              <a:rPr kumimoji="1" lang="en-US" altLang="zh-CN" sz="2400" b="1" i="1" baseline="-20000">
                <a:latin typeface="Times New Roman" panose="02020603050405020304" pitchFamily="18" charset="0"/>
              </a:rPr>
              <a:t>x</a:t>
            </a:r>
            <a:r>
              <a:rPr kumimoji="1" lang="en-US" altLang="zh-CN" sz="2400" b="1" baseline="-20000">
                <a:latin typeface="宋体" panose="02010600030101010101" pitchFamily="2" charset="-122"/>
              </a:rPr>
              <a:t>  </a:t>
            </a:r>
            <a:r>
              <a:rPr kumimoji="1" lang="zh-CN" altLang="en-US" sz="2400" b="1">
                <a:latin typeface="宋体" panose="02010600030101010101" pitchFamily="2" charset="-122"/>
              </a:rPr>
              <a:t>的不确定量，其乘积</a:t>
            </a:r>
          </a:p>
        </p:txBody>
      </p:sp>
      <p:graphicFrame>
        <p:nvGraphicFramePr>
          <p:cNvPr id="37901" name="Object 13"/>
          <p:cNvGraphicFramePr>
            <a:graphicFrameLocks/>
          </p:cNvGraphicFramePr>
          <p:nvPr/>
        </p:nvGraphicFramePr>
        <p:xfrm>
          <a:off x="1422400" y="5165725"/>
          <a:ext cx="1371600" cy="733425"/>
        </p:xfrm>
        <a:graphic>
          <a:graphicData uri="http://schemas.openxmlformats.org/presentationml/2006/ole">
            <mc:AlternateContent xmlns:mc="http://schemas.openxmlformats.org/markup-compatibility/2006">
              <mc:Choice xmlns:v="urn:schemas-microsoft-com:vml" Requires="v">
                <p:oleObj spid="_x0000_s6146" name="公式" r:id="rId6" imgW="761760" imgH="406080" progId="Equation.3">
                  <p:embed/>
                </p:oleObj>
              </mc:Choice>
              <mc:Fallback>
                <p:oleObj name="公式" r:id="rId6" imgW="761760" imgH="406080" progId="Equation.3">
                  <p:embed/>
                  <p:pic>
                    <p:nvPicPr>
                      <p:cNvPr id="37901" name="Object 1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22400" y="5165725"/>
                        <a:ext cx="1371600" cy="733425"/>
                      </a:xfrm>
                      <a:prstGeom prst="rect">
                        <a:avLst/>
                      </a:prstGeom>
                      <a:solidFill>
                        <a:srgbClr val="00CCFF">
                          <a:alpha val="33000"/>
                        </a:srgbClr>
                      </a:solidFill>
                      <a:ln>
                        <a:noFill/>
                      </a:ln>
                      <a:extLst>
                        <a:ext uri="{91240B29-F687-4F45-9708-019B960494DF}">
                          <a14:hiddenLine xmlns:a14="http://schemas.microsoft.com/office/drawing/2010/main" w="9525">
                            <a:solidFill>
                              <a:srgbClr val="00CCFF"/>
                            </a:solidFill>
                            <a:miter lim="800000"/>
                            <a:headEnd/>
                            <a:tailEnd/>
                          </a14:hiddenLine>
                        </a:ext>
                      </a:extLst>
                    </p:spPr>
                  </p:pic>
                </p:oleObj>
              </mc:Fallback>
            </mc:AlternateContent>
          </a:graphicData>
        </a:graphic>
      </p:graphicFrame>
      <p:sp>
        <p:nvSpPr>
          <p:cNvPr id="37902" name="Rectangle 14"/>
          <p:cNvSpPr>
            <a:spLocks noChangeArrowheads="1"/>
          </p:cNvSpPr>
          <p:nvPr/>
        </p:nvSpPr>
        <p:spPr bwMode="auto">
          <a:xfrm>
            <a:off x="4527550" y="5165725"/>
            <a:ext cx="23399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kumimoji="1" lang="zh-CN" altLang="en-US" sz="2000" b="1">
                <a:solidFill>
                  <a:schemeClr val="accent2"/>
                </a:solidFill>
                <a:latin typeface="Times New Roman" panose="02020603050405020304" pitchFamily="18" charset="0"/>
                <a:ea typeface="楷体_GB2312" pitchFamily="49" charset="-122"/>
              </a:rPr>
              <a:t>海森堡坐标和动量的不确定关系式</a:t>
            </a:r>
          </a:p>
        </p:txBody>
      </p:sp>
      <p:graphicFrame>
        <p:nvGraphicFramePr>
          <p:cNvPr id="37903" name="Object 15"/>
          <p:cNvGraphicFramePr>
            <a:graphicFrameLocks noChangeAspect="1"/>
          </p:cNvGraphicFramePr>
          <p:nvPr/>
        </p:nvGraphicFramePr>
        <p:xfrm>
          <a:off x="3402013" y="5165725"/>
          <a:ext cx="866775" cy="730250"/>
        </p:xfrm>
        <a:graphic>
          <a:graphicData uri="http://schemas.openxmlformats.org/presentationml/2006/ole">
            <mc:AlternateContent xmlns:mc="http://schemas.openxmlformats.org/markup-compatibility/2006">
              <mc:Choice xmlns:v="urn:schemas-microsoft-com:vml" Requires="v">
                <p:oleObj spid="_x0000_s6147" name="公式" r:id="rId8" imgW="482400" imgH="406080" progId="Equation.3">
                  <p:embed/>
                </p:oleObj>
              </mc:Choice>
              <mc:Fallback>
                <p:oleObj name="公式" r:id="rId8" imgW="482400" imgH="406080" progId="Equation.3">
                  <p:embed/>
                  <p:pic>
                    <p:nvPicPr>
                      <p:cNvPr id="37903" name="Object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02013" y="5165725"/>
                        <a:ext cx="866775"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904" name="Rectangle 16"/>
          <p:cNvSpPr>
            <a:spLocks noChangeArrowheads="1"/>
          </p:cNvSpPr>
          <p:nvPr/>
        </p:nvSpPr>
        <p:spPr bwMode="auto">
          <a:xfrm>
            <a:off x="611188" y="6021388"/>
            <a:ext cx="7696200" cy="51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kumimoji="1" lang="zh-CN" altLang="en-US" sz="2400" b="1">
                <a:latin typeface="宋体" panose="02010600030101010101" pitchFamily="2" charset="-122"/>
              </a:rPr>
              <a:t>一个量确定的越准确，另一个量的不确定程度就越大。</a:t>
            </a:r>
          </a:p>
        </p:txBody>
      </p:sp>
      <p:sp>
        <p:nvSpPr>
          <p:cNvPr id="37905" name="AutoShape 17"/>
          <p:cNvSpPr>
            <a:spLocks noChangeAspect="1" noChangeArrowheads="1"/>
          </p:cNvSpPr>
          <p:nvPr/>
        </p:nvSpPr>
        <p:spPr bwMode="auto">
          <a:xfrm>
            <a:off x="250825" y="5859463"/>
            <a:ext cx="323850" cy="517525"/>
          </a:xfrm>
          <a:prstGeom prst="star4">
            <a:avLst>
              <a:gd name="adj" fmla="val 18519"/>
            </a:avLst>
          </a:prstGeom>
          <a:gradFill rotWithShape="1">
            <a:gsLst>
              <a:gs pos="0">
                <a:srgbClr val="FF9933"/>
              </a:gs>
              <a:gs pos="100000">
                <a:srgbClr val="FF9933">
                  <a:gamma/>
                  <a:shade val="46275"/>
                  <a:invGamma/>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wipe(left)">
                                      <p:cBhvr>
                                        <p:cTn id="7" dur="500"/>
                                        <p:tgtEl>
                                          <p:spTgt spid="378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7891"/>
                                        </p:tgtEl>
                                        <p:attrNameLst>
                                          <p:attrName>style.visibility</p:attrName>
                                        </p:attrNameLst>
                                      </p:cBhvr>
                                      <p:to>
                                        <p:strVal val="visible"/>
                                      </p:to>
                                    </p:set>
                                    <p:animEffect transition="in" filter="dissolve">
                                      <p:cBhvr>
                                        <p:cTn id="12" dur="500"/>
                                        <p:tgtEl>
                                          <p:spTgt spid="378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7892"/>
                                        </p:tgtEl>
                                        <p:attrNameLst>
                                          <p:attrName>style.visibility</p:attrName>
                                        </p:attrNameLst>
                                      </p:cBhvr>
                                      <p:to>
                                        <p:strVal val="visible"/>
                                      </p:to>
                                    </p:set>
                                    <p:animEffect transition="in" filter="dissolve">
                                      <p:cBhvr>
                                        <p:cTn id="17" dur="500"/>
                                        <p:tgtEl>
                                          <p:spTgt spid="37892"/>
                                        </p:tgtEl>
                                      </p:cBhvr>
                                    </p:animEffect>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37893"/>
                                        </p:tgtEl>
                                        <p:attrNameLst>
                                          <p:attrName>style.visibility</p:attrName>
                                        </p:attrNameLst>
                                      </p:cBhvr>
                                      <p:to>
                                        <p:strVal val="visible"/>
                                      </p:to>
                                    </p:set>
                                    <p:animEffect transition="in" filter="wipe(left)">
                                      <p:cBhvr>
                                        <p:cTn id="21" dur="500"/>
                                        <p:tgtEl>
                                          <p:spTgt spid="3789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32" fill="hold" nodeType="clickEffect">
                                  <p:stCondLst>
                                    <p:cond delay="0"/>
                                  </p:stCondLst>
                                  <p:childTnLst>
                                    <p:set>
                                      <p:cBhvr>
                                        <p:cTn id="25" dur="1" fill="hold">
                                          <p:stCondLst>
                                            <p:cond delay="0"/>
                                          </p:stCondLst>
                                        </p:cTn>
                                        <p:tgtEl>
                                          <p:spTgt spid="37894"/>
                                        </p:tgtEl>
                                        <p:attrNameLst>
                                          <p:attrName>style.visibility</p:attrName>
                                        </p:attrNameLst>
                                      </p:cBhvr>
                                      <p:to>
                                        <p:strVal val="visible"/>
                                      </p:to>
                                    </p:set>
                                    <p:animEffect transition="in" filter="box(out)">
                                      <p:cBhvr>
                                        <p:cTn id="26" dur="500"/>
                                        <p:tgtEl>
                                          <p:spTgt spid="3789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7898"/>
                                        </p:tgtEl>
                                        <p:attrNameLst>
                                          <p:attrName>style.visibility</p:attrName>
                                        </p:attrNameLst>
                                      </p:cBhvr>
                                      <p:to>
                                        <p:strVal val="visible"/>
                                      </p:to>
                                    </p:set>
                                    <p:animEffect transition="in" filter="wipe(left)">
                                      <p:cBhvr>
                                        <p:cTn id="31" dur="500"/>
                                        <p:tgtEl>
                                          <p:spTgt spid="3789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37897"/>
                                        </p:tgtEl>
                                        <p:attrNameLst>
                                          <p:attrName>style.visibility</p:attrName>
                                        </p:attrNameLst>
                                      </p:cBhvr>
                                      <p:to>
                                        <p:strVal val="visible"/>
                                      </p:to>
                                    </p:set>
                                    <p:animEffect transition="in" filter="wipe(left)">
                                      <p:cBhvr>
                                        <p:cTn id="36" dur="500"/>
                                        <p:tgtEl>
                                          <p:spTgt spid="3789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37899"/>
                                        </p:tgtEl>
                                        <p:attrNameLst>
                                          <p:attrName>style.visibility</p:attrName>
                                        </p:attrNameLst>
                                      </p:cBhvr>
                                      <p:to>
                                        <p:strVal val="visible"/>
                                      </p:to>
                                    </p:set>
                                    <p:animEffect transition="in" filter="wipe(left)">
                                      <p:cBhvr>
                                        <p:cTn id="41" dur="500"/>
                                        <p:tgtEl>
                                          <p:spTgt spid="37899"/>
                                        </p:tgtEl>
                                      </p:cBhvr>
                                    </p:animEffect>
                                  </p:childTnLst>
                                </p:cTn>
                              </p:par>
                            </p:childTnLst>
                          </p:cTn>
                        </p:par>
                        <p:par>
                          <p:cTn id="42" fill="hold" nodeType="afterGroup">
                            <p:stCondLst>
                              <p:cond delay="500"/>
                            </p:stCondLst>
                            <p:childTnLst>
                              <p:par>
                                <p:cTn id="43" presetID="9" presetClass="entr" presetSubtype="0" fill="hold" grpId="0" nodeType="afterEffect">
                                  <p:stCondLst>
                                    <p:cond delay="0"/>
                                  </p:stCondLst>
                                  <p:childTnLst>
                                    <p:set>
                                      <p:cBhvr>
                                        <p:cTn id="44" dur="1" fill="hold">
                                          <p:stCondLst>
                                            <p:cond delay="0"/>
                                          </p:stCondLst>
                                        </p:cTn>
                                        <p:tgtEl>
                                          <p:spTgt spid="37900"/>
                                        </p:tgtEl>
                                        <p:attrNameLst>
                                          <p:attrName>style.visibility</p:attrName>
                                        </p:attrNameLst>
                                      </p:cBhvr>
                                      <p:to>
                                        <p:strVal val="visible"/>
                                      </p:to>
                                    </p:set>
                                    <p:animEffect transition="in" filter="dissolve">
                                      <p:cBhvr>
                                        <p:cTn id="45" dur="500"/>
                                        <p:tgtEl>
                                          <p:spTgt spid="37900"/>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7" presetClass="entr" presetSubtype="10" fill="hold" nodeType="clickEffect">
                                  <p:stCondLst>
                                    <p:cond delay="0"/>
                                  </p:stCondLst>
                                  <p:childTnLst>
                                    <p:set>
                                      <p:cBhvr>
                                        <p:cTn id="49" dur="1" fill="hold">
                                          <p:stCondLst>
                                            <p:cond delay="0"/>
                                          </p:stCondLst>
                                        </p:cTn>
                                        <p:tgtEl>
                                          <p:spTgt spid="37901"/>
                                        </p:tgtEl>
                                        <p:attrNameLst>
                                          <p:attrName>style.visibility</p:attrName>
                                        </p:attrNameLst>
                                      </p:cBhvr>
                                      <p:to>
                                        <p:strVal val="visible"/>
                                      </p:to>
                                    </p:set>
                                    <p:anim calcmode="lin" valueType="num">
                                      <p:cBhvr>
                                        <p:cTn id="50" dur="500" fill="hold"/>
                                        <p:tgtEl>
                                          <p:spTgt spid="37901"/>
                                        </p:tgtEl>
                                        <p:attrNameLst>
                                          <p:attrName>ppt_w</p:attrName>
                                        </p:attrNameLst>
                                      </p:cBhvr>
                                      <p:tavLst>
                                        <p:tav tm="0">
                                          <p:val>
                                            <p:fltVal val="0"/>
                                          </p:val>
                                        </p:tav>
                                        <p:tav tm="100000">
                                          <p:val>
                                            <p:strVal val="#ppt_w"/>
                                          </p:val>
                                        </p:tav>
                                      </p:tavLst>
                                    </p:anim>
                                    <p:anim calcmode="lin" valueType="num">
                                      <p:cBhvr>
                                        <p:cTn id="51" dur="500" fill="hold"/>
                                        <p:tgtEl>
                                          <p:spTgt spid="37901"/>
                                        </p:tgtEl>
                                        <p:attrNameLst>
                                          <p:attrName>ppt_h</p:attrName>
                                        </p:attrNameLst>
                                      </p:cBhvr>
                                      <p:tavLst>
                                        <p:tav tm="0">
                                          <p:val>
                                            <p:strVal val="#ppt_h"/>
                                          </p:val>
                                        </p:tav>
                                        <p:tav tm="100000">
                                          <p:val>
                                            <p:strVal val="#ppt_h"/>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nodeType="clickEffect">
                                  <p:stCondLst>
                                    <p:cond delay="0"/>
                                  </p:stCondLst>
                                  <p:childTnLst>
                                    <p:set>
                                      <p:cBhvr>
                                        <p:cTn id="55" dur="1" fill="hold">
                                          <p:stCondLst>
                                            <p:cond delay="0"/>
                                          </p:stCondLst>
                                        </p:cTn>
                                        <p:tgtEl>
                                          <p:spTgt spid="37903"/>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37902"/>
                                        </p:tgtEl>
                                        <p:attrNameLst>
                                          <p:attrName>style.visibility</p:attrName>
                                        </p:attrNameLst>
                                      </p:cBhvr>
                                      <p:to>
                                        <p:strVal val="visible"/>
                                      </p:to>
                                    </p:set>
                                    <p:animEffect transition="in" filter="dissolve">
                                      <p:cBhvr>
                                        <p:cTn id="60" dur="500"/>
                                        <p:tgtEl>
                                          <p:spTgt spid="37902"/>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8" fill="hold" nodeType="clickEffect">
                                  <p:stCondLst>
                                    <p:cond delay="0"/>
                                  </p:stCondLst>
                                  <p:childTnLst>
                                    <p:set>
                                      <p:cBhvr>
                                        <p:cTn id="64" dur="1" fill="hold">
                                          <p:stCondLst>
                                            <p:cond delay="0"/>
                                          </p:stCondLst>
                                        </p:cTn>
                                        <p:tgtEl>
                                          <p:spTgt spid="37905"/>
                                        </p:tgtEl>
                                        <p:attrNameLst>
                                          <p:attrName>style.visibility</p:attrName>
                                        </p:attrNameLst>
                                      </p:cBhvr>
                                      <p:to>
                                        <p:strVal val="visible"/>
                                      </p:to>
                                    </p:set>
                                    <p:animEffect transition="in" filter="wipe(left)">
                                      <p:cBhvr>
                                        <p:cTn id="65" dur="1000"/>
                                        <p:tgtEl>
                                          <p:spTgt spid="37905"/>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9" presetClass="entr" presetSubtype="0" fill="hold" grpId="0" nodeType="clickEffect">
                                  <p:stCondLst>
                                    <p:cond delay="0"/>
                                  </p:stCondLst>
                                  <p:childTnLst>
                                    <p:set>
                                      <p:cBhvr>
                                        <p:cTn id="69" dur="1" fill="hold">
                                          <p:stCondLst>
                                            <p:cond delay="0"/>
                                          </p:stCondLst>
                                        </p:cTn>
                                        <p:tgtEl>
                                          <p:spTgt spid="37904"/>
                                        </p:tgtEl>
                                        <p:attrNameLst>
                                          <p:attrName>style.visibility</p:attrName>
                                        </p:attrNameLst>
                                      </p:cBhvr>
                                      <p:to>
                                        <p:strVal val="visible"/>
                                      </p:to>
                                    </p:set>
                                    <p:animEffect transition="in" filter="dissolve">
                                      <p:cBhvr>
                                        <p:cTn id="70" dur="500"/>
                                        <p:tgtEl>
                                          <p:spTgt spid="37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autoUpdateAnimBg="0"/>
      <p:bldP spid="37892" grpId="0" autoUpdateAnimBg="0"/>
      <p:bldP spid="37893" grpId="0"/>
      <p:bldP spid="37897" grpId="0" autoUpdateAnimBg="0"/>
      <p:bldP spid="37898" grpId="0"/>
      <p:bldP spid="37900" grpId="0" autoUpdateAnimBg="0"/>
      <p:bldP spid="37902" grpId="0" autoUpdateAnimBg="0"/>
      <p:bldP spid="3790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Line 2"/>
          <p:cNvSpPr>
            <a:spLocks noChangeShapeType="1"/>
          </p:cNvSpPr>
          <p:nvPr/>
        </p:nvSpPr>
        <p:spPr bwMode="auto">
          <a:xfrm flipV="1">
            <a:off x="2743200" y="2474913"/>
            <a:ext cx="4572000" cy="20637"/>
          </a:xfrm>
          <a:prstGeom prst="line">
            <a:avLst/>
          </a:prstGeom>
          <a:noFill/>
          <a:ln w="19050">
            <a:solidFill>
              <a:schemeClr val="bg2"/>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5" name="Line 3"/>
          <p:cNvSpPr>
            <a:spLocks noChangeShapeType="1"/>
          </p:cNvSpPr>
          <p:nvPr/>
        </p:nvSpPr>
        <p:spPr bwMode="auto">
          <a:xfrm>
            <a:off x="2667000" y="3938588"/>
            <a:ext cx="2209800" cy="0"/>
          </a:xfrm>
          <a:prstGeom prst="line">
            <a:avLst/>
          </a:prstGeom>
          <a:noFill/>
          <a:ln w="15875">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6" name="Oval 4"/>
          <p:cNvSpPr>
            <a:spLocks noChangeArrowheads="1"/>
          </p:cNvSpPr>
          <p:nvPr/>
        </p:nvSpPr>
        <p:spPr bwMode="auto">
          <a:xfrm>
            <a:off x="4787900" y="1862138"/>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a:solidFill>
                <a:srgbClr val="CC00CC"/>
              </a:solidFill>
              <a:latin typeface="Times New Roman" panose="02020603050405020304" pitchFamily="18" charset="0"/>
            </a:endParaRPr>
          </a:p>
        </p:txBody>
      </p:sp>
      <p:graphicFrame>
        <p:nvGraphicFramePr>
          <p:cNvPr id="38917" name="Object 5"/>
          <p:cNvGraphicFramePr>
            <a:graphicFrameLocks noChangeAspect="1"/>
          </p:cNvGraphicFramePr>
          <p:nvPr/>
        </p:nvGraphicFramePr>
        <p:xfrm>
          <a:off x="5105400" y="3386138"/>
          <a:ext cx="588963" cy="500062"/>
        </p:xfrm>
        <a:graphic>
          <a:graphicData uri="http://schemas.openxmlformats.org/presentationml/2006/ole">
            <mc:AlternateContent xmlns:mc="http://schemas.openxmlformats.org/markup-compatibility/2006">
              <mc:Choice xmlns:v="urn:schemas-microsoft-com:vml" Requires="v">
                <p:oleObj spid="_x0000_s7169" name="公式" r:id="rId3" imgW="266400" imgH="228600" progId="Equation.3">
                  <p:embed/>
                </p:oleObj>
              </mc:Choice>
              <mc:Fallback>
                <p:oleObj name="公式" r:id="rId3" imgW="266400" imgH="228600" progId="Equation.3">
                  <p:embed/>
                  <p:pic>
                    <p:nvPicPr>
                      <p:cNvPr id="38917"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3386138"/>
                        <a:ext cx="588963" cy="500062"/>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
        <p:nvSpPr>
          <p:cNvPr id="38918" name="Line 6"/>
          <p:cNvSpPr>
            <a:spLocks noChangeShapeType="1"/>
          </p:cNvSpPr>
          <p:nvPr/>
        </p:nvSpPr>
        <p:spPr bwMode="auto">
          <a:xfrm>
            <a:off x="1704975" y="4373563"/>
            <a:ext cx="508952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38100">
                <a:solidFill>
                  <a:srgbClr val="0066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9" name="Oval 7"/>
          <p:cNvSpPr>
            <a:spLocks noChangeArrowheads="1"/>
          </p:cNvSpPr>
          <p:nvPr/>
        </p:nvSpPr>
        <p:spPr bwMode="auto">
          <a:xfrm>
            <a:off x="4800600" y="2395538"/>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800">
              <a:latin typeface="Times New Roman" panose="02020603050405020304" pitchFamily="18" charset="0"/>
            </a:endParaRPr>
          </a:p>
        </p:txBody>
      </p:sp>
      <p:sp>
        <p:nvSpPr>
          <p:cNvPr id="38920" name="Line 8"/>
          <p:cNvSpPr>
            <a:spLocks noChangeShapeType="1"/>
          </p:cNvSpPr>
          <p:nvPr/>
        </p:nvSpPr>
        <p:spPr bwMode="auto">
          <a:xfrm>
            <a:off x="2070100" y="5372100"/>
            <a:ext cx="56388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38100">
                <a:solidFill>
                  <a:srgbClr val="0066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38921" name="Object 9"/>
          <p:cNvGraphicFramePr>
            <a:graphicFrameLocks noChangeAspect="1"/>
          </p:cNvGraphicFramePr>
          <p:nvPr/>
        </p:nvGraphicFramePr>
        <p:xfrm>
          <a:off x="4122738" y="4656138"/>
          <a:ext cx="2482850" cy="409575"/>
        </p:xfrm>
        <a:graphic>
          <a:graphicData uri="http://schemas.openxmlformats.org/presentationml/2006/ole">
            <mc:AlternateContent xmlns:mc="http://schemas.openxmlformats.org/markup-compatibility/2006">
              <mc:Choice xmlns:v="urn:schemas-microsoft-com:vml" Requires="v">
                <p:oleObj spid="_x0000_s7170" name="公式" r:id="rId5" imgW="1384200" imgH="228600" progId="Equation.3">
                  <p:embed/>
                </p:oleObj>
              </mc:Choice>
              <mc:Fallback>
                <p:oleObj name="公式" r:id="rId5" imgW="1384200" imgH="228600" progId="Equation.3">
                  <p:embed/>
                  <p:pic>
                    <p:nvPicPr>
                      <p:cNvPr id="38921"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2738" y="4656138"/>
                        <a:ext cx="2482850" cy="409575"/>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graphicFrame>
        <p:nvGraphicFramePr>
          <p:cNvPr id="38922" name="Object 10"/>
          <p:cNvGraphicFramePr>
            <a:graphicFrameLocks/>
          </p:cNvGraphicFramePr>
          <p:nvPr/>
        </p:nvGraphicFramePr>
        <p:xfrm>
          <a:off x="1066800" y="5376863"/>
          <a:ext cx="1352550" cy="409575"/>
        </p:xfrm>
        <a:graphic>
          <a:graphicData uri="http://schemas.openxmlformats.org/presentationml/2006/ole">
            <mc:AlternateContent xmlns:mc="http://schemas.openxmlformats.org/markup-compatibility/2006">
              <mc:Choice xmlns:v="urn:schemas-microsoft-com:vml" Requires="v">
                <p:oleObj spid="_x0000_s7171" name="公式" r:id="rId7" imgW="749160" imgH="228600" progId="Equation.3">
                  <p:embed/>
                </p:oleObj>
              </mc:Choice>
              <mc:Fallback>
                <p:oleObj name="公式" r:id="rId7" imgW="749160" imgH="228600" progId="Equation.3">
                  <p:embed/>
                  <p:pic>
                    <p:nvPicPr>
                      <p:cNvPr id="38922" name="Object 1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5376863"/>
                        <a:ext cx="1352550" cy="409575"/>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FF00"/>
                            </a:solidFill>
                            <a:miter lim="800000"/>
                            <a:headEnd/>
                            <a:tailEnd/>
                          </a14:hiddenLine>
                        </a:ext>
                      </a:extLst>
                    </p:spPr>
                  </p:pic>
                </p:oleObj>
              </mc:Fallback>
            </mc:AlternateContent>
          </a:graphicData>
        </a:graphic>
      </p:graphicFrame>
      <p:sp>
        <p:nvSpPr>
          <p:cNvPr id="38923" name="Rectangle 11"/>
          <p:cNvSpPr>
            <a:spLocks noChangeArrowheads="1"/>
          </p:cNvSpPr>
          <p:nvPr/>
        </p:nvSpPr>
        <p:spPr bwMode="auto">
          <a:xfrm>
            <a:off x="7227888" y="1763713"/>
            <a:ext cx="438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400" b="1" i="1">
                <a:solidFill>
                  <a:schemeClr val="bg1"/>
                </a:solidFill>
                <a:latin typeface="Times New Roman" panose="02020603050405020304" pitchFamily="18" charset="0"/>
              </a:rPr>
              <a:t>p</a:t>
            </a:r>
            <a:r>
              <a:rPr kumimoji="1" lang="en-US" altLang="zh-CN" sz="2400" b="1" i="1" baseline="-20000">
                <a:solidFill>
                  <a:schemeClr val="bg1"/>
                </a:solidFill>
                <a:latin typeface="Times New Roman" panose="02020603050405020304" pitchFamily="18" charset="0"/>
              </a:rPr>
              <a:t>x</a:t>
            </a:r>
          </a:p>
        </p:txBody>
      </p:sp>
      <p:grpSp>
        <p:nvGrpSpPr>
          <p:cNvPr id="38924" name="Group 12"/>
          <p:cNvGrpSpPr>
            <a:grpSpLocks/>
          </p:cNvGrpSpPr>
          <p:nvPr/>
        </p:nvGrpSpPr>
        <p:grpSpPr bwMode="auto">
          <a:xfrm>
            <a:off x="7239000" y="457200"/>
            <a:ext cx="398463" cy="3760788"/>
            <a:chOff x="4542" y="290"/>
            <a:chExt cx="251" cy="2369"/>
          </a:xfrm>
        </p:grpSpPr>
        <p:sp>
          <p:nvSpPr>
            <p:cNvPr id="38925" name="Line 13"/>
            <p:cNvSpPr>
              <a:spLocks noChangeShapeType="1"/>
            </p:cNvSpPr>
            <p:nvPr/>
          </p:nvSpPr>
          <p:spPr bwMode="auto">
            <a:xfrm>
              <a:off x="4542" y="290"/>
              <a:ext cx="0" cy="2369"/>
            </a:xfrm>
            <a:prstGeom prst="line">
              <a:avLst/>
            </a:prstGeom>
            <a:noFill/>
            <a:ln w="25400">
              <a:solidFill>
                <a:srgbClr val="00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6" name="Text Box 14"/>
            <p:cNvSpPr txBox="1">
              <a:spLocks noChangeArrowheads="1"/>
            </p:cNvSpPr>
            <p:nvPr/>
          </p:nvSpPr>
          <p:spPr bwMode="auto">
            <a:xfrm>
              <a:off x="4581" y="1423"/>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400" b="1">
                  <a:solidFill>
                    <a:srgbClr val="3333CC"/>
                  </a:solidFill>
                  <a:latin typeface="Times New Roman" panose="02020603050405020304" pitchFamily="18" charset="0"/>
                </a:rPr>
                <a:t>0</a:t>
              </a:r>
            </a:p>
          </p:txBody>
        </p:sp>
      </p:grpSp>
      <p:sp>
        <p:nvSpPr>
          <p:cNvPr id="38927" name="Text Box 15"/>
          <p:cNvSpPr txBox="1">
            <a:spLocks noChangeArrowheads="1"/>
          </p:cNvSpPr>
          <p:nvPr/>
        </p:nvSpPr>
        <p:spPr bwMode="auto">
          <a:xfrm>
            <a:off x="228600" y="4098925"/>
            <a:ext cx="7543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5000"/>
              </a:lnSpc>
            </a:pPr>
            <a:r>
              <a:rPr kumimoji="1" lang="zh-CN" altLang="en-US" sz="2400" b="1">
                <a:latin typeface="宋体" panose="02010600030101010101" pitchFamily="2" charset="-122"/>
              </a:rPr>
              <a:t>电子经过狭缝，其坐标</a:t>
            </a:r>
            <a:r>
              <a:rPr kumimoji="1" lang="en-US" altLang="zh-CN" sz="2400" b="1" i="1">
                <a:latin typeface="Times New Roman" panose="02020603050405020304" pitchFamily="18" charset="0"/>
              </a:rPr>
              <a:t>x</a:t>
            </a:r>
            <a:r>
              <a:rPr kumimoji="1" lang="en-US" altLang="zh-CN" sz="2400" b="1">
                <a:latin typeface="Times New Roman" panose="02020603050405020304" pitchFamily="18" charset="0"/>
              </a:rPr>
              <a:t> </a:t>
            </a:r>
            <a:r>
              <a:rPr kumimoji="1" lang="zh-CN" altLang="en-US" sz="2400" b="1">
                <a:latin typeface="宋体" panose="02010600030101010101" pitchFamily="2" charset="-122"/>
              </a:rPr>
              <a:t>的不确定量为</a:t>
            </a:r>
            <a:r>
              <a:rPr kumimoji="1" lang="zh-CN" altLang="en-US" sz="2400" b="1">
                <a:latin typeface="Times New Roman" panose="02020603050405020304" pitchFamily="18" charset="0"/>
              </a:rPr>
              <a:t>△</a:t>
            </a:r>
            <a:r>
              <a:rPr kumimoji="1" lang="en-US" altLang="zh-CN" sz="2400" b="1" i="1">
                <a:latin typeface="Times New Roman" panose="02020603050405020304" pitchFamily="18" charset="0"/>
              </a:rPr>
              <a:t>x</a:t>
            </a:r>
            <a:r>
              <a:rPr kumimoji="1" lang="en-US" altLang="zh-CN" sz="2400" b="1" i="1">
                <a:latin typeface="宋体" panose="02010600030101010101" pitchFamily="2" charset="-122"/>
              </a:rPr>
              <a:t> </a:t>
            </a:r>
            <a:r>
              <a:rPr kumimoji="1" lang="zh-CN" altLang="en-US" sz="2400" b="1">
                <a:latin typeface="宋体" panose="02010600030101010101" pitchFamily="2" charset="-122"/>
              </a:rPr>
              <a:t>；</a:t>
            </a:r>
          </a:p>
        </p:txBody>
      </p:sp>
      <p:grpSp>
        <p:nvGrpSpPr>
          <p:cNvPr id="38928" name="Group 16"/>
          <p:cNvGrpSpPr>
            <a:grpSpLocks/>
          </p:cNvGrpSpPr>
          <p:nvPr/>
        </p:nvGrpSpPr>
        <p:grpSpPr bwMode="auto">
          <a:xfrm>
            <a:off x="457200" y="1408113"/>
            <a:ext cx="1447800" cy="2209800"/>
            <a:chOff x="288" y="887"/>
            <a:chExt cx="912" cy="1392"/>
          </a:xfrm>
        </p:grpSpPr>
        <p:sp>
          <p:nvSpPr>
            <p:cNvPr id="38929" name="Line 17"/>
            <p:cNvSpPr>
              <a:spLocks noChangeShapeType="1"/>
            </p:cNvSpPr>
            <p:nvPr/>
          </p:nvSpPr>
          <p:spPr bwMode="auto">
            <a:xfrm>
              <a:off x="624" y="887"/>
              <a:ext cx="576" cy="0"/>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0" name="Line 18"/>
            <p:cNvSpPr>
              <a:spLocks noChangeShapeType="1"/>
            </p:cNvSpPr>
            <p:nvPr/>
          </p:nvSpPr>
          <p:spPr bwMode="auto">
            <a:xfrm>
              <a:off x="624" y="1223"/>
              <a:ext cx="576" cy="0"/>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1" name="Line 19"/>
            <p:cNvSpPr>
              <a:spLocks noChangeShapeType="1"/>
            </p:cNvSpPr>
            <p:nvPr/>
          </p:nvSpPr>
          <p:spPr bwMode="auto">
            <a:xfrm>
              <a:off x="624" y="1559"/>
              <a:ext cx="576" cy="0"/>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2" name="Line 20"/>
            <p:cNvSpPr>
              <a:spLocks noChangeShapeType="1"/>
            </p:cNvSpPr>
            <p:nvPr/>
          </p:nvSpPr>
          <p:spPr bwMode="auto">
            <a:xfrm>
              <a:off x="624" y="1895"/>
              <a:ext cx="576" cy="0"/>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3" name="Line 21"/>
            <p:cNvSpPr>
              <a:spLocks noChangeShapeType="1"/>
            </p:cNvSpPr>
            <p:nvPr/>
          </p:nvSpPr>
          <p:spPr bwMode="auto">
            <a:xfrm>
              <a:off x="624" y="2279"/>
              <a:ext cx="576" cy="0"/>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4" name="Text Box 22"/>
            <p:cNvSpPr txBox="1">
              <a:spLocks noChangeArrowheads="1"/>
            </p:cNvSpPr>
            <p:nvPr/>
          </p:nvSpPr>
          <p:spPr bwMode="auto">
            <a:xfrm>
              <a:off x="288" y="1221"/>
              <a:ext cx="428"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000" b="1">
                  <a:solidFill>
                    <a:schemeClr val="tx2"/>
                  </a:solidFill>
                  <a:latin typeface="Times New Roman" panose="02020603050405020304" pitchFamily="18" charset="0"/>
                </a:rPr>
                <a:t>电子束</a:t>
              </a:r>
            </a:p>
          </p:txBody>
        </p:sp>
      </p:grpSp>
      <p:grpSp>
        <p:nvGrpSpPr>
          <p:cNvPr id="38935" name="Group 23"/>
          <p:cNvGrpSpPr>
            <a:grpSpLocks/>
          </p:cNvGrpSpPr>
          <p:nvPr/>
        </p:nvGrpSpPr>
        <p:grpSpPr bwMode="auto">
          <a:xfrm>
            <a:off x="1979613" y="1268413"/>
            <a:ext cx="687387" cy="2651125"/>
            <a:chOff x="1247" y="799"/>
            <a:chExt cx="433" cy="1670"/>
          </a:xfrm>
        </p:grpSpPr>
        <p:sp>
          <p:nvSpPr>
            <p:cNvPr id="38936" name="Line 24"/>
            <p:cNvSpPr>
              <a:spLocks noChangeShapeType="1"/>
            </p:cNvSpPr>
            <p:nvPr/>
          </p:nvSpPr>
          <p:spPr bwMode="auto">
            <a:xfrm>
              <a:off x="1680" y="799"/>
              <a:ext cx="0" cy="1670"/>
            </a:xfrm>
            <a:prstGeom prst="line">
              <a:avLst/>
            </a:prstGeom>
            <a:noFill/>
            <a:ln w="76200">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7" name="Line 25"/>
            <p:cNvSpPr>
              <a:spLocks noChangeShapeType="1"/>
            </p:cNvSpPr>
            <p:nvPr/>
          </p:nvSpPr>
          <p:spPr bwMode="auto">
            <a:xfrm>
              <a:off x="1680" y="1415"/>
              <a:ext cx="0" cy="288"/>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8938" name="Group 26"/>
            <p:cNvGrpSpPr>
              <a:grpSpLocks/>
            </p:cNvGrpSpPr>
            <p:nvPr/>
          </p:nvGrpSpPr>
          <p:grpSpPr bwMode="auto">
            <a:xfrm>
              <a:off x="1247" y="1077"/>
              <a:ext cx="389" cy="1207"/>
              <a:chOff x="1291" y="1440"/>
              <a:chExt cx="389" cy="1207"/>
            </a:xfrm>
          </p:grpSpPr>
          <p:sp>
            <p:nvSpPr>
              <p:cNvPr id="38939" name="Line 27"/>
              <p:cNvSpPr>
                <a:spLocks noChangeShapeType="1"/>
              </p:cNvSpPr>
              <p:nvPr/>
            </p:nvSpPr>
            <p:spPr bwMode="auto">
              <a:xfrm>
                <a:off x="1440" y="1776"/>
                <a:ext cx="192" cy="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0" name="Line 28"/>
              <p:cNvSpPr>
                <a:spLocks noChangeShapeType="1"/>
              </p:cNvSpPr>
              <p:nvPr/>
            </p:nvSpPr>
            <p:spPr bwMode="auto">
              <a:xfrm>
                <a:off x="1440" y="2064"/>
                <a:ext cx="192" cy="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1" name="Line 29"/>
              <p:cNvSpPr>
                <a:spLocks noChangeShapeType="1"/>
              </p:cNvSpPr>
              <p:nvPr/>
            </p:nvSpPr>
            <p:spPr bwMode="auto">
              <a:xfrm>
                <a:off x="1488" y="2064"/>
                <a:ext cx="0" cy="336"/>
              </a:xfrm>
              <a:prstGeom prst="line">
                <a:avLst/>
              </a:prstGeom>
              <a:noFill/>
              <a:ln w="38100">
                <a:solidFill>
                  <a:srgbClr val="0000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2" name="Line 30"/>
              <p:cNvSpPr>
                <a:spLocks noChangeShapeType="1"/>
              </p:cNvSpPr>
              <p:nvPr/>
            </p:nvSpPr>
            <p:spPr bwMode="auto">
              <a:xfrm>
                <a:off x="1488" y="1440"/>
                <a:ext cx="0" cy="336"/>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3" name="Rectangle 31"/>
              <p:cNvSpPr>
                <a:spLocks noChangeArrowheads="1"/>
              </p:cNvSpPr>
              <p:nvPr/>
            </p:nvSpPr>
            <p:spPr bwMode="auto">
              <a:xfrm>
                <a:off x="1291" y="2320"/>
                <a:ext cx="38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000" b="1">
                    <a:solidFill>
                      <a:srgbClr val="0000FF"/>
                    </a:solidFill>
                    <a:latin typeface="Times New Roman" panose="02020603050405020304" pitchFamily="18" charset="0"/>
                  </a:rPr>
                  <a:t>△</a:t>
                </a:r>
                <a:r>
                  <a:rPr kumimoji="1" lang="en-US" altLang="zh-CN" sz="2800" b="1" i="1">
                    <a:solidFill>
                      <a:srgbClr val="0000FF"/>
                    </a:solidFill>
                    <a:latin typeface="Times New Roman" panose="02020603050405020304" pitchFamily="18" charset="0"/>
                  </a:rPr>
                  <a:t>x</a:t>
                </a:r>
              </a:p>
            </p:txBody>
          </p:sp>
        </p:grpSp>
      </p:grpSp>
      <p:grpSp>
        <p:nvGrpSpPr>
          <p:cNvPr id="38944" name="Group 32"/>
          <p:cNvGrpSpPr>
            <a:grpSpLocks/>
          </p:cNvGrpSpPr>
          <p:nvPr/>
        </p:nvGrpSpPr>
        <p:grpSpPr bwMode="auto">
          <a:xfrm>
            <a:off x="2533650" y="439738"/>
            <a:ext cx="361950" cy="835025"/>
            <a:chOff x="1596" y="624"/>
            <a:chExt cx="228" cy="526"/>
          </a:xfrm>
        </p:grpSpPr>
        <p:sp>
          <p:nvSpPr>
            <p:cNvPr id="38945" name="Text Box 33"/>
            <p:cNvSpPr txBox="1">
              <a:spLocks noChangeArrowheads="1"/>
            </p:cNvSpPr>
            <p:nvPr/>
          </p:nvSpPr>
          <p:spPr bwMode="auto">
            <a:xfrm>
              <a:off x="1596" y="624"/>
              <a:ext cx="2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800" b="1" i="1">
                  <a:solidFill>
                    <a:schemeClr val="bg1"/>
                  </a:solidFill>
                  <a:latin typeface="Times New Roman" panose="02020603050405020304" pitchFamily="18" charset="0"/>
                </a:rPr>
                <a:t>x</a:t>
              </a:r>
            </a:p>
          </p:txBody>
        </p:sp>
        <p:sp>
          <p:nvSpPr>
            <p:cNvPr id="38946" name="Line 34"/>
            <p:cNvSpPr>
              <a:spLocks noChangeShapeType="1"/>
            </p:cNvSpPr>
            <p:nvPr/>
          </p:nvSpPr>
          <p:spPr bwMode="auto">
            <a:xfrm>
              <a:off x="1680" y="912"/>
              <a:ext cx="0" cy="238"/>
            </a:xfrm>
            <a:prstGeom prst="line">
              <a:avLst/>
            </a:prstGeom>
            <a:noFill/>
            <a:ln w="19050">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aphicFrame>
        <p:nvGraphicFramePr>
          <p:cNvPr id="38947" name="Object 35"/>
          <p:cNvGraphicFramePr>
            <a:graphicFrameLocks noChangeAspect="1"/>
          </p:cNvGraphicFramePr>
          <p:nvPr/>
        </p:nvGraphicFramePr>
        <p:xfrm>
          <a:off x="746125" y="819150"/>
          <a:ext cx="1225550" cy="422275"/>
        </p:xfrm>
        <a:graphic>
          <a:graphicData uri="http://schemas.openxmlformats.org/presentationml/2006/ole">
            <mc:AlternateContent xmlns:mc="http://schemas.openxmlformats.org/markup-compatibility/2006">
              <mc:Choice xmlns:v="urn:schemas-microsoft-com:vml" Requires="v">
                <p:oleObj spid="_x0000_s7172" name="公式" r:id="rId9" imgW="583920" imgH="203040" progId="Equation.3">
                  <p:embed/>
                </p:oleObj>
              </mc:Choice>
              <mc:Fallback>
                <p:oleObj name="公式" r:id="rId9" imgW="583920" imgH="203040" progId="Equation.3">
                  <p:embed/>
                  <p:pic>
                    <p:nvPicPr>
                      <p:cNvPr id="38947" name="Object 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6125" y="819150"/>
                        <a:ext cx="1225550" cy="422275"/>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grpSp>
        <p:nvGrpSpPr>
          <p:cNvPr id="38948" name="Group 36"/>
          <p:cNvGrpSpPr>
            <a:grpSpLocks/>
          </p:cNvGrpSpPr>
          <p:nvPr/>
        </p:nvGrpSpPr>
        <p:grpSpPr bwMode="auto">
          <a:xfrm>
            <a:off x="2997200" y="863600"/>
            <a:ext cx="1376363" cy="1616075"/>
            <a:chOff x="1888" y="544"/>
            <a:chExt cx="867" cy="1018"/>
          </a:xfrm>
        </p:grpSpPr>
        <p:sp>
          <p:nvSpPr>
            <p:cNvPr id="38949" name="Line 37"/>
            <p:cNvSpPr>
              <a:spLocks noChangeShapeType="1"/>
            </p:cNvSpPr>
            <p:nvPr/>
          </p:nvSpPr>
          <p:spPr bwMode="auto">
            <a:xfrm flipV="1">
              <a:off x="2228" y="969"/>
              <a:ext cx="57" cy="539"/>
            </a:xfrm>
            <a:prstGeom prst="line">
              <a:avLst/>
            </a:prstGeom>
            <a:noFill/>
            <a:ln w="19050">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38950" name="Object 38"/>
            <p:cNvGraphicFramePr>
              <a:graphicFrameLocks noChangeAspect="1"/>
            </p:cNvGraphicFramePr>
            <p:nvPr/>
          </p:nvGraphicFramePr>
          <p:xfrm>
            <a:off x="1888" y="544"/>
            <a:ext cx="867" cy="499"/>
          </p:xfrm>
          <a:graphic>
            <a:graphicData uri="http://schemas.openxmlformats.org/presentationml/2006/ole">
              <mc:AlternateContent xmlns:mc="http://schemas.openxmlformats.org/markup-compatibility/2006">
                <mc:Choice xmlns:v="urn:schemas-microsoft-com:vml" Requires="v">
                  <p:oleObj spid="_x0000_s7173" name="公式" r:id="rId11" imgW="685800" imgH="393480" progId="Equation.3">
                    <p:embed/>
                  </p:oleObj>
                </mc:Choice>
                <mc:Fallback>
                  <p:oleObj name="公式" r:id="rId11" imgW="685800" imgH="393480" progId="Equation.3">
                    <p:embed/>
                    <p:pic>
                      <p:nvPicPr>
                        <p:cNvPr id="38950" name="Object 3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88" y="544"/>
                          <a:ext cx="867" cy="4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51" name="Freeform 39"/>
            <p:cNvSpPr>
              <a:spLocks/>
            </p:cNvSpPr>
            <p:nvPr/>
          </p:nvSpPr>
          <p:spPr bwMode="auto">
            <a:xfrm rot="990262">
              <a:off x="2134" y="1451"/>
              <a:ext cx="48" cy="111"/>
            </a:xfrm>
            <a:custGeom>
              <a:avLst/>
              <a:gdLst>
                <a:gd name="T0" fmla="*/ 0 w 57"/>
                <a:gd name="T1" fmla="*/ 0 h 126"/>
                <a:gd name="T2" fmla="*/ 57 w 57"/>
                <a:gd name="T3" fmla="*/ 126 h 126"/>
              </a:gdLst>
              <a:ahLst/>
              <a:cxnLst>
                <a:cxn ang="0">
                  <a:pos x="T0" y="T1"/>
                </a:cxn>
                <a:cxn ang="0">
                  <a:pos x="T2" y="T3"/>
                </a:cxn>
              </a:cxnLst>
              <a:rect l="0" t="0" r="r" b="b"/>
              <a:pathLst>
                <a:path w="57" h="126">
                  <a:moveTo>
                    <a:pt x="0" y="0"/>
                  </a:moveTo>
                  <a:cubicBezTo>
                    <a:pt x="48" y="33"/>
                    <a:pt x="57" y="67"/>
                    <a:pt x="57" y="126"/>
                  </a:cubicBezTo>
                </a:path>
              </a:pathLst>
            </a:custGeom>
            <a:noFill/>
            <a:ln w="19050" cmpd="sng">
              <a:solidFill>
                <a:srgbClr val="CC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8952" name="Text Box 40"/>
          <p:cNvSpPr txBox="1">
            <a:spLocks noChangeArrowheads="1"/>
          </p:cNvSpPr>
          <p:nvPr/>
        </p:nvSpPr>
        <p:spPr bwMode="auto">
          <a:xfrm>
            <a:off x="5105400" y="5105400"/>
            <a:ext cx="3200400" cy="822325"/>
          </a:xfrm>
          <a:prstGeom prst="rect">
            <a:avLst/>
          </a:prstGeom>
          <a:noFill/>
          <a:ln>
            <a:noFill/>
          </a:ln>
          <a:effectLst/>
          <a:extLst>
            <a:ext uri="{909E8E84-426E-40DD-AFC4-6F175D3DCCD1}">
              <a14:hiddenFill xmlns:a14="http://schemas.microsoft.com/office/drawing/2010/main">
                <a:solidFill>
                  <a:srgbClr val="CC99FF">
                    <a:alpha val="49001"/>
                  </a:srgbClr>
                </a:solidFill>
              </a14:hiddenFill>
            </a:ext>
            <a:ext uri="{91240B29-F687-4F45-9708-019B960494DF}">
              <a14:hiddenLine xmlns:a14="http://schemas.microsoft.com/office/drawing/2010/main" w="9525">
                <a:solidFill>
                  <a:srgbClr val="993366">
                    <a:alpha val="86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solidFill>
                  <a:srgbClr val="0000FF"/>
                </a:solidFill>
                <a:latin typeface="楷体_GB2312" pitchFamily="49" charset="-122"/>
                <a:ea typeface="楷体_GB2312" pitchFamily="49" charset="-122"/>
              </a:rPr>
              <a:t>位置确定越准确，动量确定越不准确。  </a:t>
            </a:r>
          </a:p>
        </p:txBody>
      </p:sp>
      <p:graphicFrame>
        <p:nvGraphicFramePr>
          <p:cNvPr id="38953" name="Object 41"/>
          <p:cNvGraphicFramePr>
            <a:graphicFrameLocks noChangeAspect="1"/>
          </p:cNvGraphicFramePr>
          <p:nvPr/>
        </p:nvGraphicFramePr>
        <p:xfrm>
          <a:off x="3001963" y="5197475"/>
          <a:ext cx="1439862" cy="746125"/>
        </p:xfrm>
        <a:graphic>
          <a:graphicData uri="http://schemas.openxmlformats.org/presentationml/2006/ole">
            <mc:AlternateContent xmlns:mc="http://schemas.openxmlformats.org/markup-compatibility/2006">
              <mc:Choice xmlns:v="urn:schemas-microsoft-com:vml" Requires="v">
                <p:oleObj spid="_x0000_s7174" name="公式" r:id="rId13" imgW="698400" imgH="393480" progId="Equation.3">
                  <p:embed/>
                </p:oleObj>
              </mc:Choice>
              <mc:Fallback>
                <p:oleObj name="公式" r:id="rId13" imgW="698400" imgH="393480" progId="Equation.3">
                  <p:embed/>
                  <p:pic>
                    <p:nvPicPr>
                      <p:cNvPr id="38953" name="Object 4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01963" y="5197475"/>
                        <a:ext cx="1439862" cy="746125"/>
                      </a:xfrm>
                      <a:prstGeom prst="rect">
                        <a:avLst/>
                      </a:prstGeom>
                      <a:noFill/>
                      <a:ln w="15875">
                        <a:solidFill>
                          <a:schemeClr val="hlink"/>
                        </a:solidFill>
                        <a:miter lim="800000"/>
                        <a:headEnd/>
                        <a:tailEnd/>
                      </a:ln>
                      <a:extLst>
                        <a:ext uri="{909E8E84-426E-40DD-AFC4-6F175D3DCCD1}">
                          <a14:hiddenFill xmlns:a14="http://schemas.microsoft.com/office/drawing/2010/main">
                            <a:solidFill>
                              <a:srgbClr val="00FFFF">
                                <a:alpha val="38000"/>
                              </a:srgbClr>
                            </a:solidFill>
                          </a14:hiddenFill>
                        </a:ext>
                      </a:extLst>
                    </p:spPr>
                  </p:pic>
                </p:oleObj>
              </mc:Fallback>
            </mc:AlternateContent>
          </a:graphicData>
        </a:graphic>
      </p:graphicFrame>
      <p:sp>
        <p:nvSpPr>
          <p:cNvPr id="38954" name="Line 42"/>
          <p:cNvSpPr>
            <a:spLocks noChangeShapeType="1"/>
          </p:cNvSpPr>
          <p:nvPr/>
        </p:nvSpPr>
        <p:spPr bwMode="auto">
          <a:xfrm flipV="1">
            <a:off x="2590800" y="3468688"/>
            <a:ext cx="2295525" cy="493712"/>
          </a:xfrm>
          <a:prstGeom prst="line">
            <a:avLst/>
          </a:prstGeom>
          <a:noFill/>
          <a:ln w="22225">
            <a:solidFill>
              <a:srgbClr val="00008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5" name="Line 43"/>
          <p:cNvSpPr>
            <a:spLocks noChangeShapeType="1"/>
          </p:cNvSpPr>
          <p:nvPr/>
        </p:nvSpPr>
        <p:spPr bwMode="auto">
          <a:xfrm flipV="1">
            <a:off x="2771775" y="1403350"/>
            <a:ext cx="4456113" cy="1081088"/>
          </a:xfrm>
          <a:prstGeom prst="line">
            <a:avLst/>
          </a:prstGeom>
          <a:noFill/>
          <a:ln w="22225">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8956" name="Group 44"/>
          <p:cNvGrpSpPr>
            <a:grpSpLocks/>
          </p:cNvGrpSpPr>
          <p:nvPr/>
        </p:nvGrpSpPr>
        <p:grpSpPr bwMode="auto">
          <a:xfrm rot="16200000">
            <a:off x="3982244" y="1223169"/>
            <a:ext cx="4275138" cy="2476500"/>
            <a:chOff x="3108" y="3610"/>
            <a:chExt cx="4908" cy="2742"/>
          </a:xfrm>
        </p:grpSpPr>
        <p:sp>
          <p:nvSpPr>
            <p:cNvPr id="38957" name="Freeform 45"/>
            <p:cNvSpPr>
              <a:spLocks/>
            </p:cNvSpPr>
            <p:nvPr/>
          </p:nvSpPr>
          <p:spPr bwMode="auto">
            <a:xfrm flipH="1">
              <a:off x="3108" y="3972"/>
              <a:ext cx="2244" cy="2380"/>
            </a:xfrm>
            <a:custGeom>
              <a:avLst/>
              <a:gdLst>
                <a:gd name="T0" fmla="*/ 0 w 2244"/>
                <a:gd name="T1" fmla="*/ 0 h 2380"/>
                <a:gd name="T2" fmla="*/ 732 w 2244"/>
                <a:gd name="T3" fmla="*/ 2064 h 2380"/>
                <a:gd name="T4" fmla="*/ 1332 w 2244"/>
                <a:gd name="T5" fmla="*/ 1896 h 2380"/>
                <a:gd name="T6" fmla="*/ 1872 w 2244"/>
                <a:gd name="T7" fmla="*/ 2160 h 2380"/>
                <a:gd name="T8" fmla="*/ 2244 w 2244"/>
                <a:gd name="T9" fmla="*/ 2088 h 2380"/>
              </a:gdLst>
              <a:ahLst/>
              <a:cxnLst>
                <a:cxn ang="0">
                  <a:pos x="T0" y="T1"/>
                </a:cxn>
                <a:cxn ang="0">
                  <a:pos x="T2" y="T3"/>
                </a:cxn>
                <a:cxn ang="0">
                  <a:pos x="T4" y="T5"/>
                </a:cxn>
                <a:cxn ang="0">
                  <a:pos x="T6" y="T7"/>
                </a:cxn>
                <a:cxn ang="0">
                  <a:pos x="T8" y="T9"/>
                </a:cxn>
              </a:cxnLst>
              <a:rect l="0" t="0" r="r" b="b"/>
              <a:pathLst>
                <a:path w="2244" h="2380">
                  <a:moveTo>
                    <a:pt x="0" y="0"/>
                  </a:moveTo>
                  <a:cubicBezTo>
                    <a:pt x="255" y="874"/>
                    <a:pt x="510" y="1748"/>
                    <a:pt x="732" y="2064"/>
                  </a:cubicBezTo>
                  <a:cubicBezTo>
                    <a:pt x="954" y="2380"/>
                    <a:pt x="1142" y="1880"/>
                    <a:pt x="1332" y="1896"/>
                  </a:cubicBezTo>
                  <a:cubicBezTo>
                    <a:pt x="1522" y="1912"/>
                    <a:pt x="1720" y="2128"/>
                    <a:pt x="1872" y="2160"/>
                  </a:cubicBezTo>
                  <a:cubicBezTo>
                    <a:pt x="2024" y="2192"/>
                    <a:pt x="2134" y="2140"/>
                    <a:pt x="2244" y="2088"/>
                  </a:cubicBezTo>
                </a:path>
              </a:pathLst>
            </a:custGeom>
            <a:noFill/>
            <a:ln w="381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958" name="Freeform 46"/>
            <p:cNvSpPr>
              <a:spLocks/>
            </p:cNvSpPr>
            <p:nvPr/>
          </p:nvSpPr>
          <p:spPr bwMode="auto">
            <a:xfrm>
              <a:off x="5772" y="3972"/>
              <a:ext cx="2244" cy="2380"/>
            </a:xfrm>
            <a:custGeom>
              <a:avLst/>
              <a:gdLst>
                <a:gd name="T0" fmla="*/ 0 w 2244"/>
                <a:gd name="T1" fmla="*/ 0 h 2380"/>
                <a:gd name="T2" fmla="*/ 732 w 2244"/>
                <a:gd name="T3" fmla="*/ 2064 h 2380"/>
                <a:gd name="T4" fmla="*/ 1332 w 2244"/>
                <a:gd name="T5" fmla="*/ 1896 h 2380"/>
                <a:gd name="T6" fmla="*/ 1872 w 2244"/>
                <a:gd name="T7" fmla="*/ 2160 h 2380"/>
                <a:gd name="T8" fmla="*/ 2244 w 2244"/>
                <a:gd name="T9" fmla="*/ 2088 h 2380"/>
              </a:gdLst>
              <a:ahLst/>
              <a:cxnLst>
                <a:cxn ang="0">
                  <a:pos x="T0" y="T1"/>
                </a:cxn>
                <a:cxn ang="0">
                  <a:pos x="T2" y="T3"/>
                </a:cxn>
                <a:cxn ang="0">
                  <a:pos x="T4" y="T5"/>
                </a:cxn>
                <a:cxn ang="0">
                  <a:pos x="T6" y="T7"/>
                </a:cxn>
                <a:cxn ang="0">
                  <a:pos x="T8" y="T9"/>
                </a:cxn>
              </a:cxnLst>
              <a:rect l="0" t="0" r="r" b="b"/>
              <a:pathLst>
                <a:path w="2244" h="2380">
                  <a:moveTo>
                    <a:pt x="0" y="0"/>
                  </a:moveTo>
                  <a:cubicBezTo>
                    <a:pt x="255" y="874"/>
                    <a:pt x="510" y="1748"/>
                    <a:pt x="732" y="2064"/>
                  </a:cubicBezTo>
                  <a:cubicBezTo>
                    <a:pt x="954" y="2380"/>
                    <a:pt x="1142" y="1880"/>
                    <a:pt x="1332" y="1896"/>
                  </a:cubicBezTo>
                  <a:cubicBezTo>
                    <a:pt x="1522" y="1912"/>
                    <a:pt x="1720" y="2128"/>
                    <a:pt x="1872" y="2160"/>
                  </a:cubicBezTo>
                  <a:cubicBezTo>
                    <a:pt x="2024" y="2192"/>
                    <a:pt x="2134" y="2140"/>
                    <a:pt x="2244" y="2088"/>
                  </a:cubicBezTo>
                </a:path>
              </a:pathLst>
            </a:custGeom>
            <a:noFill/>
            <a:ln w="381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959" name="Freeform 47"/>
            <p:cNvSpPr>
              <a:spLocks/>
            </p:cNvSpPr>
            <p:nvPr/>
          </p:nvSpPr>
          <p:spPr bwMode="auto">
            <a:xfrm>
              <a:off x="5352" y="3610"/>
              <a:ext cx="420" cy="374"/>
            </a:xfrm>
            <a:custGeom>
              <a:avLst/>
              <a:gdLst>
                <a:gd name="T0" fmla="*/ 420 w 420"/>
                <a:gd name="T1" fmla="*/ 374 h 374"/>
                <a:gd name="T2" fmla="*/ 204 w 420"/>
                <a:gd name="T3" fmla="*/ 2 h 374"/>
                <a:gd name="T4" fmla="*/ 0 w 420"/>
                <a:gd name="T5" fmla="*/ 362 h 374"/>
              </a:gdLst>
              <a:ahLst/>
              <a:cxnLst>
                <a:cxn ang="0">
                  <a:pos x="T0" y="T1"/>
                </a:cxn>
                <a:cxn ang="0">
                  <a:pos x="T2" y="T3"/>
                </a:cxn>
                <a:cxn ang="0">
                  <a:pos x="T4" y="T5"/>
                </a:cxn>
              </a:cxnLst>
              <a:rect l="0" t="0" r="r" b="b"/>
              <a:pathLst>
                <a:path w="420" h="374">
                  <a:moveTo>
                    <a:pt x="420" y="374"/>
                  </a:moveTo>
                  <a:cubicBezTo>
                    <a:pt x="347" y="189"/>
                    <a:pt x="274" y="4"/>
                    <a:pt x="204" y="2"/>
                  </a:cubicBezTo>
                  <a:cubicBezTo>
                    <a:pt x="134" y="0"/>
                    <a:pt x="67" y="181"/>
                    <a:pt x="0" y="362"/>
                  </a:cubicBezTo>
                </a:path>
              </a:pathLst>
            </a:custGeom>
            <a:noFill/>
            <a:ln w="381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8960" name="Line 48"/>
          <p:cNvSpPr>
            <a:spLocks noChangeShapeType="1"/>
          </p:cNvSpPr>
          <p:nvPr/>
        </p:nvSpPr>
        <p:spPr bwMode="auto">
          <a:xfrm flipV="1">
            <a:off x="4900613" y="3386138"/>
            <a:ext cx="0" cy="576262"/>
          </a:xfrm>
          <a:prstGeom prst="line">
            <a:avLst/>
          </a:prstGeom>
          <a:noFill/>
          <a:ln w="4445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1" name="Text Box 49"/>
          <p:cNvSpPr txBox="1">
            <a:spLocks noChangeArrowheads="1"/>
          </p:cNvSpPr>
          <p:nvPr/>
        </p:nvSpPr>
        <p:spPr bwMode="auto">
          <a:xfrm>
            <a:off x="476250" y="4592638"/>
            <a:ext cx="3689350" cy="512762"/>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kumimoji="1" lang="zh-CN" altLang="en-US" sz="2400" b="1">
                <a:latin typeface="宋体" panose="02010600030101010101" pitchFamily="2" charset="-122"/>
                <a:sym typeface="Symbol" panose="05050102010706020507" pitchFamily="18" charset="2"/>
              </a:rPr>
              <a:t>动量分量</a:t>
            </a:r>
            <a:r>
              <a:rPr kumimoji="1" lang="en-US" altLang="zh-CN" sz="2400" b="1" i="1">
                <a:latin typeface="Times New Roman" panose="02020603050405020304" pitchFamily="18" charset="0"/>
              </a:rPr>
              <a:t>p</a:t>
            </a:r>
            <a:r>
              <a:rPr kumimoji="1" lang="en-US" altLang="zh-CN" sz="2400" b="1" i="1" baseline="-20000">
                <a:latin typeface="Times New Roman" panose="02020603050405020304" pitchFamily="18" charset="0"/>
              </a:rPr>
              <a:t>x</a:t>
            </a:r>
            <a:r>
              <a:rPr kumimoji="1" lang="zh-CN" altLang="en-US" sz="2400" b="1">
                <a:latin typeface="宋体" panose="02010600030101010101" pitchFamily="2" charset="-122"/>
              </a:rPr>
              <a:t>的</a:t>
            </a:r>
            <a:r>
              <a:rPr kumimoji="1" lang="zh-CN" altLang="en-US" sz="2400" b="1">
                <a:latin typeface="宋体" panose="02010600030101010101" pitchFamily="2" charset="-122"/>
                <a:sym typeface="Symbol" panose="05050102010706020507" pitchFamily="18" charset="2"/>
              </a:rPr>
              <a:t>不确定量为</a:t>
            </a:r>
          </a:p>
        </p:txBody>
      </p:sp>
      <p:sp>
        <p:nvSpPr>
          <p:cNvPr id="38962" name="AutoShape 50"/>
          <p:cNvSpPr>
            <a:spLocks noChangeArrowheads="1"/>
          </p:cNvSpPr>
          <p:nvPr/>
        </p:nvSpPr>
        <p:spPr bwMode="auto">
          <a:xfrm>
            <a:off x="2462213" y="5511800"/>
            <a:ext cx="449262" cy="134938"/>
          </a:xfrm>
          <a:prstGeom prst="rightArrow">
            <a:avLst>
              <a:gd name="adj1" fmla="val 50000"/>
              <a:gd name="adj2" fmla="val 83235"/>
            </a:avLst>
          </a:prstGeom>
          <a:solidFill>
            <a:srgbClr val="33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63" name="Text Box 51"/>
          <p:cNvSpPr txBox="1">
            <a:spLocks noChangeArrowheads="1"/>
          </p:cNvSpPr>
          <p:nvPr/>
        </p:nvSpPr>
        <p:spPr bwMode="auto">
          <a:xfrm>
            <a:off x="179388" y="5962650"/>
            <a:ext cx="2016125" cy="549275"/>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5000"/>
              </a:lnSpc>
              <a:buClr>
                <a:srgbClr val="0099FF"/>
              </a:buClr>
              <a:buFont typeface="Wingdings" panose="05000000000000000000" pitchFamily="2" charset="2"/>
              <a:buNone/>
            </a:pPr>
            <a:r>
              <a:rPr kumimoji="1" lang="en-US" altLang="zh-CN" sz="2400" b="1">
                <a:solidFill>
                  <a:schemeClr val="hlink"/>
                </a:solidFill>
                <a:latin typeface="Times New Roman" panose="02020603050405020304" pitchFamily="18" charset="0"/>
                <a:ea typeface="楷体_GB2312" pitchFamily="49" charset="-122"/>
              </a:rPr>
              <a:t>  </a:t>
            </a:r>
            <a:r>
              <a:rPr kumimoji="1" lang="zh-CN" altLang="en-US" sz="2400" b="1">
                <a:solidFill>
                  <a:schemeClr val="hlink"/>
                </a:solidFill>
                <a:latin typeface="Times New Roman" panose="02020603050405020304" pitchFamily="18" charset="0"/>
              </a:rPr>
              <a:t>结论：</a:t>
            </a:r>
            <a:endParaRPr kumimoji="1" lang="zh-CN" altLang="en-US" sz="2400" b="1">
              <a:solidFill>
                <a:schemeClr val="hlink"/>
              </a:solidFill>
              <a:latin typeface="Times New Roman" panose="02020603050405020304" pitchFamily="18" charset="0"/>
              <a:sym typeface="Symbol" panose="05050102010706020507" pitchFamily="18" charset="2"/>
            </a:endParaRPr>
          </a:p>
        </p:txBody>
      </p:sp>
      <p:sp>
        <p:nvSpPr>
          <p:cNvPr id="38964" name="Rectangle 52"/>
          <p:cNvSpPr>
            <a:spLocks noChangeArrowheads="1"/>
          </p:cNvSpPr>
          <p:nvPr/>
        </p:nvSpPr>
        <p:spPr bwMode="auto">
          <a:xfrm>
            <a:off x="971550" y="6038850"/>
            <a:ext cx="4816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latin typeface="Times New Roman" panose="02020603050405020304" pitchFamily="18" charset="0"/>
              </a:rPr>
              <a:t>（</a:t>
            </a:r>
            <a:r>
              <a:rPr kumimoji="1" lang="en-US" altLang="zh-CN" sz="2400" b="1">
                <a:latin typeface="Times New Roman" panose="02020603050405020304" pitchFamily="18" charset="0"/>
              </a:rPr>
              <a:t>1</a:t>
            </a:r>
            <a:r>
              <a:rPr kumimoji="1" lang="zh-CN" altLang="en-US" sz="2400" b="1">
                <a:latin typeface="Times New Roman" panose="02020603050405020304" pitchFamily="18" charset="0"/>
              </a:rPr>
              <a:t>）微观粒子没有确定的轨道；</a:t>
            </a:r>
          </a:p>
        </p:txBody>
      </p:sp>
      <p:sp>
        <p:nvSpPr>
          <p:cNvPr id="38965" name="Rectangle 53"/>
          <p:cNvSpPr>
            <a:spLocks noChangeArrowheads="1"/>
          </p:cNvSpPr>
          <p:nvPr/>
        </p:nvSpPr>
        <p:spPr bwMode="auto">
          <a:xfrm>
            <a:off x="5246688" y="5994400"/>
            <a:ext cx="4105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latin typeface="宋体" panose="02010600030101010101" pitchFamily="2" charset="-122"/>
              </a:rPr>
              <a:t>（</a:t>
            </a:r>
            <a:r>
              <a:rPr kumimoji="1" lang="en-US" altLang="zh-CN" sz="2400" b="1">
                <a:latin typeface="宋体" panose="02010600030101010101" pitchFamily="2" charset="-122"/>
              </a:rPr>
              <a:t>2</a:t>
            </a:r>
            <a:r>
              <a:rPr kumimoji="1" lang="zh-CN" altLang="en-US" sz="2400" b="1">
                <a:latin typeface="宋体" panose="02010600030101010101" pitchFamily="2" charset="-122"/>
              </a:rPr>
              <a:t>）微观粒子不可能静止。</a:t>
            </a:r>
          </a:p>
        </p:txBody>
      </p:sp>
      <p:sp>
        <p:nvSpPr>
          <p:cNvPr id="38966" name="AutoShape 54"/>
          <p:cNvSpPr>
            <a:spLocks noChangeAspect="1" noChangeArrowheads="1"/>
          </p:cNvSpPr>
          <p:nvPr/>
        </p:nvSpPr>
        <p:spPr bwMode="auto">
          <a:xfrm>
            <a:off x="115888" y="5994400"/>
            <a:ext cx="323850" cy="517525"/>
          </a:xfrm>
          <a:prstGeom prst="star4">
            <a:avLst>
              <a:gd name="adj" fmla="val 18519"/>
            </a:avLst>
          </a:prstGeom>
          <a:gradFill rotWithShape="1">
            <a:gsLst>
              <a:gs pos="0">
                <a:srgbClr val="FF9933"/>
              </a:gs>
              <a:gs pos="100000">
                <a:srgbClr val="FF9933">
                  <a:gamma/>
                  <a:shade val="46275"/>
                  <a:invGamma/>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67" name="Text Box 55"/>
          <p:cNvSpPr txBox="1">
            <a:spLocks noChangeArrowheads="1"/>
          </p:cNvSpPr>
          <p:nvPr/>
        </p:nvSpPr>
        <p:spPr bwMode="auto">
          <a:xfrm>
            <a:off x="8172450" y="458788"/>
            <a:ext cx="449263" cy="401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kumimoji="1" lang="zh-CN" altLang="en-US" sz="2800" b="1">
                <a:solidFill>
                  <a:schemeClr val="hlink"/>
                </a:solidFill>
                <a:latin typeface="Times New Roman" panose="02020603050405020304" pitchFamily="18" charset="0"/>
                <a:ea typeface="楷体_GB2312" pitchFamily="49" charset="-122"/>
              </a:rPr>
              <a:t>电子单缝衍射实验</a:t>
            </a:r>
          </a:p>
        </p:txBody>
      </p:sp>
      <p:graphicFrame>
        <p:nvGraphicFramePr>
          <p:cNvPr id="38968" name="Object 56"/>
          <p:cNvGraphicFramePr>
            <a:graphicFrameLocks noChangeAspect="1"/>
          </p:cNvGraphicFramePr>
          <p:nvPr/>
        </p:nvGraphicFramePr>
        <p:xfrm>
          <a:off x="3048000" y="152400"/>
          <a:ext cx="2133600" cy="376238"/>
        </p:xfrm>
        <a:graphic>
          <a:graphicData uri="http://schemas.openxmlformats.org/presentationml/2006/ole">
            <mc:AlternateContent xmlns:mc="http://schemas.openxmlformats.org/markup-compatibility/2006">
              <mc:Choice xmlns:v="urn:schemas-microsoft-com:vml" Requires="v">
                <p:oleObj spid="_x0000_s7175" name="公式" r:id="rId15" imgW="1726920" imgH="304560" progId="Equation.3">
                  <p:embed/>
                </p:oleObj>
              </mc:Choice>
              <mc:Fallback>
                <p:oleObj name="公式" r:id="rId15" imgW="1726920" imgH="304560" progId="Equation.3">
                  <p:embed/>
                  <p:pic>
                    <p:nvPicPr>
                      <p:cNvPr id="38968" name="Object 5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48000" y="152400"/>
                        <a:ext cx="2133600" cy="376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8969" name="Object 57"/>
          <p:cNvGraphicFramePr>
            <a:graphicFrameLocks noChangeAspect="1"/>
          </p:cNvGraphicFramePr>
          <p:nvPr/>
        </p:nvGraphicFramePr>
        <p:xfrm>
          <a:off x="228600" y="152400"/>
          <a:ext cx="2057400" cy="387350"/>
        </p:xfrm>
        <a:graphic>
          <a:graphicData uri="http://schemas.openxmlformats.org/presentationml/2006/ole">
            <mc:AlternateContent xmlns:mc="http://schemas.openxmlformats.org/markup-compatibility/2006">
              <mc:Choice xmlns:v="urn:schemas-microsoft-com:vml" Requires="v">
                <p:oleObj spid="_x0000_s7176" name="公式" r:id="rId17" imgW="1688760" imgH="317160" progId="Equation.3">
                  <p:embed/>
                </p:oleObj>
              </mc:Choice>
              <mc:Fallback>
                <p:oleObj name="公式" r:id="rId17" imgW="1688760" imgH="317160" progId="Equation.3">
                  <p:embed/>
                  <p:pic>
                    <p:nvPicPr>
                      <p:cNvPr id="38969" name="Object 5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8600" y="152400"/>
                        <a:ext cx="2057400" cy="387350"/>
                      </a:xfrm>
                      <a:prstGeom prst="rect">
                        <a:avLst/>
                      </a:prstGeom>
                      <a:noFill/>
                      <a:ln w="38100">
                        <a:solidFill>
                          <a:srgbClr val="00CC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8970" name="Object 58"/>
          <p:cNvGraphicFramePr>
            <a:graphicFrameLocks noChangeAspect="1"/>
          </p:cNvGraphicFramePr>
          <p:nvPr/>
        </p:nvGraphicFramePr>
        <p:xfrm>
          <a:off x="4648200" y="685800"/>
          <a:ext cx="1917700" cy="355600"/>
        </p:xfrm>
        <a:graphic>
          <a:graphicData uri="http://schemas.openxmlformats.org/presentationml/2006/ole">
            <mc:AlternateContent xmlns:mc="http://schemas.openxmlformats.org/markup-compatibility/2006">
              <mc:Choice xmlns:v="urn:schemas-microsoft-com:vml" Requires="v">
                <p:oleObj spid="_x0000_s7177" name="公式" r:id="rId19" imgW="1917360" imgH="355320" progId="Equation.3">
                  <p:embed/>
                </p:oleObj>
              </mc:Choice>
              <mc:Fallback>
                <p:oleObj name="公式" r:id="rId19" imgW="1917360" imgH="355320" progId="Equation.3">
                  <p:embed/>
                  <p:pic>
                    <p:nvPicPr>
                      <p:cNvPr id="38970" name="Object 5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48200" y="685800"/>
                        <a:ext cx="1917700" cy="35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8971" name="Object 59"/>
          <p:cNvGraphicFramePr>
            <a:graphicFrameLocks noChangeAspect="1"/>
          </p:cNvGraphicFramePr>
          <p:nvPr/>
        </p:nvGraphicFramePr>
        <p:xfrm>
          <a:off x="3554413" y="3254375"/>
          <a:ext cx="336550" cy="446088"/>
        </p:xfrm>
        <a:graphic>
          <a:graphicData uri="http://schemas.openxmlformats.org/presentationml/2006/ole">
            <mc:AlternateContent xmlns:mc="http://schemas.openxmlformats.org/markup-compatibility/2006">
              <mc:Choice xmlns:v="urn:schemas-microsoft-com:vml" Requires="v">
                <p:oleObj spid="_x0000_s7178" name="公式" r:id="rId21" imgW="152280" imgH="203040" progId="Equation.3">
                  <p:embed/>
                </p:oleObj>
              </mc:Choice>
              <mc:Fallback>
                <p:oleObj name="公式" r:id="rId21" imgW="152280" imgH="203040" progId="Equation.3">
                  <p:embed/>
                  <p:pic>
                    <p:nvPicPr>
                      <p:cNvPr id="38971" name="Object 59"/>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554413" y="3254375"/>
                        <a:ext cx="336550" cy="446088"/>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6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38935"/>
                                        </p:tgtEl>
                                        <p:attrNameLst>
                                          <p:attrName>style.visibility</p:attrName>
                                        </p:attrNameLst>
                                      </p:cBhvr>
                                      <p:to>
                                        <p:strVal val="visible"/>
                                      </p:to>
                                    </p:set>
                                    <p:animEffect transition="in" filter="wipe(left)">
                                      <p:cBhvr>
                                        <p:cTn id="11" dur="500"/>
                                        <p:tgtEl>
                                          <p:spTgt spid="3893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38924"/>
                                        </p:tgtEl>
                                        <p:attrNameLst>
                                          <p:attrName>style.visibility</p:attrName>
                                        </p:attrNameLst>
                                      </p:cBhvr>
                                      <p:to>
                                        <p:strVal val="visible"/>
                                      </p:to>
                                    </p:set>
                                    <p:animEffect transition="in" filter="wipe(left)">
                                      <p:cBhvr>
                                        <p:cTn id="16" dur="500"/>
                                        <p:tgtEl>
                                          <p:spTgt spid="3892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38928"/>
                                        </p:tgtEl>
                                        <p:attrNameLst>
                                          <p:attrName>style.visibility</p:attrName>
                                        </p:attrNameLst>
                                      </p:cBhvr>
                                      <p:to>
                                        <p:strVal val="visible"/>
                                      </p:to>
                                    </p:set>
                                    <p:animEffect transition="in" filter="wipe(left)">
                                      <p:cBhvr>
                                        <p:cTn id="21" dur="500"/>
                                        <p:tgtEl>
                                          <p:spTgt spid="3892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38914"/>
                                        </p:tgtEl>
                                        <p:attrNameLst>
                                          <p:attrName>style.visibility</p:attrName>
                                        </p:attrNameLst>
                                      </p:cBhvr>
                                      <p:to>
                                        <p:strVal val="visible"/>
                                      </p:to>
                                    </p:set>
                                    <p:animEffect transition="in" filter="wipe(left)">
                                      <p:cBhvr>
                                        <p:cTn id="26" dur="500"/>
                                        <p:tgtEl>
                                          <p:spTgt spid="3891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38944"/>
                                        </p:tgtEl>
                                        <p:attrNameLst>
                                          <p:attrName>style.visibility</p:attrName>
                                        </p:attrNameLst>
                                      </p:cBhvr>
                                      <p:to>
                                        <p:strVal val="visible"/>
                                      </p:to>
                                    </p:set>
                                    <p:animEffect transition="in" filter="wipe(down)">
                                      <p:cBhvr>
                                        <p:cTn id="31" dur="500"/>
                                        <p:tgtEl>
                                          <p:spTgt spid="3894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38947"/>
                                        </p:tgtEl>
                                        <p:attrNameLst>
                                          <p:attrName>style.visibility</p:attrName>
                                        </p:attrNameLst>
                                      </p:cBhvr>
                                      <p:to>
                                        <p:strVal val="visible"/>
                                      </p:to>
                                    </p:set>
                                    <p:animEffect transition="in" filter="wipe(down)">
                                      <p:cBhvr>
                                        <p:cTn id="36" dur="500"/>
                                        <p:tgtEl>
                                          <p:spTgt spid="3894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16" fill="hold" nodeType="clickEffect">
                                  <p:stCondLst>
                                    <p:cond delay="0"/>
                                  </p:stCondLst>
                                  <p:childTnLst>
                                    <p:set>
                                      <p:cBhvr>
                                        <p:cTn id="40" dur="1" fill="hold">
                                          <p:stCondLst>
                                            <p:cond delay="0"/>
                                          </p:stCondLst>
                                        </p:cTn>
                                        <p:tgtEl>
                                          <p:spTgt spid="38956"/>
                                        </p:tgtEl>
                                        <p:attrNameLst>
                                          <p:attrName>style.visibility</p:attrName>
                                        </p:attrNameLst>
                                      </p:cBhvr>
                                      <p:to>
                                        <p:strVal val="visible"/>
                                      </p:to>
                                    </p:set>
                                    <p:animEffect transition="in" filter="box(in)">
                                      <p:cBhvr>
                                        <p:cTn id="41" dur="500"/>
                                        <p:tgtEl>
                                          <p:spTgt spid="3895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nodeType="clickEffect">
                                  <p:stCondLst>
                                    <p:cond delay="0"/>
                                  </p:stCondLst>
                                  <p:childTnLst>
                                    <p:set>
                                      <p:cBhvr>
                                        <p:cTn id="45" dur="1" fill="hold">
                                          <p:stCondLst>
                                            <p:cond delay="0"/>
                                          </p:stCondLst>
                                        </p:cTn>
                                        <p:tgtEl>
                                          <p:spTgt spid="38955"/>
                                        </p:tgtEl>
                                        <p:attrNameLst>
                                          <p:attrName>style.visibility</p:attrName>
                                        </p:attrNameLst>
                                      </p:cBhvr>
                                      <p:to>
                                        <p:strVal val="visible"/>
                                      </p:to>
                                    </p:set>
                                    <p:animEffect transition="in" filter="wipe(left)">
                                      <p:cBhvr>
                                        <p:cTn id="46" dur="500"/>
                                        <p:tgtEl>
                                          <p:spTgt spid="38955"/>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nodeType="clickEffect">
                                  <p:stCondLst>
                                    <p:cond delay="0"/>
                                  </p:stCondLst>
                                  <p:childTnLst>
                                    <p:set>
                                      <p:cBhvr>
                                        <p:cTn id="50" dur="1" fill="hold">
                                          <p:stCondLst>
                                            <p:cond delay="0"/>
                                          </p:stCondLst>
                                        </p:cTn>
                                        <p:tgtEl>
                                          <p:spTgt spid="38968"/>
                                        </p:tgtEl>
                                        <p:attrNameLst>
                                          <p:attrName>style.visibility</p:attrName>
                                        </p:attrNameLst>
                                      </p:cBhvr>
                                      <p:to>
                                        <p:strVal val="visible"/>
                                      </p:to>
                                    </p:set>
                                    <p:animEffect transition="in" filter="dissolve">
                                      <p:cBhvr>
                                        <p:cTn id="51" dur="500"/>
                                        <p:tgtEl>
                                          <p:spTgt spid="3896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nodeType="clickEffect">
                                  <p:stCondLst>
                                    <p:cond delay="0"/>
                                  </p:stCondLst>
                                  <p:childTnLst>
                                    <p:set>
                                      <p:cBhvr>
                                        <p:cTn id="55" dur="1" fill="hold">
                                          <p:stCondLst>
                                            <p:cond delay="0"/>
                                          </p:stCondLst>
                                        </p:cTn>
                                        <p:tgtEl>
                                          <p:spTgt spid="38970"/>
                                        </p:tgtEl>
                                        <p:attrNameLst>
                                          <p:attrName>style.visibility</p:attrName>
                                        </p:attrNameLst>
                                      </p:cBhvr>
                                      <p:to>
                                        <p:strVal val="visible"/>
                                      </p:to>
                                    </p:set>
                                    <p:animEffect transition="in" filter="blinds(horizontal)">
                                      <p:cBhvr>
                                        <p:cTn id="56" dur="500"/>
                                        <p:tgtEl>
                                          <p:spTgt spid="38970"/>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ntr" presetSubtype="10" fill="hold" nodeType="clickEffect">
                                  <p:stCondLst>
                                    <p:cond delay="0"/>
                                  </p:stCondLst>
                                  <p:childTnLst>
                                    <p:set>
                                      <p:cBhvr>
                                        <p:cTn id="60" dur="1" fill="hold">
                                          <p:stCondLst>
                                            <p:cond delay="0"/>
                                          </p:stCondLst>
                                        </p:cTn>
                                        <p:tgtEl>
                                          <p:spTgt spid="38969"/>
                                        </p:tgtEl>
                                        <p:attrNameLst>
                                          <p:attrName>style.visibility</p:attrName>
                                        </p:attrNameLst>
                                      </p:cBhvr>
                                      <p:to>
                                        <p:strVal val="visible"/>
                                      </p:to>
                                    </p:set>
                                    <p:animEffect transition="in" filter="blinds(horizontal)">
                                      <p:cBhvr>
                                        <p:cTn id="61" dur="500"/>
                                        <p:tgtEl>
                                          <p:spTgt spid="38969"/>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4" fill="hold" nodeType="clickEffect">
                                  <p:stCondLst>
                                    <p:cond delay="0"/>
                                  </p:stCondLst>
                                  <p:childTnLst>
                                    <p:set>
                                      <p:cBhvr>
                                        <p:cTn id="65" dur="1" fill="hold">
                                          <p:stCondLst>
                                            <p:cond delay="0"/>
                                          </p:stCondLst>
                                        </p:cTn>
                                        <p:tgtEl>
                                          <p:spTgt spid="38948"/>
                                        </p:tgtEl>
                                        <p:attrNameLst>
                                          <p:attrName>style.visibility</p:attrName>
                                        </p:attrNameLst>
                                      </p:cBhvr>
                                      <p:to>
                                        <p:strVal val="visible"/>
                                      </p:to>
                                    </p:set>
                                    <p:animEffect transition="in" filter="wipe(down)">
                                      <p:cBhvr>
                                        <p:cTn id="66" dur="500"/>
                                        <p:tgtEl>
                                          <p:spTgt spid="38948"/>
                                        </p:tgtEl>
                                      </p:cBhvr>
                                    </p:animEffect>
                                  </p:childTnLst>
                                </p:cTn>
                              </p:par>
                            </p:childTnLst>
                          </p:cTn>
                        </p:par>
                        <p:par>
                          <p:cTn id="67" fill="hold" nodeType="afterGroup">
                            <p:stCondLst>
                              <p:cond delay="500"/>
                            </p:stCondLst>
                            <p:childTnLst>
                              <p:par>
                                <p:cTn id="68" presetID="1" presetClass="entr" presetSubtype="0" fill="hold" grpId="0" nodeType="afterEffect">
                                  <p:stCondLst>
                                    <p:cond delay="0"/>
                                  </p:stCondLst>
                                  <p:childTnLst>
                                    <p:set>
                                      <p:cBhvr>
                                        <p:cTn id="69" dur="1" fill="hold">
                                          <p:stCondLst>
                                            <p:cond delay="499"/>
                                          </p:stCondLst>
                                        </p:cTn>
                                        <p:tgtEl>
                                          <p:spTgt spid="38916"/>
                                        </p:tgtEl>
                                        <p:attrNameLst>
                                          <p:attrName>style.visibility</p:attrName>
                                        </p:attrNameLst>
                                      </p:cBhvr>
                                      <p:to>
                                        <p:strVal val="visible"/>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22" presetClass="entr" presetSubtype="8" fill="hold" nodeType="clickEffect">
                                  <p:stCondLst>
                                    <p:cond delay="0"/>
                                  </p:stCondLst>
                                  <p:childTnLst>
                                    <p:set>
                                      <p:cBhvr>
                                        <p:cTn id="73" dur="1" fill="hold">
                                          <p:stCondLst>
                                            <p:cond delay="0"/>
                                          </p:stCondLst>
                                        </p:cTn>
                                        <p:tgtEl>
                                          <p:spTgt spid="38954"/>
                                        </p:tgtEl>
                                        <p:attrNameLst>
                                          <p:attrName>style.visibility</p:attrName>
                                        </p:attrNameLst>
                                      </p:cBhvr>
                                      <p:to>
                                        <p:strVal val="visible"/>
                                      </p:to>
                                    </p:set>
                                    <p:animEffect transition="in" filter="wipe(left)">
                                      <p:cBhvr>
                                        <p:cTn id="74" dur="500"/>
                                        <p:tgtEl>
                                          <p:spTgt spid="3895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8" fill="hold" nodeType="clickEffect">
                                  <p:stCondLst>
                                    <p:cond delay="0"/>
                                  </p:stCondLst>
                                  <p:childTnLst>
                                    <p:set>
                                      <p:cBhvr>
                                        <p:cTn id="78" dur="1" fill="hold">
                                          <p:stCondLst>
                                            <p:cond delay="0"/>
                                          </p:stCondLst>
                                        </p:cTn>
                                        <p:tgtEl>
                                          <p:spTgt spid="38915"/>
                                        </p:tgtEl>
                                        <p:attrNameLst>
                                          <p:attrName>style.visibility</p:attrName>
                                        </p:attrNameLst>
                                      </p:cBhvr>
                                      <p:to>
                                        <p:strVal val="visible"/>
                                      </p:to>
                                    </p:set>
                                    <p:animEffect transition="in" filter="wipe(left)">
                                      <p:cBhvr>
                                        <p:cTn id="79" dur="500"/>
                                        <p:tgtEl>
                                          <p:spTgt spid="38915"/>
                                        </p:tgtEl>
                                      </p:cBhvr>
                                    </p:animEffect>
                                  </p:childTnLst>
                                </p:cTn>
                              </p:par>
                            </p:childTnLst>
                          </p:cTn>
                        </p:par>
                        <p:par>
                          <p:cTn id="80" fill="hold" nodeType="afterGroup">
                            <p:stCondLst>
                              <p:cond delay="500"/>
                            </p:stCondLst>
                            <p:childTnLst>
                              <p:par>
                                <p:cTn id="81" presetID="22" presetClass="entr" presetSubtype="4" fill="hold" grpId="0" nodeType="afterEffect">
                                  <p:stCondLst>
                                    <p:cond delay="0"/>
                                  </p:stCondLst>
                                  <p:childTnLst>
                                    <p:set>
                                      <p:cBhvr>
                                        <p:cTn id="82" dur="1" fill="hold">
                                          <p:stCondLst>
                                            <p:cond delay="0"/>
                                          </p:stCondLst>
                                        </p:cTn>
                                        <p:tgtEl>
                                          <p:spTgt spid="38923"/>
                                        </p:tgtEl>
                                        <p:attrNameLst>
                                          <p:attrName>style.visibility</p:attrName>
                                        </p:attrNameLst>
                                      </p:cBhvr>
                                      <p:to>
                                        <p:strVal val="visible"/>
                                      </p:to>
                                    </p:set>
                                    <p:animEffect transition="in" filter="wipe(down)">
                                      <p:cBhvr>
                                        <p:cTn id="83" dur="500"/>
                                        <p:tgtEl>
                                          <p:spTgt spid="38923"/>
                                        </p:tgtEl>
                                      </p:cBhvr>
                                    </p:animEffect>
                                  </p:childTnLst>
                                </p:cTn>
                              </p:par>
                            </p:childTnLst>
                          </p:cTn>
                        </p:par>
                        <p:par>
                          <p:cTn id="84" fill="hold" nodeType="afterGroup">
                            <p:stCondLst>
                              <p:cond delay="1000"/>
                            </p:stCondLst>
                            <p:childTnLst>
                              <p:par>
                                <p:cTn id="85" presetID="22" presetClass="entr" presetSubtype="4" fill="hold" nodeType="afterEffect">
                                  <p:stCondLst>
                                    <p:cond delay="0"/>
                                  </p:stCondLst>
                                  <p:childTnLst>
                                    <p:set>
                                      <p:cBhvr>
                                        <p:cTn id="86" dur="1" fill="hold">
                                          <p:stCondLst>
                                            <p:cond delay="0"/>
                                          </p:stCondLst>
                                        </p:cTn>
                                        <p:tgtEl>
                                          <p:spTgt spid="38960"/>
                                        </p:tgtEl>
                                        <p:attrNameLst>
                                          <p:attrName>style.visibility</p:attrName>
                                        </p:attrNameLst>
                                      </p:cBhvr>
                                      <p:to>
                                        <p:strVal val="visible"/>
                                      </p:to>
                                    </p:set>
                                    <p:animEffect transition="in" filter="wipe(down)">
                                      <p:cBhvr>
                                        <p:cTn id="87" dur="500"/>
                                        <p:tgtEl>
                                          <p:spTgt spid="38960"/>
                                        </p:tgtEl>
                                      </p:cBhvr>
                                    </p:animEffect>
                                  </p:childTnLst>
                                </p:cTn>
                              </p:par>
                            </p:childTnLst>
                          </p:cTn>
                        </p:par>
                        <p:par>
                          <p:cTn id="88" fill="hold" nodeType="afterGroup">
                            <p:stCondLst>
                              <p:cond delay="1500"/>
                            </p:stCondLst>
                            <p:childTnLst>
                              <p:par>
                                <p:cTn id="89" presetID="22" presetClass="entr" presetSubtype="8" fill="hold" nodeType="afterEffect">
                                  <p:stCondLst>
                                    <p:cond delay="0"/>
                                  </p:stCondLst>
                                  <p:childTnLst>
                                    <p:set>
                                      <p:cBhvr>
                                        <p:cTn id="90" dur="1" fill="hold">
                                          <p:stCondLst>
                                            <p:cond delay="0"/>
                                          </p:stCondLst>
                                        </p:cTn>
                                        <p:tgtEl>
                                          <p:spTgt spid="38917"/>
                                        </p:tgtEl>
                                        <p:attrNameLst>
                                          <p:attrName>style.visibility</p:attrName>
                                        </p:attrNameLst>
                                      </p:cBhvr>
                                      <p:to>
                                        <p:strVal val="visible"/>
                                      </p:to>
                                    </p:set>
                                    <p:animEffect transition="in" filter="wipe(left)">
                                      <p:cBhvr>
                                        <p:cTn id="91" dur="500"/>
                                        <p:tgtEl>
                                          <p:spTgt spid="38917"/>
                                        </p:tgtEl>
                                      </p:cBhvr>
                                    </p:animEffect>
                                  </p:childTnLst>
                                </p:cTn>
                              </p:par>
                            </p:childTnLst>
                          </p:cTn>
                        </p:par>
                        <p:par>
                          <p:cTn id="92" fill="hold" nodeType="afterGroup">
                            <p:stCondLst>
                              <p:cond delay="2000"/>
                            </p:stCondLst>
                            <p:childTnLst>
                              <p:par>
                                <p:cTn id="93" presetID="22" presetClass="entr" presetSubtype="8" fill="hold" nodeType="afterEffect">
                                  <p:stCondLst>
                                    <p:cond delay="0"/>
                                  </p:stCondLst>
                                  <p:childTnLst>
                                    <p:set>
                                      <p:cBhvr>
                                        <p:cTn id="94" dur="1" fill="hold">
                                          <p:stCondLst>
                                            <p:cond delay="0"/>
                                          </p:stCondLst>
                                        </p:cTn>
                                        <p:tgtEl>
                                          <p:spTgt spid="38971"/>
                                        </p:tgtEl>
                                        <p:attrNameLst>
                                          <p:attrName>style.visibility</p:attrName>
                                        </p:attrNameLst>
                                      </p:cBhvr>
                                      <p:to>
                                        <p:strVal val="visible"/>
                                      </p:to>
                                    </p:set>
                                    <p:animEffect transition="in" filter="wipe(left)">
                                      <p:cBhvr>
                                        <p:cTn id="95" dur="500"/>
                                        <p:tgtEl>
                                          <p:spTgt spid="38971"/>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 presetClass="entr" presetSubtype="0" fill="hold" grpId="0" nodeType="clickEffect">
                                  <p:stCondLst>
                                    <p:cond delay="0"/>
                                  </p:stCondLst>
                                  <p:childTnLst>
                                    <p:set>
                                      <p:cBhvr>
                                        <p:cTn id="99" dur="1" fill="hold">
                                          <p:stCondLst>
                                            <p:cond delay="499"/>
                                          </p:stCondLst>
                                        </p:cTn>
                                        <p:tgtEl>
                                          <p:spTgt spid="38919"/>
                                        </p:tgtEl>
                                        <p:attrNameLst>
                                          <p:attrName>style.visibility</p:attrName>
                                        </p:attrNameLst>
                                      </p:cBhvr>
                                      <p:to>
                                        <p:strVal val="visible"/>
                                      </p:to>
                                    </p:se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38927"/>
                                        </p:tgtEl>
                                        <p:attrNameLst>
                                          <p:attrName>style.visibility</p:attrName>
                                        </p:attrNameLst>
                                      </p:cBhvr>
                                      <p:to>
                                        <p:strVal val="visible"/>
                                      </p:to>
                                    </p:set>
                                    <p:animEffect transition="in" filter="wipe(left)">
                                      <p:cBhvr>
                                        <p:cTn id="104" dur="500"/>
                                        <p:tgtEl>
                                          <p:spTgt spid="38927"/>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9" presetClass="entr" presetSubtype="0" fill="hold" grpId="0" nodeType="clickEffect">
                                  <p:stCondLst>
                                    <p:cond delay="0"/>
                                  </p:stCondLst>
                                  <p:childTnLst>
                                    <p:set>
                                      <p:cBhvr>
                                        <p:cTn id="108" dur="1" fill="hold">
                                          <p:stCondLst>
                                            <p:cond delay="0"/>
                                          </p:stCondLst>
                                        </p:cTn>
                                        <p:tgtEl>
                                          <p:spTgt spid="38961"/>
                                        </p:tgtEl>
                                        <p:attrNameLst>
                                          <p:attrName>style.visibility</p:attrName>
                                        </p:attrNameLst>
                                      </p:cBhvr>
                                      <p:to>
                                        <p:strVal val="visible"/>
                                      </p:to>
                                    </p:set>
                                    <p:animEffect transition="in" filter="dissolve">
                                      <p:cBhvr>
                                        <p:cTn id="109" dur="500"/>
                                        <p:tgtEl>
                                          <p:spTgt spid="38961"/>
                                        </p:tgtEl>
                                      </p:cBhvr>
                                    </p:animEffect>
                                  </p:childTnLst>
                                </p:cTn>
                              </p:par>
                            </p:childTnLst>
                          </p:cTn>
                        </p:par>
                        <p:par>
                          <p:cTn id="110" fill="hold" nodeType="afterGroup">
                            <p:stCondLst>
                              <p:cond delay="500"/>
                            </p:stCondLst>
                            <p:childTnLst>
                              <p:par>
                                <p:cTn id="111" presetID="22" presetClass="entr" presetSubtype="8" fill="hold" nodeType="afterEffect">
                                  <p:stCondLst>
                                    <p:cond delay="0"/>
                                  </p:stCondLst>
                                  <p:childTnLst>
                                    <p:set>
                                      <p:cBhvr>
                                        <p:cTn id="112" dur="1" fill="hold">
                                          <p:stCondLst>
                                            <p:cond delay="0"/>
                                          </p:stCondLst>
                                        </p:cTn>
                                        <p:tgtEl>
                                          <p:spTgt spid="38921"/>
                                        </p:tgtEl>
                                        <p:attrNameLst>
                                          <p:attrName>style.visibility</p:attrName>
                                        </p:attrNameLst>
                                      </p:cBhvr>
                                      <p:to>
                                        <p:strVal val="visible"/>
                                      </p:to>
                                    </p:set>
                                    <p:animEffect transition="in" filter="wipe(left)">
                                      <p:cBhvr>
                                        <p:cTn id="113" dur="500"/>
                                        <p:tgtEl>
                                          <p:spTgt spid="38921"/>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2" presetClass="entr" presetSubtype="8" fill="hold" nodeType="clickEffect">
                                  <p:stCondLst>
                                    <p:cond delay="0"/>
                                  </p:stCondLst>
                                  <p:childTnLst>
                                    <p:set>
                                      <p:cBhvr>
                                        <p:cTn id="117" dur="1" fill="hold">
                                          <p:stCondLst>
                                            <p:cond delay="0"/>
                                          </p:stCondLst>
                                        </p:cTn>
                                        <p:tgtEl>
                                          <p:spTgt spid="38922"/>
                                        </p:tgtEl>
                                        <p:attrNameLst>
                                          <p:attrName>style.visibility</p:attrName>
                                        </p:attrNameLst>
                                      </p:cBhvr>
                                      <p:to>
                                        <p:strVal val="visible"/>
                                      </p:to>
                                    </p:set>
                                    <p:animEffect transition="in" filter="wipe(left)">
                                      <p:cBhvr>
                                        <p:cTn id="118" dur="500"/>
                                        <p:tgtEl>
                                          <p:spTgt spid="38922"/>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2" presetClass="entr" presetSubtype="8" fill="hold" nodeType="clickEffect">
                                  <p:stCondLst>
                                    <p:cond delay="0"/>
                                  </p:stCondLst>
                                  <p:childTnLst>
                                    <p:set>
                                      <p:cBhvr>
                                        <p:cTn id="122" dur="1" fill="hold">
                                          <p:stCondLst>
                                            <p:cond delay="0"/>
                                          </p:stCondLst>
                                        </p:cTn>
                                        <p:tgtEl>
                                          <p:spTgt spid="38962"/>
                                        </p:tgtEl>
                                        <p:attrNameLst>
                                          <p:attrName>style.visibility</p:attrName>
                                        </p:attrNameLst>
                                      </p:cBhvr>
                                      <p:to>
                                        <p:strVal val="visible"/>
                                      </p:to>
                                    </p:set>
                                    <p:animEffect transition="in" filter="wipe(left)">
                                      <p:cBhvr>
                                        <p:cTn id="123" dur="500"/>
                                        <p:tgtEl>
                                          <p:spTgt spid="38962"/>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2" presetClass="entr" presetSubtype="8" fill="hold" nodeType="clickEffect">
                                  <p:stCondLst>
                                    <p:cond delay="0"/>
                                  </p:stCondLst>
                                  <p:childTnLst>
                                    <p:set>
                                      <p:cBhvr>
                                        <p:cTn id="127" dur="1" fill="hold">
                                          <p:stCondLst>
                                            <p:cond delay="0"/>
                                          </p:stCondLst>
                                        </p:cTn>
                                        <p:tgtEl>
                                          <p:spTgt spid="38953"/>
                                        </p:tgtEl>
                                        <p:attrNameLst>
                                          <p:attrName>style.visibility</p:attrName>
                                        </p:attrNameLst>
                                      </p:cBhvr>
                                      <p:to>
                                        <p:strVal val="visible"/>
                                      </p:to>
                                    </p:set>
                                    <p:animEffect transition="in" filter="wipe(left)">
                                      <p:cBhvr>
                                        <p:cTn id="128" dur="500"/>
                                        <p:tgtEl>
                                          <p:spTgt spid="38953"/>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38952"/>
                                        </p:tgtEl>
                                        <p:attrNameLst>
                                          <p:attrName>style.visibility</p:attrName>
                                        </p:attrNameLst>
                                      </p:cBhvr>
                                      <p:to>
                                        <p:strVal val="visible"/>
                                      </p:to>
                                    </p:set>
                                    <p:animEffect transition="in" filter="wipe(left)">
                                      <p:cBhvr>
                                        <p:cTn id="133" dur="500"/>
                                        <p:tgtEl>
                                          <p:spTgt spid="38952"/>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2" presetClass="entr" presetSubtype="8" fill="hold" nodeType="clickEffect">
                                  <p:stCondLst>
                                    <p:cond delay="0"/>
                                  </p:stCondLst>
                                  <p:childTnLst>
                                    <p:set>
                                      <p:cBhvr>
                                        <p:cTn id="137" dur="1" fill="hold">
                                          <p:stCondLst>
                                            <p:cond delay="0"/>
                                          </p:stCondLst>
                                        </p:cTn>
                                        <p:tgtEl>
                                          <p:spTgt spid="38966"/>
                                        </p:tgtEl>
                                        <p:attrNameLst>
                                          <p:attrName>style.visibility</p:attrName>
                                        </p:attrNameLst>
                                      </p:cBhvr>
                                      <p:to>
                                        <p:strVal val="visible"/>
                                      </p:to>
                                    </p:set>
                                    <p:animEffect transition="in" filter="wipe(left)">
                                      <p:cBhvr>
                                        <p:cTn id="138" dur="1000"/>
                                        <p:tgtEl>
                                          <p:spTgt spid="38966"/>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9" presetClass="entr" presetSubtype="0" fill="hold" grpId="0" nodeType="clickEffect">
                                  <p:stCondLst>
                                    <p:cond delay="0"/>
                                  </p:stCondLst>
                                  <p:childTnLst>
                                    <p:set>
                                      <p:cBhvr>
                                        <p:cTn id="142" dur="1" fill="hold">
                                          <p:stCondLst>
                                            <p:cond delay="0"/>
                                          </p:stCondLst>
                                        </p:cTn>
                                        <p:tgtEl>
                                          <p:spTgt spid="38963"/>
                                        </p:tgtEl>
                                        <p:attrNameLst>
                                          <p:attrName>style.visibility</p:attrName>
                                        </p:attrNameLst>
                                      </p:cBhvr>
                                      <p:to>
                                        <p:strVal val="visible"/>
                                      </p:to>
                                    </p:set>
                                    <p:animEffect transition="in" filter="dissolve">
                                      <p:cBhvr>
                                        <p:cTn id="143" dur="500"/>
                                        <p:tgtEl>
                                          <p:spTgt spid="38963"/>
                                        </p:tgtEl>
                                      </p:cBhvr>
                                    </p:animEffect>
                                  </p:childTnLst>
                                </p:cTn>
                              </p:par>
                            </p:childTnLst>
                          </p:cTn>
                        </p:par>
                      </p:childTnLst>
                    </p:cTn>
                  </p:par>
                  <p:par>
                    <p:cTn id="144" fill="hold" nodeType="clickPar">
                      <p:stCondLst>
                        <p:cond delay="indefinite"/>
                      </p:stCondLst>
                      <p:childTnLst>
                        <p:par>
                          <p:cTn id="145" fill="hold" nodeType="withGroup">
                            <p:stCondLst>
                              <p:cond delay="0"/>
                            </p:stCondLst>
                            <p:childTnLst>
                              <p:par>
                                <p:cTn id="146" presetID="1" presetClass="entr" presetSubtype="0" fill="hold" grpId="0" nodeType="clickEffect">
                                  <p:stCondLst>
                                    <p:cond delay="0"/>
                                  </p:stCondLst>
                                  <p:childTnLst>
                                    <p:set>
                                      <p:cBhvr>
                                        <p:cTn id="147" dur="1" fill="hold">
                                          <p:stCondLst>
                                            <p:cond delay="499"/>
                                          </p:stCondLst>
                                        </p:cTn>
                                        <p:tgtEl>
                                          <p:spTgt spid="38964"/>
                                        </p:tgtEl>
                                        <p:attrNameLst>
                                          <p:attrName>style.visibility</p:attrName>
                                        </p:attrNameLst>
                                      </p:cBhvr>
                                      <p:to>
                                        <p:strVal val="visible"/>
                                      </p:to>
                                    </p:se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1" presetClass="entr" presetSubtype="0" fill="hold" grpId="0" nodeType="clickEffect">
                                  <p:stCondLst>
                                    <p:cond delay="0"/>
                                  </p:stCondLst>
                                  <p:childTnLst>
                                    <p:set>
                                      <p:cBhvr>
                                        <p:cTn id="151" dur="1" fill="hold">
                                          <p:stCondLst>
                                            <p:cond delay="499"/>
                                          </p:stCondLst>
                                        </p:cTn>
                                        <p:tgtEl>
                                          <p:spTgt spid="389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animBg="1" autoUpdateAnimBg="0"/>
      <p:bldP spid="38919" grpId="0" animBg="1" autoUpdateAnimBg="0"/>
      <p:bldP spid="38923" grpId="0"/>
      <p:bldP spid="38927" grpId="0"/>
      <p:bldP spid="38952" grpId="0"/>
      <p:bldP spid="38961" grpId="0" autoUpdateAnimBg="0"/>
      <p:bldP spid="38963" grpId="0" autoUpdateAnimBg="0"/>
      <p:bldP spid="38964" grpId="0" autoUpdateAnimBg="0"/>
      <p:bldP spid="38965" grpId="0" autoUpdateAnimBg="0"/>
      <p:bldP spid="38967"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0" y="0"/>
            <a:ext cx="8915400" cy="351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a:latin typeface="Times New Roman" panose="02020603050405020304" pitchFamily="18" charset="0"/>
              </a:rPr>
              <a:t>对不确定关系的要求：</a:t>
            </a:r>
          </a:p>
          <a:p>
            <a:pPr>
              <a:spcBef>
                <a:spcPct val="50000"/>
              </a:spcBef>
            </a:pPr>
            <a:r>
              <a:rPr kumimoji="1" lang="en-US" altLang="zh-CN" sz="2800" b="1">
                <a:latin typeface="Times New Roman" panose="02020603050405020304" pitchFamily="18" charset="0"/>
              </a:rPr>
              <a:t>1</a:t>
            </a:r>
            <a:r>
              <a:rPr kumimoji="1" lang="zh-CN" altLang="en-US" sz="2800" b="1">
                <a:latin typeface="Times New Roman" panose="02020603050405020304" pitchFamily="18" charset="0"/>
              </a:rPr>
              <a:t>、了解</a:t>
            </a:r>
            <a:r>
              <a:rPr kumimoji="1" lang="en-US" altLang="zh-CN" sz="2800" b="1">
                <a:latin typeface="Times New Roman" panose="02020603050405020304" pitchFamily="18" charset="0"/>
              </a:rPr>
              <a:t>Δ</a:t>
            </a:r>
            <a:r>
              <a:rPr kumimoji="1" lang="en-US" altLang="zh-CN" sz="2800" b="1" i="1">
                <a:latin typeface="Times New Roman" panose="02020603050405020304" pitchFamily="18" charset="0"/>
              </a:rPr>
              <a:t>x</a:t>
            </a:r>
            <a:r>
              <a:rPr kumimoji="1" lang="zh-CN" altLang="en-US" sz="2800" b="1">
                <a:latin typeface="Times New Roman" panose="02020603050405020304" pitchFamily="18" charset="0"/>
              </a:rPr>
              <a:t>、</a:t>
            </a:r>
            <a:r>
              <a:rPr kumimoji="1" lang="en-US" altLang="zh-CN" sz="2800" b="1">
                <a:latin typeface="Times New Roman" panose="02020603050405020304" pitchFamily="18" charset="0"/>
              </a:rPr>
              <a:t>Δ</a:t>
            </a:r>
            <a:r>
              <a:rPr kumimoji="1" lang="en-US" altLang="zh-CN" sz="2800" b="1" i="1">
                <a:latin typeface="Times New Roman" panose="02020603050405020304" pitchFamily="18" charset="0"/>
              </a:rPr>
              <a:t>p</a:t>
            </a:r>
            <a:r>
              <a:rPr kumimoji="1" lang="zh-CN" altLang="en-US" sz="2800" b="1">
                <a:latin typeface="Times New Roman" panose="02020603050405020304" pitchFamily="18" charset="0"/>
              </a:rPr>
              <a:t>产生的原因是微观粒子的波粒二向性而不是实验装置的 精确度问题。</a:t>
            </a:r>
          </a:p>
          <a:p>
            <a:pPr>
              <a:spcBef>
                <a:spcPct val="50000"/>
              </a:spcBef>
            </a:pPr>
            <a:endParaRPr kumimoji="1" lang="zh-CN" altLang="en-US" sz="2800" b="1">
              <a:latin typeface="Times New Roman" panose="02020603050405020304" pitchFamily="18" charset="0"/>
            </a:endParaRPr>
          </a:p>
          <a:p>
            <a:pPr>
              <a:spcBef>
                <a:spcPct val="50000"/>
              </a:spcBef>
            </a:pPr>
            <a:r>
              <a:rPr kumimoji="1" lang="en-US" altLang="zh-CN" sz="2800" b="1">
                <a:latin typeface="Times New Roman" panose="02020603050405020304" pitchFamily="18" charset="0"/>
              </a:rPr>
              <a:t>2</a:t>
            </a:r>
            <a:r>
              <a:rPr kumimoji="1" lang="zh-CN" altLang="en-US" sz="2800" b="1">
                <a:latin typeface="Times New Roman" panose="02020603050405020304" pitchFamily="18" charset="0"/>
              </a:rPr>
              <a:t>、</a:t>
            </a:r>
            <a:r>
              <a:rPr kumimoji="1" lang="zh-CN" altLang="en-US" sz="2800" b="1">
                <a:solidFill>
                  <a:srgbClr val="FF0000"/>
                </a:solidFill>
                <a:latin typeface="Times New Roman" panose="02020603050405020304" pitchFamily="18" charset="0"/>
              </a:rPr>
              <a:t>利用该关系式对一些问题进行</a:t>
            </a:r>
            <a:r>
              <a:rPr kumimoji="1" lang="zh-CN" altLang="en-US" sz="2800" b="1">
                <a:latin typeface="Times New Roman" panose="02020603050405020304" pitchFamily="18" charset="0"/>
              </a:rPr>
              <a:t>估算。</a:t>
            </a:r>
          </a:p>
          <a:p>
            <a:pPr>
              <a:spcBef>
                <a:spcPct val="50000"/>
              </a:spcBef>
            </a:pPr>
            <a:r>
              <a:rPr kumimoji="1" lang="zh-CN" altLang="en-US" sz="2800" b="1">
                <a:latin typeface="Times New Roman" panose="02020603050405020304" pitchFamily="18" charset="0"/>
              </a:rPr>
              <a:t>方法：</a:t>
            </a:r>
          </a:p>
        </p:txBody>
      </p:sp>
      <p:sp>
        <p:nvSpPr>
          <p:cNvPr id="39939" name="AutoShape 3"/>
          <p:cNvSpPr>
            <a:spLocks/>
          </p:cNvSpPr>
          <p:nvPr/>
        </p:nvSpPr>
        <p:spPr bwMode="auto">
          <a:xfrm>
            <a:off x="1042988" y="3819525"/>
            <a:ext cx="152400" cy="914400"/>
          </a:xfrm>
          <a:prstGeom prst="leftBrace">
            <a:avLst>
              <a:gd name="adj1" fmla="val 50000"/>
              <a:gd name="adj2" fmla="val 50000"/>
            </a:avLst>
          </a:prstGeom>
          <a:noFill/>
          <a:ln w="2857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0" name="Text Box 4"/>
          <p:cNvSpPr txBox="1">
            <a:spLocks noChangeArrowheads="1"/>
          </p:cNvSpPr>
          <p:nvPr/>
        </p:nvSpPr>
        <p:spPr bwMode="auto">
          <a:xfrm>
            <a:off x="1116013" y="3644900"/>
            <a:ext cx="8027987"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800" b="1">
                <a:latin typeface="Times New Roman" panose="02020603050405020304" pitchFamily="18" charset="0"/>
              </a:rPr>
              <a:t>(1)</a:t>
            </a:r>
            <a:r>
              <a:rPr kumimoji="1" lang="zh-CN" altLang="en-US" sz="2800" b="1">
                <a:latin typeface="Times New Roman" panose="02020603050405020304" pitchFamily="18" charset="0"/>
              </a:rPr>
              <a:t>不确定关系式</a:t>
            </a:r>
          </a:p>
          <a:p>
            <a:pPr>
              <a:spcBef>
                <a:spcPct val="50000"/>
              </a:spcBef>
            </a:pPr>
            <a:r>
              <a:rPr kumimoji="1" lang="en-US" altLang="zh-CN" sz="2800" b="1">
                <a:latin typeface="Times New Roman" panose="02020603050405020304" pitchFamily="18" charset="0"/>
              </a:rPr>
              <a:t>(2)</a:t>
            </a:r>
            <a:r>
              <a:rPr kumimoji="1" lang="zh-CN" altLang="en-US" sz="2800" b="1">
                <a:latin typeface="Times New Roman" panose="02020603050405020304" pitchFamily="18" charset="0"/>
              </a:rPr>
              <a:t>借用一些经典式。如</a:t>
            </a:r>
          </a:p>
        </p:txBody>
      </p:sp>
      <p:graphicFrame>
        <p:nvGraphicFramePr>
          <p:cNvPr id="39941" name="Object 5"/>
          <p:cNvGraphicFramePr>
            <a:graphicFrameLocks noChangeAspect="1"/>
          </p:cNvGraphicFramePr>
          <p:nvPr/>
        </p:nvGraphicFramePr>
        <p:xfrm>
          <a:off x="900113" y="5021263"/>
          <a:ext cx="1130300" cy="330200"/>
        </p:xfrm>
        <a:graphic>
          <a:graphicData uri="http://schemas.openxmlformats.org/presentationml/2006/ole">
            <mc:AlternateContent xmlns:mc="http://schemas.openxmlformats.org/markup-compatibility/2006">
              <mc:Choice xmlns:v="urn:schemas-microsoft-com:vml" Requires="v">
                <p:oleObj spid="_x0000_s8193" name="公式" r:id="rId3" imgW="1104840" imgH="330120" progId="Equation.3">
                  <p:embed/>
                </p:oleObj>
              </mc:Choice>
              <mc:Fallback>
                <p:oleObj name="公式" r:id="rId3" imgW="1104840" imgH="330120" progId="Equation.3">
                  <p:embed/>
                  <p:pic>
                    <p:nvPicPr>
                      <p:cNvPr id="3994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5021263"/>
                        <a:ext cx="11303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942" name="Object 6"/>
          <p:cNvGraphicFramePr>
            <a:graphicFrameLocks noChangeAspect="1"/>
          </p:cNvGraphicFramePr>
          <p:nvPr/>
        </p:nvGraphicFramePr>
        <p:xfrm>
          <a:off x="2411413" y="4745038"/>
          <a:ext cx="1676400" cy="825500"/>
        </p:xfrm>
        <a:graphic>
          <a:graphicData uri="http://schemas.openxmlformats.org/presentationml/2006/ole">
            <mc:AlternateContent xmlns:mc="http://schemas.openxmlformats.org/markup-compatibility/2006">
              <mc:Choice xmlns:v="urn:schemas-microsoft-com:vml" Requires="v">
                <p:oleObj spid="_x0000_s8194" name="公式" r:id="rId5" imgW="1638000" imgH="825480" progId="Equation.3">
                  <p:embed/>
                </p:oleObj>
              </mc:Choice>
              <mc:Fallback>
                <p:oleObj name="公式" r:id="rId5" imgW="1638000" imgH="825480" progId="Equation.3">
                  <p:embed/>
                  <p:pic>
                    <p:nvPicPr>
                      <p:cNvPr id="39942"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1413" y="4745038"/>
                        <a:ext cx="16764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943" name="Object 7"/>
          <p:cNvGraphicFramePr>
            <a:graphicFrameLocks noChangeAspect="1"/>
          </p:cNvGraphicFramePr>
          <p:nvPr/>
        </p:nvGraphicFramePr>
        <p:xfrm>
          <a:off x="4570413" y="4738688"/>
          <a:ext cx="1573212" cy="825500"/>
        </p:xfrm>
        <a:graphic>
          <a:graphicData uri="http://schemas.openxmlformats.org/presentationml/2006/ole">
            <mc:AlternateContent xmlns:mc="http://schemas.openxmlformats.org/markup-compatibility/2006">
              <mc:Choice xmlns:v="urn:schemas-microsoft-com:vml" Requires="v">
                <p:oleObj spid="_x0000_s8195" name="公式" r:id="rId7" imgW="1536480" imgH="825480" progId="Equation.3">
                  <p:embed/>
                </p:oleObj>
              </mc:Choice>
              <mc:Fallback>
                <p:oleObj name="公式" r:id="rId7" imgW="1536480" imgH="825480" progId="Equation.3">
                  <p:embed/>
                  <p:pic>
                    <p:nvPicPr>
                      <p:cNvPr id="39943"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0413" y="4738688"/>
                        <a:ext cx="1573212"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944" name="Object 8"/>
          <p:cNvGraphicFramePr>
            <a:graphicFrameLocks noChangeAspect="1"/>
          </p:cNvGraphicFramePr>
          <p:nvPr/>
        </p:nvGraphicFramePr>
        <p:xfrm>
          <a:off x="6696075" y="4649788"/>
          <a:ext cx="1260475" cy="927100"/>
        </p:xfrm>
        <a:graphic>
          <a:graphicData uri="http://schemas.openxmlformats.org/presentationml/2006/ole">
            <mc:AlternateContent xmlns:mc="http://schemas.openxmlformats.org/markup-compatibility/2006">
              <mc:Choice xmlns:v="urn:schemas-microsoft-com:vml" Requires="v">
                <p:oleObj spid="_x0000_s8196" name="公式" r:id="rId9" imgW="1231560" imgH="927000" progId="Equation.3">
                  <p:embed/>
                </p:oleObj>
              </mc:Choice>
              <mc:Fallback>
                <p:oleObj name="公式" r:id="rId9" imgW="1231560" imgH="927000" progId="Equation.3">
                  <p:embed/>
                  <p:pic>
                    <p:nvPicPr>
                      <p:cNvPr id="39944"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96075" y="4649788"/>
                        <a:ext cx="1260475"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375</TotalTime>
  <Words>2527</Words>
  <Application>Microsoft Office PowerPoint</Application>
  <PresentationFormat>全屏显示(4:3)</PresentationFormat>
  <Paragraphs>261</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刘利</cp:lastModifiedBy>
  <cp:revision>33</cp:revision>
  <cp:lastPrinted>1601-01-01T00:00:00Z</cp:lastPrinted>
  <dcterms:created xsi:type="dcterms:W3CDTF">1601-01-01T00:00:00Z</dcterms:created>
  <dcterms:modified xsi:type="dcterms:W3CDTF">2016-01-08T08:30:58Z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