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8"/>
  </p:notesMasterIdLst>
  <p:handoutMasterIdLst>
    <p:handoutMasterId r:id="rId9"/>
  </p:handoutMasterIdLst>
  <p:sldIdLst>
    <p:sldId id="261" r:id="rId2"/>
    <p:sldId id="336" r:id="rId3"/>
    <p:sldId id="337" r:id="rId4"/>
    <p:sldId id="346" r:id="rId5"/>
    <p:sldId id="347" r:id="rId6"/>
    <p:sldId id="348" r:id="rId7"/>
  </p:sldIdLst>
  <p:sldSz cx="9144000" cy="6858000" type="screen4x3"/>
  <p:notesSz cx="6646863" cy="97774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000000"/>
    <a:srgbClr val="99FFCC"/>
    <a:srgbClr val="99CCFF"/>
    <a:srgbClr val="3333CC"/>
    <a:srgbClr val="6600FF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77" autoAdjust="0"/>
    <p:restoredTop sz="94635" autoAdjust="0"/>
  </p:normalViewPr>
  <p:slideViewPr>
    <p:cSldViewPr>
      <p:cViewPr varScale="1">
        <p:scale>
          <a:sx n="75" d="100"/>
          <a:sy n="75" d="100"/>
        </p:scale>
        <p:origin x="1212" y="5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7138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8463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7138" y="9288463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49AB85D-3F12-4152-9C98-7146F698726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007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67138" y="0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22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879475" y="733425"/>
            <a:ext cx="4889500" cy="36671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5825" y="4645025"/>
            <a:ext cx="4875213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88463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54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67138" y="9288463"/>
            <a:ext cx="28797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D9F6B85-CD5D-430B-A9CB-9E72B127445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57545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104451" name="Rectangle 3"/>
          <p:cNvSpPr>
            <a:spLocks noGrp="1" noRot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289175" cy="47625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fld id="{8E687901-FB42-4A0E-A99D-996D2A019A0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6685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1E96A6-B259-40E0-ABE5-1A2518E952C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01289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7188" y="609600"/>
            <a:ext cx="2135187" cy="548957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5" y="609600"/>
            <a:ext cx="6253163" cy="548957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1020ED-1F77-401D-A507-F1173E392C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277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标题和图示或组织结构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1625" y="609600"/>
            <a:ext cx="854075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SmartArt 占位符 2"/>
          <p:cNvSpPr>
            <a:spLocks noGrp="1"/>
          </p:cNvSpPr>
          <p:nvPr>
            <p:ph type="dgm" idx="1"/>
          </p:nvPr>
        </p:nvSpPr>
        <p:spPr>
          <a:xfrm>
            <a:off x="301625" y="1905000"/>
            <a:ext cx="8540750" cy="4194175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7518B7-4F64-488D-8FC6-5CEC80C2241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258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7A8EEE-164D-4CA2-98F0-0EAE397261B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50668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26A902-8F18-42E6-B23F-03BB89422A0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1994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1625" y="1905000"/>
            <a:ext cx="4194175" cy="4194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194175" cy="4194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16EC6D-D361-4307-8777-14BB719A5F8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5058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D97D0E-48D0-42C9-826F-B4134A648F2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21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5268D7-33AE-4DB0-9570-36897B10E54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4028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6B65772-A1FB-4986-B970-4BA891C535CE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360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AD2B96-4B7D-4013-87E0-1015A9A4365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236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7A43BD-542E-4AED-847B-DF70D518B63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3747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301625" y="609600"/>
            <a:ext cx="854075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301625" y="1905000"/>
            <a:ext cx="854075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5225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4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2425" y="6477000"/>
            <a:ext cx="2289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KidTYPEPaint" pitchFamily="2" charset="0"/>
                <a:ea typeface="华文彩云" panose="02010800040101010101" pitchFamily="2" charset="-122"/>
              </a:defRPr>
            </a:lvl1pPr>
          </a:lstStyle>
          <a:p>
            <a:fld id="{C0FB9E83-E0CB-4C20-8D3C-9C707492E0B9}" type="slidenum">
              <a:rPr lang="en-US" altLang="zh-CN"/>
              <a:pPr/>
              <a:t>‹#›</a:t>
            </a:fld>
            <a:endParaRPr lang="en-US" altLang="zh-CN"/>
          </a:p>
        </p:txBody>
      </p:sp>
      <p:sp>
        <p:nvSpPr>
          <p:cNvPr id="1031" name="Rectangle 7" descr="Gold bar"/>
          <p:cNvSpPr>
            <a:spLocks noChangeArrowheads="1"/>
          </p:cNvSpPr>
          <p:nvPr/>
        </p:nvSpPr>
        <p:spPr bwMode="auto">
          <a:xfrm>
            <a:off x="0" y="0"/>
            <a:ext cx="152400" cy="22860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1032" name="Rectangle 8" descr="Orange bar"/>
          <p:cNvSpPr>
            <a:spLocks noChangeArrowheads="1"/>
          </p:cNvSpPr>
          <p:nvPr/>
        </p:nvSpPr>
        <p:spPr bwMode="auto">
          <a:xfrm>
            <a:off x="0" y="2286000"/>
            <a:ext cx="152400" cy="2286000"/>
          </a:xfrm>
          <a:prstGeom prst="rect">
            <a:avLst/>
          </a:prstGeom>
          <a:solidFill>
            <a:srgbClr val="FF99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1033" name="Rectangle 9" descr="Slate bar"/>
          <p:cNvSpPr>
            <a:spLocks noChangeArrowheads="1"/>
          </p:cNvSpPr>
          <p:nvPr/>
        </p:nvSpPr>
        <p:spPr bwMode="auto">
          <a:xfrm>
            <a:off x="0" y="4572000"/>
            <a:ext cx="152400" cy="2286000"/>
          </a:xfrm>
          <a:prstGeom prst="rect">
            <a:avLst/>
          </a:prstGeom>
          <a:solidFill>
            <a:srgbClr val="6666FF"/>
          </a:solidFill>
          <a:ln w="9525">
            <a:solidFill>
              <a:srgbClr val="766EB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6705600" y="6457950"/>
            <a:ext cx="22891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465E725E-2E9B-45CC-AC6E-A9B4B06CC96D}" type="slidenum">
              <a:rPr lang="en-US" altLang="zh-CN" sz="1400">
                <a:solidFill>
                  <a:srgbClr val="FF0000"/>
                </a:solidFill>
                <a:latin typeface="KidTYPEPaint" pitchFamily="2" charset="0"/>
                <a:ea typeface="华文彩云" panose="02010800040101010101" pitchFamily="2" charset="-122"/>
              </a:rPr>
              <a:pPr algn="r" eaLnBrk="1" hangingPunct="1"/>
              <a:t>‹#›</a:t>
            </a:fld>
            <a:endParaRPr lang="en-US" altLang="zh-CN" sz="1400">
              <a:solidFill>
                <a:srgbClr val="FF0000"/>
              </a:solidFill>
              <a:latin typeface="KidTYPEPaint" pitchFamily="2" charset="0"/>
              <a:ea typeface="华文彩云" panose="0201080004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anose="05000000000000000000" pitchFamily="2" charset="2"/>
        <a:buChar char="q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0000"/>
        </a:buClr>
        <a:buSzPct val="85000"/>
        <a:buFont typeface="Wingdings" panose="05000000000000000000" pitchFamily="2" charset="2"/>
        <a:buChar char="ü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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itchFamily="2" charset="2"/>
        <a:buChar char="v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850" y="2171700"/>
            <a:ext cx="8686800" cy="22574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zh-CN" altLang="en-US" sz="6600" b="1" smtClean="0">
                <a:solidFill>
                  <a:srgbClr val="FF000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  <a:t>数据结构实验</a:t>
            </a:r>
            <a:br>
              <a:rPr lang="zh-CN" altLang="en-US" sz="6600" b="1" smtClean="0">
                <a:solidFill>
                  <a:srgbClr val="FF0000"/>
                </a:solidFill>
                <a:latin typeface="华文彩云" panose="02010800040101010101" pitchFamily="2" charset="-122"/>
                <a:ea typeface="华文彩云" panose="02010800040101010101" pitchFamily="2" charset="-122"/>
              </a:rPr>
            </a:br>
            <a:endParaRPr lang="zh-CN" altLang="en-US" sz="6600" b="1" smtClean="0">
              <a:solidFill>
                <a:srgbClr val="FF0000"/>
              </a:solidFill>
              <a:latin typeface="华文彩云" panose="02010800040101010101" pitchFamily="2" charset="-122"/>
              <a:ea typeface="华文彩云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55650" y="584200"/>
            <a:ext cx="917575" cy="5292725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实验报告的封面</a:t>
            </a:r>
          </a:p>
        </p:txBody>
      </p:sp>
      <p:pic>
        <p:nvPicPr>
          <p:cNvPr id="4099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568325"/>
            <a:ext cx="3449637" cy="574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288" y="765175"/>
            <a:ext cx="576262" cy="5221288"/>
          </a:xfrm>
        </p:spPr>
        <p:txBody>
          <a:bodyPr/>
          <a:lstStyle/>
          <a:p>
            <a:pPr algn="l" eaLnBrk="1" hangingPunct="1"/>
            <a:r>
              <a:rPr lang="zh-CN" altLang="en-US" sz="32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实验报告的内容目录示例</a:t>
            </a:r>
          </a:p>
        </p:txBody>
      </p:sp>
      <p:pic>
        <p:nvPicPr>
          <p:cNvPr id="5123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15888"/>
            <a:ext cx="6049962" cy="41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pic>
        <p:nvPicPr>
          <p:cNvPr id="5124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8" y="4508500"/>
            <a:ext cx="6351587" cy="18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175113" name="AutoShape 9"/>
          <p:cNvSpPr>
            <a:spLocks noChangeArrowheads="1"/>
          </p:cNvSpPr>
          <p:nvPr/>
        </p:nvSpPr>
        <p:spPr bwMode="auto">
          <a:xfrm>
            <a:off x="6011863" y="4148138"/>
            <a:ext cx="2879725" cy="504825"/>
          </a:xfrm>
          <a:prstGeom prst="wedgeRoundRectCallout">
            <a:avLst>
              <a:gd name="adj1" fmla="val -159759"/>
              <a:gd name="adj2" fmla="val -111005"/>
              <a:gd name="adj3" fmla="val 16667"/>
            </a:avLst>
          </a:prstGeom>
          <a:solidFill>
            <a:srgbClr val="CCFFFF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kumimoji="1" lang="zh-CN" altLang="en-US" sz="2400" b="1">
                <a:solidFill>
                  <a:srgbClr val="0000FF"/>
                </a:solidFill>
                <a:latin typeface="Tahoma" panose="020B0604030504040204" pitchFamily="34" charset="0"/>
              </a:rPr>
              <a:t>特色</a:t>
            </a:r>
            <a:r>
              <a:rPr kumimoji="1" lang="zh-CN" altLang="en-US" sz="2400" b="1">
                <a:solidFill>
                  <a:srgbClr val="0000FF"/>
                </a:solidFill>
              </a:rPr>
              <a:t>、问题、改进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5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3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7793038" cy="838200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实验报告规范性及注意的问题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88" y="1071563"/>
            <a:ext cx="8077200" cy="4652962"/>
          </a:xfrm>
          <a:noFill/>
        </p:spPr>
        <p:txBody>
          <a:bodyPr/>
          <a:lstStyle/>
          <a:p>
            <a:pPr eaLnBrk="1" hangingPunct="1">
              <a:lnSpc>
                <a:spcPts val="3363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存在的主要问题</a:t>
            </a: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不规范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不完整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叙述与描述方式不当</a:t>
            </a:r>
          </a:p>
          <a:p>
            <a:pPr eaLnBrk="1" hangingPunct="1">
              <a:lnSpc>
                <a:spcPts val="3363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问题描述与分析：</a:t>
            </a:r>
            <a:r>
              <a:rPr lang="zh-CN" altLang="en-US" sz="28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描述要解决的问题</a:t>
            </a: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要做什么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实现的目标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实验的要求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简要的需求分析</a:t>
            </a:r>
            <a:endParaRPr lang="zh-CN" altLang="en-US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0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0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0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15888"/>
            <a:ext cx="7793038" cy="838200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实验报告规范性及注意的问题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101725"/>
            <a:ext cx="8077200" cy="5399088"/>
          </a:xfrm>
          <a:noFill/>
        </p:spPr>
        <p:txBody>
          <a:bodyPr/>
          <a:lstStyle/>
          <a:p>
            <a:pPr eaLnBrk="1" hangingPunct="1">
              <a:lnSpc>
                <a:spcPts val="3363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总体设计</a:t>
            </a: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设计程序主流程并划分模块</a:t>
            </a: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能给出模块结构图更好</a:t>
            </a:r>
          </a:p>
          <a:p>
            <a:pPr eaLnBrk="1" hangingPunct="1">
              <a:lnSpc>
                <a:spcPts val="3363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算法设计或描述</a:t>
            </a: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算法名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算法的输入与输出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算法思想描述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算法的处理步骤</a:t>
            </a:r>
            <a:r>
              <a:rPr lang="en-US" altLang="zh-CN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伪代码</a:t>
            </a:r>
            <a:r>
              <a:rPr lang="en-US" altLang="zh-CN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流程图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>
              <a:lnSpc>
                <a:spcPts val="3363"/>
              </a:lnSpc>
            </a:pP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算法的时间与空间复杂度</a:t>
            </a:r>
            <a:endParaRPr lang="zh-CN" altLang="en-US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0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0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0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1500" y="142875"/>
            <a:ext cx="8077200" cy="6500813"/>
          </a:xfrm>
          <a:noFill/>
        </p:spPr>
        <p:txBody>
          <a:bodyPr/>
          <a:lstStyle/>
          <a:p>
            <a:pPr eaLnBrk="1" hangingPunct="1"/>
            <a:r>
              <a:rPr lang="zh-CN" altLang="en-US" sz="28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系统实现</a:t>
            </a: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程序实现的环境</a:t>
            </a: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程序开发工具与开发语言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代码的组织结构，主要函数</a:t>
            </a:r>
            <a:r>
              <a:rPr lang="en-US" altLang="zh-CN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类及其相互关系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实现中需要描述的其它方面</a:t>
            </a:r>
          </a:p>
          <a:p>
            <a:pPr eaLnBrk="1" hangingPunct="1"/>
            <a:r>
              <a:rPr lang="zh-CN" altLang="en-US" sz="2800" b="1" smtClean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系统测试：功能测试与性能测试</a:t>
            </a: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测试项：单一功能</a:t>
            </a:r>
            <a:r>
              <a:rPr lang="en-US" altLang="zh-CN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/</a:t>
            </a:r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性能测试项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测试用例：正常用例与异常用例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测试输入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理论输出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测试结果：实际输出描述（可以用截图佐证）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000000"/>
                </a:solidFill>
                <a:latin typeface="楷体_GB2312" pitchFamily="49" charset="-122"/>
                <a:ea typeface="楷体_GB2312" pitchFamily="49" charset="-122"/>
              </a:rPr>
              <a:t>测试结论：对该测试项的测试结论</a:t>
            </a:r>
            <a:endParaRPr lang="en-US" altLang="zh-CN" sz="2400" b="1" smtClean="0">
              <a:solidFill>
                <a:srgbClr val="000000"/>
              </a:solidFill>
              <a:latin typeface="楷体_GB2312" pitchFamily="49" charset="-122"/>
              <a:ea typeface="楷体_GB2312" pitchFamily="49" charset="-122"/>
            </a:endParaRPr>
          </a:p>
          <a:p>
            <a:pPr lvl="1" eaLnBrk="1" hangingPunct="1"/>
            <a:r>
              <a:rPr lang="zh-CN" altLang="en-US" sz="2400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测试小结：经多个主要测试项测试完成后，关于程序整体的测试结果与结论</a:t>
            </a:r>
            <a:endParaRPr lang="zh-CN" altLang="en-US" b="1" smtClean="0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0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0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0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0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0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0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053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ds">
  <a:themeElements>
    <a:clrScheme name="ds 1">
      <a:dk1>
        <a:srgbClr val="007A77"/>
      </a:dk1>
      <a:lt1>
        <a:srgbClr val="FFFFFF"/>
      </a:lt1>
      <a:dk2>
        <a:srgbClr val="003399"/>
      </a:dk2>
      <a:lt2>
        <a:srgbClr val="C0C0C0"/>
      </a:lt2>
      <a:accent1>
        <a:srgbClr val="EBF7FF"/>
      </a:accent1>
      <a:accent2>
        <a:srgbClr val="3366FF"/>
      </a:accent2>
      <a:accent3>
        <a:srgbClr val="FFFFFF"/>
      </a:accent3>
      <a:accent4>
        <a:srgbClr val="006765"/>
      </a:accent4>
      <a:accent5>
        <a:srgbClr val="F3FAFF"/>
      </a:accent5>
      <a:accent6>
        <a:srgbClr val="2D5CE7"/>
      </a:accent6>
      <a:hlink>
        <a:srgbClr val="DC5900"/>
      </a:hlink>
      <a:folHlink>
        <a:srgbClr val="7979A5"/>
      </a:folHlink>
    </a:clrScheme>
    <a:fontScheme name="ds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800000"/>
          <a:headEnd type="none" w="med" len="med"/>
          <a:tailEnd type="non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miter lim="800000"/>
          <a:headEnd type="none" w="med" len="med"/>
          <a:tailEnd type="non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ds 1">
        <a:dk1>
          <a:srgbClr val="007A77"/>
        </a:dk1>
        <a:lt1>
          <a:srgbClr val="FFFFFF"/>
        </a:lt1>
        <a:dk2>
          <a:srgbClr val="003399"/>
        </a:dk2>
        <a:lt2>
          <a:srgbClr val="C0C0C0"/>
        </a:lt2>
        <a:accent1>
          <a:srgbClr val="EBF7FF"/>
        </a:accent1>
        <a:accent2>
          <a:srgbClr val="3366FF"/>
        </a:accent2>
        <a:accent3>
          <a:srgbClr val="FFFFFF"/>
        </a:accent3>
        <a:accent4>
          <a:srgbClr val="006765"/>
        </a:accent4>
        <a:accent5>
          <a:srgbClr val="F3FAFF"/>
        </a:accent5>
        <a:accent6>
          <a:srgbClr val="2D5CE7"/>
        </a:accent6>
        <a:hlink>
          <a:srgbClr val="DC5900"/>
        </a:hlink>
        <a:folHlink>
          <a:srgbClr val="7979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s 2">
        <a:dk1>
          <a:srgbClr val="005FBE"/>
        </a:dk1>
        <a:lt1>
          <a:srgbClr val="FFFFDD"/>
        </a:lt1>
        <a:dk2>
          <a:srgbClr val="2C5884"/>
        </a:dk2>
        <a:lt2>
          <a:srgbClr val="C0C0C0"/>
        </a:lt2>
        <a:accent1>
          <a:srgbClr val="E9F7FF"/>
        </a:accent1>
        <a:accent2>
          <a:srgbClr val="F89400"/>
        </a:accent2>
        <a:accent3>
          <a:srgbClr val="FFFFEB"/>
        </a:accent3>
        <a:accent4>
          <a:srgbClr val="0050A2"/>
        </a:accent4>
        <a:accent5>
          <a:srgbClr val="F2FAFF"/>
        </a:accent5>
        <a:accent6>
          <a:srgbClr val="E18600"/>
        </a:accent6>
        <a:hlink>
          <a:srgbClr val="B20048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s 3">
        <a:dk1>
          <a:srgbClr val="5D5D8B"/>
        </a:dk1>
        <a:lt1>
          <a:srgbClr val="DAEADE"/>
        </a:lt1>
        <a:dk2>
          <a:srgbClr val="A25269"/>
        </a:dk2>
        <a:lt2>
          <a:srgbClr val="C0C0C0"/>
        </a:lt2>
        <a:accent1>
          <a:srgbClr val="FFFFDD"/>
        </a:accent1>
        <a:accent2>
          <a:srgbClr val="3399FF"/>
        </a:accent2>
        <a:accent3>
          <a:srgbClr val="EAF3EC"/>
        </a:accent3>
        <a:accent4>
          <a:srgbClr val="4E4E76"/>
        </a:accent4>
        <a:accent5>
          <a:srgbClr val="FFFFEB"/>
        </a:accent5>
        <a:accent6>
          <a:srgbClr val="2D8AE7"/>
        </a:accent6>
        <a:hlink>
          <a:srgbClr val="336699"/>
        </a:hlink>
        <a:folHlink>
          <a:srgbClr val="F08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s 4">
        <a:dk1>
          <a:srgbClr val="006666"/>
        </a:dk1>
        <a:lt1>
          <a:srgbClr val="CCECFF"/>
        </a:lt1>
        <a:dk2>
          <a:srgbClr val="336699"/>
        </a:dk2>
        <a:lt2>
          <a:srgbClr val="C0C0C0"/>
        </a:lt2>
        <a:accent1>
          <a:srgbClr val="FFFFCC"/>
        </a:accent1>
        <a:accent2>
          <a:srgbClr val="FF6600"/>
        </a:accent2>
        <a:accent3>
          <a:srgbClr val="E2F4FF"/>
        </a:accent3>
        <a:accent4>
          <a:srgbClr val="005656"/>
        </a:accent4>
        <a:accent5>
          <a:srgbClr val="FFFFE2"/>
        </a:accent5>
        <a:accent6>
          <a:srgbClr val="E75C00"/>
        </a:accent6>
        <a:hlink>
          <a:srgbClr val="0066FF"/>
        </a:hlink>
        <a:folHlink>
          <a:srgbClr val="BE547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s 5">
        <a:dk1>
          <a:srgbClr val="0033CC"/>
        </a:dk1>
        <a:lt1>
          <a:srgbClr val="FFE9E9"/>
        </a:lt1>
        <a:dk2>
          <a:srgbClr val="000000"/>
        </a:dk2>
        <a:lt2>
          <a:srgbClr val="C0C0C0"/>
        </a:lt2>
        <a:accent1>
          <a:srgbClr val="D5E5DB"/>
        </a:accent1>
        <a:accent2>
          <a:srgbClr val="3366FF"/>
        </a:accent2>
        <a:accent3>
          <a:srgbClr val="FFF2F2"/>
        </a:accent3>
        <a:accent4>
          <a:srgbClr val="002AAE"/>
        </a:accent4>
        <a:accent5>
          <a:srgbClr val="E7F0EA"/>
        </a:accent5>
        <a:accent6>
          <a:srgbClr val="2D5CE7"/>
        </a:accent6>
        <a:hlink>
          <a:srgbClr val="FF9900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s 6">
        <a:dk1>
          <a:srgbClr val="336699"/>
        </a:dk1>
        <a:lt1>
          <a:srgbClr val="F4E9E0"/>
        </a:lt1>
        <a:dk2>
          <a:srgbClr val="DC5900"/>
        </a:dk2>
        <a:lt2>
          <a:srgbClr val="C0C0C0"/>
        </a:lt2>
        <a:accent1>
          <a:srgbClr val="E4E4E4"/>
        </a:accent1>
        <a:accent2>
          <a:srgbClr val="3399FF"/>
        </a:accent2>
        <a:accent3>
          <a:srgbClr val="F8F2ED"/>
        </a:accent3>
        <a:accent4>
          <a:srgbClr val="2A5682"/>
        </a:accent4>
        <a:accent5>
          <a:srgbClr val="EFEFEF"/>
        </a:accent5>
        <a:accent6>
          <a:srgbClr val="2D8AE7"/>
        </a:accent6>
        <a:hlink>
          <a:srgbClr val="CC0066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s 7">
        <a:dk1>
          <a:srgbClr val="CC3300"/>
        </a:dk1>
        <a:lt1>
          <a:srgbClr val="E5E5FF"/>
        </a:lt1>
        <a:dk2>
          <a:srgbClr val="565680"/>
        </a:dk2>
        <a:lt2>
          <a:srgbClr val="C0C0C0"/>
        </a:lt2>
        <a:accent1>
          <a:srgbClr val="E6E4EC"/>
        </a:accent1>
        <a:accent2>
          <a:srgbClr val="0066CC"/>
        </a:accent2>
        <a:accent3>
          <a:srgbClr val="F0F0FF"/>
        </a:accent3>
        <a:accent4>
          <a:srgbClr val="AE2A00"/>
        </a:accent4>
        <a:accent5>
          <a:srgbClr val="F0EFF4"/>
        </a:accent5>
        <a:accent6>
          <a:srgbClr val="005CB9"/>
        </a:accent6>
        <a:hlink>
          <a:srgbClr val="008080"/>
        </a:hlink>
        <a:folHlink>
          <a:srgbClr val="7B7B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s 8">
        <a:dk1>
          <a:srgbClr val="000099"/>
        </a:dk1>
        <a:lt1>
          <a:srgbClr val="FFE2C5"/>
        </a:lt1>
        <a:dk2>
          <a:srgbClr val="007D7A"/>
        </a:dk2>
        <a:lt2>
          <a:srgbClr val="C0C0C0"/>
        </a:lt2>
        <a:accent1>
          <a:srgbClr val="EAEAEA"/>
        </a:accent1>
        <a:accent2>
          <a:srgbClr val="B26EB4"/>
        </a:accent2>
        <a:accent3>
          <a:srgbClr val="FFEEDF"/>
        </a:accent3>
        <a:accent4>
          <a:srgbClr val="000082"/>
        </a:accent4>
        <a:accent5>
          <a:srgbClr val="F3F3F3"/>
        </a:accent5>
        <a:accent6>
          <a:srgbClr val="A163A3"/>
        </a:accent6>
        <a:hlink>
          <a:srgbClr val="CC3300"/>
        </a:hlink>
        <a:folHlink>
          <a:srgbClr val="0088E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D:\教学\undergraduater courses\others\Data structure\xu\ds.pot</Template>
  <TotalTime>6359</TotalTime>
  <Words>205</Words>
  <Application>Microsoft Office PowerPoint</Application>
  <PresentationFormat>全屏显示(4:3)</PresentationFormat>
  <Paragraphs>37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宋体</vt:lpstr>
      <vt:lpstr>Wingdings</vt:lpstr>
      <vt:lpstr>Times New Roman</vt:lpstr>
      <vt:lpstr>KidTYPEPaint</vt:lpstr>
      <vt:lpstr>华文彩云</vt:lpstr>
      <vt:lpstr>楷体_GB2312</vt:lpstr>
      <vt:lpstr>Tahoma</vt:lpstr>
      <vt:lpstr>ds</vt:lpstr>
      <vt:lpstr>数据结构实验 </vt:lpstr>
      <vt:lpstr>实验报告的封面</vt:lpstr>
      <vt:lpstr>实验报告的内容目录示例</vt:lpstr>
      <vt:lpstr>实验报告规范性及注意的问题</vt:lpstr>
      <vt:lpstr>实验报告规范性及注意的问题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第二章  线性表</dc:title>
  <dc:creator>许荣仁</dc:creator>
  <cp:lastModifiedBy>许荣仁</cp:lastModifiedBy>
  <cp:revision>464</cp:revision>
  <dcterms:created xsi:type="dcterms:W3CDTF">2001-02-28T08:54:47Z</dcterms:created>
  <dcterms:modified xsi:type="dcterms:W3CDTF">2015-12-05T17:41:46Z</dcterms:modified>
</cp:coreProperties>
</file>