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  <p:sldId id="259" r:id="rId4"/>
    <p:sldId id="260" r:id="rId5"/>
    <p:sldId id="261" r:id="rId6"/>
    <p:sldId id="315" r:id="rId7"/>
    <p:sldId id="262" r:id="rId8"/>
    <p:sldId id="316" r:id="rId9"/>
    <p:sldId id="263" r:id="rId10"/>
    <p:sldId id="264" r:id="rId11"/>
    <p:sldId id="317" r:id="rId12"/>
    <p:sldId id="265" r:id="rId13"/>
    <p:sldId id="266" r:id="rId14"/>
    <p:sldId id="267" r:id="rId15"/>
    <p:sldId id="285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318" r:id="rId25"/>
    <p:sldId id="277" r:id="rId26"/>
    <p:sldId id="282" r:id="rId27"/>
    <p:sldId id="319" r:id="rId28"/>
    <p:sldId id="278" r:id="rId29"/>
    <p:sldId id="279" r:id="rId30"/>
    <p:sldId id="280" r:id="rId31"/>
    <p:sldId id="281" r:id="rId32"/>
    <p:sldId id="283" r:id="rId33"/>
    <p:sldId id="284" r:id="rId34"/>
    <p:sldId id="286" r:id="rId35"/>
    <p:sldId id="323" r:id="rId36"/>
    <p:sldId id="288" r:id="rId37"/>
    <p:sldId id="289" r:id="rId38"/>
    <p:sldId id="290" r:id="rId39"/>
    <p:sldId id="320" r:id="rId40"/>
    <p:sldId id="291" r:id="rId41"/>
    <p:sldId id="32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22" r:id="rId57"/>
    <p:sldId id="306" r:id="rId58"/>
    <p:sldId id="307" r:id="rId59"/>
    <p:sldId id="308" r:id="rId60"/>
    <p:sldId id="309" r:id="rId61"/>
    <p:sldId id="310" r:id="rId62"/>
    <p:sldId id="324" r:id="rId63"/>
    <p:sldId id="311" r:id="rId64"/>
    <p:sldId id="312" r:id="rId65"/>
    <p:sldId id="313" r:id="rId66"/>
    <p:sldId id="314" r:id="rId67"/>
    <p:sldId id="325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CFFFF"/>
    <a:srgbClr val="0000CC"/>
    <a:srgbClr val="FFCC00"/>
    <a:srgbClr val="FF0000"/>
    <a:srgbClr val="FF9900"/>
    <a:srgbClr val="FFFF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70" autoAdjust="0"/>
    <p:restoredTop sz="94581" autoAdjust="0"/>
  </p:normalViewPr>
  <p:slideViewPr>
    <p:cSldViewPr>
      <p:cViewPr>
        <p:scale>
          <a:sx n="85" d="100"/>
          <a:sy n="85" d="100"/>
        </p:scale>
        <p:origin x="-1284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/>
              <a:t>单击此处编辑母版标题样式</a:t>
            </a:r>
          </a:p>
        </p:txBody>
      </p:sp>
      <p:sp>
        <p:nvSpPr>
          <p:cNvPr id="7270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/>
              <a:t>单击此处编辑母版副标题样式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DF4B419-D54E-477B-A766-BAADD1979F43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373F1-914D-4530-A168-9DED707B2DC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1967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7" cy="5489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53163" cy="54895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3EF5C-A34C-4B74-A795-1589FD3F005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7001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609600"/>
            <a:ext cx="85407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905000"/>
            <a:ext cx="4194175" cy="4194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194175" cy="2020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78288"/>
            <a:ext cx="4194175" cy="20208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47663291-2F33-47D7-97CD-E0C3321091F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931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8C63C-55DC-4B89-84A4-5EE23ED8230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180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4A392B-AFA7-4742-82CD-1E33C6ADEAA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842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94175" cy="4194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194175" cy="4194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86EE6-6478-457E-9F0C-5D0ABF8D8D3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935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C8FC9-C28B-452A-ADFB-437968C4CBC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292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0E4029-47C3-4660-9EC1-2FF4BA56593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868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63B01-1683-49C9-BBA9-7974D80E799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727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4AC484-6167-425F-A864-F62D230DEA71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04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05FF8-C445-4346-A35B-6AA7E7A3A461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3512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09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905000"/>
            <a:ext cx="8540750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2A57E9-F298-43A3-BABD-DA705C65C098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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2"/>
          <p:cNvSpPr>
            <a:spLocks noChangeArrowheads="1"/>
          </p:cNvSpPr>
          <p:nvPr/>
        </p:nvSpPr>
        <p:spPr bwMode="auto">
          <a:xfrm>
            <a:off x="3657600" y="26511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Oval 3"/>
          <p:cNvSpPr>
            <a:spLocks noChangeArrowheads="1"/>
          </p:cNvSpPr>
          <p:nvPr/>
        </p:nvSpPr>
        <p:spPr bwMode="auto">
          <a:xfrm>
            <a:off x="3200400" y="34131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Oval 4"/>
          <p:cNvSpPr>
            <a:spLocks noChangeArrowheads="1"/>
          </p:cNvSpPr>
          <p:nvPr/>
        </p:nvSpPr>
        <p:spPr bwMode="auto">
          <a:xfrm>
            <a:off x="4038600" y="34131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4419600" y="40989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3200400" y="47085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3962400" y="47847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Oval 8"/>
          <p:cNvSpPr>
            <a:spLocks noChangeArrowheads="1"/>
          </p:cNvSpPr>
          <p:nvPr/>
        </p:nvSpPr>
        <p:spPr bwMode="auto">
          <a:xfrm>
            <a:off x="4267200" y="54705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>
            <a:off x="3352800" y="4251325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 flipH="1">
            <a:off x="3733800" y="5013325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4114800" y="5013325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84" name="Oval 12"/>
          <p:cNvSpPr>
            <a:spLocks noChangeArrowheads="1"/>
          </p:cNvSpPr>
          <p:nvPr/>
        </p:nvSpPr>
        <p:spPr bwMode="auto">
          <a:xfrm>
            <a:off x="3581400" y="54705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5" name="Oval 13"/>
          <p:cNvSpPr>
            <a:spLocks noChangeArrowheads="1"/>
          </p:cNvSpPr>
          <p:nvPr/>
        </p:nvSpPr>
        <p:spPr bwMode="auto">
          <a:xfrm>
            <a:off x="6477000" y="27273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6019800" y="32607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7" name="Oval 15"/>
          <p:cNvSpPr>
            <a:spLocks noChangeArrowheads="1"/>
          </p:cNvSpPr>
          <p:nvPr/>
        </p:nvSpPr>
        <p:spPr bwMode="auto">
          <a:xfrm>
            <a:off x="6934200" y="34131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Oval 16"/>
          <p:cNvSpPr>
            <a:spLocks noChangeArrowheads="1"/>
          </p:cNvSpPr>
          <p:nvPr/>
        </p:nvSpPr>
        <p:spPr bwMode="auto">
          <a:xfrm>
            <a:off x="6553200" y="40989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Oval 17"/>
          <p:cNvSpPr>
            <a:spLocks noChangeArrowheads="1"/>
          </p:cNvSpPr>
          <p:nvPr/>
        </p:nvSpPr>
        <p:spPr bwMode="auto">
          <a:xfrm>
            <a:off x="7239000" y="40989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6629400" y="2955925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91" name="Oval 19"/>
          <p:cNvSpPr>
            <a:spLocks noChangeArrowheads="1"/>
          </p:cNvSpPr>
          <p:nvPr/>
        </p:nvSpPr>
        <p:spPr bwMode="auto">
          <a:xfrm>
            <a:off x="5638800" y="39465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" name="Oval 20"/>
          <p:cNvSpPr>
            <a:spLocks noChangeArrowheads="1"/>
          </p:cNvSpPr>
          <p:nvPr/>
        </p:nvSpPr>
        <p:spPr bwMode="auto">
          <a:xfrm>
            <a:off x="7010400" y="51657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3" name="Oval 21"/>
          <p:cNvSpPr>
            <a:spLocks noChangeArrowheads="1"/>
          </p:cNvSpPr>
          <p:nvPr/>
        </p:nvSpPr>
        <p:spPr bwMode="auto">
          <a:xfrm>
            <a:off x="7696200" y="46323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 flipH="1">
            <a:off x="5791200" y="3489325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95" name="Line 23"/>
          <p:cNvSpPr>
            <a:spLocks noChangeShapeType="1"/>
          </p:cNvSpPr>
          <p:nvPr/>
        </p:nvSpPr>
        <p:spPr bwMode="auto">
          <a:xfrm>
            <a:off x="7086600" y="3641725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96" name="Oval 24"/>
          <p:cNvSpPr>
            <a:spLocks noChangeArrowheads="1"/>
          </p:cNvSpPr>
          <p:nvPr/>
        </p:nvSpPr>
        <p:spPr bwMode="auto">
          <a:xfrm>
            <a:off x="6096000" y="5165725"/>
            <a:ext cx="228600" cy="2286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7" name="Line 25"/>
          <p:cNvSpPr>
            <a:spLocks noChangeShapeType="1"/>
          </p:cNvSpPr>
          <p:nvPr/>
        </p:nvSpPr>
        <p:spPr bwMode="auto">
          <a:xfrm>
            <a:off x="5791200" y="4175125"/>
            <a:ext cx="381000" cy="990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>
            <a:off x="6324600" y="5318125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 flipH="1">
            <a:off x="7162800" y="4327525"/>
            <a:ext cx="228600" cy="838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>
            <a:off x="6172200" y="3489325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01" name="Oval 29"/>
          <p:cNvSpPr>
            <a:spLocks noChangeArrowheads="1"/>
          </p:cNvSpPr>
          <p:nvPr/>
        </p:nvSpPr>
        <p:spPr bwMode="auto">
          <a:xfrm>
            <a:off x="3657600" y="4098925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 flipV="1">
            <a:off x="5867400" y="3565525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 flipV="1">
            <a:off x="6324600" y="4784725"/>
            <a:ext cx="14478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05" name="Oval 33"/>
          <p:cNvSpPr>
            <a:spLocks noChangeArrowheads="1"/>
          </p:cNvSpPr>
          <p:nvPr/>
        </p:nvSpPr>
        <p:spPr bwMode="auto">
          <a:xfrm>
            <a:off x="1676400" y="2803525"/>
            <a:ext cx="228600" cy="2286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6" name="Oval 34"/>
          <p:cNvSpPr>
            <a:spLocks noChangeArrowheads="1"/>
          </p:cNvSpPr>
          <p:nvPr/>
        </p:nvSpPr>
        <p:spPr bwMode="auto">
          <a:xfrm>
            <a:off x="1676400" y="3641725"/>
            <a:ext cx="228600" cy="2286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1676400" y="4479925"/>
            <a:ext cx="228600" cy="2286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1676400" y="5318125"/>
            <a:ext cx="228600" cy="2286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09" name="Line 37"/>
          <p:cNvSpPr>
            <a:spLocks noChangeShapeType="1"/>
          </p:cNvSpPr>
          <p:nvPr/>
        </p:nvSpPr>
        <p:spPr bwMode="auto">
          <a:xfrm>
            <a:off x="838200" y="6308725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6781800" y="4251325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 flipH="1">
            <a:off x="6705600" y="3641725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>
            <a:off x="5867400" y="4098925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3" name="Line 41"/>
          <p:cNvSpPr>
            <a:spLocks noChangeShapeType="1"/>
          </p:cNvSpPr>
          <p:nvPr/>
        </p:nvSpPr>
        <p:spPr bwMode="auto">
          <a:xfrm flipH="1">
            <a:off x="6248400" y="2955925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4" name="Line 42"/>
          <p:cNvSpPr>
            <a:spLocks noChangeShapeType="1"/>
          </p:cNvSpPr>
          <p:nvPr/>
        </p:nvSpPr>
        <p:spPr bwMode="auto">
          <a:xfrm flipH="1">
            <a:off x="6248400" y="4251325"/>
            <a:ext cx="990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5" name="Line 43"/>
          <p:cNvSpPr>
            <a:spLocks noChangeShapeType="1"/>
          </p:cNvSpPr>
          <p:nvPr/>
        </p:nvSpPr>
        <p:spPr bwMode="auto">
          <a:xfrm flipH="1">
            <a:off x="6248400" y="2955925"/>
            <a:ext cx="38100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6" name="Line 44"/>
          <p:cNvSpPr>
            <a:spLocks noChangeShapeType="1"/>
          </p:cNvSpPr>
          <p:nvPr/>
        </p:nvSpPr>
        <p:spPr bwMode="auto">
          <a:xfrm flipH="1">
            <a:off x="6248400" y="4327525"/>
            <a:ext cx="381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>
            <a:off x="1752600" y="30321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8" name="Line 46"/>
          <p:cNvSpPr>
            <a:spLocks noChangeShapeType="1"/>
          </p:cNvSpPr>
          <p:nvPr/>
        </p:nvSpPr>
        <p:spPr bwMode="auto">
          <a:xfrm>
            <a:off x="1752600" y="38703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auto">
          <a:xfrm>
            <a:off x="1752600" y="47085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0" name="Rectangle 48"/>
          <p:cNvSpPr>
            <a:spLocks noChangeArrowheads="1"/>
          </p:cNvSpPr>
          <p:nvPr/>
        </p:nvSpPr>
        <p:spPr bwMode="auto">
          <a:xfrm>
            <a:off x="4768850" y="822325"/>
            <a:ext cx="29273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3600" b="1">
                <a:solidFill>
                  <a:srgbClr val="990033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华中科技大学</a:t>
            </a:r>
          </a:p>
          <a:p>
            <a:r>
              <a:rPr kumimoji="1" lang="zh-CN" altLang="en-US" sz="3600" b="1">
                <a:solidFill>
                  <a:srgbClr val="990033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计算机学院</a:t>
            </a:r>
            <a:endParaRPr kumimoji="1" lang="zh-CN" altLang="en-US" sz="240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auto">
          <a:xfrm>
            <a:off x="990600" y="2117725"/>
            <a:ext cx="6629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auto">
          <a:xfrm flipH="1">
            <a:off x="3352800" y="2879725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auto">
          <a:xfrm>
            <a:off x="3810000" y="2879725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4" name="Line 52"/>
          <p:cNvSpPr>
            <a:spLocks noChangeShapeType="1"/>
          </p:cNvSpPr>
          <p:nvPr/>
        </p:nvSpPr>
        <p:spPr bwMode="auto">
          <a:xfrm rot="326881">
            <a:off x="4194175" y="3641725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auto">
          <a:xfrm>
            <a:off x="3810000" y="4327525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auto">
          <a:xfrm flipH="1">
            <a:off x="3733800" y="3641725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27" name="Rectangle 55"/>
          <p:cNvSpPr>
            <a:spLocks noChangeArrowheads="1"/>
          </p:cNvSpPr>
          <p:nvPr/>
        </p:nvSpPr>
        <p:spPr bwMode="auto">
          <a:xfrm>
            <a:off x="962025" y="822325"/>
            <a:ext cx="38449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7200" b="1">
                <a:solidFill>
                  <a:srgbClr val="FF7C8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数据结构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727075"/>
            <a:ext cx="8763000" cy="522287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10.2 插入排序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算法基本思想：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将待排序的记录插入到已排序的子文件中去，使得插入之后得到的子文件仍然是有序子文件；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l"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插入一个记录，首先要对有序子文件进行查找，以确定这个记录的插入位置；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l"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按查找方式的不同，插入排序又可以分为线性插入排序和折半插入排序，前者使用顺序查找，后者使用折半查找。                                                                                                             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512763"/>
            <a:ext cx="8763000" cy="60848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直接插入排序(线性插入排序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设待排序的文件为：(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r[1],r[2],...,r[n])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关键字为：(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r[1].key,r[2].key,...,r[n].key)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首先,将初始文件中的记录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看作有序子文件；                    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第1遍：将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r[2]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插入有序子文件中，若：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r[2].key&lt;r[1].key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，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则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r[2]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插在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之前；否则，插在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的后面。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     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第2遍：将记录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r[3]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插入前面已有2个记录的有序子文件中，得到3个记录的有序子文件。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                                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以此类推，依次插入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r[4],...,r[n],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最后得到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个记录的递增有序文件。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620713"/>
            <a:ext cx="8686800" cy="5364162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例. 直接插入排序, 设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K0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为"监视哨</a:t>
            </a:r>
            <a:r>
              <a:rPr lang="zh-CN" altLang="en-US" sz="2800">
                <a:solidFill>
                  <a:srgbClr val="000000"/>
                </a:solidFill>
                <a:latin typeface="Courier New" panose="02070309020205020404" pitchFamily="49" charset="0"/>
              </a:rPr>
              <a:t>”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K0   K1   K2   K3   K4   K5   K6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endParaRPr lang="en-US" altLang="zh-CN" sz="10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初始关键字：     ( </a:t>
            </a:r>
            <a:r>
              <a:rPr lang="zh-CN" altLang="en-US" sz="2800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) 21   89   15  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28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第1遍排序后： 21 ( 21   </a:t>
            </a:r>
            <a:r>
              <a:rPr lang="zh-CN" altLang="en-US" sz="2800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) 89   15  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28 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(43后移)                       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第2遍排序后： 89 ( 21   </a:t>
            </a:r>
            <a:r>
              <a:rPr lang="zh-CN" altLang="en-US" sz="2800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89 ) 15  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28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(不后移)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第3遍排序后： 15 ( 15   21   </a:t>
            </a:r>
            <a:r>
              <a:rPr lang="zh-CN" altLang="en-US" sz="2800">
                <a:solidFill>
                  <a:schemeClr val="tx2"/>
                </a:solidFill>
                <a:latin typeface="宋体" panose="02010600030101010101" pitchFamily="2" charset="-122"/>
              </a:rPr>
              <a:t>43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89 )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28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(89,43,21后移) 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第4遍排序后：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( 15   21   </a:t>
            </a:r>
            <a:r>
              <a:rPr lang="zh-CN" altLang="en-US" sz="2800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89 ) 28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(89后移)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第5遍排序后： 28 ( 15   21   28   </a:t>
            </a:r>
            <a:r>
              <a:rPr lang="zh-CN" altLang="en-US" sz="2800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89)</a:t>
            </a:r>
          </a:p>
          <a:p>
            <a:pPr algn="just">
              <a:lnSpc>
                <a:spcPct val="7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(89,43,43后移)</a:t>
            </a:r>
            <a:endParaRPr lang="zh-CN" altLang="zh-CN" sz="28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11271" name="Group 7"/>
          <p:cNvGrpSpPr>
            <a:grpSpLocks/>
          </p:cNvGrpSpPr>
          <p:nvPr/>
        </p:nvGrpSpPr>
        <p:grpSpPr bwMode="auto">
          <a:xfrm>
            <a:off x="3779838" y="1916113"/>
            <a:ext cx="936625" cy="360362"/>
            <a:chOff x="2381" y="1117"/>
            <a:chExt cx="590" cy="227"/>
          </a:xfrm>
        </p:grpSpPr>
        <p:sp>
          <p:nvSpPr>
            <p:cNvPr id="11268" name="Line 4"/>
            <p:cNvSpPr>
              <a:spLocks noChangeShapeType="1"/>
            </p:cNvSpPr>
            <p:nvPr/>
          </p:nvSpPr>
          <p:spPr bwMode="auto">
            <a:xfrm>
              <a:off x="2971" y="1117"/>
              <a:ext cx="0" cy="9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69" name="Line 5"/>
            <p:cNvSpPr>
              <a:spLocks noChangeShapeType="1"/>
            </p:cNvSpPr>
            <p:nvPr/>
          </p:nvSpPr>
          <p:spPr bwMode="auto">
            <a:xfrm flipH="1">
              <a:off x="2381" y="1207"/>
              <a:ext cx="59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0" name="Line 6"/>
            <p:cNvSpPr>
              <a:spLocks noChangeShapeType="1"/>
            </p:cNvSpPr>
            <p:nvPr/>
          </p:nvSpPr>
          <p:spPr bwMode="auto">
            <a:xfrm>
              <a:off x="2381" y="1207"/>
              <a:ext cx="0" cy="13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627313" y="1411288"/>
            <a:ext cx="574675" cy="519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21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2627313" y="2203450"/>
            <a:ext cx="574675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89</a:t>
            </a:r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5580063" y="2636838"/>
            <a:ext cx="0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2627313" y="2981325"/>
            <a:ext cx="574675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15</a:t>
            </a:r>
          </a:p>
        </p:txBody>
      </p:sp>
      <p:grpSp>
        <p:nvGrpSpPr>
          <p:cNvPr id="11280" name="Group 16"/>
          <p:cNvGrpSpPr>
            <a:grpSpLocks/>
          </p:cNvGrpSpPr>
          <p:nvPr/>
        </p:nvGrpSpPr>
        <p:grpSpPr bwMode="auto">
          <a:xfrm>
            <a:off x="3779838" y="3500438"/>
            <a:ext cx="2736850" cy="360362"/>
            <a:chOff x="2381" y="1117"/>
            <a:chExt cx="590" cy="227"/>
          </a:xfrm>
        </p:grpSpPr>
        <p:sp>
          <p:nvSpPr>
            <p:cNvPr id="11281" name="Line 17"/>
            <p:cNvSpPr>
              <a:spLocks noChangeShapeType="1"/>
            </p:cNvSpPr>
            <p:nvPr/>
          </p:nvSpPr>
          <p:spPr bwMode="auto">
            <a:xfrm>
              <a:off x="2971" y="1117"/>
              <a:ext cx="0" cy="9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2" name="Line 18"/>
            <p:cNvSpPr>
              <a:spLocks noChangeShapeType="1"/>
            </p:cNvSpPr>
            <p:nvPr/>
          </p:nvSpPr>
          <p:spPr bwMode="auto">
            <a:xfrm flipH="1">
              <a:off x="2381" y="1207"/>
              <a:ext cx="59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3" name="Line 19"/>
            <p:cNvSpPr>
              <a:spLocks noChangeShapeType="1"/>
            </p:cNvSpPr>
            <p:nvPr/>
          </p:nvSpPr>
          <p:spPr bwMode="auto">
            <a:xfrm>
              <a:off x="2381" y="1207"/>
              <a:ext cx="0" cy="13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2627313" y="3702050"/>
            <a:ext cx="574675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</a:p>
        </p:txBody>
      </p:sp>
      <p:grpSp>
        <p:nvGrpSpPr>
          <p:cNvPr id="11285" name="Group 21"/>
          <p:cNvGrpSpPr>
            <a:grpSpLocks/>
          </p:cNvGrpSpPr>
          <p:nvPr/>
        </p:nvGrpSpPr>
        <p:grpSpPr bwMode="auto">
          <a:xfrm>
            <a:off x="6516688" y="4221163"/>
            <a:ext cx="863600" cy="360362"/>
            <a:chOff x="2381" y="1117"/>
            <a:chExt cx="590" cy="227"/>
          </a:xfrm>
        </p:grpSpPr>
        <p:sp>
          <p:nvSpPr>
            <p:cNvPr id="11286" name="Line 22"/>
            <p:cNvSpPr>
              <a:spLocks noChangeShapeType="1"/>
            </p:cNvSpPr>
            <p:nvPr/>
          </p:nvSpPr>
          <p:spPr bwMode="auto">
            <a:xfrm>
              <a:off x="2971" y="1117"/>
              <a:ext cx="0" cy="9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Line 23"/>
            <p:cNvSpPr>
              <a:spLocks noChangeShapeType="1"/>
            </p:cNvSpPr>
            <p:nvPr/>
          </p:nvSpPr>
          <p:spPr bwMode="auto">
            <a:xfrm flipH="1">
              <a:off x="2381" y="1207"/>
              <a:ext cx="59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>
              <a:off x="2381" y="1207"/>
              <a:ext cx="0" cy="13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2627313" y="4494213"/>
            <a:ext cx="574675" cy="519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28</a:t>
            </a:r>
          </a:p>
        </p:txBody>
      </p:sp>
      <p:grpSp>
        <p:nvGrpSpPr>
          <p:cNvPr id="11290" name="Group 26"/>
          <p:cNvGrpSpPr>
            <a:grpSpLocks/>
          </p:cNvGrpSpPr>
          <p:nvPr/>
        </p:nvGrpSpPr>
        <p:grpSpPr bwMode="auto">
          <a:xfrm>
            <a:off x="5580063" y="5013325"/>
            <a:ext cx="2663825" cy="360363"/>
            <a:chOff x="2381" y="1117"/>
            <a:chExt cx="590" cy="227"/>
          </a:xfrm>
        </p:grpSpPr>
        <p:sp>
          <p:nvSpPr>
            <p:cNvPr id="11291" name="Line 27"/>
            <p:cNvSpPr>
              <a:spLocks noChangeShapeType="1"/>
            </p:cNvSpPr>
            <p:nvPr/>
          </p:nvSpPr>
          <p:spPr bwMode="auto">
            <a:xfrm>
              <a:off x="2971" y="1117"/>
              <a:ext cx="0" cy="9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Line 28"/>
            <p:cNvSpPr>
              <a:spLocks noChangeShapeType="1"/>
            </p:cNvSpPr>
            <p:nvPr/>
          </p:nvSpPr>
          <p:spPr bwMode="auto">
            <a:xfrm flipH="1">
              <a:off x="2381" y="1207"/>
              <a:ext cx="59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3" name="Line 29"/>
            <p:cNvSpPr>
              <a:spLocks noChangeShapeType="1"/>
            </p:cNvSpPr>
            <p:nvPr/>
          </p:nvSpPr>
          <p:spPr bwMode="auto">
            <a:xfrm>
              <a:off x="2381" y="1207"/>
              <a:ext cx="0" cy="13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2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2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2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2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2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26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26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26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  <p:bldP spid="11273" grpId="0" animBg="1"/>
      <p:bldP spid="11279" grpId="0" animBg="1"/>
      <p:bldP spid="11284" grpId="0" animBg="1"/>
      <p:bldP spid="1128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341313"/>
            <a:ext cx="8686800" cy="640080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直接插入排序算法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void InsertSort(RecType r[],int 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）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// 对数组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r[1..n]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中的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个记录作插入排序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{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int i,j；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for (i=2；i&lt;=n；i++)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{ r[0]=r[i]；       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待插记录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存入监视哨中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j=i-1；           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以排序的范围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1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－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i-1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            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r[i-1]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开始向左扫描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while(r[0].key&lt;r[j].key)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{ r[j+1]=r[j]；   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记录后移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j--；           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继续向左扫描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}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r[j+1]=r[0]；     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插入记录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r[0],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即原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r[i]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}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}</a:t>
            </a: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476250"/>
            <a:ext cx="8785225" cy="2881313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直接插入排序算法分析：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(1)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最好情况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，原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个记录递增有序：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比较关键字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次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移动记录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2(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n-1)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次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,(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将数据复制到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r[0]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后又复制回来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</a:p>
        </p:txBody>
      </p:sp>
      <p:graphicFrame>
        <p:nvGraphicFramePr>
          <p:cNvPr id="13400" name="Group 88"/>
          <p:cNvGraphicFramePr>
            <a:graphicFrameLocks noGrp="1"/>
          </p:cNvGraphicFramePr>
          <p:nvPr/>
        </p:nvGraphicFramePr>
        <p:xfrm>
          <a:off x="1143000" y="3657600"/>
          <a:ext cx="6597650" cy="923925"/>
        </p:xfrm>
        <a:graphic>
          <a:graphicData uri="http://schemas.openxmlformats.org/drawingml/2006/table">
            <a:tbl>
              <a:tblPr/>
              <a:tblGrid>
                <a:gridCol w="733425">
                  <a:extLst>
                    <a:ext uri="{9D8B030D-6E8A-4147-A177-3AD203B41FA5}">
                      <a16:colId xmlns:a16="http://schemas.microsoft.com/office/drawing/2014/main" val="3616858813"/>
                    </a:ext>
                  </a:extLst>
                </a:gridCol>
                <a:gridCol w="731838">
                  <a:extLst>
                    <a:ext uri="{9D8B030D-6E8A-4147-A177-3AD203B41FA5}">
                      <a16:colId xmlns:a16="http://schemas.microsoft.com/office/drawing/2014/main" val="3396899501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1626093529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339435773"/>
                    </a:ext>
                  </a:extLst>
                </a:gridCol>
                <a:gridCol w="449262">
                  <a:extLst>
                    <a:ext uri="{9D8B030D-6E8A-4147-A177-3AD203B41FA5}">
                      <a16:colId xmlns:a16="http://schemas.microsoft.com/office/drawing/2014/main" val="2219870879"/>
                    </a:ext>
                  </a:extLst>
                </a:gridCol>
                <a:gridCol w="1017588">
                  <a:extLst>
                    <a:ext uri="{9D8B030D-6E8A-4147-A177-3AD203B41FA5}">
                      <a16:colId xmlns:a16="http://schemas.microsoft.com/office/drawing/2014/main" val="4192466129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821662412"/>
                    </a:ext>
                  </a:extLst>
                </a:gridCol>
                <a:gridCol w="731837">
                  <a:extLst>
                    <a:ext uri="{9D8B030D-6E8A-4147-A177-3AD203B41FA5}">
                      <a16:colId xmlns:a16="http://schemas.microsoft.com/office/drawing/2014/main" val="628668007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2513705955"/>
                    </a:ext>
                  </a:extLst>
                </a:gridCol>
              </a:tblGrid>
              <a:tr h="471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………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i-1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n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459541"/>
                  </a:ext>
                </a:extLst>
              </a:tr>
              <a:tr h="452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r[0]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r[1]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r[2]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r[i-1]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r[i]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r[n]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4103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2895600"/>
            <a:ext cx="7391400" cy="3557588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最坏情况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，原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个记录递减有序：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比较关键字的次数: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∑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i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=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2+3+...+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 =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(n-1)(n+2)/2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cs typeface="Courier New" panose="02070309020205020404" pitchFamily="49" charset="0"/>
              </a:rPr>
              <a:t>= O(n</a:t>
            </a:r>
            <a:r>
              <a:rPr lang="en-US" altLang="zh-CN" sz="2400" b="1" baseline="30000">
                <a:solidFill>
                  <a:srgbClr val="000000"/>
                </a:solidFill>
                <a:latin typeface="宋体" panose="02010600030101010101" pitchFamily="2" charset="-122"/>
                <a:cs typeface="Courier New" panose="02070309020205020404" pitchFamily="49" charset="0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cs typeface="Courier New" panose="02070309020205020404" pitchFamily="49" charset="0"/>
              </a:rPr>
              <a:t>)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i=2  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移动记录的次数(个数):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n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∑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(i-1+2)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=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3+4+...+(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n+1)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i=2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=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(n-1)(n+4)/2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次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cs typeface="Courier New" panose="02070309020205020404" pitchFamily="49" charset="0"/>
              </a:rPr>
              <a:t>= O(n</a:t>
            </a:r>
            <a:r>
              <a:rPr lang="en-US" altLang="zh-CN" sz="2400" b="1" baseline="30000">
                <a:solidFill>
                  <a:srgbClr val="000000"/>
                </a:solidFill>
                <a:latin typeface="宋体" panose="02010600030101010101" pitchFamily="2" charset="-122"/>
                <a:cs typeface="Courier New" panose="02070309020205020404" pitchFamily="49" charset="0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cs typeface="Courier New" panose="02070309020205020404" pitchFamily="49" charset="0"/>
              </a:rPr>
              <a:t>)</a:t>
            </a: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40067" name="Group 131"/>
          <p:cNvGraphicFramePr>
            <a:graphicFrameLocks noGrp="1"/>
          </p:cNvGraphicFramePr>
          <p:nvPr/>
        </p:nvGraphicFramePr>
        <p:xfrm>
          <a:off x="1143000" y="515938"/>
          <a:ext cx="6096000" cy="968375"/>
        </p:xfrm>
        <a:graphic>
          <a:graphicData uri="http://schemas.openxmlformats.org/drawingml/2006/table">
            <a:tbl>
              <a:tblPr/>
              <a:tblGrid>
                <a:gridCol w="677863">
                  <a:extLst>
                    <a:ext uri="{9D8B030D-6E8A-4147-A177-3AD203B41FA5}">
                      <a16:colId xmlns:a16="http://schemas.microsoft.com/office/drawing/2014/main" val="841991618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144996315"/>
                    </a:ext>
                  </a:extLst>
                </a:gridCol>
                <a:gridCol w="677862">
                  <a:extLst>
                    <a:ext uri="{9D8B030D-6E8A-4147-A177-3AD203B41FA5}">
                      <a16:colId xmlns:a16="http://schemas.microsoft.com/office/drawing/2014/main" val="174175656"/>
                    </a:ext>
                  </a:extLst>
                </a:gridCol>
                <a:gridCol w="677863">
                  <a:extLst>
                    <a:ext uri="{9D8B030D-6E8A-4147-A177-3AD203B41FA5}">
                      <a16:colId xmlns:a16="http://schemas.microsoft.com/office/drawing/2014/main" val="3797392299"/>
                    </a:ext>
                  </a:extLst>
                </a:gridCol>
                <a:gridCol w="414337">
                  <a:extLst>
                    <a:ext uri="{9D8B030D-6E8A-4147-A177-3AD203B41FA5}">
                      <a16:colId xmlns:a16="http://schemas.microsoft.com/office/drawing/2014/main" val="1212448050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516745178"/>
                    </a:ext>
                  </a:extLst>
                </a:gridCol>
                <a:gridCol w="677863">
                  <a:extLst>
                    <a:ext uri="{9D8B030D-6E8A-4147-A177-3AD203B41FA5}">
                      <a16:colId xmlns:a16="http://schemas.microsoft.com/office/drawing/2014/main" val="2234614598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140752800"/>
                    </a:ext>
                  </a:extLst>
                </a:gridCol>
                <a:gridCol w="677862">
                  <a:extLst>
                    <a:ext uri="{9D8B030D-6E8A-4147-A177-3AD203B41FA5}">
                      <a16:colId xmlns:a16="http://schemas.microsoft.com/office/drawing/2014/main" val="3088626093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………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i-1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n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310787"/>
                  </a:ext>
                </a:extLst>
              </a:tr>
              <a:tr h="434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r[0]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r[1]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r[2]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r[i-1]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r[i]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r[n]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6967041"/>
                  </a:ext>
                </a:extLst>
              </a:tr>
            </a:tbl>
          </a:graphicData>
        </a:graphic>
      </p:graphicFrame>
      <p:graphicFrame>
        <p:nvGraphicFramePr>
          <p:cNvPr id="40068" name="Group 132"/>
          <p:cNvGraphicFramePr>
            <a:graphicFrameLocks noGrp="1"/>
          </p:cNvGraphicFramePr>
          <p:nvPr/>
        </p:nvGraphicFramePr>
        <p:xfrm>
          <a:off x="1143000" y="1905000"/>
          <a:ext cx="6096000" cy="1019175"/>
        </p:xfrm>
        <a:graphic>
          <a:graphicData uri="http://schemas.openxmlformats.org/drawingml/2006/table">
            <a:tbl>
              <a:tblPr/>
              <a:tblGrid>
                <a:gridCol w="677863">
                  <a:extLst>
                    <a:ext uri="{9D8B030D-6E8A-4147-A177-3AD203B41FA5}">
                      <a16:colId xmlns:a16="http://schemas.microsoft.com/office/drawing/2014/main" val="2090022598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907473655"/>
                    </a:ext>
                  </a:extLst>
                </a:gridCol>
                <a:gridCol w="677862">
                  <a:extLst>
                    <a:ext uri="{9D8B030D-6E8A-4147-A177-3AD203B41FA5}">
                      <a16:colId xmlns:a16="http://schemas.microsoft.com/office/drawing/2014/main" val="3854241065"/>
                    </a:ext>
                  </a:extLst>
                </a:gridCol>
                <a:gridCol w="677863">
                  <a:extLst>
                    <a:ext uri="{9D8B030D-6E8A-4147-A177-3AD203B41FA5}">
                      <a16:colId xmlns:a16="http://schemas.microsoft.com/office/drawing/2014/main" val="3565437654"/>
                    </a:ext>
                  </a:extLst>
                </a:gridCol>
                <a:gridCol w="414337">
                  <a:extLst>
                    <a:ext uri="{9D8B030D-6E8A-4147-A177-3AD203B41FA5}">
                      <a16:colId xmlns:a16="http://schemas.microsoft.com/office/drawing/2014/main" val="4116180292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342729044"/>
                    </a:ext>
                  </a:extLst>
                </a:gridCol>
                <a:gridCol w="677863">
                  <a:extLst>
                    <a:ext uri="{9D8B030D-6E8A-4147-A177-3AD203B41FA5}">
                      <a16:colId xmlns:a16="http://schemas.microsoft.com/office/drawing/2014/main" val="2011222920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1324310473"/>
                    </a:ext>
                  </a:extLst>
                </a:gridCol>
                <a:gridCol w="677862">
                  <a:extLst>
                    <a:ext uri="{9D8B030D-6E8A-4147-A177-3AD203B41FA5}">
                      <a16:colId xmlns:a16="http://schemas.microsoft.com/office/drawing/2014/main" val="2117439133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  <a:r>
                        <a:rPr kumimoji="0" lang="en-US" altLang="zh-CN" sz="2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’</a:t>
                      </a:r>
                      <a:endParaRPr kumimoji="0" lang="zh-CN" altLang="en-US" sz="2000" b="0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 </a:t>
                      </a:r>
                      <a:r>
                        <a:rPr kumimoji="0" lang="en-US" altLang="zh-CN" sz="2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’</a:t>
                      </a:r>
                      <a:endParaRPr kumimoji="0" lang="zh-CN" altLang="en-US" sz="2000" b="0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………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i-1 </a:t>
                      </a:r>
                      <a:r>
                        <a:rPr kumimoji="0" lang="en-US" altLang="zh-CN" sz="2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’</a:t>
                      </a:r>
                      <a:endParaRPr kumimoji="0" lang="zh-CN" altLang="en-US" sz="2000" b="0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</a:t>
                      </a:r>
                      <a:r>
                        <a:rPr kumimoji="0" lang="en-US" altLang="zh-CN" sz="20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n</a:t>
                      </a:r>
                      <a:endParaRPr kumimoji="0" lang="zh-CN" altLang="en-US" sz="2000" b="0" i="0" u="none" strike="noStrike" cap="none" normalizeH="0" baseline="-25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203515"/>
                  </a:ext>
                </a:extLst>
              </a:tr>
              <a:tr h="485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r[0]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r[1]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r[2]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r[i-1]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r[i]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r[n]</a:t>
                      </a:r>
                      <a:endParaRPr kumimoji="0" lang="zh-CN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294272"/>
                  </a:ext>
                </a:extLst>
              </a:tr>
            </a:tbl>
          </a:graphicData>
        </a:graphic>
      </p:graphicFrame>
      <p:sp>
        <p:nvSpPr>
          <p:cNvPr id="40059" name="Line 123"/>
          <p:cNvSpPr>
            <a:spLocks noChangeShapeType="1"/>
          </p:cNvSpPr>
          <p:nvPr/>
        </p:nvSpPr>
        <p:spPr bwMode="auto">
          <a:xfrm>
            <a:off x="3733800" y="1387475"/>
            <a:ext cx="0" cy="457200"/>
          </a:xfrm>
          <a:prstGeom prst="line">
            <a:avLst/>
          </a:prstGeom>
          <a:noFill/>
          <a:ln w="152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07950" y="439738"/>
            <a:ext cx="8991600" cy="601345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(3)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平均比较关键字的次数约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为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: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 n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       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n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i+1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∑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(1+2+</a:t>
            </a:r>
            <a:r>
              <a:rPr lang="en-US" altLang="zh-CN" sz="2400">
                <a:solidFill>
                  <a:srgbClr val="000000"/>
                </a:solidFill>
              </a:rPr>
              <a:t>…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+i)/i= </a:t>
            </a: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∑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---  =(3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+4+...+(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n+1))/2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6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i=2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    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i=2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2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=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(n-1)(n+4)/4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=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O(n</a:t>
            </a:r>
            <a:r>
              <a:rPr lang="en-US" altLang="zh-CN" sz="2400" b="1" baseline="30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10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平均移动记录的次数约为: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n                                  n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(i+3)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∑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((0+2)+(1+2)+</a:t>
            </a:r>
            <a:r>
              <a:rPr lang="en-US" altLang="zh-CN" sz="2400">
                <a:solidFill>
                  <a:srgbClr val="000000"/>
                </a:solidFill>
              </a:rPr>
              <a:t>…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+(i-1+2))/i=</a:t>
            </a: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∑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-----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=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(5+6+...+(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n+3))/2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i=2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	                       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i=2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2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=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(n-1)(n+8)/2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=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O(n</a:t>
            </a:r>
            <a:r>
              <a:rPr lang="en-US" altLang="zh-CN" sz="2400" b="1" baseline="30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故,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时间复杂度为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O(n</a:t>
            </a:r>
            <a:r>
              <a:rPr lang="en-US" altLang="zh-CN" sz="2400" b="1" baseline="30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)。</a:t>
            </a: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(4) 只需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少量中间变量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作为辅助空间。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(5) 算法是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稳定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的。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52400"/>
            <a:ext cx="8686800" cy="6372225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10.3 选择排序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1.简单选择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选择排序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算法思想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: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设待排序的文件为(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r[1],r[2],...,r[n]),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关键字为 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r[1].key,r[2].key,...,r[n].key),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第1趟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遍)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：在(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r[1],r[2],...,r[n])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中,选出关键字最小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的记录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r[min].key，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若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min&lt;&gt;1,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则交换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r[1]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r[min]；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　　　需要进行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次比较。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　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第2趟(遍)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：在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个记录(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r[2],...,r[n])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中,选出关键字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最小的记录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r[min].key，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若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min&lt;&gt;2,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则交换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r[2]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r[min]；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　　　需要进行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n-2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次比较。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...... 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　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第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趟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遍)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：在最后的2个记录记录(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r[n-1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],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r[n])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中,选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出关键字最小的记录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r[min].key，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若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min&lt;&gt;n-1,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则交换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r[n-1]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min]；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需要进行1次比较。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4925" y="765175"/>
            <a:ext cx="8937625" cy="554355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例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:           k1    k2    k3    k4    k5    k6 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初始关键字：（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89    21 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28    </a:t>
            </a:r>
            <a:r>
              <a:rPr lang="zh-CN" altLang="en-US" sz="2800" b="1">
                <a:latin typeface="宋体" panose="02010600030101010101" pitchFamily="2" charset="-122"/>
              </a:rPr>
              <a:t>15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）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第1遍排序后： 15  （89    </a:t>
            </a:r>
            <a:r>
              <a:rPr lang="zh-CN" altLang="en-US" sz="2800" b="1">
                <a:latin typeface="宋体" panose="02010600030101010101" pitchFamily="2" charset="-122"/>
              </a:rPr>
              <a:t>21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28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）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第2遍排序后： 15    21  （89 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43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</a:rPr>
              <a:t>28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）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第3遍排序后： 15    21    28  （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89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）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第4遍排序后： 15    21    28 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（89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）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16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第5遍排序后： 15    21    28 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zh-CN" altLang="en-US" sz="2800">
                <a:solidFill>
                  <a:schemeClr val="tx2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89</a:t>
            </a:r>
            <a:endParaRPr lang="zh-CN" altLang="zh-CN" sz="28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16400" name="Group 16"/>
          <p:cNvGrpSpPr>
            <a:grpSpLocks/>
          </p:cNvGrpSpPr>
          <p:nvPr/>
        </p:nvGrpSpPr>
        <p:grpSpPr bwMode="auto">
          <a:xfrm>
            <a:off x="2771775" y="620713"/>
            <a:ext cx="5299075" cy="238125"/>
            <a:chOff x="1810" y="402"/>
            <a:chExt cx="2881" cy="139"/>
          </a:xfrm>
        </p:grpSpPr>
        <p:sp>
          <p:nvSpPr>
            <p:cNvPr id="16388" name="Line 4"/>
            <p:cNvSpPr>
              <a:spLocks noChangeShapeType="1"/>
            </p:cNvSpPr>
            <p:nvPr/>
          </p:nvSpPr>
          <p:spPr bwMode="auto">
            <a:xfrm>
              <a:off x="1810" y="40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89" name="Line 5"/>
            <p:cNvSpPr>
              <a:spLocks noChangeShapeType="1"/>
            </p:cNvSpPr>
            <p:nvPr/>
          </p:nvSpPr>
          <p:spPr bwMode="auto">
            <a:xfrm>
              <a:off x="1810" y="402"/>
              <a:ext cx="1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>
              <a:off x="4690" y="402"/>
              <a:ext cx="1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01" name="Group 17"/>
          <p:cNvGrpSpPr>
            <a:grpSpLocks/>
          </p:cNvGrpSpPr>
          <p:nvPr/>
        </p:nvGrpSpPr>
        <p:grpSpPr bwMode="auto">
          <a:xfrm>
            <a:off x="3851275" y="1916113"/>
            <a:ext cx="1081088" cy="215900"/>
            <a:chOff x="1810" y="402"/>
            <a:chExt cx="2881" cy="139"/>
          </a:xfrm>
        </p:grpSpPr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1810" y="40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1810" y="402"/>
              <a:ext cx="1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Line 20"/>
            <p:cNvSpPr>
              <a:spLocks noChangeShapeType="1"/>
            </p:cNvSpPr>
            <p:nvPr/>
          </p:nvSpPr>
          <p:spPr bwMode="auto">
            <a:xfrm>
              <a:off x="4690" y="402"/>
              <a:ext cx="1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05" name="Group 21"/>
          <p:cNvGrpSpPr>
            <a:grpSpLocks/>
          </p:cNvGrpSpPr>
          <p:nvPr/>
        </p:nvGrpSpPr>
        <p:grpSpPr bwMode="auto">
          <a:xfrm>
            <a:off x="4932363" y="2708275"/>
            <a:ext cx="2160587" cy="215900"/>
            <a:chOff x="1810" y="402"/>
            <a:chExt cx="2881" cy="139"/>
          </a:xfrm>
        </p:grpSpPr>
        <p:sp>
          <p:nvSpPr>
            <p:cNvPr id="16406" name="Line 22"/>
            <p:cNvSpPr>
              <a:spLocks noChangeShapeType="1"/>
            </p:cNvSpPr>
            <p:nvPr/>
          </p:nvSpPr>
          <p:spPr bwMode="auto">
            <a:xfrm>
              <a:off x="1810" y="40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7" name="Line 23"/>
            <p:cNvSpPr>
              <a:spLocks noChangeShapeType="1"/>
            </p:cNvSpPr>
            <p:nvPr/>
          </p:nvSpPr>
          <p:spPr bwMode="auto">
            <a:xfrm>
              <a:off x="1810" y="402"/>
              <a:ext cx="1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8" name="Line 24"/>
            <p:cNvSpPr>
              <a:spLocks noChangeShapeType="1"/>
            </p:cNvSpPr>
            <p:nvPr/>
          </p:nvSpPr>
          <p:spPr bwMode="auto">
            <a:xfrm>
              <a:off x="4690" y="402"/>
              <a:ext cx="1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09" name="Group 25"/>
          <p:cNvGrpSpPr>
            <a:grpSpLocks/>
          </p:cNvGrpSpPr>
          <p:nvPr/>
        </p:nvGrpSpPr>
        <p:grpSpPr bwMode="auto">
          <a:xfrm>
            <a:off x="7092950" y="4365625"/>
            <a:ext cx="1079500" cy="215900"/>
            <a:chOff x="1810" y="402"/>
            <a:chExt cx="2881" cy="139"/>
          </a:xfrm>
        </p:grpSpPr>
        <p:sp>
          <p:nvSpPr>
            <p:cNvPr id="16410" name="Line 26"/>
            <p:cNvSpPr>
              <a:spLocks noChangeShapeType="1"/>
            </p:cNvSpPr>
            <p:nvPr/>
          </p:nvSpPr>
          <p:spPr bwMode="auto">
            <a:xfrm>
              <a:off x="1810" y="40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Line 27"/>
            <p:cNvSpPr>
              <a:spLocks noChangeShapeType="1"/>
            </p:cNvSpPr>
            <p:nvPr/>
          </p:nvSpPr>
          <p:spPr bwMode="auto">
            <a:xfrm>
              <a:off x="1810" y="402"/>
              <a:ext cx="1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>
              <a:off x="4690" y="402"/>
              <a:ext cx="1" cy="1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3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3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3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79388" y="549275"/>
            <a:ext cx="8713787" cy="611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简单选择排序算法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: (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对数组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r[1..n]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中的记录作简单选择排序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)</a:t>
            </a:r>
            <a:endParaRPr lang="en-US" altLang="zh-CN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void SelectSort(RecType r[],int n)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{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int i,j,min;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RecType x;                 //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交换记录的中间变量</a:t>
            </a: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for (i=1;i&lt;n;i++)          //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共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趟(遍)</a:t>
            </a:r>
            <a:endParaRPr lang="zh-CN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{ min=i;                  //r[i]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为最小记录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r[min]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for (j=i+1;j&lt;=n;j++)  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if (r[j].key&lt;r[min].key)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min=j;               //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修改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min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if (min!=i)              //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若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r[min]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不是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r[i]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{ x=r[min];             //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交换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r[min]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r[i]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r[min]=r[i]; r[i]=x;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}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}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}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sz="24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950" y="476250"/>
            <a:ext cx="8991600" cy="6400800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第十章  内排序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10.1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概述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排序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----将文件或表中的记录，通过某种方法整理成按关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 键字大小次序排列的处理过程。                                                                       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假定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个记录的文件为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 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,R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,...,R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对应的关键字为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 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,K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,...,K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)                                                                        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则排序是确定如下一个排列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,p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,...,p</a:t>
            </a:r>
            <a:r>
              <a:rPr lang="en-US" altLang="zh-CN" sz="2400" baseline="-250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使得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: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1800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lang="en-US" altLang="zh-CN" sz="20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≤K</a:t>
            </a:r>
            <a:r>
              <a:rPr lang="en-US" altLang="zh-CN" sz="1800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lang="en-US" altLang="zh-CN" sz="20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≤...≤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1800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lang="en-US" altLang="zh-CN" sz="2000" baseline="-250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endParaRPr lang="en-US" altLang="zh-CN" sz="2400" baseline="-250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从而得到一个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有序文件</a:t>
            </a:r>
          </a:p>
          <a:p>
            <a:pPr algn="just"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 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en-US" altLang="zh-CN" sz="1800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lang="en-US" altLang="zh-CN" sz="20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,R</a:t>
            </a:r>
            <a:r>
              <a:rPr lang="en-US" altLang="zh-CN" sz="1800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lang="en-US" altLang="zh-CN" sz="20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,...R</a:t>
            </a:r>
            <a:r>
              <a:rPr lang="en-US" altLang="zh-CN" sz="1800">
                <a:solidFill>
                  <a:srgbClr val="000000"/>
                </a:solidFill>
                <a:latin typeface="宋体" panose="02010600030101010101" pitchFamily="2" charset="-122"/>
              </a:rPr>
              <a:t>p</a:t>
            </a:r>
            <a:r>
              <a:rPr lang="en-US" altLang="zh-CN" sz="2000" baseline="-250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511175"/>
            <a:ext cx="8686800" cy="579755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cs typeface="Courier New" panose="02070309020205020404" pitchFamily="49" charset="0"/>
              </a:rPr>
              <a:t>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算法分析：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(1)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比较次数，在任何情况下,均为</a:t>
            </a:r>
          </a:p>
          <a:p>
            <a:pPr algn="just">
              <a:lnSpc>
                <a:spcPct val="7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n-1       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7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∑  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n－i)＝(n-1)+(n-2)+...+1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7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i=1       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         ＝ n(n-1)/2 ＝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O(n</a:t>
            </a:r>
            <a:r>
              <a:rPr lang="en-US" altLang="zh-CN" sz="2400" b="1" baseline="30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交换记录的次数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在最好情况下,原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个记录递增有序：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不移动记录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在最坏情况下,每次都要交换数据（不是递减有序）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共交换记录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对,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移动记录数3(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n-1)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次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故,时间复杂度为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O(n</a:t>
            </a:r>
            <a:r>
              <a:rPr lang="en-US" altLang="zh-CN" sz="2400" b="1" baseline="30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)。</a:t>
            </a: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(3)只需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少量中间变量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作为辅助空间。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(4)算法是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不稳定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的。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81000" y="501650"/>
            <a:ext cx="8534400" cy="566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</a:rPr>
              <a:t>2.堆排序（</a:t>
            </a:r>
            <a:r>
              <a:rPr lang="en-US" altLang="zh-CN" sz="2800" b="1">
                <a:solidFill>
                  <a:srgbClr val="000000"/>
                </a:solidFill>
              </a:rPr>
              <a:t>Heap Sort)</a:t>
            </a:r>
          </a:p>
          <a:p>
            <a:pPr>
              <a:spcBef>
                <a:spcPct val="50000"/>
              </a:spcBef>
            </a:pPr>
            <a:endParaRPr lang="en-US" altLang="zh-CN" sz="1000" b="1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</a:rPr>
              <a:t> 堆的定义</a:t>
            </a:r>
            <a:r>
              <a:rPr lang="zh-CN" altLang="en-US" sz="2800">
                <a:solidFill>
                  <a:srgbClr val="000000"/>
                </a:solidFill>
              </a:rPr>
              <a:t>：</a:t>
            </a:r>
            <a:r>
              <a:rPr lang="en-US" altLang="zh-CN" sz="2800">
                <a:solidFill>
                  <a:srgbClr val="000000"/>
                </a:solidFill>
              </a:rPr>
              <a:t>n</a:t>
            </a:r>
            <a:r>
              <a:rPr lang="zh-CN" altLang="en-US" sz="2800">
                <a:solidFill>
                  <a:srgbClr val="000000"/>
                </a:solidFill>
              </a:rPr>
              <a:t>个元素的序列{</a:t>
            </a:r>
            <a:r>
              <a:rPr lang="en-US" altLang="zh-CN" sz="2800">
                <a:solidFill>
                  <a:srgbClr val="000000"/>
                </a:solidFill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</a:rPr>
              <a:t>1</a:t>
            </a:r>
            <a:r>
              <a:rPr lang="en-US" altLang="zh-CN" sz="2800">
                <a:solidFill>
                  <a:srgbClr val="000000"/>
                </a:solidFill>
              </a:rPr>
              <a:t>,k</a:t>
            </a:r>
            <a:r>
              <a:rPr lang="en-US" altLang="zh-CN" sz="2800" baseline="-25000">
                <a:solidFill>
                  <a:srgbClr val="000000"/>
                </a:solidFill>
              </a:rPr>
              <a:t>2</a:t>
            </a:r>
            <a:r>
              <a:rPr lang="en-US" altLang="zh-CN" sz="2800">
                <a:solidFill>
                  <a:srgbClr val="000000"/>
                </a:solidFill>
              </a:rPr>
              <a:t>,…,k</a:t>
            </a:r>
            <a:r>
              <a:rPr lang="en-US" altLang="zh-CN" sz="2800" baseline="-25000">
                <a:solidFill>
                  <a:srgbClr val="000000"/>
                </a:solidFill>
              </a:rPr>
              <a:t>n</a:t>
            </a:r>
            <a:r>
              <a:rPr lang="en-US" altLang="zh-CN" sz="2800">
                <a:solidFill>
                  <a:srgbClr val="000000"/>
                </a:solidFill>
              </a:rPr>
              <a:t>} </a:t>
            </a:r>
            <a:r>
              <a:rPr lang="zh-CN" altLang="en-US" sz="2800">
                <a:solidFill>
                  <a:srgbClr val="000000"/>
                </a:solidFill>
              </a:rPr>
              <a:t>当且仅当满足下关系时，称之为</a:t>
            </a:r>
            <a:r>
              <a:rPr lang="zh-CN" altLang="en-US" sz="2800" b="1">
                <a:solidFill>
                  <a:srgbClr val="000000"/>
                </a:solidFill>
              </a:rPr>
              <a:t>堆</a:t>
            </a:r>
            <a:r>
              <a:rPr lang="zh-CN" altLang="en-US" sz="2800">
                <a:solidFill>
                  <a:srgbClr val="000000"/>
                </a:solidFill>
              </a:rPr>
              <a:t>。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                </a:t>
            </a:r>
            <a:r>
              <a:rPr lang="en-US" altLang="zh-CN" sz="2800">
                <a:solidFill>
                  <a:srgbClr val="000000"/>
                </a:solidFill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</a:rPr>
              <a:t>i</a:t>
            </a:r>
            <a:r>
              <a:rPr lang="en-US" altLang="zh-CN" sz="2800">
                <a:solidFill>
                  <a:srgbClr val="000000"/>
                </a:solidFill>
              </a:rPr>
              <a:t> </a:t>
            </a:r>
            <a:r>
              <a:rPr lang="zh-CN" altLang="en-US" sz="2800">
                <a:solidFill>
                  <a:srgbClr val="000000"/>
                </a:solidFill>
              </a:rPr>
              <a:t>≤</a:t>
            </a:r>
            <a:r>
              <a:rPr lang="en-US" altLang="zh-CN" sz="2800">
                <a:solidFill>
                  <a:srgbClr val="000000"/>
                </a:solidFill>
              </a:rPr>
              <a:t> k</a:t>
            </a:r>
            <a:r>
              <a:rPr lang="en-US" altLang="zh-CN" sz="2800" baseline="-25000">
                <a:solidFill>
                  <a:srgbClr val="000000"/>
                </a:solidFill>
              </a:rPr>
              <a:t>2i</a:t>
            </a:r>
            <a:r>
              <a:rPr lang="en-US" altLang="zh-CN" sz="2800">
                <a:solidFill>
                  <a:srgbClr val="000000"/>
                </a:solidFill>
              </a:rPr>
              <a:t>                                 k</a:t>
            </a:r>
            <a:r>
              <a:rPr lang="en-US" altLang="zh-CN" sz="2800" baseline="-25000">
                <a:solidFill>
                  <a:srgbClr val="000000"/>
                </a:solidFill>
              </a:rPr>
              <a:t>i</a:t>
            </a:r>
            <a:r>
              <a:rPr lang="en-US" altLang="zh-CN" sz="2800">
                <a:solidFill>
                  <a:srgbClr val="000000"/>
                </a:solidFill>
              </a:rPr>
              <a:t> </a:t>
            </a:r>
            <a:r>
              <a:rPr lang="zh-CN" altLang="en-US" sz="2800">
                <a:solidFill>
                  <a:srgbClr val="000000"/>
                </a:solidFill>
              </a:rPr>
              <a:t>≥</a:t>
            </a:r>
            <a:r>
              <a:rPr lang="en-US" altLang="zh-CN" sz="2800">
                <a:solidFill>
                  <a:srgbClr val="000000"/>
                </a:solidFill>
              </a:rPr>
              <a:t> k</a:t>
            </a:r>
            <a:r>
              <a:rPr lang="en-US" altLang="zh-CN" sz="2800" baseline="-25000">
                <a:solidFill>
                  <a:srgbClr val="000000"/>
                </a:solidFill>
              </a:rPr>
              <a:t>2i</a:t>
            </a:r>
            <a:endParaRPr lang="en-US" altLang="zh-CN" sz="2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                                               或</a:t>
            </a:r>
            <a:endParaRPr lang="en-US" altLang="zh-CN" sz="2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                </a:t>
            </a:r>
            <a:r>
              <a:rPr lang="en-US" altLang="zh-CN" sz="2800">
                <a:solidFill>
                  <a:srgbClr val="000000"/>
                </a:solidFill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</a:rPr>
              <a:t>i</a:t>
            </a:r>
            <a:r>
              <a:rPr lang="en-US" altLang="zh-CN" sz="2800">
                <a:solidFill>
                  <a:srgbClr val="000000"/>
                </a:solidFill>
              </a:rPr>
              <a:t> </a:t>
            </a:r>
            <a:r>
              <a:rPr lang="zh-CN" altLang="en-US" sz="2800">
                <a:solidFill>
                  <a:srgbClr val="000000"/>
                </a:solidFill>
              </a:rPr>
              <a:t>≤</a:t>
            </a:r>
            <a:r>
              <a:rPr lang="en-US" altLang="zh-CN" sz="2800">
                <a:solidFill>
                  <a:srgbClr val="000000"/>
                </a:solidFill>
              </a:rPr>
              <a:t> k</a:t>
            </a:r>
            <a:r>
              <a:rPr lang="en-US" altLang="zh-CN" sz="2800" baseline="-25000">
                <a:solidFill>
                  <a:srgbClr val="000000"/>
                </a:solidFill>
              </a:rPr>
              <a:t>2i+1</a:t>
            </a:r>
            <a:r>
              <a:rPr lang="en-US" altLang="zh-CN" sz="2800">
                <a:solidFill>
                  <a:srgbClr val="000000"/>
                </a:solidFill>
              </a:rPr>
              <a:t>                              k</a:t>
            </a:r>
            <a:r>
              <a:rPr lang="en-US" altLang="zh-CN" sz="2800" baseline="-25000">
                <a:solidFill>
                  <a:srgbClr val="000000"/>
                </a:solidFill>
              </a:rPr>
              <a:t>i</a:t>
            </a:r>
            <a:r>
              <a:rPr lang="en-US" altLang="zh-CN" sz="2800">
                <a:solidFill>
                  <a:srgbClr val="000000"/>
                </a:solidFill>
              </a:rPr>
              <a:t> </a:t>
            </a:r>
            <a:r>
              <a:rPr lang="zh-CN" altLang="en-US" sz="2800">
                <a:solidFill>
                  <a:srgbClr val="000000"/>
                </a:solidFill>
              </a:rPr>
              <a:t>≥</a:t>
            </a:r>
            <a:r>
              <a:rPr lang="en-US" altLang="zh-CN" sz="2800">
                <a:solidFill>
                  <a:srgbClr val="000000"/>
                </a:solidFill>
              </a:rPr>
              <a:t> k</a:t>
            </a:r>
            <a:r>
              <a:rPr lang="en-US" altLang="zh-CN" sz="2800" baseline="-25000">
                <a:solidFill>
                  <a:srgbClr val="000000"/>
                </a:solidFill>
              </a:rPr>
              <a:t>2i+1</a:t>
            </a:r>
            <a:endParaRPr lang="en-US" altLang="zh-CN" sz="2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                                      (</a:t>
            </a:r>
            <a:r>
              <a:rPr lang="en-US" altLang="zh-CN" sz="2800">
                <a:solidFill>
                  <a:srgbClr val="000000"/>
                </a:solidFill>
              </a:rPr>
              <a:t>i=1,2,…,</a:t>
            </a:r>
            <a:r>
              <a:rPr lang="en-US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n/2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)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其中：  前面一种称为小顶堆；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       后面一种称为大顶堆。</a:t>
            </a:r>
          </a:p>
        </p:txBody>
      </p:sp>
      <p:sp>
        <p:nvSpPr>
          <p:cNvPr id="27652" name="AutoShape 4"/>
          <p:cNvSpPr>
            <a:spLocks/>
          </p:cNvSpPr>
          <p:nvPr/>
        </p:nvSpPr>
        <p:spPr bwMode="auto">
          <a:xfrm>
            <a:off x="1382713" y="2708275"/>
            <a:ext cx="381000" cy="1295400"/>
          </a:xfrm>
          <a:prstGeom prst="leftBrace">
            <a:avLst>
              <a:gd name="adj1" fmla="val 2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/>
          <p:cNvSpPr>
            <a:spLocks/>
          </p:cNvSpPr>
          <p:nvPr/>
        </p:nvSpPr>
        <p:spPr bwMode="auto">
          <a:xfrm>
            <a:off x="5414963" y="2708275"/>
            <a:ext cx="381000" cy="1295400"/>
          </a:xfrm>
          <a:prstGeom prst="leftBrace">
            <a:avLst>
              <a:gd name="adj1" fmla="val 2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9850" y="381000"/>
            <a:ext cx="8534400" cy="265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l"/>
            </a:pPr>
            <a:r>
              <a:rPr lang="en-US" altLang="zh-CN" sz="2800">
                <a:solidFill>
                  <a:srgbClr val="000000"/>
                </a:solidFill>
              </a:rPr>
              <a:t> n</a:t>
            </a:r>
            <a:r>
              <a:rPr lang="zh-CN" altLang="en-US" sz="2800">
                <a:solidFill>
                  <a:srgbClr val="000000"/>
                </a:solidFill>
              </a:rPr>
              <a:t>个元素的序列{</a:t>
            </a:r>
            <a:r>
              <a:rPr lang="en-US" altLang="zh-CN" sz="2800">
                <a:solidFill>
                  <a:srgbClr val="000000"/>
                </a:solidFill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</a:rPr>
              <a:t>1</a:t>
            </a:r>
            <a:r>
              <a:rPr lang="en-US" altLang="zh-CN" sz="2800">
                <a:solidFill>
                  <a:srgbClr val="000000"/>
                </a:solidFill>
              </a:rPr>
              <a:t>,k</a:t>
            </a:r>
            <a:r>
              <a:rPr lang="en-US" altLang="zh-CN" sz="2800" baseline="-25000">
                <a:solidFill>
                  <a:srgbClr val="000000"/>
                </a:solidFill>
              </a:rPr>
              <a:t>2</a:t>
            </a:r>
            <a:r>
              <a:rPr lang="en-US" altLang="zh-CN" sz="2800">
                <a:solidFill>
                  <a:srgbClr val="000000"/>
                </a:solidFill>
              </a:rPr>
              <a:t>,…,k</a:t>
            </a:r>
            <a:r>
              <a:rPr lang="en-US" altLang="zh-CN" sz="2800" baseline="-25000">
                <a:solidFill>
                  <a:srgbClr val="000000"/>
                </a:solidFill>
              </a:rPr>
              <a:t>n</a:t>
            </a:r>
            <a:r>
              <a:rPr lang="en-US" altLang="zh-CN" sz="2800">
                <a:solidFill>
                  <a:srgbClr val="000000"/>
                </a:solidFill>
              </a:rPr>
              <a:t>}</a:t>
            </a:r>
            <a:r>
              <a:rPr lang="zh-CN" altLang="en-US" sz="2800">
                <a:solidFill>
                  <a:srgbClr val="000000"/>
                </a:solidFill>
              </a:rPr>
              <a:t>可看成是一个结点个数为</a:t>
            </a:r>
            <a:r>
              <a:rPr lang="en-US" altLang="zh-CN" sz="2800">
                <a:solidFill>
                  <a:srgbClr val="000000"/>
                </a:solidFill>
              </a:rPr>
              <a:t>n</a:t>
            </a:r>
            <a:r>
              <a:rPr lang="zh-CN" altLang="en-US" sz="2800">
                <a:solidFill>
                  <a:srgbClr val="000000"/>
                </a:solidFill>
              </a:rPr>
              <a:t>的完全二叉树，若其为大顶堆，则</a:t>
            </a:r>
            <a:r>
              <a:rPr lang="en-US" altLang="zh-CN" sz="2800">
                <a:solidFill>
                  <a:srgbClr val="000000"/>
                </a:solidFill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</a:rPr>
              <a:t>1</a:t>
            </a:r>
            <a:r>
              <a:rPr lang="zh-CN" altLang="en-US" sz="2800">
                <a:solidFill>
                  <a:srgbClr val="000000"/>
                </a:solidFill>
              </a:rPr>
              <a:t>最大；若其为小顶堆，则</a:t>
            </a:r>
            <a:r>
              <a:rPr lang="en-US" altLang="zh-CN" sz="2800">
                <a:solidFill>
                  <a:srgbClr val="000000"/>
                </a:solidFill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</a:rPr>
              <a:t>1</a:t>
            </a:r>
            <a:r>
              <a:rPr lang="zh-CN" altLang="en-US" sz="2800">
                <a:solidFill>
                  <a:srgbClr val="000000"/>
                </a:solidFill>
              </a:rPr>
              <a:t>最小。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     例： 序列1：{96，83，27，38，11，09}   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              序列2：{12，36，24，85，47，30，53，91}   </a:t>
            </a:r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1828800" y="34940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78" name="Oval 6"/>
          <p:cNvSpPr>
            <a:spLocks noChangeArrowheads="1"/>
          </p:cNvSpPr>
          <p:nvPr/>
        </p:nvSpPr>
        <p:spPr bwMode="auto">
          <a:xfrm>
            <a:off x="1295400" y="43322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83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 flipH="1">
            <a:off x="1600200" y="3875088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Oval 8"/>
          <p:cNvSpPr>
            <a:spLocks noChangeArrowheads="1"/>
          </p:cNvSpPr>
          <p:nvPr/>
        </p:nvSpPr>
        <p:spPr bwMode="auto">
          <a:xfrm>
            <a:off x="2362200" y="43322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>
            <a:off x="2057400" y="3875088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1066800" y="51704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1219200" y="4713288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1524000" y="51704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1524000" y="4713288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Oval 14"/>
          <p:cNvSpPr>
            <a:spLocks noChangeArrowheads="1"/>
          </p:cNvSpPr>
          <p:nvPr/>
        </p:nvSpPr>
        <p:spPr bwMode="auto">
          <a:xfrm>
            <a:off x="2133600" y="51704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09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2286000" y="4713288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0" name="Oval 18"/>
          <p:cNvSpPr>
            <a:spLocks noChangeArrowheads="1"/>
          </p:cNvSpPr>
          <p:nvPr/>
        </p:nvSpPr>
        <p:spPr bwMode="auto">
          <a:xfrm>
            <a:off x="5562600" y="37988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91" name="Oval 19"/>
          <p:cNvSpPr>
            <a:spLocks noChangeArrowheads="1"/>
          </p:cNvSpPr>
          <p:nvPr/>
        </p:nvSpPr>
        <p:spPr bwMode="auto">
          <a:xfrm>
            <a:off x="5105400" y="46370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85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92" name="Oval 20"/>
          <p:cNvSpPr>
            <a:spLocks noChangeArrowheads="1"/>
          </p:cNvSpPr>
          <p:nvPr/>
        </p:nvSpPr>
        <p:spPr bwMode="auto">
          <a:xfrm>
            <a:off x="6019800" y="46370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93" name="Oval 21"/>
          <p:cNvSpPr>
            <a:spLocks noChangeArrowheads="1"/>
          </p:cNvSpPr>
          <p:nvPr/>
        </p:nvSpPr>
        <p:spPr bwMode="auto">
          <a:xfrm>
            <a:off x="4876800" y="54752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91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>
            <a:off x="5029200" y="5018088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01" name="Oval 29"/>
          <p:cNvSpPr>
            <a:spLocks noChangeArrowheads="1"/>
          </p:cNvSpPr>
          <p:nvPr/>
        </p:nvSpPr>
        <p:spPr bwMode="auto">
          <a:xfrm>
            <a:off x="7391400" y="37988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24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702" name="Oval 30"/>
          <p:cNvSpPr>
            <a:spLocks noChangeArrowheads="1"/>
          </p:cNvSpPr>
          <p:nvPr/>
        </p:nvSpPr>
        <p:spPr bwMode="auto">
          <a:xfrm>
            <a:off x="7010400" y="46370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30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703" name="Oval 31"/>
          <p:cNvSpPr>
            <a:spLocks noChangeArrowheads="1"/>
          </p:cNvSpPr>
          <p:nvPr/>
        </p:nvSpPr>
        <p:spPr bwMode="auto">
          <a:xfrm>
            <a:off x="7924800" y="46370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53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712" name="Oval 40"/>
          <p:cNvSpPr>
            <a:spLocks noChangeArrowheads="1"/>
          </p:cNvSpPr>
          <p:nvPr/>
        </p:nvSpPr>
        <p:spPr bwMode="auto">
          <a:xfrm>
            <a:off x="6400800" y="3036888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12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28713" name="Line 41"/>
          <p:cNvSpPr>
            <a:spLocks noChangeShapeType="1"/>
          </p:cNvSpPr>
          <p:nvPr/>
        </p:nvSpPr>
        <p:spPr bwMode="auto">
          <a:xfrm flipH="1">
            <a:off x="5867400" y="3417888"/>
            <a:ext cx="685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8714" name="Line 42"/>
          <p:cNvSpPr>
            <a:spLocks noChangeShapeType="1"/>
          </p:cNvSpPr>
          <p:nvPr/>
        </p:nvSpPr>
        <p:spPr bwMode="auto">
          <a:xfrm>
            <a:off x="6705600" y="3417888"/>
            <a:ext cx="762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8715" name="Line 43"/>
          <p:cNvSpPr>
            <a:spLocks noChangeShapeType="1"/>
          </p:cNvSpPr>
          <p:nvPr/>
        </p:nvSpPr>
        <p:spPr bwMode="auto">
          <a:xfrm flipH="1">
            <a:off x="5410200" y="4179888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16" name="Line 44"/>
          <p:cNvSpPr>
            <a:spLocks noChangeShapeType="1"/>
          </p:cNvSpPr>
          <p:nvPr/>
        </p:nvSpPr>
        <p:spPr bwMode="auto">
          <a:xfrm>
            <a:off x="5791200" y="4179888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17" name="Line 45"/>
          <p:cNvSpPr>
            <a:spLocks noChangeShapeType="1"/>
          </p:cNvSpPr>
          <p:nvPr/>
        </p:nvSpPr>
        <p:spPr bwMode="auto">
          <a:xfrm flipH="1">
            <a:off x="7239000" y="4179888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18" name="Line 46"/>
          <p:cNvSpPr>
            <a:spLocks noChangeShapeType="1"/>
          </p:cNvSpPr>
          <p:nvPr/>
        </p:nvSpPr>
        <p:spPr bwMode="auto">
          <a:xfrm>
            <a:off x="7620000" y="4179888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19" name="Text Box 47"/>
          <p:cNvSpPr txBox="1">
            <a:spLocks noChangeArrowheads="1"/>
          </p:cNvSpPr>
          <p:nvPr/>
        </p:nvSpPr>
        <p:spPr bwMode="auto">
          <a:xfrm>
            <a:off x="5076825" y="6019800"/>
            <a:ext cx="3887788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序列2的二叉树(小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顶)堆</a:t>
            </a:r>
          </a:p>
        </p:txBody>
      </p:sp>
      <p:sp>
        <p:nvSpPr>
          <p:cNvPr id="28720" name="Text Box 48"/>
          <p:cNvSpPr txBox="1">
            <a:spLocks noChangeArrowheads="1"/>
          </p:cNvSpPr>
          <p:nvPr/>
        </p:nvSpPr>
        <p:spPr bwMode="auto">
          <a:xfrm>
            <a:off x="395288" y="6019800"/>
            <a:ext cx="3817937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序列1的二叉树(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大顶堆)</a:t>
            </a:r>
            <a:endParaRPr lang="zh-CN" altLang="zh-CN" sz="28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50825" y="692150"/>
            <a:ext cx="8713788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通常，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个元素的序列{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,k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,…,k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}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不符合堆的定义，所以，面临的第一个问题：</a:t>
            </a:r>
          </a:p>
          <a:p>
            <a:pPr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问题1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：如何将序列{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,k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,…,k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}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处理成（大顶）堆（初始化）？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问题1一旦解决，得到规模为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的堆，则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最大，将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与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互换，则最大的数已放置到最后，同时，剩下的序列{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,k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,…,k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}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不是堆，如何将其重新处理成规模为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的堆， 求取第二大的数据，以此类推，堆的规模逐步减小，直到求出第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大的数据，完成递减排序。所以，面临的第二个问题是：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04800" y="620713"/>
            <a:ext cx="8534400" cy="265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问题2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：如何在堆顶元素被替换后，调整剩余元素成为一个新的堆。</a:t>
            </a:r>
          </a:p>
          <a:p>
            <a:pPr>
              <a:spcBef>
                <a:spcPct val="50000"/>
              </a:spcBef>
            </a:pP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提示：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根据上述过程描述，借助大顶堆可实现序列的递减排序；借助小顶堆可实现序列的递增排序。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Oval 2"/>
          <p:cNvSpPr>
            <a:spLocks noChangeArrowheads="1"/>
          </p:cNvSpPr>
          <p:nvPr/>
        </p:nvSpPr>
        <p:spPr bwMode="auto">
          <a:xfrm>
            <a:off x="2212975" y="9144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23" name="Oval 3"/>
          <p:cNvSpPr>
            <a:spLocks noChangeArrowheads="1"/>
          </p:cNvSpPr>
          <p:nvPr/>
        </p:nvSpPr>
        <p:spPr bwMode="auto">
          <a:xfrm>
            <a:off x="2746375" y="1752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83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1984375" y="1295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5" name="Oval 5"/>
          <p:cNvSpPr>
            <a:spLocks noChangeArrowheads="1"/>
          </p:cNvSpPr>
          <p:nvPr/>
        </p:nvSpPr>
        <p:spPr bwMode="auto">
          <a:xfrm>
            <a:off x="1679575" y="1752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2441575" y="1295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Oval 7"/>
          <p:cNvSpPr>
            <a:spLocks noChangeArrowheads="1"/>
          </p:cNvSpPr>
          <p:nvPr/>
        </p:nvSpPr>
        <p:spPr bwMode="auto">
          <a:xfrm>
            <a:off x="2517775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 flipH="1">
            <a:off x="2670175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9" name="Oval 9"/>
          <p:cNvSpPr>
            <a:spLocks noChangeArrowheads="1"/>
          </p:cNvSpPr>
          <p:nvPr/>
        </p:nvSpPr>
        <p:spPr bwMode="auto">
          <a:xfrm>
            <a:off x="3127375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2974975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1" name="Oval 11"/>
          <p:cNvSpPr>
            <a:spLocks noChangeArrowheads="1"/>
          </p:cNvSpPr>
          <p:nvPr/>
        </p:nvSpPr>
        <p:spPr bwMode="auto">
          <a:xfrm>
            <a:off x="1374775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 flipH="1">
            <a:off x="1603375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Oval 13"/>
          <p:cNvSpPr>
            <a:spLocks noChangeArrowheads="1"/>
          </p:cNvSpPr>
          <p:nvPr/>
        </p:nvSpPr>
        <p:spPr bwMode="auto">
          <a:xfrm>
            <a:off x="1984375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22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>
            <a:off x="1984375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5" name="Oval 15"/>
          <p:cNvSpPr>
            <a:spLocks noChangeArrowheads="1"/>
          </p:cNvSpPr>
          <p:nvPr/>
        </p:nvSpPr>
        <p:spPr bwMode="auto">
          <a:xfrm>
            <a:off x="1069975" y="34290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09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 flipH="1">
            <a:off x="1298575" y="2971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0" y="3794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问题2方法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：某序列的堆形式：{96，27，83，25，22，11，38，09}   </a:t>
            </a:r>
          </a:p>
        </p:txBody>
      </p:sp>
      <p:sp>
        <p:nvSpPr>
          <p:cNvPr id="30739" name="Arc 19"/>
          <p:cNvSpPr>
            <a:spLocks/>
          </p:cNvSpPr>
          <p:nvPr/>
        </p:nvSpPr>
        <p:spPr bwMode="auto">
          <a:xfrm flipH="1">
            <a:off x="685800" y="1066800"/>
            <a:ext cx="1430338" cy="2438400"/>
          </a:xfrm>
          <a:custGeom>
            <a:avLst/>
            <a:gdLst>
              <a:gd name="G0" fmla="+- 0 0 0"/>
              <a:gd name="G1" fmla="+- 21598 0 0"/>
              <a:gd name="G2" fmla="+- 21600 0 0"/>
              <a:gd name="T0" fmla="*/ 270 w 21600"/>
              <a:gd name="T1" fmla="*/ 0 h 35659"/>
              <a:gd name="T2" fmla="*/ 16396 w 21600"/>
              <a:gd name="T3" fmla="*/ 35659 h 35659"/>
              <a:gd name="T4" fmla="*/ 0 w 21600"/>
              <a:gd name="T5" fmla="*/ 21598 h 35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5659" fill="none" extrusionOk="0">
                <a:moveTo>
                  <a:pt x="270" y="-1"/>
                </a:moveTo>
                <a:cubicBezTo>
                  <a:pt x="12093" y="147"/>
                  <a:pt x="21600" y="9773"/>
                  <a:pt x="21600" y="21598"/>
                </a:cubicBezTo>
                <a:cubicBezTo>
                  <a:pt x="21600" y="26756"/>
                  <a:pt x="19754" y="31743"/>
                  <a:pt x="16396" y="35659"/>
                </a:cubicBezTo>
              </a:path>
              <a:path w="21600" h="35659" stroke="0" extrusionOk="0">
                <a:moveTo>
                  <a:pt x="270" y="-1"/>
                </a:moveTo>
                <a:cubicBezTo>
                  <a:pt x="12093" y="147"/>
                  <a:pt x="21600" y="9773"/>
                  <a:pt x="21600" y="21598"/>
                </a:cubicBezTo>
                <a:cubicBezTo>
                  <a:pt x="21600" y="26756"/>
                  <a:pt x="19754" y="31743"/>
                  <a:pt x="16396" y="35659"/>
                </a:cubicBezTo>
                <a:lnTo>
                  <a:pt x="0" y="21598"/>
                </a:lnTo>
                <a:close/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>
            <a:off x="2060575" y="1066800"/>
            <a:ext cx="76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>
            <a:off x="917575" y="3352800"/>
            <a:ext cx="152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2" name="Oval 22"/>
          <p:cNvSpPr>
            <a:spLocks noChangeArrowheads="1"/>
          </p:cNvSpPr>
          <p:nvPr/>
        </p:nvSpPr>
        <p:spPr bwMode="auto">
          <a:xfrm>
            <a:off x="5641975" y="914400"/>
            <a:ext cx="381000" cy="381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09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43" name="Oval 23"/>
          <p:cNvSpPr>
            <a:spLocks noChangeArrowheads="1"/>
          </p:cNvSpPr>
          <p:nvPr/>
        </p:nvSpPr>
        <p:spPr bwMode="auto">
          <a:xfrm>
            <a:off x="6175375" y="1752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83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44" name="Line 24"/>
          <p:cNvSpPr>
            <a:spLocks noChangeShapeType="1"/>
          </p:cNvSpPr>
          <p:nvPr/>
        </p:nvSpPr>
        <p:spPr bwMode="auto">
          <a:xfrm flipH="1">
            <a:off x="5413375" y="1295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5" name="Oval 25"/>
          <p:cNvSpPr>
            <a:spLocks noChangeArrowheads="1"/>
          </p:cNvSpPr>
          <p:nvPr/>
        </p:nvSpPr>
        <p:spPr bwMode="auto">
          <a:xfrm>
            <a:off x="5108575" y="1752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46" name="Line 26"/>
          <p:cNvSpPr>
            <a:spLocks noChangeShapeType="1"/>
          </p:cNvSpPr>
          <p:nvPr/>
        </p:nvSpPr>
        <p:spPr bwMode="auto">
          <a:xfrm>
            <a:off x="5870575" y="1295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7" name="Oval 27"/>
          <p:cNvSpPr>
            <a:spLocks noChangeArrowheads="1"/>
          </p:cNvSpPr>
          <p:nvPr/>
        </p:nvSpPr>
        <p:spPr bwMode="auto">
          <a:xfrm>
            <a:off x="5946775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48" name="Line 28"/>
          <p:cNvSpPr>
            <a:spLocks noChangeShapeType="1"/>
          </p:cNvSpPr>
          <p:nvPr/>
        </p:nvSpPr>
        <p:spPr bwMode="auto">
          <a:xfrm flipH="1">
            <a:off x="6099175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9" name="Oval 29"/>
          <p:cNvSpPr>
            <a:spLocks noChangeArrowheads="1"/>
          </p:cNvSpPr>
          <p:nvPr/>
        </p:nvSpPr>
        <p:spPr bwMode="auto">
          <a:xfrm>
            <a:off x="6556375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50" name="Line 30"/>
          <p:cNvSpPr>
            <a:spLocks noChangeShapeType="1"/>
          </p:cNvSpPr>
          <p:nvPr/>
        </p:nvSpPr>
        <p:spPr bwMode="auto">
          <a:xfrm>
            <a:off x="6403975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1" name="Oval 31"/>
          <p:cNvSpPr>
            <a:spLocks noChangeArrowheads="1"/>
          </p:cNvSpPr>
          <p:nvPr/>
        </p:nvSpPr>
        <p:spPr bwMode="auto">
          <a:xfrm>
            <a:off x="4803775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52" name="Line 32"/>
          <p:cNvSpPr>
            <a:spLocks noChangeShapeType="1"/>
          </p:cNvSpPr>
          <p:nvPr/>
        </p:nvSpPr>
        <p:spPr bwMode="auto">
          <a:xfrm flipH="1">
            <a:off x="5032375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3" name="Oval 33"/>
          <p:cNvSpPr>
            <a:spLocks noChangeArrowheads="1"/>
          </p:cNvSpPr>
          <p:nvPr/>
        </p:nvSpPr>
        <p:spPr bwMode="auto">
          <a:xfrm>
            <a:off x="5413375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22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54" name="Line 34"/>
          <p:cNvSpPr>
            <a:spLocks noChangeShapeType="1"/>
          </p:cNvSpPr>
          <p:nvPr/>
        </p:nvSpPr>
        <p:spPr bwMode="auto">
          <a:xfrm>
            <a:off x="5413375" y="2133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5" name="Oval 35"/>
          <p:cNvSpPr>
            <a:spLocks noChangeArrowheads="1"/>
          </p:cNvSpPr>
          <p:nvPr/>
        </p:nvSpPr>
        <p:spPr bwMode="auto">
          <a:xfrm>
            <a:off x="4498975" y="32004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60" name="Oval 40"/>
          <p:cNvSpPr>
            <a:spLocks noChangeArrowheads="1"/>
          </p:cNvSpPr>
          <p:nvPr/>
        </p:nvSpPr>
        <p:spPr bwMode="auto">
          <a:xfrm>
            <a:off x="6005513" y="4635500"/>
            <a:ext cx="381000" cy="381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09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61" name="Oval 41"/>
          <p:cNvSpPr>
            <a:spLocks noChangeArrowheads="1"/>
          </p:cNvSpPr>
          <p:nvPr/>
        </p:nvSpPr>
        <p:spPr bwMode="auto">
          <a:xfrm>
            <a:off x="5472113" y="37973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83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62" name="Line 42"/>
          <p:cNvSpPr>
            <a:spLocks noChangeShapeType="1"/>
          </p:cNvSpPr>
          <p:nvPr/>
        </p:nvSpPr>
        <p:spPr bwMode="auto">
          <a:xfrm flipH="1">
            <a:off x="5243513" y="41783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3" name="Oval 43"/>
          <p:cNvSpPr>
            <a:spLocks noChangeArrowheads="1"/>
          </p:cNvSpPr>
          <p:nvPr/>
        </p:nvSpPr>
        <p:spPr bwMode="auto">
          <a:xfrm>
            <a:off x="4938713" y="46355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64" name="Line 44"/>
          <p:cNvSpPr>
            <a:spLocks noChangeShapeType="1"/>
          </p:cNvSpPr>
          <p:nvPr/>
        </p:nvSpPr>
        <p:spPr bwMode="auto">
          <a:xfrm>
            <a:off x="5700713" y="41783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5" name="Oval 45"/>
          <p:cNvSpPr>
            <a:spLocks noChangeArrowheads="1"/>
          </p:cNvSpPr>
          <p:nvPr/>
        </p:nvSpPr>
        <p:spPr bwMode="auto">
          <a:xfrm>
            <a:off x="5776913" y="54737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66" name="Line 46"/>
          <p:cNvSpPr>
            <a:spLocks noChangeShapeType="1"/>
          </p:cNvSpPr>
          <p:nvPr/>
        </p:nvSpPr>
        <p:spPr bwMode="auto">
          <a:xfrm flipH="1">
            <a:off x="5929313" y="50165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7" name="Oval 47"/>
          <p:cNvSpPr>
            <a:spLocks noChangeArrowheads="1"/>
          </p:cNvSpPr>
          <p:nvPr/>
        </p:nvSpPr>
        <p:spPr bwMode="auto">
          <a:xfrm>
            <a:off x="6386513" y="54737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68" name="Line 48"/>
          <p:cNvSpPr>
            <a:spLocks noChangeShapeType="1"/>
          </p:cNvSpPr>
          <p:nvPr/>
        </p:nvSpPr>
        <p:spPr bwMode="auto">
          <a:xfrm>
            <a:off x="6234113" y="50165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9" name="Oval 49"/>
          <p:cNvSpPr>
            <a:spLocks noChangeArrowheads="1"/>
          </p:cNvSpPr>
          <p:nvPr/>
        </p:nvSpPr>
        <p:spPr bwMode="auto">
          <a:xfrm>
            <a:off x="4633913" y="54737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70" name="Line 50"/>
          <p:cNvSpPr>
            <a:spLocks noChangeShapeType="1"/>
          </p:cNvSpPr>
          <p:nvPr/>
        </p:nvSpPr>
        <p:spPr bwMode="auto">
          <a:xfrm flipH="1">
            <a:off x="4862513" y="50165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1" name="Oval 51"/>
          <p:cNvSpPr>
            <a:spLocks noChangeArrowheads="1"/>
          </p:cNvSpPr>
          <p:nvPr/>
        </p:nvSpPr>
        <p:spPr bwMode="auto">
          <a:xfrm>
            <a:off x="5243513" y="54737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22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72" name="Line 52"/>
          <p:cNvSpPr>
            <a:spLocks noChangeShapeType="1"/>
          </p:cNvSpPr>
          <p:nvPr/>
        </p:nvSpPr>
        <p:spPr bwMode="auto">
          <a:xfrm>
            <a:off x="5243513" y="50165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3" name="Oval 53"/>
          <p:cNvSpPr>
            <a:spLocks noChangeArrowheads="1"/>
          </p:cNvSpPr>
          <p:nvPr/>
        </p:nvSpPr>
        <p:spPr bwMode="auto">
          <a:xfrm>
            <a:off x="4329113" y="60833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74" name="Oval 54"/>
          <p:cNvSpPr>
            <a:spLocks noChangeArrowheads="1"/>
          </p:cNvSpPr>
          <p:nvPr/>
        </p:nvSpPr>
        <p:spPr bwMode="auto">
          <a:xfrm>
            <a:off x="2881313" y="54737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09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75" name="Oval 55"/>
          <p:cNvSpPr>
            <a:spLocks noChangeArrowheads="1"/>
          </p:cNvSpPr>
          <p:nvPr/>
        </p:nvSpPr>
        <p:spPr bwMode="auto">
          <a:xfrm>
            <a:off x="2043113" y="37973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83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76" name="Line 56"/>
          <p:cNvSpPr>
            <a:spLocks noChangeShapeType="1"/>
          </p:cNvSpPr>
          <p:nvPr/>
        </p:nvSpPr>
        <p:spPr bwMode="auto">
          <a:xfrm flipH="1">
            <a:off x="1814513" y="41783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7" name="Oval 57"/>
          <p:cNvSpPr>
            <a:spLocks noChangeArrowheads="1"/>
          </p:cNvSpPr>
          <p:nvPr/>
        </p:nvSpPr>
        <p:spPr bwMode="auto">
          <a:xfrm>
            <a:off x="1509713" y="46355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78" name="Line 58"/>
          <p:cNvSpPr>
            <a:spLocks noChangeShapeType="1"/>
          </p:cNvSpPr>
          <p:nvPr/>
        </p:nvSpPr>
        <p:spPr bwMode="auto">
          <a:xfrm>
            <a:off x="2271713" y="41783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9" name="Oval 59"/>
          <p:cNvSpPr>
            <a:spLocks noChangeArrowheads="1"/>
          </p:cNvSpPr>
          <p:nvPr/>
        </p:nvSpPr>
        <p:spPr bwMode="auto">
          <a:xfrm>
            <a:off x="2347913" y="54737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80" name="Line 60"/>
          <p:cNvSpPr>
            <a:spLocks noChangeShapeType="1"/>
          </p:cNvSpPr>
          <p:nvPr/>
        </p:nvSpPr>
        <p:spPr bwMode="auto">
          <a:xfrm flipH="1">
            <a:off x="2500313" y="50165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1" name="Oval 61"/>
          <p:cNvSpPr>
            <a:spLocks noChangeArrowheads="1"/>
          </p:cNvSpPr>
          <p:nvPr/>
        </p:nvSpPr>
        <p:spPr bwMode="auto">
          <a:xfrm>
            <a:off x="2576513" y="46355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82" name="Line 62"/>
          <p:cNvSpPr>
            <a:spLocks noChangeShapeType="1"/>
          </p:cNvSpPr>
          <p:nvPr/>
        </p:nvSpPr>
        <p:spPr bwMode="auto">
          <a:xfrm>
            <a:off x="2805113" y="50165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3" name="Oval 63"/>
          <p:cNvSpPr>
            <a:spLocks noChangeArrowheads="1"/>
          </p:cNvSpPr>
          <p:nvPr/>
        </p:nvSpPr>
        <p:spPr bwMode="auto">
          <a:xfrm>
            <a:off x="1204913" y="54737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84" name="Line 64"/>
          <p:cNvSpPr>
            <a:spLocks noChangeShapeType="1"/>
          </p:cNvSpPr>
          <p:nvPr/>
        </p:nvSpPr>
        <p:spPr bwMode="auto">
          <a:xfrm flipH="1">
            <a:off x="1433513" y="50165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5" name="Oval 65"/>
          <p:cNvSpPr>
            <a:spLocks noChangeArrowheads="1"/>
          </p:cNvSpPr>
          <p:nvPr/>
        </p:nvSpPr>
        <p:spPr bwMode="auto">
          <a:xfrm>
            <a:off x="1814513" y="54737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22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86" name="Line 66"/>
          <p:cNvSpPr>
            <a:spLocks noChangeShapeType="1"/>
          </p:cNvSpPr>
          <p:nvPr/>
        </p:nvSpPr>
        <p:spPr bwMode="auto">
          <a:xfrm>
            <a:off x="1814513" y="50165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7" name="Oval 67"/>
          <p:cNvSpPr>
            <a:spLocks noChangeArrowheads="1"/>
          </p:cNvSpPr>
          <p:nvPr/>
        </p:nvSpPr>
        <p:spPr bwMode="auto">
          <a:xfrm>
            <a:off x="900113" y="60833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0789" name="AutoShape 69"/>
          <p:cNvSpPr>
            <a:spLocks noChangeArrowheads="1"/>
          </p:cNvSpPr>
          <p:nvPr/>
        </p:nvSpPr>
        <p:spPr bwMode="auto">
          <a:xfrm>
            <a:off x="3660775" y="2209800"/>
            <a:ext cx="685800" cy="4572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0" name="AutoShape 70"/>
          <p:cNvSpPr>
            <a:spLocks noChangeArrowheads="1"/>
          </p:cNvSpPr>
          <p:nvPr/>
        </p:nvSpPr>
        <p:spPr bwMode="auto">
          <a:xfrm>
            <a:off x="7242175" y="2438400"/>
            <a:ext cx="304800" cy="2286000"/>
          </a:xfrm>
          <a:prstGeom prst="curvedLeftArrow">
            <a:avLst>
              <a:gd name="adj1" fmla="val 150000"/>
              <a:gd name="adj2" fmla="val 300000"/>
              <a:gd name="adj3" fmla="val 3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1" name="AutoShape 71"/>
          <p:cNvSpPr>
            <a:spLocks noChangeArrowheads="1"/>
          </p:cNvSpPr>
          <p:nvPr/>
        </p:nvSpPr>
        <p:spPr bwMode="auto">
          <a:xfrm>
            <a:off x="3795713" y="4940300"/>
            <a:ext cx="609600" cy="381000"/>
          </a:xfrm>
          <a:prstGeom prst="leftArrow">
            <a:avLst>
              <a:gd name="adj1" fmla="val 50000"/>
              <a:gd name="adj2" fmla="val 4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93" name="AutoShape 73"/>
          <p:cNvSpPr>
            <a:spLocks noChangeArrowheads="1"/>
          </p:cNvSpPr>
          <p:nvPr/>
        </p:nvSpPr>
        <p:spPr bwMode="auto">
          <a:xfrm>
            <a:off x="6937375" y="849313"/>
            <a:ext cx="1371600" cy="1066800"/>
          </a:xfrm>
          <a:prstGeom prst="wedgeRectCallout">
            <a:avLst>
              <a:gd name="adj1" fmla="val -110764"/>
              <a:gd name="adj2" fmla="val -1964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除顶以外，其它都符合堆的定义</a:t>
            </a:r>
          </a:p>
        </p:txBody>
      </p:sp>
      <p:sp>
        <p:nvSpPr>
          <p:cNvPr id="30794" name="Line 74"/>
          <p:cNvSpPr>
            <a:spLocks noChangeShapeType="1"/>
          </p:cNvSpPr>
          <p:nvPr/>
        </p:nvSpPr>
        <p:spPr bwMode="auto">
          <a:xfrm>
            <a:off x="6022975" y="1219200"/>
            <a:ext cx="38100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95" name="Line 75"/>
          <p:cNvSpPr>
            <a:spLocks noChangeShapeType="1"/>
          </p:cNvSpPr>
          <p:nvPr/>
        </p:nvSpPr>
        <p:spPr bwMode="auto">
          <a:xfrm>
            <a:off x="6386513" y="4940300"/>
            <a:ext cx="22860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96" name="Text Box 76"/>
          <p:cNvSpPr txBox="1">
            <a:spLocks noChangeArrowheads="1"/>
          </p:cNvSpPr>
          <p:nvPr/>
        </p:nvSpPr>
        <p:spPr bwMode="auto">
          <a:xfrm>
            <a:off x="6861175" y="1905000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83=</a:t>
            </a: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</a:rPr>
              <a:t>max(83,27)</a:t>
            </a:r>
          </a:p>
        </p:txBody>
      </p:sp>
      <p:sp>
        <p:nvSpPr>
          <p:cNvPr id="30797" name="Text Box 77"/>
          <p:cNvSpPr txBox="1">
            <a:spLocks noChangeArrowheads="1"/>
          </p:cNvSpPr>
          <p:nvPr/>
        </p:nvSpPr>
        <p:spPr bwMode="auto">
          <a:xfrm>
            <a:off x="6691313" y="5991225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38=</a:t>
            </a:r>
            <a:r>
              <a:rPr lang="en-US" altLang="zh-CN" sz="2000">
                <a:solidFill>
                  <a:srgbClr val="000000"/>
                </a:solidFill>
                <a:latin typeface="Times New Roman" panose="02020603050405020304" pitchFamily="18" charset="0"/>
              </a:rPr>
              <a:t>max(38,11)</a:t>
            </a:r>
          </a:p>
        </p:txBody>
      </p:sp>
      <p:sp>
        <p:nvSpPr>
          <p:cNvPr id="30798" name="Text Box 78"/>
          <p:cNvSpPr txBox="1">
            <a:spLocks noChangeArrowheads="1"/>
          </p:cNvSpPr>
          <p:nvPr/>
        </p:nvSpPr>
        <p:spPr bwMode="auto">
          <a:xfrm>
            <a:off x="4498975" y="762000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30799" name="Line 79"/>
          <p:cNvSpPr>
            <a:spLocks noChangeShapeType="1"/>
          </p:cNvSpPr>
          <p:nvPr/>
        </p:nvSpPr>
        <p:spPr bwMode="auto">
          <a:xfrm>
            <a:off x="4879975" y="1066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0" name="Text Box 80"/>
          <p:cNvSpPr txBox="1">
            <a:spLocks noChangeArrowheads="1"/>
          </p:cNvSpPr>
          <p:nvPr/>
        </p:nvSpPr>
        <p:spPr bwMode="auto">
          <a:xfrm>
            <a:off x="6538913" y="3644900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30801" name="Line 81"/>
          <p:cNvSpPr>
            <a:spLocks noChangeShapeType="1"/>
          </p:cNvSpPr>
          <p:nvPr/>
        </p:nvSpPr>
        <p:spPr bwMode="auto">
          <a:xfrm flipH="1">
            <a:off x="6310313" y="41021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2" name="Text Box 82"/>
          <p:cNvSpPr txBox="1">
            <a:spLocks noChangeArrowheads="1"/>
          </p:cNvSpPr>
          <p:nvPr/>
        </p:nvSpPr>
        <p:spPr bwMode="auto">
          <a:xfrm>
            <a:off x="3719513" y="5411788"/>
            <a:ext cx="457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30803" name="Line 83"/>
          <p:cNvSpPr>
            <a:spLocks noChangeShapeType="1"/>
          </p:cNvSpPr>
          <p:nvPr/>
        </p:nvSpPr>
        <p:spPr bwMode="auto">
          <a:xfrm flipH="1">
            <a:off x="3262313" y="57023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5" name="Line 85"/>
          <p:cNvSpPr>
            <a:spLocks noChangeShapeType="1"/>
          </p:cNvSpPr>
          <p:nvPr/>
        </p:nvSpPr>
        <p:spPr bwMode="auto">
          <a:xfrm>
            <a:off x="5870575" y="1981200"/>
            <a:ext cx="304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6" name="Rectangle 86"/>
          <p:cNvSpPr>
            <a:spLocks noChangeArrowheads="1"/>
          </p:cNvSpPr>
          <p:nvPr/>
        </p:nvSpPr>
        <p:spPr bwMode="auto">
          <a:xfrm>
            <a:off x="5641975" y="19050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30807" name="Line 87"/>
          <p:cNvSpPr>
            <a:spLocks noChangeShapeType="1"/>
          </p:cNvSpPr>
          <p:nvPr/>
        </p:nvSpPr>
        <p:spPr bwMode="auto">
          <a:xfrm flipV="1">
            <a:off x="6386513" y="5854700"/>
            <a:ext cx="152400" cy="228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8" name="Rectangle 88"/>
          <p:cNvSpPr>
            <a:spLocks noChangeArrowheads="1"/>
          </p:cNvSpPr>
          <p:nvPr/>
        </p:nvSpPr>
        <p:spPr bwMode="auto">
          <a:xfrm>
            <a:off x="6157913" y="60071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30809" name="Text Box 89"/>
          <p:cNvSpPr txBox="1">
            <a:spLocks noChangeArrowheads="1"/>
          </p:cNvSpPr>
          <p:nvPr/>
        </p:nvSpPr>
        <p:spPr bwMode="auto">
          <a:xfrm>
            <a:off x="7623175" y="34290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j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s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810" name="Text Box 90"/>
          <p:cNvSpPr txBox="1">
            <a:spLocks noChangeArrowheads="1"/>
          </p:cNvSpPr>
          <p:nvPr/>
        </p:nvSpPr>
        <p:spPr bwMode="auto">
          <a:xfrm>
            <a:off x="3795713" y="44831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j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s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0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0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30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30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30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0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0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30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3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3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3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30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30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0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0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30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3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30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3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30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500"/>
                                        <p:tgtEl>
                                          <p:spTgt spid="30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30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500"/>
                                        <p:tgtEl>
                                          <p:spTgt spid="30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500"/>
                                        <p:tgtEl>
                                          <p:spTgt spid="30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500"/>
                                        <p:tgtEl>
                                          <p:spTgt spid="30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30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30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3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3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500"/>
                                        <p:tgtEl>
                                          <p:spTgt spid="3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30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30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3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30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30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6" dur="500"/>
                                        <p:tgtEl>
                                          <p:spTgt spid="3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500"/>
                                        <p:tgtEl>
                                          <p:spTgt spid="30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2" dur="500"/>
                                        <p:tgtEl>
                                          <p:spTgt spid="30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5" dur="500"/>
                                        <p:tgtEl>
                                          <p:spTgt spid="3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8" dur="500"/>
                                        <p:tgtEl>
                                          <p:spTgt spid="3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500"/>
                                        <p:tgtEl>
                                          <p:spTgt spid="30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4" dur="500"/>
                                        <p:tgtEl>
                                          <p:spTgt spid="30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500"/>
                                        <p:tgtEl>
                                          <p:spTgt spid="30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2" dur="500"/>
                                        <p:tgtEl>
                                          <p:spTgt spid="3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5" dur="500"/>
                                        <p:tgtEl>
                                          <p:spTgt spid="30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2" grpId="0" animBg="1"/>
      <p:bldP spid="30743" grpId="0" animBg="1"/>
      <p:bldP spid="30745" grpId="0" animBg="1"/>
      <p:bldP spid="30747" grpId="0" animBg="1"/>
      <p:bldP spid="30749" grpId="0" animBg="1"/>
      <p:bldP spid="30751" grpId="0" animBg="1"/>
      <p:bldP spid="30753" grpId="0" animBg="1"/>
      <p:bldP spid="30755" grpId="0" animBg="1"/>
      <p:bldP spid="30760" grpId="0" animBg="1"/>
      <p:bldP spid="30761" grpId="0" animBg="1"/>
      <p:bldP spid="30763" grpId="0" animBg="1"/>
      <p:bldP spid="30765" grpId="0" animBg="1"/>
      <p:bldP spid="30767" grpId="0" animBg="1"/>
      <p:bldP spid="30769" grpId="0" animBg="1"/>
      <p:bldP spid="30771" grpId="0" animBg="1"/>
      <p:bldP spid="30773" grpId="0" animBg="1"/>
      <p:bldP spid="30774" grpId="0" animBg="1"/>
      <p:bldP spid="30775" grpId="0" animBg="1"/>
      <p:bldP spid="30777" grpId="0" animBg="1"/>
      <p:bldP spid="30779" grpId="0" animBg="1"/>
      <p:bldP spid="30781" grpId="0" animBg="1"/>
      <p:bldP spid="30783" grpId="0" animBg="1"/>
      <p:bldP spid="30785" grpId="0" animBg="1"/>
      <p:bldP spid="30787" grpId="0" animBg="1"/>
      <p:bldP spid="30793" grpId="0" animBg="1"/>
      <p:bldP spid="30796" grpId="0"/>
      <p:bldP spid="30797" grpId="0"/>
      <p:bldP spid="30798" grpId="0"/>
      <p:bldP spid="30800" grpId="0"/>
      <p:bldP spid="30802" grpId="0"/>
      <p:bldP spid="30806" grpId="0"/>
      <p:bldP spid="30808" grpId="0"/>
      <p:bldP spid="30809" grpId="0"/>
      <p:bldP spid="308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57200" y="1146175"/>
            <a:ext cx="7859713" cy="393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typedef  SqList     HeapType;         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采用顺序表存储表示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void  HeapAdjust(HeapType  &amp;H，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            int s, int  m)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已知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H.r[s…m]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中记录的关键字除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H.r[s].key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之外均满足堆的定义，本函数调整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H.r[s]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的关键字,使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H.r[s…m]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成大顶堆。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34925" y="549275"/>
            <a:ext cx="8964613" cy="538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void  HeapAdjust(HeapType  &amp;H，int s, int  m)</a:t>
            </a: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{ rc=H.r[s];       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保存需调整的数据元素，空出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的记录位置</a:t>
            </a:r>
            <a:endParaRPr lang="en-US" altLang="zh-CN" sz="2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for(j=2*s; j&lt;=m;j*=2) {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//j&lt;=m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表示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有左孩子序号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j=2*s</a:t>
            </a: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if (j&lt;m&amp;&amp;H.r[j].key&lt;H.r[j+1].key)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//j&lt;m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表示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有右孩子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j+1</a:t>
            </a: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 j++;           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计算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的具有较大关键字的孩子的序号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if (rc.key&gt; H.r[j].key)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//rc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在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的结点时满足结点定义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,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调整完毕</a:t>
            </a: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 break;</a:t>
            </a:r>
            <a:endParaRPr lang="en-US" altLang="zh-CN" sz="2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H.r[s]=H.r[j];s=j;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//s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的较大孩子上移，修改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下移</a:t>
            </a: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}                  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正常结束时，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的结点无孩子结点。</a:t>
            </a:r>
          </a:p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H.r[s]=rc;  }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3" name="Rectangle 39"/>
          <p:cNvSpPr>
            <a:spLocks noChangeArrowheads="1"/>
          </p:cNvSpPr>
          <p:nvPr/>
        </p:nvSpPr>
        <p:spPr bwMode="auto">
          <a:xfrm>
            <a:off x="4724400" y="3276600"/>
            <a:ext cx="1503363" cy="15240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81" name="Rectangle 37"/>
          <p:cNvSpPr>
            <a:spLocks noChangeArrowheads="1"/>
          </p:cNvSpPr>
          <p:nvPr/>
        </p:nvSpPr>
        <p:spPr bwMode="auto">
          <a:xfrm>
            <a:off x="7239000" y="2438400"/>
            <a:ext cx="1524000" cy="152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533400" y="3276600"/>
            <a:ext cx="1371600" cy="152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6" name="Oval 2"/>
          <p:cNvSpPr>
            <a:spLocks noChangeArrowheads="1"/>
          </p:cNvSpPr>
          <p:nvPr/>
        </p:nvSpPr>
        <p:spPr bwMode="auto">
          <a:xfrm>
            <a:off x="1600200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47" name="Oval 3"/>
          <p:cNvSpPr>
            <a:spLocks noChangeArrowheads="1"/>
          </p:cNvSpPr>
          <p:nvPr/>
        </p:nvSpPr>
        <p:spPr bwMode="auto">
          <a:xfrm>
            <a:off x="838200" y="42672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2057400" y="34290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1143000" y="350520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 flipH="1">
            <a:off x="1066800" y="3810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1" name="Oval 7"/>
          <p:cNvSpPr>
            <a:spLocks noChangeArrowheads="1"/>
          </p:cNvSpPr>
          <p:nvPr/>
        </p:nvSpPr>
        <p:spPr bwMode="auto">
          <a:xfrm>
            <a:off x="3429000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52" name="Oval 8"/>
          <p:cNvSpPr>
            <a:spLocks noChangeArrowheads="1"/>
          </p:cNvSpPr>
          <p:nvPr/>
        </p:nvSpPr>
        <p:spPr bwMode="auto">
          <a:xfrm>
            <a:off x="3048000" y="34290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3962400" y="34290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2438400" y="1828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1905000" y="2209800"/>
            <a:ext cx="685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2743200" y="2209800"/>
            <a:ext cx="762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1447800" y="29718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1828800" y="29718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3276600" y="29718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>
            <a:off x="3657600" y="29718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250825" y="609600"/>
            <a:ext cx="8382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问题1方法：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建立序列：{49，38，65， </a:t>
            </a:r>
            <a:r>
              <a:rPr lang="zh-CN" altLang="en-US" sz="2400" u="sng">
                <a:solidFill>
                  <a:srgbClr val="000000"/>
                </a:solidFill>
                <a:latin typeface="Times New Roman" panose="02020603050405020304" pitchFamily="18" charset="0"/>
              </a:rPr>
              <a:t>49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，76，13，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98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，97}   的初始堆。</a:t>
            </a: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107950" y="4868863"/>
            <a:ext cx="4572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1。对以最后一个结点（序号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n）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的双亲结点（序号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i=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n/2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）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为根的二叉树，进行堆调整。</a:t>
            </a:r>
          </a:p>
        </p:txBody>
      </p:sp>
      <p:sp>
        <p:nvSpPr>
          <p:cNvPr id="31765" name="Oval 21"/>
          <p:cNvSpPr>
            <a:spLocks noChangeArrowheads="1"/>
          </p:cNvSpPr>
          <p:nvPr/>
        </p:nvSpPr>
        <p:spPr bwMode="auto">
          <a:xfrm>
            <a:off x="5943600" y="2590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66" name="Oval 22"/>
          <p:cNvSpPr>
            <a:spLocks noChangeArrowheads="1"/>
          </p:cNvSpPr>
          <p:nvPr/>
        </p:nvSpPr>
        <p:spPr bwMode="auto">
          <a:xfrm>
            <a:off x="5486400" y="34290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67" name="Oval 23"/>
          <p:cNvSpPr>
            <a:spLocks noChangeArrowheads="1"/>
          </p:cNvSpPr>
          <p:nvPr/>
        </p:nvSpPr>
        <p:spPr bwMode="auto">
          <a:xfrm>
            <a:off x="6400800" y="34290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68" name="Oval 24"/>
          <p:cNvSpPr>
            <a:spLocks noChangeArrowheads="1"/>
          </p:cNvSpPr>
          <p:nvPr/>
        </p:nvSpPr>
        <p:spPr bwMode="auto">
          <a:xfrm>
            <a:off x="5181600" y="42672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69" name="Line 25"/>
          <p:cNvSpPr>
            <a:spLocks noChangeShapeType="1"/>
          </p:cNvSpPr>
          <p:nvPr/>
        </p:nvSpPr>
        <p:spPr bwMode="auto">
          <a:xfrm flipH="1">
            <a:off x="5410200" y="38100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0" name="Oval 26"/>
          <p:cNvSpPr>
            <a:spLocks noChangeArrowheads="1"/>
          </p:cNvSpPr>
          <p:nvPr/>
        </p:nvSpPr>
        <p:spPr bwMode="auto">
          <a:xfrm>
            <a:off x="7772400" y="2590800"/>
            <a:ext cx="381000" cy="3810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71" name="Oval 27"/>
          <p:cNvSpPr>
            <a:spLocks noChangeArrowheads="1"/>
          </p:cNvSpPr>
          <p:nvPr/>
        </p:nvSpPr>
        <p:spPr bwMode="auto">
          <a:xfrm>
            <a:off x="7391400" y="34290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72" name="Oval 28"/>
          <p:cNvSpPr>
            <a:spLocks noChangeArrowheads="1"/>
          </p:cNvSpPr>
          <p:nvPr/>
        </p:nvSpPr>
        <p:spPr bwMode="auto">
          <a:xfrm>
            <a:off x="8305800" y="34290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73" name="Oval 29"/>
          <p:cNvSpPr>
            <a:spLocks noChangeArrowheads="1"/>
          </p:cNvSpPr>
          <p:nvPr/>
        </p:nvSpPr>
        <p:spPr bwMode="auto">
          <a:xfrm>
            <a:off x="6781800" y="18288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1774" name="Line 30"/>
          <p:cNvSpPr>
            <a:spLocks noChangeShapeType="1"/>
          </p:cNvSpPr>
          <p:nvPr/>
        </p:nvSpPr>
        <p:spPr bwMode="auto">
          <a:xfrm flipH="1">
            <a:off x="6248400" y="2209800"/>
            <a:ext cx="685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1775" name="Line 31"/>
          <p:cNvSpPr>
            <a:spLocks noChangeShapeType="1"/>
          </p:cNvSpPr>
          <p:nvPr/>
        </p:nvSpPr>
        <p:spPr bwMode="auto">
          <a:xfrm>
            <a:off x="7086600" y="2209800"/>
            <a:ext cx="762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1776" name="Line 32"/>
          <p:cNvSpPr>
            <a:spLocks noChangeShapeType="1"/>
          </p:cNvSpPr>
          <p:nvPr/>
        </p:nvSpPr>
        <p:spPr bwMode="auto">
          <a:xfrm flipH="1">
            <a:off x="5791200" y="29718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7" name="Line 33"/>
          <p:cNvSpPr>
            <a:spLocks noChangeShapeType="1"/>
          </p:cNvSpPr>
          <p:nvPr/>
        </p:nvSpPr>
        <p:spPr bwMode="auto">
          <a:xfrm>
            <a:off x="6172200" y="29718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 flipH="1">
            <a:off x="7620000" y="29718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9" name="Line 35"/>
          <p:cNvSpPr>
            <a:spLocks noChangeShapeType="1"/>
          </p:cNvSpPr>
          <p:nvPr/>
        </p:nvSpPr>
        <p:spPr bwMode="auto">
          <a:xfrm>
            <a:off x="8001000" y="29718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0" name="Text Box 36"/>
          <p:cNvSpPr txBox="1">
            <a:spLocks noChangeArrowheads="1"/>
          </p:cNvSpPr>
          <p:nvPr/>
        </p:nvSpPr>
        <p:spPr bwMode="auto">
          <a:xfrm>
            <a:off x="4800600" y="4797425"/>
            <a:ext cx="419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2。对以序号序号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i=i-1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的结点为双亲结点为根的二叉树，进行堆调整。</a:t>
            </a:r>
          </a:p>
        </p:txBody>
      </p:sp>
      <p:sp>
        <p:nvSpPr>
          <p:cNvPr id="31784" name="Oval 40"/>
          <p:cNvSpPr>
            <a:spLocks noChangeArrowheads="1"/>
          </p:cNvSpPr>
          <p:nvPr/>
        </p:nvSpPr>
        <p:spPr bwMode="auto">
          <a:xfrm>
            <a:off x="7740650" y="2565400"/>
            <a:ext cx="431800" cy="431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5" grpId="0" animBg="1"/>
      <p:bldP spid="31766" grpId="0" animBg="1"/>
      <p:bldP spid="31767" grpId="0" animBg="1"/>
      <p:bldP spid="31768" grpId="0" animBg="1"/>
      <p:bldP spid="31770" grpId="0" animBg="1"/>
      <p:bldP spid="31771" grpId="0" animBg="1"/>
      <p:bldP spid="31772" grpId="0" animBg="1"/>
      <p:bldP spid="31773" grpId="0" animBg="1"/>
      <p:bldP spid="31780" grpId="0"/>
      <p:bldP spid="3178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3" name="Rectangle 101"/>
          <p:cNvSpPr>
            <a:spLocks noChangeArrowheads="1"/>
          </p:cNvSpPr>
          <p:nvPr/>
        </p:nvSpPr>
        <p:spPr bwMode="auto">
          <a:xfrm>
            <a:off x="2528888" y="1085850"/>
            <a:ext cx="1676400" cy="24384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95288" y="1085850"/>
            <a:ext cx="2133600" cy="2438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Oval 21"/>
          <p:cNvSpPr>
            <a:spLocks noChangeArrowheads="1"/>
          </p:cNvSpPr>
          <p:nvPr/>
        </p:nvSpPr>
        <p:spPr bwMode="auto">
          <a:xfrm>
            <a:off x="1385888" y="1238250"/>
            <a:ext cx="381000" cy="3810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14" name="Oval 22"/>
          <p:cNvSpPr>
            <a:spLocks noChangeArrowheads="1"/>
          </p:cNvSpPr>
          <p:nvPr/>
        </p:nvSpPr>
        <p:spPr bwMode="auto">
          <a:xfrm>
            <a:off x="928688" y="20764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15" name="Oval 23"/>
          <p:cNvSpPr>
            <a:spLocks noChangeArrowheads="1"/>
          </p:cNvSpPr>
          <p:nvPr/>
        </p:nvSpPr>
        <p:spPr bwMode="auto">
          <a:xfrm>
            <a:off x="1843088" y="20764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16" name="Oval 24"/>
          <p:cNvSpPr>
            <a:spLocks noChangeArrowheads="1"/>
          </p:cNvSpPr>
          <p:nvPr/>
        </p:nvSpPr>
        <p:spPr bwMode="auto">
          <a:xfrm>
            <a:off x="623888" y="29146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>
            <a:off x="852488" y="245745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8" name="Oval 26"/>
          <p:cNvSpPr>
            <a:spLocks noChangeArrowheads="1"/>
          </p:cNvSpPr>
          <p:nvPr/>
        </p:nvSpPr>
        <p:spPr bwMode="auto">
          <a:xfrm>
            <a:off x="3748088" y="20764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19" name="Oval 27"/>
          <p:cNvSpPr>
            <a:spLocks noChangeArrowheads="1"/>
          </p:cNvSpPr>
          <p:nvPr/>
        </p:nvSpPr>
        <p:spPr bwMode="auto">
          <a:xfrm>
            <a:off x="2833688" y="20764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20" name="Oval 28"/>
          <p:cNvSpPr>
            <a:spLocks noChangeArrowheads="1"/>
          </p:cNvSpPr>
          <p:nvPr/>
        </p:nvSpPr>
        <p:spPr bwMode="auto">
          <a:xfrm>
            <a:off x="3214688" y="12382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21" name="Oval 29"/>
          <p:cNvSpPr>
            <a:spLocks noChangeArrowheads="1"/>
          </p:cNvSpPr>
          <p:nvPr/>
        </p:nvSpPr>
        <p:spPr bwMode="auto">
          <a:xfrm>
            <a:off x="2224088" y="4762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22" name="Line 30"/>
          <p:cNvSpPr>
            <a:spLocks noChangeShapeType="1"/>
          </p:cNvSpPr>
          <p:nvPr/>
        </p:nvSpPr>
        <p:spPr bwMode="auto">
          <a:xfrm flipH="1">
            <a:off x="1690688" y="857250"/>
            <a:ext cx="685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3823" name="Line 31"/>
          <p:cNvSpPr>
            <a:spLocks noChangeShapeType="1"/>
          </p:cNvSpPr>
          <p:nvPr/>
        </p:nvSpPr>
        <p:spPr bwMode="auto">
          <a:xfrm>
            <a:off x="2528888" y="857250"/>
            <a:ext cx="762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3824" name="Line 32"/>
          <p:cNvSpPr>
            <a:spLocks noChangeShapeType="1"/>
          </p:cNvSpPr>
          <p:nvPr/>
        </p:nvSpPr>
        <p:spPr bwMode="auto">
          <a:xfrm flipH="1">
            <a:off x="1233488" y="161925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5" name="Line 33"/>
          <p:cNvSpPr>
            <a:spLocks noChangeShapeType="1"/>
          </p:cNvSpPr>
          <p:nvPr/>
        </p:nvSpPr>
        <p:spPr bwMode="auto">
          <a:xfrm>
            <a:off x="1614488" y="161925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6" name="Line 34"/>
          <p:cNvSpPr>
            <a:spLocks noChangeShapeType="1"/>
          </p:cNvSpPr>
          <p:nvPr/>
        </p:nvSpPr>
        <p:spPr bwMode="auto">
          <a:xfrm flipH="1">
            <a:off x="3062288" y="161925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7" name="Line 35"/>
          <p:cNvSpPr>
            <a:spLocks noChangeShapeType="1"/>
          </p:cNvSpPr>
          <p:nvPr/>
        </p:nvSpPr>
        <p:spPr bwMode="auto">
          <a:xfrm>
            <a:off x="3443288" y="161925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8" name="Text Box 36"/>
          <p:cNvSpPr txBox="1">
            <a:spLocks noChangeArrowheads="1"/>
          </p:cNvSpPr>
          <p:nvPr/>
        </p:nvSpPr>
        <p:spPr bwMode="auto">
          <a:xfrm>
            <a:off x="4800600" y="5181600"/>
            <a:ext cx="419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3。对以序号序号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i=i-1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的结点为双亲结点为根的二叉树，进行堆调整。</a:t>
            </a:r>
          </a:p>
        </p:txBody>
      </p:sp>
      <p:sp>
        <p:nvSpPr>
          <p:cNvPr id="33829" name="Rectangle 37"/>
          <p:cNvSpPr>
            <a:spLocks noChangeArrowheads="1"/>
          </p:cNvSpPr>
          <p:nvPr/>
        </p:nvSpPr>
        <p:spPr bwMode="auto">
          <a:xfrm>
            <a:off x="4794250" y="1085850"/>
            <a:ext cx="2133600" cy="2438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0" name="Oval 38"/>
          <p:cNvSpPr>
            <a:spLocks noChangeArrowheads="1"/>
          </p:cNvSpPr>
          <p:nvPr/>
        </p:nvSpPr>
        <p:spPr bwMode="auto">
          <a:xfrm>
            <a:off x="5784850" y="12382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31" name="Oval 39"/>
          <p:cNvSpPr>
            <a:spLocks noChangeArrowheads="1"/>
          </p:cNvSpPr>
          <p:nvPr/>
        </p:nvSpPr>
        <p:spPr bwMode="auto">
          <a:xfrm>
            <a:off x="5327650" y="207645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32" name="Oval 40"/>
          <p:cNvSpPr>
            <a:spLocks noChangeArrowheads="1"/>
          </p:cNvSpPr>
          <p:nvPr/>
        </p:nvSpPr>
        <p:spPr bwMode="auto">
          <a:xfrm>
            <a:off x="6242050" y="20764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33" name="Oval 41"/>
          <p:cNvSpPr>
            <a:spLocks noChangeArrowheads="1"/>
          </p:cNvSpPr>
          <p:nvPr/>
        </p:nvSpPr>
        <p:spPr bwMode="auto">
          <a:xfrm>
            <a:off x="5022850" y="29146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34" name="Line 42"/>
          <p:cNvSpPr>
            <a:spLocks noChangeShapeType="1"/>
          </p:cNvSpPr>
          <p:nvPr/>
        </p:nvSpPr>
        <p:spPr bwMode="auto">
          <a:xfrm flipH="1">
            <a:off x="5251450" y="245745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35" name="Oval 43"/>
          <p:cNvSpPr>
            <a:spLocks noChangeArrowheads="1"/>
          </p:cNvSpPr>
          <p:nvPr/>
        </p:nvSpPr>
        <p:spPr bwMode="auto">
          <a:xfrm>
            <a:off x="8147050" y="20764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36" name="Oval 44"/>
          <p:cNvSpPr>
            <a:spLocks noChangeArrowheads="1"/>
          </p:cNvSpPr>
          <p:nvPr/>
        </p:nvSpPr>
        <p:spPr bwMode="auto">
          <a:xfrm>
            <a:off x="7232650" y="20764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37" name="Oval 45"/>
          <p:cNvSpPr>
            <a:spLocks noChangeArrowheads="1"/>
          </p:cNvSpPr>
          <p:nvPr/>
        </p:nvSpPr>
        <p:spPr bwMode="auto">
          <a:xfrm>
            <a:off x="7613650" y="12382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38" name="Oval 46"/>
          <p:cNvSpPr>
            <a:spLocks noChangeArrowheads="1"/>
          </p:cNvSpPr>
          <p:nvPr/>
        </p:nvSpPr>
        <p:spPr bwMode="auto">
          <a:xfrm>
            <a:off x="6623050" y="47625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39" name="Line 47"/>
          <p:cNvSpPr>
            <a:spLocks noChangeShapeType="1"/>
          </p:cNvSpPr>
          <p:nvPr/>
        </p:nvSpPr>
        <p:spPr bwMode="auto">
          <a:xfrm flipH="1">
            <a:off x="6089650" y="857250"/>
            <a:ext cx="685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3840" name="Line 48"/>
          <p:cNvSpPr>
            <a:spLocks noChangeShapeType="1"/>
          </p:cNvSpPr>
          <p:nvPr/>
        </p:nvSpPr>
        <p:spPr bwMode="auto">
          <a:xfrm>
            <a:off x="6927850" y="857250"/>
            <a:ext cx="762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3841" name="Line 49"/>
          <p:cNvSpPr>
            <a:spLocks noChangeShapeType="1"/>
          </p:cNvSpPr>
          <p:nvPr/>
        </p:nvSpPr>
        <p:spPr bwMode="auto">
          <a:xfrm flipH="1">
            <a:off x="5632450" y="161925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42" name="Line 50"/>
          <p:cNvSpPr>
            <a:spLocks noChangeShapeType="1"/>
          </p:cNvSpPr>
          <p:nvPr/>
        </p:nvSpPr>
        <p:spPr bwMode="auto">
          <a:xfrm>
            <a:off x="6013450" y="161925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43" name="Line 51"/>
          <p:cNvSpPr>
            <a:spLocks noChangeShapeType="1"/>
          </p:cNvSpPr>
          <p:nvPr/>
        </p:nvSpPr>
        <p:spPr bwMode="auto">
          <a:xfrm flipH="1">
            <a:off x="7461250" y="161925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44" name="Line 52"/>
          <p:cNvSpPr>
            <a:spLocks noChangeShapeType="1"/>
          </p:cNvSpPr>
          <p:nvPr/>
        </p:nvSpPr>
        <p:spPr bwMode="auto">
          <a:xfrm>
            <a:off x="7842250" y="161925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77" name="Rectangle 85"/>
          <p:cNvSpPr>
            <a:spLocks noChangeArrowheads="1"/>
          </p:cNvSpPr>
          <p:nvPr/>
        </p:nvSpPr>
        <p:spPr bwMode="auto">
          <a:xfrm>
            <a:off x="457200" y="4162425"/>
            <a:ext cx="1981200" cy="2362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78" name="Oval 86"/>
          <p:cNvSpPr>
            <a:spLocks noChangeArrowheads="1"/>
          </p:cNvSpPr>
          <p:nvPr/>
        </p:nvSpPr>
        <p:spPr bwMode="auto">
          <a:xfrm>
            <a:off x="1447800" y="4314825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79" name="Oval 87"/>
          <p:cNvSpPr>
            <a:spLocks noChangeArrowheads="1"/>
          </p:cNvSpPr>
          <p:nvPr/>
        </p:nvSpPr>
        <p:spPr bwMode="auto">
          <a:xfrm>
            <a:off x="685800" y="5915025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80" name="Oval 88"/>
          <p:cNvSpPr>
            <a:spLocks noChangeArrowheads="1"/>
          </p:cNvSpPr>
          <p:nvPr/>
        </p:nvSpPr>
        <p:spPr bwMode="auto">
          <a:xfrm>
            <a:off x="1905000" y="5153025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81" name="Oval 89"/>
          <p:cNvSpPr>
            <a:spLocks noChangeArrowheads="1"/>
          </p:cNvSpPr>
          <p:nvPr/>
        </p:nvSpPr>
        <p:spPr bwMode="auto">
          <a:xfrm>
            <a:off x="990600" y="5153025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82" name="Line 90"/>
          <p:cNvSpPr>
            <a:spLocks noChangeShapeType="1"/>
          </p:cNvSpPr>
          <p:nvPr/>
        </p:nvSpPr>
        <p:spPr bwMode="auto">
          <a:xfrm flipH="1">
            <a:off x="914400" y="5534025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83" name="Oval 91"/>
          <p:cNvSpPr>
            <a:spLocks noChangeArrowheads="1"/>
          </p:cNvSpPr>
          <p:nvPr/>
        </p:nvSpPr>
        <p:spPr bwMode="auto">
          <a:xfrm>
            <a:off x="3810000" y="5153025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84" name="Oval 92"/>
          <p:cNvSpPr>
            <a:spLocks noChangeArrowheads="1"/>
          </p:cNvSpPr>
          <p:nvPr/>
        </p:nvSpPr>
        <p:spPr bwMode="auto">
          <a:xfrm>
            <a:off x="2895600" y="5153025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85" name="Oval 93"/>
          <p:cNvSpPr>
            <a:spLocks noChangeArrowheads="1"/>
          </p:cNvSpPr>
          <p:nvPr/>
        </p:nvSpPr>
        <p:spPr bwMode="auto">
          <a:xfrm>
            <a:off x="3276600" y="4314825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86" name="Oval 94"/>
          <p:cNvSpPr>
            <a:spLocks noChangeArrowheads="1"/>
          </p:cNvSpPr>
          <p:nvPr/>
        </p:nvSpPr>
        <p:spPr bwMode="auto">
          <a:xfrm>
            <a:off x="2286000" y="3552825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3887" name="Line 95"/>
          <p:cNvSpPr>
            <a:spLocks noChangeShapeType="1"/>
          </p:cNvSpPr>
          <p:nvPr/>
        </p:nvSpPr>
        <p:spPr bwMode="auto">
          <a:xfrm flipH="1">
            <a:off x="1752600" y="3933825"/>
            <a:ext cx="685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3888" name="Line 96"/>
          <p:cNvSpPr>
            <a:spLocks noChangeShapeType="1"/>
          </p:cNvSpPr>
          <p:nvPr/>
        </p:nvSpPr>
        <p:spPr bwMode="auto">
          <a:xfrm>
            <a:off x="2590800" y="3933825"/>
            <a:ext cx="762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3889" name="Line 97"/>
          <p:cNvSpPr>
            <a:spLocks noChangeShapeType="1"/>
          </p:cNvSpPr>
          <p:nvPr/>
        </p:nvSpPr>
        <p:spPr bwMode="auto">
          <a:xfrm flipH="1">
            <a:off x="1295400" y="4695825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0" name="Line 98"/>
          <p:cNvSpPr>
            <a:spLocks noChangeShapeType="1"/>
          </p:cNvSpPr>
          <p:nvPr/>
        </p:nvSpPr>
        <p:spPr bwMode="auto">
          <a:xfrm>
            <a:off x="1676400" y="4695825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1" name="Line 99"/>
          <p:cNvSpPr>
            <a:spLocks noChangeShapeType="1"/>
          </p:cNvSpPr>
          <p:nvPr/>
        </p:nvSpPr>
        <p:spPr bwMode="auto">
          <a:xfrm flipH="1">
            <a:off x="3124200" y="4695825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2" name="Line 100"/>
          <p:cNvSpPr>
            <a:spLocks noChangeShapeType="1"/>
          </p:cNvSpPr>
          <p:nvPr/>
        </p:nvSpPr>
        <p:spPr bwMode="auto">
          <a:xfrm>
            <a:off x="3505200" y="4695825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6" name="Oval 104"/>
          <p:cNvSpPr>
            <a:spLocks noChangeArrowheads="1"/>
          </p:cNvSpPr>
          <p:nvPr/>
        </p:nvSpPr>
        <p:spPr bwMode="auto">
          <a:xfrm>
            <a:off x="1331913" y="1196975"/>
            <a:ext cx="503237" cy="4524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3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3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3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3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3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33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3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3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33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33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3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3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3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33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33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3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33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33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33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3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33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33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28" grpId="0"/>
      <p:bldP spid="33830" grpId="0" animBg="1"/>
      <p:bldP spid="33831" grpId="0" animBg="1"/>
      <p:bldP spid="33832" grpId="0" animBg="1"/>
      <p:bldP spid="33833" grpId="0" animBg="1"/>
      <p:bldP spid="33835" grpId="0" animBg="1"/>
      <p:bldP spid="33836" grpId="0" animBg="1"/>
      <p:bldP spid="33837" grpId="0" animBg="1"/>
      <p:bldP spid="33838" grpId="0" animBg="1"/>
      <p:bldP spid="33878" grpId="0" animBg="1"/>
      <p:bldP spid="33879" grpId="0" animBg="1"/>
      <p:bldP spid="33880" grpId="0" animBg="1"/>
      <p:bldP spid="33881" grpId="0" animBg="1"/>
      <p:bldP spid="33883" grpId="0" animBg="1"/>
      <p:bldP spid="33884" grpId="0" animBg="1"/>
      <p:bldP spid="33885" grpId="0" animBg="1"/>
      <p:bldP spid="33886" grpId="0" animBg="1"/>
      <p:bldP spid="3389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9375" y="374650"/>
            <a:ext cx="2332038" cy="533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学生成绩表</a:t>
            </a:r>
          </a:p>
        </p:txBody>
      </p:sp>
      <p:graphicFrame>
        <p:nvGraphicFramePr>
          <p:cNvPr id="5559" name="Group 439"/>
          <p:cNvGraphicFramePr>
            <a:graphicFrameLocks noGrp="1"/>
          </p:cNvGraphicFramePr>
          <p:nvPr/>
        </p:nvGraphicFramePr>
        <p:xfrm>
          <a:off x="533400" y="1190625"/>
          <a:ext cx="3505200" cy="1976438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372978513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975697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33465023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860230203"/>
                    </a:ext>
                  </a:extLst>
                </a:gridCol>
              </a:tblGrid>
              <a:tr h="258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20051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刘大海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</a:t>
                      </a:r>
                      <a:endParaRPr kumimoji="0" lang="zh-CN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75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552093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20042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90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83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355312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20066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吴晓英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88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121718"/>
                  </a:ext>
                </a:extLst>
              </a:tr>
              <a:tr h="258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20038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225287"/>
                  </a:ext>
                </a:extLst>
              </a:tr>
              <a:tr h="265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洋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60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969858"/>
                  </a:ext>
                </a:extLst>
              </a:tr>
            </a:tbl>
          </a:graphicData>
        </a:graphic>
      </p:graphicFrame>
      <p:sp>
        <p:nvSpPr>
          <p:cNvPr id="5168" name="Text Box 48"/>
          <p:cNvSpPr txBox="1">
            <a:spLocks noChangeArrowheads="1"/>
          </p:cNvSpPr>
          <p:nvPr/>
        </p:nvSpPr>
        <p:spPr bwMode="auto">
          <a:xfrm>
            <a:off x="228600" y="1119188"/>
            <a:ext cx="3810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5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590550" y="790575"/>
            <a:ext cx="335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学 号   姓 名   数学 外语</a:t>
            </a:r>
          </a:p>
        </p:txBody>
      </p:sp>
      <p:graphicFrame>
        <p:nvGraphicFramePr>
          <p:cNvPr id="5563" name="Group 443"/>
          <p:cNvGraphicFramePr>
            <a:graphicFrameLocks noGrp="1"/>
          </p:cNvGraphicFramePr>
          <p:nvPr/>
        </p:nvGraphicFramePr>
        <p:xfrm>
          <a:off x="4857750" y="1190625"/>
          <a:ext cx="3505200" cy="1985963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535333257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6103354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93499033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607394346"/>
                    </a:ext>
                  </a:extLst>
                </a:gridCol>
              </a:tblGrid>
              <a:tr h="225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20038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049826"/>
                  </a:ext>
                </a:extLst>
              </a:tr>
              <a:tr h="258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20042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90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83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732587"/>
                  </a:ext>
                </a:extLst>
              </a:tr>
              <a:tr h="404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20051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刘大海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</a:t>
                      </a:r>
                      <a:endParaRPr kumimoji="0" lang="zh-CN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75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780994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洋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60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450638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20066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吴晓英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88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398341"/>
                  </a:ext>
                </a:extLst>
              </a:tr>
            </a:tbl>
          </a:graphicData>
        </a:graphic>
      </p:graphicFrame>
      <p:sp>
        <p:nvSpPr>
          <p:cNvPr id="5238" name="Text Box 118"/>
          <p:cNvSpPr txBox="1">
            <a:spLocks noChangeArrowheads="1"/>
          </p:cNvSpPr>
          <p:nvPr/>
        </p:nvSpPr>
        <p:spPr bwMode="auto">
          <a:xfrm>
            <a:off x="4876800" y="790575"/>
            <a:ext cx="335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学 号   姓 名   数学 外语</a:t>
            </a:r>
          </a:p>
        </p:txBody>
      </p:sp>
      <p:graphicFrame>
        <p:nvGraphicFramePr>
          <p:cNvPr id="5561" name="Group 441"/>
          <p:cNvGraphicFramePr>
            <a:graphicFrameLocks noGrp="1"/>
          </p:cNvGraphicFramePr>
          <p:nvPr/>
        </p:nvGraphicFramePr>
        <p:xfrm>
          <a:off x="609600" y="4122738"/>
          <a:ext cx="3505200" cy="1976437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368516439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40174227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29910182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863864545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洋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60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28074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20051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刘大海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</a:t>
                      </a:r>
                      <a:endParaRPr kumimoji="0" lang="zh-CN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75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021082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20038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93962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20066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吴晓英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88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18613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20042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90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83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058994"/>
                  </a:ext>
                </a:extLst>
              </a:tr>
            </a:tbl>
          </a:graphicData>
        </a:graphic>
      </p:graphicFrame>
      <p:graphicFrame>
        <p:nvGraphicFramePr>
          <p:cNvPr id="5562" name="Group 442"/>
          <p:cNvGraphicFramePr>
            <a:graphicFrameLocks noGrp="1"/>
          </p:cNvGraphicFramePr>
          <p:nvPr/>
        </p:nvGraphicFramePr>
        <p:xfrm>
          <a:off x="4724400" y="4114800"/>
          <a:ext cx="4191000" cy="1976438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375731945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1948503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3255864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4953320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932430988"/>
                    </a:ext>
                  </a:extLst>
                </a:gridCol>
              </a:tblGrid>
              <a:tr h="193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20042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90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83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173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388791"/>
                  </a:ext>
                </a:extLst>
              </a:tr>
              <a:tr h="200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20066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吴晓英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88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170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789372"/>
                  </a:ext>
                </a:extLst>
              </a:tr>
              <a:tr h="198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20051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刘大海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</a:t>
                      </a:r>
                      <a:endParaRPr kumimoji="0" lang="zh-CN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75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155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751361"/>
                  </a:ext>
                </a:extLst>
              </a:tr>
              <a:tr h="200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20038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88127"/>
                  </a:ext>
                </a:extLst>
              </a:tr>
              <a:tr h="198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洋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60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130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468388"/>
                  </a:ext>
                </a:extLst>
              </a:tr>
            </a:tbl>
          </a:graphicData>
        </a:graphic>
      </p:graphicFrame>
      <p:sp>
        <p:nvSpPr>
          <p:cNvPr id="5516" name="Text Box 396"/>
          <p:cNvSpPr txBox="1">
            <a:spLocks noChangeArrowheads="1"/>
          </p:cNvSpPr>
          <p:nvPr/>
        </p:nvSpPr>
        <p:spPr bwMode="auto">
          <a:xfrm>
            <a:off x="4572000" y="1195388"/>
            <a:ext cx="3810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5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517" name="Text Box 397"/>
          <p:cNvSpPr txBox="1">
            <a:spLocks noChangeArrowheads="1"/>
          </p:cNvSpPr>
          <p:nvPr/>
        </p:nvSpPr>
        <p:spPr bwMode="auto">
          <a:xfrm>
            <a:off x="685800" y="3717925"/>
            <a:ext cx="335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学 号   姓 名   数学 外语</a:t>
            </a:r>
          </a:p>
        </p:txBody>
      </p:sp>
      <p:sp>
        <p:nvSpPr>
          <p:cNvPr id="5521" name="Text Box 401"/>
          <p:cNvSpPr txBox="1">
            <a:spLocks noChangeArrowheads="1"/>
          </p:cNvSpPr>
          <p:nvPr/>
        </p:nvSpPr>
        <p:spPr bwMode="auto">
          <a:xfrm>
            <a:off x="4800600" y="3733800"/>
            <a:ext cx="412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学 号   姓 名   数学 外语  总分</a:t>
            </a:r>
          </a:p>
        </p:txBody>
      </p:sp>
      <p:sp>
        <p:nvSpPr>
          <p:cNvPr id="5522" name="Text Box 402"/>
          <p:cNvSpPr txBox="1">
            <a:spLocks noChangeArrowheads="1"/>
          </p:cNvSpPr>
          <p:nvPr/>
        </p:nvSpPr>
        <p:spPr bwMode="auto">
          <a:xfrm>
            <a:off x="304800" y="4038600"/>
            <a:ext cx="3810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5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523" name="Text Box 403"/>
          <p:cNvSpPr txBox="1">
            <a:spLocks noChangeArrowheads="1"/>
          </p:cNvSpPr>
          <p:nvPr/>
        </p:nvSpPr>
        <p:spPr bwMode="auto">
          <a:xfrm>
            <a:off x="4419600" y="4038600"/>
            <a:ext cx="3810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5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524" name="Text Box 404"/>
          <p:cNvSpPr txBox="1">
            <a:spLocks noChangeArrowheads="1"/>
          </p:cNvSpPr>
          <p:nvPr/>
        </p:nvSpPr>
        <p:spPr bwMode="auto">
          <a:xfrm>
            <a:off x="1447800" y="3136900"/>
            <a:ext cx="145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(a) 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无序表</a:t>
            </a:r>
          </a:p>
        </p:txBody>
      </p:sp>
      <p:sp>
        <p:nvSpPr>
          <p:cNvPr id="5525" name="Text Box 405"/>
          <p:cNvSpPr txBox="1">
            <a:spLocks noChangeArrowheads="1"/>
          </p:cNvSpPr>
          <p:nvPr/>
        </p:nvSpPr>
        <p:spPr bwMode="auto">
          <a:xfrm>
            <a:off x="5105400" y="3152775"/>
            <a:ext cx="297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(b) 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按学号排列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的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有序表</a:t>
            </a:r>
          </a:p>
        </p:txBody>
      </p:sp>
      <p:sp>
        <p:nvSpPr>
          <p:cNvPr id="5528" name="Text Box 408"/>
          <p:cNvSpPr txBox="1">
            <a:spLocks noChangeArrowheads="1"/>
          </p:cNvSpPr>
          <p:nvPr/>
        </p:nvSpPr>
        <p:spPr bwMode="auto">
          <a:xfrm>
            <a:off x="533400" y="6021388"/>
            <a:ext cx="348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(c) 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按数学成绩排列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的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有序表</a:t>
            </a:r>
          </a:p>
        </p:txBody>
      </p:sp>
      <p:sp>
        <p:nvSpPr>
          <p:cNvPr id="5529" name="Text Box 409"/>
          <p:cNvSpPr txBox="1">
            <a:spLocks noChangeArrowheads="1"/>
          </p:cNvSpPr>
          <p:nvPr/>
        </p:nvSpPr>
        <p:spPr bwMode="auto">
          <a:xfrm>
            <a:off x="4895850" y="6021388"/>
            <a:ext cx="348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(d) 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按总分成绩排列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的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有序表</a:t>
            </a:r>
          </a:p>
        </p:txBody>
      </p:sp>
      <p:sp>
        <p:nvSpPr>
          <p:cNvPr id="5530" name="AutoShape 410"/>
          <p:cNvSpPr>
            <a:spLocks noChangeArrowheads="1"/>
          </p:cNvSpPr>
          <p:nvPr/>
        </p:nvSpPr>
        <p:spPr bwMode="auto">
          <a:xfrm>
            <a:off x="4267200" y="2085975"/>
            <a:ext cx="304800" cy="381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1" name="AutoShape 411"/>
          <p:cNvSpPr>
            <a:spLocks noChangeArrowheads="1"/>
          </p:cNvSpPr>
          <p:nvPr/>
        </p:nvSpPr>
        <p:spPr bwMode="auto">
          <a:xfrm>
            <a:off x="838200" y="3332163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2" name="AutoShape 412"/>
          <p:cNvSpPr>
            <a:spLocks noChangeArrowheads="1"/>
          </p:cNvSpPr>
          <p:nvPr/>
        </p:nvSpPr>
        <p:spPr bwMode="auto">
          <a:xfrm rot="-2723438">
            <a:off x="4114800" y="32004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5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5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8" grpId="0"/>
      <p:bldP spid="5516" grpId="0"/>
      <p:bldP spid="5517" grpId="0"/>
      <p:bldP spid="5521" grpId="0"/>
      <p:bldP spid="5522" grpId="0"/>
      <p:bldP spid="5523" grpId="0"/>
      <p:bldP spid="5525" grpId="0"/>
      <p:bldP spid="5528" grpId="0"/>
      <p:bldP spid="5529" grpId="0"/>
      <p:bldP spid="5530" grpId="0" animBg="1"/>
      <p:bldP spid="5531" grpId="0" animBg="1"/>
      <p:bldP spid="553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57200" y="476250"/>
            <a:ext cx="3962400" cy="28813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Oval 3"/>
          <p:cNvSpPr>
            <a:spLocks noChangeArrowheads="1"/>
          </p:cNvSpPr>
          <p:nvPr/>
        </p:nvSpPr>
        <p:spPr bwMode="auto">
          <a:xfrm>
            <a:off x="1447800" y="12954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20" name="Oval 4"/>
          <p:cNvSpPr>
            <a:spLocks noChangeArrowheads="1"/>
          </p:cNvSpPr>
          <p:nvPr/>
        </p:nvSpPr>
        <p:spPr bwMode="auto">
          <a:xfrm>
            <a:off x="685800" y="2895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21" name="Oval 5"/>
          <p:cNvSpPr>
            <a:spLocks noChangeArrowheads="1"/>
          </p:cNvSpPr>
          <p:nvPr/>
        </p:nvSpPr>
        <p:spPr bwMode="auto">
          <a:xfrm>
            <a:off x="1905000" y="2133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22" name="Oval 6"/>
          <p:cNvSpPr>
            <a:spLocks noChangeArrowheads="1"/>
          </p:cNvSpPr>
          <p:nvPr/>
        </p:nvSpPr>
        <p:spPr bwMode="auto">
          <a:xfrm>
            <a:off x="990600" y="2133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H="1">
            <a:off x="914400" y="2514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Oval 8"/>
          <p:cNvSpPr>
            <a:spLocks noChangeArrowheads="1"/>
          </p:cNvSpPr>
          <p:nvPr/>
        </p:nvSpPr>
        <p:spPr bwMode="auto">
          <a:xfrm>
            <a:off x="3810000" y="2133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25" name="Oval 9"/>
          <p:cNvSpPr>
            <a:spLocks noChangeArrowheads="1"/>
          </p:cNvSpPr>
          <p:nvPr/>
        </p:nvSpPr>
        <p:spPr bwMode="auto">
          <a:xfrm>
            <a:off x="2895600" y="2133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26" name="Oval 10"/>
          <p:cNvSpPr>
            <a:spLocks noChangeArrowheads="1"/>
          </p:cNvSpPr>
          <p:nvPr/>
        </p:nvSpPr>
        <p:spPr bwMode="auto">
          <a:xfrm>
            <a:off x="3276600" y="12954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27" name="Oval 11"/>
          <p:cNvSpPr>
            <a:spLocks noChangeArrowheads="1"/>
          </p:cNvSpPr>
          <p:nvPr/>
        </p:nvSpPr>
        <p:spPr bwMode="auto">
          <a:xfrm>
            <a:off x="2286000" y="53340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flipH="1">
            <a:off x="1752600" y="914400"/>
            <a:ext cx="685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>
            <a:off x="2590800" y="914400"/>
            <a:ext cx="762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 flipH="1">
            <a:off x="1295400" y="1676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1676400" y="1676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flipH="1">
            <a:off x="3124200" y="16764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>
            <a:off x="3505200" y="1676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4" name="Rectangle 18"/>
          <p:cNvSpPr>
            <a:spLocks noChangeArrowheads="1"/>
          </p:cNvSpPr>
          <p:nvPr/>
        </p:nvSpPr>
        <p:spPr bwMode="auto">
          <a:xfrm>
            <a:off x="4641850" y="476250"/>
            <a:ext cx="3962400" cy="28813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Oval 19"/>
          <p:cNvSpPr>
            <a:spLocks noChangeArrowheads="1"/>
          </p:cNvSpPr>
          <p:nvPr/>
        </p:nvSpPr>
        <p:spPr bwMode="auto">
          <a:xfrm>
            <a:off x="5715000" y="12954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36" name="Oval 20"/>
          <p:cNvSpPr>
            <a:spLocks noChangeArrowheads="1"/>
          </p:cNvSpPr>
          <p:nvPr/>
        </p:nvSpPr>
        <p:spPr bwMode="auto">
          <a:xfrm>
            <a:off x="4953000" y="2895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37" name="Oval 21"/>
          <p:cNvSpPr>
            <a:spLocks noChangeArrowheads="1"/>
          </p:cNvSpPr>
          <p:nvPr/>
        </p:nvSpPr>
        <p:spPr bwMode="auto">
          <a:xfrm>
            <a:off x="6172200" y="2133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38" name="Oval 22"/>
          <p:cNvSpPr>
            <a:spLocks noChangeArrowheads="1"/>
          </p:cNvSpPr>
          <p:nvPr/>
        </p:nvSpPr>
        <p:spPr bwMode="auto">
          <a:xfrm>
            <a:off x="5257800" y="2133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 flipH="1">
            <a:off x="5181600" y="25146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0" name="Oval 24"/>
          <p:cNvSpPr>
            <a:spLocks noChangeArrowheads="1"/>
          </p:cNvSpPr>
          <p:nvPr/>
        </p:nvSpPr>
        <p:spPr bwMode="auto">
          <a:xfrm>
            <a:off x="8077200" y="2133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41" name="Oval 25"/>
          <p:cNvSpPr>
            <a:spLocks noChangeArrowheads="1"/>
          </p:cNvSpPr>
          <p:nvPr/>
        </p:nvSpPr>
        <p:spPr bwMode="auto">
          <a:xfrm>
            <a:off x="7162800" y="21336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42" name="Oval 26"/>
          <p:cNvSpPr>
            <a:spLocks noChangeArrowheads="1"/>
          </p:cNvSpPr>
          <p:nvPr/>
        </p:nvSpPr>
        <p:spPr bwMode="auto">
          <a:xfrm>
            <a:off x="7543800" y="1295400"/>
            <a:ext cx="381000" cy="381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43" name="Oval 27"/>
          <p:cNvSpPr>
            <a:spLocks noChangeArrowheads="1"/>
          </p:cNvSpPr>
          <p:nvPr/>
        </p:nvSpPr>
        <p:spPr bwMode="auto">
          <a:xfrm>
            <a:off x="6553200" y="533400"/>
            <a:ext cx="381000" cy="3810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44" name="Line 28"/>
          <p:cNvSpPr>
            <a:spLocks noChangeShapeType="1"/>
          </p:cNvSpPr>
          <p:nvPr/>
        </p:nvSpPr>
        <p:spPr bwMode="auto">
          <a:xfrm flipH="1">
            <a:off x="6019800" y="914400"/>
            <a:ext cx="685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4845" name="Line 29"/>
          <p:cNvSpPr>
            <a:spLocks noChangeShapeType="1"/>
          </p:cNvSpPr>
          <p:nvPr/>
        </p:nvSpPr>
        <p:spPr bwMode="auto">
          <a:xfrm>
            <a:off x="6858000" y="914400"/>
            <a:ext cx="762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4846" name="Line 30"/>
          <p:cNvSpPr>
            <a:spLocks noChangeShapeType="1"/>
          </p:cNvSpPr>
          <p:nvPr/>
        </p:nvSpPr>
        <p:spPr bwMode="auto">
          <a:xfrm flipH="1">
            <a:off x="5562600" y="1676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7" name="Line 31"/>
          <p:cNvSpPr>
            <a:spLocks noChangeShapeType="1"/>
          </p:cNvSpPr>
          <p:nvPr/>
        </p:nvSpPr>
        <p:spPr bwMode="auto">
          <a:xfrm>
            <a:off x="5943600" y="1676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8" name="Line 32"/>
          <p:cNvSpPr>
            <a:spLocks noChangeShapeType="1"/>
          </p:cNvSpPr>
          <p:nvPr/>
        </p:nvSpPr>
        <p:spPr bwMode="auto">
          <a:xfrm flipH="1">
            <a:off x="7391400" y="16764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9" name="Line 33"/>
          <p:cNvSpPr>
            <a:spLocks noChangeShapeType="1"/>
          </p:cNvSpPr>
          <p:nvPr/>
        </p:nvSpPr>
        <p:spPr bwMode="auto">
          <a:xfrm>
            <a:off x="7772400" y="1676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0" name="Rectangle 34"/>
          <p:cNvSpPr>
            <a:spLocks noChangeArrowheads="1"/>
          </p:cNvSpPr>
          <p:nvPr/>
        </p:nvSpPr>
        <p:spPr bwMode="auto">
          <a:xfrm>
            <a:off x="457200" y="3573463"/>
            <a:ext cx="3962400" cy="280828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1" name="Oval 35"/>
          <p:cNvSpPr>
            <a:spLocks noChangeArrowheads="1"/>
          </p:cNvSpPr>
          <p:nvPr/>
        </p:nvSpPr>
        <p:spPr bwMode="auto">
          <a:xfrm>
            <a:off x="1447800" y="4373563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52" name="Oval 36"/>
          <p:cNvSpPr>
            <a:spLocks noChangeArrowheads="1"/>
          </p:cNvSpPr>
          <p:nvPr/>
        </p:nvSpPr>
        <p:spPr bwMode="auto">
          <a:xfrm>
            <a:off x="685800" y="5973763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53" name="Oval 37"/>
          <p:cNvSpPr>
            <a:spLocks noChangeArrowheads="1"/>
          </p:cNvSpPr>
          <p:nvPr/>
        </p:nvSpPr>
        <p:spPr bwMode="auto">
          <a:xfrm>
            <a:off x="1905000" y="5211763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54" name="Oval 38"/>
          <p:cNvSpPr>
            <a:spLocks noChangeArrowheads="1"/>
          </p:cNvSpPr>
          <p:nvPr/>
        </p:nvSpPr>
        <p:spPr bwMode="auto">
          <a:xfrm>
            <a:off x="990600" y="5211763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55" name="Line 39"/>
          <p:cNvSpPr>
            <a:spLocks noChangeShapeType="1"/>
          </p:cNvSpPr>
          <p:nvPr/>
        </p:nvSpPr>
        <p:spPr bwMode="auto">
          <a:xfrm flipH="1">
            <a:off x="914400" y="5597525"/>
            <a:ext cx="228600" cy="42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6" name="Oval 40"/>
          <p:cNvSpPr>
            <a:spLocks noChangeArrowheads="1"/>
          </p:cNvSpPr>
          <p:nvPr/>
        </p:nvSpPr>
        <p:spPr bwMode="auto">
          <a:xfrm>
            <a:off x="3810000" y="5211763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57" name="Oval 41"/>
          <p:cNvSpPr>
            <a:spLocks noChangeArrowheads="1"/>
          </p:cNvSpPr>
          <p:nvPr/>
        </p:nvSpPr>
        <p:spPr bwMode="auto">
          <a:xfrm>
            <a:off x="2895600" y="5211763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58" name="Oval 42"/>
          <p:cNvSpPr>
            <a:spLocks noChangeArrowheads="1"/>
          </p:cNvSpPr>
          <p:nvPr/>
        </p:nvSpPr>
        <p:spPr bwMode="auto">
          <a:xfrm>
            <a:off x="3276600" y="4373563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59" name="Oval 43"/>
          <p:cNvSpPr>
            <a:spLocks noChangeArrowheads="1"/>
          </p:cNvSpPr>
          <p:nvPr/>
        </p:nvSpPr>
        <p:spPr bwMode="auto">
          <a:xfrm>
            <a:off x="2286000" y="3611563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4860" name="Line 44"/>
          <p:cNvSpPr>
            <a:spLocks noChangeShapeType="1"/>
          </p:cNvSpPr>
          <p:nvPr/>
        </p:nvSpPr>
        <p:spPr bwMode="auto">
          <a:xfrm flipH="1">
            <a:off x="1752600" y="3997325"/>
            <a:ext cx="6858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4861" name="Line 45"/>
          <p:cNvSpPr>
            <a:spLocks noChangeShapeType="1"/>
          </p:cNvSpPr>
          <p:nvPr/>
        </p:nvSpPr>
        <p:spPr bwMode="auto">
          <a:xfrm>
            <a:off x="2590800" y="3997325"/>
            <a:ext cx="7620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4862" name="Line 46"/>
          <p:cNvSpPr>
            <a:spLocks noChangeShapeType="1"/>
          </p:cNvSpPr>
          <p:nvPr/>
        </p:nvSpPr>
        <p:spPr bwMode="auto">
          <a:xfrm flipH="1">
            <a:off x="1295400" y="4764088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3" name="Line 47"/>
          <p:cNvSpPr>
            <a:spLocks noChangeShapeType="1"/>
          </p:cNvSpPr>
          <p:nvPr/>
        </p:nvSpPr>
        <p:spPr bwMode="auto">
          <a:xfrm>
            <a:off x="1676400" y="4764088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4" name="Line 48"/>
          <p:cNvSpPr>
            <a:spLocks noChangeShapeType="1"/>
          </p:cNvSpPr>
          <p:nvPr/>
        </p:nvSpPr>
        <p:spPr bwMode="auto">
          <a:xfrm flipH="1">
            <a:off x="3124200" y="4759325"/>
            <a:ext cx="304800" cy="42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5" name="Line 49"/>
          <p:cNvSpPr>
            <a:spLocks noChangeShapeType="1"/>
          </p:cNvSpPr>
          <p:nvPr/>
        </p:nvSpPr>
        <p:spPr bwMode="auto">
          <a:xfrm>
            <a:off x="3505200" y="4764088"/>
            <a:ext cx="3810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6" name="Text Box 50"/>
          <p:cNvSpPr txBox="1">
            <a:spLocks noChangeArrowheads="1"/>
          </p:cNvSpPr>
          <p:nvPr/>
        </p:nvSpPr>
        <p:spPr bwMode="auto">
          <a:xfrm>
            <a:off x="4800600" y="4495800"/>
            <a:ext cx="4191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4。对以序号序号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i=i-1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的结点为双亲结点为根的二叉树，进行堆调整。此时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已等于1，调整完后，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初始大顶堆建成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4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4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4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4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34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34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4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34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5" grpId="0" animBg="1"/>
      <p:bldP spid="34836" grpId="0" animBg="1"/>
      <p:bldP spid="34837" grpId="0" animBg="1"/>
      <p:bldP spid="34838" grpId="0" animBg="1"/>
      <p:bldP spid="34840" grpId="0" animBg="1"/>
      <p:bldP spid="34841" grpId="0" animBg="1"/>
      <p:bldP spid="34842" grpId="0" animBg="1"/>
      <p:bldP spid="34843" grpId="0" animBg="1"/>
      <p:bldP spid="34851" grpId="0" animBg="1"/>
      <p:bldP spid="34852" grpId="0" animBg="1"/>
      <p:bldP spid="34853" grpId="0" animBg="1"/>
      <p:bldP spid="34854" grpId="0" animBg="1"/>
      <p:bldP spid="34856" grpId="0" animBg="1"/>
      <p:bldP spid="34857" grpId="0" animBg="1"/>
      <p:bldP spid="34858" grpId="0" animBg="1"/>
      <p:bldP spid="3485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457200" y="476250"/>
            <a:ext cx="3962400" cy="226536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5" name="Oval 35"/>
          <p:cNvSpPr>
            <a:spLocks noChangeArrowheads="1"/>
          </p:cNvSpPr>
          <p:nvPr/>
        </p:nvSpPr>
        <p:spPr bwMode="auto">
          <a:xfrm>
            <a:off x="1447800" y="13922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76" name="Oval 36"/>
          <p:cNvSpPr>
            <a:spLocks noChangeArrowheads="1"/>
          </p:cNvSpPr>
          <p:nvPr/>
        </p:nvSpPr>
        <p:spPr bwMode="auto">
          <a:xfrm>
            <a:off x="685800" y="28527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77" name="Oval 37"/>
          <p:cNvSpPr>
            <a:spLocks noChangeArrowheads="1"/>
          </p:cNvSpPr>
          <p:nvPr/>
        </p:nvSpPr>
        <p:spPr bwMode="auto">
          <a:xfrm>
            <a:off x="1905000" y="22304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78" name="Oval 38"/>
          <p:cNvSpPr>
            <a:spLocks noChangeArrowheads="1"/>
          </p:cNvSpPr>
          <p:nvPr/>
        </p:nvSpPr>
        <p:spPr bwMode="auto">
          <a:xfrm>
            <a:off x="990600" y="22304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80" name="Oval 40"/>
          <p:cNvSpPr>
            <a:spLocks noChangeArrowheads="1"/>
          </p:cNvSpPr>
          <p:nvPr/>
        </p:nvSpPr>
        <p:spPr bwMode="auto">
          <a:xfrm>
            <a:off x="3810000" y="22304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81" name="Oval 41"/>
          <p:cNvSpPr>
            <a:spLocks noChangeArrowheads="1"/>
          </p:cNvSpPr>
          <p:nvPr/>
        </p:nvSpPr>
        <p:spPr bwMode="auto">
          <a:xfrm>
            <a:off x="2895600" y="22304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82" name="Oval 42"/>
          <p:cNvSpPr>
            <a:spLocks noChangeArrowheads="1"/>
          </p:cNvSpPr>
          <p:nvPr/>
        </p:nvSpPr>
        <p:spPr bwMode="auto">
          <a:xfrm>
            <a:off x="3276600" y="13922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83" name="Oval 43"/>
          <p:cNvSpPr>
            <a:spLocks noChangeArrowheads="1"/>
          </p:cNvSpPr>
          <p:nvPr/>
        </p:nvSpPr>
        <p:spPr bwMode="auto">
          <a:xfrm>
            <a:off x="2286000" y="630238"/>
            <a:ext cx="381000" cy="355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84" name="Line 44"/>
          <p:cNvSpPr>
            <a:spLocks noChangeShapeType="1"/>
          </p:cNvSpPr>
          <p:nvPr/>
        </p:nvSpPr>
        <p:spPr bwMode="auto">
          <a:xfrm flipH="1">
            <a:off x="1752600" y="1016000"/>
            <a:ext cx="6858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85" name="Line 45"/>
          <p:cNvSpPr>
            <a:spLocks noChangeShapeType="1"/>
          </p:cNvSpPr>
          <p:nvPr/>
        </p:nvSpPr>
        <p:spPr bwMode="auto">
          <a:xfrm>
            <a:off x="2590800" y="1016000"/>
            <a:ext cx="7620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86" name="Line 46"/>
          <p:cNvSpPr>
            <a:spLocks noChangeShapeType="1"/>
          </p:cNvSpPr>
          <p:nvPr/>
        </p:nvSpPr>
        <p:spPr bwMode="auto">
          <a:xfrm flipH="1">
            <a:off x="1295400" y="1782763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87" name="Line 47"/>
          <p:cNvSpPr>
            <a:spLocks noChangeShapeType="1"/>
          </p:cNvSpPr>
          <p:nvPr/>
        </p:nvSpPr>
        <p:spPr bwMode="auto">
          <a:xfrm>
            <a:off x="1676400" y="1782763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88" name="Line 48"/>
          <p:cNvSpPr>
            <a:spLocks noChangeShapeType="1"/>
          </p:cNvSpPr>
          <p:nvPr/>
        </p:nvSpPr>
        <p:spPr bwMode="auto">
          <a:xfrm flipH="1">
            <a:off x="3124200" y="1778000"/>
            <a:ext cx="304800" cy="42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89" name="Line 49"/>
          <p:cNvSpPr>
            <a:spLocks noChangeShapeType="1"/>
          </p:cNvSpPr>
          <p:nvPr/>
        </p:nvSpPr>
        <p:spPr bwMode="auto">
          <a:xfrm>
            <a:off x="3505200" y="1782763"/>
            <a:ext cx="3810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90" name="Rectangle 50"/>
          <p:cNvSpPr>
            <a:spLocks noChangeArrowheads="1"/>
          </p:cNvSpPr>
          <p:nvPr/>
        </p:nvSpPr>
        <p:spPr bwMode="auto">
          <a:xfrm>
            <a:off x="4724400" y="476250"/>
            <a:ext cx="3962400" cy="226536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91" name="Oval 51"/>
          <p:cNvSpPr>
            <a:spLocks noChangeArrowheads="1"/>
          </p:cNvSpPr>
          <p:nvPr/>
        </p:nvSpPr>
        <p:spPr bwMode="auto">
          <a:xfrm>
            <a:off x="5715000" y="13922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92" name="Oval 52"/>
          <p:cNvSpPr>
            <a:spLocks noChangeArrowheads="1"/>
          </p:cNvSpPr>
          <p:nvPr/>
        </p:nvSpPr>
        <p:spPr bwMode="auto">
          <a:xfrm>
            <a:off x="6172200" y="22304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93" name="Oval 53"/>
          <p:cNvSpPr>
            <a:spLocks noChangeArrowheads="1"/>
          </p:cNvSpPr>
          <p:nvPr/>
        </p:nvSpPr>
        <p:spPr bwMode="auto">
          <a:xfrm>
            <a:off x="5257800" y="22304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94" name="Oval 54"/>
          <p:cNvSpPr>
            <a:spLocks noChangeArrowheads="1"/>
          </p:cNvSpPr>
          <p:nvPr/>
        </p:nvSpPr>
        <p:spPr bwMode="auto">
          <a:xfrm>
            <a:off x="8077200" y="22304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95" name="Oval 55"/>
          <p:cNvSpPr>
            <a:spLocks noChangeArrowheads="1"/>
          </p:cNvSpPr>
          <p:nvPr/>
        </p:nvSpPr>
        <p:spPr bwMode="auto">
          <a:xfrm>
            <a:off x="7162800" y="22304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96" name="Oval 56"/>
          <p:cNvSpPr>
            <a:spLocks noChangeArrowheads="1"/>
          </p:cNvSpPr>
          <p:nvPr/>
        </p:nvSpPr>
        <p:spPr bwMode="auto">
          <a:xfrm>
            <a:off x="7543800" y="13922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97" name="Oval 57"/>
          <p:cNvSpPr>
            <a:spLocks noChangeArrowheads="1"/>
          </p:cNvSpPr>
          <p:nvPr/>
        </p:nvSpPr>
        <p:spPr bwMode="auto">
          <a:xfrm>
            <a:off x="6553200" y="6302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898" name="Line 58"/>
          <p:cNvSpPr>
            <a:spLocks noChangeShapeType="1"/>
          </p:cNvSpPr>
          <p:nvPr/>
        </p:nvSpPr>
        <p:spPr bwMode="auto">
          <a:xfrm flipH="1">
            <a:off x="6019800" y="1016000"/>
            <a:ext cx="6858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899" name="Line 59"/>
          <p:cNvSpPr>
            <a:spLocks noChangeShapeType="1"/>
          </p:cNvSpPr>
          <p:nvPr/>
        </p:nvSpPr>
        <p:spPr bwMode="auto">
          <a:xfrm>
            <a:off x="6858000" y="1016000"/>
            <a:ext cx="7620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900" name="Line 60"/>
          <p:cNvSpPr>
            <a:spLocks noChangeShapeType="1"/>
          </p:cNvSpPr>
          <p:nvPr/>
        </p:nvSpPr>
        <p:spPr bwMode="auto">
          <a:xfrm flipH="1">
            <a:off x="5562600" y="1782763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01" name="Line 61"/>
          <p:cNvSpPr>
            <a:spLocks noChangeShapeType="1"/>
          </p:cNvSpPr>
          <p:nvPr/>
        </p:nvSpPr>
        <p:spPr bwMode="auto">
          <a:xfrm>
            <a:off x="5943600" y="1782763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02" name="Line 62"/>
          <p:cNvSpPr>
            <a:spLocks noChangeShapeType="1"/>
          </p:cNvSpPr>
          <p:nvPr/>
        </p:nvSpPr>
        <p:spPr bwMode="auto">
          <a:xfrm flipH="1">
            <a:off x="7391400" y="1778000"/>
            <a:ext cx="304800" cy="42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03" name="Line 63"/>
          <p:cNvSpPr>
            <a:spLocks noChangeShapeType="1"/>
          </p:cNvSpPr>
          <p:nvPr/>
        </p:nvSpPr>
        <p:spPr bwMode="auto">
          <a:xfrm>
            <a:off x="7772400" y="1782763"/>
            <a:ext cx="3810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04" name="Oval 64"/>
          <p:cNvSpPr>
            <a:spLocks noChangeArrowheads="1"/>
          </p:cNvSpPr>
          <p:nvPr/>
        </p:nvSpPr>
        <p:spPr bwMode="auto">
          <a:xfrm>
            <a:off x="5029200" y="28527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05" name="Rectangle 65"/>
          <p:cNvSpPr>
            <a:spLocks noChangeArrowheads="1"/>
          </p:cNvSpPr>
          <p:nvPr/>
        </p:nvSpPr>
        <p:spPr bwMode="auto">
          <a:xfrm>
            <a:off x="533400" y="3573463"/>
            <a:ext cx="3276600" cy="232886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906" name="Oval 66"/>
          <p:cNvSpPr>
            <a:spLocks noChangeArrowheads="1"/>
          </p:cNvSpPr>
          <p:nvPr/>
        </p:nvSpPr>
        <p:spPr bwMode="auto">
          <a:xfrm>
            <a:off x="1524000" y="4479925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07" name="Oval 67"/>
          <p:cNvSpPr>
            <a:spLocks noChangeArrowheads="1"/>
          </p:cNvSpPr>
          <p:nvPr/>
        </p:nvSpPr>
        <p:spPr bwMode="auto">
          <a:xfrm>
            <a:off x="1981200" y="5318125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08" name="Oval 68"/>
          <p:cNvSpPr>
            <a:spLocks noChangeArrowheads="1"/>
          </p:cNvSpPr>
          <p:nvPr/>
        </p:nvSpPr>
        <p:spPr bwMode="auto">
          <a:xfrm>
            <a:off x="1066800" y="5318125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09" name="Oval 69"/>
          <p:cNvSpPr>
            <a:spLocks noChangeArrowheads="1"/>
          </p:cNvSpPr>
          <p:nvPr/>
        </p:nvSpPr>
        <p:spPr bwMode="auto">
          <a:xfrm>
            <a:off x="3886200" y="5318125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10" name="Oval 70"/>
          <p:cNvSpPr>
            <a:spLocks noChangeArrowheads="1"/>
          </p:cNvSpPr>
          <p:nvPr/>
        </p:nvSpPr>
        <p:spPr bwMode="auto">
          <a:xfrm>
            <a:off x="2971800" y="5318125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11" name="Oval 71"/>
          <p:cNvSpPr>
            <a:spLocks noChangeArrowheads="1"/>
          </p:cNvSpPr>
          <p:nvPr/>
        </p:nvSpPr>
        <p:spPr bwMode="auto">
          <a:xfrm>
            <a:off x="3352800" y="4479925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12" name="Oval 72"/>
          <p:cNvSpPr>
            <a:spLocks noChangeArrowheads="1"/>
          </p:cNvSpPr>
          <p:nvPr/>
        </p:nvSpPr>
        <p:spPr bwMode="auto">
          <a:xfrm>
            <a:off x="2362200" y="3717925"/>
            <a:ext cx="381000" cy="355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13" name="Line 73"/>
          <p:cNvSpPr>
            <a:spLocks noChangeShapeType="1"/>
          </p:cNvSpPr>
          <p:nvPr/>
        </p:nvSpPr>
        <p:spPr bwMode="auto">
          <a:xfrm flipH="1">
            <a:off x="1828800" y="4103688"/>
            <a:ext cx="685800" cy="427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914" name="Line 74"/>
          <p:cNvSpPr>
            <a:spLocks noChangeShapeType="1"/>
          </p:cNvSpPr>
          <p:nvPr/>
        </p:nvSpPr>
        <p:spPr bwMode="auto">
          <a:xfrm>
            <a:off x="2667000" y="4103688"/>
            <a:ext cx="762000" cy="427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915" name="Line 75"/>
          <p:cNvSpPr>
            <a:spLocks noChangeShapeType="1"/>
          </p:cNvSpPr>
          <p:nvPr/>
        </p:nvSpPr>
        <p:spPr bwMode="auto">
          <a:xfrm flipH="1">
            <a:off x="1371600" y="4870450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16" name="Line 76"/>
          <p:cNvSpPr>
            <a:spLocks noChangeShapeType="1"/>
          </p:cNvSpPr>
          <p:nvPr/>
        </p:nvSpPr>
        <p:spPr bwMode="auto">
          <a:xfrm>
            <a:off x="1752600" y="4870450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17" name="Line 77"/>
          <p:cNvSpPr>
            <a:spLocks noChangeShapeType="1"/>
          </p:cNvSpPr>
          <p:nvPr/>
        </p:nvSpPr>
        <p:spPr bwMode="auto">
          <a:xfrm flipH="1">
            <a:off x="3200400" y="4865688"/>
            <a:ext cx="304800" cy="427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18" name="Line 78"/>
          <p:cNvSpPr>
            <a:spLocks noChangeShapeType="1"/>
          </p:cNvSpPr>
          <p:nvPr/>
        </p:nvSpPr>
        <p:spPr bwMode="auto">
          <a:xfrm>
            <a:off x="3581400" y="4870450"/>
            <a:ext cx="3810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19" name="Oval 79"/>
          <p:cNvSpPr>
            <a:spLocks noChangeArrowheads="1"/>
          </p:cNvSpPr>
          <p:nvPr/>
        </p:nvSpPr>
        <p:spPr bwMode="auto">
          <a:xfrm>
            <a:off x="838200" y="6054725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20" name="Rectangle 80"/>
          <p:cNvSpPr>
            <a:spLocks noChangeArrowheads="1"/>
          </p:cNvSpPr>
          <p:nvPr/>
        </p:nvSpPr>
        <p:spPr bwMode="auto">
          <a:xfrm>
            <a:off x="4716463" y="3573463"/>
            <a:ext cx="3276600" cy="23431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921" name="Oval 81"/>
          <p:cNvSpPr>
            <a:spLocks noChangeArrowheads="1"/>
          </p:cNvSpPr>
          <p:nvPr/>
        </p:nvSpPr>
        <p:spPr bwMode="auto">
          <a:xfrm>
            <a:off x="5715000" y="44783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22" name="Oval 82"/>
          <p:cNvSpPr>
            <a:spLocks noChangeArrowheads="1"/>
          </p:cNvSpPr>
          <p:nvPr/>
        </p:nvSpPr>
        <p:spPr bwMode="auto">
          <a:xfrm>
            <a:off x="6172200" y="53165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38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23" name="Oval 83"/>
          <p:cNvSpPr>
            <a:spLocks noChangeArrowheads="1"/>
          </p:cNvSpPr>
          <p:nvPr/>
        </p:nvSpPr>
        <p:spPr bwMode="auto">
          <a:xfrm>
            <a:off x="5257800" y="53165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 u="sng">
                <a:solidFill>
                  <a:srgbClr val="000000"/>
                </a:solidFill>
                <a:latin typeface="宋体" panose="02010600030101010101" pitchFamily="2" charset="-122"/>
              </a:rPr>
              <a:t>49</a:t>
            </a:r>
            <a:endParaRPr lang="zh-CN" altLang="zh-CN" sz="2400" u="sng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24" name="Oval 84"/>
          <p:cNvSpPr>
            <a:spLocks noChangeArrowheads="1"/>
          </p:cNvSpPr>
          <p:nvPr/>
        </p:nvSpPr>
        <p:spPr bwMode="auto">
          <a:xfrm>
            <a:off x="8077200" y="53165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97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25" name="Oval 85"/>
          <p:cNvSpPr>
            <a:spLocks noChangeArrowheads="1"/>
          </p:cNvSpPr>
          <p:nvPr/>
        </p:nvSpPr>
        <p:spPr bwMode="auto">
          <a:xfrm>
            <a:off x="7162800" y="53165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26" name="Oval 86"/>
          <p:cNvSpPr>
            <a:spLocks noChangeArrowheads="1"/>
          </p:cNvSpPr>
          <p:nvPr/>
        </p:nvSpPr>
        <p:spPr bwMode="auto">
          <a:xfrm>
            <a:off x="7543800" y="44783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65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27" name="Oval 87"/>
          <p:cNvSpPr>
            <a:spLocks noChangeArrowheads="1"/>
          </p:cNvSpPr>
          <p:nvPr/>
        </p:nvSpPr>
        <p:spPr bwMode="auto">
          <a:xfrm>
            <a:off x="6553200" y="3716338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76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28" name="Line 88"/>
          <p:cNvSpPr>
            <a:spLocks noChangeShapeType="1"/>
          </p:cNvSpPr>
          <p:nvPr/>
        </p:nvSpPr>
        <p:spPr bwMode="auto">
          <a:xfrm flipH="1">
            <a:off x="6019800" y="4102100"/>
            <a:ext cx="6858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929" name="Line 89"/>
          <p:cNvSpPr>
            <a:spLocks noChangeShapeType="1"/>
          </p:cNvSpPr>
          <p:nvPr/>
        </p:nvSpPr>
        <p:spPr bwMode="auto">
          <a:xfrm>
            <a:off x="6858000" y="4102100"/>
            <a:ext cx="762000" cy="427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5930" name="Line 90"/>
          <p:cNvSpPr>
            <a:spLocks noChangeShapeType="1"/>
          </p:cNvSpPr>
          <p:nvPr/>
        </p:nvSpPr>
        <p:spPr bwMode="auto">
          <a:xfrm flipH="1">
            <a:off x="5562600" y="4868863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31" name="Line 91"/>
          <p:cNvSpPr>
            <a:spLocks noChangeShapeType="1"/>
          </p:cNvSpPr>
          <p:nvPr/>
        </p:nvSpPr>
        <p:spPr bwMode="auto">
          <a:xfrm>
            <a:off x="5943600" y="4868863"/>
            <a:ext cx="3048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32" name="Line 92"/>
          <p:cNvSpPr>
            <a:spLocks noChangeShapeType="1"/>
          </p:cNvSpPr>
          <p:nvPr/>
        </p:nvSpPr>
        <p:spPr bwMode="auto">
          <a:xfrm flipH="1">
            <a:off x="7391400" y="4864100"/>
            <a:ext cx="304800" cy="42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33" name="Line 93"/>
          <p:cNvSpPr>
            <a:spLocks noChangeShapeType="1"/>
          </p:cNvSpPr>
          <p:nvPr/>
        </p:nvSpPr>
        <p:spPr bwMode="auto">
          <a:xfrm>
            <a:off x="7772400" y="4868863"/>
            <a:ext cx="381000" cy="498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34" name="Oval 94"/>
          <p:cNvSpPr>
            <a:spLocks noChangeArrowheads="1"/>
          </p:cNvSpPr>
          <p:nvPr/>
        </p:nvSpPr>
        <p:spPr bwMode="auto">
          <a:xfrm>
            <a:off x="5029200" y="5949950"/>
            <a:ext cx="381000" cy="355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98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35935" name="Text Box 95"/>
          <p:cNvSpPr txBox="1">
            <a:spLocks noChangeArrowheads="1"/>
          </p:cNvSpPr>
          <p:nvPr/>
        </p:nvSpPr>
        <p:spPr bwMode="auto">
          <a:xfrm>
            <a:off x="1979613" y="2900363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选择</a:t>
            </a:r>
          </a:p>
        </p:txBody>
      </p:sp>
      <p:sp>
        <p:nvSpPr>
          <p:cNvPr id="35936" name="Text Box 96"/>
          <p:cNvSpPr txBox="1">
            <a:spLocks noChangeArrowheads="1"/>
          </p:cNvSpPr>
          <p:nvPr/>
        </p:nvSpPr>
        <p:spPr bwMode="auto">
          <a:xfrm>
            <a:off x="1476375" y="5995988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较小范围选择</a:t>
            </a:r>
          </a:p>
        </p:txBody>
      </p:sp>
      <p:sp>
        <p:nvSpPr>
          <p:cNvPr id="35937" name="Text Box 97"/>
          <p:cNvSpPr txBox="1">
            <a:spLocks noChangeArrowheads="1"/>
          </p:cNvSpPr>
          <p:nvPr/>
        </p:nvSpPr>
        <p:spPr bwMode="auto">
          <a:xfrm>
            <a:off x="5715000" y="6021388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较小范围调整</a:t>
            </a:r>
          </a:p>
        </p:txBody>
      </p:sp>
      <p:sp>
        <p:nvSpPr>
          <p:cNvPr id="35938" name="Text Box 98"/>
          <p:cNvSpPr txBox="1">
            <a:spLocks noChangeArrowheads="1"/>
          </p:cNvSpPr>
          <p:nvPr/>
        </p:nvSpPr>
        <p:spPr bwMode="auto">
          <a:xfrm>
            <a:off x="6248400" y="2827338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调整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5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5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5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5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5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5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5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5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5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5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5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5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5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5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35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35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5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5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5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35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35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5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5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35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35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35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35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5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35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35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500"/>
                                        <p:tgtEl>
                                          <p:spTgt spid="35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35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35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35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35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500"/>
                                        <p:tgtEl>
                                          <p:spTgt spid="35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500"/>
                                        <p:tgtEl>
                                          <p:spTgt spid="35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500"/>
                                        <p:tgtEl>
                                          <p:spTgt spid="35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500"/>
                                        <p:tgtEl>
                                          <p:spTgt spid="35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91" grpId="0" animBg="1"/>
      <p:bldP spid="35892" grpId="0" animBg="1"/>
      <p:bldP spid="35893" grpId="0" animBg="1"/>
      <p:bldP spid="35894" grpId="0" animBg="1"/>
      <p:bldP spid="35895" grpId="0" animBg="1"/>
      <p:bldP spid="35896" grpId="0" animBg="1"/>
      <p:bldP spid="35897" grpId="0" animBg="1"/>
      <p:bldP spid="35904" grpId="0" animBg="1"/>
      <p:bldP spid="35906" grpId="0" animBg="1"/>
      <p:bldP spid="35907" grpId="0" animBg="1"/>
      <p:bldP spid="35908" grpId="0" animBg="1"/>
      <p:bldP spid="35909" grpId="0" animBg="1"/>
      <p:bldP spid="35910" grpId="0" animBg="1"/>
      <p:bldP spid="35911" grpId="0" animBg="1"/>
      <p:bldP spid="35912" grpId="0" animBg="1"/>
      <p:bldP spid="35919" grpId="0" animBg="1"/>
      <p:bldP spid="35921" grpId="0" animBg="1"/>
      <p:bldP spid="35922" grpId="0" animBg="1"/>
      <p:bldP spid="35923" grpId="0" animBg="1"/>
      <p:bldP spid="35924" grpId="0" animBg="1"/>
      <p:bldP spid="35925" grpId="0" animBg="1"/>
      <p:bldP spid="35926" grpId="0" animBg="1"/>
      <p:bldP spid="35927" grpId="0" animBg="1"/>
      <p:bldP spid="35934" grpId="0" animBg="1"/>
      <p:bldP spid="35936" grpId="0"/>
      <p:bldP spid="35937" grpId="0"/>
      <p:bldP spid="3593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Line 2"/>
          <p:cNvSpPr>
            <a:spLocks noChangeShapeType="1"/>
          </p:cNvSpPr>
          <p:nvPr/>
        </p:nvSpPr>
        <p:spPr bwMode="auto">
          <a:xfrm>
            <a:off x="2362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1752600" y="1752600"/>
            <a:ext cx="1295400" cy="609600"/>
          </a:xfrm>
          <a:prstGeom prst="flowChartDecisi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000">
                <a:solidFill>
                  <a:srgbClr val="000000"/>
                </a:solidFill>
                <a:latin typeface="Times New Roman" panose="02020603050405020304" pitchFamily="18" charset="0"/>
              </a:rPr>
              <a:t>i&gt;0</a:t>
            </a: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2362200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1295400" y="14478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1295400" y="1447800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1295400" y="44196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438400" y="2270125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真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3048000" y="15240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假</a:t>
            </a:r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>
            <a:off x="3048000" y="20574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>
            <a:off x="1828800" y="228600"/>
            <a:ext cx="1143000" cy="381000"/>
          </a:xfrm>
          <a:prstGeom prst="flowChartTerminator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堆排序</a:t>
            </a:r>
          </a:p>
        </p:txBody>
      </p:sp>
      <p:sp>
        <p:nvSpPr>
          <p:cNvPr id="37900" name="AutoShape 12"/>
          <p:cNvSpPr>
            <a:spLocks noChangeArrowheads="1"/>
          </p:cNvSpPr>
          <p:nvPr/>
        </p:nvSpPr>
        <p:spPr bwMode="auto">
          <a:xfrm>
            <a:off x="7010400" y="4191000"/>
            <a:ext cx="1143000" cy="381000"/>
          </a:xfrm>
          <a:prstGeom prst="flowChartTerminator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结束</a:t>
            </a:r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4038600" y="4267200"/>
            <a:ext cx="2057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H.r[1]</a:t>
            </a:r>
            <a:r>
              <a:rPr kumimoji="1" lang="en-US" altLang="zh-CN" sz="24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H.r[i]</a:t>
            </a:r>
            <a:endParaRPr kumimoji="1"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1524000" y="2667000"/>
            <a:ext cx="1676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调整以</a:t>
            </a:r>
            <a:r>
              <a:rPr kumimoji="1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kumimoji="1"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为</a:t>
            </a:r>
          </a:p>
          <a:p>
            <a:pPr algn="ctr"/>
            <a:r>
              <a:rPr kumimoji="1"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根的二叉树</a:t>
            </a:r>
          </a:p>
        </p:txBody>
      </p:sp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1524000" y="3657600"/>
            <a:ext cx="1676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i--</a:t>
            </a:r>
          </a:p>
        </p:txBody>
      </p:sp>
      <p:sp>
        <p:nvSpPr>
          <p:cNvPr id="37907" name="Line 19"/>
          <p:cNvSpPr>
            <a:spLocks noChangeShapeType="1"/>
          </p:cNvSpPr>
          <p:nvPr/>
        </p:nvSpPr>
        <p:spPr bwMode="auto">
          <a:xfrm>
            <a:off x="2362200" y="4038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08" name="Line 20"/>
          <p:cNvSpPr>
            <a:spLocks noChangeShapeType="1"/>
          </p:cNvSpPr>
          <p:nvPr/>
        </p:nvSpPr>
        <p:spPr bwMode="auto">
          <a:xfrm>
            <a:off x="2362200" y="3352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09" name="Rectangle 21"/>
          <p:cNvSpPr>
            <a:spLocks noChangeArrowheads="1"/>
          </p:cNvSpPr>
          <p:nvPr/>
        </p:nvSpPr>
        <p:spPr bwMode="auto">
          <a:xfrm>
            <a:off x="1524000" y="914400"/>
            <a:ext cx="1676400" cy="381000"/>
          </a:xfrm>
          <a:prstGeom prst="rect">
            <a:avLst/>
          </a:prstGeom>
          <a:noFill/>
          <a:ln w="9525">
            <a:solidFill>
              <a:srgbClr val="1C12D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n/2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i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  <a:sym typeface="Symbol" panose="05050102010706020507" pitchFamily="18" charset="2"/>
            </a:endParaRPr>
          </a:p>
        </p:txBody>
      </p:sp>
      <p:sp>
        <p:nvSpPr>
          <p:cNvPr id="37911" name="Line 23"/>
          <p:cNvSpPr>
            <a:spLocks noChangeShapeType="1"/>
          </p:cNvSpPr>
          <p:nvPr/>
        </p:nvSpPr>
        <p:spPr bwMode="auto">
          <a:xfrm flipH="1">
            <a:off x="2362200" y="609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14" name="Rectangle 26"/>
          <p:cNvSpPr>
            <a:spLocks noChangeArrowheads="1"/>
          </p:cNvSpPr>
          <p:nvPr/>
        </p:nvSpPr>
        <p:spPr bwMode="auto">
          <a:xfrm>
            <a:off x="4114800" y="2514600"/>
            <a:ext cx="1676400" cy="381000"/>
          </a:xfrm>
          <a:prstGeom prst="rect">
            <a:avLst/>
          </a:prstGeom>
          <a:noFill/>
          <a:ln w="9525">
            <a:solidFill>
              <a:srgbClr val="1C12D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n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i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  <a:sym typeface="Symbol" panose="05050102010706020507" pitchFamily="18" charset="2"/>
            </a:endParaRPr>
          </a:p>
        </p:txBody>
      </p:sp>
      <p:sp>
        <p:nvSpPr>
          <p:cNvPr id="37915" name="Line 27"/>
          <p:cNvSpPr>
            <a:spLocks noChangeShapeType="1"/>
          </p:cNvSpPr>
          <p:nvPr/>
        </p:nvSpPr>
        <p:spPr bwMode="auto">
          <a:xfrm>
            <a:off x="5029200" y="2057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16" name="Line 28"/>
          <p:cNvSpPr>
            <a:spLocks noChangeShapeType="1"/>
          </p:cNvSpPr>
          <p:nvPr/>
        </p:nvSpPr>
        <p:spPr bwMode="auto">
          <a:xfrm>
            <a:off x="5029200" y="2895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17" name="AutoShape 29"/>
          <p:cNvSpPr>
            <a:spLocks noChangeArrowheads="1"/>
          </p:cNvSpPr>
          <p:nvPr/>
        </p:nvSpPr>
        <p:spPr bwMode="auto">
          <a:xfrm>
            <a:off x="4419600" y="3352800"/>
            <a:ext cx="1295400" cy="609600"/>
          </a:xfrm>
          <a:prstGeom prst="flowChartDecisi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000">
                <a:solidFill>
                  <a:srgbClr val="000000"/>
                </a:solidFill>
                <a:latin typeface="Times New Roman" panose="02020603050405020304" pitchFamily="18" charset="0"/>
              </a:rPr>
              <a:t>i&gt;1</a:t>
            </a:r>
          </a:p>
        </p:txBody>
      </p:sp>
      <p:sp>
        <p:nvSpPr>
          <p:cNvPr id="37918" name="Line 30"/>
          <p:cNvSpPr>
            <a:spLocks noChangeShapeType="1"/>
          </p:cNvSpPr>
          <p:nvPr/>
        </p:nvSpPr>
        <p:spPr bwMode="auto">
          <a:xfrm>
            <a:off x="5029200" y="3962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19" name="Line 31"/>
          <p:cNvSpPr>
            <a:spLocks noChangeShapeType="1"/>
          </p:cNvSpPr>
          <p:nvPr/>
        </p:nvSpPr>
        <p:spPr bwMode="auto">
          <a:xfrm>
            <a:off x="3505200" y="3048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20" name="Line 32"/>
          <p:cNvSpPr>
            <a:spLocks noChangeShapeType="1"/>
          </p:cNvSpPr>
          <p:nvPr/>
        </p:nvSpPr>
        <p:spPr bwMode="auto">
          <a:xfrm>
            <a:off x="3505200" y="30480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22" name="Text Box 34"/>
          <p:cNvSpPr txBox="1">
            <a:spLocks noChangeArrowheads="1"/>
          </p:cNvSpPr>
          <p:nvPr/>
        </p:nvSpPr>
        <p:spPr bwMode="auto">
          <a:xfrm>
            <a:off x="5105400" y="3870325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真</a:t>
            </a:r>
          </a:p>
        </p:txBody>
      </p:sp>
      <p:sp>
        <p:nvSpPr>
          <p:cNvPr id="37923" name="Text Box 35"/>
          <p:cNvSpPr txBox="1">
            <a:spLocks noChangeArrowheads="1"/>
          </p:cNvSpPr>
          <p:nvPr/>
        </p:nvSpPr>
        <p:spPr bwMode="auto">
          <a:xfrm>
            <a:off x="5715000" y="31242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假</a:t>
            </a:r>
          </a:p>
        </p:txBody>
      </p:sp>
      <p:sp>
        <p:nvSpPr>
          <p:cNvPr id="37925" name="Rectangle 37"/>
          <p:cNvSpPr>
            <a:spLocks noChangeArrowheads="1"/>
          </p:cNvSpPr>
          <p:nvPr/>
        </p:nvSpPr>
        <p:spPr bwMode="auto">
          <a:xfrm>
            <a:off x="4191000" y="5943600"/>
            <a:ext cx="1676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i--</a:t>
            </a:r>
          </a:p>
        </p:txBody>
      </p:sp>
      <p:sp>
        <p:nvSpPr>
          <p:cNvPr id="37926" name="Line 38"/>
          <p:cNvSpPr>
            <a:spLocks noChangeShapeType="1"/>
          </p:cNvSpPr>
          <p:nvPr/>
        </p:nvSpPr>
        <p:spPr bwMode="auto">
          <a:xfrm>
            <a:off x="5029200" y="6324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27" name="Line 39"/>
          <p:cNvSpPr>
            <a:spLocks noChangeShapeType="1"/>
          </p:cNvSpPr>
          <p:nvPr/>
        </p:nvSpPr>
        <p:spPr bwMode="auto">
          <a:xfrm>
            <a:off x="5029200" y="4648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29" name="Rectangle 41"/>
          <p:cNvSpPr>
            <a:spLocks noChangeArrowheads="1"/>
          </p:cNvSpPr>
          <p:nvPr/>
        </p:nvSpPr>
        <p:spPr bwMode="auto">
          <a:xfrm>
            <a:off x="4038600" y="4953000"/>
            <a:ext cx="2057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调整剩余</a:t>
            </a:r>
            <a:r>
              <a:rPr kumimoji="1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i-1</a:t>
            </a:r>
            <a:r>
              <a:rPr kumimoji="1"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个</a:t>
            </a:r>
          </a:p>
          <a:p>
            <a:pPr algn="ctr"/>
            <a:r>
              <a:rPr kumimoji="1"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结点的二叉树</a:t>
            </a:r>
          </a:p>
        </p:txBody>
      </p:sp>
      <p:sp>
        <p:nvSpPr>
          <p:cNvPr id="37930" name="Line 42"/>
          <p:cNvSpPr>
            <a:spLocks noChangeShapeType="1"/>
          </p:cNvSpPr>
          <p:nvPr/>
        </p:nvSpPr>
        <p:spPr bwMode="auto">
          <a:xfrm>
            <a:off x="5029200" y="5638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31" name="Line 43"/>
          <p:cNvSpPr>
            <a:spLocks noChangeShapeType="1"/>
          </p:cNvSpPr>
          <p:nvPr/>
        </p:nvSpPr>
        <p:spPr bwMode="auto">
          <a:xfrm>
            <a:off x="3505200" y="6705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2" name="Line 44"/>
          <p:cNvSpPr>
            <a:spLocks noChangeShapeType="1"/>
          </p:cNvSpPr>
          <p:nvPr/>
        </p:nvSpPr>
        <p:spPr bwMode="auto">
          <a:xfrm>
            <a:off x="5638800" y="36576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33" name="Line 45"/>
          <p:cNvSpPr>
            <a:spLocks noChangeShapeType="1"/>
          </p:cNvSpPr>
          <p:nvPr/>
        </p:nvSpPr>
        <p:spPr bwMode="auto">
          <a:xfrm>
            <a:off x="7620000" y="3657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935" name="Rectangle 47"/>
          <p:cNvSpPr>
            <a:spLocks noChangeArrowheads="1"/>
          </p:cNvSpPr>
          <p:nvPr/>
        </p:nvSpPr>
        <p:spPr bwMode="auto">
          <a:xfrm>
            <a:off x="838200" y="838200"/>
            <a:ext cx="2438400" cy="40386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36" name="Rectangle 48"/>
          <p:cNvSpPr>
            <a:spLocks noChangeArrowheads="1"/>
          </p:cNvSpPr>
          <p:nvPr/>
        </p:nvSpPr>
        <p:spPr bwMode="auto">
          <a:xfrm>
            <a:off x="3429000" y="2286000"/>
            <a:ext cx="3124200" cy="44958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37" name="AutoShape 49"/>
          <p:cNvSpPr>
            <a:spLocks noChangeArrowheads="1"/>
          </p:cNvSpPr>
          <p:nvPr/>
        </p:nvSpPr>
        <p:spPr bwMode="auto">
          <a:xfrm>
            <a:off x="609600" y="5715000"/>
            <a:ext cx="2057400" cy="609600"/>
          </a:xfrm>
          <a:prstGeom prst="cloudCallout">
            <a:avLst>
              <a:gd name="adj1" fmla="val -8255"/>
              <a:gd name="adj2" fmla="val -189065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初始化堆</a:t>
            </a:r>
          </a:p>
        </p:txBody>
      </p:sp>
      <p:sp>
        <p:nvSpPr>
          <p:cNvPr id="37938" name="AutoShape 50"/>
          <p:cNvSpPr>
            <a:spLocks noChangeArrowheads="1"/>
          </p:cNvSpPr>
          <p:nvPr/>
        </p:nvSpPr>
        <p:spPr bwMode="auto">
          <a:xfrm>
            <a:off x="6096000" y="533400"/>
            <a:ext cx="2743200" cy="1066800"/>
          </a:xfrm>
          <a:prstGeom prst="cloudCallout">
            <a:avLst>
              <a:gd name="adj1" fmla="val -38134"/>
              <a:gd name="adj2" fmla="val 114583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选择、调整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n-1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次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8382000" cy="636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算法分析与评价：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l"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对深度为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的堆，调整算法进行的关键字比较次数至多为2(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k-1)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次，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l"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建立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个元素的初始堆，调用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HeapAdjust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算法 </a:t>
            </a:r>
            <a:r>
              <a:rPr lang="zh-CN" altLang="en-US" sz="2400" noProof="1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n/2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次，总共进行的关键字比较次数不超过4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次：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个结点的完全二叉树深度为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h=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log</a:t>
            </a:r>
            <a:r>
              <a:rPr lang="en-US" altLang="en-US" sz="2400" baseline="-25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n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+1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 需要调整的层为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h-1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层至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层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，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以第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i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层某结点为根的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二叉树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深度对应为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h-i+1,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第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i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层结点最多为2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i-1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个，故调整时比较关键字最多为：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    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i-1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*2*(h-i+1-1)=  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i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*(h-i)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令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j=h-i,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当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i=h-1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时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j=1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当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i=1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时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j=h-1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      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h-j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*j=2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h-1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*1+ 2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h-2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*2+…+ 2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*(h-1)=2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h+1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-2h-2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      &lt; 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h+1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=2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</a:t>
            </a:r>
            <a:r>
              <a:rPr lang="en-US" altLang="en-US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log2n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+2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&lt;=4* 2</a:t>
            </a:r>
            <a:r>
              <a:rPr lang="en-US" altLang="zh-CN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</a:t>
            </a:r>
            <a:r>
              <a:rPr lang="en-US" altLang="en-US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log</a:t>
            </a:r>
            <a:r>
              <a:rPr lang="en-US" altLang="en-US" sz="2400" baseline="-25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2</a:t>
            </a:r>
            <a:r>
              <a:rPr lang="en-US" altLang="en-US" sz="2400" baseline="30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n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 =4n</a:t>
            </a:r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812800" y="4343400"/>
          <a:ext cx="330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Equation" r:id="rId3" imgW="330120" imgH="431640" progId="Equation.3">
                  <p:embed/>
                </p:oleObj>
              </mc:Choice>
              <mc:Fallback>
                <p:oleObj name="Equation" r:id="rId3" imgW="330120" imgH="431640" progId="Equation.3">
                  <p:embed/>
                  <p:pic>
                    <p:nvPicPr>
                      <p:cNvPr id="389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4343400"/>
                        <a:ext cx="330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3632200" y="4343400"/>
          <a:ext cx="330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5" imgW="330120" imgH="431640" progId="Equation.3">
                  <p:embed/>
                </p:oleObj>
              </mc:Choice>
              <mc:Fallback>
                <p:oleObj name="Equation" r:id="rId5" imgW="330120" imgH="431640" progId="Equation.3">
                  <p:embed/>
                  <p:pic>
                    <p:nvPicPr>
                      <p:cNvPr id="389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4343400"/>
                        <a:ext cx="330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781050" y="5426075"/>
          <a:ext cx="29210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7" imgW="291960" imgH="444240" progId="Equation.3">
                  <p:embed/>
                </p:oleObj>
              </mc:Choice>
              <mc:Fallback>
                <p:oleObj name="Equation" r:id="rId7" imgW="291960" imgH="444240" progId="Equation.3">
                  <p:embed/>
                  <p:pic>
                    <p:nvPicPr>
                      <p:cNvPr id="389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5426075"/>
                        <a:ext cx="292100" cy="75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81000" y="611188"/>
            <a:ext cx="8382000" cy="555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算法分析与评价(续）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：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个结点的完全二叉树深度为</a:t>
            </a:r>
            <a:r>
              <a:rPr lang="en-US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log</a:t>
            </a:r>
            <a:r>
              <a:rPr lang="en-US" altLang="en-US" sz="2800" baseline="-25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2</a:t>
            </a:r>
            <a:r>
              <a:rPr lang="en-US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+1，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选择调整过程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n-1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次，总共比较次数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至多为：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log</a:t>
            </a:r>
            <a:r>
              <a:rPr lang="en-US" altLang="en-US" sz="2400" baseline="-25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(n-1)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+ 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log</a:t>
            </a:r>
            <a:r>
              <a:rPr lang="en-US" altLang="en-US" sz="2400" baseline="-25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(n-2)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+…+ 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log</a:t>
            </a:r>
            <a:r>
              <a:rPr lang="en-US" altLang="en-US" sz="2400" baseline="-25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)&lt;2n(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log</a:t>
            </a:r>
            <a:r>
              <a:rPr lang="en-US" altLang="en-US" sz="2400" baseline="-250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n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</a:t>
            </a:r>
            <a:r>
              <a:rPr lang="en-US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)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最坏情况下，算法的时间复杂度为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O(4n+nlogn)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O(nlogn)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仅需要一个记录大小供交换用的辅助存储空间；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堆排序是不稳定排序。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堆排序对记录较少的文件不提倡，对较大的文件很有效；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03275"/>
          </a:xfrm>
        </p:spPr>
        <p:txBody>
          <a:bodyPr/>
          <a:lstStyle/>
          <a:p>
            <a:r>
              <a:rPr lang="zh-CN" altLang="en-US"/>
              <a:t>课堂练习</a:t>
            </a:r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412875"/>
            <a:ext cx="8540750" cy="46863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CN" altLang="en-US">
                <a:solidFill>
                  <a:srgbClr val="000000"/>
                </a:solidFill>
              </a:rPr>
              <a:t>对关键码序列（</a:t>
            </a:r>
            <a:r>
              <a:rPr lang="en-US" altLang="zh-CN">
                <a:solidFill>
                  <a:srgbClr val="000000"/>
                </a:solidFill>
              </a:rPr>
              <a:t>503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087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512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061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908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170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897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275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653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426</a:t>
            </a:r>
            <a:r>
              <a:rPr lang="zh-CN" altLang="en-US">
                <a:solidFill>
                  <a:srgbClr val="000000"/>
                </a:solidFill>
              </a:rPr>
              <a:t>）进行升序的堆排列，画出初始小根堆，并给出第一趟的重建堆。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368300"/>
            <a:ext cx="8991600" cy="622935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10.4 归并排序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基本思想：把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k(k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≥2)个有序子文件合并在一起，形成一个新的有序文件。同时归并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个有序子文件的排序过程称为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k-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路归并排序。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2-路归并排序：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归并2个有序子文件的排序。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例：将有序文件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B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归并为有序文件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C。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     A＝(2,10,15,18,21,30)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     B＝(5,20,35,40)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按从小至大的次序从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或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B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中依次取出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2,5,10,15,...,40,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顺序归并到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C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中,得: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C＝(2,5,10,15,18,20,21,30,35,40)                  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52400"/>
            <a:ext cx="8991600" cy="26670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一般地，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2-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路归并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过程为：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假定文件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r[low..high]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中的相邻子文件(子表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r[low],r[low+1],...,r[mid])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r[mid+1],...,r[high])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为有序子文件,其中: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low≤mid&lt;high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将这两个相邻有序子文件归并为有序文件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y[low..high],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即：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y[low],y[low+1],...,y[high])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4035" name="Group 3"/>
          <p:cNvGraphicFramePr>
            <a:graphicFrameLocks noGrp="1"/>
          </p:cNvGraphicFramePr>
          <p:nvPr/>
        </p:nvGraphicFramePr>
        <p:xfrm>
          <a:off x="2514600" y="3390900"/>
          <a:ext cx="533400" cy="316230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591356508"/>
                    </a:ext>
                  </a:extLst>
                </a:gridCol>
              </a:tblGrid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06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798428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330096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106581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304743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175510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09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169105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6361243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348593"/>
                  </a:ext>
                </a:extLst>
              </a:tr>
            </a:tbl>
          </a:graphicData>
        </a:graphic>
      </p:graphicFrame>
      <p:sp>
        <p:nvSpPr>
          <p:cNvPr id="44055" name="Text Box 23"/>
          <p:cNvSpPr txBox="1">
            <a:spLocks noChangeArrowheads="1"/>
          </p:cNvSpPr>
          <p:nvPr/>
        </p:nvSpPr>
        <p:spPr bwMode="auto">
          <a:xfrm>
            <a:off x="2133600" y="2955925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r[9..16]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4056" name="Text Box 24"/>
          <p:cNvSpPr txBox="1">
            <a:spLocks noChangeArrowheads="1"/>
          </p:cNvSpPr>
          <p:nvPr/>
        </p:nvSpPr>
        <p:spPr bwMode="auto">
          <a:xfrm>
            <a:off x="2057400" y="3375025"/>
            <a:ext cx="43815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9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10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12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14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15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16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4057" name="Group 25"/>
          <p:cNvGraphicFramePr>
            <a:graphicFrameLocks noGrp="1"/>
          </p:cNvGraphicFramePr>
          <p:nvPr/>
        </p:nvGraphicFramePr>
        <p:xfrm>
          <a:off x="5486400" y="3406775"/>
          <a:ext cx="533400" cy="316230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416007464"/>
                    </a:ext>
                  </a:extLst>
                </a:gridCol>
              </a:tblGrid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06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694070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249087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28887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09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8523593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874583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1808438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824315"/>
                  </a:ext>
                </a:extLst>
              </a:tr>
              <a:tr h="319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811116"/>
                  </a:ext>
                </a:extLst>
              </a:tr>
            </a:tbl>
          </a:graphicData>
        </a:graphic>
      </p:graphicFrame>
      <p:sp>
        <p:nvSpPr>
          <p:cNvPr id="44077" name="Text Box 45"/>
          <p:cNvSpPr txBox="1">
            <a:spLocks noChangeArrowheads="1"/>
          </p:cNvSpPr>
          <p:nvPr/>
        </p:nvSpPr>
        <p:spPr bwMode="auto">
          <a:xfrm>
            <a:off x="5124450" y="297180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y[9..16]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4078" name="Text Box 46"/>
          <p:cNvSpPr txBox="1">
            <a:spLocks noChangeArrowheads="1"/>
          </p:cNvSpPr>
          <p:nvPr/>
        </p:nvSpPr>
        <p:spPr bwMode="auto">
          <a:xfrm>
            <a:off x="5029200" y="3390900"/>
            <a:ext cx="43815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9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10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12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13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14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15</a:t>
            </a:r>
          </a:p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16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4079" name="Line 47"/>
          <p:cNvSpPr>
            <a:spLocks noChangeShapeType="1"/>
          </p:cNvSpPr>
          <p:nvPr/>
        </p:nvSpPr>
        <p:spPr bwMode="auto">
          <a:xfrm>
            <a:off x="3276600" y="4267200"/>
            <a:ext cx="1371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80" name="Line 48"/>
          <p:cNvSpPr>
            <a:spLocks noChangeShapeType="1"/>
          </p:cNvSpPr>
          <p:nvPr/>
        </p:nvSpPr>
        <p:spPr bwMode="auto">
          <a:xfrm flipV="1">
            <a:off x="3200400" y="5181600"/>
            <a:ext cx="1447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81" name="Rectangle 49"/>
          <p:cNvSpPr>
            <a:spLocks noChangeArrowheads="1"/>
          </p:cNvSpPr>
          <p:nvPr/>
        </p:nvSpPr>
        <p:spPr bwMode="auto">
          <a:xfrm>
            <a:off x="3429000" y="480060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2-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路归并</a:t>
            </a:r>
          </a:p>
        </p:txBody>
      </p:sp>
      <p:sp>
        <p:nvSpPr>
          <p:cNvPr id="44082" name="Text Box 50"/>
          <p:cNvSpPr txBox="1">
            <a:spLocks noChangeArrowheads="1"/>
          </p:cNvSpPr>
          <p:nvPr/>
        </p:nvSpPr>
        <p:spPr bwMode="auto">
          <a:xfrm>
            <a:off x="6324600" y="4800600"/>
            <a:ext cx="1719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有序文件(表)</a:t>
            </a:r>
            <a:endParaRPr lang="zh-CN" altLang="zh-CN" sz="2000" b="1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4083" name="Text Box 51"/>
          <p:cNvSpPr txBox="1">
            <a:spLocks noChangeArrowheads="1"/>
          </p:cNvSpPr>
          <p:nvPr/>
        </p:nvSpPr>
        <p:spPr bwMode="auto">
          <a:xfrm>
            <a:off x="1524000" y="34290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→</a:t>
            </a:r>
          </a:p>
        </p:txBody>
      </p:sp>
      <p:sp>
        <p:nvSpPr>
          <p:cNvPr id="44084" name="Text Box 52"/>
          <p:cNvSpPr txBox="1">
            <a:spLocks noChangeArrowheads="1"/>
          </p:cNvSpPr>
          <p:nvPr/>
        </p:nvSpPr>
        <p:spPr bwMode="auto">
          <a:xfrm>
            <a:off x="1524000" y="49530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→</a:t>
            </a:r>
          </a:p>
        </p:txBody>
      </p:sp>
      <p:sp>
        <p:nvSpPr>
          <p:cNvPr id="44085" name="Text Box 53"/>
          <p:cNvSpPr txBox="1">
            <a:spLocks noChangeArrowheads="1"/>
          </p:cNvSpPr>
          <p:nvPr/>
        </p:nvSpPr>
        <p:spPr bwMode="auto">
          <a:xfrm>
            <a:off x="4540250" y="34290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en-US" altLang="zh-CN" sz="2400" noProof="1">
                <a:solidFill>
                  <a:srgbClr val="000000"/>
                </a:solidFill>
                <a:latin typeface="宋体" panose="02010600030101010101" pitchFamily="2" charset="-122"/>
              </a:rPr>
              <a:t>→</a:t>
            </a:r>
          </a:p>
        </p:txBody>
      </p:sp>
      <p:sp>
        <p:nvSpPr>
          <p:cNvPr id="44086" name="Rectangle 54"/>
          <p:cNvSpPr>
            <a:spLocks noChangeArrowheads="1"/>
          </p:cNvSpPr>
          <p:nvPr/>
        </p:nvSpPr>
        <p:spPr bwMode="auto">
          <a:xfrm>
            <a:off x="457200" y="2971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例</a:t>
            </a:r>
          </a:p>
        </p:txBody>
      </p:sp>
      <p:sp>
        <p:nvSpPr>
          <p:cNvPr id="44087" name="AutoShape 55"/>
          <p:cNvSpPr>
            <a:spLocks/>
          </p:cNvSpPr>
          <p:nvPr/>
        </p:nvSpPr>
        <p:spPr bwMode="auto">
          <a:xfrm>
            <a:off x="6172200" y="3505200"/>
            <a:ext cx="152400" cy="2971800"/>
          </a:xfrm>
          <a:prstGeom prst="rightBrace">
            <a:avLst>
              <a:gd name="adj1" fmla="val 1625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88" name="AutoShape 56"/>
          <p:cNvSpPr>
            <a:spLocks/>
          </p:cNvSpPr>
          <p:nvPr/>
        </p:nvSpPr>
        <p:spPr bwMode="auto">
          <a:xfrm>
            <a:off x="1143000" y="3505200"/>
            <a:ext cx="152400" cy="1295400"/>
          </a:xfrm>
          <a:prstGeom prst="leftBrace">
            <a:avLst>
              <a:gd name="adj1" fmla="val 70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89" name="AutoShape 57"/>
          <p:cNvSpPr>
            <a:spLocks/>
          </p:cNvSpPr>
          <p:nvPr/>
        </p:nvSpPr>
        <p:spPr bwMode="auto">
          <a:xfrm>
            <a:off x="1143000" y="5181600"/>
            <a:ext cx="152400" cy="1295400"/>
          </a:xfrm>
          <a:prstGeom prst="leftBrace">
            <a:avLst>
              <a:gd name="adj1" fmla="val 70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90" name="Rectangle 58"/>
          <p:cNvSpPr>
            <a:spLocks noChangeArrowheads="1"/>
          </p:cNvSpPr>
          <p:nvPr/>
        </p:nvSpPr>
        <p:spPr bwMode="auto">
          <a:xfrm>
            <a:off x="527050" y="3794125"/>
            <a:ext cx="6953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有序</a:t>
            </a:r>
          </a:p>
          <a:p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子表</a:t>
            </a:r>
          </a:p>
        </p:txBody>
      </p:sp>
      <p:sp>
        <p:nvSpPr>
          <p:cNvPr id="44091" name="Rectangle 59"/>
          <p:cNvSpPr>
            <a:spLocks noChangeArrowheads="1"/>
          </p:cNvSpPr>
          <p:nvPr/>
        </p:nvSpPr>
        <p:spPr bwMode="auto">
          <a:xfrm>
            <a:off x="533400" y="5470525"/>
            <a:ext cx="6953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有序</a:t>
            </a:r>
          </a:p>
          <a:p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子表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369888"/>
            <a:ext cx="8812213" cy="637222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将两个有序子文件归并为有一个有序文件的算法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void merge(r,y,low,mid,high)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RecType r[],y[]；int low,mid,high；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{ int  k=i=low,j=mid+1；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while (i&lt;=mid &amp;&amp; j&lt;=high)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{ if (r[i].key&lt;=r[j].key)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{ y[k]=r[i]；    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归并前一个子文件的记录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 i++；}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else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　　 { y[k]=r[j]；    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归并后一个子文件的记录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 j++；}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　　k++；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}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800100"/>
            <a:ext cx="8812213" cy="5005388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while (j&lt;=high)    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归并后一个子文件余下的记录 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{ y[k]=r[j]；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j++； k++；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　 }</a:t>
            </a:r>
          </a:p>
          <a:p>
            <a:pPr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while (i&lt;=mid)　 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归并前一个子文件余下的记录 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{ y[k]=r[i]；</a:t>
            </a:r>
          </a:p>
          <a:p>
            <a:pPr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i++； k++；</a:t>
            </a:r>
          </a:p>
          <a:p>
            <a:pPr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}</a:t>
            </a:r>
          </a:p>
          <a:p>
            <a:pPr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} // merge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zh-CN" sz="28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347663"/>
            <a:ext cx="8686800" cy="365760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什么是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排序的稳定性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假设在待排序的文件中，存在两个具有相同关键字的记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录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R(i)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R(j),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其中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R(i)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位于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R(j)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之前。在用某种排序法排序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之后,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R(i)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仍位于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R(j)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之前，则称这种排序方法是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稳定的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；否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则，称这种排序方法是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不稳定的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例 数列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(10,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25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22,42,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25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,30,18)           (10,18,22,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25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,25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,30,42)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(10,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25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,22,42,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25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,30,18)           (10,18,22,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25,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25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,30,42)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3962400" y="3276600"/>
            <a:ext cx="914400" cy="76200"/>
          </a:xfrm>
          <a:prstGeom prst="rightArrow">
            <a:avLst>
              <a:gd name="adj1" fmla="val 50000"/>
              <a:gd name="adj2" fmla="val 30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778250" y="2895600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稳定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的排序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702050" y="3367088"/>
            <a:ext cx="1555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不稳定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的排序</a:t>
            </a:r>
          </a:p>
        </p:txBody>
      </p:sp>
      <p:graphicFrame>
        <p:nvGraphicFramePr>
          <p:cNvPr id="6260" name="Group 116"/>
          <p:cNvGraphicFramePr>
            <a:graphicFrameLocks noGrp="1"/>
          </p:cNvGraphicFramePr>
          <p:nvPr/>
        </p:nvGraphicFramePr>
        <p:xfrm>
          <a:off x="381000" y="4395788"/>
          <a:ext cx="3505200" cy="1976437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32861041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22895827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10017824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534022261"/>
                    </a:ext>
                  </a:extLst>
                </a:gridCol>
              </a:tblGrid>
              <a:tr h="258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20051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刘大海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</a:t>
                      </a:r>
                      <a:endParaRPr kumimoji="0" lang="zh-CN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75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01115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20042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90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83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315792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20066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吴晓英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88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987165"/>
                  </a:ext>
                </a:extLst>
              </a:tr>
              <a:tr h="258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20038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952297"/>
                  </a:ext>
                </a:extLst>
              </a:tr>
              <a:tr h="265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洋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60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110064"/>
                  </a:ext>
                </a:extLst>
              </a:tr>
            </a:tbl>
          </a:graphicData>
        </a:graphic>
      </p:graphicFrame>
      <p:sp>
        <p:nvSpPr>
          <p:cNvPr id="6184" name="Text Box 40"/>
          <p:cNvSpPr txBox="1">
            <a:spLocks noChangeArrowheads="1"/>
          </p:cNvSpPr>
          <p:nvPr/>
        </p:nvSpPr>
        <p:spPr bwMode="auto">
          <a:xfrm>
            <a:off x="76200" y="4324350"/>
            <a:ext cx="3810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5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85" name="Text Box 41"/>
          <p:cNvSpPr txBox="1">
            <a:spLocks noChangeArrowheads="1"/>
          </p:cNvSpPr>
          <p:nvPr/>
        </p:nvSpPr>
        <p:spPr bwMode="auto">
          <a:xfrm>
            <a:off x="438150" y="3995738"/>
            <a:ext cx="335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学 号   姓 名   数学 外语</a:t>
            </a:r>
          </a:p>
        </p:txBody>
      </p:sp>
      <p:graphicFrame>
        <p:nvGraphicFramePr>
          <p:cNvPr id="6273" name="Group 129"/>
          <p:cNvGraphicFramePr>
            <a:graphicFrameLocks noGrp="1"/>
          </p:cNvGraphicFramePr>
          <p:nvPr/>
        </p:nvGraphicFramePr>
        <p:xfrm>
          <a:off x="5334000" y="4367213"/>
          <a:ext cx="3505200" cy="1976437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164440696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73855018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08130565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059109417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洋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60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832729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20038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 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093752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20051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刘大海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80</a:t>
                      </a:r>
                      <a:endParaRPr kumimoji="0" lang="zh-CN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75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115679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20066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吴晓英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88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623594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20042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王  伟</a:t>
                      </a: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90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83 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5250" marR="952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531397"/>
                  </a:ext>
                </a:extLst>
              </a:tr>
            </a:tbl>
          </a:graphicData>
        </a:graphic>
      </p:graphicFrame>
      <p:sp>
        <p:nvSpPr>
          <p:cNvPr id="6253" name="Text Box 109"/>
          <p:cNvSpPr txBox="1">
            <a:spLocks noChangeArrowheads="1"/>
          </p:cNvSpPr>
          <p:nvPr/>
        </p:nvSpPr>
        <p:spPr bwMode="auto">
          <a:xfrm>
            <a:off x="5410200" y="3962400"/>
            <a:ext cx="335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学 号   姓 名   数学 外语</a:t>
            </a:r>
          </a:p>
        </p:txBody>
      </p:sp>
      <p:sp>
        <p:nvSpPr>
          <p:cNvPr id="6254" name="Text Box 110"/>
          <p:cNvSpPr txBox="1">
            <a:spLocks noChangeArrowheads="1"/>
          </p:cNvSpPr>
          <p:nvPr/>
        </p:nvSpPr>
        <p:spPr bwMode="auto">
          <a:xfrm>
            <a:off x="5029200" y="4283075"/>
            <a:ext cx="3810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5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55" name="Text Box 111"/>
          <p:cNvSpPr txBox="1">
            <a:spLocks noChangeArrowheads="1"/>
          </p:cNvSpPr>
          <p:nvPr/>
        </p:nvSpPr>
        <p:spPr bwMode="auto">
          <a:xfrm>
            <a:off x="5200650" y="6324600"/>
            <a:ext cx="348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(e) 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按数学成绩排列的有序表</a:t>
            </a:r>
          </a:p>
        </p:txBody>
      </p:sp>
      <p:sp>
        <p:nvSpPr>
          <p:cNvPr id="6275" name="AutoShape 131"/>
          <p:cNvSpPr>
            <a:spLocks noChangeArrowheads="1"/>
          </p:cNvSpPr>
          <p:nvPr/>
        </p:nvSpPr>
        <p:spPr bwMode="auto">
          <a:xfrm>
            <a:off x="4038600" y="5486400"/>
            <a:ext cx="914400" cy="76200"/>
          </a:xfrm>
          <a:prstGeom prst="rightArrow">
            <a:avLst>
              <a:gd name="adj1" fmla="val 50000"/>
              <a:gd name="adj2" fmla="val 30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76" name="Text Box 132"/>
          <p:cNvSpPr txBox="1">
            <a:spLocks noChangeArrowheads="1"/>
          </p:cNvSpPr>
          <p:nvPr/>
        </p:nvSpPr>
        <p:spPr bwMode="auto">
          <a:xfrm>
            <a:off x="4114800" y="4845050"/>
            <a:ext cx="869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不稳定</a:t>
            </a:r>
          </a:p>
          <a:p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的排序</a:t>
            </a:r>
          </a:p>
        </p:txBody>
      </p:sp>
      <p:sp>
        <p:nvSpPr>
          <p:cNvPr id="6277" name="AutoShape 133"/>
          <p:cNvSpPr>
            <a:spLocks noChangeArrowheads="1"/>
          </p:cNvSpPr>
          <p:nvPr/>
        </p:nvSpPr>
        <p:spPr bwMode="auto">
          <a:xfrm>
            <a:off x="3962400" y="3733800"/>
            <a:ext cx="914400" cy="76200"/>
          </a:xfrm>
          <a:prstGeom prst="rightArrow">
            <a:avLst>
              <a:gd name="adj1" fmla="val 50000"/>
              <a:gd name="adj2" fmla="val 30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441325" y="801688"/>
            <a:ext cx="8378825" cy="4932362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3333CC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2-路归并排序</a:t>
            </a:r>
          </a:p>
          <a:p>
            <a:pPr algn="just"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假定文件(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r[1],r[2],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...,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r[n])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中记录是随机排列的,进行2-路归并排序，首先把它划分为长度均为1的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个有序子文件，然后对它们逐步进行2－路归并排序。其步骤如下：</a:t>
            </a:r>
            <a:endParaRPr lang="zh-CN" altLang="en-US" sz="2800">
              <a:solidFill>
                <a:srgbClr val="000000"/>
              </a:solidFill>
            </a:endParaRPr>
          </a:p>
          <a:p>
            <a:pPr algn="just"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第1趟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：从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[1..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中的第1个和第2个有序子文件开始,调用算法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merge,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每次归并两个相邻子文件,归并结果放到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[1..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中。在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中形成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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n/2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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个长度为2的有序子文件。若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为奇数,则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中最后一个子文件的长度为1。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96863" y="800100"/>
            <a:ext cx="8667750" cy="39243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3333CC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第2趟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：把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[1..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看作输入文件,将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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n/2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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个有序子文件两两归并,归并结果回送到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r[1..n]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中,在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中形成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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n/2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/2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个长度为4的有序子文件。若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中有奇数个子文件，则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中最后一个子文件的长度为2。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......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共计经过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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log</a:t>
            </a:r>
            <a:r>
              <a:rPr lang="en-US" altLang="zh-CN" sz="2800" b="1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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趟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归并,最后得到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个记录的有序文件。 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218" name="Group 114"/>
          <p:cNvGraphicFramePr>
            <a:graphicFrameLocks noGrp="1"/>
          </p:cNvGraphicFramePr>
          <p:nvPr/>
        </p:nvGraphicFramePr>
        <p:xfrm>
          <a:off x="1254125" y="2182813"/>
          <a:ext cx="692150" cy="3162300"/>
        </p:xfrm>
        <a:graphic>
          <a:graphicData uri="http://schemas.openxmlformats.org/drawingml/2006/table">
            <a:tbl>
              <a:tblPr/>
              <a:tblGrid>
                <a:gridCol w="692150">
                  <a:extLst>
                    <a:ext uri="{9D8B030D-6E8A-4147-A177-3AD203B41FA5}">
                      <a16:colId xmlns:a16="http://schemas.microsoft.com/office/drawing/2014/main" val="1473692000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</a:t>
                      </a:r>
                      <a:endParaRPr kumimoji="0" lang="zh-CN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27962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 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347415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245440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295676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 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225345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84311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94526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823243"/>
                  </a:ext>
                </a:extLst>
              </a:tr>
            </a:tbl>
          </a:graphicData>
        </a:graphic>
      </p:graphicFrame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857250" y="2087563"/>
            <a:ext cx="4381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１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２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３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４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５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６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７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８</a:t>
            </a:r>
            <a:endParaRPr lang="zh-CN" altLang="en-US" sz="2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7128" name="Text Box 24"/>
          <p:cNvSpPr txBox="1">
            <a:spLocks noChangeArrowheads="1"/>
          </p:cNvSpPr>
          <p:nvPr/>
        </p:nvSpPr>
        <p:spPr bwMode="auto">
          <a:xfrm>
            <a:off x="1085850" y="1798638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[1..８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7220" name="Group 116"/>
          <p:cNvGraphicFramePr>
            <a:graphicFrameLocks noGrp="1"/>
          </p:cNvGraphicFramePr>
          <p:nvPr/>
        </p:nvGraphicFramePr>
        <p:xfrm>
          <a:off x="3006725" y="2168525"/>
          <a:ext cx="685800" cy="3186113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3079079079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065110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391456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492261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24286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09745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116204"/>
                  </a:ext>
                </a:extLst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662140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312985"/>
                  </a:ext>
                </a:extLst>
              </a:tr>
            </a:tbl>
          </a:graphicData>
        </a:graphic>
      </p:graphicFrame>
      <p:sp>
        <p:nvSpPr>
          <p:cNvPr id="47149" name="Text Box 45"/>
          <p:cNvSpPr txBox="1">
            <a:spLocks noChangeArrowheads="1"/>
          </p:cNvSpPr>
          <p:nvPr/>
        </p:nvSpPr>
        <p:spPr bwMode="auto">
          <a:xfrm>
            <a:off x="2609850" y="2073275"/>
            <a:ext cx="4381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１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２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３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４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５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６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７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８</a:t>
            </a:r>
            <a:endParaRPr lang="zh-CN" altLang="en-US" sz="2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7150" name="Text Box 46"/>
          <p:cNvSpPr txBox="1">
            <a:spLocks noChangeArrowheads="1"/>
          </p:cNvSpPr>
          <p:nvPr/>
        </p:nvSpPr>
        <p:spPr bwMode="auto">
          <a:xfrm>
            <a:off x="2838450" y="178435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[1..８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7222" name="Group 118"/>
          <p:cNvGraphicFramePr>
            <a:graphicFrameLocks noGrp="1"/>
          </p:cNvGraphicFramePr>
          <p:nvPr/>
        </p:nvGraphicFramePr>
        <p:xfrm>
          <a:off x="4740275" y="2168525"/>
          <a:ext cx="685800" cy="3186113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146149755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425605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921696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075618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32790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74575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696493"/>
                  </a:ext>
                </a:extLst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591686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591552"/>
                  </a:ext>
                </a:extLst>
              </a:tr>
            </a:tbl>
          </a:graphicData>
        </a:graphic>
      </p:graphicFrame>
      <p:sp>
        <p:nvSpPr>
          <p:cNvPr id="47171" name="Text Box 67"/>
          <p:cNvSpPr txBox="1">
            <a:spLocks noChangeArrowheads="1"/>
          </p:cNvSpPr>
          <p:nvPr/>
        </p:nvSpPr>
        <p:spPr bwMode="auto">
          <a:xfrm>
            <a:off x="4343400" y="2073275"/>
            <a:ext cx="4381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１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２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３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４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５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６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７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８</a:t>
            </a:r>
            <a:endParaRPr lang="zh-CN" altLang="en-US" sz="2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7172" name="Text Box 68"/>
          <p:cNvSpPr txBox="1">
            <a:spLocks noChangeArrowheads="1"/>
          </p:cNvSpPr>
          <p:nvPr/>
        </p:nvSpPr>
        <p:spPr bwMode="auto">
          <a:xfrm>
            <a:off x="4572000" y="178435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[1..８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7173" name="Group 69"/>
          <p:cNvGraphicFramePr>
            <a:graphicFrameLocks noGrp="1"/>
          </p:cNvGraphicFramePr>
          <p:nvPr/>
        </p:nvGraphicFramePr>
        <p:xfrm>
          <a:off x="6492875" y="2157413"/>
          <a:ext cx="685800" cy="3186112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191444452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319540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87131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 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54171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30622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112986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075932"/>
                  </a:ext>
                </a:extLst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88120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763033"/>
                  </a:ext>
                </a:extLst>
              </a:tr>
            </a:tbl>
          </a:graphicData>
        </a:graphic>
      </p:graphicFrame>
      <p:sp>
        <p:nvSpPr>
          <p:cNvPr id="47193" name="Text Box 89"/>
          <p:cNvSpPr txBox="1">
            <a:spLocks noChangeArrowheads="1"/>
          </p:cNvSpPr>
          <p:nvPr/>
        </p:nvSpPr>
        <p:spPr bwMode="auto">
          <a:xfrm>
            <a:off x="6096000" y="2062163"/>
            <a:ext cx="4381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１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２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３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４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５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６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７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８</a:t>
            </a:r>
            <a:endParaRPr lang="zh-CN" altLang="en-US" sz="20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7194" name="Text Box 90"/>
          <p:cNvSpPr txBox="1">
            <a:spLocks noChangeArrowheads="1"/>
          </p:cNvSpPr>
          <p:nvPr/>
        </p:nvSpPr>
        <p:spPr bwMode="auto">
          <a:xfrm>
            <a:off x="6324600" y="1773238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[1..８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7195" name="AutoShape 91"/>
          <p:cNvSpPr>
            <a:spLocks/>
          </p:cNvSpPr>
          <p:nvPr/>
        </p:nvSpPr>
        <p:spPr bwMode="auto">
          <a:xfrm>
            <a:off x="2133600" y="2382838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96" name="Line 92"/>
          <p:cNvSpPr>
            <a:spLocks noChangeShapeType="1"/>
          </p:cNvSpPr>
          <p:nvPr/>
        </p:nvSpPr>
        <p:spPr bwMode="auto">
          <a:xfrm>
            <a:off x="2209800" y="261143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97" name="AutoShape 93"/>
          <p:cNvSpPr>
            <a:spLocks/>
          </p:cNvSpPr>
          <p:nvPr/>
        </p:nvSpPr>
        <p:spPr bwMode="auto">
          <a:xfrm>
            <a:off x="2133600" y="3221038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98" name="AutoShape 94"/>
          <p:cNvSpPr>
            <a:spLocks/>
          </p:cNvSpPr>
          <p:nvPr/>
        </p:nvSpPr>
        <p:spPr bwMode="auto">
          <a:xfrm>
            <a:off x="2133600" y="4745038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99" name="AutoShape 95"/>
          <p:cNvSpPr>
            <a:spLocks/>
          </p:cNvSpPr>
          <p:nvPr/>
        </p:nvSpPr>
        <p:spPr bwMode="auto">
          <a:xfrm>
            <a:off x="2133600" y="3983038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200" name="Line 96"/>
          <p:cNvSpPr>
            <a:spLocks noChangeShapeType="1"/>
          </p:cNvSpPr>
          <p:nvPr/>
        </p:nvSpPr>
        <p:spPr bwMode="auto">
          <a:xfrm>
            <a:off x="2209800" y="344963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201" name="Line 97"/>
          <p:cNvSpPr>
            <a:spLocks noChangeShapeType="1"/>
          </p:cNvSpPr>
          <p:nvPr/>
        </p:nvSpPr>
        <p:spPr bwMode="auto">
          <a:xfrm>
            <a:off x="2209800" y="421163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202" name="Line 98"/>
          <p:cNvSpPr>
            <a:spLocks noChangeShapeType="1"/>
          </p:cNvSpPr>
          <p:nvPr/>
        </p:nvSpPr>
        <p:spPr bwMode="auto">
          <a:xfrm>
            <a:off x="2209800" y="497363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203" name="AutoShape 99"/>
          <p:cNvSpPr>
            <a:spLocks/>
          </p:cNvSpPr>
          <p:nvPr/>
        </p:nvSpPr>
        <p:spPr bwMode="auto">
          <a:xfrm>
            <a:off x="3962400" y="3983038"/>
            <a:ext cx="76200" cy="1219200"/>
          </a:xfrm>
          <a:prstGeom prst="rightBracket">
            <a:avLst>
              <a:gd name="adj" fmla="val 133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204" name="Line 100"/>
          <p:cNvSpPr>
            <a:spLocks noChangeShapeType="1"/>
          </p:cNvSpPr>
          <p:nvPr/>
        </p:nvSpPr>
        <p:spPr bwMode="auto">
          <a:xfrm>
            <a:off x="4038600" y="4592638"/>
            <a:ext cx="3048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205" name="AutoShape 101"/>
          <p:cNvSpPr>
            <a:spLocks/>
          </p:cNvSpPr>
          <p:nvPr/>
        </p:nvSpPr>
        <p:spPr bwMode="auto">
          <a:xfrm>
            <a:off x="3962400" y="2382838"/>
            <a:ext cx="76200" cy="1219200"/>
          </a:xfrm>
          <a:prstGeom prst="rightBracket">
            <a:avLst>
              <a:gd name="adj" fmla="val 133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206" name="Line 102"/>
          <p:cNvSpPr>
            <a:spLocks noChangeShapeType="1"/>
          </p:cNvSpPr>
          <p:nvPr/>
        </p:nvSpPr>
        <p:spPr bwMode="auto">
          <a:xfrm>
            <a:off x="4038600" y="2992438"/>
            <a:ext cx="3048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207" name="AutoShape 103"/>
          <p:cNvSpPr>
            <a:spLocks/>
          </p:cNvSpPr>
          <p:nvPr/>
        </p:nvSpPr>
        <p:spPr bwMode="auto">
          <a:xfrm>
            <a:off x="5715000" y="2382838"/>
            <a:ext cx="76200" cy="2743200"/>
          </a:xfrm>
          <a:prstGeom prst="rightBracket">
            <a:avLst>
              <a:gd name="adj" fmla="val 3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208" name="Line 104"/>
          <p:cNvSpPr>
            <a:spLocks noChangeShapeType="1"/>
          </p:cNvSpPr>
          <p:nvPr/>
        </p:nvSpPr>
        <p:spPr bwMode="auto">
          <a:xfrm>
            <a:off x="5791200" y="3754438"/>
            <a:ext cx="3048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209" name="Text Box 105"/>
          <p:cNvSpPr txBox="1">
            <a:spLocks noChangeArrowheads="1"/>
          </p:cNvSpPr>
          <p:nvPr/>
        </p:nvSpPr>
        <p:spPr bwMode="auto">
          <a:xfrm>
            <a:off x="2076450" y="5491163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第1趟</a:t>
            </a:r>
          </a:p>
        </p:txBody>
      </p:sp>
      <p:sp>
        <p:nvSpPr>
          <p:cNvPr id="47210" name="Text Box 106"/>
          <p:cNvSpPr txBox="1">
            <a:spLocks noChangeArrowheads="1"/>
          </p:cNvSpPr>
          <p:nvPr/>
        </p:nvSpPr>
        <p:spPr bwMode="auto">
          <a:xfrm>
            <a:off x="5505450" y="5491163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第3趟</a:t>
            </a:r>
          </a:p>
        </p:txBody>
      </p:sp>
      <p:sp>
        <p:nvSpPr>
          <p:cNvPr id="47211" name="Text Box 107"/>
          <p:cNvSpPr txBox="1">
            <a:spLocks noChangeArrowheads="1"/>
          </p:cNvSpPr>
          <p:nvPr/>
        </p:nvSpPr>
        <p:spPr bwMode="auto">
          <a:xfrm>
            <a:off x="3829050" y="5491163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第2趟</a:t>
            </a:r>
          </a:p>
        </p:txBody>
      </p:sp>
      <p:sp>
        <p:nvSpPr>
          <p:cNvPr id="47213" name="Text Box 109"/>
          <p:cNvSpPr txBox="1">
            <a:spLocks noChangeArrowheads="1"/>
          </p:cNvSpPr>
          <p:nvPr/>
        </p:nvSpPr>
        <p:spPr bwMode="auto">
          <a:xfrm>
            <a:off x="0" y="549275"/>
            <a:ext cx="9144000" cy="124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</a:rPr>
              <a:t>例1.对8个记录作2路归并排序,共进行</a:t>
            </a:r>
            <a:r>
              <a:rPr lang="zh-CN" altLang="en-US" sz="2800">
                <a:solidFill>
                  <a:srgbClr val="000000"/>
                </a:solidFill>
                <a:sym typeface="Symbol" panose="05050102010706020507" pitchFamily="18" charset="2"/>
              </a:rPr>
              <a:t></a:t>
            </a:r>
            <a:r>
              <a:rPr lang="en-US" altLang="zh-CN" sz="2800">
                <a:solidFill>
                  <a:srgbClr val="000000"/>
                </a:solidFill>
              </a:rPr>
              <a:t>log</a:t>
            </a:r>
            <a:r>
              <a:rPr lang="en-US" altLang="zh-CN" sz="2800" baseline="-25000">
                <a:solidFill>
                  <a:srgbClr val="000000"/>
                </a:solidFill>
              </a:rPr>
              <a:t>2</a:t>
            </a:r>
            <a:r>
              <a:rPr lang="en-US" altLang="zh-CN" sz="2800">
                <a:solidFill>
                  <a:srgbClr val="000000"/>
                </a:solidFill>
              </a:rPr>
              <a:t>8</a:t>
            </a:r>
            <a:r>
              <a:rPr lang="en-US" altLang="zh-CN" sz="2800">
                <a:solidFill>
                  <a:srgbClr val="000000"/>
                </a:solidFill>
                <a:sym typeface="Symbol" panose="05050102010706020507" pitchFamily="18" charset="2"/>
              </a:rPr>
              <a:t></a:t>
            </a:r>
            <a:r>
              <a:rPr lang="en-US" altLang="zh-CN" sz="2800">
                <a:solidFill>
                  <a:srgbClr val="000000"/>
                </a:solidFill>
              </a:rPr>
              <a:t>＝3 </a:t>
            </a:r>
            <a:r>
              <a:rPr lang="zh-CN" altLang="en-US" sz="2800">
                <a:solidFill>
                  <a:srgbClr val="000000"/>
                </a:solidFill>
              </a:rPr>
              <a:t>趟归并。</a:t>
            </a:r>
          </a:p>
          <a:p>
            <a:pPr>
              <a:spcBef>
                <a:spcPct val="50000"/>
              </a:spcBef>
            </a:pP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7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7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4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4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4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4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4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4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4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49" grpId="0"/>
      <p:bldP spid="47150" grpId="0"/>
      <p:bldP spid="47171" grpId="0"/>
      <p:bldP spid="47172" grpId="0"/>
      <p:bldP spid="47193" grpId="0"/>
      <p:bldP spid="47194" grpId="0"/>
      <p:bldP spid="47209" grpId="0"/>
      <p:bldP spid="47210" grpId="0"/>
      <p:bldP spid="472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428625"/>
            <a:ext cx="8382000" cy="60960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例2. 对11个记录作2-路归并排序,进行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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log</a:t>
            </a:r>
            <a:r>
              <a:rPr lang="en-US" altLang="zh-CN" sz="2400" b="1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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＝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4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趟归并。</a:t>
            </a:r>
          </a:p>
        </p:txBody>
      </p:sp>
      <p:graphicFrame>
        <p:nvGraphicFramePr>
          <p:cNvPr id="48131" name="Group 3"/>
          <p:cNvGraphicFramePr>
            <a:graphicFrameLocks noGrp="1"/>
          </p:cNvGraphicFramePr>
          <p:nvPr/>
        </p:nvGraphicFramePr>
        <p:xfrm>
          <a:off x="1143000" y="1524000"/>
          <a:ext cx="692150" cy="4348163"/>
        </p:xfrm>
        <a:graphic>
          <a:graphicData uri="http://schemas.openxmlformats.org/drawingml/2006/table">
            <a:tbl>
              <a:tblPr/>
              <a:tblGrid>
                <a:gridCol w="692150">
                  <a:extLst>
                    <a:ext uri="{9D8B030D-6E8A-4147-A177-3AD203B41FA5}">
                      <a16:colId xmlns:a16="http://schemas.microsoft.com/office/drawing/2014/main" val="4019184407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</a:t>
                      </a:r>
                      <a:endParaRPr kumimoji="0" lang="zh-CN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791994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 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179576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551285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49037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 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45858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37793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840705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135220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05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02944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32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9367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470204"/>
                  </a:ext>
                </a:extLst>
              </a:tr>
            </a:tbl>
          </a:graphicData>
        </a:graphic>
      </p:graphicFrame>
      <p:sp>
        <p:nvSpPr>
          <p:cNvPr id="48157" name="Text Box 29"/>
          <p:cNvSpPr txBox="1">
            <a:spLocks noChangeArrowheads="1"/>
          </p:cNvSpPr>
          <p:nvPr/>
        </p:nvSpPr>
        <p:spPr bwMode="auto">
          <a:xfrm>
            <a:off x="704850" y="1428750"/>
            <a:ext cx="4381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5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6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7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8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9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10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8158" name="Text Box 30"/>
          <p:cNvSpPr txBox="1">
            <a:spLocks noChangeArrowheads="1"/>
          </p:cNvSpPr>
          <p:nvPr/>
        </p:nvSpPr>
        <p:spPr bwMode="auto">
          <a:xfrm>
            <a:off x="854075" y="1139825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[1..11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8159" name="Group 31"/>
          <p:cNvGraphicFramePr>
            <a:graphicFrameLocks noGrp="1"/>
          </p:cNvGraphicFramePr>
          <p:nvPr/>
        </p:nvGraphicFramePr>
        <p:xfrm>
          <a:off x="2784475" y="1509713"/>
          <a:ext cx="685800" cy="4371975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1723101038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864781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722110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86371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42608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461079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969047"/>
                  </a:ext>
                </a:extLst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120670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343210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05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341443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32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290631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619502"/>
                  </a:ext>
                </a:extLst>
              </a:tr>
            </a:tbl>
          </a:graphicData>
        </a:graphic>
      </p:graphicFrame>
      <p:sp>
        <p:nvSpPr>
          <p:cNvPr id="48185" name="Text Box 57"/>
          <p:cNvSpPr txBox="1">
            <a:spLocks noChangeArrowheads="1"/>
          </p:cNvSpPr>
          <p:nvPr/>
        </p:nvSpPr>
        <p:spPr bwMode="auto">
          <a:xfrm>
            <a:off x="2511425" y="1125538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[1..11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8186" name="Group 58"/>
          <p:cNvGraphicFramePr>
            <a:graphicFrameLocks noGrp="1"/>
          </p:cNvGraphicFramePr>
          <p:nvPr/>
        </p:nvGraphicFramePr>
        <p:xfrm>
          <a:off x="4400550" y="1509713"/>
          <a:ext cx="685800" cy="4371975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1368135219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396473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80482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6785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24620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87059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816164"/>
                  </a:ext>
                </a:extLst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01136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437956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05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164179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105761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32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755193"/>
                  </a:ext>
                </a:extLst>
              </a:tr>
            </a:tbl>
          </a:graphicData>
        </a:graphic>
      </p:graphicFrame>
      <p:sp>
        <p:nvSpPr>
          <p:cNvPr id="48212" name="Text Box 84"/>
          <p:cNvSpPr txBox="1">
            <a:spLocks noChangeArrowheads="1"/>
          </p:cNvSpPr>
          <p:nvPr/>
        </p:nvSpPr>
        <p:spPr bwMode="auto">
          <a:xfrm>
            <a:off x="4111625" y="1125538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[1..11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8213" name="Group 85"/>
          <p:cNvGraphicFramePr>
            <a:graphicFrameLocks noGrp="1"/>
          </p:cNvGraphicFramePr>
          <p:nvPr/>
        </p:nvGraphicFramePr>
        <p:xfrm>
          <a:off x="6016625" y="1498600"/>
          <a:ext cx="685800" cy="4371975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1810158706"/>
                    </a:ext>
                  </a:extLst>
                </a:gridCol>
              </a:tblGrid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71812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12239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 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226586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069196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470858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203897"/>
                  </a:ext>
                </a:extLst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640139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780502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05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737999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745779"/>
                  </a:ext>
                </a:extLst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32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520194"/>
                  </a:ext>
                </a:extLst>
              </a:tr>
            </a:tbl>
          </a:graphicData>
        </a:graphic>
      </p:graphicFrame>
      <p:sp>
        <p:nvSpPr>
          <p:cNvPr id="48239" name="Text Box 111"/>
          <p:cNvSpPr txBox="1">
            <a:spLocks noChangeArrowheads="1"/>
          </p:cNvSpPr>
          <p:nvPr/>
        </p:nvSpPr>
        <p:spPr bwMode="auto">
          <a:xfrm>
            <a:off x="5711825" y="1114425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[1..11</a:t>
            </a: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8240" name="AutoShape 112"/>
          <p:cNvSpPr>
            <a:spLocks/>
          </p:cNvSpPr>
          <p:nvPr/>
        </p:nvSpPr>
        <p:spPr bwMode="auto">
          <a:xfrm>
            <a:off x="1911350" y="1724025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41" name="Line 113"/>
          <p:cNvSpPr>
            <a:spLocks noChangeShapeType="1"/>
          </p:cNvSpPr>
          <p:nvPr/>
        </p:nvSpPr>
        <p:spPr bwMode="auto">
          <a:xfrm>
            <a:off x="1987550" y="19526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42" name="AutoShape 114"/>
          <p:cNvSpPr>
            <a:spLocks/>
          </p:cNvSpPr>
          <p:nvPr/>
        </p:nvSpPr>
        <p:spPr bwMode="auto">
          <a:xfrm>
            <a:off x="1911350" y="2562225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43" name="AutoShape 115"/>
          <p:cNvSpPr>
            <a:spLocks/>
          </p:cNvSpPr>
          <p:nvPr/>
        </p:nvSpPr>
        <p:spPr bwMode="auto">
          <a:xfrm>
            <a:off x="1911350" y="4086225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44" name="AutoShape 116"/>
          <p:cNvSpPr>
            <a:spLocks/>
          </p:cNvSpPr>
          <p:nvPr/>
        </p:nvSpPr>
        <p:spPr bwMode="auto">
          <a:xfrm>
            <a:off x="1911350" y="3324225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45" name="Line 117"/>
          <p:cNvSpPr>
            <a:spLocks noChangeShapeType="1"/>
          </p:cNvSpPr>
          <p:nvPr/>
        </p:nvSpPr>
        <p:spPr bwMode="auto">
          <a:xfrm>
            <a:off x="1987550" y="27908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46" name="Line 118"/>
          <p:cNvSpPr>
            <a:spLocks noChangeShapeType="1"/>
          </p:cNvSpPr>
          <p:nvPr/>
        </p:nvSpPr>
        <p:spPr bwMode="auto">
          <a:xfrm>
            <a:off x="1987550" y="35528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47" name="Line 119"/>
          <p:cNvSpPr>
            <a:spLocks noChangeShapeType="1"/>
          </p:cNvSpPr>
          <p:nvPr/>
        </p:nvSpPr>
        <p:spPr bwMode="auto">
          <a:xfrm>
            <a:off x="1987550" y="43148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48" name="AutoShape 120"/>
          <p:cNvSpPr>
            <a:spLocks/>
          </p:cNvSpPr>
          <p:nvPr/>
        </p:nvSpPr>
        <p:spPr bwMode="auto">
          <a:xfrm>
            <a:off x="3622675" y="3324225"/>
            <a:ext cx="76200" cy="1219200"/>
          </a:xfrm>
          <a:prstGeom prst="rightBracket">
            <a:avLst>
              <a:gd name="adj" fmla="val 133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49" name="Line 121"/>
          <p:cNvSpPr>
            <a:spLocks noChangeShapeType="1"/>
          </p:cNvSpPr>
          <p:nvPr/>
        </p:nvSpPr>
        <p:spPr bwMode="auto">
          <a:xfrm>
            <a:off x="3698875" y="3933825"/>
            <a:ext cx="304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50" name="AutoShape 122"/>
          <p:cNvSpPr>
            <a:spLocks/>
          </p:cNvSpPr>
          <p:nvPr/>
        </p:nvSpPr>
        <p:spPr bwMode="auto">
          <a:xfrm>
            <a:off x="3622675" y="1724025"/>
            <a:ext cx="76200" cy="1219200"/>
          </a:xfrm>
          <a:prstGeom prst="rightBracket">
            <a:avLst>
              <a:gd name="adj" fmla="val 133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51" name="Line 123"/>
          <p:cNvSpPr>
            <a:spLocks noChangeShapeType="1"/>
          </p:cNvSpPr>
          <p:nvPr/>
        </p:nvSpPr>
        <p:spPr bwMode="auto">
          <a:xfrm>
            <a:off x="3698875" y="2333625"/>
            <a:ext cx="304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52" name="AutoShape 124"/>
          <p:cNvSpPr>
            <a:spLocks/>
          </p:cNvSpPr>
          <p:nvPr/>
        </p:nvSpPr>
        <p:spPr bwMode="auto">
          <a:xfrm>
            <a:off x="5238750" y="1724025"/>
            <a:ext cx="76200" cy="2743200"/>
          </a:xfrm>
          <a:prstGeom prst="rightBracket">
            <a:avLst>
              <a:gd name="adj" fmla="val 3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53" name="Line 125"/>
          <p:cNvSpPr>
            <a:spLocks noChangeShapeType="1"/>
          </p:cNvSpPr>
          <p:nvPr/>
        </p:nvSpPr>
        <p:spPr bwMode="auto">
          <a:xfrm>
            <a:off x="5314950" y="3095625"/>
            <a:ext cx="304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54" name="Text Box 126"/>
          <p:cNvSpPr txBox="1">
            <a:spLocks noChangeArrowheads="1"/>
          </p:cNvSpPr>
          <p:nvPr/>
        </p:nvSpPr>
        <p:spPr bwMode="auto">
          <a:xfrm>
            <a:off x="5562600" y="1419225"/>
            <a:ext cx="4381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5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6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7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8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9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10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8255" name="Text Box 127"/>
          <p:cNvSpPr txBox="1">
            <a:spLocks noChangeArrowheads="1"/>
          </p:cNvSpPr>
          <p:nvPr/>
        </p:nvSpPr>
        <p:spPr bwMode="auto">
          <a:xfrm>
            <a:off x="3927475" y="1419225"/>
            <a:ext cx="4381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5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6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7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8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9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10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8256" name="Text Box 128"/>
          <p:cNvSpPr txBox="1">
            <a:spLocks noChangeArrowheads="1"/>
          </p:cNvSpPr>
          <p:nvPr/>
        </p:nvSpPr>
        <p:spPr bwMode="auto">
          <a:xfrm>
            <a:off x="2311400" y="1419225"/>
            <a:ext cx="4381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5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6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7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8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9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10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8257" name="AutoShape 129"/>
          <p:cNvSpPr>
            <a:spLocks/>
          </p:cNvSpPr>
          <p:nvPr/>
        </p:nvSpPr>
        <p:spPr bwMode="auto">
          <a:xfrm>
            <a:off x="1911350" y="4848225"/>
            <a:ext cx="76200" cy="457200"/>
          </a:xfrm>
          <a:prstGeom prst="rightBracket">
            <a:avLst>
              <a:gd name="adj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58" name="Line 130"/>
          <p:cNvSpPr>
            <a:spLocks noChangeShapeType="1"/>
          </p:cNvSpPr>
          <p:nvPr/>
        </p:nvSpPr>
        <p:spPr bwMode="auto">
          <a:xfrm>
            <a:off x="1987550" y="50768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59" name="Line 131"/>
          <p:cNvSpPr>
            <a:spLocks noChangeShapeType="1"/>
          </p:cNvSpPr>
          <p:nvPr/>
        </p:nvSpPr>
        <p:spPr bwMode="auto">
          <a:xfrm>
            <a:off x="1987550" y="551656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60" name="AutoShape 132"/>
          <p:cNvSpPr>
            <a:spLocks/>
          </p:cNvSpPr>
          <p:nvPr/>
        </p:nvSpPr>
        <p:spPr bwMode="auto">
          <a:xfrm>
            <a:off x="3622675" y="4848225"/>
            <a:ext cx="76200" cy="990600"/>
          </a:xfrm>
          <a:prstGeom prst="rightBracket">
            <a:avLst>
              <a:gd name="adj" fmla="val 108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8261" name="Group 133"/>
          <p:cNvGraphicFramePr>
            <a:graphicFrameLocks noGrp="1"/>
          </p:cNvGraphicFramePr>
          <p:nvPr/>
        </p:nvGraphicFramePr>
        <p:xfrm>
          <a:off x="7651750" y="1498600"/>
          <a:ext cx="685800" cy="4371975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686084804"/>
                    </a:ext>
                  </a:extLst>
                </a:gridCol>
              </a:tblGrid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4427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05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06364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06 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105153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07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064661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08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353896"/>
                  </a:ext>
                </a:extLst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921415"/>
                  </a:ext>
                </a:extLst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14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933364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765495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20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328981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32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212207"/>
                  </a:ext>
                </a:extLst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44</a:t>
                      </a:r>
                      <a:endParaRPr kumimoji="0" lang="en-US" altLang="zh-CN" sz="2000" b="1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794198"/>
                  </a:ext>
                </a:extLst>
              </a:tr>
            </a:tbl>
          </a:graphicData>
        </a:graphic>
      </p:graphicFrame>
      <p:sp>
        <p:nvSpPr>
          <p:cNvPr id="48287" name="Text Box 159"/>
          <p:cNvSpPr txBox="1">
            <a:spLocks noChangeArrowheads="1"/>
          </p:cNvSpPr>
          <p:nvPr/>
        </p:nvSpPr>
        <p:spPr bwMode="auto">
          <a:xfrm>
            <a:off x="7388225" y="1114425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r[1..11]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8288" name="AutoShape 160"/>
          <p:cNvSpPr>
            <a:spLocks/>
          </p:cNvSpPr>
          <p:nvPr/>
        </p:nvSpPr>
        <p:spPr bwMode="auto">
          <a:xfrm>
            <a:off x="6778625" y="1724025"/>
            <a:ext cx="171450" cy="3962400"/>
          </a:xfrm>
          <a:prstGeom prst="rightBracket">
            <a:avLst>
              <a:gd name="adj" fmla="val 19259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289" name="Line 161"/>
          <p:cNvSpPr>
            <a:spLocks noChangeShapeType="1"/>
          </p:cNvSpPr>
          <p:nvPr/>
        </p:nvSpPr>
        <p:spPr bwMode="auto">
          <a:xfrm>
            <a:off x="6950075" y="3703638"/>
            <a:ext cx="3048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90" name="Text Box 162"/>
          <p:cNvSpPr txBox="1">
            <a:spLocks noChangeArrowheads="1"/>
          </p:cNvSpPr>
          <p:nvPr/>
        </p:nvSpPr>
        <p:spPr bwMode="auto">
          <a:xfrm>
            <a:off x="7197725" y="1419225"/>
            <a:ext cx="43815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1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2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3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5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6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7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8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 9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10</a:t>
            </a:r>
          </a:p>
          <a:p>
            <a:pPr>
              <a:lnSpc>
                <a:spcPct val="130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anose="02010600030101010101" pitchFamily="2" charset="-122"/>
              </a:rPr>
              <a:t>11</a:t>
            </a:r>
            <a:endParaRPr lang="en-US" altLang="zh-CN" sz="20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8291" name="Text Box 163"/>
          <p:cNvSpPr txBox="1">
            <a:spLocks noChangeArrowheads="1"/>
          </p:cNvSpPr>
          <p:nvPr/>
        </p:nvSpPr>
        <p:spPr bwMode="auto">
          <a:xfrm>
            <a:off x="1924050" y="5956300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第1趟</a:t>
            </a:r>
          </a:p>
        </p:txBody>
      </p:sp>
      <p:sp>
        <p:nvSpPr>
          <p:cNvPr id="48292" name="Text Box 164"/>
          <p:cNvSpPr txBox="1">
            <a:spLocks noChangeArrowheads="1"/>
          </p:cNvSpPr>
          <p:nvPr/>
        </p:nvSpPr>
        <p:spPr bwMode="auto">
          <a:xfrm>
            <a:off x="5276850" y="5957888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第3趟</a:t>
            </a:r>
          </a:p>
        </p:txBody>
      </p:sp>
      <p:sp>
        <p:nvSpPr>
          <p:cNvPr id="48293" name="Text Box 165"/>
          <p:cNvSpPr txBox="1">
            <a:spLocks noChangeArrowheads="1"/>
          </p:cNvSpPr>
          <p:nvPr/>
        </p:nvSpPr>
        <p:spPr bwMode="auto">
          <a:xfrm>
            <a:off x="3524250" y="5942013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第2趟</a:t>
            </a:r>
          </a:p>
        </p:txBody>
      </p:sp>
      <p:sp>
        <p:nvSpPr>
          <p:cNvPr id="48294" name="Text Box 166"/>
          <p:cNvSpPr txBox="1">
            <a:spLocks noChangeArrowheads="1"/>
          </p:cNvSpPr>
          <p:nvPr/>
        </p:nvSpPr>
        <p:spPr bwMode="auto">
          <a:xfrm>
            <a:off x="6800850" y="5957888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第4趟</a:t>
            </a:r>
          </a:p>
        </p:txBody>
      </p:sp>
      <p:sp>
        <p:nvSpPr>
          <p:cNvPr id="48295" name="Line 167"/>
          <p:cNvSpPr>
            <a:spLocks noChangeShapeType="1"/>
          </p:cNvSpPr>
          <p:nvPr/>
        </p:nvSpPr>
        <p:spPr bwMode="auto">
          <a:xfrm>
            <a:off x="3733800" y="53054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296" name="Line 168"/>
          <p:cNvSpPr>
            <a:spLocks noChangeShapeType="1"/>
          </p:cNvSpPr>
          <p:nvPr/>
        </p:nvSpPr>
        <p:spPr bwMode="auto">
          <a:xfrm>
            <a:off x="5334000" y="52292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8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8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8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8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4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4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8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48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48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4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48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4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4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4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48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48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48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48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48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48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48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48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85" grpId="0"/>
      <p:bldP spid="48212" grpId="0"/>
      <p:bldP spid="48239" grpId="0"/>
      <p:bldP spid="48254" grpId="0"/>
      <p:bldP spid="48255" grpId="0"/>
      <p:bldP spid="48256" grpId="0"/>
      <p:bldP spid="48287" grpId="0"/>
      <p:bldP spid="48290" grpId="0"/>
      <p:bldP spid="48291" grpId="0"/>
      <p:bldP spid="48292" grpId="0"/>
      <p:bldP spid="48293" grpId="0"/>
      <p:bldP spid="4829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333375"/>
            <a:ext cx="8497888" cy="158432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一趟归并排序算法：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假设：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为子文件的长度,将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中的子文件归并到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） 两等长子文件合并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条件：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i+2s-1&lt;=n</a:t>
            </a:r>
          </a:p>
        </p:txBody>
      </p:sp>
      <p:graphicFrame>
        <p:nvGraphicFramePr>
          <p:cNvPr id="49155" name="Group 3"/>
          <p:cNvGraphicFramePr>
            <a:graphicFrameLocks noGrp="1"/>
          </p:cNvGraphicFramePr>
          <p:nvPr>
            <p:ph sz="quarter" idx="2"/>
          </p:nvPr>
        </p:nvGraphicFramePr>
        <p:xfrm>
          <a:off x="300038" y="3017838"/>
          <a:ext cx="8386762" cy="1255712"/>
        </p:xfrm>
        <a:graphic>
          <a:graphicData uri="http://schemas.openxmlformats.org/drawingml/2006/table">
            <a:tbl>
              <a:tblPr/>
              <a:tblGrid>
                <a:gridCol w="700087">
                  <a:extLst>
                    <a:ext uri="{9D8B030D-6E8A-4147-A177-3AD203B41FA5}">
                      <a16:colId xmlns:a16="http://schemas.microsoft.com/office/drawing/2014/main" val="2368200335"/>
                    </a:ext>
                  </a:extLst>
                </a:gridCol>
                <a:gridCol w="696913">
                  <a:extLst>
                    <a:ext uri="{9D8B030D-6E8A-4147-A177-3AD203B41FA5}">
                      <a16:colId xmlns:a16="http://schemas.microsoft.com/office/drawing/2014/main" val="881883973"/>
                    </a:ext>
                  </a:extLst>
                </a:gridCol>
                <a:gridCol w="700087">
                  <a:extLst>
                    <a:ext uri="{9D8B030D-6E8A-4147-A177-3AD203B41FA5}">
                      <a16:colId xmlns:a16="http://schemas.microsoft.com/office/drawing/2014/main" val="62646112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1904703033"/>
                    </a:ext>
                  </a:extLst>
                </a:gridCol>
                <a:gridCol w="1398588">
                  <a:extLst>
                    <a:ext uri="{9D8B030D-6E8A-4147-A177-3AD203B41FA5}">
                      <a16:colId xmlns:a16="http://schemas.microsoft.com/office/drawing/2014/main" val="2665318890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92619829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2123839064"/>
                    </a:ext>
                  </a:extLst>
                </a:gridCol>
                <a:gridCol w="2795587">
                  <a:extLst>
                    <a:ext uri="{9D8B030D-6E8A-4147-A177-3AD203B41FA5}">
                      <a16:colId xmlns:a16="http://schemas.microsoft.com/office/drawing/2014/main" val="3149313712"/>
                    </a:ext>
                  </a:extLst>
                </a:gridCol>
              </a:tblGrid>
              <a:tr h="547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。。。。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9912769"/>
                  </a:ext>
                </a:extLst>
              </a:tr>
              <a:tr h="708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1+2s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1+3s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。。。。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i+s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i+2s                               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7720784"/>
                  </a:ext>
                </a:extLst>
              </a:tr>
            </a:tbl>
          </a:graphicData>
        </a:graphic>
      </p:graphicFrame>
      <p:sp>
        <p:nvSpPr>
          <p:cNvPr id="49184" name="Line 32"/>
          <p:cNvSpPr>
            <a:spLocks noChangeShapeType="1"/>
          </p:cNvSpPr>
          <p:nvPr/>
        </p:nvSpPr>
        <p:spPr bwMode="auto">
          <a:xfrm flipV="1">
            <a:off x="395288" y="3656013"/>
            <a:ext cx="1587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85" name="Line 33"/>
          <p:cNvSpPr>
            <a:spLocks noChangeShapeType="1"/>
          </p:cNvSpPr>
          <p:nvPr/>
        </p:nvSpPr>
        <p:spPr bwMode="auto">
          <a:xfrm flipV="1">
            <a:off x="1116013" y="3656013"/>
            <a:ext cx="1587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86" name="Line 34"/>
          <p:cNvSpPr>
            <a:spLocks noChangeShapeType="1"/>
          </p:cNvSpPr>
          <p:nvPr/>
        </p:nvSpPr>
        <p:spPr bwMode="auto">
          <a:xfrm flipV="1">
            <a:off x="1835150" y="3656013"/>
            <a:ext cx="1588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87" name="Line 35"/>
          <p:cNvSpPr>
            <a:spLocks noChangeShapeType="1"/>
          </p:cNvSpPr>
          <p:nvPr/>
        </p:nvSpPr>
        <p:spPr bwMode="auto">
          <a:xfrm flipV="1">
            <a:off x="2484438" y="3656013"/>
            <a:ext cx="1587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89" name="Line 37"/>
          <p:cNvSpPr>
            <a:spLocks noChangeShapeType="1"/>
          </p:cNvSpPr>
          <p:nvPr/>
        </p:nvSpPr>
        <p:spPr bwMode="auto">
          <a:xfrm flipV="1">
            <a:off x="4572000" y="3656013"/>
            <a:ext cx="1588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90" name="Line 38"/>
          <p:cNvSpPr>
            <a:spLocks noChangeShapeType="1"/>
          </p:cNvSpPr>
          <p:nvPr/>
        </p:nvSpPr>
        <p:spPr bwMode="auto">
          <a:xfrm flipV="1">
            <a:off x="5219700" y="3656013"/>
            <a:ext cx="1588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91" name="Line 39"/>
          <p:cNvSpPr>
            <a:spLocks noChangeShapeType="1"/>
          </p:cNvSpPr>
          <p:nvPr/>
        </p:nvSpPr>
        <p:spPr bwMode="auto">
          <a:xfrm flipV="1">
            <a:off x="8532813" y="3656013"/>
            <a:ext cx="1587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93" name="Text Box 41"/>
          <p:cNvSpPr txBox="1">
            <a:spLocks noChangeArrowheads="1"/>
          </p:cNvSpPr>
          <p:nvPr/>
        </p:nvSpPr>
        <p:spPr bwMode="auto">
          <a:xfrm>
            <a:off x="5362575" y="2405063"/>
            <a:ext cx="1081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i+2s-1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94" name="Line 42"/>
          <p:cNvSpPr>
            <a:spLocks noChangeShapeType="1"/>
          </p:cNvSpPr>
          <p:nvPr/>
        </p:nvSpPr>
        <p:spPr bwMode="auto">
          <a:xfrm flipH="1">
            <a:off x="5865813" y="2790825"/>
            <a:ext cx="1587" cy="29051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9195" name="Group 43"/>
          <p:cNvGraphicFramePr>
            <a:graphicFrameLocks noGrp="1"/>
          </p:cNvGraphicFramePr>
          <p:nvPr>
            <p:ph sz="quarter" idx="3"/>
          </p:nvPr>
        </p:nvGraphicFramePr>
        <p:xfrm>
          <a:off x="300038" y="5213350"/>
          <a:ext cx="8386762" cy="808038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3151980279"/>
                    </a:ext>
                  </a:extLst>
                </a:gridCol>
                <a:gridCol w="1398587">
                  <a:extLst>
                    <a:ext uri="{9D8B030D-6E8A-4147-A177-3AD203B41FA5}">
                      <a16:colId xmlns:a16="http://schemas.microsoft.com/office/drawing/2014/main" val="2234555965"/>
                    </a:ext>
                  </a:extLst>
                </a:gridCol>
                <a:gridCol w="1398588">
                  <a:extLst>
                    <a:ext uri="{9D8B030D-6E8A-4147-A177-3AD203B41FA5}">
                      <a16:colId xmlns:a16="http://schemas.microsoft.com/office/drawing/2014/main" val="1642324136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843503709"/>
                    </a:ext>
                  </a:extLst>
                </a:gridCol>
                <a:gridCol w="2795587">
                  <a:extLst>
                    <a:ext uri="{9D8B030D-6E8A-4147-A177-3AD203B41FA5}">
                      <a16:colId xmlns:a16="http://schemas.microsoft.com/office/drawing/2014/main" val="1293153962"/>
                    </a:ext>
                  </a:extLst>
                </a:gridCol>
              </a:tblGrid>
              <a:tr h="373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。。。。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761695"/>
                  </a:ext>
                </a:extLst>
              </a:tr>
              <a:tr h="434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1+2s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1+4s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i+2s                               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3886041"/>
                  </a:ext>
                </a:extLst>
              </a:tr>
            </a:tbl>
          </a:graphicData>
        </a:graphic>
      </p:graphicFrame>
      <p:sp>
        <p:nvSpPr>
          <p:cNvPr id="49215" name="Line 63"/>
          <p:cNvSpPr>
            <a:spLocks noChangeShapeType="1"/>
          </p:cNvSpPr>
          <p:nvPr/>
        </p:nvSpPr>
        <p:spPr bwMode="auto">
          <a:xfrm>
            <a:off x="2555875" y="4591050"/>
            <a:ext cx="1588" cy="503238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216" name="Line 64"/>
          <p:cNvSpPr>
            <a:spLocks noChangeShapeType="1"/>
          </p:cNvSpPr>
          <p:nvPr/>
        </p:nvSpPr>
        <p:spPr bwMode="auto">
          <a:xfrm>
            <a:off x="1331913" y="4591050"/>
            <a:ext cx="1587" cy="503238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217" name="Line 65"/>
          <p:cNvSpPr>
            <a:spLocks noChangeShapeType="1"/>
          </p:cNvSpPr>
          <p:nvPr/>
        </p:nvSpPr>
        <p:spPr bwMode="auto">
          <a:xfrm>
            <a:off x="5148263" y="4591050"/>
            <a:ext cx="1587" cy="503238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-36513" y="547688"/>
            <a:ext cx="8929688" cy="122555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） 长度为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的子文件与长度为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[1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，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s)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子文件合并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条件：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i+2s-1&gt;n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并且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i+s-1&lt;n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0179" name="Line 3"/>
          <p:cNvSpPr>
            <a:spLocks noChangeShapeType="1"/>
          </p:cNvSpPr>
          <p:nvPr/>
        </p:nvSpPr>
        <p:spPr bwMode="auto">
          <a:xfrm flipV="1">
            <a:off x="755650" y="29972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V="1">
            <a:off x="1403350" y="29972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V="1">
            <a:off x="2124075" y="29972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 flipV="1">
            <a:off x="2700338" y="29972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 flipV="1">
            <a:off x="6083300" y="29972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 flipV="1">
            <a:off x="6732588" y="29972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V="1">
            <a:off x="7380288" y="29972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V="1">
            <a:off x="8101013" y="29972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0187" name="Group 11"/>
          <p:cNvGraphicFramePr>
            <a:graphicFrameLocks noGrp="1"/>
          </p:cNvGraphicFramePr>
          <p:nvPr>
            <p:ph sz="quarter" idx="3"/>
          </p:nvPr>
        </p:nvGraphicFramePr>
        <p:xfrm>
          <a:off x="684213" y="4581525"/>
          <a:ext cx="7488237" cy="1081088"/>
        </p:xfrm>
        <a:graphic>
          <a:graphicData uri="http://schemas.openxmlformats.org/drawingml/2006/table">
            <a:tbl>
              <a:tblPr/>
              <a:tblGrid>
                <a:gridCol w="1347787">
                  <a:extLst>
                    <a:ext uri="{9D8B030D-6E8A-4147-A177-3AD203B41FA5}">
                      <a16:colId xmlns:a16="http://schemas.microsoft.com/office/drawing/2014/main" val="3918287243"/>
                    </a:ext>
                  </a:extLst>
                </a:gridCol>
                <a:gridCol w="1271588">
                  <a:extLst>
                    <a:ext uri="{9D8B030D-6E8A-4147-A177-3AD203B41FA5}">
                      <a16:colId xmlns:a16="http://schemas.microsoft.com/office/drawing/2014/main" val="1315550255"/>
                    </a:ext>
                  </a:extLst>
                </a:gridCol>
                <a:gridCol w="2695575">
                  <a:extLst>
                    <a:ext uri="{9D8B030D-6E8A-4147-A177-3AD203B41FA5}">
                      <a16:colId xmlns:a16="http://schemas.microsoft.com/office/drawing/2014/main" val="3605189912"/>
                    </a:ext>
                  </a:extLst>
                </a:gridCol>
                <a:gridCol w="1414462">
                  <a:extLst>
                    <a:ext uri="{9D8B030D-6E8A-4147-A177-3AD203B41FA5}">
                      <a16:colId xmlns:a16="http://schemas.microsoft.com/office/drawing/2014/main" val="1509211056"/>
                    </a:ext>
                  </a:extLst>
                </a:gridCol>
                <a:gridCol w="758825">
                  <a:extLst>
                    <a:ext uri="{9D8B030D-6E8A-4147-A177-3AD203B41FA5}">
                      <a16:colId xmlns:a16="http://schemas.microsoft.com/office/drawing/2014/main" val="1333864013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。。。。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43220"/>
                  </a:ext>
                </a:extLst>
              </a:tr>
              <a:tr h="709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1+2s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1+4s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i-2s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           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135201"/>
                  </a:ext>
                </a:extLst>
              </a:tr>
            </a:tbl>
          </a:graphicData>
        </a:graphic>
      </p:graphicFrame>
      <p:sp>
        <p:nvSpPr>
          <p:cNvPr id="50207" name="Line 31"/>
          <p:cNvSpPr>
            <a:spLocks noChangeShapeType="1"/>
          </p:cNvSpPr>
          <p:nvPr/>
        </p:nvSpPr>
        <p:spPr bwMode="auto">
          <a:xfrm>
            <a:off x="2555875" y="4005263"/>
            <a:ext cx="0" cy="503237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08" name="Line 32"/>
          <p:cNvSpPr>
            <a:spLocks noChangeShapeType="1"/>
          </p:cNvSpPr>
          <p:nvPr/>
        </p:nvSpPr>
        <p:spPr bwMode="auto">
          <a:xfrm>
            <a:off x="1331913" y="4005263"/>
            <a:ext cx="0" cy="503237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09" name="Line 33"/>
          <p:cNvSpPr>
            <a:spLocks noChangeShapeType="1"/>
          </p:cNvSpPr>
          <p:nvPr/>
        </p:nvSpPr>
        <p:spPr bwMode="auto">
          <a:xfrm>
            <a:off x="6443663" y="4005263"/>
            <a:ext cx="0" cy="503237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0253" name="Group 77"/>
          <p:cNvGraphicFramePr>
            <a:graphicFrameLocks noGrp="1"/>
          </p:cNvGraphicFramePr>
          <p:nvPr/>
        </p:nvGraphicFramePr>
        <p:xfrm>
          <a:off x="682625" y="2503488"/>
          <a:ext cx="7489825" cy="1133475"/>
        </p:xfrm>
        <a:graphic>
          <a:graphicData uri="http://schemas.openxmlformats.org/drawingml/2006/table">
            <a:tbl>
              <a:tblPr/>
              <a:tblGrid>
                <a:gridCol w="661988">
                  <a:extLst>
                    <a:ext uri="{9D8B030D-6E8A-4147-A177-3AD203B41FA5}">
                      <a16:colId xmlns:a16="http://schemas.microsoft.com/office/drawing/2014/main" val="2635743497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1888226409"/>
                    </a:ext>
                  </a:extLst>
                </a:gridCol>
                <a:gridCol w="661988">
                  <a:extLst>
                    <a:ext uri="{9D8B030D-6E8A-4147-A177-3AD203B41FA5}">
                      <a16:colId xmlns:a16="http://schemas.microsoft.com/office/drawing/2014/main" val="1176753363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650060308"/>
                    </a:ext>
                  </a:extLst>
                </a:gridCol>
                <a:gridCol w="2646362">
                  <a:extLst>
                    <a:ext uri="{9D8B030D-6E8A-4147-A177-3AD203B41FA5}">
                      <a16:colId xmlns:a16="http://schemas.microsoft.com/office/drawing/2014/main" val="4260613371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209576985"/>
                    </a:ext>
                  </a:extLst>
                </a:gridCol>
                <a:gridCol w="661988">
                  <a:extLst>
                    <a:ext uri="{9D8B030D-6E8A-4147-A177-3AD203B41FA5}">
                      <a16:colId xmlns:a16="http://schemas.microsoft.com/office/drawing/2014/main" val="2805550242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3567145542"/>
                    </a:ext>
                  </a:extLst>
                </a:gridCol>
                <a:gridCol w="212725">
                  <a:extLst>
                    <a:ext uri="{9D8B030D-6E8A-4147-A177-3AD203B41FA5}">
                      <a16:colId xmlns:a16="http://schemas.microsoft.com/office/drawing/2014/main" val="1623829198"/>
                    </a:ext>
                  </a:extLst>
                </a:gridCol>
              </a:tblGrid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。。。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159180"/>
                  </a:ext>
                </a:extLst>
              </a:tr>
              <a:tr h="403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1+s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1+2s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1+3s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。。。。</a:t>
                      </a: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i-2s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i-s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           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      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076233"/>
                  </a:ext>
                </a:extLst>
              </a:tr>
            </a:tbl>
          </a:graphicData>
        </a:graphic>
      </p:graphicFrame>
      <p:sp>
        <p:nvSpPr>
          <p:cNvPr id="50242" name="Text Box 66"/>
          <p:cNvSpPr txBox="1">
            <a:spLocks noChangeArrowheads="1"/>
          </p:cNvSpPr>
          <p:nvPr/>
        </p:nvSpPr>
        <p:spPr bwMode="auto">
          <a:xfrm>
            <a:off x="7162800" y="1701800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0243" name="Text Box 67"/>
          <p:cNvSpPr txBox="1">
            <a:spLocks noChangeArrowheads="1"/>
          </p:cNvSpPr>
          <p:nvPr/>
        </p:nvSpPr>
        <p:spPr bwMode="auto">
          <a:xfrm>
            <a:off x="7307263" y="1676400"/>
            <a:ext cx="1081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i+s-1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0244" name="Line 68"/>
          <p:cNvSpPr>
            <a:spLocks noChangeShapeType="1"/>
          </p:cNvSpPr>
          <p:nvPr/>
        </p:nvSpPr>
        <p:spPr bwMode="auto">
          <a:xfrm flipH="1">
            <a:off x="7594600" y="2133600"/>
            <a:ext cx="1588" cy="3619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45" name="Line 69"/>
          <p:cNvSpPr>
            <a:spLocks noChangeShapeType="1"/>
          </p:cNvSpPr>
          <p:nvPr/>
        </p:nvSpPr>
        <p:spPr bwMode="auto">
          <a:xfrm>
            <a:off x="7596188" y="4005263"/>
            <a:ext cx="0" cy="503237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46" name="Line 70"/>
          <p:cNvSpPr>
            <a:spLocks noChangeShapeType="1"/>
          </p:cNvSpPr>
          <p:nvPr/>
        </p:nvSpPr>
        <p:spPr bwMode="auto">
          <a:xfrm flipV="1">
            <a:off x="755650" y="5013325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47" name="Line 71"/>
          <p:cNvSpPr>
            <a:spLocks noChangeShapeType="1"/>
          </p:cNvSpPr>
          <p:nvPr/>
        </p:nvSpPr>
        <p:spPr bwMode="auto">
          <a:xfrm flipV="1">
            <a:off x="3419475" y="5013325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48" name="Line 72"/>
          <p:cNvSpPr>
            <a:spLocks noChangeShapeType="1"/>
          </p:cNvSpPr>
          <p:nvPr/>
        </p:nvSpPr>
        <p:spPr bwMode="auto">
          <a:xfrm flipV="1">
            <a:off x="2124075" y="5013325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49" name="Line 73"/>
          <p:cNvSpPr>
            <a:spLocks noChangeShapeType="1"/>
          </p:cNvSpPr>
          <p:nvPr/>
        </p:nvSpPr>
        <p:spPr bwMode="auto">
          <a:xfrm flipV="1">
            <a:off x="6084888" y="5013325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50" name="Line 74"/>
          <p:cNvSpPr>
            <a:spLocks noChangeShapeType="1"/>
          </p:cNvSpPr>
          <p:nvPr/>
        </p:nvSpPr>
        <p:spPr bwMode="auto">
          <a:xfrm flipV="1">
            <a:off x="7524750" y="5013325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-36513" y="547688"/>
            <a:ext cx="7200901" cy="136842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） 剩余一个长度为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[1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s]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子文件时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,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直接复制。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1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条件：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i+s-1&gt;n  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1203" name="Line 3"/>
          <p:cNvSpPr>
            <a:spLocks noChangeShapeType="1"/>
          </p:cNvSpPr>
          <p:nvPr/>
        </p:nvSpPr>
        <p:spPr bwMode="auto">
          <a:xfrm flipV="1">
            <a:off x="971550" y="2843213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V="1">
            <a:off x="1619250" y="2843213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V="1">
            <a:off x="2411413" y="2843213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 flipV="1">
            <a:off x="2987675" y="2843213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7" name="Line 7"/>
          <p:cNvSpPr>
            <a:spLocks noChangeShapeType="1"/>
          </p:cNvSpPr>
          <p:nvPr/>
        </p:nvSpPr>
        <p:spPr bwMode="auto">
          <a:xfrm flipV="1">
            <a:off x="6516688" y="2843213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 flipV="1">
            <a:off x="7165975" y="2843213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 flipV="1">
            <a:off x="7885113" y="2843213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 flipV="1">
            <a:off x="8172450" y="2844800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1211" name="Group 11"/>
          <p:cNvGraphicFramePr>
            <a:graphicFrameLocks noGrp="1"/>
          </p:cNvGraphicFramePr>
          <p:nvPr>
            <p:ph sz="quarter" idx="3"/>
          </p:nvPr>
        </p:nvGraphicFramePr>
        <p:xfrm>
          <a:off x="800100" y="4473575"/>
          <a:ext cx="7516813" cy="1081088"/>
        </p:xfrm>
        <a:graphic>
          <a:graphicData uri="http://schemas.openxmlformats.org/drawingml/2006/table">
            <a:tbl>
              <a:tblPr/>
              <a:tblGrid>
                <a:gridCol w="1423988">
                  <a:extLst>
                    <a:ext uri="{9D8B030D-6E8A-4147-A177-3AD203B41FA5}">
                      <a16:colId xmlns:a16="http://schemas.microsoft.com/office/drawing/2014/main" val="2534742129"/>
                    </a:ext>
                  </a:extLst>
                </a:gridCol>
                <a:gridCol w="1344612">
                  <a:extLst>
                    <a:ext uri="{9D8B030D-6E8A-4147-A177-3AD203B41FA5}">
                      <a16:colId xmlns:a16="http://schemas.microsoft.com/office/drawing/2014/main" val="2391816461"/>
                    </a:ext>
                  </a:extLst>
                </a:gridCol>
                <a:gridCol w="2847975">
                  <a:extLst>
                    <a:ext uri="{9D8B030D-6E8A-4147-A177-3AD203B41FA5}">
                      <a16:colId xmlns:a16="http://schemas.microsoft.com/office/drawing/2014/main" val="2436201032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3474262520"/>
                    </a:ext>
                  </a:extLst>
                </a:gridCol>
                <a:gridCol w="554038">
                  <a:extLst>
                    <a:ext uri="{9D8B030D-6E8A-4147-A177-3AD203B41FA5}">
                      <a16:colId xmlns:a16="http://schemas.microsoft.com/office/drawing/2014/main" val="3551537153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。。。。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860128"/>
                  </a:ext>
                </a:extLst>
              </a:tr>
              <a:tr h="709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1+2s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1+4s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i-2s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  n          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775895"/>
                  </a:ext>
                </a:extLst>
              </a:tr>
            </a:tbl>
          </a:graphicData>
        </a:graphic>
      </p:graphicFrame>
      <p:sp>
        <p:nvSpPr>
          <p:cNvPr id="51231" name="Line 31"/>
          <p:cNvSpPr>
            <a:spLocks noChangeShapeType="1"/>
          </p:cNvSpPr>
          <p:nvPr/>
        </p:nvSpPr>
        <p:spPr bwMode="auto">
          <a:xfrm>
            <a:off x="3055938" y="3851275"/>
            <a:ext cx="0" cy="503238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2" name="Line 32"/>
          <p:cNvSpPr>
            <a:spLocks noChangeShapeType="1"/>
          </p:cNvSpPr>
          <p:nvPr/>
        </p:nvSpPr>
        <p:spPr bwMode="auto">
          <a:xfrm>
            <a:off x="1831975" y="3851275"/>
            <a:ext cx="0" cy="503238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3" name="Line 33"/>
          <p:cNvSpPr>
            <a:spLocks noChangeShapeType="1"/>
          </p:cNvSpPr>
          <p:nvPr/>
        </p:nvSpPr>
        <p:spPr bwMode="auto">
          <a:xfrm>
            <a:off x="6943725" y="3851275"/>
            <a:ext cx="0" cy="503238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1271" name="Group 71"/>
          <p:cNvGraphicFramePr>
            <a:graphicFrameLocks noGrp="1"/>
          </p:cNvGraphicFramePr>
          <p:nvPr/>
        </p:nvGraphicFramePr>
        <p:xfrm>
          <a:off x="823913" y="2349500"/>
          <a:ext cx="7488237" cy="1212850"/>
        </p:xfrm>
        <a:graphic>
          <a:graphicData uri="http://schemas.openxmlformats.org/drawingml/2006/table">
            <a:tbl>
              <a:tblPr/>
              <a:tblGrid>
                <a:gridCol w="696912">
                  <a:extLst>
                    <a:ext uri="{9D8B030D-6E8A-4147-A177-3AD203B41FA5}">
                      <a16:colId xmlns:a16="http://schemas.microsoft.com/office/drawing/2014/main" val="1766451482"/>
                    </a:ext>
                  </a:extLst>
                </a:gridCol>
                <a:gridCol w="696913">
                  <a:extLst>
                    <a:ext uri="{9D8B030D-6E8A-4147-A177-3AD203B41FA5}">
                      <a16:colId xmlns:a16="http://schemas.microsoft.com/office/drawing/2014/main" val="3995187727"/>
                    </a:ext>
                  </a:extLst>
                </a:gridCol>
                <a:gridCol w="696912">
                  <a:extLst>
                    <a:ext uri="{9D8B030D-6E8A-4147-A177-3AD203B41FA5}">
                      <a16:colId xmlns:a16="http://schemas.microsoft.com/office/drawing/2014/main" val="42656159"/>
                    </a:ext>
                  </a:extLst>
                </a:gridCol>
                <a:gridCol w="693738">
                  <a:extLst>
                    <a:ext uri="{9D8B030D-6E8A-4147-A177-3AD203B41FA5}">
                      <a16:colId xmlns:a16="http://schemas.microsoft.com/office/drawing/2014/main" val="1179493503"/>
                    </a:ext>
                  </a:extLst>
                </a:gridCol>
                <a:gridCol w="2786062">
                  <a:extLst>
                    <a:ext uri="{9D8B030D-6E8A-4147-A177-3AD203B41FA5}">
                      <a16:colId xmlns:a16="http://schemas.microsoft.com/office/drawing/2014/main" val="3687820387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4163821330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1521504202"/>
                    </a:ext>
                  </a:extLst>
                </a:gridCol>
                <a:gridCol w="527050">
                  <a:extLst>
                    <a:ext uri="{9D8B030D-6E8A-4147-A177-3AD203B41FA5}">
                      <a16:colId xmlns:a16="http://schemas.microsoft.com/office/drawing/2014/main" val="1255574868"/>
                    </a:ext>
                  </a:extLst>
                </a:gridCol>
              </a:tblGrid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。。。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93540"/>
                  </a:ext>
                </a:extLst>
              </a:tr>
              <a:tr h="403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1+2s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1+3s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。。。。</a:t>
                      </a: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i-2s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i-s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i  n           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292920"/>
                  </a:ext>
                </a:extLst>
              </a:tr>
            </a:tbl>
          </a:graphicData>
        </a:graphic>
      </p:graphicFrame>
      <p:sp>
        <p:nvSpPr>
          <p:cNvPr id="51263" name="Text Box 63"/>
          <p:cNvSpPr txBox="1">
            <a:spLocks noChangeArrowheads="1"/>
          </p:cNvSpPr>
          <p:nvPr/>
        </p:nvSpPr>
        <p:spPr bwMode="auto">
          <a:xfrm>
            <a:off x="7162800" y="1701800"/>
            <a:ext cx="72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64" name="Line 64"/>
          <p:cNvSpPr>
            <a:spLocks noChangeShapeType="1"/>
          </p:cNvSpPr>
          <p:nvPr/>
        </p:nvSpPr>
        <p:spPr bwMode="auto">
          <a:xfrm>
            <a:off x="7880350" y="3851275"/>
            <a:ext cx="0" cy="503238"/>
          </a:xfrm>
          <a:prstGeom prst="line">
            <a:avLst/>
          </a:prstGeom>
          <a:noFill/>
          <a:ln w="203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5" name="Line 65"/>
          <p:cNvSpPr>
            <a:spLocks noChangeShapeType="1"/>
          </p:cNvSpPr>
          <p:nvPr/>
        </p:nvSpPr>
        <p:spPr bwMode="auto">
          <a:xfrm flipV="1">
            <a:off x="971550" y="4859338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6" name="Line 66"/>
          <p:cNvSpPr>
            <a:spLocks noChangeShapeType="1"/>
          </p:cNvSpPr>
          <p:nvPr/>
        </p:nvSpPr>
        <p:spPr bwMode="auto">
          <a:xfrm flipV="1">
            <a:off x="3776663" y="4859338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7" name="Line 67"/>
          <p:cNvSpPr>
            <a:spLocks noChangeShapeType="1"/>
          </p:cNvSpPr>
          <p:nvPr/>
        </p:nvSpPr>
        <p:spPr bwMode="auto">
          <a:xfrm flipV="1">
            <a:off x="2339975" y="4859338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8" name="Line 68"/>
          <p:cNvSpPr>
            <a:spLocks noChangeShapeType="1"/>
          </p:cNvSpPr>
          <p:nvPr/>
        </p:nvSpPr>
        <p:spPr bwMode="auto">
          <a:xfrm flipV="1">
            <a:off x="6516688" y="4859338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9" name="Line 69"/>
          <p:cNvSpPr>
            <a:spLocks noChangeShapeType="1"/>
          </p:cNvSpPr>
          <p:nvPr/>
        </p:nvSpPr>
        <p:spPr bwMode="auto">
          <a:xfrm flipV="1">
            <a:off x="8172450" y="4859338"/>
            <a:ext cx="0" cy="35877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6200" y="441325"/>
            <a:ext cx="8991600" cy="615632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</a:rPr>
              <a:t>　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一趟归并排序算法：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void mergepass(RecType r[], RecType y[],int s)</a:t>
            </a: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{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int i=1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while(i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+2*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s-1&lt;=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ｎ)        //两两归并长度均为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的子文件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{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merge(r,y,i,i+s-1,i+2*s-1)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； 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i=i+2*s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} 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if (i+s-1&lt;n) 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//最后两个子长度为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和长度不足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的文件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merge(r,y,i,i+s-1,n)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else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while(i&lt;=n)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//复制最后一个子文件,长度≤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s</a:t>
            </a: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{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y[i]=r[i]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i++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 }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}</a:t>
            </a:r>
            <a:endParaRPr lang="zh-CN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609600"/>
            <a:ext cx="9144000" cy="4876800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对文件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[1..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归并排序的算法(调用算法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mergepass)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10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void mergesort(RecType 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[],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int n)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{ 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RecType y[n+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1］； 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int s=1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              //子文件初始长度为1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while (s&lt;n)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{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mergepass(r,y,s)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  //将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r[1..n]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y[1..n]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s=2*s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             //修改子文件长度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mergepass(y,r,s)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  //将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y[1..n]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归并到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r[1..n]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s=2*s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             //修改子文件长度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}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}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09600" y="685800"/>
            <a:ext cx="8077200" cy="4038600"/>
          </a:xfrm>
        </p:spPr>
        <p:txBody>
          <a:bodyPr/>
          <a:lstStyle/>
          <a:p>
            <a:pPr algn="ctr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算法分析</a:t>
            </a:r>
          </a:p>
          <a:p>
            <a:pPr algn="ctr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对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个记录的文件进行归并排序,共需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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log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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趟,每趟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所需比较关键字的次数不超过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n,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共比较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O(nlog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次。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每趟移动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个记录, 共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sym typeface="Symbol" panose="05050102010706020507" pitchFamily="18" charset="2"/>
              </a:rPr>
              <a:t>移动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O(nlog</a:t>
            </a:r>
            <a:r>
              <a:rPr lang="en-US" altLang="zh-CN" sz="2800" baseline="-25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个记录。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归并排序需要一个大小为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的辅助空间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y[1..n]。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归并排序是稳定的。</a:t>
            </a:r>
            <a:endParaRPr lang="zh-CN" altLang="en-US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77813" y="801688"/>
            <a:ext cx="8686800" cy="5507037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内部排序(内排序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)----在计算机内存中进行的排序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外部排序(外排序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)----借助计算机外存进行的排序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4.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待排序的记录和顺序表(文件)的数据类型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#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define MAXSIZE 20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最大长度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typedef int KeyType；   //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关键字类型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typedef struct          //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记录类型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{ KeyType key；        //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关键字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InfoType otherinfo； 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其它数据类型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}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RecType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；            //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记录类型名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476250"/>
            <a:ext cx="8991600" cy="5868988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10.5 交换排序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10.5.1 冒泡排序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基本思想: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设待排序的文件为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r[1..n]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第1趟(遍)：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r[1]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开始,依次比较两个相邻记录的关键字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r[i].key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r[i+1].key,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若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r[i].key&gt;r[i+1].key，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则交换记录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r[i+1]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的位置；否则,不交换。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(i=1,2,...n-1)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第1趟之后,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个关键字中最大的记录移到了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r[n]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的位置上。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第2趟：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r[1]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开始,依次比较两个相邻记录的关键字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r[i].key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r[i+1].key,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若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r[i].key&gt;r[i+1].key，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则交换记录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r[i+1]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的位置；否则,不交换。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(i=1,2,...n-2)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第2趟之后,前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个关键字中最大的记录移到了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r[n-1]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的位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置上。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......</a:t>
            </a:r>
          </a:p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作完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趟,或者不需再交换记录时为止。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52400"/>
            <a:ext cx="8991600" cy="6705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例：         第1趟            第2趟   第3趟   第4趟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┌─────────┐   ┌─┐  ┌─┐  ┌─┐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k1= 43  21  21  21  21  21   21  21  21  15  15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15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k2= 21  43  43  43  43  43   43  15  15  21  21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21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k3= 89  89  89  15  15  15   15  28  28  28  28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28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k4= 15  15  15  89  28  28   28  43  43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en-US" altLang="zh-CN" sz="2400">
                <a:solidFill>
                  <a:schemeClr val="tx2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43  43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k5= 28  28  28  28  89  43   43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43</a:t>
            </a:r>
            <a:r>
              <a:rPr lang="en-US" altLang="zh-CN" sz="2400">
                <a:solidFill>
                  <a:schemeClr val="tx2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43  43  43  43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k6= 43  43  43  43  43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89 </a:t>
            </a:r>
            <a:r>
              <a:rPr lang="en-US" altLang="zh-CN" sz="2400">
                <a:solidFill>
                  <a:schemeClr val="tx2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89  89</a:t>
            </a:r>
            <a:r>
              <a:rPr lang="en-US" altLang="zh-CN" sz="2400">
                <a:solidFill>
                  <a:schemeClr val="tx2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400" b="1">
                <a:solidFill>
                  <a:schemeClr val="tx2"/>
                </a:solidFill>
                <a:latin typeface="宋体" panose="02010600030101010101" pitchFamily="2" charset="-122"/>
              </a:rPr>
              <a:t>89  89  89  89</a:t>
            </a:r>
            <a:endParaRPr lang="zh-CN" altLang="en-US" sz="240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比较次数=5＋4＋3＋2＝14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交换记录的次数=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4+2+1=7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，移动记录次数=3*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7=21     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990600" y="15240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2209800" y="32766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3429000" y="50292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4800600" y="23622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4800600" y="32766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4800600" y="41148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6019800" y="15240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>
            <a:off x="6019800" y="24384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>
            <a:off x="6019800" y="32766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>
            <a:off x="7239000" y="15240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>
            <a:off x="7239000" y="24384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>
            <a:off x="2743200" y="4114800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>
            <a:off x="1619250" y="2420938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>
            <a:off x="4787900" y="1484313"/>
            <a:ext cx="0" cy="381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441325"/>
            <a:ext cx="8991600" cy="59404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算法分析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●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最好情况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: 待排序的文件已是有序文件，只需要进行1趟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排序,共计比较关键字的次数为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n－1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不交换记录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。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●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最坏情况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: 要经过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趟排序，所需总的比较关键字的次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数为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(n-1)+(n-2)+...+1＝n(n-1)/2                                  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交换记录的次数最多为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(n-1)+(n-2)+...+1＝n(n-1)/2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移动记录次数最多为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n(n-1)/2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。   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●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只需要少量中间变量作为辅助空间。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●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算法是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稳定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的。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441325"/>
            <a:ext cx="8991600" cy="63007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冒泡排序算法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对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个整数按递增次序作冒泡排序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void  bubble1(int a[],int n)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{ int i,j,temp；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for(i=0；i&lt;n-1；i++)     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作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趟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排序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for(j=0；j&lt;n-1-i；j++)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if (a[j]&gt;a[j+1])     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{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temp=a[j]；      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交换记录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a[j]=a[j+1]；    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a[j+1]=temp；    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}    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for(i=0；i&lt;n；i++)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printf("%d",a[i])；  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输出排序后的元素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}</a:t>
            </a:r>
            <a:endParaRPr lang="zh-CN" altLang="zh-CN" sz="28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52400"/>
            <a:ext cx="8991600" cy="6705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改进的冒泡排序算法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void bubblesort(RecType r[],int n)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{ int i,j,swap； RecType temp；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j=1；        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置比较的趟数为1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do{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swap=0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； 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置交换标志为0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for (i=1；i&lt;=n-j；i++)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{ if (r[i].key&gt;r[i+1].key)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  {  temp=r[i]；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交换记录`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     r[i]=r[i+1]；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     r[i+1]=temp；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     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swap=1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；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置交换标志为1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  }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j++；      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作下一趟排序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   }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    }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while (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j&lt;n &amp;&amp; swap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)；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   }     //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未作完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n-1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趟,且标志为1</a:t>
            </a:r>
            <a:endParaRPr lang="zh-CN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661988"/>
            <a:ext cx="9036050" cy="55038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10.5.2 快速排序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基本思想：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首先在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r[1..n]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中，确定一个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[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i]，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经过比较和移动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，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将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[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放到"中间"某个位置上，使得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[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左边所有记录的关键字小于等于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r[i].key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，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r[i]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右边所有记录的关键字大于等于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r[i].key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以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r[i]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为界,将文件划分为左、右两个子文件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用同样的方法分别对这两个子文件进行划分, 得到4个更小的子文件。继续进行下去,使得每个子文件只有一个记录为止,便得到原文件的有序文件。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620713"/>
            <a:ext cx="8451850" cy="133191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例. 给定文件(20,05,37,08,63,12,59,15,44,08)，选用第1个元素20进行划分: </a:t>
            </a:r>
          </a:p>
        </p:txBody>
      </p:sp>
      <p:graphicFrame>
        <p:nvGraphicFramePr>
          <p:cNvPr id="81997" name="Group 77"/>
          <p:cNvGraphicFramePr>
            <a:graphicFrameLocks noGrp="1"/>
          </p:cNvGraphicFramePr>
          <p:nvPr/>
        </p:nvGraphicFramePr>
        <p:xfrm>
          <a:off x="1887538" y="2509838"/>
          <a:ext cx="5503862" cy="455612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1956743962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255001604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3219270958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1692352208"/>
                    </a:ext>
                  </a:extLst>
                </a:gridCol>
                <a:gridCol w="541337">
                  <a:extLst>
                    <a:ext uri="{9D8B030D-6E8A-4147-A177-3AD203B41FA5}">
                      <a16:colId xmlns:a16="http://schemas.microsoft.com/office/drawing/2014/main" val="3159000459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2573392092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52251693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1561147625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1052324725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799709125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10159"/>
                  </a:ext>
                </a:extLst>
              </a:tr>
            </a:tbl>
          </a:graphicData>
        </a:graphic>
      </p:graphicFrame>
      <p:sp>
        <p:nvSpPr>
          <p:cNvPr id="81947" name="Rectangle 27"/>
          <p:cNvSpPr>
            <a:spLocks noChangeArrowheads="1"/>
          </p:cNvSpPr>
          <p:nvPr/>
        </p:nvSpPr>
        <p:spPr bwMode="auto">
          <a:xfrm>
            <a:off x="1931988" y="2967038"/>
            <a:ext cx="5365750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↑                              ↑                             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81948" name="Group 28"/>
          <p:cNvGraphicFramePr>
            <a:graphicFrameLocks noGrp="1"/>
          </p:cNvGraphicFramePr>
          <p:nvPr/>
        </p:nvGraphicFramePr>
        <p:xfrm>
          <a:off x="744538" y="2571750"/>
          <a:ext cx="457200" cy="395288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3338434714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740571"/>
                  </a:ext>
                </a:extLst>
              </a:tr>
            </a:tbl>
          </a:graphicData>
        </a:graphic>
      </p:graphicFrame>
      <p:sp>
        <p:nvSpPr>
          <p:cNvPr id="81954" name="Text Box 34"/>
          <p:cNvSpPr txBox="1">
            <a:spLocks noChangeArrowheads="1"/>
          </p:cNvSpPr>
          <p:nvPr/>
        </p:nvSpPr>
        <p:spPr bwMode="auto">
          <a:xfrm>
            <a:off x="804863" y="2266950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5" name="Line 35"/>
          <p:cNvSpPr>
            <a:spLocks noChangeShapeType="1"/>
          </p:cNvSpPr>
          <p:nvPr/>
        </p:nvSpPr>
        <p:spPr bwMode="auto">
          <a:xfrm>
            <a:off x="2116138" y="2205038"/>
            <a:ext cx="495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6" name="Line 36"/>
          <p:cNvSpPr>
            <a:spLocks noChangeShapeType="1"/>
          </p:cNvSpPr>
          <p:nvPr/>
        </p:nvSpPr>
        <p:spPr bwMode="auto">
          <a:xfrm>
            <a:off x="7069138" y="22050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7" name="Line 37"/>
          <p:cNvSpPr>
            <a:spLocks noChangeShapeType="1"/>
          </p:cNvSpPr>
          <p:nvPr/>
        </p:nvSpPr>
        <p:spPr bwMode="auto">
          <a:xfrm>
            <a:off x="2116138" y="22050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8" name="Line 38"/>
          <p:cNvSpPr>
            <a:spLocks noChangeShapeType="1"/>
          </p:cNvSpPr>
          <p:nvPr/>
        </p:nvSpPr>
        <p:spPr bwMode="auto">
          <a:xfrm flipH="1">
            <a:off x="1354138" y="273843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9" name="Text Box 39"/>
          <p:cNvSpPr txBox="1">
            <a:spLocks noChangeArrowheads="1"/>
          </p:cNvSpPr>
          <p:nvPr/>
        </p:nvSpPr>
        <p:spPr bwMode="auto">
          <a:xfrm>
            <a:off x="2008188" y="3271838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81960" name="Text Box 40"/>
          <p:cNvSpPr txBox="1">
            <a:spLocks noChangeArrowheads="1"/>
          </p:cNvSpPr>
          <p:nvPr/>
        </p:nvSpPr>
        <p:spPr bwMode="auto">
          <a:xfrm>
            <a:off x="6884988" y="32718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81961" name="Group 41"/>
          <p:cNvGraphicFramePr>
            <a:graphicFrameLocks noGrp="1"/>
          </p:cNvGraphicFramePr>
          <p:nvPr/>
        </p:nvGraphicFramePr>
        <p:xfrm>
          <a:off x="1876425" y="4125913"/>
          <a:ext cx="5503863" cy="455612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2151996251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2406250322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16670688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889392161"/>
                    </a:ext>
                  </a:extLst>
                </a:gridCol>
                <a:gridCol w="541338">
                  <a:extLst>
                    <a:ext uri="{9D8B030D-6E8A-4147-A177-3AD203B41FA5}">
                      <a16:colId xmlns:a16="http://schemas.microsoft.com/office/drawing/2014/main" val="2240607517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227919798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1255475761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1972863353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794519800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4117847673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166663"/>
                  </a:ext>
                </a:extLst>
              </a:tr>
            </a:tbl>
          </a:graphicData>
        </a:graphic>
      </p:graphicFrame>
      <p:sp>
        <p:nvSpPr>
          <p:cNvPr id="81985" name="Rectangle 65"/>
          <p:cNvSpPr>
            <a:spLocks noChangeArrowheads="1"/>
          </p:cNvSpPr>
          <p:nvPr/>
        </p:nvSpPr>
        <p:spPr bwMode="auto">
          <a:xfrm>
            <a:off x="1992313" y="4611688"/>
            <a:ext cx="5365750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↑                              ↑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81986" name="Group 66"/>
          <p:cNvGraphicFramePr>
            <a:graphicFrameLocks noGrp="1"/>
          </p:cNvGraphicFramePr>
          <p:nvPr/>
        </p:nvGraphicFramePr>
        <p:xfrm>
          <a:off x="801688" y="4165600"/>
          <a:ext cx="457200" cy="395288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1486677430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6107823"/>
                  </a:ext>
                </a:extLst>
              </a:tr>
            </a:tbl>
          </a:graphicData>
        </a:graphic>
      </p:graphicFrame>
      <p:sp>
        <p:nvSpPr>
          <p:cNvPr id="81992" name="Text Box 72"/>
          <p:cNvSpPr txBox="1">
            <a:spLocks noChangeArrowheads="1"/>
          </p:cNvSpPr>
          <p:nvPr/>
        </p:nvSpPr>
        <p:spPr bwMode="auto">
          <a:xfrm>
            <a:off x="862013" y="3860800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93" name="Text Box 73"/>
          <p:cNvSpPr txBox="1">
            <a:spLocks noChangeArrowheads="1"/>
          </p:cNvSpPr>
          <p:nvPr/>
        </p:nvSpPr>
        <p:spPr bwMode="auto">
          <a:xfrm>
            <a:off x="2085975" y="491648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81994" name="Text Box 74"/>
          <p:cNvSpPr txBox="1">
            <a:spLocks noChangeArrowheads="1"/>
          </p:cNvSpPr>
          <p:nvPr/>
        </p:nvSpPr>
        <p:spPr bwMode="auto">
          <a:xfrm>
            <a:off x="6842125" y="4916488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1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8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1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8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8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8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7" grpId="0"/>
      <p:bldP spid="81954" grpId="0"/>
      <p:bldP spid="81959" grpId="0" animBg="1"/>
      <p:bldP spid="81960" grpId="0"/>
      <p:bldP spid="81985" grpId="0"/>
      <p:bldP spid="81992" grpId="0"/>
      <p:bldP spid="81993" grpId="0"/>
      <p:bldP spid="8199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5" name="Line 35"/>
          <p:cNvSpPr>
            <a:spLocks noChangeShapeType="1"/>
          </p:cNvSpPr>
          <p:nvPr/>
        </p:nvSpPr>
        <p:spPr bwMode="auto">
          <a:xfrm>
            <a:off x="3124200" y="1211263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6" name="Line 36"/>
          <p:cNvSpPr>
            <a:spLocks noChangeShapeType="1"/>
          </p:cNvSpPr>
          <p:nvPr/>
        </p:nvSpPr>
        <p:spPr bwMode="auto">
          <a:xfrm>
            <a:off x="6934200" y="12112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7" name="Line 37"/>
          <p:cNvSpPr>
            <a:spLocks noChangeShapeType="1"/>
          </p:cNvSpPr>
          <p:nvPr/>
        </p:nvSpPr>
        <p:spPr bwMode="auto">
          <a:xfrm>
            <a:off x="3106738" y="12112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1478" name="Group 38"/>
          <p:cNvGraphicFramePr>
            <a:graphicFrameLocks noGrp="1"/>
          </p:cNvGraphicFramePr>
          <p:nvPr/>
        </p:nvGraphicFramePr>
        <p:xfrm>
          <a:off x="1752600" y="1490663"/>
          <a:ext cx="5503863" cy="455612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841190497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1569467150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1787379183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1017794701"/>
                    </a:ext>
                  </a:extLst>
                </a:gridCol>
                <a:gridCol w="541338">
                  <a:extLst>
                    <a:ext uri="{9D8B030D-6E8A-4147-A177-3AD203B41FA5}">
                      <a16:colId xmlns:a16="http://schemas.microsoft.com/office/drawing/2014/main" val="1418858335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786854616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1741358973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4066546638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739827811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3710749116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712981"/>
                  </a:ext>
                </a:extLst>
              </a:tr>
            </a:tbl>
          </a:graphicData>
        </a:graphic>
      </p:graphicFrame>
      <p:graphicFrame>
        <p:nvGraphicFramePr>
          <p:cNvPr id="61503" name="Group 63"/>
          <p:cNvGraphicFramePr>
            <a:graphicFrameLocks noGrp="1"/>
          </p:cNvGraphicFramePr>
          <p:nvPr/>
        </p:nvGraphicFramePr>
        <p:xfrm>
          <a:off x="838200" y="1501775"/>
          <a:ext cx="457200" cy="395288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174315759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60596"/>
                  </a:ext>
                </a:extLst>
              </a:tr>
            </a:tbl>
          </a:graphicData>
        </a:graphic>
      </p:graphicFrame>
      <p:sp>
        <p:nvSpPr>
          <p:cNvPr id="61509" name="Text Box 69"/>
          <p:cNvSpPr txBox="1">
            <a:spLocks noChangeArrowheads="1"/>
          </p:cNvSpPr>
          <p:nvPr/>
        </p:nvSpPr>
        <p:spPr bwMode="auto">
          <a:xfrm>
            <a:off x="914400" y="1196975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12" name="Text Box 72"/>
          <p:cNvSpPr txBox="1">
            <a:spLocks noChangeArrowheads="1"/>
          </p:cNvSpPr>
          <p:nvPr/>
        </p:nvSpPr>
        <p:spPr bwMode="auto">
          <a:xfrm>
            <a:off x="2943225" y="23542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13" name="Text Box 73"/>
          <p:cNvSpPr txBox="1">
            <a:spLocks noChangeArrowheads="1"/>
          </p:cNvSpPr>
          <p:nvPr/>
        </p:nvSpPr>
        <p:spPr bwMode="auto">
          <a:xfrm>
            <a:off x="6756400" y="2324100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61514" name="Group 74"/>
          <p:cNvGraphicFramePr>
            <a:graphicFrameLocks noGrp="1"/>
          </p:cNvGraphicFramePr>
          <p:nvPr/>
        </p:nvGraphicFramePr>
        <p:xfrm>
          <a:off x="1735138" y="3243263"/>
          <a:ext cx="5503862" cy="455612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2233965480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2455204297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4055833330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395111931"/>
                    </a:ext>
                  </a:extLst>
                </a:gridCol>
                <a:gridCol w="541337">
                  <a:extLst>
                    <a:ext uri="{9D8B030D-6E8A-4147-A177-3AD203B41FA5}">
                      <a16:colId xmlns:a16="http://schemas.microsoft.com/office/drawing/2014/main" val="3761797565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1533698222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928672061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817511588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1518546761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441141301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378414"/>
                  </a:ext>
                </a:extLst>
              </a:tr>
            </a:tbl>
          </a:graphicData>
        </a:graphic>
      </p:graphicFrame>
      <p:graphicFrame>
        <p:nvGraphicFramePr>
          <p:cNvPr id="61539" name="Group 99"/>
          <p:cNvGraphicFramePr>
            <a:graphicFrameLocks noGrp="1"/>
          </p:cNvGraphicFramePr>
          <p:nvPr/>
        </p:nvGraphicFramePr>
        <p:xfrm>
          <a:off x="838200" y="3243263"/>
          <a:ext cx="457200" cy="395287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4265476375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084474"/>
                  </a:ext>
                </a:extLst>
              </a:tr>
            </a:tbl>
          </a:graphicData>
        </a:graphic>
      </p:graphicFrame>
      <p:sp>
        <p:nvSpPr>
          <p:cNvPr id="61545" name="Text Box 105"/>
          <p:cNvSpPr txBox="1">
            <a:spLocks noChangeArrowheads="1"/>
          </p:cNvSpPr>
          <p:nvPr/>
        </p:nvSpPr>
        <p:spPr bwMode="auto">
          <a:xfrm>
            <a:off x="914400" y="2938463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46" name="Text Box 106"/>
          <p:cNvSpPr txBox="1">
            <a:spLocks noChangeArrowheads="1"/>
          </p:cNvSpPr>
          <p:nvPr/>
        </p:nvSpPr>
        <p:spPr bwMode="auto">
          <a:xfrm>
            <a:off x="2940050" y="4056063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47" name="Text Box 107"/>
          <p:cNvSpPr txBox="1">
            <a:spLocks noChangeArrowheads="1"/>
          </p:cNvSpPr>
          <p:nvPr/>
        </p:nvSpPr>
        <p:spPr bwMode="auto">
          <a:xfrm>
            <a:off x="6756400" y="40560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48" name="Line 108"/>
          <p:cNvSpPr>
            <a:spLocks noChangeShapeType="1"/>
          </p:cNvSpPr>
          <p:nvPr/>
        </p:nvSpPr>
        <p:spPr bwMode="auto">
          <a:xfrm>
            <a:off x="3200400" y="2963863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9" name="Line 109"/>
          <p:cNvSpPr>
            <a:spLocks noChangeShapeType="1"/>
          </p:cNvSpPr>
          <p:nvPr/>
        </p:nvSpPr>
        <p:spPr bwMode="auto">
          <a:xfrm>
            <a:off x="5867400" y="29638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0" name="Line 110"/>
          <p:cNvSpPr>
            <a:spLocks noChangeShapeType="1"/>
          </p:cNvSpPr>
          <p:nvPr/>
        </p:nvSpPr>
        <p:spPr bwMode="auto">
          <a:xfrm>
            <a:off x="3200400" y="296386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1551" name="Group 111"/>
          <p:cNvGraphicFramePr>
            <a:graphicFrameLocks noGrp="1"/>
          </p:cNvGraphicFramePr>
          <p:nvPr/>
        </p:nvGraphicFramePr>
        <p:xfrm>
          <a:off x="1735138" y="4767263"/>
          <a:ext cx="5503862" cy="455612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4050777315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973522310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3431314245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158892553"/>
                    </a:ext>
                  </a:extLst>
                </a:gridCol>
                <a:gridCol w="541337">
                  <a:extLst>
                    <a:ext uri="{9D8B030D-6E8A-4147-A177-3AD203B41FA5}">
                      <a16:colId xmlns:a16="http://schemas.microsoft.com/office/drawing/2014/main" val="1990048084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2110656001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1599192355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1708438094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199753397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79331277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5846328"/>
                  </a:ext>
                </a:extLst>
              </a:tr>
            </a:tbl>
          </a:graphicData>
        </a:graphic>
      </p:graphicFrame>
      <p:graphicFrame>
        <p:nvGraphicFramePr>
          <p:cNvPr id="61576" name="Group 136"/>
          <p:cNvGraphicFramePr>
            <a:graphicFrameLocks noGrp="1"/>
          </p:cNvGraphicFramePr>
          <p:nvPr/>
        </p:nvGraphicFramePr>
        <p:xfrm>
          <a:off x="838200" y="4767263"/>
          <a:ext cx="457200" cy="395287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59834836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799303"/>
                  </a:ext>
                </a:extLst>
              </a:tr>
            </a:tbl>
          </a:graphicData>
        </a:graphic>
      </p:graphicFrame>
      <p:sp>
        <p:nvSpPr>
          <p:cNvPr id="61582" name="Text Box 142"/>
          <p:cNvSpPr txBox="1">
            <a:spLocks noChangeArrowheads="1"/>
          </p:cNvSpPr>
          <p:nvPr/>
        </p:nvSpPr>
        <p:spPr bwMode="auto">
          <a:xfrm>
            <a:off x="914400" y="4462463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83" name="Text Box 143"/>
          <p:cNvSpPr txBox="1">
            <a:spLocks noChangeArrowheads="1"/>
          </p:cNvSpPr>
          <p:nvPr/>
        </p:nvSpPr>
        <p:spPr bwMode="auto">
          <a:xfrm>
            <a:off x="2895600" y="55800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84" name="Text Box 144"/>
          <p:cNvSpPr txBox="1">
            <a:spLocks noChangeArrowheads="1"/>
          </p:cNvSpPr>
          <p:nvPr/>
        </p:nvSpPr>
        <p:spPr bwMode="auto">
          <a:xfrm>
            <a:off x="5651500" y="5580063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86" name="Line 146"/>
          <p:cNvSpPr>
            <a:spLocks noChangeShapeType="1"/>
          </p:cNvSpPr>
          <p:nvPr/>
        </p:nvSpPr>
        <p:spPr bwMode="auto">
          <a:xfrm flipV="1">
            <a:off x="1979613" y="19891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87" name="Line 147"/>
          <p:cNvSpPr>
            <a:spLocks noChangeShapeType="1"/>
          </p:cNvSpPr>
          <p:nvPr/>
        </p:nvSpPr>
        <p:spPr bwMode="auto">
          <a:xfrm flipV="1">
            <a:off x="2484438" y="19891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88" name="Line 148"/>
          <p:cNvSpPr>
            <a:spLocks noChangeShapeType="1"/>
          </p:cNvSpPr>
          <p:nvPr/>
        </p:nvSpPr>
        <p:spPr bwMode="auto">
          <a:xfrm flipV="1">
            <a:off x="3059113" y="19891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89" name="Text Box 149"/>
          <p:cNvSpPr txBox="1">
            <a:spLocks noChangeArrowheads="1"/>
          </p:cNvSpPr>
          <p:nvPr/>
        </p:nvSpPr>
        <p:spPr bwMode="auto">
          <a:xfrm>
            <a:off x="2339975" y="23495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90" name="Text Box 150"/>
          <p:cNvSpPr txBox="1">
            <a:spLocks noChangeArrowheads="1"/>
          </p:cNvSpPr>
          <p:nvPr/>
        </p:nvSpPr>
        <p:spPr bwMode="auto">
          <a:xfrm>
            <a:off x="1787525" y="23495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91" name="Line 151"/>
          <p:cNvSpPr>
            <a:spLocks noChangeShapeType="1"/>
          </p:cNvSpPr>
          <p:nvPr/>
        </p:nvSpPr>
        <p:spPr bwMode="auto">
          <a:xfrm flipV="1">
            <a:off x="6948488" y="19891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3" name="Line 153"/>
          <p:cNvSpPr>
            <a:spLocks noChangeShapeType="1"/>
          </p:cNvSpPr>
          <p:nvPr/>
        </p:nvSpPr>
        <p:spPr bwMode="auto">
          <a:xfrm flipV="1">
            <a:off x="6948488" y="37163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4" name="Text Box 154"/>
          <p:cNvSpPr txBox="1">
            <a:spLocks noChangeArrowheads="1"/>
          </p:cNvSpPr>
          <p:nvPr/>
        </p:nvSpPr>
        <p:spPr bwMode="auto">
          <a:xfrm>
            <a:off x="6227763" y="40560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95" name="Line 155"/>
          <p:cNvSpPr>
            <a:spLocks noChangeShapeType="1"/>
          </p:cNvSpPr>
          <p:nvPr/>
        </p:nvSpPr>
        <p:spPr bwMode="auto">
          <a:xfrm flipV="1">
            <a:off x="6419850" y="37163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6" name="Text Box 156"/>
          <p:cNvSpPr txBox="1">
            <a:spLocks noChangeArrowheads="1"/>
          </p:cNvSpPr>
          <p:nvPr/>
        </p:nvSpPr>
        <p:spPr bwMode="auto">
          <a:xfrm>
            <a:off x="5675313" y="4056063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1597" name="Line 157"/>
          <p:cNvSpPr>
            <a:spLocks noChangeShapeType="1"/>
          </p:cNvSpPr>
          <p:nvPr/>
        </p:nvSpPr>
        <p:spPr bwMode="auto">
          <a:xfrm flipV="1">
            <a:off x="5867400" y="37163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8" name="Line 158"/>
          <p:cNvSpPr>
            <a:spLocks noChangeShapeType="1"/>
          </p:cNvSpPr>
          <p:nvPr/>
        </p:nvSpPr>
        <p:spPr bwMode="auto">
          <a:xfrm flipV="1">
            <a:off x="3132138" y="37179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9" name="Line 159"/>
          <p:cNvSpPr>
            <a:spLocks noChangeShapeType="1"/>
          </p:cNvSpPr>
          <p:nvPr/>
        </p:nvSpPr>
        <p:spPr bwMode="auto">
          <a:xfrm flipV="1">
            <a:off x="5795963" y="52292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00" name="Line 160"/>
          <p:cNvSpPr>
            <a:spLocks noChangeShapeType="1"/>
          </p:cNvSpPr>
          <p:nvPr/>
        </p:nvSpPr>
        <p:spPr bwMode="auto">
          <a:xfrm flipV="1">
            <a:off x="3059113" y="52292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1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61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6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61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61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6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6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6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6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6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1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1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6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3" dur="500"/>
                                        <p:tgtEl>
                                          <p:spTgt spid="61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500"/>
                                        <p:tgtEl>
                                          <p:spTgt spid="615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61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61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500"/>
                                        <p:tgtEl>
                                          <p:spTgt spid="615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500"/>
                                        <p:tgtEl>
                                          <p:spTgt spid="61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61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6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6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6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6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6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6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61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6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6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61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6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2" grpId="0"/>
      <p:bldP spid="61545" grpId="0"/>
      <p:bldP spid="61546" grpId="0" animBg="1"/>
      <p:bldP spid="61547" grpId="0"/>
      <p:bldP spid="61547" grpId="1"/>
      <p:bldP spid="61582" grpId="0"/>
      <p:bldP spid="61583" grpId="0"/>
      <p:bldP spid="61584" grpId="0" animBg="1"/>
      <p:bldP spid="61589" grpId="0"/>
      <p:bldP spid="61589" grpId="1"/>
      <p:bldP spid="61590" grpId="0"/>
      <p:bldP spid="61594" grpId="0"/>
      <p:bldP spid="61594" grpId="1"/>
      <p:bldP spid="6159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Group 2"/>
          <p:cNvGraphicFramePr>
            <a:graphicFrameLocks noGrp="1"/>
          </p:cNvGraphicFramePr>
          <p:nvPr/>
        </p:nvGraphicFramePr>
        <p:xfrm>
          <a:off x="1735138" y="781050"/>
          <a:ext cx="5503862" cy="455613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376806600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575036802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990901658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583151503"/>
                    </a:ext>
                  </a:extLst>
                </a:gridCol>
                <a:gridCol w="541337">
                  <a:extLst>
                    <a:ext uri="{9D8B030D-6E8A-4147-A177-3AD203B41FA5}">
                      <a16:colId xmlns:a16="http://schemas.microsoft.com/office/drawing/2014/main" val="4056644298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3433993869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3996612739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1836208502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960706712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138154025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223291"/>
                  </a:ext>
                </a:extLst>
              </a:tr>
            </a:tbl>
          </a:graphicData>
        </a:graphic>
      </p:graphicFrame>
      <p:graphicFrame>
        <p:nvGraphicFramePr>
          <p:cNvPr id="62491" name="Group 27"/>
          <p:cNvGraphicFramePr>
            <a:graphicFrameLocks noGrp="1"/>
          </p:cNvGraphicFramePr>
          <p:nvPr/>
        </p:nvGraphicFramePr>
        <p:xfrm>
          <a:off x="762000" y="842963"/>
          <a:ext cx="457200" cy="395287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2112293515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4067394"/>
                  </a:ext>
                </a:extLst>
              </a:tr>
            </a:tbl>
          </a:graphicData>
        </a:graphic>
      </p:graphicFrame>
      <p:sp>
        <p:nvSpPr>
          <p:cNvPr id="62497" name="Text Box 33"/>
          <p:cNvSpPr txBox="1">
            <a:spLocks noChangeArrowheads="1"/>
          </p:cNvSpPr>
          <p:nvPr/>
        </p:nvSpPr>
        <p:spPr bwMode="auto">
          <a:xfrm>
            <a:off x="838200" y="538163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98" name="Text Box 34"/>
          <p:cNvSpPr txBox="1">
            <a:spLocks noChangeArrowheads="1"/>
          </p:cNvSpPr>
          <p:nvPr/>
        </p:nvSpPr>
        <p:spPr bwMode="auto">
          <a:xfrm>
            <a:off x="4060825" y="15319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499" name="Text Box 35"/>
          <p:cNvSpPr txBox="1">
            <a:spLocks noChangeArrowheads="1"/>
          </p:cNvSpPr>
          <p:nvPr/>
        </p:nvSpPr>
        <p:spPr bwMode="auto">
          <a:xfrm>
            <a:off x="5603875" y="1531938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500" name="Line 36"/>
          <p:cNvSpPr>
            <a:spLocks noChangeShapeType="1"/>
          </p:cNvSpPr>
          <p:nvPr/>
        </p:nvSpPr>
        <p:spPr bwMode="auto">
          <a:xfrm>
            <a:off x="4191000" y="47625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01" name="Line 37"/>
          <p:cNvSpPr>
            <a:spLocks noChangeShapeType="1"/>
          </p:cNvSpPr>
          <p:nvPr/>
        </p:nvSpPr>
        <p:spPr bwMode="auto">
          <a:xfrm>
            <a:off x="5867400" y="4762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02" name="Line 38"/>
          <p:cNvSpPr>
            <a:spLocks noChangeShapeType="1"/>
          </p:cNvSpPr>
          <p:nvPr/>
        </p:nvSpPr>
        <p:spPr bwMode="auto">
          <a:xfrm>
            <a:off x="4173538" y="4762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2503" name="Group 39"/>
          <p:cNvGraphicFramePr>
            <a:graphicFrameLocks noGrp="1"/>
          </p:cNvGraphicFramePr>
          <p:nvPr/>
        </p:nvGraphicFramePr>
        <p:xfrm>
          <a:off x="1735138" y="2514600"/>
          <a:ext cx="5503862" cy="455613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3700182984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748417809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4132136013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376690846"/>
                    </a:ext>
                  </a:extLst>
                </a:gridCol>
                <a:gridCol w="541337">
                  <a:extLst>
                    <a:ext uri="{9D8B030D-6E8A-4147-A177-3AD203B41FA5}">
                      <a16:colId xmlns:a16="http://schemas.microsoft.com/office/drawing/2014/main" val="1122079575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86037527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333824044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682890911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1562030890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799891610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500094"/>
                  </a:ext>
                </a:extLst>
              </a:tr>
            </a:tbl>
          </a:graphicData>
        </a:graphic>
      </p:graphicFrame>
      <p:graphicFrame>
        <p:nvGraphicFramePr>
          <p:cNvPr id="62528" name="Group 64"/>
          <p:cNvGraphicFramePr>
            <a:graphicFrameLocks noGrp="1"/>
          </p:cNvGraphicFramePr>
          <p:nvPr/>
        </p:nvGraphicFramePr>
        <p:xfrm>
          <a:off x="762000" y="2576513"/>
          <a:ext cx="457200" cy="395287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3516238892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542270"/>
                  </a:ext>
                </a:extLst>
              </a:tr>
            </a:tbl>
          </a:graphicData>
        </a:graphic>
      </p:graphicFrame>
      <p:sp>
        <p:nvSpPr>
          <p:cNvPr id="62534" name="Text Box 70"/>
          <p:cNvSpPr txBox="1">
            <a:spLocks noChangeArrowheads="1"/>
          </p:cNvSpPr>
          <p:nvPr/>
        </p:nvSpPr>
        <p:spPr bwMode="auto">
          <a:xfrm>
            <a:off x="838200" y="2271713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535" name="Text Box 71"/>
          <p:cNvSpPr txBox="1">
            <a:spLocks noChangeArrowheads="1"/>
          </p:cNvSpPr>
          <p:nvPr/>
        </p:nvSpPr>
        <p:spPr bwMode="auto">
          <a:xfrm>
            <a:off x="4038600" y="3276600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536" name="Text Box 72"/>
          <p:cNvSpPr txBox="1">
            <a:spLocks noChangeArrowheads="1"/>
          </p:cNvSpPr>
          <p:nvPr/>
        </p:nvSpPr>
        <p:spPr bwMode="auto">
          <a:xfrm>
            <a:off x="4616450" y="3276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537" name="Line 73"/>
          <p:cNvSpPr>
            <a:spLocks noChangeShapeType="1"/>
          </p:cNvSpPr>
          <p:nvPr/>
        </p:nvSpPr>
        <p:spPr bwMode="auto">
          <a:xfrm>
            <a:off x="4191000" y="2209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38" name="Line 74"/>
          <p:cNvSpPr>
            <a:spLocks noChangeShapeType="1"/>
          </p:cNvSpPr>
          <p:nvPr/>
        </p:nvSpPr>
        <p:spPr bwMode="auto">
          <a:xfrm>
            <a:off x="4800600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39" name="Line 75"/>
          <p:cNvSpPr>
            <a:spLocks noChangeShapeType="1"/>
          </p:cNvSpPr>
          <p:nvPr/>
        </p:nvSpPr>
        <p:spPr bwMode="auto">
          <a:xfrm>
            <a:off x="4173538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2540" name="Group 76"/>
          <p:cNvGraphicFramePr>
            <a:graphicFrameLocks noGrp="1"/>
          </p:cNvGraphicFramePr>
          <p:nvPr/>
        </p:nvGraphicFramePr>
        <p:xfrm>
          <a:off x="1735138" y="4114800"/>
          <a:ext cx="5503862" cy="455613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2099874761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289103743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3582909741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3685560483"/>
                    </a:ext>
                  </a:extLst>
                </a:gridCol>
                <a:gridCol w="541337">
                  <a:extLst>
                    <a:ext uri="{9D8B030D-6E8A-4147-A177-3AD203B41FA5}">
                      <a16:colId xmlns:a16="http://schemas.microsoft.com/office/drawing/2014/main" val="87965119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2201758294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704504279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772982357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4059624927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1199495528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699607"/>
                  </a:ext>
                </a:extLst>
              </a:tr>
            </a:tbl>
          </a:graphicData>
        </a:graphic>
      </p:graphicFrame>
      <p:graphicFrame>
        <p:nvGraphicFramePr>
          <p:cNvPr id="62565" name="Group 101"/>
          <p:cNvGraphicFramePr>
            <a:graphicFrameLocks noGrp="1"/>
          </p:cNvGraphicFramePr>
          <p:nvPr/>
        </p:nvGraphicFramePr>
        <p:xfrm>
          <a:off x="762000" y="4176713"/>
          <a:ext cx="457200" cy="395287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2904145207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0283268"/>
                  </a:ext>
                </a:extLst>
              </a:tr>
            </a:tbl>
          </a:graphicData>
        </a:graphic>
      </p:graphicFrame>
      <p:sp>
        <p:nvSpPr>
          <p:cNvPr id="62571" name="Text Box 107"/>
          <p:cNvSpPr txBox="1">
            <a:spLocks noChangeArrowheads="1"/>
          </p:cNvSpPr>
          <p:nvPr/>
        </p:nvSpPr>
        <p:spPr bwMode="auto">
          <a:xfrm>
            <a:off x="838200" y="3871913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572" name="Text Box 108"/>
          <p:cNvSpPr txBox="1">
            <a:spLocks noChangeArrowheads="1"/>
          </p:cNvSpPr>
          <p:nvPr/>
        </p:nvSpPr>
        <p:spPr bwMode="auto">
          <a:xfrm>
            <a:off x="4464050" y="4876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573" name="Text Box 109"/>
          <p:cNvSpPr txBox="1">
            <a:spLocks noChangeArrowheads="1"/>
          </p:cNvSpPr>
          <p:nvPr/>
        </p:nvSpPr>
        <p:spPr bwMode="auto">
          <a:xfrm>
            <a:off x="4692650" y="4876800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575" name="Line 111"/>
          <p:cNvSpPr>
            <a:spLocks noChangeShapeType="1"/>
          </p:cNvSpPr>
          <p:nvPr/>
        </p:nvSpPr>
        <p:spPr bwMode="auto">
          <a:xfrm>
            <a:off x="1143000" y="3810000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76" name="Line 112"/>
          <p:cNvSpPr>
            <a:spLocks noChangeShapeType="1"/>
          </p:cNvSpPr>
          <p:nvPr/>
        </p:nvSpPr>
        <p:spPr bwMode="auto">
          <a:xfrm>
            <a:off x="4724400" y="3810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77" name="Line 113"/>
          <p:cNvSpPr>
            <a:spLocks noChangeShapeType="1"/>
          </p:cNvSpPr>
          <p:nvPr/>
        </p:nvSpPr>
        <p:spPr bwMode="auto">
          <a:xfrm>
            <a:off x="1125538" y="3810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2578" name="Group 114"/>
          <p:cNvGraphicFramePr>
            <a:graphicFrameLocks noGrp="1"/>
          </p:cNvGraphicFramePr>
          <p:nvPr/>
        </p:nvGraphicFramePr>
        <p:xfrm>
          <a:off x="1735138" y="5486400"/>
          <a:ext cx="5503862" cy="455613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616205583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161138635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627868963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3390110312"/>
                    </a:ext>
                  </a:extLst>
                </a:gridCol>
                <a:gridCol w="541337">
                  <a:extLst>
                    <a:ext uri="{9D8B030D-6E8A-4147-A177-3AD203B41FA5}">
                      <a16:colId xmlns:a16="http://schemas.microsoft.com/office/drawing/2014/main" val="393495190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4263191348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3254119500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1132217977"/>
                    </a:ext>
                  </a:extLst>
                </a:gridCol>
                <a:gridCol w="550863">
                  <a:extLst>
                    <a:ext uri="{9D8B030D-6E8A-4147-A177-3AD203B41FA5}">
                      <a16:colId xmlns:a16="http://schemas.microsoft.com/office/drawing/2014/main" val="406499944"/>
                    </a:ext>
                  </a:extLst>
                </a:gridCol>
                <a:gridCol w="550862">
                  <a:extLst>
                    <a:ext uri="{9D8B030D-6E8A-4147-A177-3AD203B41FA5}">
                      <a16:colId xmlns:a16="http://schemas.microsoft.com/office/drawing/2014/main" val="324769868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08</a:t>
                      </a:r>
                      <a:endParaRPr kumimoji="0" lang="en-US" altLang="zh-CN" sz="2400" b="1" i="0" u="none" strike="noStrike" cap="none" normalizeH="0" baseline="0" noProof="1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59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63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44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37</a:t>
                      </a:r>
                      <a:endParaRPr kumimoji="0" lang="en-US" altLang="zh-CN" sz="24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531623"/>
                  </a:ext>
                </a:extLst>
              </a:tr>
            </a:tbl>
          </a:graphicData>
        </a:graphic>
      </p:graphicFrame>
      <p:graphicFrame>
        <p:nvGraphicFramePr>
          <p:cNvPr id="62603" name="Group 139"/>
          <p:cNvGraphicFramePr>
            <a:graphicFrameLocks noGrp="1"/>
          </p:cNvGraphicFramePr>
          <p:nvPr/>
        </p:nvGraphicFramePr>
        <p:xfrm>
          <a:off x="762000" y="5548313"/>
          <a:ext cx="457200" cy="395287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1706037254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5000"/>
                        <a:buFont typeface="Wingdings" panose="05000000000000000000" pitchFamily="2" charset="2"/>
                        <a:buChar char="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buChar char="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5000"/>
                        <a:buFont typeface="Wingdings" panose="05000000000000000000" pitchFamily="2" charset="2"/>
                        <a:buChar char="v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</a:t>
                      </a:r>
                      <a:endParaRPr kumimoji="0" lang="en-US" altLang="zh-CN" sz="2000" b="0" i="0" u="none" strike="noStrike" cap="none" normalizeH="0" baseline="0" noProof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664892"/>
                  </a:ext>
                </a:extLst>
              </a:tr>
            </a:tbl>
          </a:graphicData>
        </a:graphic>
      </p:graphicFrame>
      <p:sp>
        <p:nvSpPr>
          <p:cNvPr id="62609" name="Text Box 145"/>
          <p:cNvSpPr txBox="1">
            <a:spLocks noChangeArrowheads="1"/>
          </p:cNvSpPr>
          <p:nvPr/>
        </p:nvSpPr>
        <p:spPr bwMode="auto">
          <a:xfrm>
            <a:off x="838200" y="5243513"/>
            <a:ext cx="3206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5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en-US" altLang="zh-CN" sz="2400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610" name="Text Box 146"/>
          <p:cNvSpPr txBox="1">
            <a:spLocks noChangeArrowheads="1"/>
          </p:cNvSpPr>
          <p:nvPr/>
        </p:nvSpPr>
        <p:spPr bwMode="auto">
          <a:xfrm>
            <a:off x="4464050" y="6400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611" name="Text Box 147"/>
          <p:cNvSpPr txBox="1">
            <a:spLocks noChangeArrowheads="1"/>
          </p:cNvSpPr>
          <p:nvPr/>
        </p:nvSpPr>
        <p:spPr bwMode="auto">
          <a:xfrm>
            <a:off x="4692650" y="6400800"/>
            <a:ext cx="3365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613" name="Rectangle 149"/>
          <p:cNvSpPr>
            <a:spLocks noChangeArrowheads="1"/>
          </p:cNvSpPr>
          <p:nvPr/>
        </p:nvSpPr>
        <p:spPr bwMode="auto">
          <a:xfrm>
            <a:off x="2635250" y="601980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左子文件</a:t>
            </a:r>
          </a:p>
        </p:txBody>
      </p:sp>
      <p:sp>
        <p:nvSpPr>
          <p:cNvPr id="62614" name="Rectangle 150"/>
          <p:cNvSpPr>
            <a:spLocks noChangeArrowheads="1"/>
          </p:cNvSpPr>
          <p:nvPr/>
        </p:nvSpPr>
        <p:spPr bwMode="auto">
          <a:xfrm>
            <a:off x="5581650" y="601980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右子文件</a:t>
            </a:r>
          </a:p>
        </p:txBody>
      </p:sp>
      <p:sp>
        <p:nvSpPr>
          <p:cNvPr id="62616" name="Text Box 152"/>
          <p:cNvSpPr txBox="1">
            <a:spLocks noChangeArrowheads="1"/>
          </p:cNvSpPr>
          <p:nvPr/>
        </p:nvSpPr>
        <p:spPr bwMode="auto">
          <a:xfrm>
            <a:off x="3436938" y="15319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617" name="Text Box 153"/>
          <p:cNvSpPr txBox="1">
            <a:spLocks noChangeArrowheads="1"/>
          </p:cNvSpPr>
          <p:nvPr/>
        </p:nvSpPr>
        <p:spPr bwMode="auto">
          <a:xfrm>
            <a:off x="2836863" y="15319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618" name="Line 154"/>
          <p:cNvSpPr>
            <a:spLocks noChangeShapeType="1"/>
          </p:cNvSpPr>
          <p:nvPr/>
        </p:nvSpPr>
        <p:spPr bwMode="auto">
          <a:xfrm flipV="1">
            <a:off x="2987675" y="12080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19" name="Line 155"/>
          <p:cNvSpPr>
            <a:spLocks noChangeShapeType="1"/>
          </p:cNvSpPr>
          <p:nvPr/>
        </p:nvSpPr>
        <p:spPr bwMode="auto">
          <a:xfrm flipV="1">
            <a:off x="3563938" y="12080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20" name="Line 156"/>
          <p:cNvSpPr>
            <a:spLocks noChangeShapeType="1"/>
          </p:cNvSpPr>
          <p:nvPr/>
        </p:nvSpPr>
        <p:spPr bwMode="auto">
          <a:xfrm flipV="1">
            <a:off x="4211638" y="12080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21" name="Line 157"/>
          <p:cNvSpPr>
            <a:spLocks noChangeShapeType="1"/>
          </p:cNvSpPr>
          <p:nvPr/>
        </p:nvSpPr>
        <p:spPr bwMode="auto">
          <a:xfrm flipV="1">
            <a:off x="5795963" y="12080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23" name="Line 159"/>
          <p:cNvSpPr>
            <a:spLocks noChangeShapeType="1"/>
          </p:cNvSpPr>
          <p:nvPr/>
        </p:nvSpPr>
        <p:spPr bwMode="auto">
          <a:xfrm flipV="1">
            <a:off x="4787900" y="2997200"/>
            <a:ext cx="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24" name="Line 160"/>
          <p:cNvSpPr>
            <a:spLocks noChangeShapeType="1"/>
          </p:cNvSpPr>
          <p:nvPr/>
        </p:nvSpPr>
        <p:spPr bwMode="auto">
          <a:xfrm flipV="1">
            <a:off x="4211638" y="2997200"/>
            <a:ext cx="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25" name="Text Box 161"/>
          <p:cNvSpPr txBox="1">
            <a:spLocks noChangeArrowheads="1"/>
          </p:cNvSpPr>
          <p:nvPr/>
        </p:nvSpPr>
        <p:spPr bwMode="auto">
          <a:xfrm>
            <a:off x="5099050" y="3276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626" name="Line 162"/>
          <p:cNvSpPr>
            <a:spLocks noChangeShapeType="1"/>
          </p:cNvSpPr>
          <p:nvPr/>
        </p:nvSpPr>
        <p:spPr bwMode="auto">
          <a:xfrm flipV="1">
            <a:off x="5270500" y="2997200"/>
            <a:ext cx="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27" name="Text Box 163"/>
          <p:cNvSpPr txBox="1">
            <a:spLocks noChangeArrowheads="1"/>
          </p:cNvSpPr>
          <p:nvPr/>
        </p:nvSpPr>
        <p:spPr bwMode="auto">
          <a:xfrm>
            <a:off x="5651500" y="3276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628" name="Line 164"/>
          <p:cNvSpPr>
            <a:spLocks noChangeShapeType="1"/>
          </p:cNvSpPr>
          <p:nvPr/>
        </p:nvSpPr>
        <p:spPr bwMode="auto">
          <a:xfrm flipV="1">
            <a:off x="5822950" y="2997200"/>
            <a:ext cx="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29" name="Line 165"/>
          <p:cNvSpPr>
            <a:spLocks noChangeShapeType="1"/>
          </p:cNvSpPr>
          <p:nvPr/>
        </p:nvSpPr>
        <p:spPr bwMode="auto">
          <a:xfrm flipV="1">
            <a:off x="4859338" y="4581525"/>
            <a:ext cx="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30" name="Line 166"/>
          <p:cNvSpPr>
            <a:spLocks noChangeShapeType="1"/>
          </p:cNvSpPr>
          <p:nvPr/>
        </p:nvSpPr>
        <p:spPr bwMode="auto">
          <a:xfrm flipV="1">
            <a:off x="4643438" y="4581525"/>
            <a:ext cx="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31" name="Text Box 167"/>
          <p:cNvSpPr txBox="1">
            <a:spLocks noChangeArrowheads="1"/>
          </p:cNvSpPr>
          <p:nvPr/>
        </p:nvSpPr>
        <p:spPr bwMode="auto">
          <a:xfrm>
            <a:off x="4067175" y="4876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endParaRPr lang="en-US" altLang="zh-CN" sz="2400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62632" name="Line 168"/>
          <p:cNvSpPr>
            <a:spLocks noChangeShapeType="1"/>
          </p:cNvSpPr>
          <p:nvPr/>
        </p:nvSpPr>
        <p:spPr bwMode="auto">
          <a:xfrm flipV="1">
            <a:off x="4246563" y="4581525"/>
            <a:ext cx="0" cy="349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633" name="Line 169"/>
          <p:cNvSpPr>
            <a:spLocks noChangeShapeType="1"/>
          </p:cNvSpPr>
          <p:nvPr/>
        </p:nvSpPr>
        <p:spPr bwMode="auto">
          <a:xfrm flipV="1">
            <a:off x="4716463" y="594995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26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626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62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2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626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626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2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2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2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62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6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62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62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62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62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62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500"/>
                                        <p:tgtEl>
                                          <p:spTgt spid="62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500"/>
                                        <p:tgtEl>
                                          <p:spTgt spid="626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62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6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6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6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6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6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6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6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62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500"/>
                                        <p:tgtEl>
                                          <p:spTgt spid="6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6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6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8" dur="500"/>
                                        <p:tgtEl>
                                          <p:spTgt spid="62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1" dur="500"/>
                                        <p:tgtEl>
                                          <p:spTgt spid="62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500"/>
                                        <p:tgtEl>
                                          <p:spTgt spid="62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6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1000"/>
                                        <p:tgtEl>
                                          <p:spTgt spid="6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1000"/>
                                        <p:tgtEl>
                                          <p:spTgt spid="6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1" dur="1000"/>
                                        <p:tgtEl>
                                          <p:spTgt spid="6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6" dur="1000"/>
                                        <p:tgtEl>
                                          <p:spTgt spid="6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1000"/>
                                        <p:tgtEl>
                                          <p:spTgt spid="62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1000"/>
                                        <p:tgtEl>
                                          <p:spTgt spid="62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5" dur="1000"/>
                                        <p:tgtEl>
                                          <p:spTgt spid="62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8" dur="1000"/>
                                        <p:tgtEl>
                                          <p:spTgt spid="62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1000"/>
                                        <p:tgtEl>
                                          <p:spTgt spid="62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4" dur="1000"/>
                                        <p:tgtEl>
                                          <p:spTgt spid="62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7" dur="1000"/>
                                        <p:tgtEl>
                                          <p:spTgt spid="62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98" grpId="0"/>
      <p:bldP spid="62534" grpId="0"/>
      <p:bldP spid="62535" grpId="0" animBg="1"/>
      <p:bldP spid="62536" grpId="0"/>
      <p:bldP spid="62571" grpId="0"/>
      <p:bldP spid="62572" grpId="0"/>
      <p:bldP spid="62573" grpId="0" animBg="1"/>
      <p:bldP spid="62609" grpId="0"/>
      <p:bldP spid="62610" grpId="0"/>
      <p:bldP spid="62611" grpId="0" animBg="1"/>
      <p:bldP spid="62613" grpId="0"/>
      <p:bldP spid="62614" grpId="0"/>
      <p:bldP spid="62616" grpId="0"/>
      <p:bldP spid="62616" grpId="1"/>
      <p:bldP spid="62617" grpId="0"/>
      <p:bldP spid="62625" grpId="0"/>
      <p:bldP spid="62625" grpId="1"/>
      <p:bldP spid="62627" grpId="0"/>
      <p:bldP spid="62627" grpId="1"/>
      <p:bldP spid="62631" grpId="0"/>
      <p:bldP spid="62631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6200" y="395288"/>
            <a:ext cx="8991600" cy="67056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void quksort(RecType r[],int low,int high)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{  RecType x；int i,j；</a:t>
            </a: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if (low&lt;high)                  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有两个以上记录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{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i=low；j=high；x=r[i]；     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保存记录到变量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x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中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do {                        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此时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指示位置可用</a:t>
            </a:r>
            <a:endParaRPr lang="en-US" altLang="zh-CN" sz="2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while (i&lt;j &amp;&amp; r[j].key&gt;=x.key)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 j--；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//j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从右向左端扫描通过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key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不小于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x.key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的元素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if (i&lt;j)                   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//i,j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未相遇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{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r[i]=r[j]； i++；       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此时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指示位置可用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  while(i&lt;j &amp;&amp; r[i].key&lt;=x.key)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    i++；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//i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从左向右端扫描通过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key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不大于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x.key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的元素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 if (i&lt;j)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   { r[j]=r[i]；j--；}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}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} while (i!=j)；                  </a:t>
            </a:r>
            <a:r>
              <a:rPr lang="en-US" altLang="zh-CN" sz="2000" b="1">
                <a:solidFill>
                  <a:srgbClr val="000000"/>
                </a:solidFill>
                <a:latin typeface="宋体" panose="02010600030101010101" pitchFamily="2" charset="-122"/>
              </a:rPr>
              <a:t>//i,j</a:t>
            </a:r>
            <a:r>
              <a:rPr lang="zh-CN" altLang="en-US" sz="2000" b="1">
                <a:solidFill>
                  <a:srgbClr val="000000"/>
                </a:solidFill>
                <a:latin typeface="宋体" panose="02010600030101010101" pitchFamily="2" charset="-122"/>
              </a:rPr>
              <a:t>未相遇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</a:p>
          <a:p>
            <a:pPr algn="just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}</a:t>
            </a:r>
            <a:endParaRPr lang="zh-CN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323850" y="765175"/>
            <a:ext cx="8351838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typedef struct</a:t>
            </a:r>
          </a:p>
          <a:p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{ RecType r[MAXSIZE+1]；//r[0]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用作监视哨</a:t>
            </a:r>
          </a:p>
          <a:p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int length;           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实际表长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</a:t>
            </a:r>
          </a:p>
          <a:p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}SeqList；       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//记录表类型</a:t>
            </a:r>
          </a:p>
          <a:p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或表和表长分别定义和说明</a:t>
            </a:r>
          </a:p>
          <a:p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RecType r[MAXSIZE+1]；   //r[0]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用作监视哨</a:t>
            </a:r>
          </a:p>
          <a:p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int length；             //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实际表长</a:t>
            </a:r>
          </a:p>
          <a:p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                     length</a:t>
            </a:r>
            <a:r>
              <a:rPr lang="en-US" altLang="zh-CN" sz="2800" noProof="1">
                <a:solidFill>
                  <a:srgbClr val="000000"/>
                </a:solidFill>
                <a:latin typeface="宋体" panose="02010600030101010101" pitchFamily="2" charset="-122"/>
              </a:rPr>
              <a:t>≤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MAXSIZE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512763"/>
            <a:ext cx="8991600" cy="52927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//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划分结束，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i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经过的是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key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不大于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x.key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的元素；</a:t>
            </a:r>
            <a:endParaRPr lang="en-US" altLang="zh-CN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 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j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经过的是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key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不小于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x.key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的元素。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          i,j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至少有一个指示的位置可用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     r[i]=x；</a:t>
            </a: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quksort(r,low,i-1)；         //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递归处理左子文件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quksort(r,i+1,high)；        //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递归处理右子文件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   } </a:t>
            </a:r>
            <a:endParaRPr lang="zh-CN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 }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对文件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r[1..n]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快速排序：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void quicksort(RecType r[],int n)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 { quksort(r,1,n)； }</a:t>
            </a:r>
            <a:endParaRPr lang="en-US" altLang="zh-CN" sz="2400" b="1" noProof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525463"/>
            <a:ext cx="8534400" cy="5495925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算法分析</a:t>
            </a:r>
          </a:p>
          <a:p>
            <a:pPr algn="ctr"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就平均速度而言，快速排序是已知内部排序方法中最好的一种排序方法,其时间复杂度为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O(nlog(n))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 algn="just"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但是，在最坏情况下（基本有序时），快速排序所需的比较次数和冒泡排序的比较次数相同,其时间复杂度为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O(n</a:t>
            </a:r>
            <a:r>
              <a:rPr lang="en-US" altLang="zh-CN" sz="2800" baseline="300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 algn="just"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快速排序需要一个栈作辅助空间，用来实现递归处理左、右子文件。在最坏情况下,递归深度为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n，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因此所需栈的空间大小为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O(n)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数量级；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快速排序是不稳定的。 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8540750" cy="803275"/>
          </a:xfrm>
        </p:spPr>
        <p:txBody>
          <a:bodyPr/>
          <a:lstStyle/>
          <a:p>
            <a:r>
              <a:rPr lang="zh-CN" altLang="en-US"/>
              <a:t>课堂练习</a:t>
            </a:r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412875"/>
            <a:ext cx="8540750" cy="4686300"/>
          </a:xfrm>
        </p:spPr>
        <p:txBody>
          <a:bodyPr/>
          <a:lstStyle/>
          <a:p>
            <a:r>
              <a:rPr lang="zh-CN" altLang="en-US">
                <a:solidFill>
                  <a:srgbClr val="000000"/>
                </a:solidFill>
              </a:rPr>
              <a:t>对关键码序列（</a:t>
            </a:r>
            <a:r>
              <a:rPr lang="en-US" altLang="zh-CN">
                <a:solidFill>
                  <a:srgbClr val="000000"/>
                </a:solidFill>
              </a:rPr>
              <a:t>503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087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512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061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908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170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897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275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653</a:t>
            </a:r>
            <a:r>
              <a:rPr lang="zh-CN" altLang="en-US">
                <a:solidFill>
                  <a:srgbClr val="000000"/>
                </a:solidFill>
              </a:rPr>
              <a:t>，</a:t>
            </a:r>
            <a:r>
              <a:rPr lang="en-US" altLang="zh-CN">
                <a:solidFill>
                  <a:srgbClr val="000000"/>
                </a:solidFill>
              </a:rPr>
              <a:t>426</a:t>
            </a:r>
            <a:r>
              <a:rPr lang="zh-CN" altLang="en-US">
                <a:solidFill>
                  <a:srgbClr val="000000"/>
                </a:solidFill>
              </a:rPr>
              <a:t>）进行快速排序，已第一个记录作为枢纽，写出第一趟排序后的序列。</a:t>
            </a:r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609600" y="457200"/>
            <a:ext cx="8001000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10.6  基数排序</a:t>
            </a:r>
          </a:p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前面的各种排序算法中，需要进行关键字间的比较。基数排序不同于前面的各种算法，仅分析关键字自身每位的值，通过分配、回收进行处理。</a:t>
            </a:r>
          </a:p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本算法假定记录的关键字为整型（实际并不限制）。</a:t>
            </a:r>
          </a:p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基数排序有两种方法：</a:t>
            </a:r>
          </a:p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（1）首先根据最高有效位进行排序，然后根据次高有效位进行排序，直到根据最低有效位进行排序，产生一个有序序列。</a:t>
            </a:r>
          </a:p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（2）首先根据最低有效位进行排序，然后根据次低有效位进行排序，直到根据最高有效位进行排序，产生一个有序序列。</a:t>
            </a:r>
          </a:p>
          <a:p>
            <a:pPr>
              <a:spcBef>
                <a:spcPct val="50000"/>
              </a:spcBef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1371600" y="685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76</a:t>
            </a:r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>
            <a:off x="1752600" y="304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1371600" y="1447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82</a:t>
            </a:r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1371600" y="2209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16</a:t>
            </a:r>
          </a:p>
        </p:txBody>
      </p:sp>
      <p:sp>
        <p:nvSpPr>
          <p:cNvPr id="67590" name="Line 6"/>
          <p:cNvSpPr>
            <a:spLocks noChangeShapeType="1"/>
          </p:cNvSpPr>
          <p:nvPr/>
        </p:nvSpPr>
        <p:spPr bwMode="auto">
          <a:xfrm>
            <a:off x="1752600" y="106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1" name="Line 7"/>
          <p:cNvSpPr>
            <a:spLocks noChangeShapeType="1"/>
          </p:cNvSpPr>
          <p:nvPr/>
        </p:nvSpPr>
        <p:spPr bwMode="auto">
          <a:xfrm>
            <a:off x="1752600" y="182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1371600" y="2971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57</a:t>
            </a:r>
          </a:p>
        </p:txBody>
      </p:sp>
      <p:sp>
        <p:nvSpPr>
          <p:cNvPr id="67593" name="Line 9"/>
          <p:cNvSpPr>
            <a:spLocks noChangeShapeType="1"/>
          </p:cNvSpPr>
          <p:nvPr/>
        </p:nvSpPr>
        <p:spPr bwMode="auto">
          <a:xfrm>
            <a:off x="1752600" y="2590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4" name="Rectangle 10"/>
          <p:cNvSpPr>
            <a:spLocks noChangeArrowheads="1"/>
          </p:cNvSpPr>
          <p:nvPr/>
        </p:nvSpPr>
        <p:spPr bwMode="auto">
          <a:xfrm>
            <a:off x="1371600" y="3733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45</a:t>
            </a:r>
          </a:p>
        </p:txBody>
      </p: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1371600" y="4495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46</a:t>
            </a:r>
          </a:p>
        </p:txBody>
      </p:sp>
      <p:sp>
        <p:nvSpPr>
          <p:cNvPr id="67596" name="Line 12"/>
          <p:cNvSpPr>
            <a:spLocks noChangeShapeType="1"/>
          </p:cNvSpPr>
          <p:nvPr/>
        </p:nvSpPr>
        <p:spPr bwMode="auto">
          <a:xfrm>
            <a:off x="1752600" y="3352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7" name="Line 13"/>
          <p:cNvSpPr>
            <a:spLocks noChangeShapeType="1"/>
          </p:cNvSpPr>
          <p:nvPr/>
        </p:nvSpPr>
        <p:spPr bwMode="auto">
          <a:xfrm>
            <a:off x="1752600" y="4114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8" name="Rectangle 14"/>
          <p:cNvSpPr>
            <a:spLocks noChangeArrowheads="1"/>
          </p:cNvSpPr>
          <p:nvPr/>
        </p:nvSpPr>
        <p:spPr bwMode="auto">
          <a:xfrm>
            <a:off x="1371600" y="5257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67599" name="Rectangle 15"/>
          <p:cNvSpPr>
            <a:spLocks noChangeArrowheads="1"/>
          </p:cNvSpPr>
          <p:nvPr/>
        </p:nvSpPr>
        <p:spPr bwMode="auto">
          <a:xfrm>
            <a:off x="1371600" y="6019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22</a:t>
            </a:r>
          </a:p>
        </p:txBody>
      </p:sp>
      <p:sp>
        <p:nvSpPr>
          <p:cNvPr id="67600" name="Line 16"/>
          <p:cNvSpPr>
            <a:spLocks noChangeShapeType="1"/>
          </p:cNvSpPr>
          <p:nvPr/>
        </p:nvSpPr>
        <p:spPr bwMode="auto">
          <a:xfrm>
            <a:off x="1752600" y="487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1" name="Line 17"/>
          <p:cNvSpPr>
            <a:spLocks noChangeShapeType="1"/>
          </p:cNvSpPr>
          <p:nvPr/>
        </p:nvSpPr>
        <p:spPr bwMode="auto">
          <a:xfrm>
            <a:off x="1752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2" name="Rectangle 18"/>
          <p:cNvSpPr>
            <a:spLocks noChangeArrowheads="1"/>
          </p:cNvSpPr>
          <p:nvPr/>
        </p:nvSpPr>
        <p:spPr bwMode="auto">
          <a:xfrm>
            <a:off x="4191000" y="6096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q[0]</a:t>
            </a:r>
          </a:p>
        </p:txBody>
      </p:sp>
      <p:sp>
        <p:nvSpPr>
          <p:cNvPr id="67603" name="Rectangle 19"/>
          <p:cNvSpPr>
            <a:spLocks noChangeArrowheads="1"/>
          </p:cNvSpPr>
          <p:nvPr/>
        </p:nvSpPr>
        <p:spPr bwMode="auto">
          <a:xfrm>
            <a:off x="4191000" y="12192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q[1]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4" name="Rectangle 20"/>
          <p:cNvSpPr>
            <a:spLocks noChangeArrowheads="1"/>
          </p:cNvSpPr>
          <p:nvPr/>
        </p:nvSpPr>
        <p:spPr bwMode="auto">
          <a:xfrm>
            <a:off x="4191000" y="19050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q[2]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5" name="Rectangle 21"/>
          <p:cNvSpPr>
            <a:spLocks noChangeArrowheads="1"/>
          </p:cNvSpPr>
          <p:nvPr/>
        </p:nvSpPr>
        <p:spPr bwMode="auto">
          <a:xfrm>
            <a:off x="4191000" y="25146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q[3]</a:t>
            </a:r>
          </a:p>
        </p:txBody>
      </p:sp>
      <p:sp>
        <p:nvSpPr>
          <p:cNvPr id="67606" name="Rectangle 22"/>
          <p:cNvSpPr>
            <a:spLocks noChangeArrowheads="1"/>
          </p:cNvSpPr>
          <p:nvPr/>
        </p:nvSpPr>
        <p:spPr bwMode="auto">
          <a:xfrm>
            <a:off x="4191000" y="32004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q[4]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7" name="Rectangle 23"/>
          <p:cNvSpPr>
            <a:spLocks noChangeArrowheads="1"/>
          </p:cNvSpPr>
          <p:nvPr/>
        </p:nvSpPr>
        <p:spPr bwMode="auto">
          <a:xfrm>
            <a:off x="4191000" y="38100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q[5]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8" name="Rectangle 24"/>
          <p:cNvSpPr>
            <a:spLocks noChangeArrowheads="1"/>
          </p:cNvSpPr>
          <p:nvPr/>
        </p:nvSpPr>
        <p:spPr bwMode="auto">
          <a:xfrm>
            <a:off x="4191000" y="44196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q[6]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9" name="Rectangle 25"/>
          <p:cNvSpPr>
            <a:spLocks noChangeArrowheads="1"/>
          </p:cNvSpPr>
          <p:nvPr/>
        </p:nvSpPr>
        <p:spPr bwMode="auto">
          <a:xfrm>
            <a:off x="4191000" y="50292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q[7]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10" name="Rectangle 26"/>
          <p:cNvSpPr>
            <a:spLocks noChangeArrowheads="1"/>
          </p:cNvSpPr>
          <p:nvPr/>
        </p:nvSpPr>
        <p:spPr bwMode="auto">
          <a:xfrm>
            <a:off x="4191000" y="57150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q[8]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11" name="Rectangle 27"/>
          <p:cNvSpPr>
            <a:spLocks noChangeArrowheads="1"/>
          </p:cNvSpPr>
          <p:nvPr/>
        </p:nvSpPr>
        <p:spPr bwMode="auto">
          <a:xfrm>
            <a:off x="4191000" y="63246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q[9]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12" name="Text Box 28"/>
          <p:cNvSpPr txBox="1">
            <a:spLocks noChangeArrowheads="1"/>
          </p:cNvSpPr>
          <p:nvPr/>
        </p:nvSpPr>
        <p:spPr bwMode="auto">
          <a:xfrm>
            <a:off x="3886200" y="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10个队列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13" name="Rectangle 29"/>
          <p:cNvSpPr>
            <a:spLocks noChangeArrowheads="1"/>
          </p:cNvSpPr>
          <p:nvPr/>
        </p:nvSpPr>
        <p:spPr bwMode="auto">
          <a:xfrm>
            <a:off x="1219200" y="3048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614" name="Line 30"/>
          <p:cNvSpPr>
            <a:spLocks noChangeShapeType="1"/>
          </p:cNvSpPr>
          <p:nvPr/>
        </p:nvSpPr>
        <p:spPr bwMode="auto">
          <a:xfrm>
            <a:off x="1828800" y="838200"/>
            <a:ext cx="2362200" cy="37338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15" name="Group 31"/>
          <p:cNvGrpSpPr>
            <a:grpSpLocks/>
          </p:cNvGrpSpPr>
          <p:nvPr/>
        </p:nvGrpSpPr>
        <p:grpSpPr bwMode="auto">
          <a:xfrm>
            <a:off x="4953000" y="4419600"/>
            <a:ext cx="1219200" cy="381000"/>
            <a:chOff x="2976" y="2784"/>
            <a:chExt cx="768" cy="240"/>
          </a:xfrm>
        </p:grpSpPr>
        <p:sp>
          <p:nvSpPr>
            <p:cNvPr id="67616" name="Rectangle 32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76</a:t>
              </a:r>
            </a:p>
          </p:txBody>
        </p:sp>
        <p:sp>
          <p:nvSpPr>
            <p:cNvPr id="67617" name="Line 33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18" name="Line 34"/>
          <p:cNvSpPr>
            <a:spLocks noChangeShapeType="1"/>
          </p:cNvSpPr>
          <p:nvPr/>
        </p:nvSpPr>
        <p:spPr bwMode="auto">
          <a:xfrm>
            <a:off x="1828800" y="1600200"/>
            <a:ext cx="2362200" cy="5334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19" name="Rectangle 35"/>
          <p:cNvSpPr>
            <a:spLocks noChangeArrowheads="1"/>
          </p:cNvSpPr>
          <p:nvPr/>
        </p:nvSpPr>
        <p:spPr bwMode="auto">
          <a:xfrm>
            <a:off x="1219200" y="68580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620" name="Group 36"/>
          <p:cNvGrpSpPr>
            <a:grpSpLocks/>
          </p:cNvGrpSpPr>
          <p:nvPr/>
        </p:nvGrpSpPr>
        <p:grpSpPr bwMode="auto">
          <a:xfrm>
            <a:off x="4953000" y="1905000"/>
            <a:ext cx="1219200" cy="381000"/>
            <a:chOff x="2976" y="2784"/>
            <a:chExt cx="768" cy="240"/>
          </a:xfrm>
        </p:grpSpPr>
        <p:sp>
          <p:nvSpPr>
            <p:cNvPr id="67621" name="Rectangle 37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82</a:t>
              </a:r>
            </a:p>
          </p:txBody>
        </p:sp>
        <p:sp>
          <p:nvSpPr>
            <p:cNvPr id="67622" name="Line 38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23" name="Line 39"/>
          <p:cNvSpPr>
            <a:spLocks noChangeShapeType="1"/>
          </p:cNvSpPr>
          <p:nvPr/>
        </p:nvSpPr>
        <p:spPr bwMode="auto">
          <a:xfrm>
            <a:off x="1905000" y="2438400"/>
            <a:ext cx="2286000" cy="21336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24" name="Rectangle 40"/>
          <p:cNvSpPr>
            <a:spLocks noChangeArrowheads="1"/>
          </p:cNvSpPr>
          <p:nvPr/>
        </p:nvSpPr>
        <p:spPr bwMode="auto">
          <a:xfrm>
            <a:off x="1219200" y="144780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625" name="Group 41"/>
          <p:cNvGrpSpPr>
            <a:grpSpLocks/>
          </p:cNvGrpSpPr>
          <p:nvPr/>
        </p:nvGrpSpPr>
        <p:grpSpPr bwMode="auto">
          <a:xfrm>
            <a:off x="6172200" y="4419600"/>
            <a:ext cx="1219200" cy="381000"/>
            <a:chOff x="2976" y="2784"/>
            <a:chExt cx="768" cy="240"/>
          </a:xfrm>
        </p:grpSpPr>
        <p:sp>
          <p:nvSpPr>
            <p:cNvPr id="67626" name="Rectangle 42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16</a:t>
              </a:r>
            </a:p>
          </p:txBody>
        </p:sp>
        <p:sp>
          <p:nvSpPr>
            <p:cNvPr id="67627" name="Line 43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28" name="Line 44"/>
          <p:cNvSpPr>
            <a:spLocks noChangeShapeType="1"/>
          </p:cNvSpPr>
          <p:nvPr/>
        </p:nvSpPr>
        <p:spPr bwMode="auto">
          <a:xfrm>
            <a:off x="1905000" y="3124200"/>
            <a:ext cx="2286000" cy="21336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29" name="Rectangle 45"/>
          <p:cNvSpPr>
            <a:spLocks noChangeArrowheads="1"/>
          </p:cNvSpPr>
          <p:nvPr/>
        </p:nvSpPr>
        <p:spPr bwMode="auto">
          <a:xfrm>
            <a:off x="1219200" y="220980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630" name="Group 46"/>
          <p:cNvGrpSpPr>
            <a:grpSpLocks/>
          </p:cNvGrpSpPr>
          <p:nvPr/>
        </p:nvGrpSpPr>
        <p:grpSpPr bwMode="auto">
          <a:xfrm>
            <a:off x="4953000" y="5029200"/>
            <a:ext cx="1219200" cy="381000"/>
            <a:chOff x="2976" y="2784"/>
            <a:chExt cx="768" cy="240"/>
          </a:xfrm>
        </p:grpSpPr>
        <p:sp>
          <p:nvSpPr>
            <p:cNvPr id="67631" name="Rectangle 47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57</a:t>
              </a:r>
            </a:p>
          </p:txBody>
        </p:sp>
        <p:sp>
          <p:nvSpPr>
            <p:cNvPr id="67632" name="Line 48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33" name="Line 49"/>
          <p:cNvSpPr>
            <a:spLocks noChangeShapeType="1"/>
          </p:cNvSpPr>
          <p:nvPr/>
        </p:nvSpPr>
        <p:spPr bwMode="auto">
          <a:xfrm>
            <a:off x="1905000" y="3886200"/>
            <a:ext cx="2286000" cy="762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34" name="Rectangle 50"/>
          <p:cNvSpPr>
            <a:spLocks noChangeArrowheads="1"/>
          </p:cNvSpPr>
          <p:nvPr/>
        </p:nvSpPr>
        <p:spPr bwMode="auto">
          <a:xfrm>
            <a:off x="1219200" y="297180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635" name="Group 51"/>
          <p:cNvGrpSpPr>
            <a:grpSpLocks/>
          </p:cNvGrpSpPr>
          <p:nvPr/>
        </p:nvGrpSpPr>
        <p:grpSpPr bwMode="auto">
          <a:xfrm>
            <a:off x="4953000" y="3810000"/>
            <a:ext cx="1219200" cy="381000"/>
            <a:chOff x="2976" y="2784"/>
            <a:chExt cx="768" cy="240"/>
          </a:xfrm>
        </p:grpSpPr>
        <p:sp>
          <p:nvSpPr>
            <p:cNvPr id="67636" name="Rectangle 52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45</a:t>
              </a:r>
            </a:p>
          </p:txBody>
        </p:sp>
        <p:sp>
          <p:nvSpPr>
            <p:cNvPr id="67637" name="Line 53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38" name="Line 54"/>
          <p:cNvSpPr>
            <a:spLocks noChangeShapeType="1"/>
          </p:cNvSpPr>
          <p:nvPr/>
        </p:nvSpPr>
        <p:spPr bwMode="auto">
          <a:xfrm>
            <a:off x="1905000" y="4648200"/>
            <a:ext cx="2286000" cy="762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39" name="Rectangle 55"/>
          <p:cNvSpPr>
            <a:spLocks noChangeArrowheads="1"/>
          </p:cNvSpPr>
          <p:nvPr/>
        </p:nvSpPr>
        <p:spPr bwMode="auto">
          <a:xfrm>
            <a:off x="1219200" y="373380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640" name="Group 56"/>
          <p:cNvGrpSpPr>
            <a:grpSpLocks/>
          </p:cNvGrpSpPr>
          <p:nvPr/>
        </p:nvGrpSpPr>
        <p:grpSpPr bwMode="auto">
          <a:xfrm>
            <a:off x="7391400" y="4419600"/>
            <a:ext cx="1219200" cy="381000"/>
            <a:chOff x="2976" y="2784"/>
            <a:chExt cx="768" cy="240"/>
          </a:xfrm>
        </p:grpSpPr>
        <p:sp>
          <p:nvSpPr>
            <p:cNvPr id="67641" name="Rectangle 57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46</a:t>
              </a:r>
            </a:p>
          </p:txBody>
        </p:sp>
        <p:sp>
          <p:nvSpPr>
            <p:cNvPr id="67642" name="Line 58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43" name="Line 59"/>
          <p:cNvSpPr>
            <a:spLocks noChangeShapeType="1"/>
          </p:cNvSpPr>
          <p:nvPr/>
        </p:nvSpPr>
        <p:spPr bwMode="auto">
          <a:xfrm flipV="1">
            <a:off x="1905000" y="1371600"/>
            <a:ext cx="2286000" cy="41148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44" name="Rectangle 60"/>
          <p:cNvSpPr>
            <a:spLocks noChangeArrowheads="1"/>
          </p:cNvSpPr>
          <p:nvPr/>
        </p:nvSpPr>
        <p:spPr bwMode="auto">
          <a:xfrm>
            <a:off x="1219200" y="449580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645" name="Group 61"/>
          <p:cNvGrpSpPr>
            <a:grpSpLocks/>
          </p:cNvGrpSpPr>
          <p:nvPr/>
        </p:nvGrpSpPr>
        <p:grpSpPr bwMode="auto">
          <a:xfrm>
            <a:off x="4953000" y="1219200"/>
            <a:ext cx="1219200" cy="381000"/>
            <a:chOff x="2976" y="2784"/>
            <a:chExt cx="768" cy="240"/>
          </a:xfrm>
        </p:grpSpPr>
        <p:sp>
          <p:nvSpPr>
            <p:cNvPr id="67646" name="Rectangle 62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67647" name="Line 63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48" name="Line 64"/>
          <p:cNvSpPr>
            <a:spLocks noChangeShapeType="1"/>
          </p:cNvSpPr>
          <p:nvPr/>
        </p:nvSpPr>
        <p:spPr bwMode="auto">
          <a:xfrm flipV="1">
            <a:off x="1905000" y="2133600"/>
            <a:ext cx="2286000" cy="41148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49" name="Rectangle 65"/>
          <p:cNvSpPr>
            <a:spLocks noChangeArrowheads="1"/>
          </p:cNvSpPr>
          <p:nvPr/>
        </p:nvSpPr>
        <p:spPr bwMode="auto">
          <a:xfrm>
            <a:off x="1219200" y="541020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650" name="Group 66"/>
          <p:cNvGrpSpPr>
            <a:grpSpLocks/>
          </p:cNvGrpSpPr>
          <p:nvPr/>
        </p:nvGrpSpPr>
        <p:grpSpPr bwMode="auto">
          <a:xfrm>
            <a:off x="6172200" y="1905000"/>
            <a:ext cx="1219200" cy="381000"/>
            <a:chOff x="2976" y="2784"/>
            <a:chExt cx="768" cy="240"/>
          </a:xfrm>
        </p:grpSpPr>
        <p:sp>
          <p:nvSpPr>
            <p:cNvPr id="67651" name="Rectangle 67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22</a:t>
              </a:r>
            </a:p>
          </p:txBody>
        </p:sp>
        <p:sp>
          <p:nvSpPr>
            <p:cNvPr id="67652" name="Line 68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53" name="Text Box 69"/>
          <p:cNvSpPr txBox="1">
            <a:spLocks noChangeArrowheads="1"/>
          </p:cNvSpPr>
          <p:nvPr/>
        </p:nvSpPr>
        <p:spPr bwMode="auto">
          <a:xfrm>
            <a:off x="152400" y="1371600"/>
            <a:ext cx="54927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原始序列</a:t>
            </a:r>
          </a:p>
        </p:txBody>
      </p:sp>
      <p:sp>
        <p:nvSpPr>
          <p:cNvPr id="67654" name="Text Box 70"/>
          <p:cNvSpPr txBox="1">
            <a:spLocks noChangeArrowheads="1"/>
          </p:cNvSpPr>
          <p:nvPr/>
        </p:nvSpPr>
        <p:spPr bwMode="auto">
          <a:xfrm>
            <a:off x="5562600" y="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第一次分配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67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6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7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67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67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67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67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6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6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6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4" dur="500"/>
                                        <p:tgtEl>
                                          <p:spTgt spid="6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6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6" dur="500"/>
                                        <p:tgtEl>
                                          <p:spTgt spid="6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4" dur="500"/>
                                        <p:tgtEl>
                                          <p:spTgt spid="6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8" dur="500"/>
                                        <p:tgtEl>
                                          <p:spTgt spid="6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1143000" y="685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68611" name="Line 3"/>
          <p:cNvSpPr>
            <a:spLocks noChangeShapeType="1"/>
          </p:cNvSpPr>
          <p:nvPr/>
        </p:nvSpPr>
        <p:spPr bwMode="auto">
          <a:xfrm>
            <a:off x="1524000" y="304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143000" y="1447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82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143000" y="2209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22</a:t>
            </a:r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1524000" y="106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>
            <a:off x="1524000" y="182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1143000" y="2971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45</a:t>
            </a:r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>
            <a:off x="1524000" y="2590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8" name="Rectangle 10"/>
          <p:cNvSpPr>
            <a:spLocks noChangeArrowheads="1"/>
          </p:cNvSpPr>
          <p:nvPr/>
        </p:nvSpPr>
        <p:spPr bwMode="auto">
          <a:xfrm>
            <a:off x="1143000" y="3733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76</a:t>
            </a:r>
          </a:p>
        </p:txBody>
      </p:sp>
      <p:sp>
        <p:nvSpPr>
          <p:cNvPr id="68619" name="Rectangle 11"/>
          <p:cNvSpPr>
            <a:spLocks noChangeArrowheads="1"/>
          </p:cNvSpPr>
          <p:nvPr/>
        </p:nvSpPr>
        <p:spPr bwMode="auto">
          <a:xfrm>
            <a:off x="1143000" y="4495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16</a:t>
            </a:r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>
            <a:off x="1524000" y="3352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21" name="Line 13"/>
          <p:cNvSpPr>
            <a:spLocks noChangeShapeType="1"/>
          </p:cNvSpPr>
          <p:nvPr/>
        </p:nvSpPr>
        <p:spPr bwMode="auto">
          <a:xfrm>
            <a:off x="1524000" y="4114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22" name="Rectangle 14"/>
          <p:cNvSpPr>
            <a:spLocks noChangeArrowheads="1"/>
          </p:cNvSpPr>
          <p:nvPr/>
        </p:nvSpPr>
        <p:spPr bwMode="auto">
          <a:xfrm>
            <a:off x="1143000" y="5257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46</a:t>
            </a:r>
          </a:p>
        </p:txBody>
      </p:sp>
      <p:sp>
        <p:nvSpPr>
          <p:cNvPr id="68623" name="Rectangle 15"/>
          <p:cNvSpPr>
            <a:spLocks noChangeArrowheads="1"/>
          </p:cNvSpPr>
          <p:nvPr/>
        </p:nvSpPr>
        <p:spPr bwMode="auto">
          <a:xfrm>
            <a:off x="1143000" y="6019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57</a:t>
            </a:r>
          </a:p>
        </p:txBody>
      </p:sp>
      <p:sp>
        <p:nvSpPr>
          <p:cNvPr id="68624" name="Line 16"/>
          <p:cNvSpPr>
            <a:spLocks noChangeShapeType="1"/>
          </p:cNvSpPr>
          <p:nvPr/>
        </p:nvSpPr>
        <p:spPr bwMode="auto">
          <a:xfrm>
            <a:off x="1524000" y="487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25" name="Line 17"/>
          <p:cNvSpPr>
            <a:spLocks noChangeShapeType="1"/>
          </p:cNvSpPr>
          <p:nvPr/>
        </p:nvSpPr>
        <p:spPr bwMode="auto">
          <a:xfrm>
            <a:off x="15240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26" name="Rectangle 18"/>
          <p:cNvSpPr>
            <a:spLocks noChangeArrowheads="1"/>
          </p:cNvSpPr>
          <p:nvPr/>
        </p:nvSpPr>
        <p:spPr bwMode="auto">
          <a:xfrm>
            <a:off x="4191000" y="6096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q[0]</a:t>
            </a:r>
          </a:p>
        </p:txBody>
      </p:sp>
      <p:sp>
        <p:nvSpPr>
          <p:cNvPr id="68627" name="Rectangle 19"/>
          <p:cNvSpPr>
            <a:spLocks noChangeArrowheads="1"/>
          </p:cNvSpPr>
          <p:nvPr/>
        </p:nvSpPr>
        <p:spPr bwMode="auto">
          <a:xfrm>
            <a:off x="4191000" y="12192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q[1]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28" name="Rectangle 20"/>
          <p:cNvSpPr>
            <a:spLocks noChangeArrowheads="1"/>
          </p:cNvSpPr>
          <p:nvPr/>
        </p:nvSpPr>
        <p:spPr bwMode="auto">
          <a:xfrm>
            <a:off x="4191000" y="19050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q[2]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29" name="Rectangle 21"/>
          <p:cNvSpPr>
            <a:spLocks noChangeArrowheads="1"/>
          </p:cNvSpPr>
          <p:nvPr/>
        </p:nvSpPr>
        <p:spPr bwMode="auto">
          <a:xfrm>
            <a:off x="4191000" y="25146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q[3]</a:t>
            </a:r>
          </a:p>
        </p:txBody>
      </p:sp>
      <p:sp>
        <p:nvSpPr>
          <p:cNvPr id="68630" name="Rectangle 22"/>
          <p:cNvSpPr>
            <a:spLocks noChangeArrowheads="1"/>
          </p:cNvSpPr>
          <p:nvPr/>
        </p:nvSpPr>
        <p:spPr bwMode="auto">
          <a:xfrm>
            <a:off x="4191000" y="32004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q[4]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1" name="Rectangle 23"/>
          <p:cNvSpPr>
            <a:spLocks noChangeArrowheads="1"/>
          </p:cNvSpPr>
          <p:nvPr/>
        </p:nvSpPr>
        <p:spPr bwMode="auto">
          <a:xfrm>
            <a:off x="4191000" y="38100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q[5]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2" name="Rectangle 24"/>
          <p:cNvSpPr>
            <a:spLocks noChangeArrowheads="1"/>
          </p:cNvSpPr>
          <p:nvPr/>
        </p:nvSpPr>
        <p:spPr bwMode="auto">
          <a:xfrm>
            <a:off x="4191000" y="44196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q[6]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3" name="Rectangle 25"/>
          <p:cNvSpPr>
            <a:spLocks noChangeArrowheads="1"/>
          </p:cNvSpPr>
          <p:nvPr/>
        </p:nvSpPr>
        <p:spPr bwMode="auto">
          <a:xfrm>
            <a:off x="4191000" y="50292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q[7]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4" name="Rectangle 26"/>
          <p:cNvSpPr>
            <a:spLocks noChangeArrowheads="1"/>
          </p:cNvSpPr>
          <p:nvPr/>
        </p:nvSpPr>
        <p:spPr bwMode="auto">
          <a:xfrm>
            <a:off x="4191000" y="57150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q[8]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5" name="Rectangle 27"/>
          <p:cNvSpPr>
            <a:spLocks noChangeArrowheads="1"/>
          </p:cNvSpPr>
          <p:nvPr/>
        </p:nvSpPr>
        <p:spPr bwMode="auto">
          <a:xfrm>
            <a:off x="4191000" y="63246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q[9]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6" name="Text Box 28"/>
          <p:cNvSpPr txBox="1">
            <a:spLocks noChangeArrowheads="1"/>
          </p:cNvSpPr>
          <p:nvPr/>
        </p:nvSpPr>
        <p:spPr bwMode="auto">
          <a:xfrm>
            <a:off x="3886200" y="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10个队列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7" name="Line 29"/>
          <p:cNvSpPr>
            <a:spLocks noChangeShapeType="1"/>
          </p:cNvSpPr>
          <p:nvPr/>
        </p:nvSpPr>
        <p:spPr bwMode="auto">
          <a:xfrm>
            <a:off x="1828800" y="838200"/>
            <a:ext cx="2362200" cy="6096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8638" name="Group 30"/>
          <p:cNvGrpSpPr>
            <a:grpSpLocks/>
          </p:cNvGrpSpPr>
          <p:nvPr/>
        </p:nvGrpSpPr>
        <p:grpSpPr bwMode="auto">
          <a:xfrm>
            <a:off x="4953000" y="3810000"/>
            <a:ext cx="1219200" cy="381000"/>
            <a:chOff x="2976" y="2784"/>
            <a:chExt cx="768" cy="240"/>
          </a:xfrm>
        </p:grpSpPr>
        <p:sp>
          <p:nvSpPr>
            <p:cNvPr id="68639" name="Rectangle 31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57</a:t>
              </a:r>
            </a:p>
          </p:txBody>
        </p:sp>
        <p:sp>
          <p:nvSpPr>
            <p:cNvPr id="68640" name="Line 32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41" name="Line 33"/>
          <p:cNvSpPr>
            <a:spLocks noChangeShapeType="1"/>
          </p:cNvSpPr>
          <p:nvPr/>
        </p:nvSpPr>
        <p:spPr bwMode="auto">
          <a:xfrm>
            <a:off x="1828800" y="1600200"/>
            <a:ext cx="2362200" cy="42672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8642" name="Group 34"/>
          <p:cNvGrpSpPr>
            <a:grpSpLocks/>
          </p:cNvGrpSpPr>
          <p:nvPr/>
        </p:nvGrpSpPr>
        <p:grpSpPr bwMode="auto">
          <a:xfrm>
            <a:off x="4953000" y="5715000"/>
            <a:ext cx="1219200" cy="381000"/>
            <a:chOff x="2976" y="2784"/>
            <a:chExt cx="768" cy="240"/>
          </a:xfrm>
        </p:grpSpPr>
        <p:sp>
          <p:nvSpPr>
            <p:cNvPr id="68643" name="Rectangle 35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82</a:t>
              </a:r>
            </a:p>
          </p:txBody>
        </p:sp>
        <p:sp>
          <p:nvSpPr>
            <p:cNvPr id="68644" name="Line 36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45" name="Line 37"/>
          <p:cNvSpPr>
            <a:spLocks noChangeShapeType="1"/>
          </p:cNvSpPr>
          <p:nvPr/>
        </p:nvSpPr>
        <p:spPr bwMode="auto">
          <a:xfrm flipV="1">
            <a:off x="1905000" y="2057400"/>
            <a:ext cx="2286000" cy="3810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8646" name="Group 38"/>
          <p:cNvGrpSpPr>
            <a:grpSpLocks/>
          </p:cNvGrpSpPr>
          <p:nvPr/>
        </p:nvGrpSpPr>
        <p:grpSpPr bwMode="auto">
          <a:xfrm>
            <a:off x="6172200" y="1219200"/>
            <a:ext cx="1219200" cy="381000"/>
            <a:chOff x="2976" y="2784"/>
            <a:chExt cx="768" cy="240"/>
          </a:xfrm>
        </p:grpSpPr>
        <p:sp>
          <p:nvSpPr>
            <p:cNvPr id="68647" name="Rectangle 39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16</a:t>
              </a:r>
            </a:p>
          </p:txBody>
        </p:sp>
        <p:sp>
          <p:nvSpPr>
            <p:cNvPr id="68648" name="Line 40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49" name="Line 41"/>
          <p:cNvSpPr>
            <a:spLocks noChangeShapeType="1"/>
          </p:cNvSpPr>
          <p:nvPr/>
        </p:nvSpPr>
        <p:spPr bwMode="auto">
          <a:xfrm>
            <a:off x="1905000" y="3124200"/>
            <a:ext cx="2286000" cy="3048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8650" name="Group 42"/>
          <p:cNvGrpSpPr>
            <a:grpSpLocks/>
          </p:cNvGrpSpPr>
          <p:nvPr/>
        </p:nvGrpSpPr>
        <p:grpSpPr bwMode="auto">
          <a:xfrm>
            <a:off x="4953000" y="5029200"/>
            <a:ext cx="1219200" cy="381000"/>
            <a:chOff x="2976" y="2784"/>
            <a:chExt cx="768" cy="240"/>
          </a:xfrm>
        </p:grpSpPr>
        <p:sp>
          <p:nvSpPr>
            <p:cNvPr id="68651" name="Rectangle 43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76</a:t>
              </a:r>
            </a:p>
          </p:txBody>
        </p:sp>
        <p:sp>
          <p:nvSpPr>
            <p:cNvPr id="68652" name="Line 44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53" name="Line 45"/>
          <p:cNvSpPr>
            <a:spLocks noChangeShapeType="1"/>
          </p:cNvSpPr>
          <p:nvPr/>
        </p:nvSpPr>
        <p:spPr bwMode="auto">
          <a:xfrm>
            <a:off x="1905000" y="3886200"/>
            <a:ext cx="2286000" cy="13716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8654" name="Group 46"/>
          <p:cNvGrpSpPr>
            <a:grpSpLocks/>
          </p:cNvGrpSpPr>
          <p:nvPr/>
        </p:nvGrpSpPr>
        <p:grpSpPr bwMode="auto">
          <a:xfrm>
            <a:off x="4953000" y="3200400"/>
            <a:ext cx="1219200" cy="381000"/>
            <a:chOff x="2976" y="2784"/>
            <a:chExt cx="768" cy="240"/>
          </a:xfrm>
        </p:grpSpPr>
        <p:sp>
          <p:nvSpPr>
            <p:cNvPr id="68655" name="Rectangle 47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45</a:t>
              </a:r>
            </a:p>
          </p:txBody>
        </p:sp>
        <p:sp>
          <p:nvSpPr>
            <p:cNvPr id="68656" name="Line 48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57" name="Line 49"/>
          <p:cNvSpPr>
            <a:spLocks noChangeShapeType="1"/>
          </p:cNvSpPr>
          <p:nvPr/>
        </p:nvSpPr>
        <p:spPr bwMode="auto">
          <a:xfrm flipV="1">
            <a:off x="1905000" y="1524000"/>
            <a:ext cx="2209800" cy="31242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8658" name="Group 50"/>
          <p:cNvGrpSpPr>
            <a:grpSpLocks/>
          </p:cNvGrpSpPr>
          <p:nvPr/>
        </p:nvGrpSpPr>
        <p:grpSpPr bwMode="auto">
          <a:xfrm>
            <a:off x="6172200" y="3200400"/>
            <a:ext cx="1219200" cy="381000"/>
            <a:chOff x="2976" y="2784"/>
            <a:chExt cx="768" cy="240"/>
          </a:xfrm>
        </p:grpSpPr>
        <p:sp>
          <p:nvSpPr>
            <p:cNvPr id="68659" name="Rectangle 51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46</a:t>
              </a:r>
            </a:p>
          </p:txBody>
        </p:sp>
        <p:sp>
          <p:nvSpPr>
            <p:cNvPr id="68660" name="Line 52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61" name="Line 53"/>
          <p:cNvSpPr>
            <a:spLocks noChangeShapeType="1"/>
          </p:cNvSpPr>
          <p:nvPr/>
        </p:nvSpPr>
        <p:spPr bwMode="auto">
          <a:xfrm flipV="1">
            <a:off x="1905000" y="3429000"/>
            <a:ext cx="2286000" cy="20574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8662" name="Group 54"/>
          <p:cNvGrpSpPr>
            <a:grpSpLocks/>
          </p:cNvGrpSpPr>
          <p:nvPr/>
        </p:nvGrpSpPr>
        <p:grpSpPr bwMode="auto">
          <a:xfrm>
            <a:off x="4953000" y="1219200"/>
            <a:ext cx="1219200" cy="381000"/>
            <a:chOff x="2976" y="2784"/>
            <a:chExt cx="768" cy="240"/>
          </a:xfrm>
        </p:grpSpPr>
        <p:sp>
          <p:nvSpPr>
            <p:cNvPr id="68663" name="Rectangle 55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11</a:t>
              </a:r>
            </a:p>
          </p:txBody>
        </p:sp>
        <p:sp>
          <p:nvSpPr>
            <p:cNvPr id="68664" name="Line 56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65" name="Line 57"/>
          <p:cNvSpPr>
            <a:spLocks noChangeShapeType="1"/>
          </p:cNvSpPr>
          <p:nvPr/>
        </p:nvSpPr>
        <p:spPr bwMode="auto">
          <a:xfrm flipV="1">
            <a:off x="1905000" y="3962400"/>
            <a:ext cx="2362200" cy="228600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8666" name="Group 58"/>
          <p:cNvGrpSpPr>
            <a:grpSpLocks/>
          </p:cNvGrpSpPr>
          <p:nvPr/>
        </p:nvGrpSpPr>
        <p:grpSpPr bwMode="auto">
          <a:xfrm>
            <a:off x="4953000" y="1905000"/>
            <a:ext cx="1219200" cy="381000"/>
            <a:chOff x="2976" y="2784"/>
            <a:chExt cx="768" cy="240"/>
          </a:xfrm>
        </p:grpSpPr>
        <p:sp>
          <p:nvSpPr>
            <p:cNvPr id="68667" name="Rectangle 59"/>
            <p:cNvSpPr>
              <a:spLocks noChangeArrowheads="1"/>
            </p:cNvSpPr>
            <p:nvPr/>
          </p:nvSpPr>
          <p:spPr bwMode="auto">
            <a:xfrm>
              <a:off x="3264" y="2784"/>
              <a:ext cx="48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22</a:t>
              </a:r>
            </a:p>
          </p:txBody>
        </p:sp>
        <p:sp>
          <p:nvSpPr>
            <p:cNvPr id="68668" name="Line 60"/>
            <p:cNvSpPr>
              <a:spLocks noChangeShapeType="1"/>
            </p:cNvSpPr>
            <p:nvPr/>
          </p:nvSpPr>
          <p:spPr bwMode="auto">
            <a:xfrm>
              <a:off x="2976" y="288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69" name="Text Box 61"/>
          <p:cNvSpPr txBox="1">
            <a:spLocks noChangeArrowheads="1"/>
          </p:cNvSpPr>
          <p:nvPr/>
        </p:nvSpPr>
        <p:spPr bwMode="auto">
          <a:xfrm>
            <a:off x="152400" y="1371600"/>
            <a:ext cx="54927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第一次收集结果</a:t>
            </a:r>
          </a:p>
        </p:txBody>
      </p:sp>
      <p:sp>
        <p:nvSpPr>
          <p:cNvPr id="68670" name="Text Box 62"/>
          <p:cNvSpPr txBox="1">
            <a:spLocks noChangeArrowheads="1"/>
          </p:cNvSpPr>
          <p:nvPr/>
        </p:nvSpPr>
        <p:spPr bwMode="auto">
          <a:xfrm>
            <a:off x="5562600" y="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第二次分配</a:t>
            </a:r>
          </a:p>
        </p:txBody>
      </p:sp>
      <p:sp>
        <p:nvSpPr>
          <p:cNvPr id="68671" name="Rectangle 63"/>
          <p:cNvSpPr>
            <a:spLocks noChangeArrowheads="1"/>
          </p:cNvSpPr>
          <p:nvPr/>
        </p:nvSpPr>
        <p:spPr bwMode="auto">
          <a:xfrm>
            <a:off x="990600" y="3048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72" name="Rectangle 64"/>
          <p:cNvSpPr>
            <a:spLocks noChangeArrowheads="1"/>
          </p:cNvSpPr>
          <p:nvPr/>
        </p:nvSpPr>
        <p:spPr bwMode="auto">
          <a:xfrm>
            <a:off x="990600" y="10668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73" name="Rectangle 65"/>
          <p:cNvSpPr>
            <a:spLocks noChangeArrowheads="1"/>
          </p:cNvSpPr>
          <p:nvPr/>
        </p:nvSpPr>
        <p:spPr bwMode="auto">
          <a:xfrm>
            <a:off x="914400" y="18288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74" name="Rectangle 66"/>
          <p:cNvSpPr>
            <a:spLocks noChangeArrowheads="1"/>
          </p:cNvSpPr>
          <p:nvPr/>
        </p:nvSpPr>
        <p:spPr bwMode="auto">
          <a:xfrm>
            <a:off x="914400" y="25908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75" name="Rectangle 67"/>
          <p:cNvSpPr>
            <a:spLocks noChangeArrowheads="1"/>
          </p:cNvSpPr>
          <p:nvPr/>
        </p:nvSpPr>
        <p:spPr bwMode="auto">
          <a:xfrm>
            <a:off x="914400" y="33528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76" name="Rectangle 68"/>
          <p:cNvSpPr>
            <a:spLocks noChangeArrowheads="1"/>
          </p:cNvSpPr>
          <p:nvPr/>
        </p:nvSpPr>
        <p:spPr bwMode="auto">
          <a:xfrm>
            <a:off x="914400" y="41148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77" name="Rectangle 69"/>
          <p:cNvSpPr>
            <a:spLocks noChangeArrowheads="1"/>
          </p:cNvSpPr>
          <p:nvPr/>
        </p:nvSpPr>
        <p:spPr bwMode="auto">
          <a:xfrm>
            <a:off x="914400" y="48768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78" name="Rectangle 70"/>
          <p:cNvSpPr>
            <a:spLocks noChangeArrowheads="1"/>
          </p:cNvSpPr>
          <p:nvPr/>
        </p:nvSpPr>
        <p:spPr bwMode="auto">
          <a:xfrm>
            <a:off x="914400" y="5715000"/>
            <a:ext cx="11430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68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6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6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6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6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6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68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6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6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6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4" dur="5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6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6" dur="500"/>
                                        <p:tgtEl>
                                          <p:spTgt spid="6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4" dur="500"/>
                                        <p:tgtEl>
                                          <p:spTgt spid="6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8" dur="500"/>
                                        <p:tgtEl>
                                          <p:spTgt spid="6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1752600" y="685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2133600" y="304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1752600" y="1447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16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1752600" y="2209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22</a:t>
            </a:r>
          </a:p>
        </p:txBody>
      </p:sp>
      <p:sp>
        <p:nvSpPr>
          <p:cNvPr id="69638" name="Line 6"/>
          <p:cNvSpPr>
            <a:spLocks noChangeShapeType="1"/>
          </p:cNvSpPr>
          <p:nvPr/>
        </p:nvSpPr>
        <p:spPr bwMode="auto">
          <a:xfrm>
            <a:off x="2133600" y="106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39" name="Line 7"/>
          <p:cNvSpPr>
            <a:spLocks noChangeShapeType="1"/>
          </p:cNvSpPr>
          <p:nvPr/>
        </p:nvSpPr>
        <p:spPr bwMode="auto">
          <a:xfrm>
            <a:off x="2133600" y="182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1752600" y="2971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45</a:t>
            </a:r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>
            <a:off x="2133600" y="2590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1752600" y="3733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46</a:t>
            </a:r>
          </a:p>
        </p:txBody>
      </p: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1752600" y="4495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57</a:t>
            </a:r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>
            <a:off x="2133600" y="3352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5" name="Line 13"/>
          <p:cNvSpPr>
            <a:spLocks noChangeShapeType="1"/>
          </p:cNvSpPr>
          <p:nvPr/>
        </p:nvSpPr>
        <p:spPr bwMode="auto">
          <a:xfrm>
            <a:off x="2133600" y="4114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1752600" y="5257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76</a:t>
            </a:r>
          </a:p>
        </p:txBody>
      </p:sp>
      <p:sp>
        <p:nvSpPr>
          <p:cNvPr id="69647" name="Rectangle 15"/>
          <p:cNvSpPr>
            <a:spLocks noChangeArrowheads="1"/>
          </p:cNvSpPr>
          <p:nvPr/>
        </p:nvSpPr>
        <p:spPr bwMode="auto">
          <a:xfrm>
            <a:off x="1752600" y="6019800"/>
            <a:ext cx="762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82</a:t>
            </a:r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>
            <a:off x="2133600" y="487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49" name="Line 17"/>
          <p:cNvSpPr>
            <a:spLocks noChangeShapeType="1"/>
          </p:cNvSpPr>
          <p:nvPr/>
        </p:nvSpPr>
        <p:spPr bwMode="auto">
          <a:xfrm>
            <a:off x="2133600" y="5638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762000" y="1371600"/>
            <a:ext cx="54927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第二次收集结果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3657600" y="533400"/>
            <a:ext cx="5105400" cy="534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算法分析：</a:t>
            </a:r>
          </a:p>
          <a:p>
            <a:pPr algn="ctr">
              <a:spcBef>
                <a:spcPct val="20000"/>
              </a:spcBef>
            </a:pPr>
            <a:endParaRPr lang="zh-CN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spcBef>
                <a:spcPct val="20000"/>
              </a:spcBef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（1）设数字有效位为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d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位，需要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d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趟分配、回收。</a:t>
            </a:r>
          </a:p>
          <a:p>
            <a:pPr>
              <a:spcBef>
                <a:spcPct val="20000"/>
              </a:spcBef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（2）每趟分配运算时间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O(n)</a:t>
            </a:r>
          </a:p>
          <a:p>
            <a:pPr>
              <a:spcBef>
                <a:spcPct val="20000"/>
              </a:spcBef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（3）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收集：基数为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rd,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即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rd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个队列。从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rd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个队列中收集，运算时间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O(rd)</a:t>
            </a:r>
          </a:p>
          <a:p>
            <a:pPr>
              <a:spcBef>
                <a:spcPct val="20000"/>
              </a:spcBef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（4）一趟分配、回收运算时间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O(n+rd),  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时间复杂度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O(d*(n+rd))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spcBef>
                <a:spcPct val="20000"/>
              </a:spcBef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（5）基数排序是稳定的。</a:t>
            </a:r>
          </a:p>
          <a:p>
            <a:pPr>
              <a:spcBef>
                <a:spcPct val="20000"/>
              </a:spcBef>
            </a:pP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（6）辅助空间：每个队列首尾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个指针，共2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rd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个指针；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个记录需要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个指针域。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471488"/>
            <a:ext cx="8086725" cy="641350"/>
          </a:xfrm>
        </p:spPr>
        <p:txBody>
          <a:bodyPr/>
          <a:lstStyle/>
          <a:p>
            <a:r>
              <a:rPr lang="zh-CN" altLang="en-US" sz="3600">
                <a:solidFill>
                  <a:srgbClr val="3333FF"/>
                </a:solidFill>
                <a:latin typeface="宋体" panose="02010600030101010101" pitchFamily="2" charset="-122"/>
              </a:rPr>
              <a:t>课后作业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1371600"/>
            <a:ext cx="8110538" cy="4953000"/>
          </a:xfrm>
        </p:spPr>
        <p:txBody>
          <a:bodyPr/>
          <a:lstStyle/>
          <a:p>
            <a:pPr>
              <a:lnSpc>
                <a:spcPct val="13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</a:rPr>
              <a:t>《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数据结构题集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</a:rPr>
              <a:t>》</a:t>
            </a:r>
          </a:p>
          <a:p>
            <a:pPr>
              <a:lnSpc>
                <a:spcPct val="13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>
                <a:solidFill>
                  <a:srgbClr val="D60093"/>
                </a:solidFill>
                <a:latin typeface="宋体" panose="02010600030101010101" pitchFamily="2" charset="-122"/>
              </a:rPr>
              <a:t>    10.1, 10.12</a:t>
            </a:r>
            <a:endParaRPr lang="en-US" altLang="zh-CN">
              <a:solidFill>
                <a:schemeClr val="hlink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06375" y="620713"/>
            <a:ext cx="8686800" cy="54006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5.排序算法分析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zh-CN" altLang="en-US" sz="10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(1)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时间复杂度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对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个记录排序，所需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比较关键字的次数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最好情况；最坏情况；平均情况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对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n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个记录排序，所需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移动记录的次数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最好情况；最坏情况；平均情况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空间复杂度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排序过程中，除文件中的记录所占的空间外，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所需的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辅助存储空间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的大小。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06375" y="549275"/>
            <a:ext cx="8686800" cy="58324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6.内排序方法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10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(1)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对顺序表的排序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插入排序：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直接插入排序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折半插入排序；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2-路插入排序；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表插入排序；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          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希尔(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Shell)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排序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；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选择排序：简单选择/选择排序；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树形选择排序；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堆排序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归并排序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            2-路归并排序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k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-路归并排序</a:t>
            </a: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620713"/>
            <a:ext cx="8686800" cy="55768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● 交换排序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冒泡排序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：单向冒泡排序，双向冒泡排序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快速排序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● 基数排序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多关键字排序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最高位优先法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最低位优先法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链式基数排序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sz="280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对单链表的排序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直接插入,简单选择,冒泡排序,基数排序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诗情画意">
  <a:themeElements>
    <a:clrScheme name="诗情画意 1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765"/>
      </a:accent4>
      <a:accent5>
        <a:srgbClr val="F3FAFF"/>
      </a:accent5>
      <a:accent6>
        <a:srgbClr val="2D5CE7"/>
      </a:accent6>
      <a:hlink>
        <a:srgbClr val="DC5900"/>
      </a:hlink>
      <a:folHlink>
        <a:srgbClr val="7979A5"/>
      </a:folHlink>
    </a:clrScheme>
    <a:fontScheme name="诗情画意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诗情画意 1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765"/>
        </a:accent4>
        <a:accent5>
          <a:srgbClr val="F3FAFF"/>
        </a:accent5>
        <a:accent6>
          <a:srgbClr val="2D5CE7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2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0A2"/>
        </a:accent4>
        <a:accent5>
          <a:srgbClr val="F2FAFF"/>
        </a:accent5>
        <a:accent6>
          <a:srgbClr val="E186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3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AF3EC"/>
        </a:accent3>
        <a:accent4>
          <a:srgbClr val="4E4E76"/>
        </a:accent4>
        <a:accent5>
          <a:srgbClr val="FFFFEB"/>
        </a:accent5>
        <a:accent6>
          <a:srgbClr val="2D8AE7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4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656"/>
        </a:accent4>
        <a:accent5>
          <a:srgbClr val="FFFFE2"/>
        </a:accent5>
        <a:accent6>
          <a:srgbClr val="E75C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5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E"/>
        </a:accent4>
        <a:accent5>
          <a:srgbClr val="E7F0EA"/>
        </a:accent5>
        <a:accent6>
          <a:srgbClr val="2D5CE7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6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682"/>
        </a:accent4>
        <a:accent5>
          <a:srgbClr val="EFEFEF"/>
        </a:accent5>
        <a:accent6>
          <a:srgbClr val="2D8AE7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7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F0F0FF"/>
        </a:accent3>
        <a:accent4>
          <a:srgbClr val="AE2A00"/>
        </a:accent4>
        <a:accent5>
          <a:srgbClr val="F0EFF4"/>
        </a:accent5>
        <a:accent6>
          <a:srgbClr val="005CB9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8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F"/>
        </a:accent3>
        <a:accent4>
          <a:srgbClr val="000082"/>
        </a:accent4>
        <a:accent5>
          <a:srgbClr val="F3F3F3"/>
        </a:accent5>
        <a:accent6>
          <a:srgbClr val="A163A3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CDESIGNL</Template>
  <TotalTime>2700</TotalTime>
  <Words>6194</Words>
  <Application>Microsoft Office PowerPoint</Application>
  <PresentationFormat>全屏显示(4:3)</PresentationFormat>
  <Paragraphs>1405</Paragraphs>
  <Slides>67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68" baseType="lpstr">
      <vt:lpstr>诗情画意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课堂练习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课堂练习</vt:lpstr>
      <vt:lpstr>PowerPoint 演示文稿</vt:lpstr>
      <vt:lpstr>PowerPoint 演示文稿</vt:lpstr>
      <vt:lpstr>PowerPoint 演示文稿</vt:lpstr>
      <vt:lpstr>PowerPoint 演示文稿</vt:lpstr>
      <vt:lpstr>课后作业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User</cp:lastModifiedBy>
  <cp:revision>300</cp:revision>
  <dcterms:created xsi:type="dcterms:W3CDTF">2001-05-09T15:34:14Z</dcterms:created>
  <dcterms:modified xsi:type="dcterms:W3CDTF">2016-01-15T04:48:58Z</dcterms:modified>
</cp:coreProperties>
</file>