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7"/>
  </p:notesMasterIdLst>
  <p:sldIdLst>
    <p:sldId id="256" r:id="rId2"/>
    <p:sldId id="303" r:id="rId3"/>
    <p:sldId id="304" r:id="rId4"/>
    <p:sldId id="417" r:id="rId5"/>
    <p:sldId id="263" r:id="rId6"/>
    <p:sldId id="264" r:id="rId7"/>
    <p:sldId id="257" r:id="rId8"/>
    <p:sldId id="259" r:id="rId9"/>
    <p:sldId id="260" r:id="rId10"/>
    <p:sldId id="261" r:id="rId11"/>
    <p:sldId id="262" r:id="rId12"/>
    <p:sldId id="302" r:id="rId13"/>
    <p:sldId id="266" r:id="rId14"/>
    <p:sldId id="331" r:id="rId15"/>
    <p:sldId id="332" r:id="rId16"/>
    <p:sldId id="333" r:id="rId17"/>
    <p:sldId id="334" r:id="rId18"/>
    <p:sldId id="269" r:id="rId19"/>
    <p:sldId id="270" r:id="rId20"/>
    <p:sldId id="335" r:id="rId21"/>
    <p:sldId id="336" r:id="rId22"/>
    <p:sldId id="330" r:id="rId23"/>
    <p:sldId id="337" r:id="rId24"/>
    <p:sldId id="338" r:id="rId25"/>
    <p:sldId id="339" r:id="rId26"/>
    <p:sldId id="340" r:id="rId27"/>
    <p:sldId id="341" r:id="rId28"/>
    <p:sldId id="343" r:id="rId29"/>
    <p:sldId id="344" r:id="rId30"/>
    <p:sldId id="345" r:id="rId31"/>
    <p:sldId id="346" r:id="rId32"/>
    <p:sldId id="347" r:id="rId33"/>
    <p:sldId id="348" r:id="rId34"/>
    <p:sldId id="362" r:id="rId35"/>
    <p:sldId id="349" r:id="rId36"/>
    <p:sldId id="350" r:id="rId37"/>
    <p:sldId id="351" r:id="rId38"/>
    <p:sldId id="352" r:id="rId39"/>
    <p:sldId id="353" r:id="rId40"/>
    <p:sldId id="354" r:id="rId41"/>
    <p:sldId id="355" r:id="rId42"/>
    <p:sldId id="363" r:id="rId43"/>
    <p:sldId id="356" r:id="rId44"/>
    <p:sldId id="299" r:id="rId45"/>
    <p:sldId id="300" r:id="rId46"/>
    <p:sldId id="364" r:id="rId47"/>
    <p:sldId id="358" r:id="rId48"/>
    <p:sldId id="359" r:id="rId49"/>
    <p:sldId id="360" r:id="rId50"/>
    <p:sldId id="361" r:id="rId51"/>
    <p:sldId id="365" r:id="rId52"/>
    <p:sldId id="383" r:id="rId53"/>
    <p:sldId id="377" r:id="rId54"/>
    <p:sldId id="378" r:id="rId55"/>
    <p:sldId id="379" r:id="rId56"/>
    <p:sldId id="381" r:id="rId57"/>
    <p:sldId id="382" r:id="rId58"/>
    <p:sldId id="386" r:id="rId59"/>
    <p:sldId id="387" r:id="rId60"/>
    <p:sldId id="388" r:id="rId61"/>
    <p:sldId id="389" r:id="rId62"/>
    <p:sldId id="392" r:id="rId63"/>
    <p:sldId id="394" r:id="rId64"/>
    <p:sldId id="396" r:id="rId65"/>
    <p:sldId id="397" r:id="rId66"/>
    <p:sldId id="398" r:id="rId67"/>
    <p:sldId id="400" r:id="rId68"/>
    <p:sldId id="401" r:id="rId69"/>
    <p:sldId id="415" r:id="rId70"/>
    <p:sldId id="402" r:id="rId71"/>
    <p:sldId id="403" r:id="rId72"/>
    <p:sldId id="404" r:id="rId73"/>
    <p:sldId id="416" r:id="rId74"/>
    <p:sldId id="288" r:id="rId75"/>
    <p:sldId id="289" r:id="rId76"/>
    <p:sldId id="290" r:id="rId77"/>
    <p:sldId id="328" r:id="rId78"/>
    <p:sldId id="291" r:id="rId79"/>
    <p:sldId id="292" r:id="rId80"/>
    <p:sldId id="293" r:id="rId81"/>
    <p:sldId id="294" r:id="rId82"/>
    <p:sldId id="295" r:id="rId83"/>
    <p:sldId id="296" r:id="rId84"/>
    <p:sldId id="305" r:id="rId85"/>
    <p:sldId id="306" r:id="rId86"/>
    <p:sldId id="309" r:id="rId87"/>
    <p:sldId id="413" r:id="rId88"/>
    <p:sldId id="407" r:id="rId89"/>
    <p:sldId id="408" r:id="rId90"/>
    <p:sldId id="409" r:id="rId91"/>
    <p:sldId id="410" r:id="rId92"/>
    <p:sldId id="414" r:id="rId93"/>
    <p:sldId id="412" r:id="rId94"/>
    <p:sldId id="307" r:id="rId95"/>
    <p:sldId id="301" r:id="rId96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0322"/>
    <a:srgbClr val="670511"/>
    <a:srgbClr val="0F006C"/>
    <a:srgbClr val="000000"/>
    <a:srgbClr val="CC0000"/>
    <a:srgbClr val="339933"/>
    <a:srgbClr val="FFFF25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07" autoAdjust="0"/>
    <p:restoredTop sz="94692" autoAdjust="0"/>
  </p:normalViewPr>
  <p:slideViewPr>
    <p:cSldViewPr>
      <p:cViewPr varScale="1">
        <p:scale>
          <a:sx n="46" d="100"/>
          <a:sy n="46" d="100"/>
        </p:scale>
        <p:origin x="97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  <p:sld r:id="rId33" collapse="1"/>
      <p:sld r:id="rId34" collapse="1"/>
      <p:sld r:id="rId35" collapse="1"/>
      <p:sld r:id="rId36" collapse="1"/>
      <p:sld r:id="rId37" collapse="1"/>
      <p:sld r:id="rId38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13" Type="http://schemas.openxmlformats.org/officeDocument/2006/relationships/slide" Target="slides/slide14.xml"/><Relationship Id="rId18" Type="http://schemas.openxmlformats.org/officeDocument/2006/relationships/slide" Target="slides/slide19.xml"/><Relationship Id="rId26" Type="http://schemas.openxmlformats.org/officeDocument/2006/relationships/slide" Target="slides/slide76.xml"/><Relationship Id="rId21" Type="http://schemas.openxmlformats.org/officeDocument/2006/relationships/slide" Target="slides/slide22.xml"/><Relationship Id="rId34" Type="http://schemas.openxmlformats.org/officeDocument/2006/relationships/slide" Target="slides/slide84.xml"/><Relationship Id="rId7" Type="http://schemas.openxmlformats.org/officeDocument/2006/relationships/slide" Target="slides/slide8.xml"/><Relationship Id="rId12" Type="http://schemas.openxmlformats.org/officeDocument/2006/relationships/slide" Target="slides/slide13.xml"/><Relationship Id="rId17" Type="http://schemas.openxmlformats.org/officeDocument/2006/relationships/slide" Target="slides/slide18.xml"/><Relationship Id="rId25" Type="http://schemas.openxmlformats.org/officeDocument/2006/relationships/slide" Target="slides/slide75.xml"/><Relationship Id="rId33" Type="http://schemas.openxmlformats.org/officeDocument/2006/relationships/slide" Target="slides/slide83.xml"/><Relationship Id="rId38" Type="http://schemas.openxmlformats.org/officeDocument/2006/relationships/slide" Target="slides/slide95.xml"/><Relationship Id="rId2" Type="http://schemas.openxmlformats.org/officeDocument/2006/relationships/slide" Target="slides/slide2.xml"/><Relationship Id="rId16" Type="http://schemas.openxmlformats.org/officeDocument/2006/relationships/slide" Target="slides/slide17.xml"/><Relationship Id="rId20" Type="http://schemas.openxmlformats.org/officeDocument/2006/relationships/slide" Target="slides/slide21.xml"/><Relationship Id="rId29" Type="http://schemas.openxmlformats.org/officeDocument/2006/relationships/slide" Target="slides/slide79.xml"/><Relationship Id="rId1" Type="http://schemas.openxmlformats.org/officeDocument/2006/relationships/slide" Target="slides/slide1.xml"/><Relationship Id="rId6" Type="http://schemas.openxmlformats.org/officeDocument/2006/relationships/slide" Target="slides/slide7.xml"/><Relationship Id="rId11" Type="http://schemas.openxmlformats.org/officeDocument/2006/relationships/slide" Target="slides/slide12.xml"/><Relationship Id="rId24" Type="http://schemas.openxmlformats.org/officeDocument/2006/relationships/slide" Target="slides/slide74.xml"/><Relationship Id="rId32" Type="http://schemas.openxmlformats.org/officeDocument/2006/relationships/slide" Target="slides/slide82.xml"/><Relationship Id="rId37" Type="http://schemas.openxmlformats.org/officeDocument/2006/relationships/slide" Target="slides/slide94.xml"/><Relationship Id="rId5" Type="http://schemas.openxmlformats.org/officeDocument/2006/relationships/slide" Target="slides/slide6.xml"/><Relationship Id="rId15" Type="http://schemas.openxmlformats.org/officeDocument/2006/relationships/slide" Target="slides/slide16.xml"/><Relationship Id="rId23" Type="http://schemas.openxmlformats.org/officeDocument/2006/relationships/slide" Target="slides/slide45.xml"/><Relationship Id="rId28" Type="http://schemas.openxmlformats.org/officeDocument/2006/relationships/slide" Target="slides/slide78.xml"/><Relationship Id="rId36" Type="http://schemas.openxmlformats.org/officeDocument/2006/relationships/slide" Target="slides/slide86.xml"/><Relationship Id="rId10" Type="http://schemas.openxmlformats.org/officeDocument/2006/relationships/slide" Target="slides/slide11.xml"/><Relationship Id="rId19" Type="http://schemas.openxmlformats.org/officeDocument/2006/relationships/slide" Target="slides/slide20.xml"/><Relationship Id="rId31" Type="http://schemas.openxmlformats.org/officeDocument/2006/relationships/slide" Target="slides/slide81.xml"/><Relationship Id="rId4" Type="http://schemas.openxmlformats.org/officeDocument/2006/relationships/slide" Target="slides/slide5.xml"/><Relationship Id="rId9" Type="http://schemas.openxmlformats.org/officeDocument/2006/relationships/slide" Target="slides/slide10.xml"/><Relationship Id="rId14" Type="http://schemas.openxmlformats.org/officeDocument/2006/relationships/slide" Target="slides/slide15.xml"/><Relationship Id="rId22" Type="http://schemas.openxmlformats.org/officeDocument/2006/relationships/slide" Target="slides/slide44.xml"/><Relationship Id="rId27" Type="http://schemas.openxmlformats.org/officeDocument/2006/relationships/slide" Target="slides/slide77.xml"/><Relationship Id="rId30" Type="http://schemas.openxmlformats.org/officeDocument/2006/relationships/slide" Target="slides/slide80.xml"/><Relationship Id="rId35" Type="http://schemas.openxmlformats.org/officeDocument/2006/relationships/slide" Target="slides/slide85.xml"/><Relationship Id="rId8" Type="http://schemas.openxmlformats.org/officeDocument/2006/relationships/slide" Target="slides/slide9.xml"/><Relationship Id="rId3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7" Type="http://schemas.openxmlformats.org/officeDocument/2006/relationships/image" Target="../media/image22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6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Relationship Id="rId4" Type="http://schemas.openxmlformats.org/officeDocument/2006/relationships/image" Target="../media/image30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4" Type="http://schemas.openxmlformats.org/officeDocument/2006/relationships/image" Target="../media/image34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image" Target="../media/image39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image" Target="../media/image43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image" Target="../media/image49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431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431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31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31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zh-CN"/>
          </a:p>
        </p:txBody>
      </p:sp>
      <p:sp>
        <p:nvSpPr>
          <p:cNvPr id="431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816C798-363D-40E0-8E1C-32883DE277D6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71881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BA4D75-B2E2-44C8-B724-684058B5DDF5}" type="slidenum">
              <a:rPr lang="zh-CN" altLang="en-US"/>
              <a:pPr/>
              <a:t>53</a:t>
            </a:fld>
            <a:endParaRPr lang="en-US" altLang="zh-CN"/>
          </a:p>
        </p:txBody>
      </p:sp>
      <p:sp>
        <p:nvSpPr>
          <p:cNvPr id="54681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5291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B512E5-7C47-4B5D-8F13-AA8A41846838}" type="slidenum">
              <a:rPr lang="zh-CN" altLang="en-US"/>
              <a:pPr/>
              <a:t>54</a:t>
            </a:fld>
            <a:endParaRPr lang="en-US" altLang="zh-CN"/>
          </a:p>
        </p:txBody>
      </p:sp>
      <p:sp>
        <p:nvSpPr>
          <p:cNvPr id="54886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8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4986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4836D-BBAB-4723-A8CC-61D9EFBE78D2}" type="slidenum">
              <a:rPr lang="zh-CN" altLang="en-US"/>
              <a:pPr/>
              <a:t>55</a:t>
            </a:fld>
            <a:endParaRPr lang="en-US" altLang="zh-CN"/>
          </a:p>
        </p:txBody>
      </p:sp>
      <p:sp>
        <p:nvSpPr>
          <p:cNvPr id="5509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zh-CN" altLang="en-US"/>
          </a:p>
        </p:txBody>
      </p:sp>
      <p:sp>
        <p:nvSpPr>
          <p:cNvPr id="550915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</p:spTree>
    <p:extLst>
      <p:ext uri="{BB962C8B-B14F-4D97-AF65-F5344CB8AC3E}">
        <p14:creationId xmlns:p14="http://schemas.microsoft.com/office/powerpoint/2010/main" val="1547157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46845A-CA5A-4CA6-8655-9EA34A66526D}" type="slidenum">
              <a:rPr lang="zh-CN" altLang="en-US"/>
              <a:pPr/>
              <a:t>56</a:t>
            </a:fld>
            <a:endParaRPr lang="en-US" altLang="zh-CN"/>
          </a:p>
        </p:txBody>
      </p:sp>
      <p:sp>
        <p:nvSpPr>
          <p:cNvPr id="5539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3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556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6C798-363D-40E0-8E1C-32883DE277D6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4575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58" name="Group 318"/>
          <p:cNvGrpSpPr>
            <a:grpSpLocks/>
          </p:cNvGrpSpPr>
          <p:nvPr/>
        </p:nvGrpSpPr>
        <p:grpSpPr bwMode="auto">
          <a:xfrm>
            <a:off x="0" y="107950"/>
            <a:ext cx="9101138" cy="6751638"/>
            <a:chOff x="0" y="68"/>
            <a:chExt cx="5733" cy="4252"/>
          </a:xfrm>
        </p:grpSpPr>
        <p:grpSp>
          <p:nvGrpSpPr>
            <p:cNvPr id="10553" name="Group 313"/>
            <p:cNvGrpSpPr>
              <a:grpSpLocks/>
            </p:cNvGrpSpPr>
            <p:nvPr/>
          </p:nvGrpSpPr>
          <p:grpSpPr bwMode="auto">
            <a:xfrm>
              <a:off x="0" y="68"/>
              <a:ext cx="5733" cy="4088"/>
              <a:chOff x="0" y="68"/>
              <a:chExt cx="5733" cy="4088"/>
            </a:xfrm>
          </p:grpSpPr>
          <p:grpSp>
            <p:nvGrpSpPr>
              <p:cNvPr id="10552" name="Group 312"/>
              <p:cNvGrpSpPr>
                <a:grpSpLocks/>
              </p:cNvGrpSpPr>
              <p:nvPr userDrawn="1"/>
            </p:nvGrpSpPr>
            <p:grpSpPr bwMode="auto">
              <a:xfrm>
                <a:off x="0" y="144"/>
                <a:ext cx="5730" cy="4012"/>
                <a:chOff x="0" y="144"/>
                <a:chExt cx="5730" cy="4012"/>
              </a:xfrm>
            </p:grpSpPr>
            <p:sp>
              <p:nvSpPr>
                <p:cNvPr id="10334" name="Line 94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395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35" name="Line 95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896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36" name="Line 96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141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37" name="Line 97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1918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38" name="Line 98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2438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39" name="Line 99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2939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40" name="Line 100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3460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41" name="Line 101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3961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10551" name="Group 311"/>
                <p:cNvGrpSpPr>
                  <a:grpSpLocks/>
                </p:cNvGrpSpPr>
                <p:nvPr userDrawn="1"/>
              </p:nvGrpSpPr>
              <p:grpSpPr bwMode="auto">
                <a:xfrm>
                  <a:off x="483" y="144"/>
                  <a:ext cx="975" cy="4012"/>
                  <a:chOff x="483" y="144"/>
                  <a:chExt cx="975" cy="4012"/>
                </a:xfrm>
              </p:grpSpPr>
              <p:grpSp>
                <p:nvGrpSpPr>
                  <p:cNvPr id="10545" name="Group 305"/>
                  <p:cNvGrpSpPr>
                    <a:grpSpLocks/>
                  </p:cNvGrpSpPr>
                  <p:nvPr userDrawn="1"/>
                </p:nvGrpSpPr>
                <p:grpSpPr bwMode="auto">
                  <a:xfrm>
                    <a:off x="483" y="144"/>
                    <a:ext cx="975" cy="947"/>
                    <a:chOff x="483" y="144"/>
                    <a:chExt cx="975" cy="947"/>
                  </a:xfrm>
                </p:grpSpPr>
                <p:sp>
                  <p:nvSpPr>
                    <p:cNvPr id="10344" name="Line 10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83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45" name="Line 10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984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46" name="Line 10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984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47" name="Line 10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83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48" name="Line 10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34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49" name="Line 10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263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50" name="Line 11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263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51" name="Line 11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34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352" name="Group 112"/>
                  <p:cNvGrpSpPr>
                    <a:grpSpLocks/>
                  </p:cNvGrpSpPr>
                  <p:nvPr/>
                </p:nvGrpSpPr>
                <p:grpSpPr bwMode="auto">
                  <a:xfrm>
                    <a:off x="483" y="1166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353" name="Line 11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54" name="Line 11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55" name="Line 11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56" name="Line 11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57" name="Line 11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58" name="Line 11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59" name="Line 11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60" name="Line 12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361" name="Group 121"/>
                  <p:cNvGrpSpPr>
                    <a:grpSpLocks/>
                  </p:cNvGrpSpPr>
                  <p:nvPr/>
                </p:nvGrpSpPr>
                <p:grpSpPr bwMode="auto">
                  <a:xfrm>
                    <a:off x="483" y="2187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362" name="Line 12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63" name="Line 12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64" name="Line 12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65" name="Line 12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66" name="Line 12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67" name="Line 12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68" name="Line 12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69" name="Line 12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370" name="Group 130"/>
                  <p:cNvGrpSpPr>
                    <a:grpSpLocks/>
                  </p:cNvGrpSpPr>
                  <p:nvPr/>
                </p:nvGrpSpPr>
                <p:grpSpPr bwMode="auto">
                  <a:xfrm>
                    <a:off x="483" y="3209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371" name="Line 13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72" name="Line 13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73" name="Line 13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74" name="Line 13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75" name="Line 13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76" name="Line 13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77" name="Line 13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78" name="Line 13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0550" name="Group 310"/>
                <p:cNvGrpSpPr>
                  <a:grpSpLocks/>
                </p:cNvGrpSpPr>
                <p:nvPr userDrawn="1"/>
              </p:nvGrpSpPr>
              <p:grpSpPr bwMode="auto">
                <a:xfrm>
                  <a:off x="1551" y="144"/>
                  <a:ext cx="975" cy="4012"/>
                  <a:chOff x="1551" y="144"/>
                  <a:chExt cx="975" cy="4012"/>
                </a:xfrm>
              </p:grpSpPr>
              <p:grpSp>
                <p:nvGrpSpPr>
                  <p:cNvPr id="10544" name="Group 304"/>
                  <p:cNvGrpSpPr>
                    <a:grpSpLocks/>
                  </p:cNvGrpSpPr>
                  <p:nvPr userDrawn="1"/>
                </p:nvGrpSpPr>
                <p:grpSpPr bwMode="auto">
                  <a:xfrm>
                    <a:off x="1551" y="144"/>
                    <a:ext cx="975" cy="947"/>
                    <a:chOff x="1551" y="144"/>
                    <a:chExt cx="975" cy="947"/>
                  </a:xfrm>
                </p:grpSpPr>
                <p:sp>
                  <p:nvSpPr>
                    <p:cNvPr id="10381" name="Line 14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551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82" name="Line 14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052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83" name="Line 14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052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84" name="Line 14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551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85" name="Line 14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802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86" name="Line 14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2331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87" name="Line 14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2331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88" name="Line 14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802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389" name="Group 149"/>
                  <p:cNvGrpSpPr>
                    <a:grpSpLocks/>
                  </p:cNvGrpSpPr>
                  <p:nvPr/>
                </p:nvGrpSpPr>
                <p:grpSpPr bwMode="auto">
                  <a:xfrm>
                    <a:off x="1551" y="1166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390" name="Line 15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91" name="Line 15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92" name="Line 15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93" name="Line 15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94" name="Line 15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95" name="Line 15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96" name="Line 15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97" name="Line 15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398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1551" y="2187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399" name="Line 15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00" name="Line 16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01" name="Line 16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02" name="Line 16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03" name="Line 16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04" name="Line 16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05" name="Line 16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06" name="Line 16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407" name="Group 167"/>
                  <p:cNvGrpSpPr>
                    <a:grpSpLocks/>
                  </p:cNvGrpSpPr>
                  <p:nvPr/>
                </p:nvGrpSpPr>
                <p:grpSpPr bwMode="auto">
                  <a:xfrm>
                    <a:off x="1551" y="3209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408" name="Line 16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09" name="Line 16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10" name="Line 17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11" name="Line 17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12" name="Line 17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13" name="Line 17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14" name="Line 17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15" name="Line 17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0549" name="Group 309"/>
                <p:cNvGrpSpPr>
                  <a:grpSpLocks/>
                </p:cNvGrpSpPr>
                <p:nvPr userDrawn="1"/>
              </p:nvGrpSpPr>
              <p:grpSpPr bwMode="auto">
                <a:xfrm>
                  <a:off x="2619" y="144"/>
                  <a:ext cx="975" cy="4012"/>
                  <a:chOff x="2619" y="144"/>
                  <a:chExt cx="975" cy="4012"/>
                </a:xfrm>
              </p:grpSpPr>
              <p:grpSp>
                <p:nvGrpSpPr>
                  <p:cNvPr id="10543" name="Group 303"/>
                  <p:cNvGrpSpPr>
                    <a:grpSpLocks/>
                  </p:cNvGrpSpPr>
                  <p:nvPr userDrawn="1"/>
                </p:nvGrpSpPr>
                <p:grpSpPr bwMode="auto">
                  <a:xfrm>
                    <a:off x="2619" y="144"/>
                    <a:ext cx="975" cy="947"/>
                    <a:chOff x="2619" y="144"/>
                    <a:chExt cx="975" cy="947"/>
                  </a:xfrm>
                </p:grpSpPr>
                <p:sp>
                  <p:nvSpPr>
                    <p:cNvPr id="10418" name="Line 17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619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19" name="Line 17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3120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20" name="Line 18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3120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21" name="Line 18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619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22" name="Line 18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2870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23" name="Line 18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3399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24" name="Line 18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3399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25" name="Line 18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2870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426" name="Group 186"/>
                  <p:cNvGrpSpPr>
                    <a:grpSpLocks/>
                  </p:cNvGrpSpPr>
                  <p:nvPr/>
                </p:nvGrpSpPr>
                <p:grpSpPr bwMode="auto">
                  <a:xfrm>
                    <a:off x="2619" y="1166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427" name="Line 18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28" name="Line 18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29" name="Line 18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30" name="Line 19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31" name="Line 19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32" name="Line 19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33" name="Line 19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34" name="Line 19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435" name="Group 195"/>
                  <p:cNvGrpSpPr>
                    <a:grpSpLocks/>
                  </p:cNvGrpSpPr>
                  <p:nvPr/>
                </p:nvGrpSpPr>
                <p:grpSpPr bwMode="auto">
                  <a:xfrm>
                    <a:off x="2619" y="2187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436" name="Line 19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37" name="Line 19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38" name="Line 19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39" name="Line 19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40" name="Line 20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41" name="Line 20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42" name="Line 20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43" name="Line 20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444" name="Group 204"/>
                  <p:cNvGrpSpPr>
                    <a:grpSpLocks/>
                  </p:cNvGrpSpPr>
                  <p:nvPr/>
                </p:nvGrpSpPr>
                <p:grpSpPr bwMode="auto">
                  <a:xfrm>
                    <a:off x="2619" y="3209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445" name="Line 20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46" name="Line 20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47" name="Line 20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48" name="Line 20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49" name="Line 20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50" name="Line 21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51" name="Line 21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52" name="Line 21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0548" name="Group 308"/>
                <p:cNvGrpSpPr>
                  <a:grpSpLocks/>
                </p:cNvGrpSpPr>
                <p:nvPr userDrawn="1"/>
              </p:nvGrpSpPr>
              <p:grpSpPr bwMode="auto">
                <a:xfrm>
                  <a:off x="3687" y="144"/>
                  <a:ext cx="975" cy="4012"/>
                  <a:chOff x="3687" y="144"/>
                  <a:chExt cx="975" cy="4012"/>
                </a:xfrm>
              </p:grpSpPr>
              <p:grpSp>
                <p:nvGrpSpPr>
                  <p:cNvPr id="10542" name="Group 302"/>
                  <p:cNvGrpSpPr>
                    <a:grpSpLocks/>
                  </p:cNvGrpSpPr>
                  <p:nvPr userDrawn="1"/>
                </p:nvGrpSpPr>
                <p:grpSpPr bwMode="auto">
                  <a:xfrm>
                    <a:off x="3687" y="144"/>
                    <a:ext cx="975" cy="947"/>
                    <a:chOff x="3687" y="144"/>
                    <a:chExt cx="975" cy="947"/>
                  </a:xfrm>
                </p:grpSpPr>
                <p:sp>
                  <p:nvSpPr>
                    <p:cNvPr id="10455" name="Line 21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3687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56" name="Line 21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188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57" name="Line 21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188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58" name="Line 21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3687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59" name="Line 21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3938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60" name="Line 22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4467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61" name="Line 22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4467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62" name="Line 22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3938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463" name="Group 223"/>
                  <p:cNvGrpSpPr>
                    <a:grpSpLocks/>
                  </p:cNvGrpSpPr>
                  <p:nvPr/>
                </p:nvGrpSpPr>
                <p:grpSpPr bwMode="auto">
                  <a:xfrm>
                    <a:off x="3687" y="1166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464" name="Line 22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65" name="Line 22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66" name="Line 22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67" name="Line 22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68" name="Line 22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69" name="Line 22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70" name="Line 23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71" name="Line 23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472" name="Group 232"/>
                  <p:cNvGrpSpPr>
                    <a:grpSpLocks/>
                  </p:cNvGrpSpPr>
                  <p:nvPr/>
                </p:nvGrpSpPr>
                <p:grpSpPr bwMode="auto">
                  <a:xfrm>
                    <a:off x="3687" y="2187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473" name="Line 23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74" name="Line 23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75" name="Line 23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76" name="Line 23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77" name="Line 23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78" name="Line 23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79" name="Line 23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80" name="Line 24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481" name="Group 241"/>
                  <p:cNvGrpSpPr>
                    <a:grpSpLocks/>
                  </p:cNvGrpSpPr>
                  <p:nvPr/>
                </p:nvGrpSpPr>
                <p:grpSpPr bwMode="auto">
                  <a:xfrm>
                    <a:off x="3687" y="3209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482" name="Line 24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83" name="Line 24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84" name="Line 24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85" name="Line 24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86" name="Line 24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87" name="Line 24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88" name="Line 24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89" name="Line 24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0547" name="Group 307"/>
                <p:cNvGrpSpPr>
                  <a:grpSpLocks/>
                </p:cNvGrpSpPr>
                <p:nvPr userDrawn="1"/>
              </p:nvGrpSpPr>
              <p:grpSpPr bwMode="auto">
                <a:xfrm>
                  <a:off x="4755" y="144"/>
                  <a:ext cx="975" cy="4012"/>
                  <a:chOff x="4755" y="144"/>
                  <a:chExt cx="975" cy="4012"/>
                </a:xfrm>
              </p:grpSpPr>
              <p:grpSp>
                <p:nvGrpSpPr>
                  <p:cNvPr id="10541" name="Group 301"/>
                  <p:cNvGrpSpPr>
                    <a:grpSpLocks/>
                  </p:cNvGrpSpPr>
                  <p:nvPr userDrawn="1"/>
                </p:nvGrpSpPr>
                <p:grpSpPr bwMode="auto">
                  <a:xfrm>
                    <a:off x="4755" y="144"/>
                    <a:ext cx="975" cy="947"/>
                    <a:chOff x="4755" y="144"/>
                    <a:chExt cx="975" cy="947"/>
                  </a:xfrm>
                </p:grpSpPr>
                <p:sp>
                  <p:nvSpPr>
                    <p:cNvPr id="10492" name="Line 25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755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93" name="Line 25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5256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94" name="Line 25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5256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95" name="Line 25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755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96" name="Line 25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5006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97" name="Line 25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5535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98" name="Line 25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5535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99" name="Line 25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5006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500" name="Group 260"/>
                  <p:cNvGrpSpPr>
                    <a:grpSpLocks/>
                  </p:cNvGrpSpPr>
                  <p:nvPr/>
                </p:nvGrpSpPr>
                <p:grpSpPr bwMode="auto">
                  <a:xfrm>
                    <a:off x="4755" y="1166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501" name="Line 26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02" name="Line 26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03" name="Line 26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04" name="Line 26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05" name="Line 26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06" name="Line 26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07" name="Line 26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08" name="Line 26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509" name="Group 269"/>
                  <p:cNvGrpSpPr>
                    <a:grpSpLocks/>
                  </p:cNvGrpSpPr>
                  <p:nvPr/>
                </p:nvGrpSpPr>
                <p:grpSpPr bwMode="auto">
                  <a:xfrm>
                    <a:off x="4755" y="2187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510" name="Line 27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11" name="Line 27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12" name="Line 27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13" name="Line 27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14" name="Line 27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15" name="Line 27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16" name="Line 27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17" name="Line 27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518" name="Group 278"/>
                  <p:cNvGrpSpPr>
                    <a:grpSpLocks/>
                  </p:cNvGrpSpPr>
                  <p:nvPr/>
                </p:nvGrpSpPr>
                <p:grpSpPr bwMode="auto">
                  <a:xfrm>
                    <a:off x="4755" y="3209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519" name="Line 27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20" name="Line 28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21" name="Line 28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22" name="Line 28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23" name="Line 28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24" name="Line 28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25" name="Line 28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26" name="Line 28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</p:grpSp>
          <p:grpSp>
            <p:nvGrpSpPr>
              <p:cNvPr id="10546" name="Group 306"/>
              <p:cNvGrpSpPr>
                <a:grpSpLocks/>
              </p:cNvGrpSpPr>
              <p:nvPr userDrawn="1"/>
            </p:nvGrpSpPr>
            <p:grpSpPr bwMode="auto">
              <a:xfrm>
                <a:off x="3" y="68"/>
                <a:ext cx="5730" cy="0"/>
                <a:chOff x="3" y="68"/>
                <a:chExt cx="5730" cy="0"/>
              </a:xfrm>
            </p:grpSpPr>
            <p:sp>
              <p:nvSpPr>
                <p:cNvPr id="10530" name="Line 290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198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1" name="Line 291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737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2" name="Line 292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1266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3" name="Line 293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1805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4" name="Line 294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2334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5" name="Line 295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2873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6" name="Line 296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3402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7" name="Line 297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3941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8" name="Line 298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4470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9" name="Line 299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5009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40" name="Line 300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5538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10555" name="Group 315"/>
            <p:cNvGrpSpPr>
              <a:grpSpLocks/>
            </p:cNvGrpSpPr>
            <p:nvPr/>
          </p:nvGrpSpPr>
          <p:grpSpPr bwMode="auto">
            <a:xfrm>
              <a:off x="336" y="1200"/>
              <a:ext cx="5088" cy="1056"/>
              <a:chOff x="336" y="1200"/>
              <a:chExt cx="5088" cy="1056"/>
            </a:xfrm>
          </p:grpSpPr>
          <p:sp>
            <p:nvSpPr>
              <p:cNvPr id="10249" name="Rectangle 9"/>
              <p:cNvSpPr>
                <a:spLocks noChangeArrowheads="1"/>
              </p:cNvSpPr>
              <p:nvPr userDrawn="1"/>
            </p:nvSpPr>
            <p:spPr bwMode="auto">
              <a:xfrm>
                <a:off x="2880" y="1200"/>
                <a:ext cx="2544" cy="52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50" name="Rectangle 10"/>
              <p:cNvSpPr>
                <a:spLocks noChangeArrowheads="1"/>
              </p:cNvSpPr>
              <p:nvPr userDrawn="1"/>
            </p:nvSpPr>
            <p:spPr bwMode="auto">
              <a:xfrm>
                <a:off x="2880" y="1728"/>
                <a:ext cx="2544" cy="528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51" name="Rectangle 11"/>
              <p:cNvSpPr>
                <a:spLocks noChangeArrowheads="1"/>
              </p:cNvSpPr>
              <p:nvPr userDrawn="1"/>
            </p:nvSpPr>
            <p:spPr bwMode="auto">
              <a:xfrm>
                <a:off x="336" y="1728"/>
                <a:ext cx="2544" cy="528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52" name="Rectangle 12"/>
              <p:cNvSpPr>
                <a:spLocks noChangeArrowheads="1"/>
              </p:cNvSpPr>
              <p:nvPr userDrawn="1"/>
            </p:nvSpPr>
            <p:spPr bwMode="auto">
              <a:xfrm>
                <a:off x="336" y="1200"/>
                <a:ext cx="2544" cy="52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53" name="Rectangle 13"/>
              <p:cNvSpPr>
                <a:spLocks noChangeArrowheads="1"/>
              </p:cNvSpPr>
              <p:nvPr userDrawn="1"/>
            </p:nvSpPr>
            <p:spPr bwMode="white">
              <a:xfrm>
                <a:off x="432" y="1296"/>
                <a:ext cx="4896" cy="8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0527" name="Group 287"/>
            <p:cNvGrpSpPr>
              <a:grpSpLocks/>
            </p:cNvGrpSpPr>
            <p:nvPr/>
          </p:nvGrpSpPr>
          <p:grpSpPr bwMode="auto">
            <a:xfrm>
              <a:off x="192" y="4273"/>
              <a:ext cx="5328" cy="47"/>
              <a:chOff x="192" y="3840"/>
              <a:chExt cx="5328" cy="47"/>
            </a:xfrm>
          </p:grpSpPr>
          <p:grpSp>
            <p:nvGrpSpPr>
              <p:cNvPr id="10313" name="Group 73"/>
              <p:cNvGrpSpPr>
                <a:grpSpLocks/>
              </p:cNvGrpSpPr>
              <p:nvPr userDrawn="1"/>
            </p:nvGrpSpPr>
            <p:grpSpPr bwMode="auto">
              <a:xfrm>
                <a:off x="192" y="3840"/>
                <a:ext cx="624" cy="47"/>
                <a:chOff x="624" y="3706"/>
                <a:chExt cx="1056" cy="106"/>
              </a:xfrm>
            </p:grpSpPr>
            <p:sp>
              <p:nvSpPr>
                <p:cNvPr id="10256" name="Rectangle 16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257" name="Rectangle 17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12" name="Group 72"/>
              <p:cNvGrpSpPr>
                <a:grpSpLocks/>
              </p:cNvGrpSpPr>
              <p:nvPr userDrawn="1"/>
            </p:nvGrpSpPr>
            <p:grpSpPr bwMode="auto">
              <a:xfrm>
                <a:off x="864" y="3840"/>
                <a:ext cx="624" cy="47"/>
                <a:chOff x="624" y="3600"/>
                <a:chExt cx="1056" cy="106"/>
              </a:xfrm>
            </p:grpSpPr>
            <p:sp>
              <p:nvSpPr>
                <p:cNvPr id="10255" name="Rectangle 15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258" name="Rectangle 18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14" name="Group 74"/>
              <p:cNvGrpSpPr>
                <a:grpSpLocks/>
              </p:cNvGrpSpPr>
              <p:nvPr userDrawn="1"/>
            </p:nvGrpSpPr>
            <p:grpSpPr bwMode="auto">
              <a:xfrm>
                <a:off x="1536" y="3840"/>
                <a:ext cx="624" cy="47"/>
                <a:chOff x="624" y="3706"/>
                <a:chExt cx="1056" cy="106"/>
              </a:xfrm>
            </p:grpSpPr>
            <p:sp>
              <p:nvSpPr>
                <p:cNvPr id="10315" name="Rectangle 75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16" name="Rectangle 76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17" name="Group 77"/>
              <p:cNvGrpSpPr>
                <a:grpSpLocks/>
              </p:cNvGrpSpPr>
              <p:nvPr userDrawn="1"/>
            </p:nvGrpSpPr>
            <p:grpSpPr bwMode="auto">
              <a:xfrm>
                <a:off x="2208" y="3840"/>
                <a:ext cx="624" cy="47"/>
                <a:chOff x="624" y="3600"/>
                <a:chExt cx="1056" cy="106"/>
              </a:xfrm>
            </p:grpSpPr>
            <p:sp>
              <p:nvSpPr>
                <p:cNvPr id="10318" name="Rectangle 78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19" name="Rectangle 79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20" name="Group 80"/>
              <p:cNvGrpSpPr>
                <a:grpSpLocks/>
              </p:cNvGrpSpPr>
              <p:nvPr userDrawn="1"/>
            </p:nvGrpSpPr>
            <p:grpSpPr bwMode="auto">
              <a:xfrm>
                <a:off x="2880" y="3840"/>
                <a:ext cx="624" cy="47"/>
                <a:chOff x="624" y="3706"/>
                <a:chExt cx="1056" cy="106"/>
              </a:xfrm>
            </p:grpSpPr>
            <p:sp>
              <p:nvSpPr>
                <p:cNvPr id="10321" name="Rectangle 81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22" name="Rectangle 82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23" name="Group 83"/>
              <p:cNvGrpSpPr>
                <a:grpSpLocks/>
              </p:cNvGrpSpPr>
              <p:nvPr userDrawn="1"/>
            </p:nvGrpSpPr>
            <p:grpSpPr bwMode="auto">
              <a:xfrm>
                <a:off x="3552" y="3840"/>
                <a:ext cx="624" cy="47"/>
                <a:chOff x="624" y="3600"/>
                <a:chExt cx="1056" cy="106"/>
              </a:xfrm>
            </p:grpSpPr>
            <p:sp>
              <p:nvSpPr>
                <p:cNvPr id="10324" name="Rectangle 84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25" name="Rectangle 85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26" name="Group 86"/>
              <p:cNvGrpSpPr>
                <a:grpSpLocks/>
              </p:cNvGrpSpPr>
              <p:nvPr userDrawn="1"/>
            </p:nvGrpSpPr>
            <p:grpSpPr bwMode="auto">
              <a:xfrm>
                <a:off x="4224" y="3840"/>
                <a:ext cx="624" cy="47"/>
                <a:chOff x="624" y="3706"/>
                <a:chExt cx="1056" cy="106"/>
              </a:xfrm>
            </p:grpSpPr>
            <p:sp>
              <p:nvSpPr>
                <p:cNvPr id="10327" name="Rectangle 87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28" name="Rectangle 88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29" name="Group 89"/>
              <p:cNvGrpSpPr>
                <a:grpSpLocks/>
              </p:cNvGrpSpPr>
              <p:nvPr userDrawn="1"/>
            </p:nvGrpSpPr>
            <p:grpSpPr bwMode="auto">
              <a:xfrm>
                <a:off x="4896" y="3840"/>
                <a:ext cx="624" cy="47"/>
                <a:chOff x="624" y="3600"/>
                <a:chExt cx="1056" cy="106"/>
              </a:xfrm>
            </p:grpSpPr>
            <p:sp>
              <p:nvSpPr>
                <p:cNvPr id="10330" name="Rectangle 90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31" name="Rectangle 91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/>
              <a:t>单击此处编辑母版标题样式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/>
              <a:t>单击此处编辑母版副标题样式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57EA322-5173-4A1D-9D2B-8745E57E94C2}" type="slidenum">
              <a:rPr lang="zh-CN" altLang="en-US"/>
              <a:pPr/>
              <a:t>‹#›</a:t>
            </a:fld>
            <a:endParaRPr lang="en-US" altLang="zh-CN"/>
          </a:p>
        </p:txBody>
      </p:sp>
      <p:pic>
        <p:nvPicPr>
          <p:cNvPr id="10559" name="Picture 319" descr="posbul1a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938" y="3429000"/>
            <a:ext cx="246062" cy="24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F07B4-5B0F-4510-BFE7-758545ECA86F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5114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9436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9436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D970A3-2466-4023-9145-B942A44B0396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7075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686B9-C6E1-48CA-99BE-3F0FD389087B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7606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BA1367-71BF-4BC6-A9B8-0E1BB1C3A55B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6725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648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648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20C97E-C0D0-4D36-9C1C-1A8B81626CCB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1335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3CD9FC-9DCB-442A-8131-367B06C4CF99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8584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07D5EC-679A-4649-B80F-34A6B395B463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7366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618BA2-CEEC-4627-A79E-DE26D362692A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6673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A01944-76EA-4482-AF9E-C1D156028831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1796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B9CE02-22A2-4D3E-9F3B-9C4195ECD0CB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3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prstGeom prst="rect">
            <a:avLst/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0" sz="1400" b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 b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 b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fld id="{2EE2D4FB-6280-4A3E-9A11-C5022570EF08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80000"/>
        <a:buBlip>
          <a:blip r:embed="rId13"/>
        </a:buBlip>
        <a:defRPr kumimoji="1" sz="3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l"/>
        <a:defRPr kumimoji="1" sz="28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anose="05000000000000000000" pitchFamily="2" charset="2"/>
        <a:buChar char="l"/>
        <a:defRPr kumimoji="1" sz="24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l"/>
        <a:defRPr kumimoji="1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kumimoji="1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he-hust@163.com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0.png"/><Relationship Id="rId4" Type="http://schemas.openxmlformats.org/officeDocument/2006/relationships/oleObject" Target="../embeddings/oleObject7.bin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2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5.png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oleObject" Target="../embeddings/oleObject19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0.emf"/><Relationship Id="rId17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2.e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8.e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5" Type="http://schemas.openxmlformats.org/officeDocument/2006/relationships/oleObject" Target="../embeddings/oleObject20.bin"/><Relationship Id="rId10" Type="http://schemas.openxmlformats.org/officeDocument/2006/relationships/image" Target="../media/image16.png"/><Relationship Id="rId4" Type="http://schemas.openxmlformats.org/officeDocument/2006/relationships/image" Target="../media/image17.emf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21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3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6.em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30.emf"/><Relationship Id="rId4" Type="http://schemas.openxmlformats.org/officeDocument/2006/relationships/image" Target="../media/image27.emf"/><Relationship Id="rId9" Type="http://schemas.openxmlformats.org/officeDocument/2006/relationships/oleObject" Target="../embeddings/oleObject28.bin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34.emf"/><Relationship Id="rId4" Type="http://schemas.openxmlformats.org/officeDocument/2006/relationships/image" Target="../media/image31.emf"/><Relationship Id="rId9" Type="http://schemas.openxmlformats.org/officeDocument/2006/relationships/oleObject" Target="../embeddings/oleObject32.bin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35.w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38.emf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40.e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39.e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42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44.e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43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45.emf"/><Relationship Id="rId4" Type="http://schemas.openxmlformats.org/officeDocument/2006/relationships/oleObject" Target="../embeddings/oleObject43.bin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47.e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46.em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50.e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49.emf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51.emf"/><Relationship Id="rId4" Type="http://schemas.openxmlformats.org/officeDocument/2006/relationships/oleObject" Target="../embeddings/oleObject49.bin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5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54.emf"/><Relationship Id="rId11" Type="http://schemas.openxmlformats.org/officeDocument/2006/relationships/oleObject" Target="../embeddings/oleObject54.bin"/><Relationship Id="rId5" Type="http://schemas.openxmlformats.org/officeDocument/2006/relationships/oleObject" Target="../embeddings/oleObject51.bin"/><Relationship Id="rId10" Type="http://schemas.openxmlformats.org/officeDocument/2006/relationships/image" Target="../media/image56.emf"/><Relationship Id="rId4" Type="http://schemas.openxmlformats.org/officeDocument/2006/relationships/image" Target="../media/image53.emf"/><Relationship Id="rId9" Type="http://schemas.openxmlformats.org/officeDocument/2006/relationships/oleObject" Target="../embeddings/oleObject53.bin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5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solidFill>
            <a:srgbClr val="590322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6000">
                <a:latin typeface="方正姚体" panose="02010601030101010101" pitchFamily="2" charset="-122"/>
                <a:ea typeface="方正姚体" panose="02010601030101010101" pitchFamily="2" charset="-122"/>
              </a:rPr>
              <a:t>电路理论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9650" y="4267200"/>
            <a:ext cx="7162800" cy="1143000"/>
          </a:xfrm>
        </p:spPr>
        <p:txBody>
          <a:bodyPr/>
          <a:lstStyle/>
          <a:p>
            <a:pPr eaLnBrk="0" hangingPunct="0">
              <a:spcBef>
                <a:spcPct val="0"/>
              </a:spcBef>
              <a:buSzTx/>
            </a:pPr>
            <a:r>
              <a:rPr lang="zh-CN" altLang="en-US" b="0">
                <a:solidFill>
                  <a:schemeClr val="tx2"/>
                </a:solidFill>
                <a:ea typeface="隶书" panose="02010509060101010101" pitchFamily="49" charset="-122"/>
              </a:rPr>
              <a:t>华中科技大学电气与电子工程学院</a:t>
            </a:r>
          </a:p>
          <a:p>
            <a:pPr eaLnBrk="0" hangingPunct="0">
              <a:spcBef>
                <a:spcPct val="0"/>
              </a:spcBef>
              <a:buSzTx/>
            </a:pPr>
            <a:r>
              <a:rPr lang="zh-CN" altLang="en-US" b="0">
                <a:solidFill>
                  <a:schemeClr val="tx2"/>
                </a:solidFill>
                <a:ea typeface="隶书" panose="02010509060101010101" pitchFamily="49" charset="-122"/>
              </a:rPr>
              <a:t>何仁平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5181600" y="5715000"/>
            <a:ext cx="342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 </a:t>
            </a:r>
            <a:r>
              <a:rPr lang="zh-CN" altLang="en-US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20</a:t>
            </a:r>
            <a:r>
              <a:rPr lang="en-US" altLang="zh-CN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12</a:t>
            </a:r>
            <a:r>
              <a:rPr lang="zh-CN" altLang="en-US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年</a:t>
            </a:r>
            <a:r>
              <a:rPr lang="en-US" altLang="zh-CN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9</a:t>
            </a:r>
            <a:r>
              <a:rPr lang="zh-CN" altLang="en-US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381000"/>
            <a:ext cx="8351837" cy="18716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2800">
                <a:solidFill>
                  <a:schemeClr val="tx2"/>
                </a:solidFill>
                <a:ea typeface="楷体_GB2312" pitchFamily="49" charset="-122"/>
              </a:rPr>
              <a:t>    </a:t>
            </a:r>
            <a:r>
              <a:rPr lang="zh-CN" altLang="en-US" sz="3200">
                <a:solidFill>
                  <a:schemeClr val="tx2"/>
                </a:solidFill>
                <a:ea typeface="楷体_GB2312" pitchFamily="49" charset="-122"/>
              </a:rPr>
              <a:t>电路理论近似地认为，热能消耗集中在电阻元件中，磁场能集中在电感元件中，电场能集中在电容元件中，联接元件的导线除了构成电流的通路外无任何其它能量的交换。         </a:t>
            </a:r>
          </a:p>
        </p:txBody>
      </p:sp>
      <p:sp>
        <p:nvSpPr>
          <p:cNvPr id="387076" name="Rectangle 4"/>
          <p:cNvSpPr>
            <a:spLocks noChangeArrowheads="1"/>
          </p:cNvSpPr>
          <p:nvPr/>
        </p:nvSpPr>
        <p:spPr bwMode="auto">
          <a:xfrm>
            <a:off x="228600" y="2435225"/>
            <a:ext cx="8280400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SzPct val="80000"/>
              <a:buBlip>
                <a:blip r:embed="rId2"/>
              </a:buBlip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l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l"/>
              <a:defRPr kumimoji="1"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l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zh-CN" altLang="en-US"/>
              <a:t>   </a:t>
            </a:r>
            <a:r>
              <a:rPr lang="zh-CN" altLang="en-US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电路理论研究电路中的普通规律，</a:t>
            </a:r>
            <a:r>
              <a:rPr lang="zh-CN" altLang="en-US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根据电路模型探讨各种电路的一般分析计算方法和设计方法，</a:t>
            </a:r>
            <a:r>
              <a:rPr lang="zh-CN" altLang="en-US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它并不分析具体的电气设备，却都是各种设备中所发生的电磁过程的高度概括和综合。因此，电路理论在现代电子学、无线电通信、无线电技术以及自动控制技术中占有重要地位。</a:t>
            </a:r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7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7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75" grpId="0" build="p" autoUpdateAnimBg="0"/>
      <p:bldP spid="387076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28600"/>
            <a:ext cx="8497888" cy="5762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2800"/>
              <a:t>    </a:t>
            </a:r>
            <a:r>
              <a:rPr lang="zh-CN" altLang="en-US" sz="3200">
                <a:solidFill>
                  <a:schemeClr val="tx2"/>
                </a:solidFill>
                <a:ea typeface="楷体_GB2312" pitchFamily="49" charset="-122"/>
              </a:rPr>
              <a:t>电路理论包括电路分析及电路综合。   </a:t>
            </a:r>
          </a:p>
        </p:txBody>
      </p:sp>
      <p:sp>
        <p:nvSpPr>
          <p:cNvPr id="388100" name="Rectangle 4"/>
          <p:cNvSpPr>
            <a:spLocks noChangeArrowheads="1"/>
          </p:cNvSpPr>
          <p:nvPr/>
        </p:nvSpPr>
        <p:spPr bwMode="auto">
          <a:xfrm>
            <a:off x="611188" y="4757738"/>
            <a:ext cx="7993062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SzPct val="80000"/>
              <a:buBlip>
                <a:blip r:embed="rId2"/>
              </a:buBlip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l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l"/>
              <a:defRPr kumimoji="1"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l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zh-CN" altLang="en-US">
                <a:solidFill>
                  <a:schemeClr val="tx2"/>
                </a:solidFill>
                <a:ea typeface="楷体_GB2312" pitchFamily="49" charset="-122"/>
              </a:rPr>
              <a:t>电路可分为强电类和弱电类。</a:t>
            </a:r>
          </a:p>
        </p:txBody>
      </p:sp>
      <p:sp>
        <p:nvSpPr>
          <p:cNvPr id="388102" name="Rectangle 6"/>
          <p:cNvSpPr>
            <a:spLocks noChangeArrowheads="1"/>
          </p:cNvSpPr>
          <p:nvPr/>
        </p:nvSpPr>
        <p:spPr bwMode="auto">
          <a:xfrm>
            <a:off x="152400" y="804863"/>
            <a:ext cx="8596313" cy="209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SzPct val="80000"/>
              <a:buBlip>
                <a:blip r:embed="rId2"/>
              </a:buBlip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l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l"/>
              <a:defRPr kumimoji="1"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l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zh-CN" altLang="en-US" sz="3200"/>
              <a:t>    </a:t>
            </a:r>
            <a:r>
              <a:rPr lang="zh-CN" altLang="en-US">
                <a:solidFill>
                  <a:schemeClr val="hlink"/>
                </a:solidFill>
                <a:ea typeface="楷体_GB2312" pitchFamily="49" charset="-122"/>
              </a:rPr>
              <a:t>电路分析：</a:t>
            </a:r>
            <a:r>
              <a:rPr lang="zh-CN" altLang="en-US">
                <a:solidFill>
                  <a:schemeClr val="tx2"/>
                </a:solidFill>
                <a:ea typeface="楷体_GB2312" pitchFamily="49" charset="-122"/>
              </a:rPr>
              <a:t>给定电路结构及有关参数，计算电路 各部分的电压及电流，研究电路的激励与响应之间 的关系，分析电路的特性等等。   </a:t>
            </a:r>
          </a:p>
        </p:txBody>
      </p:sp>
      <p:sp>
        <p:nvSpPr>
          <p:cNvPr id="388103" name="Rectangle 7"/>
          <p:cNvSpPr>
            <a:spLocks noChangeArrowheads="1"/>
          </p:cNvSpPr>
          <p:nvPr/>
        </p:nvSpPr>
        <p:spPr bwMode="auto">
          <a:xfrm>
            <a:off x="250825" y="3055938"/>
            <a:ext cx="8497888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SzPct val="80000"/>
              <a:buBlip>
                <a:blip r:embed="rId2"/>
              </a:buBlip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l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l"/>
              <a:defRPr kumimoji="1"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l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zh-CN" altLang="en-US" sz="3200"/>
              <a:t>    </a:t>
            </a:r>
            <a:r>
              <a:rPr lang="zh-CN" altLang="en-US">
                <a:solidFill>
                  <a:schemeClr val="hlink"/>
                </a:solidFill>
                <a:ea typeface="楷体_GB2312" pitchFamily="49" charset="-122"/>
              </a:rPr>
              <a:t>电路综合：</a:t>
            </a:r>
            <a:r>
              <a:rPr lang="zh-CN" altLang="en-US">
                <a:solidFill>
                  <a:schemeClr val="tx2"/>
                </a:solidFill>
                <a:ea typeface="楷体_GB2312" pitchFamily="49" charset="-122"/>
              </a:rPr>
              <a:t>根据要求给定电路特性，设计电路的形式并计算电路元件的参数，从而确定电路的结构。   </a:t>
            </a:r>
          </a:p>
        </p:txBody>
      </p:sp>
      <p:sp>
        <p:nvSpPr>
          <p:cNvPr id="388104" name="Rectangle 8"/>
          <p:cNvSpPr>
            <a:spLocks noChangeArrowheads="1"/>
          </p:cNvSpPr>
          <p:nvPr/>
        </p:nvSpPr>
        <p:spPr bwMode="auto">
          <a:xfrm>
            <a:off x="0" y="5438775"/>
            <a:ext cx="860425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SzPct val="80000"/>
              <a:buBlip>
                <a:blip r:embed="rId2"/>
              </a:buBlip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l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l"/>
              <a:defRPr kumimoji="1"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l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zh-CN" altLang="en-US">
                <a:solidFill>
                  <a:schemeClr val="hlink"/>
                </a:solidFill>
                <a:ea typeface="楷体_GB2312" pitchFamily="49" charset="-122"/>
              </a:rPr>
              <a:t>强电</a:t>
            </a:r>
            <a:r>
              <a:rPr lang="zh-CN" altLang="en-US">
                <a:solidFill>
                  <a:schemeClr val="tx2"/>
                </a:solidFill>
                <a:ea typeface="楷体_GB2312" pitchFamily="49" charset="-122"/>
              </a:rPr>
              <a:t>类：电能的产生、传输、分配和使用</a:t>
            </a:r>
          </a:p>
        </p:txBody>
      </p:sp>
      <p:sp>
        <p:nvSpPr>
          <p:cNvPr id="388105" name="Rectangle 9"/>
          <p:cNvSpPr>
            <a:spLocks noChangeArrowheads="1"/>
          </p:cNvSpPr>
          <p:nvPr/>
        </p:nvSpPr>
        <p:spPr bwMode="auto">
          <a:xfrm>
            <a:off x="0" y="6019800"/>
            <a:ext cx="914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SzPct val="80000"/>
              <a:buBlip>
                <a:blip r:embed="rId2"/>
              </a:buBlip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l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l"/>
              <a:defRPr kumimoji="1"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l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zh-CN" altLang="en-US">
                <a:solidFill>
                  <a:schemeClr val="hlink"/>
                </a:solidFill>
                <a:ea typeface="楷体_GB2312" pitchFamily="49" charset="-122"/>
              </a:rPr>
              <a:t>弱电</a:t>
            </a:r>
            <a:r>
              <a:rPr lang="zh-CN" altLang="en-US">
                <a:solidFill>
                  <a:schemeClr val="tx2"/>
                </a:solidFill>
                <a:ea typeface="楷体_GB2312" pitchFamily="49" charset="-122"/>
              </a:rPr>
              <a:t>类：电信号的产生、传输、放大和使用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8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88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88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88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88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88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8099" grpId="0" build="p"/>
      <p:bldP spid="388100" grpId="0"/>
      <p:bldP spid="388102" grpId="0" build="p"/>
      <p:bldP spid="388103" grpId="0" build="p"/>
      <p:bldP spid="388104" grpId="0"/>
      <p:bldP spid="38810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Rectangle 2"/>
          <p:cNvSpPr>
            <a:spLocks noGrp="1" noChangeArrowheads="1"/>
          </p:cNvSpPr>
          <p:nvPr>
            <p:ph type="ctrTitle"/>
          </p:nvPr>
        </p:nvSpPr>
        <p:spPr>
          <a:solidFill>
            <a:srgbClr val="590322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第一章 电路的基本概念</a:t>
            </a:r>
            <a:br>
              <a:rPr lang="zh-CN" altLang="en-US" sz="4800">
                <a:latin typeface="楷体_GB2312" pitchFamily="49" charset="-122"/>
                <a:ea typeface="楷体_GB2312" pitchFamily="49" charset="-122"/>
              </a:rPr>
            </a:br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和定律</a:t>
            </a:r>
          </a:p>
        </p:txBody>
      </p:sp>
      <p:sp>
        <p:nvSpPr>
          <p:cNvPr id="4679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9650" y="4267200"/>
            <a:ext cx="7162800" cy="1143000"/>
          </a:xfrm>
        </p:spPr>
        <p:txBody>
          <a:bodyPr/>
          <a:lstStyle/>
          <a:p>
            <a:pPr eaLnBrk="0" hangingPunct="0">
              <a:spcBef>
                <a:spcPct val="0"/>
              </a:spcBef>
              <a:buSzTx/>
            </a:pPr>
            <a:r>
              <a:rPr lang="zh-CN" altLang="en-US" b="0">
                <a:solidFill>
                  <a:schemeClr val="tx2"/>
                </a:solidFill>
                <a:ea typeface="隶书" panose="02010509060101010101" pitchFamily="49" charset="-122"/>
              </a:rPr>
              <a:t>华中科技大学电气与电子工程学院</a:t>
            </a:r>
          </a:p>
        </p:txBody>
      </p:sp>
      <p:sp>
        <p:nvSpPr>
          <p:cNvPr id="467972" name="Text Box 4"/>
          <p:cNvSpPr txBox="1">
            <a:spLocks noChangeArrowheads="1"/>
          </p:cNvSpPr>
          <p:nvPr/>
        </p:nvSpPr>
        <p:spPr bwMode="auto">
          <a:xfrm>
            <a:off x="5181600" y="5715000"/>
            <a:ext cx="342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 </a:t>
            </a:r>
            <a:r>
              <a:rPr lang="zh-CN" altLang="en-US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20</a:t>
            </a:r>
            <a:r>
              <a:rPr lang="en-US" altLang="zh-CN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12</a:t>
            </a:r>
            <a:r>
              <a:rPr lang="zh-CN" altLang="en-US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年9月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467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467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7970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9" name="Text Box 3"/>
          <p:cNvSpPr txBox="1">
            <a:spLocks noChangeArrowheads="1"/>
          </p:cNvSpPr>
          <p:nvPr/>
        </p:nvSpPr>
        <p:spPr bwMode="auto">
          <a:xfrm>
            <a:off x="592138" y="1196975"/>
            <a:ext cx="8347075" cy="545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990000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1.1 电路模型 </a:t>
            </a:r>
          </a:p>
          <a:p>
            <a:pPr algn="l"/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990000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1.2 电路的基本物理量</a:t>
            </a:r>
          </a:p>
          <a:p>
            <a:pPr algn="l"/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990000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1.3 理想电源</a:t>
            </a:r>
          </a:p>
          <a:p>
            <a:pPr algn="l"/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990000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1.4 电阻元件</a:t>
            </a:r>
          </a:p>
          <a:p>
            <a:pPr algn="l"/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990000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1.5 电容元件</a:t>
            </a:r>
          </a:p>
          <a:p>
            <a:pPr algn="l"/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990000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1.6 电感</a:t>
            </a:r>
            <a:r>
              <a:rPr lang="zh-CN" altLang="en-US" sz="4400" b="0">
                <a:effectLst>
                  <a:outerShdw blurRad="38100" dist="38100" dir="2700000" algn="tl">
                    <a:srgbClr val="990000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元</a:t>
            </a:r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990000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件</a:t>
            </a:r>
          </a:p>
          <a:p>
            <a:pPr algn="l"/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990000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1.7 基尔霍夫定律</a:t>
            </a:r>
          </a:p>
          <a:p>
            <a:pPr algn="l"/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990000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1.8 受控源</a:t>
            </a:r>
          </a:p>
        </p:txBody>
      </p:sp>
      <p:sp>
        <p:nvSpPr>
          <p:cNvPr id="429060" name="Text Box 4"/>
          <p:cNvSpPr txBox="1">
            <a:spLocks noChangeArrowheads="1"/>
          </p:cNvSpPr>
          <p:nvPr/>
        </p:nvSpPr>
        <p:spPr bwMode="auto">
          <a:xfrm>
            <a:off x="765175" y="440848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571500"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14500"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86000"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endParaRPr lang="zh-CN" altLang="en-US" sz="2800">
              <a:latin typeface="Times New Roman" panose="02020603050405020304" pitchFamily="18" charset="0"/>
            </a:endParaRPr>
          </a:p>
        </p:txBody>
      </p:sp>
      <p:sp>
        <p:nvSpPr>
          <p:cNvPr id="429061" name="Text Box 5"/>
          <p:cNvSpPr txBox="1">
            <a:spLocks noChangeArrowheads="1"/>
          </p:cNvSpPr>
          <p:nvPr/>
        </p:nvSpPr>
        <p:spPr bwMode="auto">
          <a:xfrm>
            <a:off x="1479550" y="5407025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571500"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14500"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86000"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endParaRPr lang="zh-CN" altLang="en-US" sz="2800">
              <a:latin typeface="Times New Roman" panose="02020603050405020304" pitchFamily="18" charset="0"/>
            </a:endParaRPr>
          </a:p>
        </p:txBody>
      </p:sp>
      <p:sp>
        <p:nvSpPr>
          <p:cNvPr id="429062" name="Text Box 6"/>
          <p:cNvSpPr txBox="1">
            <a:spLocks noChangeArrowheads="1"/>
          </p:cNvSpPr>
          <p:nvPr/>
        </p:nvSpPr>
        <p:spPr bwMode="auto">
          <a:xfrm>
            <a:off x="2895600" y="228600"/>
            <a:ext cx="3071813" cy="1006475"/>
          </a:xfrm>
          <a:prstGeom prst="rect">
            <a:avLst/>
          </a:prstGeom>
          <a:solidFill>
            <a:srgbClr val="5903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目  录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6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590322"/>
          </a:solidFill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1.1 电路模型</a:t>
            </a:r>
          </a:p>
        </p:txBody>
      </p:sp>
      <p:sp>
        <p:nvSpPr>
          <p:cNvPr id="497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0" hangingPunct="0">
              <a:buSzTx/>
              <a:buFontTx/>
              <a:buNone/>
            </a:pPr>
            <a:r>
              <a:rPr lang="zh-CN" altLang="en-US" sz="40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电路的作用</a:t>
            </a:r>
            <a:endParaRPr lang="zh-CN" altLang="en-US" sz="4000">
              <a:solidFill>
                <a:srgbClr val="0000FF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0" hangingPunct="0">
              <a:buSzTx/>
              <a:buFontTx/>
              <a:buNone/>
            </a:pPr>
            <a:r>
              <a:rPr lang="zh-CN" altLang="en-US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32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（1）</a:t>
            </a:r>
            <a:r>
              <a:rPr lang="zh-CN" altLang="en-US" sz="32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电能的传输和转换</a:t>
            </a:r>
          </a:p>
          <a:p>
            <a:pPr eaLnBrk="0" hangingPunct="0">
              <a:buSzTx/>
              <a:buFontTx/>
              <a:buNone/>
            </a:pPr>
            <a:r>
              <a:rPr lang="zh-CN" altLang="en-US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32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（2）</a:t>
            </a:r>
            <a:r>
              <a:rPr lang="zh-CN" altLang="en-US" sz="32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信号的传递和处理</a:t>
            </a:r>
          </a:p>
          <a:p>
            <a:pPr eaLnBrk="0" hangingPunct="0">
              <a:buSzTx/>
              <a:buFontTx/>
              <a:buNone/>
            </a:pPr>
            <a:r>
              <a:rPr lang="zh-CN" altLang="en-US" sz="40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电路的组成</a:t>
            </a:r>
            <a:endParaRPr lang="zh-CN" altLang="en-US" sz="4800">
              <a:solidFill>
                <a:schemeClr val="accent2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0" hangingPunct="0">
              <a:buSzTx/>
              <a:buFontTx/>
              <a:buNone/>
            </a:pPr>
            <a:r>
              <a:rPr lang="zh-CN" altLang="en-US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32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（1）</a:t>
            </a:r>
            <a:r>
              <a:rPr lang="zh-CN" altLang="en-US" sz="32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电源</a:t>
            </a:r>
          </a:p>
          <a:p>
            <a:pPr eaLnBrk="0" hangingPunct="0">
              <a:buSzTx/>
              <a:buFontTx/>
              <a:buNone/>
            </a:pPr>
            <a:r>
              <a:rPr lang="zh-CN" altLang="en-US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32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（2）</a:t>
            </a:r>
            <a:r>
              <a:rPr lang="zh-CN" altLang="en-US" sz="32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负载</a:t>
            </a:r>
          </a:p>
          <a:p>
            <a:pPr eaLnBrk="0" hangingPunct="0">
              <a:buSzTx/>
              <a:buFontTx/>
              <a:buNone/>
            </a:pPr>
            <a:r>
              <a:rPr lang="zh-CN" altLang="en-US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32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（3）</a:t>
            </a:r>
            <a:r>
              <a:rPr lang="zh-CN" altLang="en-US" sz="32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中间环节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91" name="AutoShape 3"/>
          <p:cNvSpPr>
            <a:spLocks noChangeArrowheads="1"/>
          </p:cNvSpPr>
          <p:nvPr/>
        </p:nvSpPr>
        <p:spPr bwMode="auto">
          <a:xfrm>
            <a:off x="1108075" y="5730875"/>
            <a:ext cx="1768475" cy="742950"/>
          </a:xfrm>
          <a:prstGeom prst="cloudCallout">
            <a:avLst>
              <a:gd name="adj1" fmla="val 120824"/>
              <a:gd name="adj2" fmla="val -64958"/>
            </a:avLst>
          </a:prstGeom>
          <a:solidFill>
            <a:srgbClr val="67051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中间环节</a:t>
            </a:r>
          </a:p>
        </p:txBody>
      </p:sp>
      <p:sp>
        <p:nvSpPr>
          <p:cNvPr id="498692" name="AutoShape 4"/>
          <p:cNvSpPr>
            <a:spLocks noChangeArrowheads="1"/>
          </p:cNvSpPr>
          <p:nvPr/>
        </p:nvSpPr>
        <p:spPr bwMode="auto">
          <a:xfrm>
            <a:off x="7089775" y="4630738"/>
            <a:ext cx="1719263" cy="1092200"/>
          </a:xfrm>
          <a:prstGeom prst="cloudCallout">
            <a:avLst>
              <a:gd name="adj1" fmla="val -71514"/>
              <a:gd name="adj2" fmla="val -26454"/>
            </a:avLst>
          </a:prstGeom>
          <a:solidFill>
            <a:srgbClr val="67051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负载</a:t>
            </a:r>
            <a:endParaRPr lang="zh-CN" altLang="en-US" sz="2800" i="1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498694" name="Oval 6"/>
          <p:cNvSpPr>
            <a:spLocks noChangeArrowheads="1"/>
          </p:cNvSpPr>
          <p:nvPr/>
        </p:nvSpPr>
        <p:spPr bwMode="auto">
          <a:xfrm>
            <a:off x="739775" y="812800"/>
            <a:ext cx="1023938" cy="1019175"/>
          </a:xfrm>
          <a:prstGeom prst="ellipse">
            <a:avLst/>
          </a:prstGeom>
          <a:solidFill>
            <a:srgbClr val="800080"/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8695" name="Rectangle 7"/>
          <p:cNvSpPr>
            <a:spLocks noChangeArrowheads="1"/>
          </p:cNvSpPr>
          <p:nvPr/>
        </p:nvSpPr>
        <p:spPr bwMode="auto">
          <a:xfrm>
            <a:off x="788988" y="1192213"/>
            <a:ext cx="919162" cy="365125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>
                <a:latin typeface="宋体" panose="02010600030101010101" pitchFamily="2" charset="-122"/>
                <a:ea typeface="楷体_GB2312" pitchFamily="49" charset="-122"/>
              </a:rPr>
              <a:t>发电机</a:t>
            </a:r>
            <a:endParaRPr lang="zh-CN" altLang="en-US" sz="4400">
              <a:effectLst>
                <a:outerShdw blurRad="38100" dist="38100" dir="2700000" algn="tl">
                  <a:srgbClr val="00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696" name="Rectangle 8"/>
          <p:cNvSpPr>
            <a:spLocks noChangeArrowheads="1"/>
          </p:cNvSpPr>
          <p:nvPr/>
        </p:nvSpPr>
        <p:spPr bwMode="auto">
          <a:xfrm>
            <a:off x="2581275" y="461963"/>
            <a:ext cx="795338" cy="1674812"/>
          </a:xfrm>
          <a:prstGeom prst="rect">
            <a:avLst/>
          </a:prstGeom>
          <a:solidFill>
            <a:srgbClr val="800080"/>
          </a:solidFill>
          <a:ln w="9525">
            <a:solidFill>
              <a:srgbClr val="339966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8697" name="Rectangle 9"/>
          <p:cNvSpPr>
            <a:spLocks noChangeArrowheads="1"/>
          </p:cNvSpPr>
          <p:nvPr/>
        </p:nvSpPr>
        <p:spPr bwMode="auto">
          <a:xfrm>
            <a:off x="2668588" y="803275"/>
            <a:ext cx="612775" cy="365125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>
                <a:latin typeface="宋体" panose="02010600030101010101" pitchFamily="2" charset="-122"/>
                <a:ea typeface="楷体_GB2312" pitchFamily="49" charset="-122"/>
              </a:rPr>
              <a:t>升压</a:t>
            </a:r>
            <a:endParaRPr lang="zh-CN" altLang="en-US" sz="4400">
              <a:effectLst>
                <a:outerShdw blurRad="38100" dist="38100" dir="2700000" algn="tl">
                  <a:srgbClr val="00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698" name="Rectangle 10"/>
          <p:cNvSpPr>
            <a:spLocks noChangeArrowheads="1"/>
          </p:cNvSpPr>
          <p:nvPr/>
        </p:nvSpPr>
        <p:spPr bwMode="auto">
          <a:xfrm>
            <a:off x="2668588" y="1168400"/>
            <a:ext cx="612775" cy="365125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>
                <a:latin typeface="宋体" panose="02010600030101010101" pitchFamily="2" charset="-122"/>
                <a:ea typeface="楷体_GB2312" pitchFamily="49" charset="-122"/>
              </a:rPr>
              <a:t>变压</a:t>
            </a:r>
            <a:endParaRPr lang="zh-CN" altLang="en-US" sz="4400">
              <a:effectLst>
                <a:outerShdw blurRad="38100" dist="38100" dir="2700000" algn="tl">
                  <a:srgbClr val="00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699" name="Rectangle 11"/>
          <p:cNvSpPr>
            <a:spLocks noChangeArrowheads="1"/>
          </p:cNvSpPr>
          <p:nvPr/>
        </p:nvSpPr>
        <p:spPr bwMode="auto">
          <a:xfrm>
            <a:off x="2822575" y="1533525"/>
            <a:ext cx="307975" cy="365125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>
                <a:latin typeface="宋体" panose="02010600030101010101" pitchFamily="2" charset="-122"/>
                <a:ea typeface="楷体_GB2312" pitchFamily="49" charset="-122"/>
              </a:rPr>
              <a:t>器</a:t>
            </a:r>
            <a:endParaRPr lang="zh-CN" altLang="en-US" sz="4400">
              <a:effectLst>
                <a:outerShdw blurRad="38100" dist="38100" dir="2700000" algn="tl">
                  <a:srgbClr val="00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700" name="Rectangle 12"/>
          <p:cNvSpPr>
            <a:spLocks noChangeArrowheads="1"/>
          </p:cNvSpPr>
          <p:nvPr/>
        </p:nvSpPr>
        <p:spPr bwMode="auto">
          <a:xfrm>
            <a:off x="5791200" y="382588"/>
            <a:ext cx="795338" cy="1673225"/>
          </a:xfrm>
          <a:prstGeom prst="rect">
            <a:avLst/>
          </a:prstGeom>
          <a:solidFill>
            <a:srgbClr val="800080"/>
          </a:solidFill>
          <a:ln w="9525">
            <a:solidFill>
              <a:srgbClr val="339966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8701" name="Rectangle 13"/>
          <p:cNvSpPr>
            <a:spLocks noChangeArrowheads="1"/>
          </p:cNvSpPr>
          <p:nvPr/>
        </p:nvSpPr>
        <p:spPr bwMode="auto">
          <a:xfrm>
            <a:off x="5880100" y="723900"/>
            <a:ext cx="612775" cy="365125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>
                <a:latin typeface="宋体" panose="02010600030101010101" pitchFamily="2" charset="-122"/>
                <a:ea typeface="楷体_GB2312" pitchFamily="49" charset="-122"/>
              </a:rPr>
              <a:t>降压</a:t>
            </a:r>
            <a:endParaRPr lang="zh-CN" altLang="en-US" sz="4400">
              <a:effectLst>
                <a:outerShdw blurRad="38100" dist="38100" dir="2700000" algn="tl">
                  <a:srgbClr val="00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702" name="Rectangle 14"/>
          <p:cNvSpPr>
            <a:spLocks noChangeArrowheads="1"/>
          </p:cNvSpPr>
          <p:nvPr/>
        </p:nvSpPr>
        <p:spPr bwMode="auto">
          <a:xfrm>
            <a:off x="5880100" y="1089025"/>
            <a:ext cx="612775" cy="365125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>
                <a:latin typeface="宋体" panose="02010600030101010101" pitchFamily="2" charset="-122"/>
                <a:ea typeface="楷体_GB2312" pitchFamily="49" charset="-122"/>
              </a:rPr>
              <a:t>变压</a:t>
            </a:r>
            <a:endParaRPr lang="zh-CN" altLang="en-US" sz="4400">
              <a:effectLst>
                <a:outerShdw blurRad="38100" dist="38100" dir="2700000" algn="tl">
                  <a:srgbClr val="00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703" name="Rectangle 15"/>
          <p:cNvSpPr>
            <a:spLocks noChangeArrowheads="1"/>
          </p:cNvSpPr>
          <p:nvPr/>
        </p:nvSpPr>
        <p:spPr bwMode="auto">
          <a:xfrm>
            <a:off x="6034088" y="1454150"/>
            <a:ext cx="307975" cy="365125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>
                <a:latin typeface="宋体" panose="02010600030101010101" pitchFamily="2" charset="-122"/>
                <a:ea typeface="楷体_GB2312" pitchFamily="49" charset="-122"/>
              </a:rPr>
              <a:t>器</a:t>
            </a:r>
            <a:endParaRPr lang="zh-CN" altLang="en-US" sz="4400">
              <a:effectLst>
                <a:outerShdw blurRad="38100" dist="38100" dir="2700000" algn="tl">
                  <a:srgbClr val="00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704" name="Rectangle 16"/>
          <p:cNvSpPr>
            <a:spLocks noChangeArrowheads="1"/>
          </p:cNvSpPr>
          <p:nvPr/>
        </p:nvSpPr>
        <p:spPr bwMode="auto">
          <a:xfrm>
            <a:off x="7456488" y="581025"/>
            <a:ext cx="1003300" cy="1349375"/>
          </a:xfrm>
          <a:prstGeom prst="rect">
            <a:avLst/>
          </a:prstGeom>
          <a:solidFill>
            <a:srgbClr val="80008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8705" name="Rectangle 17"/>
          <p:cNvSpPr>
            <a:spLocks noChangeArrowheads="1"/>
          </p:cNvSpPr>
          <p:nvPr/>
        </p:nvSpPr>
        <p:spPr bwMode="auto">
          <a:xfrm>
            <a:off x="7648575" y="758825"/>
            <a:ext cx="612775" cy="365125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>
                <a:latin typeface="宋体" panose="02010600030101010101" pitchFamily="2" charset="-122"/>
                <a:ea typeface="楷体_GB2312" pitchFamily="49" charset="-122"/>
              </a:rPr>
              <a:t>电灯</a:t>
            </a:r>
            <a:endParaRPr lang="zh-CN" altLang="en-US" sz="4400">
              <a:effectLst>
                <a:outerShdw blurRad="38100" dist="38100" dir="2700000" algn="tl">
                  <a:srgbClr val="00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706" name="Rectangle 18"/>
          <p:cNvSpPr>
            <a:spLocks noChangeArrowheads="1"/>
          </p:cNvSpPr>
          <p:nvPr/>
        </p:nvSpPr>
        <p:spPr bwMode="auto">
          <a:xfrm>
            <a:off x="7494588" y="1123950"/>
            <a:ext cx="919162" cy="365125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>
                <a:latin typeface="宋体" panose="02010600030101010101" pitchFamily="2" charset="-122"/>
                <a:ea typeface="楷体_GB2312" pitchFamily="49" charset="-122"/>
              </a:rPr>
              <a:t>电动机</a:t>
            </a:r>
            <a:endParaRPr lang="zh-CN" altLang="en-US" sz="4400">
              <a:effectLst>
                <a:outerShdw blurRad="38100" dist="38100" dir="2700000" algn="tl">
                  <a:srgbClr val="00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707" name="Rectangle 19"/>
          <p:cNvSpPr>
            <a:spLocks noChangeArrowheads="1"/>
          </p:cNvSpPr>
          <p:nvPr/>
        </p:nvSpPr>
        <p:spPr bwMode="auto">
          <a:xfrm>
            <a:off x="7648575" y="1489075"/>
            <a:ext cx="612775" cy="365125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>
                <a:latin typeface="宋体" panose="02010600030101010101" pitchFamily="2" charset="-122"/>
                <a:ea typeface="楷体_GB2312" pitchFamily="49" charset="-122"/>
              </a:rPr>
              <a:t>电炉</a:t>
            </a:r>
            <a:endParaRPr lang="zh-CN" altLang="en-US" sz="4400">
              <a:effectLst>
                <a:outerShdw blurRad="38100" dist="38100" dir="2700000" algn="tl">
                  <a:srgbClr val="00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708" name="Rectangle 20"/>
          <p:cNvSpPr>
            <a:spLocks noChangeArrowheads="1"/>
          </p:cNvSpPr>
          <p:nvPr/>
        </p:nvSpPr>
        <p:spPr bwMode="auto">
          <a:xfrm>
            <a:off x="3017838" y="2619375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80008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09" name="Rectangle 21"/>
          <p:cNvSpPr>
            <a:spLocks noChangeArrowheads="1"/>
          </p:cNvSpPr>
          <p:nvPr/>
        </p:nvSpPr>
        <p:spPr bwMode="auto">
          <a:xfrm>
            <a:off x="3111500" y="2717800"/>
            <a:ext cx="275748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80008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>
                <a:latin typeface="宋体" panose="02010600030101010101" pitchFamily="2" charset="-122"/>
                <a:ea typeface="楷体_GB2312" pitchFamily="49" charset="-122"/>
              </a:rPr>
              <a:t>电力系统电路示意图</a:t>
            </a:r>
            <a:endParaRPr lang="zh-CN" altLang="en-US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710" name="Line 22"/>
          <p:cNvSpPr>
            <a:spLocks noChangeShapeType="1"/>
          </p:cNvSpPr>
          <p:nvPr/>
        </p:nvSpPr>
        <p:spPr bwMode="auto">
          <a:xfrm>
            <a:off x="6583363" y="1193800"/>
            <a:ext cx="754062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11" name="Freeform 23"/>
          <p:cNvSpPr>
            <a:spLocks/>
          </p:cNvSpPr>
          <p:nvPr/>
        </p:nvSpPr>
        <p:spPr bwMode="auto">
          <a:xfrm>
            <a:off x="7334250" y="1116013"/>
            <a:ext cx="158750" cy="157162"/>
          </a:xfrm>
          <a:custGeom>
            <a:avLst/>
            <a:gdLst>
              <a:gd name="T0" fmla="*/ 0 w 100"/>
              <a:gd name="T1" fmla="*/ 99 h 99"/>
              <a:gd name="T2" fmla="*/ 100 w 100"/>
              <a:gd name="T3" fmla="*/ 49 h 99"/>
              <a:gd name="T4" fmla="*/ 0 w 100"/>
              <a:gd name="T5" fmla="*/ 0 h 99"/>
              <a:gd name="T6" fmla="*/ 0 w 100"/>
              <a:gd name="T7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99">
                <a:moveTo>
                  <a:pt x="0" y="99"/>
                </a:moveTo>
                <a:lnTo>
                  <a:pt x="100" y="49"/>
                </a:lnTo>
                <a:lnTo>
                  <a:pt x="0" y="0"/>
                </a:lnTo>
                <a:lnTo>
                  <a:pt x="0" y="99"/>
                </a:lnTo>
                <a:close/>
              </a:path>
            </a:pathLst>
          </a:custGeom>
          <a:solidFill>
            <a:srgbClr val="800080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12" name="Line 24"/>
          <p:cNvSpPr>
            <a:spLocks noChangeShapeType="1"/>
          </p:cNvSpPr>
          <p:nvPr/>
        </p:nvSpPr>
        <p:spPr bwMode="auto">
          <a:xfrm>
            <a:off x="1800225" y="1285875"/>
            <a:ext cx="660400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13" name="Freeform 25"/>
          <p:cNvSpPr>
            <a:spLocks/>
          </p:cNvSpPr>
          <p:nvPr/>
        </p:nvSpPr>
        <p:spPr bwMode="auto">
          <a:xfrm>
            <a:off x="2457450" y="1208088"/>
            <a:ext cx="158750" cy="157162"/>
          </a:xfrm>
          <a:custGeom>
            <a:avLst/>
            <a:gdLst>
              <a:gd name="T0" fmla="*/ 0 w 100"/>
              <a:gd name="T1" fmla="*/ 99 h 99"/>
              <a:gd name="T2" fmla="*/ 100 w 100"/>
              <a:gd name="T3" fmla="*/ 49 h 99"/>
              <a:gd name="T4" fmla="*/ 0 w 100"/>
              <a:gd name="T5" fmla="*/ 0 h 99"/>
              <a:gd name="T6" fmla="*/ 0 w 100"/>
              <a:gd name="T7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99">
                <a:moveTo>
                  <a:pt x="0" y="99"/>
                </a:moveTo>
                <a:lnTo>
                  <a:pt x="100" y="49"/>
                </a:lnTo>
                <a:lnTo>
                  <a:pt x="0" y="0"/>
                </a:lnTo>
                <a:lnTo>
                  <a:pt x="0" y="99"/>
                </a:lnTo>
                <a:close/>
              </a:path>
            </a:pathLst>
          </a:custGeom>
          <a:solidFill>
            <a:srgbClr val="800080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14" name="Line 26"/>
          <p:cNvSpPr>
            <a:spLocks noChangeShapeType="1"/>
          </p:cNvSpPr>
          <p:nvPr/>
        </p:nvSpPr>
        <p:spPr bwMode="auto">
          <a:xfrm>
            <a:off x="5157788" y="1217613"/>
            <a:ext cx="498475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15" name="Freeform 27"/>
          <p:cNvSpPr>
            <a:spLocks/>
          </p:cNvSpPr>
          <p:nvPr/>
        </p:nvSpPr>
        <p:spPr bwMode="auto">
          <a:xfrm>
            <a:off x="5653088" y="1143000"/>
            <a:ext cx="157162" cy="157163"/>
          </a:xfrm>
          <a:custGeom>
            <a:avLst/>
            <a:gdLst>
              <a:gd name="T0" fmla="*/ 0 w 99"/>
              <a:gd name="T1" fmla="*/ 99 h 99"/>
              <a:gd name="T2" fmla="*/ 99 w 99"/>
              <a:gd name="T3" fmla="*/ 49 h 99"/>
              <a:gd name="T4" fmla="*/ 0 w 99"/>
              <a:gd name="T5" fmla="*/ 0 h 99"/>
              <a:gd name="T6" fmla="*/ 0 w 99"/>
              <a:gd name="T7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9" h="99">
                <a:moveTo>
                  <a:pt x="0" y="99"/>
                </a:moveTo>
                <a:lnTo>
                  <a:pt x="99" y="49"/>
                </a:lnTo>
                <a:lnTo>
                  <a:pt x="0" y="0"/>
                </a:lnTo>
                <a:lnTo>
                  <a:pt x="0" y="99"/>
                </a:lnTo>
                <a:close/>
              </a:path>
            </a:pathLst>
          </a:custGeom>
          <a:solidFill>
            <a:srgbClr val="800080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16" name="Line 28"/>
          <p:cNvSpPr>
            <a:spLocks noChangeShapeType="1"/>
          </p:cNvSpPr>
          <p:nvPr/>
        </p:nvSpPr>
        <p:spPr bwMode="auto">
          <a:xfrm>
            <a:off x="3398838" y="1206500"/>
            <a:ext cx="496887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17" name="Freeform 29"/>
          <p:cNvSpPr>
            <a:spLocks/>
          </p:cNvSpPr>
          <p:nvPr/>
        </p:nvSpPr>
        <p:spPr bwMode="auto">
          <a:xfrm>
            <a:off x="3892550" y="1128713"/>
            <a:ext cx="158750" cy="157162"/>
          </a:xfrm>
          <a:custGeom>
            <a:avLst/>
            <a:gdLst>
              <a:gd name="T0" fmla="*/ 0 w 100"/>
              <a:gd name="T1" fmla="*/ 99 h 99"/>
              <a:gd name="T2" fmla="*/ 100 w 100"/>
              <a:gd name="T3" fmla="*/ 49 h 99"/>
              <a:gd name="T4" fmla="*/ 0 w 100"/>
              <a:gd name="T5" fmla="*/ 0 h 99"/>
              <a:gd name="T6" fmla="*/ 0 w 100"/>
              <a:gd name="T7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99">
                <a:moveTo>
                  <a:pt x="0" y="99"/>
                </a:moveTo>
                <a:lnTo>
                  <a:pt x="100" y="49"/>
                </a:lnTo>
                <a:lnTo>
                  <a:pt x="0" y="0"/>
                </a:lnTo>
                <a:lnTo>
                  <a:pt x="0" y="99"/>
                </a:lnTo>
                <a:close/>
              </a:path>
            </a:pathLst>
          </a:custGeom>
          <a:solidFill>
            <a:srgbClr val="800080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18" name="Freeform 30"/>
          <p:cNvSpPr>
            <a:spLocks/>
          </p:cNvSpPr>
          <p:nvPr/>
        </p:nvSpPr>
        <p:spPr bwMode="auto">
          <a:xfrm>
            <a:off x="4043363" y="1209675"/>
            <a:ext cx="9525" cy="9525"/>
          </a:xfrm>
          <a:custGeom>
            <a:avLst/>
            <a:gdLst>
              <a:gd name="T0" fmla="*/ 4 w 6"/>
              <a:gd name="T1" fmla="*/ 0 h 6"/>
              <a:gd name="T2" fmla="*/ 3 w 6"/>
              <a:gd name="T3" fmla="*/ 0 h 6"/>
              <a:gd name="T4" fmla="*/ 2 w 6"/>
              <a:gd name="T5" fmla="*/ 1 h 6"/>
              <a:gd name="T6" fmla="*/ 1 w 6"/>
              <a:gd name="T7" fmla="*/ 2 h 6"/>
              <a:gd name="T8" fmla="*/ 0 w 6"/>
              <a:gd name="T9" fmla="*/ 3 h 6"/>
              <a:gd name="T10" fmla="*/ 0 w 6"/>
              <a:gd name="T11" fmla="*/ 3 h 6"/>
              <a:gd name="T12" fmla="*/ 1 w 6"/>
              <a:gd name="T13" fmla="*/ 4 h 6"/>
              <a:gd name="T14" fmla="*/ 2 w 6"/>
              <a:gd name="T15" fmla="*/ 5 h 6"/>
              <a:gd name="T16" fmla="*/ 3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" h="6">
                <a:moveTo>
                  <a:pt x="4" y="0"/>
                </a:moveTo>
                <a:lnTo>
                  <a:pt x="3" y="0"/>
                </a:lnTo>
                <a:lnTo>
                  <a:pt x="2" y="1"/>
                </a:lnTo>
                <a:lnTo>
                  <a:pt x="1" y="2"/>
                </a:lnTo>
                <a:lnTo>
                  <a:pt x="0" y="3"/>
                </a:lnTo>
                <a:lnTo>
                  <a:pt x="0" y="3"/>
                </a:lnTo>
                <a:lnTo>
                  <a:pt x="1" y="4"/>
                </a:lnTo>
                <a:lnTo>
                  <a:pt x="2" y="5"/>
                </a:lnTo>
                <a:lnTo>
                  <a:pt x="3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19" name="Freeform 31"/>
          <p:cNvSpPr>
            <a:spLocks/>
          </p:cNvSpPr>
          <p:nvPr/>
        </p:nvSpPr>
        <p:spPr bwMode="auto">
          <a:xfrm>
            <a:off x="4062413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20" name="Freeform 32"/>
          <p:cNvSpPr>
            <a:spLocks/>
          </p:cNvSpPr>
          <p:nvPr/>
        </p:nvSpPr>
        <p:spPr bwMode="auto">
          <a:xfrm>
            <a:off x="4081463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21" name="Freeform 33"/>
          <p:cNvSpPr>
            <a:spLocks/>
          </p:cNvSpPr>
          <p:nvPr/>
        </p:nvSpPr>
        <p:spPr bwMode="auto">
          <a:xfrm>
            <a:off x="410210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22" name="Freeform 34"/>
          <p:cNvSpPr>
            <a:spLocks/>
          </p:cNvSpPr>
          <p:nvPr/>
        </p:nvSpPr>
        <p:spPr bwMode="auto">
          <a:xfrm>
            <a:off x="412115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23" name="Freeform 35"/>
          <p:cNvSpPr>
            <a:spLocks/>
          </p:cNvSpPr>
          <p:nvPr/>
        </p:nvSpPr>
        <p:spPr bwMode="auto">
          <a:xfrm>
            <a:off x="414020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24" name="Freeform 36"/>
          <p:cNvSpPr>
            <a:spLocks/>
          </p:cNvSpPr>
          <p:nvPr/>
        </p:nvSpPr>
        <p:spPr bwMode="auto">
          <a:xfrm>
            <a:off x="415925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25" name="Freeform 37"/>
          <p:cNvSpPr>
            <a:spLocks/>
          </p:cNvSpPr>
          <p:nvPr/>
        </p:nvSpPr>
        <p:spPr bwMode="auto">
          <a:xfrm>
            <a:off x="417830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26" name="Freeform 38"/>
          <p:cNvSpPr>
            <a:spLocks/>
          </p:cNvSpPr>
          <p:nvPr/>
        </p:nvSpPr>
        <p:spPr bwMode="auto">
          <a:xfrm>
            <a:off x="419735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27" name="Freeform 39"/>
          <p:cNvSpPr>
            <a:spLocks/>
          </p:cNvSpPr>
          <p:nvPr/>
        </p:nvSpPr>
        <p:spPr bwMode="auto">
          <a:xfrm>
            <a:off x="421640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28" name="Freeform 40"/>
          <p:cNvSpPr>
            <a:spLocks/>
          </p:cNvSpPr>
          <p:nvPr/>
        </p:nvSpPr>
        <p:spPr bwMode="auto">
          <a:xfrm>
            <a:off x="423545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29" name="Freeform 41"/>
          <p:cNvSpPr>
            <a:spLocks/>
          </p:cNvSpPr>
          <p:nvPr/>
        </p:nvSpPr>
        <p:spPr bwMode="auto">
          <a:xfrm>
            <a:off x="425450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30" name="Freeform 42"/>
          <p:cNvSpPr>
            <a:spLocks/>
          </p:cNvSpPr>
          <p:nvPr/>
        </p:nvSpPr>
        <p:spPr bwMode="auto">
          <a:xfrm>
            <a:off x="427355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31" name="Freeform 43"/>
          <p:cNvSpPr>
            <a:spLocks/>
          </p:cNvSpPr>
          <p:nvPr/>
        </p:nvSpPr>
        <p:spPr bwMode="auto">
          <a:xfrm>
            <a:off x="429260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32" name="Freeform 44"/>
          <p:cNvSpPr>
            <a:spLocks/>
          </p:cNvSpPr>
          <p:nvPr/>
        </p:nvSpPr>
        <p:spPr bwMode="auto">
          <a:xfrm>
            <a:off x="431165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33" name="Freeform 45"/>
          <p:cNvSpPr>
            <a:spLocks/>
          </p:cNvSpPr>
          <p:nvPr/>
        </p:nvSpPr>
        <p:spPr bwMode="auto">
          <a:xfrm>
            <a:off x="433070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34" name="Freeform 46"/>
          <p:cNvSpPr>
            <a:spLocks/>
          </p:cNvSpPr>
          <p:nvPr/>
        </p:nvSpPr>
        <p:spPr bwMode="auto">
          <a:xfrm>
            <a:off x="434975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35" name="Freeform 47"/>
          <p:cNvSpPr>
            <a:spLocks/>
          </p:cNvSpPr>
          <p:nvPr/>
        </p:nvSpPr>
        <p:spPr bwMode="auto">
          <a:xfrm>
            <a:off x="436880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36" name="Freeform 48"/>
          <p:cNvSpPr>
            <a:spLocks/>
          </p:cNvSpPr>
          <p:nvPr/>
        </p:nvSpPr>
        <p:spPr bwMode="auto">
          <a:xfrm>
            <a:off x="438785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37" name="Freeform 49"/>
          <p:cNvSpPr>
            <a:spLocks/>
          </p:cNvSpPr>
          <p:nvPr/>
        </p:nvSpPr>
        <p:spPr bwMode="auto">
          <a:xfrm>
            <a:off x="440690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38" name="Freeform 50"/>
          <p:cNvSpPr>
            <a:spLocks/>
          </p:cNvSpPr>
          <p:nvPr/>
        </p:nvSpPr>
        <p:spPr bwMode="auto">
          <a:xfrm>
            <a:off x="442595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39" name="Freeform 51"/>
          <p:cNvSpPr>
            <a:spLocks/>
          </p:cNvSpPr>
          <p:nvPr/>
        </p:nvSpPr>
        <p:spPr bwMode="auto">
          <a:xfrm>
            <a:off x="4445000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40" name="Freeform 52"/>
          <p:cNvSpPr>
            <a:spLocks/>
          </p:cNvSpPr>
          <p:nvPr/>
        </p:nvSpPr>
        <p:spPr bwMode="auto">
          <a:xfrm>
            <a:off x="4464050" y="1209675"/>
            <a:ext cx="11113" cy="9525"/>
          </a:xfrm>
          <a:custGeom>
            <a:avLst/>
            <a:gdLst>
              <a:gd name="T0" fmla="*/ 4 w 7"/>
              <a:gd name="T1" fmla="*/ 0 h 6"/>
              <a:gd name="T2" fmla="*/ 3 w 7"/>
              <a:gd name="T3" fmla="*/ 0 h 6"/>
              <a:gd name="T4" fmla="*/ 1 w 7"/>
              <a:gd name="T5" fmla="*/ 1 h 6"/>
              <a:gd name="T6" fmla="*/ 0 w 7"/>
              <a:gd name="T7" fmla="*/ 2 h 6"/>
              <a:gd name="T8" fmla="*/ 0 w 7"/>
              <a:gd name="T9" fmla="*/ 3 h 6"/>
              <a:gd name="T10" fmla="*/ 0 w 7"/>
              <a:gd name="T11" fmla="*/ 4 h 6"/>
              <a:gd name="T12" fmla="*/ 0 w 7"/>
              <a:gd name="T13" fmla="*/ 5 h 6"/>
              <a:gd name="T14" fmla="*/ 1 w 7"/>
              <a:gd name="T15" fmla="*/ 6 h 6"/>
              <a:gd name="T16" fmla="*/ 3 w 7"/>
              <a:gd name="T17" fmla="*/ 6 h 6"/>
              <a:gd name="T18" fmla="*/ 4 w 7"/>
              <a:gd name="T19" fmla="*/ 6 h 6"/>
              <a:gd name="T20" fmla="*/ 4 w 7"/>
              <a:gd name="T21" fmla="*/ 6 h 6"/>
              <a:gd name="T22" fmla="*/ 5 w 7"/>
              <a:gd name="T23" fmla="*/ 5 h 6"/>
              <a:gd name="T24" fmla="*/ 6 w 7"/>
              <a:gd name="T25" fmla="*/ 4 h 6"/>
              <a:gd name="T26" fmla="*/ 7 w 7"/>
              <a:gd name="T27" fmla="*/ 3 h 6"/>
              <a:gd name="T28" fmla="*/ 7 w 7"/>
              <a:gd name="T29" fmla="*/ 3 h 6"/>
              <a:gd name="T30" fmla="*/ 6 w 7"/>
              <a:gd name="T31" fmla="*/ 2 h 6"/>
              <a:gd name="T32" fmla="*/ 5 w 7"/>
              <a:gd name="T33" fmla="*/ 1 h 6"/>
              <a:gd name="T34" fmla="*/ 5 w 7"/>
              <a:gd name="T35" fmla="*/ 0 h 6"/>
              <a:gd name="T36" fmla="*/ 4 w 7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7" h="6">
                <a:moveTo>
                  <a:pt x="4" y="0"/>
                </a:move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3" y="6"/>
                </a:lnTo>
                <a:lnTo>
                  <a:pt x="4" y="6"/>
                </a:lnTo>
                <a:lnTo>
                  <a:pt x="4" y="6"/>
                </a:lnTo>
                <a:lnTo>
                  <a:pt x="5" y="5"/>
                </a:lnTo>
                <a:lnTo>
                  <a:pt x="6" y="4"/>
                </a:lnTo>
                <a:lnTo>
                  <a:pt x="7" y="3"/>
                </a:lnTo>
                <a:lnTo>
                  <a:pt x="7" y="3"/>
                </a:lnTo>
                <a:lnTo>
                  <a:pt x="6" y="2"/>
                </a:lnTo>
                <a:lnTo>
                  <a:pt x="5" y="1"/>
                </a:lnTo>
                <a:lnTo>
                  <a:pt x="5" y="0"/>
                </a:lnTo>
                <a:lnTo>
                  <a:pt x="4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41" name="Freeform 53"/>
          <p:cNvSpPr>
            <a:spLocks/>
          </p:cNvSpPr>
          <p:nvPr/>
        </p:nvSpPr>
        <p:spPr bwMode="auto">
          <a:xfrm>
            <a:off x="448468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42" name="Freeform 54"/>
          <p:cNvSpPr>
            <a:spLocks/>
          </p:cNvSpPr>
          <p:nvPr/>
        </p:nvSpPr>
        <p:spPr bwMode="auto">
          <a:xfrm>
            <a:off x="450373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43" name="Freeform 55"/>
          <p:cNvSpPr>
            <a:spLocks/>
          </p:cNvSpPr>
          <p:nvPr/>
        </p:nvSpPr>
        <p:spPr bwMode="auto">
          <a:xfrm>
            <a:off x="452278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44" name="Freeform 56"/>
          <p:cNvSpPr>
            <a:spLocks/>
          </p:cNvSpPr>
          <p:nvPr/>
        </p:nvSpPr>
        <p:spPr bwMode="auto">
          <a:xfrm>
            <a:off x="454183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45" name="Freeform 57"/>
          <p:cNvSpPr>
            <a:spLocks/>
          </p:cNvSpPr>
          <p:nvPr/>
        </p:nvSpPr>
        <p:spPr bwMode="auto">
          <a:xfrm>
            <a:off x="456088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46" name="Freeform 58"/>
          <p:cNvSpPr>
            <a:spLocks/>
          </p:cNvSpPr>
          <p:nvPr/>
        </p:nvSpPr>
        <p:spPr bwMode="auto">
          <a:xfrm>
            <a:off x="457993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47" name="Freeform 59"/>
          <p:cNvSpPr>
            <a:spLocks/>
          </p:cNvSpPr>
          <p:nvPr/>
        </p:nvSpPr>
        <p:spPr bwMode="auto">
          <a:xfrm>
            <a:off x="459898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48" name="Freeform 60"/>
          <p:cNvSpPr>
            <a:spLocks/>
          </p:cNvSpPr>
          <p:nvPr/>
        </p:nvSpPr>
        <p:spPr bwMode="auto">
          <a:xfrm>
            <a:off x="461803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49" name="Freeform 61"/>
          <p:cNvSpPr>
            <a:spLocks/>
          </p:cNvSpPr>
          <p:nvPr/>
        </p:nvSpPr>
        <p:spPr bwMode="auto">
          <a:xfrm>
            <a:off x="463708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50" name="Freeform 62"/>
          <p:cNvSpPr>
            <a:spLocks/>
          </p:cNvSpPr>
          <p:nvPr/>
        </p:nvSpPr>
        <p:spPr bwMode="auto">
          <a:xfrm>
            <a:off x="465613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51" name="Freeform 63"/>
          <p:cNvSpPr>
            <a:spLocks/>
          </p:cNvSpPr>
          <p:nvPr/>
        </p:nvSpPr>
        <p:spPr bwMode="auto">
          <a:xfrm>
            <a:off x="467518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52" name="Freeform 64"/>
          <p:cNvSpPr>
            <a:spLocks/>
          </p:cNvSpPr>
          <p:nvPr/>
        </p:nvSpPr>
        <p:spPr bwMode="auto">
          <a:xfrm>
            <a:off x="469423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53" name="Freeform 65"/>
          <p:cNvSpPr>
            <a:spLocks/>
          </p:cNvSpPr>
          <p:nvPr/>
        </p:nvSpPr>
        <p:spPr bwMode="auto">
          <a:xfrm>
            <a:off x="471328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54" name="Freeform 66"/>
          <p:cNvSpPr>
            <a:spLocks/>
          </p:cNvSpPr>
          <p:nvPr/>
        </p:nvSpPr>
        <p:spPr bwMode="auto">
          <a:xfrm>
            <a:off x="473233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55" name="Freeform 67"/>
          <p:cNvSpPr>
            <a:spLocks/>
          </p:cNvSpPr>
          <p:nvPr/>
        </p:nvSpPr>
        <p:spPr bwMode="auto">
          <a:xfrm>
            <a:off x="475138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56" name="Freeform 68"/>
          <p:cNvSpPr>
            <a:spLocks/>
          </p:cNvSpPr>
          <p:nvPr/>
        </p:nvSpPr>
        <p:spPr bwMode="auto">
          <a:xfrm>
            <a:off x="477043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57" name="Freeform 69"/>
          <p:cNvSpPr>
            <a:spLocks/>
          </p:cNvSpPr>
          <p:nvPr/>
        </p:nvSpPr>
        <p:spPr bwMode="auto">
          <a:xfrm>
            <a:off x="478948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58" name="Freeform 70"/>
          <p:cNvSpPr>
            <a:spLocks/>
          </p:cNvSpPr>
          <p:nvPr/>
        </p:nvSpPr>
        <p:spPr bwMode="auto">
          <a:xfrm>
            <a:off x="480853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59" name="Freeform 71"/>
          <p:cNvSpPr>
            <a:spLocks/>
          </p:cNvSpPr>
          <p:nvPr/>
        </p:nvSpPr>
        <p:spPr bwMode="auto">
          <a:xfrm>
            <a:off x="4827588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60" name="Freeform 72"/>
          <p:cNvSpPr>
            <a:spLocks/>
          </p:cNvSpPr>
          <p:nvPr/>
        </p:nvSpPr>
        <p:spPr bwMode="auto">
          <a:xfrm>
            <a:off x="484822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61" name="Freeform 73"/>
          <p:cNvSpPr>
            <a:spLocks/>
          </p:cNvSpPr>
          <p:nvPr/>
        </p:nvSpPr>
        <p:spPr bwMode="auto">
          <a:xfrm>
            <a:off x="486727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62" name="Freeform 74"/>
          <p:cNvSpPr>
            <a:spLocks/>
          </p:cNvSpPr>
          <p:nvPr/>
        </p:nvSpPr>
        <p:spPr bwMode="auto">
          <a:xfrm>
            <a:off x="488632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63" name="Freeform 75"/>
          <p:cNvSpPr>
            <a:spLocks/>
          </p:cNvSpPr>
          <p:nvPr/>
        </p:nvSpPr>
        <p:spPr bwMode="auto">
          <a:xfrm>
            <a:off x="490537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64" name="Freeform 76"/>
          <p:cNvSpPr>
            <a:spLocks/>
          </p:cNvSpPr>
          <p:nvPr/>
        </p:nvSpPr>
        <p:spPr bwMode="auto">
          <a:xfrm>
            <a:off x="492442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65" name="Freeform 77"/>
          <p:cNvSpPr>
            <a:spLocks/>
          </p:cNvSpPr>
          <p:nvPr/>
        </p:nvSpPr>
        <p:spPr bwMode="auto">
          <a:xfrm>
            <a:off x="494347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66" name="Freeform 78"/>
          <p:cNvSpPr>
            <a:spLocks/>
          </p:cNvSpPr>
          <p:nvPr/>
        </p:nvSpPr>
        <p:spPr bwMode="auto">
          <a:xfrm>
            <a:off x="496252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67" name="Freeform 79"/>
          <p:cNvSpPr>
            <a:spLocks/>
          </p:cNvSpPr>
          <p:nvPr/>
        </p:nvSpPr>
        <p:spPr bwMode="auto">
          <a:xfrm>
            <a:off x="498157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68" name="Freeform 80"/>
          <p:cNvSpPr>
            <a:spLocks/>
          </p:cNvSpPr>
          <p:nvPr/>
        </p:nvSpPr>
        <p:spPr bwMode="auto">
          <a:xfrm>
            <a:off x="500062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69" name="Freeform 81"/>
          <p:cNvSpPr>
            <a:spLocks/>
          </p:cNvSpPr>
          <p:nvPr/>
        </p:nvSpPr>
        <p:spPr bwMode="auto">
          <a:xfrm>
            <a:off x="501967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70" name="Freeform 82"/>
          <p:cNvSpPr>
            <a:spLocks/>
          </p:cNvSpPr>
          <p:nvPr/>
        </p:nvSpPr>
        <p:spPr bwMode="auto">
          <a:xfrm>
            <a:off x="503872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71" name="Freeform 83"/>
          <p:cNvSpPr>
            <a:spLocks/>
          </p:cNvSpPr>
          <p:nvPr/>
        </p:nvSpPr>
        <p:spPr bwMode="auto">
          <a:xfrm>
            <a:off x="505777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72" name="Freeform 84"/>
          <p:cNvSpPr>
            <a:spLocks/>
          </p:cNvSpPr>
          <p:nvPr/>
        </p:nvSpPr>
        <p:spPr bwMode="auto">
          <a:xfrm>
            <a:off x="507682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73" name="Freeform 85"/>
          <p:cNvSpPr>
            <a:spLocks/>
          </p:cNvSpPr>
          <p:nvPr/>
        </p:nvSpPr>
        <p:spPr bwMode="auto">
          <a:xfrm>
            <a:off x="509587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74" name="Freeform 86"/>
          <p:cNvSpPr>
            <a:spLocks/>
          </p:cNvSpPr>
          <p:nvPr/>
        </p:nvSpPr>
        <p:spPr bwMode="auto">
          <a:xfrm>
            <a:off x="511492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75" name="Freeform 87"/>
          <p:cNvSpPr>
            <a:spLocks/>
          </p:cNvSpPr>
          <p:nvPr/>
        </p:nvSpPr>
        <p:spPr bwMode="auto">
          <a:xfrm>
            <a:off x="513397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76" name="Freeform 88"/>
          <p:cNvSpPr>
            <a:spLocks/>
          </p:cNvSpPr>
          <p:nvPr/>
        </p:nvSpPr>
        <p:spPr bwMode="auto">
          <a:xfrm>
            <a:off x="515302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77" name="Freeform 89"/>
          <p:cNvSpPr>
            <a:spLocks/>
          </p:cNvSpPr>
          <p:nvPr/>
        </p:nvSpPr>
        <p:spPr bwMode="auto">
          <a:xfrm>
            <a:off x="5172075" y="1209675"/>
            <a:ext cx="9525" cy="9525"/>
          </a:xfrm>
          <a:custGeom>
            <a:avLst/>
            <a:gdLst>
              <a:gd name="T0" fmla="*/ 3 w 6"/>
              <a:gd name="T1" fmla="*/ 0 h 6"/>
              <a:gd name="T2" fmla="*/ 2 w 6"/>
              <a:gd name="T3" fmla="*/ 0 h 6"/>
              <a:gd name="T4" fmla="*/ 1 w 6"/>
              <a:gd name="T5" fmla="*/ 1 h 6"/>
              <a:gd name="T6" fmla="*/ 0 w 6"/>
              <a:gd name="T7" fmla="*/ 2 h 6"/>
              <a:gd name="T8" fmla="*/ 0 w 6"/>
              <a:gd name="T9" fmla="*/ 3 h 6"/>
              <a:gd name="T10" fmla="*/ 0 w 6"/>
              <a:gd name="T11" fmla="*/ 4 h 6"/>
              <a:gd name="T12" fmla="*/ 0 w 6"/>
              <a:gd name="T13" fmla="*/ 5 h 6"/>
              <a:gd name="T14" fmla="*/ 1 w 6"/>
              <a:gd name="T15" fmla="*/ 6 h 6"/>
              <a:gd name="T16" fmla="*/ 2 w 6"/>
              <a:gd name="T17" fmla="*/ 6 h 6"/>
              <a:gd name="T18" fmla="*/ 3 w 6"/>
              <a:gd name="T19" fmla="*/ 6 h 6"/>
              <a:gd name="T20" fmla="*/ 3 w 6"/>
              <a:gd name="T21" fmla="*/ 6 h 6"/>
              <a:gd name="T22" fmla="*/ 4 w 6"/>
              <a:gd name="T23" fmla="*/ 5 h 6"/>
              <a:gd name="T24" fmla="*/ 5 w 6"/>
              <a:gd name="T25" fmla="*/ 4 h 6"/>
              <a:gd name="T26" fmla="*/ 6 w 6"/>
              <a:gd name="T27" fmla="*/ 3 h 6"/>
              <a:gd name="T28" fmla="*/ 6 w 6"/>
              <a:gd name="T29" fmla="*/ 3 h 6"/>
              <a:gd name="T30" fmla="*/ 5 w 6"/>
              <a:gd name="T31" fmla="*/ 2 h 6"/>
              <a:gd name="T32" fmla="*/ 4 w 6"/>
              <a:gd name="T33" fmla="*/ 1 h 6"/>
              <a:gd name="T34" fmla="*/ 4 w 6"/>
              <a:gd name="T35" fmla="*/ 0 h 6"/>
              <a:gd name="T36" fmla="*/ 3 w 6"/>
              <a:gd name="T3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" h="6">
                <a:moveTo>
                  <a:pt x="3" y="0"/>
                </a:move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1" y="6"/>
                </a:lnTo>
                <a:lnTo>
                  <a:pt x="2" y="6"/>
                </a:lnTo>
                <a:lnTo>
                  <a:pt x="3" y="6"/>
                </a:lnTo>
                <a:lnTo>
                  <a:pt x="3" y="6"/>
                </a:lnTo>
                <a:lnTo>
                  <a:pt x="4" y="5"/>
                </a:lnTo>
                <a:lnTo>
                  <a:pt x="5" y="4"/>
                </a:lnTo>
                <a:lnTo>
                  <a:pt x="6" y="3"/>
                </a:lnTo>
                <a:lnTo>
                  <a:pt x="6" y="3"/>
                </a:lnTo>
                <a:lnTo>
                  <a:pt x="5" y="2"/>
                </a:lnTo>
                <a:lnTo>
                  <a:pt x="4" y="1"/>
                </a:lnTo>
                <a:lnTo>
                  <a:pt x="4" y="0"/>
                </a:lnTo>
                <a:lnTo>
                  <a:pt x="3" y="0"/>
                </a:lnTo>
                <a:close/>
              </a:path>
            </a:pathLst>
          </a:custGeom>
          <a:solidFill>
            <a:schemeClr val="hlink"/>
          </a:solidFill>
          <a:ln w="1905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78" name="Rectangle 90"/>
          <p:cNvSpPr>
            <a:spLocks noChangeArrowheads="1"/>
          </p:cNvSpPr>
          <p:nvPr/>
        </p:nvSpPr>
        <p:spPr bwMode="auto">
          <a:xfrm>
            <a:off x="4052888" y="698500"/>
            <a:ext cx="13747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80008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79" name="Rectangle 91"/>
          <p:cNvSpPr>
            <a:spLocks noChangeArrowheads="1"/>
          </p:cNvSpPr>
          <p:nvPr/>
        </p:nvSpPr>
        <p:spPr bwMode="auto">
          <a:xfrm>
            <a:off x="4144963" y="795338"/>
            <a:ext cx="9191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80008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>
                <a:latin typeface="宋体" panose="02010600030101010101" pitchFamily="2" charset="-122"/>
                <a:ea typeface="楷体_GB2312" pitchFamily="49" charset="-122"/>
              </a:rPr>
              <a:t>输电线</a:t>
            </a:r>
            <a:endParaRPr lang="zh-CN" altLang="en-US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781" name="Rectangle 93"/>
          <p:cNvSpPr>
            <a:spLocks noChangeArrowheads="1"/>
          </p:cNvSpPr>
          <p:nvPr/>
        </p:nvSpPr>
        <p:spPr bwMode="auto">
          <a:xfrm>
            <a:off x="2371725" y="4364038"/>
            <a:ext cx="1770063" cy="895350"/>
          </a:xfrm>
          <a:prstGeom prst="rect">
            <a:avLst/>
          </a:prstGeom>
          <a:solidFill>
            <a:srgbClr val="67051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8782" name="Freeform 94"/>
          <p:cNvSpPr>
            <a:spLocks/>
          </p:cNvSpPr>
          <p:nvPr/>
        </p:nvSpPr>
        <p:spPr bwMode="auto">
          <a:xfrm>
            <a:off x="2701925" y="4419600"/>
            <a:ext cx="552450" cy="519113"/>
          </a:xfrm>
          <a:custGeom>
            <a:avLst/>
            <a:gdLst>
              <a:gd name="T0" fmla="*/ 348 w 348"/>
              <a:gd name="T1" fmla="*/ 163 h 327"/>
              <a:gd name="T2" fmla="*/ 345 w 348"/>
              <a:gd name="T3" fmla="*/ 191 h 327"/>
              <a:gd name="T4" fmla="*/ 340 w 348"/>
              <a:gd name="T5" fmla="*/ 218 h 327"/>
              <a:gd name="T6" fmla="*/ 328 w 348"/>
              <a:gd name="T7" fmla="*/ 243 h 327"/>
              <a:gd name="T8" fmla="*/ 311 w 348"/>
              <a:gd name="T9" fmla="*/ 266 h 327"/>
              <a:gd name="T10" fmla="*/ 292 w 348"/>
              <a:gd name="T11" fmla="*/ 284 h 327"/>
              <a:gd name="T12" fmla="*/ 270 w 348"/>
              <a:gd name="T13" fmla="*/ 302 h 327"/>
              <a:gd name="T14" fmla="*/ 244 w 348"/>
              <a:gd name="T15" fmla="*/ 315 h 327"/>
              <a:gd name="T16" fmla="*/ 217 w 348"/>
              <a:gd name="T17" fmla="*/ 322 h 327"/>
              <a:gd name="T18" fmla="*/ 188 w 348"/>
              <a:gd name="T19" fmla="*/ 327 h 327"/>
              <a:gd name="T20" fmla="*/ 159 w 348"/>
              <a:gd name="T21" fmla="*/ 327 h 327"/>
              <a:gd name="T22" fmla="*/ 133 w 348"/>
              <a:gd name="T23" fmla="*/ 322 h 327"/>
              <a:gd name="T24" fmla="*/ 104 w 348"/>
              <a:gd name="T25" fmla="*/ 315 h 327"/>
              <a:gd name="T26" fmla="*/ 80 w 348"/>
              <a:gd name="T27" fmla="*/ 302 h 327"/>
              <a:gd name="T28" fmla="*/ 58 w 348"/>
              <a:gd name="T29" fmla="*/ 284 h 327"/>
              <a:gd name="T30" fmla="*/ 36 w 348"/>
              <a:gd name="T31" fmla="*/ 266 h 327"/>
              <a:gd name="T32" fmla="*/ 22 w 348"/>
              <a:gd name="T33" fmla="*/ 243 h 327"/>
              <a:gd name="T34" fmla="*/ 10 w 348"/>
              <a:gd name="T35" fmla="*/ 218 h 327"/>
              <a:gd name="T36" fmla="*/ 3 w 348"/>
              <a:gd name="T37" fmla="*/ 191 h 327"/>
              <a:gd name="T38" fmla="*/ 0 w 348"/>
              <a:gd name="T39" fmla="*/ 163 h 327"/>
              <a:gd name="T40" fmla="*/ 3 w 348"/>
              <a:gd name="T41" fmla="*/ 138 h 327"/>
              <a:gd name="T42" fmla="*/ 10 w 348"/>
              <a:gd name="T43" fmla="*/ 111 h 327"/>
              <a:gd name="T44" fmla="*/ 22 w 348"/>
              <a:gd name="T45" fmla="*/ 86 h 327"/>
              <a:gd name="T46" fmla="*/ 36 w 348"/>
              <a:gd name="T47" fmla="*/ 63 h 327"/>
              <a:gd name="T48" fmla="*/ 58 w 348"/>
              <a:gd name="T49" fmla="*/ 45 h 327"/>
              <a:gd name="T50" fmla="*/ 80 w 348"/>
              <a:gd name="T51" fmla="*/ 27 h 327"/>
              <a:gd name="T52" fmla="*/ 104 w 348"/>
              <a:gd name="T53" fmla="*/ 13 h 327"/>
              <a:gd name="T54" fmla="*/ 133 w 348"/>
              <a:gd name="T55" fmla="*/ 7 h 327"/>
              <a:gd name="T56" fmla="*/ 159 w 348"/>
              <a:gd name="T57" fmla="*/ 0 h 327"/>
              <a:gd name="T58" fmla="*/ 188 w 348"/>
              <a:gd name="T59" fmla="*/ 0 h 327"/>
              <a:gd name="T60" fmla="*/ 217 w 348"/>
              <a:gd name="T61" fmla="*/ 7 h 327"/>
              <a:gd name="T62" fmla="*/ 244 w 348"/>
              <a:gd name="T63" fmla="*/ 13 h 327"/>
              <a:gd name="T64" fmla="*/ 270 w 348"/>
              <a:gd name="T65" fmla="*/ 27 h 327"/>
              <a:gd name="T66" fmla="*/ 292 w 348"/>
              <a:gd name="T67" fmla="*/ 45 h 327"/>
              <a:gd name="T68" fmla="*/ 311 w 348"/>
              <a:gd name="T69" fmla="*/ 63 h 327"/>
              <a:gd name="T70" fmla="*/ 328 w 348"/>
              <a:gd name="T71" fmla="*/ 86 h 327"/>
              <a:gd name="T72" fmla="*/ 340 w 348"/>
              <a:gd name="T73" fmla="*/ 111 h 327"/>
              <a:gd name="T74" fmla="*/ 345 w 348"/>
              <a:gd name="T75" fmla="*/ 138 h 327"/>
              <a:gd name="T76" fmla="*/ 348 w 348"/>
              <a:gd name="T77" fmla="*/ 163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48" h="327">
                <a:moveTo>
                  <a:pt x="348" y="163"/>
                </a:moveTo>
                <a:lnTo>
                  <a:pt x="345" y="191"/>
                </a:lnTo>
                <a:lnTo>
                  <a:pt x="340" y="218"/>
                </a:lnTo>
                <a:lnTo>
                  <a:pt x="328" y="243"/>
                </a:lnTo>
                <a:lnTo>
                  <a:pt x="311" y="266"/>
                </a:lnTo>
                <a:lnTo>
                  <a:pt x="292" y="284"/>
                </a:lnTo>
                <a:lnTo>
                  <a:pt x="270" y="302"/>
                </a:lnTo>
                <a:lnTo>
                  <a:pt x="244" y="315"/>
                </a:lnTo>
                <a:lnTo>
                  <a:pt x="217" y="322"/>
                </a:lnTo>
                <a:lnTo>
                  <a:pt x="188" y="327"/>
                </a:lnTo>
                <a:lnTo>
                  <a:pt x="159" y="327"/>
                </a:lnTo>
                <a:lnTo>
                  <a:pt x="133" y="322"/>
                </a:lnTo>
                <a:lnTo>
                  <a:pt x="104" y="315"/>
                </a:lnTo>
                <a:lnTo>
                  <a:pt x="80" y="302"/>
                </a:lnTo>
                <a:lnTo>
                  <a:pt x="58" y="284"/>
                </a:lnTo>
                <a:lnTo>
                  <a:pt x="36" y="266"/>
                </a:lnTo>
                <a:lnTo>
                  <a:pt x="22" y="243"/>
                </a:lnTo>
                <a:lnTo>
                  <a:pt x="10" y="218"/>
                </a:lnTo>
                <a:lnTo>
                  <a:pt x="3" y="191"/>
                </a:lnTo>
                <a:lnTo>
                  <a:pt x="0" y="163"/>
                </a:lnTo>
                <a:lnTo>
                  <a:pt x="3" y="138"/>
                </a:lnTo>
                <a:lnTo>
                  <a:pt x="10" y="111"/>
                </a:lnTo>
                <a:lnTo>
                  <a:pt x="22" y="86"/>
                </a:lnTo>
                <a:lnTo>
                  <a:pt x="36" y="63"/>
                </a:lnTo>
                <a:lnTo>
                  <a:pt x="58" y="45"/>
                </a:lnTo>
                <a:lnTo>
                  <a:pt x="80" y="27"/>
                </a:lnTo>
                <a:lnTo>
                  <a:pt x="104" y="13"/>
                </a:lnTo>
                <a:lnTo>
                  <a:pt x="133" y="7"/>
                </a:lnTo>
                <a:lnTo>
                  <a:pt x="159" y="0"/>
                </a:lnTo>
                <a:lnTo>
                  <a:pt x="188" y="0"/>
                </a:lnTo>
                <a:lnTo>
                  <a:pt x="217" y="7"/>
                </a:lnTo>
                <a:lnTo>
                  <a:pt x="244" y="13"/>
                </a:lnTo>
                <a:lnTo>
                  <a:pt x="270" y="27"/>
                </a:lnTo>
                <a:lnTo>
                  <a:pt x="292" y="45"/>
                </a:lnTo>
                <a:lnTo>
                  <a:pt x="311" y="63"/>
                </a:lnTo>
                <a:lnTo>
                  <a:pt x="328" y="86"/>
                </a:lnTo>
                <a:lnTo>
                  <a:pt x="340" y="111"/>
                </a:lnTo>
                <a:lnTo>
                  <a:pt x="345" y="138"/>
                </a:lnTo>
                <a:lnTo>
                  <a:pt x="348" y="163"/>
                </a:lnTo>
                <a:close/>
              </a:path>
            </a:pathLst>
          </a:custGeom>
          <a:solidFill>
            <a:srgbClr val="FFFFFF"/>
          </a:solidFill>
          <a:ln w="3175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8783" name="Line 95"/>
          <p:cNvSpPr>
            <a:spLocks noChangeShapeType="1"/>
          </p:cNvSpPr>
          <p:nvPr/>
        </p:nvSpPr>
        <p:spPr bwMode="auto">
          <a:xfrm flipV="1">
            <a:off x="2701925" y="4419600"/>
            <a:ext cx="1588" cy="5191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84" name="Freeform 96"/>
          <p:cNvSpPr>
            <a:spLocks/>
          </p:cNvSpPr>
          <p:nvPr/>
        </p:nvSpPr>
        <p:spPr bwMode="auto">
          <a:xfrm>
            <a:off x="2701925" y="4419600"/>
            <a:ext cx="552450" cy="519113"/>
          </a:xfrm>
          <a:custGeom>
            <a:avLst/>
            <a:gdLst>
              <a:gd name="T0" fmla="*/ 348 w 348"/>
              <a:gd name="T1" fmla="*/ 163 h 327"/>
              <a:gd name="T2" fmla="*/ 345 w 348"/>
              <a:gd name="T3" fmla="*/ 191 h 327"/>
              <a:gd name="T4" fmla="*/ 340 w 348"/>
              <a:gd name="T5" fmla="*/ 218 h 327"/>
              <a:gd name="T6" fmla="*/ 328 w 348"/>
              <a:gd name="T7" fmla="*/ 243 h 327"/>
              <a:gd name="T8" fmla="*/ 311 w 348"/>
              <a:gd name="T9" fmla="*/ 266 h 327"/>
              <a:gd name="T10" fmla="*/ 292 w 348"/>
              <a:gd name="T11" fmla="*/ 284 h 327"/>
              <a:gd name="T12" fmla="*/ 270 w 348"/>
              <a:gd name="T13" fmla="*/ 302 h 327"/>
              <a:gd name="T14" fmla="*/ 244 w 348"/>
              <a:gd name="T15" fmla="*/ 315 h 327"/>
              <a:gd name="T16" fmla="*/ 217 w 348"/>
              <a:gd name="T17" fmla="*/ 322 h 327"/>
              <a:gd name="T18" fmla="*/ 188 w 348"/>
              <a:gd name="T19" fmla="*/ 327 h 327"/>
              <a:gd name="T20" fmla="*/ 159 w 348"/>
              <a:gd name="T21" fmla="*/ 327 h 327"/>
              <a:gd name="T22" fmla="*/ 133 w 348"/>
              <a:gd name="T23" fmla="*/ 322 h 327"/>
              <a:gd name="T24" fmla="*/ 104 w 348"/>
              <a:gd name="T25" fmla="*/ 315 h 327"/>
              <a:gd name="T26" fmla="*/ 80 w 348"/>
              <a:gd name="T27" fmla="*/ 302 h 327"/>
              <a:gd name="T28" fmla="*/ 58 w 348"/>
              <a:gd name="T29" fmla="*/ 284 h 327"/>
              <a:gd name="T30" fmla="*/ 36 w 348"/>
              <a:gd name="T31" fmla="*/ 266 h 327"/>
              <a:gd name="T32" fmla="*/ 22 w 348"/>
              <a:gd name="T33" fmla="*/ 243 h 327"/>
              <a:gd name="T34" fmla="*/ 10 w 348"/>
              <a:gd name="T35" fmla="*/ 218 h 327"/>
              <a:gd name="T36" fmla="*/ 3 w 348"/>
              <a:gd name="T37" fmla="*/ 191 h 327"/>
              <a:gd name="T38" fmla="*/ 0 w 348"/>
              <a:gd name="T39" fmla="*/ 163 h 327"/>
              <a:gd name="T40" fmla="*/ 3 w 348"/>
              <a:gd name="T41" fmla="*/ 138 h 327"/>
              <a:gd name="T42" fmla="*/ 10 w 348"/>
              <a:gd name="T43" fmla="*/ 111 h 327"/>
              <a:gd name="T44" fmla="*/ 22 w 348"/>
              <a:gd name="T45" fmla="*/ 86 h 327"/>
              <a:gd name="T46" fmla="*/ 36 w 348"/>
              <a:gd name="T47" fmla="*/ 63 h 327"/>
              <a:gd name="T48" fmla="*/ 58 w 348"/>
              <a:gd name="T49" fmla="*/ 45 h 327"/>
              <a:gd name="T50" fmla="*/ 80 w 348"/>
              <a:gd name="T51" fmla="*/ 27 h 327"/>
              <a:gd name="T52" fmla="*/ 104 w 348"/>
              <a:gd name="T53" fmla="*/ 13 h 327"/>
              <a:gd name="T54" fmla="*/ 133 w 348"/>
              <a:gd name="T55" fmla="*/ 7 h 327"/>
              <a:gd name="T56" fmla="*/ 159 w 348"/>
              <a:gd name="T57" fmla="*/ 0 h 327"/>
              <a:gd name="T58" fmla="*/ 188 w 348"/>
              <a:gd name="T59" fmla="*/ 0 h 327"/>
              <a:gd name="T60" fmla="*/ 217 w 348"/>
              <a:gd name="T61" fmla="*/ 7 h 327"/>
              <a:gd name="T62" fmla="*/ 244 w 348"/>
              <a:gd name="T63" fmla="*/ 13 h 327"/>
              <a:gd name="T64" fmla="*/ 270 w 348"/>
              <a:gd name="T65" fmla="*/ 27 h 327"/>
              <a:gd name="T66" fmla="*/ 292 w 348"/>
              <a:gd name="T67" fmla="*/ 45 h 327"/>
              <a:gd name="T68" fmla="*/ 311 w 348"/>
              <a:gd name="T69" fmla="*/ 63 h 327"/>
              <a:gd name="T70" fmla="*/ 328 w 348"/>
              <a:gd name="T71" fmla="*/ 86 h 327"/>
              <a:gd name="T72" fmla="*/ 340 w 348"/>
              <a:gd name="T73" fmla="*/ 111 h 327"/>
              <a:gd name="T74" fmla="*/ 345 w 348"/>
              <a:gd name="T75" fmla="*/ 138 h 327"/>
              <a:gd name="T76" fmla="*/ 348 w 348"/>
              <a:gd name="T77" fmla="*/ 163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48" h="327">
                <a:moveTo>
                  <a:pt x="348" y="163"/>
                </a:moveTo>
                <a:lnTo>
                  <a:pt x="345" y="191"/>
                </a:lnTo>
                <a:lnTo>
                  <a:pt x="340" y="218"/>
                </a:lnTo>
                <a:lnTo>
                  <a:pt x="328" y="243"/>
                </a:lnTo>
                <a:lnTo>
                  <a:pt x="311" y="266"/>
                </a:lnTo>
                <a:lnTo>
                  <a:pt x="292" y="284"/>
                </a:lnTo>
                <a:lnTo>
                  <a:pt x="270" y="302"/>
                </a:lnTo>
                <a:lnTo>
                  <a:pt x="244" y="315"/>
                </a:lnTo>
                <a:lnTo>
                  <a:pt x="217" y="322"/>
                </a:lnTo>
                <a:lnTo>
                  <a:pt x="188" y="327"/>
                </a:lnTo>
                <a:lnTo>
                  <a:pt x="159" y="327"/>
                </a:lnTo>
                <a:lnTo>
                  <a:pt x="133" y="322"/>
                </a:lnTo>
                <a:lnTo>
                  <a:pt x="104" y="315"/>
                </a:lnTo>
                <a:lnTo>
                  <a:pt x="80" y="302"/>
                </a:lnTo>
                <a:lnTo>
                  <a:pt x="58" y="284"/>
                </a:lnTo>
                <a:lnTo>
                  <a:pt x="36" y="266"/>
                </a:lnTo>
                <a:lnTo>
                  <a:pt x="22" y="243"/>
                </a:lnTo>
                <a:lnTo>
                  <a:pt x="10" y="218"/>
                </a:lnTo>
                <a:lnTo>
                  <a:pt x="3" y="191"/>
                </a:lnTo>
                <a:lnTo>
                  <a:pt x="0" y="163"/>
                </a:lnTo>
                <a:lnTo>
                  <a:pt x="3" y="138"/>
                </a:lnTo>
                <a:lnTo>
                  <a:pt x="10" y="111"/>
                </a:lnTo>
                <a:lnTo>
                  <a:pt x="22" y="86"/>
                </a:lnTo>
                <a:lnTo>
                  <a:pt x="36" y="63"/>
                </a:lnTo>
                <a:lnTo>
                  <a:pt x="58" y="45"/>
                </a:lnTo>
                <a:lnTo>
                  <a:pt x="80" y="27"/>
                </a:lnTo>
                <a:lnTo>
                  <a:pt x="104" y="13"/>
                </a:lnTo>
                <a:lnTo>
                  <a:pt x="133" y="7"/>
                </a:lnTo>
                <a:lnTo>
                  <a:pt x="159" y="0"/>
                </a:lnTo>
                <a:lnTo>
                  <a:pt x="188" y="0"/>
                </a:lnTo>
                <a:lnTo>
                  <a:pt x="217" y="7"/>
                </a:lnTo>
                <a:lnTo>
                  <a:pt x="244" y="13"/>
                </a:lnTo>
                <a:lnTo>
                  <a:pt x="270" y="27"/>
                </a:lnTo>
                <a:lnTo>
                  <a:pt x="292" y="45"/>
                </a:lnTo>
                <a:lnTo>
                  <a:pt x="311" y="63"/>
                </a:lnTo>
                <a:lnTo>
                  <a:pt x="328" y="86"/>
                </a:lnTo>
                <a:lnTo>
                  <a:pt x="340" y="111"/>
                </a:lnTo>
                <a:lnTo>
                  <a:pt x="345" y="138"/>
                </a:lnTo>
                <a:lnTo>
                  <a:pt x="348" y="163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85" name="Rectangle 97"/>
          <p:cNvSpPr>
            <a:spLocks noChangeArrowheads="1"/>
          </p:cNvSpPr>
          <p:nvPr/>
        </p:nvSpPr>
        <p:spPr bwMode="auto">
          <a:xfrm>
            <a:off x="2371725" y="4360863"/>
            <a:ext cx="1766888" cy="893762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86" name="Rectangle 98"/>
          <p:cNvSpPr>
            <a:spLocks noChangeArrowheads="1"/>
          </p:cNvSpPr>
          <p:nvPr/>
        </p:nvSpPr>
        <p:spPr bwMode="auto">
          <a:xfrm>
            <a:off x="4173538" y="4040188"/>
            <a:ext cx="723900" cy="1627187"/>
          </a:xfrm>
          <a:prstGeom prst="rect">
            <a:avLst/>
          </a:prstGeom>
          <a:solidFill>
            <a:srgbClr val="67051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8787" name="Rectangle 99"/>
          <p:cNvSpPr>
            <a:spLocks noChangeArrowheads="1"/>
          </p:cNvSpPr>
          <p:nvPr/>
        </p:nvSpPr>
        <p:spPr bwMode="auto">
          <a:xfrm>
            <a:off x="4364038" y="4271963"/>
            <a:ext cx="3587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2800">
                <a:latin typeface="宋体" panose="02010600030101010101" pitchFamily="2" charset="-122"/>
                <a:ea typeface="楷体_GB2312" pitchFamily="49" charset="-122"/>
              </a:rPr>
              <a:t>放</a:t>
            </a:r>
            <a:endParaRPr lang="zh-CN" altLang="en-US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788" name="Rectangle 100"/>
          <p:cNvSpPr>
            <a:spLocks noChangeArrowheads="1"/>
          </p:cNvSpPr>
          <p:nvPr/>
        </p:nvSpPr>
        <p:spPr bwMode="auto">
          <a:xfrm>
            <a:off x="4364038" y="4700588"/>
            <a:ext cx="3587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2800">
                <a:latin typeface="宋体" panose="02010600030101010101" pitchFamily="2" charset="-122"/>
                <a:ea typeface="楷体_GB2312" pitchFamily="49" charset="-122"/>
              </a:rPr>
              <a:t>大</a:t>
            </a:r>
            <a:endParaRPr lang="zh-CN" altLang="en-US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789" name="Rectangle 101"/>
          <p:cNvSpPr>
            <a:spLocks noChangeArrowheads="1"/>
          </p:cNvSpPr>
          <p:nvPr/>
        </p:nvSpPr>
        <p:spPr bwMode="auto">
          <a:xfrm>
            <a:off x="4364038" y="5129213"/>
            <a:ext cx="3587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2800">
                <a:latin typeface="宋体" panose="02010600030101010101" pitchFamily="2" charset="-122"/>
                <a:ea typeface="楷体_GB2312" pitchFamily="49" charset="-122"/>
              </a:rPr>
              <a:t>器</a:t>
            </a:r>
            <a:endParaRPr lang="zh-CN" altLang="en-US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790" name="Line 102"/>
          <p:cNvSpPr>
            <a:spLocks noChangeShapeType="1"/>
          </p:cNvSpPr>
          <p:nvPr/>
        </p:nvSpPr>
        <p:spPr bwMode="auto">
          <a:xfrm>
            <a:off x="3276600" y="4641850"/>
            <a:ext cx="752475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91" name="Freeform 103"/>
          <p:cNvSpPr>
            <a:spLocks/>
          </p:cNvSpPr>
          <p:nvPr/>
        </p:nvSpPr>
        <p:spPr bwMode="auto">
          <a:xfrm>
            <a:off x="4038600" y="4562475"/>
            <a:ext cx="157163" cy="158750"/>
          </a:xfrm>
          <a:custGeom>
            <a:avLst/>
            <a:gdLst>
              <a:gd name="T0" fmla="*/ 0 w 99"/>
              <a:gd name="T1" fmla="*/ 100 h 100"/>
              <a:gd name="T2" fmla="*/ 99 w 99"/>
              <a:gd name="T3" fmla="*/ 50 h 100"/>
              <a:gd name="T4" fmla="*/ 0 w 99"/>
              <a:gd name="T5" fmla="*/ 0 h 100"/>
              <a:gd name="T6" fmla="*/ 0 w 99"/>
              <a:gd name="T7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9" h="100">
                <a:moveTo>
                  <a:pt x="0" y="100"/>
                </a:moveTo>
                <a:lnTo>
                  <a:pt x="99" y="50"/>
                </a:lnTo>
                <a:lnTo>
                  <a:pt x="0" y="0"/>
                </a:lnTo>
                <a:lnTo>
                  <a:pt x="0" y="100"/>
                </a:lnTo>
                <a:close/>
              </a:path>
            </a:pathLst>
          </a:custGeom>
          <a:solidFill>
            <a:srgbClr val="3333CC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92" name="Rectangle 104"/>
          <p:cNvSpPr>
            <a:spLocks noChangeArrowheads="1"/>
          </p:cNvSpPr>
          <p:nvPr/>
        </p:nvSpPr>
        <p:spPr bwMode="auto">
          <a:xfrm>
            <a:off x="4921250" y="4587875"/>
            <a:ext cx="865188" cy="20638"/>
          </a:xfrm>
          <a:prstGeom prst="rect">
            <a:avLst/>
          </a:prstGeom>
          <a:solidFill>
            <a:srgbClr val="3333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93" name="Freeform 105"/>
          <p:cNvSpPr>
            <a:spLocks/>
          </p:cNvSpPr>
          <p:nvPr/>
        </p:nvSpPr>
        <p:spPr bwMode="auto">
          <a:xfrm>
            <a:off x="5783263" y="4505325"/>
            <a:ext cx="185737" cy="187325"/>
          </a:xfrm>
          <a:custGeom>
            <a:avLst/>
            <a:gdLst>
              <a:gd name="T0" fmla="*/ 0 w 117"/>
              <a:gd name="T1" fmla="*/ 118 h 118"/>
              <a:gd name="T2" fmla="*/ 117 w 117"/>
              <a:gd name="T3" fmla="*/ 58 h 118"/>
              <a:gd name="T4" fmla="*/ 0 w 117"/>
              <a:gd name="T5" fmla="*/ 0 h 118"/>
              <a:gd name="T6" fmla="*/ 0 w 117"/>
              <a:gd name="T7" fmla="*/ 118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7" h="118">
                <a:moveTo>
                  <a:pt x="0" y="118"/>
                </a:moveTo>
                <a:lnTo>
                  <a:pt x="117" y="58"/>
                </a:lnTo>
                <a:lnTo>
                  <a:pt x="0" y="0"/>
                </a:lnTo>
                <a:lnTo>
                  <a:pt x="0" y="118"/>
                </a:lnTo>
                <a:close/>
              </a:path>
            </a:pathLst>
          </a:custGeom>
          <a:solidFill>
            <a:srgbClr val="3333CC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94" name="Rectangle 106"/>
          <p:cNvSpPr>
            <a:spLocks noChangeArrowheads="1"/>
          </p:cNvSpPr>
          <p:nvPr/>
        </p:nvSpPr>
        <p:spPr bwMode="auto">
          <a:xfrm>
            <a:off x="2517775" y="3873500"/>
            <a:ext cx="106997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95" name="Rectangle 107"/>
          <p:cNvSpPr>
            <a:spLocks noChangeArrowheads="1"/>
          </p:cNvSpPr>
          <p:nvPr/>
        </p:nvSpPr>
        <p:spPr bwMode="auto">
          <a:xfrm>
            <a:off x="2614613" y="3963988"/>
            <a:ext cx="5111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2000">
                <a:latin typeface="宋体" panose="02010600030101010101" pitchFamily="2" charset="-122"/>
                <a:ea typeface="楷体_GB2312" pitchFamily="49" charset="-122"/>
              </a:rPr>
              <a:t>话筒</a:t>
            </a:r>
            <a:endParaRPr lang="zh-CN" altLang="en-US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796" name="Rectangle 108"/>
          <p:cNvSpPr>
            <a:spLocks noChangeArrowheads="1"/>
          </p:cNvSpPr>
          <p:nvPr/>
        </p:nvSpPr>
        <p:spPr bwMode="auto">
          <a:xfrm>
            <a:off x="5605463" y="3836988"/>
            <a:ext cx="1227137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97" name="Rectangle 109"/>
          <p:cNvSpPr>
            <a:spLocks noChangeArrowheads="1"/>
          </p:cNvSpPr>
          <p:nvPr/>
        </p:nvSpPr>
        <p:spPr bwMode="auto">
          <a:xfrm>
            <a:off x="5697538" y="3922713"/>
            <a:ext cx="7667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2000">
                <a:latin typeface="宋体" panose="02010600030101010101" pitchFamily="2" charset="-122"/>
                <a:ea typeface="楷体_GB2312" pitchFamily="49" charset="-122"/>
              </a:rPr>
              <a:t>扬声器</a:t>
            </a:r>
            <a:endParaRPr lang="zh-CN" altLang="en-US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798" name="Freeform 110"/>
          <p:cNvSpPr>
            <a:spLocks noEditPoints="1"/>
          </p:cNvSpPr>
          <p:nvPr/>
        </p:nvSpPr>
        <p:spPr bwMode="auto">
          <a:xfrm>
            <a:off x="6172200" y="4175125"/>
            <a:ext cx="506413" cy="1092200"/>
          </a:xfrm>
          <a:custGeom>
            <a:avLst/>
            <a:gdLst>
              <a:gd name="T0" fmla="*/ 0 w 319"/>
              <a:gd name="T1" fmla="*/ 170 h 688"/>
              <a:gd name="T2" fmla="*/ 0 w 319"/>
              <a:gd name="T3" fmla="*/ 514 h 688"/>
              <a:gd name="T4" fmla="*/ 158 w 319"/>
              <a:gd name="T5" fmla="*/ 514 h 688"/>
              <a:gd name="T6" fmla="*/ 158 w 319"/>
              <a:gd name="T7" fmla="*/ 170 h 688"/>
              <a:gd name="T8" fmla="*/ 0 w 319"/>
              <a:gd name="T9" fmla="*/ 170 h 688"/>
              <a:gd name="T10" fmla="*/ 319 w 319"/>
              <a:gd name="T11" fmla="*/ 0 h 688"/>
              <a:gd name="T12" fmla="*/ 319 w 319"/>
              <a:gd name="T13" fmla="*/ 688 h 688"/>
              <a:gd name="T14" fmla="*/ 158 w 319"/>
              <a:gd name="T15" fmla="*/ 514 h 688"/>
              <a:gd name="T16" fmla="*/ 158 w 319"/>
              <a:gd name="T17" fmla="*/ 170 h 688"/>
              <a:gd name="T18" fmla="*/ 319 w 319"/>
              <a:gd name="T19" fmla="*/ 0 h 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19" h="688">
                <a:moveTo>
                  <a:pt x="0" y="170"/>
                </a:moveTo>
                <a:lnTo>
                  <a:pt x="0" y="514"/>
                </a:lnTo>
                <a:lnTo>
                  <a:pt x="158" y="514"/>
                </a:lnTo>
                <a:lnTo>
                  <a:pt x="158" y="170"/>
                </a:lnTo>
                <a:lnTo>
                  <a:pt x="0" y="170"/>
                </a:lnTo>
                <a:close/>
                <a:moveTo>
                  <a:pt x="319" y="0"/>
                </a:moveTo>
                <a:lnTo>
                  <a:pt x="319" y="688"/>
                </a:lnTo>
                <a:lnTo>
                  <a:pt x="158" y="514"/>
                </a:lnTo>
                <a:lnTo>
                  <a:pt x="158" y="170"/>
                </a:lnTo>
                <a:lnTo>
                  <a:pt x="3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799" name="Rectangle 111"/>
          <p:cNvSpPr>
            <a:spLocks noChangeArrowheads="1"/>
          </p:cNvSpPr>
          <p:nvPr/>
        </p:nvSpPr>
        <p:spPr bwMode="auto">
          <a:xfrm>
            <a:off x="6172200" y="4445000"/>
            <a:ext cx="250825" cy="546100"/>
          </a:xfrm>
          <a:prstGeom prst="rect">
            <a:avLst/>
          </a:prstGeom>
          <a:noFill/>
          <a:ln w="63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800" name="Freeform 112"/>
          <p:cNvSpPr>
            <a:spLocks/>
          </p:cNvSpPr>
          <p:nvPr/>
        </p:nvSpPr>
        <p:spPr bwMode="auto">
          <a:xfrm>
            <a:off x="6423025" y="4175125"/>
            <a:ext cx="255588" cy="1092200"/>
          </a:xfrm>
          <a:custGeom>
            <a:avLst/>
            <a:gdLst>
              <a:gd name="T0" fmla="*/ 161 w 161"/>
              <a:gd name="T1" fmla="*/ 0 h 688"/>
              <a:gd name="T2" fmla="*/ 161 w 161"/>
              <a:gd name="T3" fmla="*/ 688 h 688"/>
              <a:gd name="T4" fmla="*/ 0 w 161"/>
              <a:gd name="T5" fmla="*/ 514 h 688"/>
              <a:gd name="T6" fmla="*/ 0 w 161"/>
              <a:gd name="T7" fmla="*/ 170 h 688"/>
              <a:gd name="T8" fmla="*/ 161 w 161"/>
              <a:gd name="T9" fmla="*/ 0 h 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1" h="688">
                <a:moveTo>
                  <a:pt x="161" y="0"/>
                </a:moveTo>
                <a:lnTo>
                  <a:pt x="161" y="688"/>
                </a:lnTo>
                <a:lnTo>
                  <a:pt x="0" y="514"/>
                </a:lnTo>
                <a:lnTo>
                  <a:pt x="0" y="170"/>
                </a:lnTo>
                <a:lnTo>
                  <a:pt x="161" y="0"/>
                </a:lnTo>
              </a:path>
            </a:pathLst>
          </a:custGeom>
          <a:noFill/>
          <a:ln w="63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801" name="Line 113"/>
          <p:cNvSpPr>
            <a:spLocks noChangeShapeType="1"/>
          </p:cNvSpPr>
          <p:nvPr/>
        </p:nvSpPr>
        <p:spPr bwMode="auto">
          <a:xfrm flipH="1">
            <a:off x="5915025" y="4856163"/>
            <a:ext cx="257175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802" name="Line 114"/>
          <p:cNvSpPr>
            <a:spLocks noChangeShapeType="1"/>
          </p:cNvSpPr>
          <p:nvPr/>
        </p:nvSpPr>
        <p:spPr bwMode="auto">
          <a:xfrm flipH="1">
            <a:off x="5915025" y="4586288"/>
            <a:ext cx="257175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803" name="Line 115"/>
          <p:cNvSpPr>
            <a:spLocks noChangeShapeType="1"/>
          </p:cNvSpPr>
          <p:nvPr/>
        </p:nvSpPr>
        <p:spPr bwMode="auto">
          <a:xfrm>
            <a:off x="5681663" y="5395913"/>
            <a:ext cx="441325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804" name="Line 116"/>
          <p:cNvSpPr>
            <a:spLocks noChangeShapeType="1"/>
          </p:cNvSpPr>
          <p:nvPr/>
        </p:nvSpPr>
        <p:spPr bwMode="auto">
          <a:xfrm flipV="1">
            <a:off x="5908675" y="4832350"/>
            <a:ext cx="1588" cy="5635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805" name="Rectangle 117"/>
          <p:cNvSpPr>
            <a:spLocks noChangeArrowheads="1"/>
          </p:cNvSpPr>
          <p:nvPr/>
        </p:nvSpPr>
        <p:spPr bwMode="auto">
          <a:xfrm>
            <a:off x="3405188" y="5849938"/>
            <a:ext cx="3452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8806" name="Rectangle 118"/>
          <p:cNvSpPr>
            <a:spLocks noChangeArrowheads="1"/>
          </p:cNvSpPr>
          <p:nvPr/>
        </p:nvSpPr>
        <p:spPr bwMode="auto">
          <a:xfrm>
            <a:off x="3500438" y="5949950"/>
            <a:ext cx="24511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>
                <a:latin typeface="宋体" panose="02010600030101010101" pitchFamily="2" charset="-122"/>
                <a:ea typeface="楷体_GB2312" pitchFamily="49" charset="-122"/>
              </a:rPr>
              <a:t>扩音机电路示意图</a:t>
            </a:r>
            <a:endParaRPr lang="zh-CN" altLang="en-US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98807" name="AutoShape 119"/>
          <p:cNvSpPr>
            <a:spLocks noChangeArrowheads="1"/>
          </p:cNvSpPr>
          <p:nvPr/>
        </p:nvSpPr>
        <p:spPr bwMode="auto">
          <a:xfrm>
            <a:off x="334963" y="3756025"/>
            <a:ext cx="1597025" cy="1284288"/>
          </a:xfrm>
          <a:prstGeom prst="cloudCallout">
            <a:avLst>
              <a:gd name="adj1" fmla="val 90856"/>
              <a:gd name="adj2" fmla="val 18106"/>
            </a:avLst>
          </a:prstGeom>
          <a:solidFill>
            <a:srgbClr val="67051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信号源</a:t>
            </a:r>
          </a:p>
          <a:p>
            <a:pPr eaLnBrk="0" hangingPunct="0"/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（电源）</a:t>
            </a:r>
            <a:endParaRPr lang="zh-CN" altLang="en-US" sz="2800" i="1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498808" name="Line 120"/>
          <p:cNvSpPr>
            <a:spLocks noChangeShapeType="1"/>
          </p:cNvSpPr>
          <p:nvPr/>
        </p:nvSpPr>
        <p:spPr bwMode="auto">
          <a:xfrm>
            <a:off x="0" y="3314700"/>
            <a:ext cx="9144000" cy="38100"/>
          </a:xfrm>
          <a:prstGeom prst="line">
            <a:avLst/>
          </a:prstGeom>
          <a:noFill/>
          <a:ln w="38100">
            <a:solidFill>
              <a:schemeClr val="hlink"/>
            </a:solidFill>
            <a:prstDash val="lgDashDot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8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8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8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8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8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8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8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8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8691" grpId="0" animBg="1" autoUpdateAnimBg="0"/>
      <p:bldP spid="498692" grpId="0" animBg="1" autoUpdateAnimBg="0"/>
      <p:bldP spid="498806" grpId="0" autoUpdateAnimBg="0"/>
      <p:bldP spid="498807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714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670511"/>
          </a:solidFill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1.1 电路模型</a:t>
            </a:r>
          </a:p>
        </p:txBody>
      </p:sp>
      <p:sp>
        <p:nvSpPr>
          <p:cNvPr id="499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  <a:buSzTx/>
              <a:buFontTx/>
              <a:buNone/>
            </a:pP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  <a:ea typeface="楷体_GB2312" pitchFamily="49" charset="-122"/>
              </a:rPr>
              <a:t>目的</a:t>
            </a:r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：通过对电路模型的分析计算来</a:t>
            </a:r>
            <a:r>
              <a:rPr lang="zh-CN" altLang="en-US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预测实际电路的特性,</a:t>
            </a:r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 </a:t>
            </a:r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从而改进实际电路的电气特性和设计出新的电路。</a:t>
            </a:r>
          </a:p>
          <a:p>
            <a:pPr>
              <a:spcBef>
                <a:spcPct val="0"/>
              </a:spcBef>
              <a:buSzTx/>
              <a:buFontTx/>
              <a:buNone/>
            </a:pPr>
            <a:r>
              <a:rPr lang="zh-CN" altLang="en-US" sz="4000">
                <a:solidFill>
                  <a:srgbClr val="FFFF00"/>
                </a:solidFill>
                <a:latin typeface="Times New Roman" panose="02020603050405020304" pitchFamily="18" charset="0"/>
                <a:ea typeface="楷体_GB2312" pitchFamily="49" charset="-122"/>
              </a:rPr>
              <a:t>任务</a:t>
            </a:r>
            <a:r>
              <a:rPr lang="zh-CN" altLang="en-US" sz="4000">
                <a:latin typeface="Times New Roman" panose="02020603050405020304" pitchFamily="18" charset="0"/>
                <a:ea typeface="楷体_GB2312" pitchFamily="49" charset="-122"/>
              </a:rPr>
              <a:t>：</a:t>
            </a:r>
            <a:r>
              <a:rPr lang="zh-CN" altLang="en-US" sz="40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掌握电路的基本理论和电路分析的方法。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670511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1.1 电路模型</a:t>
            </a:r>
          </a:p>
        </p:txBody>
      </p:sp>
      <p:sp>
        <p:nvSpPr>
          <p:cNvPr id="500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ct val="0"/>
              </a:spcBef>
              <a:buSzTx/>
              <a:buFontTx/>
              <a:buNone/>
            </a:pPr>
            <a:r>
              <a:rPr lang="zh-CN" altLang="en-US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电路模型</a:t>
            </a:r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是</a:t>
            </a:r>
            <a:r>
              <a:rPr lang="zh-CN" altLang="en-US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实际电路抽象而成，它近似地反映实际电路的电气特性。</a:t>
            </a:r>
          </a:p>
          <a:p>
            <a:pPr>
              <a:lnSpc>
                <a:spcPct val="120000"/>
              </a:lnSpc>
              <a:spcBef>
                <a:spcPct val="0"/>
              </a:spcBef>
              <a:buSzTx/>
              <a:buFontTx/>
              <a:buNone/>
            </a:pPr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电路模型由一些理想电路元件用理想导线连结而成。用不同特性的电路元件按照不同的方式连结就构成不同特性的电路。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Text Box 2"/>
          <p:cNvSpPr txBox="1">
            <a:spLocks noChangeArrowheads="1"/>
          </p:cNvSpPr>
          <p:nvPr/>
        </p:nvSpPr>
        <p:spPr bwMode="auto">
          <a:xfrm>
            <a:off x="309563" y="1200150"/>
            <a:ext cx="53117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44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电路元件的理想化</a:t>
            </a:r>
          </a:p>
        </p:txBody>
      </p:sp>
      <p:sp>
        <p:nvSpPr>
          <p:cNvPr id="434179" name="Text Box 3"/>
          <p:cNvSpPr txBox="1">
            <a:spLocks noChangeArrowheads="1"/>
          </p:cNvSpPr>
          <p:nvPr/>
        </p:nvSpPr>
        <p:spPr bwMode="auto">
          <a:xfrm>
            <a:off x="566738" y="2081213"/>
            <a:ext cx="8321675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  在一定条件下突出元件主要的电磁性质，忽略其次要因素，把它近似地看作理想电路元件。</a:t>
            </a:r>
            <a:endParaRPr lang="zh-CN" altLang="en-US" sz="3200" i="1">
              <a:solidFill>
                <a:schemeClr val="accent2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34180" name="Text Box 4"/>
          <p:cNvSpPr txBox="1">
            <a:spLocks noChangeArrowheads="1"/>
          </p:cNvSpPr>
          <p:nvPr/>
        </p:nvSpPr>
        <p:spPr bwMode="auto">
          <a:xfrm>
            <a:off x="319088" y="3954463"/>
            <a:ext cx="74104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44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为什么电路元件要理想化?</a:t>
            </a:r>
            <a:endParaRPr lang="zh-CN" altLang="en-US" sz="2800" i="1">
              <a:solidFill>
                <a:schemeClr val="hlink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34181" name="Text Box 5"/>
          <p:cNvSpPr txBox="1">
            <a:spLocks noChangeArrowheads="1"/>
          </p:cNvSpPr>
          <p:nvPr/>
        </p:nvSpPr>
        <p:spPr bwMode="auto">
          <a:xfrm>
            <a:off x="454025" y="4857750"/>
            <a:ext cx="814863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  便于对实际电路进行分析和用数学描述，将实际元件理想化（或称模型化）。</a:t>
            </a:r>
            <a:endParaRPr lang="zh-CN" altLang="en-US" sz="280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3418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000250" y="171450"/>
            <a:ext cx="5181600" cy="1143000"/>
          </a:xfrm>
          <a:solidFill>
            <a:srgbClr val="670511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1.1 电路模型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4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4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34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434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34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434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4178" grpId="0" autoUpdateAnimBg="0"/>
      <p:bldP spid="434179" grpId="0" autoUpdateAnimBg="0"/>
      <p:bldP spid="434180" grpId="0" autoUpdateAnimBg="0"/>
      <p:bldP spid="434181" grpId="0" autoUpdateAnimBg="0"/>
      <p:bldP spid="434182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2" name="AutoShape 2"/>
          <p:cNvSpPr>
            <a:spLocks noChangeArrowheads="1"/>
          </p:cNvSpPr>
          <p:nvPr/>
        </p:nvSpPr>
        <p:spPr bwMode="auto">
          <a:xfrm>
            <a:off x="2701925" y="1838325"/>
            <a:ext cx="1439863" cy="419100"/>
          </a:xfrm>
          <a:prstGeom prst="curvedDownArrow">
            <a:avLst>
              <a:gd name="adj1" fmla="val 92809"/>
              <a:gd name="adj2" fmla="val 149624"/>
              <a:gd name="adj3" fmla="val 3674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5203" name="Text Box 3"/>
          <p:cNvSpPr txBox="1">
            <a:spLocks noChangeArrowheads="1"/>
          </p:cNvSpPr>
          <p:nvPr/>
        </p:nvSpPr>
        <p:spPr bwMode="auto">
          <a:xfrm>
            <a:off x="1143000" y="4945063"/>
            <a:ext cx="6781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图1－1  手电筒的电路模型</a:t>
            </a:r>
          </a:p>
        </p:txBody>
      </p:sp>
      <p:sp>
        <p:nvSpPr>
          <p:cNvPr id="435249" name="Freeform 49"/>
          <p:cNvSpPr>
            <a:spLocks/>
          </p:cNvSpPr>
          <p:nvPr/>
        </p:nvSpPr>
        <p:spPr bwMode="auto">
          <a:xfrm>
            <a:off x="1031875" y="1420813"/>
            <a:ext cx="1304925" cy="511175"/>
          </a:xfrm>
          <a:custGeom>
            <a:avLst/>
            <a:gdLst>
              <a:gd name="T0" fmla="*/ 0 w 822"/>
              <a:gd name="T1" fmla="*/ 0 h 322"/>
              <a:gd name="T2" fmla="*/ 206 w 822"/>
              <a:gd name="T3" fmla="*/ 322 h 322"/>
              <a:gd name="T4" fmla="*/ 617 w 822"/>
              <a:gd name="T5" fmla="*/ 322 h 322"/>
              <a:gd name="T6" fmla="*/ 822 w 822"/>
              <a:gd name="T7" fmla="*/ 0 h 322"/>
              <a:gd name="T8" fmla="*/ 0 w 822"/>
              <a:gd name="T9" fmla="*/ 0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2" h="322">
                <a:moveTo>
                  <a:pt x="0" y="0"/>
                </a:moveTo>
                <a:lnTo>
                  <a:pt x="206" y="322"/>
                </a:lnTo>
                <a:lnTo>
                  <a:pt x="617" y="322"/>
                </a:lnTo>
                <a:lnTo>
                  <a:pt x="82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5250" name="Freeform 50"/>
          <p:cNvSpPr>
            <a:spLocks noEditPoints="1"/>
          </p:cNvSpPr>
          <p:nvPr/>
        </p:nvSpPr>
        <p:spPr bwMode="auto">
          <a:xfrm>
            <a:off x="996950" y="1401763"/>
            <a:ext cx="1374775" cy="549275"/>
          </a:xfrm>
          <a:custGeom>
            <a:avLst/>
            <a:gdLst>
              <a:gd name="T0" fmla="*/ 218 w 866"/>
              <a:gd name="T1" fmla="*/ 341 h 346"/>
              <a:gd name="T2" fmla="*/ 222 w 866"/>
              <a:gd name="T3" fmla="*/ 346 h 346"/>
              <a:gd name="T4" fmla="*/ 228 w 866"/>
              <a:gd name="T5" fmla="*/ 346 h 346"/>
              <a:gd name="T6" fmla="*/ 639 w 866"/>
              <a:gd name="T7" fmla="*/ 346 h 346"/>
              <a:gd name="T8" fmla="*/ 645 w 866"/>
              <a:gd name="T9" fmla="*/ 346 h 346"/>
              <a:gd name="T10" fmla="*/ 649 w 866"/>
              <a:gd name="T11" fmla="*/ 341 h 346"/>
              <a:gd name="T12" fmla="*/ 854 w 866"/>
              <a:gd name="T13" fmla="*/ 19 h 346"/>
              <a:gd name="T14" fmla="*/ 866 w 866"/>
              <a:gd name="T15" fmla="*/ 0 h 346"/>
              <a:gd name="T16" fmla="*/ 844 w 866"/>
              <a:gd name="T17" fmla="*/ 0 h 346"/>
              <a:gd name="T18" fmla="*/ 22 w 866"/>
              <a:gd name="T19" fmla="*/ 0 h 346"/>
              <a:gd name="T20" fmla="*/ 0 w 866"/>
              <a:gd name="T21" fmla="*/ 0 h 346"/>
              <a:gd name="T22" fmla="*/ 12 w 866"/>
              <a:gd name="T23" fmla="*/ 19 h 346"/>
              <a:gd name="T24" fmla="*/ 218 w 866"/>
              <a:gd name="T25" fmla="*/ 341 h 346"/>
              <a:gd name="T26" fmla="*/ 32 w 866"/>
              <a:gd name="T27" fmla="*/ 6 h 346"/>
              <a:gd name="T28" fmla="*/ 22 w 866"/>
              <a:gd name="T29" fmla="*/ 12 h 346"/>
              <a:gd name="T30" fmla="*/ 22 w 866"/>
              <a:gd name="T31" fmla="*/ 24 h 346"/>
              <a:gd name="T32" fmla="*/ 844 w 866"/>
              <a:gd name="T33" fmla="*/ 24 h 346"/>
              <a:gd name="T34" fmla="*/ 844 w 866"/>
              <a:gd name="T35" fmla="*/ 12 h 346"/>
              <a:gd name="T36" fmla="*/ 834 w 866"/>
              <a:gd name="T37" fmla="*/ 6 h 346"/>
              <a:gd name="T38" fmla="*/ 629 w 866"/>
              <a:gd name="T39" fmla="*/ 328 h 346"/>
              <a:gd name="T40" fmla="*/ 639 w 866"/>
              <a:gd name="T41" fmla="*/ 334 h 346"/>
              <a:gd name="T42" fmla="*/ 639 w 866"/>
              <a:gd name="T43" fmla="*/ 322 h 346"/>
              <a:gd name="T44" fmla="*/ 228 w 866"/>
              <a:gd name="T45" fmla="*/ 322 h 346"/>
              <a:gd name="T46" fmla="*/ 228 w 866"/>
              <a:gd name="T47" fmla="*/ 334 h 346"/>
              <a:gd name="T48" fmla="*/ 238 w 866"/>
              <a:gd name="T49" fmla="*/ 328 h 346"/>
              <a:gd name="T50" fmla="*/ 32 w 866"/>
              <a:gd name="T51" fmla="*/ 6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866" h="346">
                <a:moveTo>
                  <a:pt x="218" y="341"/>
                </a:moveTo>
                <a:lnTo>
                  <a:pt x="222" y="346"/>
                </a:lnTo>
                <a:lnTo>
                  <a:pt x="228" y="346"/>
                </a:lnTo>
                <a:lnTo>
                  <a:pt x="639" y="346"/>
                </a:lnTo>
                <a:lnTo>
                  <a:pt x="645" y="346"/>
                </a:lnTo>
                <a:lnTo>
                  <a:pt x="649" y="341"/>
                </a:lnTo>
                <a:lnTo>
                  <a:pt x="854" y="19"/>
                </a:lnTo>
                <a:lnTo>
                  <a:pt x="866" y="0"/>
                </a:lnTo>
                <a:lnTo>
                  <a:pt x="844" y="0"/>
                </a:lnTo>
                <a:lnTo>
                  <a:pt x="22" y="0"/>
                </a:lnTo>
                <a:lnTo>
                  <a:pt x="0" y="0"/>
                </a:lnTo>
                <a:lnTo>
                  <a:pt x="12" y="19"/>
                </a:lnTo>
                <a:lnTo>
                  <a:pt x="218" y="341"/>
                </a:lnTo>
                <a:close/>
                <a:moveTo>
                  <a:pt x="32" y="6"/>
                </a:moveTo>
                <a:lnTo>
                  <a:pt x="22" y="12"/>
                </a:lnTo>
                <a:lnTo>
                  <a:pt x="22" y="24"/>
                </a:lnTo>
                <a:lnTo>
                  <a:pt x="844" y="24"/>
                </a:lnTo>
                <a:lnTo>
                  <a:pt x="844" y="12"/>
                </a:lnTo>
                <a:lnTo>
                  <a:pt x="834" y="6"/>
                </a:lnTo>
                <a:lnTo>
                  <a:pt x="629" y="328"/>
                </a:lnTo>
                <a:lnTo>
                  <a:pt x="639" y="334"/>
                </a:lnTo>
                <a:lnTo>
                  <a:pt x="639" y="322"/>
                </a:lnTo>
                <a:lnTo>
                  <a:pt x="228" y="322"/>
                </a:lnTo>
                <a:lnTo>
                  <a:pt x="228" y="334"/>
                </a:lnTo>
                <a:lnTo>
                  <a:pt x="238" y="328"/>
                </a:lnTo>
                <a:lnTo>
                  <a:pt x="32" y="6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51" name="Rectangle 51"/>
          <p:cNvSpPr>
            <a:spLocks noChangeArrowheads="1"/>
          </p:cNvSpPr>
          <p:nvPr/>
        </p:nvSpPr>
        <p:spPr bwMode="auto">
          <a:xfrm>
            <a:off x="1360488" y="1955800"/>
            <a:ext cx="620712" cy="1765300"/>
          </a:xfrm>
          <a:prstGeom prst="rect">
            <a:avLst/>
          </a:prstGeom>
          <a:solidFill>
            <a:srgbClr val="67051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5252" name="Rectangle 52"/>
          <p:cNvSpPr>
            <a:spLocks noChangeArrowheads="1"/>
          </p:cNvSpPr>
          <p:nvPr/>
        </p:nvSpPr>
        <p:spPr bwMode="auto">
          <a:xfrm>
            <a:off x="2012950" y="2327275"/>
            <a:ext cx="65088" cy="254000"/>
          </a:xfrm>
          <a:prstGeom prst="rect">
            <a:avLst/>
          </a:prstGeom>
          <a:solidFill>
            <a:srgbClr val="80008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5205" name="Rectangle 5"/>
          <p:cNvSpPr>
            <a:spLocks noChangeArrowheads="1"/>
          </p:cNvSpPr>
          <p:nvPr/>
        </p:nvSpPr>
        <p:spPr bwMode="auto">
          <a:xfrm>
            <a:off x="4960938" y="3983038"/>
            <a:ext cx="13970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06" name="Rectangle 6"/>
          <p:cNvSpPr>
            <a:spLocks noChangeArrowheads="1"/>
          </p:cNvSpPr>
          <p:nvPr/>
        </p:nvSpPr>
        <p:spPr bwMode="auto">
          <a:xfrm>
            <a:off x="7532688" y="3962400"/>
            <a:ext cx="10683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08" name="Freeform 8"/>
          <p:cNvSpPr>
            <a:spLocks/>
          </p:cNvSpPr>
          <p:nvPr/>
        </p:nvSpPr>
        <p:spPr bwMode="auto">
          <a:xfrm>
            <a:off x="4854575" y="1619250"/>
            <a:ext cx="635000" cy="658813"/>
          </a:xfrm>
          <a:custGeom>
            <a:avLst/>
            <a:gdLst>
              <a:gd name="T0" fmla="*/ 0 w 327"/>
              <a:gd name="T1" fmla="*/ 208 h 415"/>
              <a:gd name="T2" fmla="*/ 3 w 327"/>
              <a:gd name="T3" fmla="*/ 167 h 415"/>
              <a:gd name="T4" fmla="*/ 10 w 327"/>
              <a:gd name="T5" fmla="*/ 130 h 415"/>
              <a:gd name="T6" fmla="*/ 27 w 327"/>
              <a:gd name="T7" fmla="*/ 94 h 415"/>
              <a:gd name="T8" fmla="*/ 48 w 327"/>
              <a:gd name="T9" fmla="*/ 61 h 415"/>
              <a:gd name="T10" fmla="*/ 73 w 327"/>
              <a:gd name="T11" fmla="*/ 37 h 415"/>
              <a:gd name="T12" fmla="*/ 101 w 327"/>
              <a:gd name="T13" fmla="*/ 20 h 415"/>
              <a:gd name="T14" fmla="*/ 132 w 327"/>
              <a:gd name="T15" fmla="*/ 4 h 415"/>
              <a:gd name="T16" fmla="*/ 163 w 327"/>
              <a:gd name="T17" fmla="*/ 0 h 415"/>
              <a:gd name="T18" fmla="*/ 194 w 327"/>
              <a:gd name="T19" fmla="*/ 4 h 415"/>
              <a:gd name="T20" fmla="*/ 226 w 327"/>
              <a:gd name="T21" fmla="*/ 20 h 415"/>
              <a:gd name="T22" fmla="*/ 254 w 327"/>
              <a:gd name="T23" fmla="*/ 37 h 415"/>
              <a:gd name="T24" fmla="*/ 278 w 327"/>
              <a:gd name="T25" fmla="*/ 61 h 415"/>
              <a:gd name="T26" fmla="*/ 299 w 327"/>
              <a:gd name="T27" fmla="*/ 94 h 415"/>
              <a:gd name="T28" fmla="*/ 313 w 327"/>
              <a:gd name="T29" fmla="*/ 130 h 415"/>
              <a:gd name="T30" fmla="*/ 323 w 327"/>
              <a:gd name="T31" fmla="*/ 167 h 415"/>
              <a:gd name="T32" fmla="*/ 327 w 327"/>
              <a:gd name="T33" fmla="*/ 208 h 415"/>
              <a:gd name="T34" fmla="*/ 323 w 327"/>
              <a:gd name="T35" fmla="*/ 248 h 415"/>
              <a:gd name="T36" fmla="*/ 313 w 327"/>
              <a:gd name="T37" fmla="*/ 285 h 415"/>
              <a:gd name="T38" fmla="*/ 299 w 327"/>
              <a:gd name="T39" fmla="*/ 322 h 415"/>
              <a:gd name="T40" fmla="*/ 278 w 327"/>
              <a:gd name="T41" fmla="*/ 354 h 415"/>
              <a:gd name="T42" fmla="*/ 254 w 327"/>
              <a:gd name="T43" fmla="*/ 379 h 415"/>
              <a:gd name="T44" fmla="*/ 226 w 327"/>
              <a:gd name="T45" fmla="*/ 395 h 415"/>
              <a:gd name="T46" fmla="*/ 194 w 327"/>
              <a:gd name="T47" fmla="*/ 411 h 415"/>
              <a:gd name="T48" fmla="*/ 163 w 327"/>
              <a:gd name="T49" fmla="*/ 415 h 415"/>
              <a:gd name="T50" fmla="*/ 132 w 327"/>
              <a:gd name="T51" fmla="*/ 411 h 415"/>
              <a:gd name="T52" fmla="*/ 101 w 327"/>
              <a:gd name="T53" fmla="*/ 395 h 415"/>
              <a:gd name="T54" fmla="*/ 73 w 327"/>
              <a:gd name="T55" fmla="*/ 379 h 415"/>
              <a:gd name="T56" fmla="*/ 48 w 327"/>
              <a:gd name="T57" fmla="*/ 354 h 415"/>
              <a:gd name="T58" fmla="*/ 27 w 327"/>
              <a:gd name="T59" fmla="*/ 322 h 415"/>
              <a:gd name="T60" fmla="*/ 10 w 327"/>
              <a:gd name="T61" fmla="*/ 285 h 415"/>
              <a:gd name="T62" fmla="*/ 3 w 327"/>
              <a:gd name="T63" fmla="*/ 248 h 415"/>
              <a:gd name="T64" fmla="*/ 0 w 327"/>
              <a:gd name="T65" fmla="*/ 208 h 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27" h="415">
                <a:moveTo>
                  <a:pt x="0" y="208"/>
                </a:moveTo>
                <a:lnTo>
                  <a:pt x="3" y="167"/>
                </a:lnTo>
                <a:lnTo>
                  <a:pt x="10" y="130"/>
                </a:lnTo>
                <a:lnTo>
                  <a:pt x="27" y="94"/>
                </a:lnTo>
                <a:lnTo>
                  <a:pt x="48" y="61"/>
                </a:lnTo>
                <a:lnTo>
                  <a:pt x="73" y="37"/>
                </a:lnTo>
                <a:lnTo>
                  <a:pt x="101" y="20"/>
                </a:lnTo>
                <a:lnTo>
                  <a:pt x="132" y="4"/>
                </a:lnTo>
                <a:lnTo>
                  <a:pt x="163" y="0"/>
                </a:lnTo>
                <a:lnTo>
                  <a:pt x="194" y="4"/>
                </a:lnTo>
                <a:lnTo>
                  <a:pt x="226" y="20"/>
                </a:lnTo>
                <a:lnTo>
                  <a:pt x="254" y="37"/>
                </a:lnTo>
                <a:lnTo>
                  <a:pt x="278" y="61"/>
                </a:lnTo>
                <a:lnTo>
                  <a:pt x="299" y="94"/>
                </a:lnTo>
                <a:lnTo>
                  <a:pt x="313" y="130"/>
                </a:lnTo>
                <a:lnTo>
                  <a:pt x="323" y="167"/>
                </a:lnTo>
                <a:lnTo>
                  <a:pt x="327" y="208"/>
                </a:lnTo>
                <a:lnTo>
                  <a:pt x="323" y="248"/>
                </a:lnTo>
                <a:lnTo>
                  <a:pt x="313" y="285"/>
                </a:lnTo>
                <a:lnTo>
                  <a:pt x="299" y="322"/>
                </a:lnTo>
                <a:lnTo>
                  <a:pt x="278" y="354"/>
                </a:lnTo>
                <a:lnTo>
                  <a:pt x="254" y="379"/>
                </a:lnTo>
                <a:lnTo>
                  <a:pt x="226" y="395"/>
                </a:lnTo>
                <a:lnTo>
                  <a:pt x="194" y="411"/>
                </a:lnTo>
                <a:lnTo>
                  <a:pt x="163" y="415"/>
                </a:lnTo>
                <a:lnTo>
                  <a:pt x="132" y="411"/>
                </a:lnTo>
                <a:lnTo>
                  <a:pt x="101" y="395"/>
                </a:lnTo>
                <a:lnTo>
                  <a:pt x="73" y="379"/>
                </a:lnTo>
                <a:lnTo>
                  <a:pt x="48" y="354"/>
                </a:lnTo>
                <a:lnTo>
                  <a:pt x="27" y="322"/>
                </a:lnTo>
                <a:lnTo>
                  <a:pt x="10" y="285"/>
                </a:lnTo>
                <a:lnTo>
                  <a:pt x="3" y="248"/>
                </a:lnTo>
                <a:lnTo>
                  <a:pt x="0" y="208"/>
                </a:lnTo>
                <a:close/>
              </a:path>
            </a:pathLst>
          </a:custGeom>
          <a:solidFill>
            <a:srgbClr val="590322"/>
          </a:solidFill>
          <a:ln w="2857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5209" name="Line 9"/>
          <p:cNvSpPr>
            <a:spLocks noChangeShapeType="1"/>
          </p:cNvSpPr>
          <p:nvPr/>
        </p:nvSpPr>
        <p:spPr bwMode="auto">
          <a:xfrm>
            <a:off x="5186363" y="1406525"/>
            <a:ext cx="1587" cy="10858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10" name="Line 10"/>
          <p:cNvSpPr>
            <a:spLocks noChangeShapeType="1"/>
          </p:cNvSpPr>
          <p:nvPr/>
        </p:nvSpPr>
        <p:spPr bwMode="auto">
          <a:xfrm>
            <a:off x="4838700" y="1516063"/>
            <a:ext cx="176213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11" name="Line 11"/>
          <p:cNvSpPr>
            <a:spLocks noChangeShapeType="1"/>
          </p:cNvSpPr>
          <p:nvPr/>
        </p:nvSpPr>
        <p:spPr bwMode="auto">
          <a:xfrm>
            <a:off x="4927600" y="1406525"/>
            <a:ext cx="1588" cy="212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12" name="Line 12"/>
          <p:cNvSpPr>
            <a:spLocks noChangeShapeType="1"/>
          </p:cNvSpPr>
          <p:nvPr/>
        </p:nvSpPr>
        <p:spPr bwMode="auto">
          <a:xfrm>
            <a:off x="4838700" y="2492375"/>
            <a:ext cx="176213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13" name="Rectangle 13"/>
          <p:cNvSpPr>
            <a:spLocks noChangeArrowheads="1"/>
          </p:cNvSpPr>
          <p:nvPr/>
        </p:nvSpPr>
        <p:spPr bwMode="auto">
          <a:xfrm>
            <a:off x="5092700" y="2614613"/>
            <a:ext cx="176213" cy="839787"/>
          </a:xfrm>
          <a:prstGeom prst="rect">
            <a:avLst/>
          </a:prstGeom>
          <a:solidFill>
            <a:srgbClr val="59032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5214" name="Line 14"/>
          <p:cNvSpPr>
            <a:spLocks noChangeShapeType="1"/>
          </p:cNvSpPr>
          <p:nvPr/>
        </p:nvSpPr>
        <p:spPr bwMode="auto">
          <a:xfrm flipV="1">
            <a:off x="5181600" y="2336800"/>
            <a:ext cx="1588" cy="2778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15" name="Line 15"/>
          <p:cNvSpPr>
            <a:spLocks noChangeShapeType="1"/>
          </p:cNvSpPr>
          <p:nvPr/>
        </p:nvSpPr>
        <p:spPr bwMode="auto">
          <a:xfrm>
            <a:off x="5181600" y="3454400"/>
            <a:ext cx="1588" cy="2778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16" name="Freeform 16"/>
          <p:cNvSpPr>
            <a:spLocks/>
          </p:cNvSpPr>
          <p:nvPr/>
        </p:nvSpPr>
        <p:spPr bwMode="auto">
          <a:xfrm>
            <a:off x="7369175" y="1347788"/>
            <a:ext cx="87313" cy="90487"/>
          </a:xfrm>
          <a:custGeom>
            <a:avLst/>
            <a:gdLst>
              <a:gd name="T0" fmla="*/ 55 w 55"/>
              <a:gd name="T1" fmla="*/ 29 h 57"/>
              <a:gd name="T2" fmla="*/ 52 w 55"/>
              <a:gd name="T3" fmla="*/ 45 h 57"/>
              <a:gd name="T4" fmla="*/ 38 w 55"/>
              <a:gd name="T5" fmla="*/ 53 h 57"/>
              <a:gd name="T6" fmla="*/ 27 w 55"/>
              <a:gd name="T7" fmla="*/ 57 h 57"/>
              <a:gd name="T8" fmla="*/ 13 w 55"/>
              <a:gd name="T9" fmla="*/ 53 h 57"/>
              <a:gd name="T10" fmla="*/ 3 w 55"/>
              <a:gd name="T11" fmla="*/ 45 h 57"/>
              <a:gd name="T12" fmla="*/ 0 w 55"/>
              <a:gd name="T13" fmla="*/ 29 h 57"/>
              <a:gd name="T14" fmla="*/ 3 w 55"/>
              <a:gd name="T15" fmla="*/ 16 h 57"/>
              <a:gd name="T16" fmla="*/ 13 w 55"/>
              <a:gd name="T17" fmla="*/ 4 h 57"/>
              <a:gd name="T18" fmla="*/ 27 w 55"/>
              <a:gd name="T19" fmla="*/ 0 h 57"/>
              <a:gd name="T20" fmla="*/ 38 w 55"/>
              <a:gd name="T21" fmla="*/ 4 h 57"/>
              <a:gd name="T22" fmla="*/ 52 w 55"/>
              <a:gd name="T23" fmla="*/ 16 h 57"/>
              <a:gd name="T24" fmla="*/ 55 w 55"/>
              <a:gd name="T25" fmla="*/ 29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5" h="57">
                <a:moveTo>
                  <a:pt x="55" y="29"/>
                </a:moveTo>
                <a:lnTo>
                  <a:pt x="52" y="45"/>
                </a:lnTo>
                <a:lnTo>
                  <a:pt x="38" y="53"/>
                </a:lnTo>
                <a:lnTo>
                  <a:pt x="27" y="57"/>
                </a:lnTo>
                <a:lnTo>
                  <a:pt x="13" y="53"/>
                </a:lnTo>
                <a:lnTo>
                  <a:pt x="3" y="45"/>
                </a:lnTo>
                <a:lnTo>
                  <a:pt x="0" y="29"/>
                </a:lnTo>
                <a:lnTo>
                  <a:pt x="3" y="16"/>
                </a:lnTo>
                <a:lnTo>
                  <a:pt x="13" y="4"/>
                </a:lnTo>
                <a:lnTo>
                  <a:pt x="27" y="0"/>
                </a:lnTo>
                <a:lnTo>
                  <a:pt x="38" y="4"/>
                </a:lnTo>
                <a:lnTo>
                  <a:pt x="52" y="16"/>
                </a:lnTo>
                <a:lnTo>
                  <a:pt x="55" y="29"/>
                </a:lnTo>
                <a:close/>
              </a:path>
            </a:pathLst>
          </a:custGeom>
          <a:solidFill>
            <a:srgbClr val="FFFFFF"/>
          </a:solidFill>
          <a:ln w="28575" cmpd="sng">
            <a:solidFill>
              <a:schemeClr val="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5217" name="Freeform 17"/>
          <p:cNvSpPr>
            <a:spLocks/>
          </p:cNvSpPr>
          <p:nvPr/>
        </p:nvSpPr>
        <p:spPr bwMode="auto">
          <a:xfrm>
            <a:off x="6832600" y="1347788"/>
            <a:ext cx="82550" cy="90487"/>
          </a:xfrm>
          <a:custGeom>
            <a:avLst/>
            <a:gdLst>
              <a:gd name="T0" fmla="*/ 52 w 52"/>
              <a:gd name="T1" fmla="*/ 29 h 57"/>
              <a:gd name="T2" fmla="*/ 49 w 52"/>
              <a:gd name="T3" fmla="*/ 45 h 57"/>
              <a:gd name="T4" fmla="*/ 42 w 52"/>
              <a:gd name="T5" fmla="*/ 53 h 57"/>
              <a:gd name="T6" fmla="*/ 24 w 52"/>
              <a:gd name="T7" fmla="*/ 57 h 57"/>
              <a:gd name="T8" fmla="*/ 14 w 52"/>
              <a:gd name="T9" fmla="*/ 53 h 57"/>
              <a:gd name="T10" fmla="*/ 3 w 52"/>
              <a:gd name="T11" fmla="*/ 45 h 57"/>
              <a:gd name="T12" fmla="*/ 0 w 52"/>
              <a:gd name="T13" fmla="*/ 29 h 57"/>
              <a:gd name="T14" fmla="*/ 3 w 52"/>
              <a:gd name="T15" fmla="*/ 16 h 57"/>
              <a:gd name="T16" fmla="*/ 14 w 52"/>
              <a:gd name="T17" fmla="*/ 4 h 57"/>
              <a:gd name="T18" fmla="*/ 24 w 52"/>
              <a:gd name="T19" fmla="*/ 0 h 57"/>
              <a:gd name="T20" fmla="*/ 42 w 52"/>
              <a:gd name="T21" fmla="*/ 4 h 57"/>
              <a:gd name="T22" fmla="*/ 49 w 52"/>
              <a:gd name="T23" fmla="*/ 16 h 57"/>
              <a:gd name="T24" fmla="*/ 52 w 52"/>
              <a:gd name="T25" fmla="*/ 29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2" h="57">
                <a:moveTo>
                  <a:pt x="52" y="29"/>
                </a:moveTo>
                <a:lnTo>
                  <a:pt x="49" y="45"/>
                </a:lnTo>
                <a:lnTo>
                  <a:pt x="42" y="53"/>
                </a:lnTo>
                <a:lnTo>
                  <a:pt x="24" y="57"/>
                </a:lnTo>
                <a:lnTo>
                  <a:pt x="14" y="53"/>
                </a:lnTo>
                <a:lnTo>
                  <a:pt x="3" y="45"/>
                </a:lnTo>
                <a:lnTo>
                  <a:pt x="0" y="29"/>
                </a:lnTo>
                <a:lnTo>
                  <a:pt x="3" y="16"/>
                </a:lnTo>
                <a:lnTo>
                  <a:pt x="14" y="4"/>
                </a:lnTo>
                <a:lnTo>
                  <a:pt x="24" y="0"/>
                </a:lnTo>
                <a:lnTo>
                  <a:pt x="42" y="4"/>
                </a:lnTo>
                <a:lnTo>
                  <a:pt x="49" y="16"/>
                </a:lnTo>
                <a:lnTo>
                  <a:pt x="52" y="29"/>
                </a:lnTo>
                <a:close/>
              </a:path>
            </a:pathLst>
          </a:custGeom>
          <a:solidFill>
            <a:srgbClr val="FFFFFF"/>
          </a:solidFill>
          <a:ln w="28575" cmpd="sng">
            <a:solidFill>
              <a:schemeClr val="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5218" name="Line 18"/>
          <p:cNvSpPr>
            <a:spLocks noChangeShapeType="1"/>
          </p:cNvSpPr>
          <p:nvPr/>
        </p:nvSpPr>
        <p:spPr bwMode="auto">
          <a:xfrm flipH="1">
            <a:off x="6451600" y="1408113"/>
            <a:ext cx="385763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19" name="Line 19"/>
          <p:cNvSpPr>
            <a:spLocks noChangeShapeType="1"/>
          </p:cNvSpPr>
          <p:nvPr/>
        </p:nvSpPr>
        <p:spPr bwMode="auto">
          <a:xfrm>
            <a:off x="7467600" y="1408113"/>
            <a:ext cx="369888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20" name="Line 20"/>
          <p:cNvSpPr>
            <a:spLocks noChangeShapeType="1"/>
          </p:cNvSpPr>
          <p:nvPr/>
        </p:nvSpPr>
        <p:spPr bwMode="auto">
          <a:xfrm flipH="1">
            <a:off x="6915150" y="1393825"/>
            <a:ext cx="458788" cy="3222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21" name="Rectangle 21"/>
          <p:cNvSpPr>
            <a:spLocks noChangeArrowheads="1"/>
          </p:cNvSpPr>
          <p:nvPr/>
        </p:nvSpPr>
        <p:spPr bwMode="auto">
          <a:xfrm>
            <a:off x="8015288" y="2149475"/>
            <a:ext cx="176212" cy="839788"/>
          </a:xfrm>
          <a:prstGeom prst="rect">
            <a:avLst/>
          </a:prstGeom>
          <a:solidFill>
            <a:srgbClr val="67051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5222" name="Line 22"/>
          <p:cNvSpPr>
            <a:spLocks noChangeShapeType="1"/>
          </p:cNvSpPr>
          <p:nvPr/>
        </p:nvSpPr>
        <p:spPr bwMode="auto">
          <a:xfrm flipV="1">
            <a:off x="8102600" y="1871663"/>
            <a:ext cx="1588" cy="2778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23" name="Line 23"/>
          <p:cNvSpPr>
            <a:spLocks noChangeShapeType="1"/>
          </p:cNvSpPr>
          <p:nvPr/>
        </p:nvSpPr>
        <p:spPr bwMode="auto">
          <a:xfrm>
            <a:off x="8102600" y="2989263"/>
            <a:ext cx="1588" cy="2778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24" name="Line 24"/>
          <p:cNvSpPr>
            <a:spLocks noChangeShapeType="1"/>
          </p:cNvSpPr>
          <p:nvPr/>
        </p:nvSpPr>
        <p:spPr bwMode="auto">
          <a:xfrm>
            <a:off x="5181600" y="1406525"/>
            <a:ext cx="1325563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25" name="Freeform 25"/>
          <p:cNvSpPr>
            <a:spLocks/>
          </p:cNvSpPr>
          <p:nvPr/>
        </p:nvSpPr>
        <p:spPr bwMode="auto">
          <a:xfrm>
            <a:off x="7705725" y="1406525"/>
            <a:ext cx="396875" cy="619125"/>
          </a:xfrm>
          <a:custGeom>
            <a:avLst/>
            <a:gdLst>
              <a:gd name="T0" fmla="*/ 0 w 250"/>
              <a:gd name="T1" fmla="*/ 0 h 390"/>
              <a:gd name="T2" fmla="*/ 250 w 250"/>
              <a:gd name="T3" fmla="*/ 0 h 390"/>
              <a:gd name="T4" fmla="*/ 250 w 250"/>
              <a:gd name="T5" fmla="*/ 390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0" h="390">
                <a:moveTo>
                  <a:pt x="0" y="0"/>
                </a:moveTo>
                <a:lnTo>
                  <a:pt x="250" y="0"/>
                </a:lnTo>
                <a:lnTo>
                  <a:pt x="250" y="39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26" name="Freeform 26"/>
          <p:cNvSpPr>
            <a:spLocks/>
          </p:cNvSpPr>
          <p:nvPr/>
        </p:nvSpPr>
        <p:spPr bwMode="auto">
          <a:xfrm>
            <a:off x="5181600" y="3111500"/>
            <a:ext cx="2921000" cy="620713"/>
          </a:xfrm>
          <a:custGeom>
            <a:avLst/>
            <a:gdLst>
              <a:gd name="T0" fmla="*/ 0 w 1840"/>
              <a:gd name="T1" fmla="*/ 391 h 391"/>
              <a:gd name="T2" fmla="*/ 1840 w 1840"/>
              <a:gd name="T3" fmla="*/ 391 h 391"/>
              <a:gd name="T4" fmla="*/ 1840 w 1840"/>
              <a:gd name="T5" fmla="*/ 0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40" h="391">
                <a:moveTo>
                  <a:pt x="0" y="391"/>
                </a:moveTo>
                <a:lnTo>
                  <a:pt x="1840" y="391"/>
                </a:lnTo>
                <a:lnTo>
                  <a:pt x="1840" y="0"/>
                </a:lnTo>
              </a:path>
            </a:pathLst>
          </a:custGeom>
          <a:noFill/>
          <a:ln w="28575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27" name="Rectangle 27"/>
          <p:cNvSpPr>
            <a:spLocks noChangeArrowheads="1"/>
          </p:cNvSpPr>
          <p:nvPr/>
        </p:nvSpPr>
        <p:spPr bwMode="auto">
          <a:xfrm>
            <a:off x="5618163" y="2214563"/>
            <a:ext cx="4175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28" name="Rectangle 28"/>
          <p:cNvSpPr>
            <a:spLocks noChangeArrowheads="1"/>
          </p:cNvSpPr>
          <p:nvPr/>
        </p:nvSpPr>
        <p:spPr bwMode="auto">
          <a:xfrm>
            <a:off x="5710238" y="2276475"/>
            <a:ext cx="2571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endParaRPr lang="en-US" altLang="zh-CN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35229" name="Rectangle 29"/>
          <p:cNvSpPr>
            <a:spLocks noChangeArrowheads="1"/>
          </p:cNvSpPr>
          <p:nvPr/>
        </p:nvSpPr>
        <p:spPr bwMode="auto">
          <a:xfrm>
            <a:off x="6294438" y="817563"/>
            <a:ext cx="4857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30" name="Rectangle 30"/>
          <p:cNvSpPr>
            <a:spLocks noChangeArrowheads="1"/>
          </p:cNvSpPr>
          <p:nvPr/>
        </p:nvSpPr>
        <p:spPr bwMode="auto">
          <a:xfrm>
            <a:off x="6386513" y="884238"/>
            <a:ext cx="138112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endParaRPr lang="en-US" altLang="zh-CN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35231" name="Rectangle 31"/>
          <p:cNvSpPr>
            <a:spLocks noChangeArrowheads="1"/>
          </p:cNvSpPr>
          <p:nvPr/>
        </p:nvSpPr>
        <p:spPr bwMode="auto">
          <a:xfrm>
            <a:off x="6759575" y="771525"/>
            <a:ext cx="1277938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32" name="Rectangle 32"/>
          <p:cNvSpPr>
            <a:spLocks noChangeArrowheads="1"/>
          </p:cNvSpPr>
          <p:nvPr/>
        </p:nvSpPr>
        <p:spPr bwMode="auto">
          <a:xfrm>
            <a:off x="6851650" y="868363"/>
            <a:ext cx="612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>
                <a:latin typeface="楷体_GB2312" pitchFamily="49" charset="-122"/>
                <a:ea typeface="楷体_GB2312" pitchFamily="49" charset="-122"/>
              </a:rPr>
              <a:t>开关</a:t>
            </a:r>
            <a:endParaRPr lang="zh-CN" altLang="en-US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35233" name="Rectangle 33"/>
          <p:cNvSpPr>
            <a:spLocks noChangeArrowheads="1"/>
          </p:cNvSpPr>
          <p:nvPr/>
        </p:nvSpPr>
        <p:spPr bwMode="auto">
          <a:xfrm>
            <a:off x="4462463" y="1697038"/>
            <a:ext cx="574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34" name="Rectangle 34"/>
          <p:cNvSpPr>
            <a:spLocks noChangeArrowheads="1"/>
          </p:cNvSpPr>
          <p:nvPr/>
        </p:nvSpPr>
        <p:spPr bwMode="auto">
          <a:xfrm>
            <a:off x="4552950" y="1770063"/>
            <a:ext cx="23653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E</a:t>
            </a:r>
            <a:endParaRPr lang="en-US" altLang="zh-CN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35235" name="Rectangle 35"/>
          <p:cNvSpPr>
            <a:spLocks noChangeArrowheads="1"/>
          </p:cNvSpPr>
          <p:nvPr/>
        </p:nvSpPr>
        <p:spPr bwMode="auto">
          <a:xfrm>
            <a:off x="5548313" y="1397000"/>
            <a:ext cx="7413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36" name="Rectangle 36"/>
          <p:cNvSpPr>
            <a:spLocks noChangeArrowheads="1"/>
          </p:cNvSpPr>
          <p:nvPr/>
        </p:nvSpPr>
        <p:spPr bwMode="auto">
          <a:xfrm>
            <a:off x="5640388" y="1506538"/>
            <a:ext cx="35718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2800">
                <a:latin typeface="宋体" panose="02010600030101010101" pitchFamily="2" charset="-122"/>
              </a:rPr>
              <a:t>＋</a:t>
            </a:r>
            <a:endParaRPr lang="zh-CN" altLang="en-US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35237" name="Rectangle 37"/>
          <p:cNvSpPr>
            <a:spLocks noChangeArrowheads="1"/>
          </p:cNvSpPr>
          <p:nvPr/>
        </p:nvSpPr>
        <p:spPr bwMode="auto">
          <a:xfrm>
            <a:off x="5475288" y="3262313"/>
            <a:ext cx="6985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38" name="Rectangle 38"/>
          <p:cNvSpPr>
            <a:spLocks noChangeArrowheads="1"/>
          </p:cNvSpPr>
          <p:nvPr/>
        </p:nvSpPr>
        <p:spPr bwMode="auto">
          <a:xfrm>
            <a:off x="5568950" y="3370263"/>
            <a:ext cx="3587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2800" i="1">
                <a:latin typeface="宋体" panose="02010600030101010101" pitchFamily="2" charset="-122"/>
              </a:rPr>
              <a:t>－</a:t>
            </a:r>
            <a:endParaRPr lang="zh-CN" altLang="en-US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35239" name="Rectangle 39"/>
          <p:cNvSpPr>
            <a:spLocks noChangeArrowheads="1"/>
          </p:cNvSpPr>
          <p:nvPr/>
        </p:nvSpPr>
        <p:spPr bwMode="auto">
          <a:xfrm>
            <a:off x="4524375" y="2820988"/>
            <a:ext cx="6000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40" name="Rectangle 40"/>
          <p:cNvSpPr>
            <a:spLocks noChangeArrowheads="1"/>
          </p:cNvSpPr>
          <p:nvPr/>
        </p:nvSpPr>
        <p:spPr bwMode="auto">
          <a:xfrm>
            <a:off x="4613275" y="2886075"/>
            <a:ext cx="2365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endParaRPr lang="en-US" altLang="zh-CN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35241" name="Rectangle 41"/>
          <p:cNvSpPr>
            <a:spLocks noChangeArrowheads="1"/>
          </p:cNvSpPr>
          <p:nvPr/>
        </p:nvSpPr>
        <p:spPr bwMode="auto">
          <a:xfrm>
            <a:off x="4851400" y="3079750"/>
            <a:ext cx="1206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1900" i="1">
                <a:latin typeface="Times New Roman" panose="02020603050405020304" pitchFamily="18" charset="0"/>
                <a:ea typeface="楷体_GB2312" pitchFamily="49" charset="-122"/>
              </a:rPr>
              <a:t>0</a:t>
            </a:r>
            <a:endParaRPr lang="zh-CN" altLang="en-US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35242" name="Rectangle 42"/>
          <p:cNvSpPr>
            <a:spLocks noChangeArrowheads="1"/>
          </p:cNvSpPr>
          <p:nvPr/>
        </p:nvSpPr>
        <p:spPr bwMode="auto">
          <a:xfrm>
            <a:off x="8229600" y="2235200"/>
            <a:ext cx="5699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5243" name="Rectangle 43"/>
          <p:cNvSpPr>
            <a:spLocks noChangeArrowheads="1"/>
          </p:cNvSpPr>
          <p:nvPr/>
        </p:nvSpPr>
        <p:spPr bwMode="auto">
          <a:xfrm>
            <a:off x="8320088" y="2303463"/>
            <a:ext cx="2365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endParaRPr lang="en-US" altLang="zh-CN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35244" name="Rectangle 44"/>
          <p:cNvSpPr>
            <a:spLocks noChangeArrowheads="1"/>
          </p:cNvSpPr>
          <p:nvPr/>
        </p:nvSpPr>
        <p:spPr bwMode="auto">
          <a:xfrm>
            <a:off x="3735388" y="2486025"/>
            <a:ext cx="9191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>
                <a:latin typeface="楷体_GB2312" pitchFamily="49" charset="-122"/>
                <a:ea typeface="楷体_GB2312" pitchFamily="49" charset="-122"/>
              </a:rPr>
              <a:t>干电池</a:t>
            </a:r>
            <a:endParaRPr lang="zh-CN" altLang="en-US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35245" name="Rectangle 45"/>
          <p:cNvSpPr>
            <a:spLocks noChangeArrowheads="1"/>
          </p:cNvSpPr>
          <p:nvPr/>
        </p:nvSpPr>
        <p:spPr bwMode="auto">
          <a:xfrm>
            <a:off x="8234363" y="2768600"/>
            <a:ext cx="612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>
                <a:latin typeface="楷体_GB2312" pitchFamily="49" charset="-122"/>
                <a:ea typeface="楷体_GB2312" pitchFamily="49" charset="-122"/>
              </a:rPr>
              <a:t>电珠</a:t>
            </a:r>
            <a:endParaRPr lang="zh-CN" altLang="en-US" sz="4400">
              <a:effectLst>
                <a:outerShdw blurRad="38100" dist="38100" dir="2700000" algn="tl">
                  <a:srgbClr val="99000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35246" name="Freeform 46"/>
          <p:cNvSpPr>
            <a:spLocks/>
          </p:cNvSpPr>
          <p:nvPr/>
        </p:nvSpPr>
        <p:spPr bwMode="auto">
          <a:xfrm>
            <a:off x="5822950" y="1066800"/>
            <a:ext cx="244475" cy="173038"/>
          </a:xfrm>
          <a:custGeom>
            <a:avLst/>
            <a:gdLst>
              <a:gd name="T0" fmla="*/ 0 w 154"/>
              <a:gd name="T1" fmla="*/ 0 h 109"/>
              <a:gd name="T2" fmla="*/ 154 w 154"/>
              <a:gd name="T3" fmla="*/ 54 h 109"/>
              <a:gd name="T4" fmla="*/ 0 w 154"/>
              <a:gd name="T5" fmla="*/ 109 h 109"/>
              <a:gd name="T6" fmla="*/ 0 w 154"/>
              <a:gd name="T7" fmla="*/ 0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4" h="109">
                <a:moveTo>
                  <a:pt x="0" y="0"/>
                </a:moveTo>
                <a:lnTo>
                  <a:pt x="154" y="54"/>
                </a:lnTo>
                <a:lnTo>
                  <a:pt x="0" y="10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28575" cmpd="sng">
            <a:solidFill>
              <a:schemeClr val="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5247" name="Line 47"/>
          <p:cNvSpPr>
            <a:spLocks noChangeShapeType="1"/>
          </p:cNvSpPr>
          <p:nvPr/>
        </p:nvSpPr>
        <p:spPr bwMode="auto">
          <a:xfrm flipH="1" flipV="1">
            <a:off x="5248275" y="1139825"/>
            <a:ext cx="611188" cy="127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35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5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5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5202" grpId="0" animBg="1"/>
      <p:bldP spid="43520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994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590322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和我联系</a:t>
            </a:r>
          </a:p>
        </p:txBody>
      </p:sp>
      <p:sp>
        <p:nvSpPr>
          <p:cNvPr id="468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4400" b="0"/>
              <a:t>Tel：    139</a:t>
            </a:r>
            <a:r>
              <a:rPr lang="en-US" altLang="zh-CN" sz="4400" b="0">
                <a:solidFill>
                  <a:schemeClr val="hlink"/>
                </a:solidFill>
              </a:rPr>
              <a:t>7140</a:t>
            </a:r>
            <a:r>
              <a:rPr lang="en-US" altLang="zh-CN" sz="4400" b="0"/>
              <a:t>7700</a:t>
            </a:r>
          </a:p>
          <a:p>
            <a:r>
              <a:rPr lang="en-US" altLang="zh-CN" sz="4400" b="0"/>
              <a:t>Email：</a:t>
            </a:r>
            <a:r>
              <a:rPr lang="en-US" altLang="zh-CN" sz="4400" b="0">
                <a:hlinkClick r:id="rId2"/>
              </a:rPr>
              <a:t>he-hust@163.com</a:t>
            </a:r>
            <a:endParaRPr lang="en-US" altLang="zh-CN" sz="4400" b="0"/>
          </a:p>
          <a:p>
            <a:r>
              <a:rPr lang="en-US" altLang="zh-CN" sz="4400" b="0"/>
              <a:t>QQ：   108470870</a:t>
            </a:r>
            <a:endParaRPr lang="en-US" altLang="zh-CN" b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6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670511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1.1 电路模型</a:t>
            </a:r>
          </a:p>
        </p:txBody>
      </p:sp>
      <p:sp>
        <p:nvSpPr>
          <p:cNvPr id="501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ct val="0"/>
              </a:spcBef>
              <a:buSzTx/>
              <a:buFontTx/>
              <a:buNone/>
            </a:pPr>
            <a:r>
              <a:rPr lang="zh-CN" altLang="en-US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电路模型近似地描述实际电路的电气特性。</a:t>
            </a:r>
          </a:p>
          <a:p>
            <a:pPr>
              <a:lnSpc>
                <a:spcPct val="120000"/>
              </a:lnSpc>
              <a:spcBef>
                <a:spcPct val="0"/>
              </a:spcBef>
              <a:buSzTx/>
              <a:buFontTx/>
              <a:buNone/>
            </a:pPr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根据实际电路的不同工作条件以及对模型精确度的不同要求，应当用不同的电路模型模拟同一实际电路。现在以线圈为例加以说明。 </a:t>
            </a:r>
          </a:p>
          <a:p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solidFill>
            <a:srgbClr val="670511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1.1 电路模型</a:t>
            </a:r>
          </a:p>
        </p:txBody>
      </p:sp>
      <p:graphicFrame>
        <p:nvGraphicFramePr>
          <p:cNvPr id="502788" name="Object 4"/>
          <p:cNvGraphicFramePr>
            <a:graphicFrameLocks noGrp="1" noChangeAspect="1"/>
          </p:cNvGraphicFramePr>
          <p:nvPr>
            <p:ph type="body" idx="1"/>
          </p:nvPr>
        </p:nvGraphicFramePr>
        <p:xfrm>
          <a:off x="304800" y="1600200"/>
          <a:ext cx="2795588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52" name="Image" r:id="rId3" imgW="3049771" imgH="3990116" progId="Photoshop.Image.9">
                  <p:embed/>
                </p:oleObj>
              </mc:Choice>
              <mc:Fallback>
                <p:oleObj name="Image" r:id="rId3" imgW="3049771" imgH="3990116" progId="Photoshop.Image.9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600200"/>
                        <a:ext cx="2795588" cy="365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834" name="Rectangle 50"/>
          <p:cNvSpPr>
            <a:spLocks noChangeArrowheads="1"/>
          </p:cNvSpPr>
          <p:nvPr/>
        </p:nvSpPr>
        <p:spPr bwMode="auto">
          <a:xfrm>
            <a:off x="3276600" y="4572000"/>
            <a:ext cx="5334000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图1－3 线圈的几种电路模型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(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a)</a:t>
            </a: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线圈的图形符号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(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b)</a:t>
            </a: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线圈通过低频交流的模型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(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c)</a:t>
            </a: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线圈通过高频交流的模型</a:t>
            </a:r>
          </a:p>
        </p:txBody>
      </p:sp>
      <p:grpSp>
        <p:nvGrpSpPr>
          <p:cNvPr id="502849" name="Group 65"/>
          <p:cNvGrpSpPr>
            <a:grpSpLocks/>
          </p:cNvGrpSpPr>
          <p:nvPr/>
        </p:nvGrpSpPr>
        <p:grpSpPr bwMode="auto">
          <a:xfrm>
            <a:off x="4419600" y="1219200"/>
            <a:ext cx="3657600" cy="3194050"/>
            <a:chOff x="2784" y="768"/>
            <a:chExt cx="2304" cy="2012"/>
          </a:xfrm>
        </p:grpSpPr>
        <p:sp>
          <p:nvSpPr>
            <p:cNvPr id="502794" name="Line 10"/>
            <p:cNvSpPr>
              <a:spLocks noChangeShapeType="1"/>
            </p:cNvSpPr>
            <p:nvPr/>
          </p:nvSpPr>
          <p:spPr bwMode="auto">
            <a:xfrm>
              <a:off x="2973" y="1811"/>
              <a:ext cx="1" cy="5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2795" name="Line 11"/>
            <p:cNvSpPr>
              <a:spLocks noChangeShapeType="1"/>
            </p:cNvSpPr>
            <p:nvPr/>
          </p:nvSpPr>
          <p:spPr bwMode="auto">
            <a:xfrm flipV="1">
              <a:off x="2973" y="863"/>
              <a:ext cx="0" cy="61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2796" name="Oval 12"/>
            <p:cNvSpPr>
              <a:spLocks noChangeArrowheads="1"/>
            </p:cNvSpPr>
            <p:nvPr/>
          </p:nvSpPr>
          <p:spPr bwMode="auto">
            <a:xfrm>
              <a:off x="2930" y="2389"/>
              <a:ext cx="100" cy="9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797" name="Oval 13"/>
            <p:cNvSpPr>
              <a:spLocks noChangeArrowheads="1"/>
            </p:cNvSpPr>
            <p:nvPr/>
          </p:nvSpPr>
          <p:spPr bwMode="auto">
            <a:xfrm>
              <a:off x="2925" y="768"/>
              <a:ext cx="100" cy="9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802" name="Line 18"/>
            <p:cNvSpPr>
              <a:spLocks noChangeShapeType="1"/>
            </p:cNvSpPr>
            <p:nvPr/>
          </p:nvSpPr>
          <p:spPr bwMode="auto">
            <a:xfrm>
              <a:off x="3618" y="1951"/>
              <a:ext cx="0" cy="4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2803" name="Line 19"/>
            <p:cNvSpPr>
              <a:spLocks noChangeShapeType="1"/>
            </p:cNvSpPr>
            <p:nvPr/>
          </p:nvSpPr>
          <p:spPr bwMode="auto">
            <a:xfrm flipV="1">
              <a:off x="3615" y="856"/>
              <a:ext cx="0" cy="17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2804" name="Oval 20"/>
            <p:cNvSpPr>
              <a:spLocks noChangeArrowheads="1"/>
            </p:cNvSpPr>
            <p:nvPr/>
          </p:nvSpPr>
          <p:spPr bwMode="auto">
            <a:xfrm>
              <a:off x="3567" y="2397"/>
              <a:ext cx="100" cy="9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805" name="Oval 21"/>
            <p:cNvSpPr>
              <a:spLocks noChangeArrowheads="1"/>
            </p:cNvSpPr>
            <p:nvPr/>
          </p:nvSpPr>
          <p:spPr bwMode="auto">
            <a:xfrm>
              <a:off x="3564" y="768"/>
              <a:ext cx="100" cy="9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806" name="Rectangle 22"/>
            <p:cNvSpPr>
              <a:spLocks noChangeArrowheads="1"/>
            </p:cNvSpPr>
            <p:nvPr/>
          </p:nvSpPr>
          <p:spPr bwMode="auto">
            <a:xfrm>
              <a:off x="3545" y="1027"/>
              <a:ext cx="133" cy="45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807" name="Line 23"/>
            <p:cNvSpPr>
              <a:spLocks noChangeShapeType="1"/>
            </p:cNvSpPr>
            <p:nvPr/>
          </p:nvSpPr>
          <p:spPr bwMode="auto">
            <a:xfrm>
              <a:off x="3615" y="1496"/>
              <a:ext cx="0" cy="1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grpSp>
          <p:nvGrpSpPr>
            <p:cNvPr id="502835" name="Group 51"/>
            <p:cNvGrpSpPr>
              <a:grpSpLocks/>
            </p:cNvGrpSpPr>
            <p:nvPr/>
          </p:nvGrpSpPr>
          <p:grpSpPr bwMode="auto">
            <a:xfrm>
              <a:off x="4080" y="1865"/>
              <a:ext cx="138" cy="305"/>
              <a:chOff x="5190" y="1865"/>
              <a:chExt cx="138" cy="305"/>
            </a:xfrm>
          </p:grpSpPr>
          <p:sp>
            <p:nvSpPr>
              <p:cNvPr id="502809" name="AutoShape 25"/>
              <p:cNvSpPr>
                <a:spLocks noChangeArrowheads="1"/>
              </p:cNvSpPr>
              <p:nvPr/>
            </p:nvSpPr>
            <p:spPr bwMode="auto">
              <a:xfrm rot="5400000">
                <a:off x="5209" y="1850"/>
                <a:ext cx="103" cy="134"/>
              </a:xfrm>
              <a:custGeom>
                <a:avLst/>
                <a:gdLst>
                  <a:gd name="G0" fmla="+- 10800 0 0"/>
                  <a:gd name="G1" fmla="+- -11402115 0 0"/>
                  <a:gd name="G2" fmla="+- 0 0 -11402115"/>
                  <a:gd name="T0" fmla="*/ 0 256 1"/>
                  <a:gd name="T1" fmla="*/ 180 256 1"/>
                  <a:gd name="G3" fmla="+- -11402115 T0 T1"/>
                  <a:gd name="T2" fmla="*/ 0 256 1"/>
                  <a:gd name="T3" fmla="*/ 90 256 1"/>
                  <a:gd name="G4" fmla="+- -11402115 T2 T3"/>
                  <a:gd name="G5" fmla="*/ G4 2 1"/>
                  <a:gd name="T4" fmla="*/ 90 256 1"/>
                  <a:gd name="T5" fmla="*/ 0 256 1"/>
                  <a:gd name="G6" fmla="+- -11402115 T4 T5"/>
                  <a:gd name="G7" fmla="*/ G6 2 1"/>
                  <a:gd name="G8" fmla="abs -11402115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10800"/>
                  <a:gd name="G18" fmla="*/ 10800 1 2"/>
                  <a:gd name="G19" fmla="+- G18 5400 0"/>
                  <a:gd name="G20" fmla="cos G19 -11402115"/>
                  <a:gd name="G21" fmla="sin G19 -11402115"/>
                  <a:gd name="G22" fmla="+- G20 10800 0"/>
                  <a:gd name="G23" fmla="+- G21 10800 0"/>
                  <a:gd name="G24" fmla="+- 10800 0 G20"/>
                  <a:gd name="G25" fmla="+- 10800 10800 0"/>
                  <a:gd name="G26" fmla="?: G9 G17 G25"/>
                  <a:gd name="G27" fmla="?: G9 0 21600"/>
                  <a:gd name="G28" fmla="cos 10800 -11402115"/>
                  <a:gd name="G29" fmla="sin 10800 -11402115"/>
                  <a:gd name="G30" fmla="sin 10800 -11402115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-11402115 G34 0"/>
                  <a:gd name="G36" fmla="?: G6 G35 G31"/>
                  <a:gd name="G37" fmla="+- 21600 0 G36"/>
                  <a:gd name="G38" fmla="?: G4 0 G33"/>
                  <a:gd name="G39" fmla="?: -11402115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59 w 21600"/>
                  <a:gd name="T15" fmla="*/ 9667 h 21600"/>
                  <a:gd name="T16" fmla="*/ 10800 w 21600"/>
                  <a:gd name="T17" fmla="*/ 0 h 21600"/>
                  <a:gd name="T18" fmla="*/ 21541 w 21600"/>
                  <a:gd name="T19" fmla="*/ 9667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9" y="9667"/>
                    </a:moveTo>
                    <a:cubicBezTo>
                      <a:pt x="638" y="4171"/>
                      <a:pt x="5273" y="-1"/>
                      <a:pt x="10800" y="0"/>
                    </a:cubicBezTo>
                    <a:cubicBezTo>
                      <a:pt x="16326" y="0"/>
                      <a:pt x="20961" y="4171"/>
                      <a:pt x="21540" y="9667"/>
                    </a:cubicBezTo>
                    <a:cubicBezTo>
                      <a:pt x="20961" y="4171"/>
                      <a:pt x="16326" y="-1"/>
                      <a:pt x="10799" y="0"/>
                    </a:cubicBezTo>
                    <a:cubicBezTo>
                      <a:pt x="5273" y="0"/>
                      <a:pt x="638" y="4171"/>
                      <a:pt x="59" y="9667"/>
                    </a:cubicBez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miter lim="800000"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45791" dir="3378596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02810" name="AutoShape 26"/>
              <p:cNvSpPr>
                <a:spLocks noChangeArrowheads="1"/>
              </p:cNvSpPr>
              <p:nvPr/>
            </p:nvSpPr>
            <p:spPr bwMode="auto">
              <a:xfrm rot="5400000">
                <a:off x="5207" y="1952"/>
                <a:ext cx="102" cy="134"/>
              </a:xfrm>
              <a:custGeom>
                <a:avLst/>
                <a:gdLst>
                  <a:gd name="G0" fmla="+- 10800 0 0"/>
                  <a:gd name="G1" fmla="+- -11402115 0 0"/>
                  <a:gd name="G2" fmla="+- 0 0 -11402115"/>
                  <a:gd name="T0" fmla="*/ 0 256 1"/>
                  <a:gd name="T1" fmla="*/ 180 256 1"/>
                  <a:gd name="G3" fmla="+- -11402115 T0 T1"/>
                  <a:gd name="T2" fmla="*/ 0 256 1"/>
                  <a:gd name="T3" fmla="*/ 90 256 1"/>
                  <a:gd name="G4" fmla="+- -11402115 T2 T3"/>
                  <a:gd name="G5" fmla="*/ G4 2 1"/>
                  <a:gd name="T4" fmla="*/ 90 256 1"/>
                  <a:gd name="T5" fmla="*/ 0 256 1"/>
                  <a:gd name="G6" fmla="+- -11402115 T4 T5"/>
                  <a:gd name="G7" fmla="*/ G6 2 1"/>
                  <a:gd name="G8" fmla="abs -11402115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10800"/>
                  <a:gd name="G18" fmla="*/ 10800 1 2"/>
                  <a:gd name="G19" fmla="+- G18 5400 0"/>
                  <a:gd name="G20" fmla="cos G19 -11402115"/>
                  <a:gd name="G21" fmla="sin G19 -11402115"/>
                  <a:gd name="G22" fmla="+- G20 10800 0"/>
                  <a:gd name="G23" fmla="+- G21 10800 0"/>
                  <a:gd name="G24" fmla="+- 10800 0 G20"/>
                  <a:gd name="G25" fmla="+- 10800 10800 0"/>
                  <a:gd name="G26" fmla="?: G9 G17 G25"/>
                  <a:gd name="G27" fmla="?: G9 0 21600"/>
                  <a:gd name="G28" fmla="cos 10800 -11402115"/>
                  <a:gd name="G29" fmla="sin 10800 -11402115"/>
                  <a:gd name="G30" fmla="sin 10800 -11402115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-11402115 G34 0"/>
                  <a:gd name="G36" fmla="?: G6 G35 G31"/>
                  <a:gd name="G37" fmla="+- 21600 0 G36"/>
                  <a:gd name="G38" fmla="?: G4 0 G33"/>
                  <a:gd name="G39" fmla="?: -11402115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59 w 21600"/>
                  <a:gd name="T15" fmla="*/ 9667 h 21600"/>
                  <a:gd name="T16" fmla="*/ 10800 w 21600"/>
                  <a:gd name="T17" fmla="*/ 0 h 21600"/>
                  <a:gd name="T18" fmla="*/ 21541 w 21600"/>
                  <a:gd name="T19" fmla="*/ 9667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9" y="9667"/>
                    </a:moveTo>
                    <a:cubicBezTo>
                      <a:pt x="638" y="4171"/>
                      <a:pt x="5273" y="-1"/>
                      <a:pt x="10800" y="0"/>
                    </a:cubicBezTo>
                    <a:cubicBezTo>
                      <a:pt x="16326" y="0"/>
                      <a:pt x="20961" y="4171"/>
                      <a:pt x="21540" y="9667"/>
                    </a:cubicBezTo>
                    <a:cubicBezTo>
                      <a:pt x="20961" y="4171"/>
                      <a:pt x="16326" y="-1"/>
                      <a:pt x="10799" y="0"/>
                    </a:cubicBezTo>
                    <a:cubicBezTo>
                      <a:pt x="5273" y="0"/>
                      <a:pt x="638" y="4171"/>
                      <a:pt x="59" y="9667"/>
                    </a:cubicBez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miter lim="800000"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45791" dir="3378596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/>
              <a:p>
                <a:endParaRPr lang="zh-CN" altLang="en-US">
                  <a:solidFill>
                    <a:schemeClr val="hlink"/>
                  </a:solidFill>
                </a:endParaRPr>
              </a:p>
            </p:txBody>
          </p:sp>
          <p:sp>
            <p:nvSpPr>
              <p:cNvPr id="502811" name="AutoShape 27"/>
              <p:cNvSpPr>
                <a:spLocks noChangeArrowheads="1"/>
              </p:cNvSpPr>
              <p:nvPr/>
            </p:nvSpPr>
            <p:spPr bwMode="auto">
              <a:xfrm rot="5400000">
                <a:off x="5205" y="2052"/>
                <a:ext cx="103" cy="134"/>
              </a:xfrm>
              <a:custGeom>
                <a:avLst/>
                <a:gdLst>
                  <a:gd name="G0" fmla="+- 10800 0 0"/>
                  <a:gd name="G1" fmla="+- -11402115 0 0"/>
                  <a:gd name="G2" fmla="+- 0 0 -11402115"/>
                  <a:gd name="T0" fmla="*/ 0 256 1"/>
                  <a:gd name="T1" fmla="*/ 180 256 1"/>
                  <a:gd name="G3" fmla="+- -11402115 T0 T1"/>
                  <a:gd name="T2" fmla="*/ 0 256 1"/>
                  <a:gd name="T3" fmla="*/ 90 256 1"/>
                  <a:gd name="G4" fmla="+- -11402115 T2 T3"/>
                  <a:gd name="G5" fmla="*/ G4 2 1"/>
                  <a:gd name="T4" fmla="*/ 90 256 1"/>
                  <a:gd name="T5" fmla="*/ 0 256 1"/>
                  <a:gd name="G6" fmla="+- -11402115 T4 T5"/>
                  <a:gd name="G7" fmla="*/ G6 2 1"/>
                  <a:gd name="G8" fmla="abs -11402115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10800"/>
                  <a:gd name="G18" fmla="*/ 10800 1 2"/>
                  <a:gd name="G19" fmla="+- G18 5400 0"/>
                  <a:gd name="G20" fmla="cos G19 -11402115"/>
                  <a:gd name="G21" fmla="sin G19 -11402115"/>
                  <a:gd name="G22" fmla="+- G20 10800 0"/>
                  <a:gd name="G23" fmla="+- G21 10800 0"/>
                  <a:gd name="G24" fmla="+- 10800 0 G20"/>
                  <a:gd name="G25" fmla="+- 10800 10800 0"/>
                  <a:gd name="G26" fmla="?: G9 G17 G25"/>
                  <a:gd name="G27" fmla="?: G9 0 21600"/>
                  <a:gd name="G28" fmla="cos 10800 -11402115"/>
                  <a:gd name="G29" fmla="sin 10800 -11402115"/>
                  <a:gd name="G30" fmla="sin 10800 -11402115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-11402115 G34 0"/>
                  <a:gd name="G36" fmla="?: G6 G35 G31"/>
                  <a:gd name="G37" fmla="+- 21600 0 G36"/>
                  <a:gd name="G38" fmla="?: G4 0 G33"/>
                  <a:gd name="G39" fmla="?: -11402115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59 w 21600"/>
                  <a:gd name="T15" fmla="*/ 9667 h 21600"/>
                  <a:gd name="T16" fmla="*/ 10800 w 21600"/>
                  <a:gd name="T17" fmla="*/ 0 h 21600"/>
                  <a:gd name="T18" fmla="*/ 21541 w 21600"/>
                  <a:gd name="T19" fmla="*/ 9667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9" y="9667"/>
                    </a:moveTo>
                    <a:cubicBezTo>
                      <a:pt x="638" y="4171"/>
                      <a:pt x="5273" y="-1"/>
                      <a:pt x="10800" y="0"/>
                    </a:cubicBezTo>
                    <a:cubicBezTo>
                      <a:pt x="16326" y="0"/>
                      <a:pt x="20961" y="4171"/>
                      <a:pt x="21540" y="9667"/>
                    </a:cubicBezTo>
                    <a:cubicBezTo>
                      <a:pt x="20961" y="4171"/>
                      <a:pt x="16326" y="-1"/>
                      <a:pt x="10799" y="0"/>
                    </a:cubicBezTo>
                    <a:cubicBezTo>
                      <a:pt x="5273" y="0"/>
                      <a:pt x="638" y="4171"/>
                      <a:pt x="59" y="9667"/>
                    </a:cubicBez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miter lim="800000"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45791" dir="3378596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02812" name="Line 28"/>
            <p:cNvSpPr>
              <a:spLocks noChangeShapeType="1"/>
            </p:cNvSpPr>
            <p:nvPr/>
          </p:nvSpPr>
          <p:spPr bwMode="auto">
            <a:xfrm>
              <a:off x="4161" y="2156"/>
              <a:ext cx="0" cy="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2813" name="Line 29"/>
            <p:cNvSpPr>
              <a:spLocks noChangeShapeType="1"/>
            </p:cNvSpPr>
            <p:nvPr/>
          </p:nvSpPr>
          <p:spPr bwMode="auto">
            <a:xfrm flipV="1">
              <a:off x="4161" y="980"/>
              <a:ext cx="0" cy="2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2814" name="Oval 30"/>
            <p:cNvSpPr>
              <a:spLocks noChangeArrowheads="1"/>
            </p:cNvSpPr>
            <p:nvPr/>
          </p:nvSpPr>
          <p:spPr bwMode="auto">
            <a:xfrm>
              <a:off x="4367" y="2445"/>
              <a:ext cx="100" cy="9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815" name="Oval 31"/>
            <p:cNvSpPr>
              <a:spLocks noChangeArrowheads="1"/>
            </p:cNvSpPr>
            <p:nvPr/>
          </p:nvSpPr>
          <p:spPr bwMode="auto">
            <a:xfrm>
              <a:off x="4369" y="768"/>
              <a:ext cx="100" cy="9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816" name="Rectangle 32"/>
            <p:cNvSpPr>
              <a:spLocks noChangeArrowheads="1"/>
            </p:cNvSpPr>
            <p:nvPr/>
          </p:nvSpPr>
          <p:spPr bwMode="auto">
            <a:xfrm>
              <a:off x="4091" y="1184"/>
              <a:ext cx="133" cy="45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817" name="Line 33"/>
            <p:cNvSpPr>
              <a:spLocks noChangeShapeType="1"/>
            </p:cNvSpPr>
            <p:nvPr/>
          </p:nvSpPr>
          <p:spPr bwMode="auto">
            <a:xfrm>
              <a:off x="4157" y="1653"/>
              <a:ext cx="0" cy="19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2818" name="Line 34"/>
            <p:cNvSpPr>
              <a:spLocks noChangeShapeType="1"/>
            </p:cNvSpPr>
            <p:nvPr/>
          </p:nvSpPr>
          <p:spPr bwMode="auto">
            <a:xfrm>
              <a:off x="4150" y="2276"/>
              <a:ext cx="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2819" name="Line 35"/>
            <p:cNvSpPr>
              <a:spLocks noChangeShapeType="1"/>
            </p:cNvSpPr>
            <p:nvPr/>
          </p:nvSpPr>
          <p:spPr bwMode="auto">
            <a:xfrm>
              <a:off x="4599" y="1516"/>
              <a:ext cx="16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2820" name="Line 36"/>
            <p:cNvSpPr>
              <a:spLocks noChangeShapeType="1"/>
            </p:cNvSpPr>
            <p:nvPr/>
          </p:nvSpPr>
          <p:spPr bwMode="auto">
            <a:xfrm>
              <a:off x="4598" y="1568"/>
              <a:ext cx="16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2821" name="Line 37"/>
            <p:cNvSpPr>
              <a:spLocks noChangeShapeType="1"/>
            </p:cNvSpPr>
            <p:nvPr/>
          </p:nvSpPr>
          <p:spPr bwMode="auto">
            <a:xfrm>
              <a:off x="4683" y="1566"/>
              <a:ext cx="0" cy="71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2822" name="Line 38"/>
            <p:cNvSpPr>
              <a:spLocks noChangeShapeType="1"/>
            </p:cNvSpPr>
            <p:nvPr/>
          </p:nvSpPr>
          <p:spPr bwMode="auto">
            <a:xfrm>
              <a:off x="4683" y="990"/>
              <a:ext cx="0" cy="5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2823" name="Line 39"/>
            <p:cNvSpPr>
              <a:spLocks noChangeShapeType="1"/>
            </p:cNvSpPr>
            <p:nvPr/>
          </p:nvSpPr>
          <p:spPr bwMode="auto">
            <a:xfrm>
              <a:off x="4150" y="983"/>
              <a:ext cx="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2824" name="Line 40"/>
            <p:cNvSpPr>
              <a:spLocks noChangeShapeType="1"/>
            </p:cNvSpPr>
            <p:nvPr/>
          </p:nvSpPr>
          <p:spPr bwMode="auto">
            <a:xfrm>
              <a:off x="4420" y="866"/>
              <a:ext cx="0" cy="1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2825" name="Line 41"/>
            <p:cNvSpPr>
              <a:spLocks noChangeShapeType="1"/>
            </p:cNvSpPr>
            <p:nvPr/>
          </p:nvSpPr>
          <p:spPr bwMode="auto">
            <a:xfrm flipV="1">
              <a:off x="4417" y="2272"/>
              <a:ext cx="0" cy="1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2826" name="Text Box 42"/>
            <p:cNvSpPr txBox="1">
              <a:spLocks noChangeArrowheads="1"/>
            </p:cNvSpPr>
            <p:nvPr/>
          </p:nvSpPr>
          <p:spPr bwMode="auto">
            <a:xfrm>
              <a:off x="2784" y="2470"/>
              <a:ext cx="2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 sz="2000" b="0">
                  <a:latin typeface="Times New Roman" panose="02020603050405020304" pitchFamily="18" charset="0"/>
                  <a:ea typeface="楷体_GB2312" pitchFamily="49" charset="-122"/>
                </a:rPr>
                <a:t>(</a:t>
              </a:r>
              <a:r>
                <a:rPr kumimoji="0" lang="en-US" altLang="zh-CN" sz="2000" b="0">
                  <a:latin typeface="Times New Roman" panose="02020603050405020304" pitchFamily="18" charset="0"/>
                  <a:ea typeface="楷体_GB2312" pitchFamily="49" charset="-122"/>
                </a:rPr>
                <a:t>a)</a:t>
              </a:r>
            </a:p>
          </p:txBody>
        </p:sp>
        <p:sp>
          <p:nvSpPr>
            <p:cNvPr id="502827" name="Text Box 43"/>
            <p:cNvSpPr txBox="1">
              <a:spLocks noChangeArrowheads="1"/>
            </p:cNvSpPr>
            <p:nvPr/>
          </p:nvSpPr>
          <p:spPr bwMode="auto">
            <a:xfrm>
              <a:off x="3441" y="2481"/>
              <a:ext cx="30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 sz="2000" b="0">
                  <a:latin typeface="Times New Roman" panose="02020603050405020304" pitchFamily="18" charset="0"/>
                  <a:ea typeface="楷体_GB2312" pitchFamily="49" charset="-122"/>
                </a:rPr>
                <a:t>(</a:t>
              </a:r>
              <a:r>
                <a:rPr kumimoji="0" lang="en-US" altLang="zh-CN" sz="2000" b="0">
                  <a:latin typeface="Times New Roman" panose="02020603050405020304" pitchFamily="18" charset="0"/>
                  <a:ea typeface="楷体_GB2312" pitchFamily="49" charset="-122"/>
                </a:rPr>
                <a:t>b)</a:t>
              </a:r>
            </a:p>
          </p:txBody>
        </p:sp>
        <p:sp>
          <p:nvSpPr>
            <p:cNvPr id="502828" name="Text Box 44"/>
            <p:cNvSpPr txBox="1">
              <a:spLocks noChangeArrowheads="1"/>
            </p:cNvSpPr>
            <p:nvPr/>
          </p:nvSpPr>
          <p:spPr bwMode="auto">
            <a:xfrm>
              <a:off x="4231" y="2530"/>
              <a:ext cx="2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 sz="2000" b="0">
                  <a:latin typeface="Times New Roman" panose="02020603050405020304" pitchFamily="18" charset="0"/>
                  <a:ea typeface="楷体_GB2312" pitchFamily="49" charset="-122"/>
                </a:rPr>
                <a:t>(</a:t>
              </a:r>
              <a:r>
                <a:rPr kumimoji="0" lang="en-US" altLang="zh-CN" sz="2000" b="0">
                  <a:latin typeface="Times New Roman" panose="02020603050405020304" pitchFamily="18" charset="0"/>
                  <a:ea typeface="楷体_GB2312" pitchFamily="49" charset="-122"/>
                </a:rPr>
                <a:t>c)</a:t>
              </a:r>
            </a:p>
          </p:txBody>
        </p:sp>
        <p:sp>
          <p:nvSpPr>
            <p:cNvPr id="502829" name="Text Box 45"/>
            <p:cNvSpPr txBox="1">
              <a:spLocks noChangeArrowheads="1"/>
            </p:cNvSpPr>
            <p:nvPr/>
          </p:nvSpPr>
          <p:spPr bwMode="auto">
            <a:xfrm>
              <a:off x="3693" y="1138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 sz="2000" b="0">
                  <a:latin typeface="Times New Roman" panose="02020603050405020304" pitchFamily="18" charset="0"/>
                  <a:ea typeface="楷体_GB2312" pitchFamily="49" charset="-122"/>
                </a:rPr>
                <a:t>R</a:t>
              </a:r>
            </a:p>
          </p:txBody>
        </p:sp>
        <p:sp>
          <p:nvSpPr>
            <p:cNvPr id="502830" name="Text Box 46"/>
            <p:cNvSpPr txBox="1">
              <a:spLocks noChangeArrowheads="1"/>
            </p:cNvSpPr>
            <p:nvPr/>
          </p:nvSpPr>
          <p:spPr bwMode="auto">
            <a:xfrm>
              <a:off x="3671" y="1632"/>
              <a:ext cx="2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 sz="2000" b="0">
                  <a:latin typeface="Times New Roman" panose="02020603050405020304" pitchFamily="18" charset="0"/>
                  <a:ea typeface="楷体_GB2312" pitchFamily="49" charset="-122"/>
                </a:rPr>
                <a:t>L</a:t>
              </a:r>
            </a:p>
          </p:txBody>
        </p:sp>
        <p:sp>
          <p:nvSpPr>
            <p:cNvPr id="502831" name="Text Box 47"/>
            <p:cNvSpPr txBox="1">
              <a:spLocks noChangeArrowheads="1"/>
            </p:cNvSpPr>
            <p:nvPr/>
          </p:nvSpPr>
          <p:spPr bwMode="auto">
            <a:xfrm>
              <a:off x="4231" y="1234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 sz="2000" b="0">
                  <a:latin typeface="Times New Roman" panose="02020603050405020304" pitchFamily="18" charset="0"/>
                  <a:ea typeface="楷体_GB2312" pitchFamily="49" charset="-122"/>
                </a:rPr>
                <a:t>R</a:t>
              </a:r>
            </a:p>
          </p:txBody>
        </p:sp>
        <p:sp>
          <p:nvSpPr>
            <p:cNvPr id="502832" name="Text Box 48"/>
            <p:cNvSpPr txBox="1">
              <a:spLocks noChangeArrowheads="1"/>
            </p:cNvSpPr>
            <p:nvPr/>
          </p:nvSpPr>
          <p:spPr bwMode="auto">
            <a:xfrm>
              <a:off x="4209" y="1776"/>
              <a:ext cx="2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 sz="2000" b="0">
                  <a:latin typeface="Times New Roman" panose="02020603050405020304" pitchFamily="18" charset="0"/>
                  <a:ea typeface="楷体_GB2312" pitchFamily="49" charset="-122"/>
                </a:rPr>
                <a:t>L</a:t>
              </a:r>
            </a:p>
          </p:txBody>
        </p:sp>
        <p:sp>
          <p:nvSpPr>
            <p:cNvPr id="502833" name="Text Box 49"/>
            <p:cNvSpPr txBox="1">
              <a:spLocks noChangeArrowheads="1"/>
            </p:cNvSpPr>
            <p:nvPr/>
          </p:nvSpPr>
          <p:spPr bwMode="auto">
            <a:xfrm>
              <a:off x="4804" y="1377"/>
              <a:ext cx="2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0" lang="en-US" altLang="zh-CN" sz="2000" b="0">
                  <a:latin typeface="Times New Roman" panose="02020603050405020304" pitchFamily="18" charset="0"/>
                  <a:ea typeface="楷体_GB2312" pitchFamily="49" charset="-122"/>
                </a:rPr>
                <a:t>C</a:t>
              </a:r>
            </a:p>
          </p:txBody>
        </p:sp>
        <p:grpSp>
          <p:nvGrpSpPr>
            <p:cNvPr id="502836" name="Group 52"/>
            <p:cNvGrpSpPr>
              <a:grpSpLocks/>
            </p:cNvGrpSpPr>
            <p:nvPr/>
          </p:nvGrpSpPr>
          <p:grpSpPr bwMode="auto">
            <a:xfrm>
              <a:off x="3552" y="1632"/>
              <a:ext cx="138" cy="305"/>
              <a:chOff x="5190" y="1865"/>
              <a:chExt cx="138" cy="305"/>
            </a:xfrm>
          </p:grpSpPr>
          <p:sp>
            <p:nvSpPr>
              <p:cNvPr id="502837" name="AutoShape 53"/>
              <p:cNvSpPr>
                <a:spLocks noChangeArrowheads="1"/>
              </p:cNvSpPr>
              <p:nvPr/>
            </p:nvSpPr>
            <p:spPr bwMode="auto">
              <a:xfrm rot="5400000">
                <a:off x="5209" y="1850"/>
                <a:ext cx="103" cy="134"/>
              </a:xfrm>
              <a:custGeom>
                <a:avLst/>
                <a:gdLst>
                  <a:gd name="G0" fmla="+- 10800 0 0"/>
                  <a:gd name="G1" fmla="+- -11402115 0 0"/>
                  <a:gd name="G2" fmla="+- 0 0 -11402115"/>
                  <a:gd name="T0" fmla="*/ 0 256 1"/>
                  <a:gd name="T1" fmla="*/ 180 256 1"/>
                  <a:gd name="G3" fmla="+- -11402115 T0 T1"/>
                  <a:gd name="T2" fmla="*/ 0 256 1"/>
                  <a:gd name="T3" fmla="*/ 90 256 1"/>
                  <a:gd name="G4" fmla="+- -11402115 T2 T3"/>
                  <a:gd name="G5" fmla="*/ G4 2 1"/>
                  <a:gd name="T4" fmla="*/ 90 256 1"/>
                  <a:gd name="T5" fmla="*/ 0 256 1"/>
                  <a:gd name="G6" fmla="+- -11402115 T4 T5"/>
                  <a:gd name="G7" fmla="*/ G6 2 1"/>
                  <a:gd name="G8" fmla="abs -11402115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10800"/>
                  <a:gd name="G18" fmla="*/ 10800 1 2"/>
                  <a:gd name="G19" fmla="+- G18 5400 0"/>
                  <a:gd name="G20" fmla="cos G19 -11402115"/>
                  <a:gd name="G21" fmla="sin G19 -11402115"/>
                  <a:gd name="G22" fmla="+- G20 10800 0"/>
                  <a:gd name="G23" fmla="+- G21 10800 0"/>
                  <a:gd name="G24" fmla="+- 10800 0 G20"/>
                  <a:gd name="G25" fmla="+- 10800 10800 0"/>
                  <a:gd name="G26" fmla="?: G9 G17 G25"/>
                  <a:gd name="G27" fmla="?: G9 0 21600"/>
                  <a:gd name="G28" fmla="cos 10800 -11402115"/>
                  <a:gd name="G29" fmla="sin 10800 -11402115"/>
                  <a:gd name="G30" fmla="sin 10800 -11402115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-11402115 G34 0"/>
                  <a:gd name="G36" fmla="?: G6 G35 G31"/>
                  <a:gd name="G37" fmla="+- 21600 0 G36"/>
                  <a:gd name="G38" fmla="?: G4 0 G33"/>
                  <a:gd name="G39" fmla="?: -11402115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59 w 21600"/>
                  <a:gd name="T15" fmla="*/ 9667 h 21600"/>
                  <a:gd name="T16" fmla="*/ 10800 w 21600"/>
                  <a:gd name="T17" fmla="*/ 0 h 21600"/>
                  <a:gd name="T18" fmla="*/ 21541 w 21600"/>
                  <a:gd name="T19" fmla="*/ 9667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9" y="9667"/>
                    </a:moveTo>
                    <a:cubicBezTo>
                      <a:pt x="638" y="4171"/>
                      <a:pt x="5273" y="-1"/>
                      <a:pt x="10800" y="0"/>
                    </a:cubicBezTo>
                    <a:cubicBezTo>
                      <a:pt x="16326" y="0"/>
                      <a:pt x="20961" y="4171"/>
                      <a:pt x="21540" y="9667"/>
                    </a:cubicBezTo>
                    <a:cubicBezTo>
                      <a:pt x="20961" y="4171"/>
                      <a:pt x="16326" y="-1"/>
                      <a:pt x="10799" y="0"/>
                    </a:cubicBezTo>
                    <a:cubicBezTo>
                      <a:pt x="5273" y="0"/>
                      <a:pt x="638" y="4171"/>
                      <a:pt x="59" y="9667"/>
                    </a:cubicBez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miter lim="800000"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45791" dir="3378596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02838" name="AutoShape 54"/>
              <p:cNvSpPr>
                <a:spLocks noChangeArrowheads="1"/>
              </p:cNvSpPr>
              <p:nvPr/>
            </p:nvSpPr>
            <p:spPr bwMode="auto">
              <a:xfrm rot="5400000">
                <a:off x="5207" y="1952"/>
                <a:ext cx="102" cy="134"/>
              </a:xfrm>
              <a:custGeom>
                <a:avLst/>
                <a:gdLst>
                  <a:gd name="G0" fmla="+- 10800 0 0"/>
                  <a:gd name="G1" fmla="+- -11402115 0 0"/>
                  <a:gd name="G2" fmla="+- 0 0 -11402115"/>
                  <a:gd name="T0" fmla="*/ 0 256 1"/>
                  <a:gd name="T1" fmla="*/ 180 256 1"/>
                  <a:gd name="G3" fmla="+- -11402115 T0 T1"/>
                  <a:gd name="T2" fmla="*/ 0 256 1"/>
                  <a:gd name="T3" fmla="*/ 90 256 1"/>
                  <a:gd name="G4" fmla="+- -11402115 T2 T3"/>
                  <a:gd name="G5" fmla="*/ G4 2 1"/>
                  <a:gd name="T4" fmla="*/ 90 256 1"/>
                  <a:gd name="T5" fmla="*/ 0 256 1"/>
                  <a:gd name="G6" fmla="+- -11402115 T4 T5"/>
                  <a:gd name="G7" fmla="*/ G6 2 1"/>
                  <a:gd name="G8" fmla="abs -11402115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10800"/>
                  <a:gd name="G18" fmla="*/ 10800 1 2"/>
                  <a:gd name="G19" fmla="+- G18 5400 0"/>
                  <a:gd name="G20" fmla="cos G19 -11402115"/>
                  <a:gd name="G21" fmla="sin G19 -11402115"/>
                  <a:gd name="G22" fmla="+- G20 10800 0"/>
                  <a:gd name="G23" fmla="+- G21 10800 0"/>
                  <a:gd name="G24" fmla="+- 10800 0 G20"/>
                  <a:gd name="G25" fmla="+- 10800 10800 0"/>
                  <a:gd name="G26" fmla="?: G9 G17 G25"/>
                  <a:gd name="G27" fmla="?: G9 0 21600"/>
                  <a:gd name="G28" fmla="cos 10800 -11402115"/>
                  <a:gd name="G29" fmla="sin 10800 -11402115"/>
                  <a:gd name="G30" fmla="sin 10800 -11402115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-11402115 G34 0"/>
                  <a:gd name="G36" fmla="?: G6 G35 G31"/>
                  <a:gd name="G37" fmla="+- 21600 0 G36"/>
                  <a:gd name="G38" fmla="?: G4 0 G33"/>
                  <a:gd name="G39" fmla="?: -11402115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59 w 21600"/>
                  <a:gd name="T15" fmla="*/ 9667 h 21600"/>
                  <a:gd name="T16" fmla="*/ 10800 w 21600"/>
                  <a:gd name="T17" fmla="*/ 0 h 21600"/>
                  <a:gd name="T18" fmla="*/ 21541 w 21600"/>
                  <a:gd name="T19" fmla="*/ 9667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9" y="9667"/>
                    </a:moveTo>
                    <a:cubicBezTo>
                      <a:pt x="638" y="4171"/>
                      <a:pt x="5273" y="-1"/>
                      <a:pt x="10800" y="0"/>
                    </a:cubicBezTo>
                    <a:cubicBezTo>
                      <a:pt x="16326" y="0"/>
                      <a:pt x="20961" y="4171"/>
                      <a:pt x="21540" y="9667"/>
                    </a:cubicBezTo>
                    <a:cubicBezTo>
                      <a:pt x="20961" y="4171"/>
                      <a:pt x="16326" y="-1"/>
                      <a:pt x="10799" y="0"/>
                    </a:cubicBezTo>
                    <a:cubicBezTo>
                      <a:pt x="5273" y="0"/>
                      <a:pt x="638" y="4171"/>
                      <a:pt x="59" y="9667"/>
                    </a:cubicBez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miter lim="800000"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45791" dir="3378596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/>
              <a:p>
                <a:endParaRPr lang="zh-CN" altLang="en-US">
                  <a:solidFill>
                    <a:schemeClr val="hlink"/>
                  </a:solidFill>
                </a:endParaRPr>
              </a:p>
            </p:txBody>
          </p:sp>
          <p:sp>
            <p:nvSpPr>
              <p:cNvPr id="502839" name="AutoShape 55"/>
              <p:cNvSpPr>
                <a:spLocks noChangeArrowheads="1"/>
              </p:cNvSpPr>
              <p:nvPr/>
            </p:nvSpPr>
            <p:spPr bwMode="auto">
              <a:xfrm rot="5400000">
                <a:off x="5205" y="2052"/>
                <a:ext cx="103" cy="134"/>
              </a:xfrm>
              <a:custGeom>
                <a:avLst/>
                <a:gdLst>
                  <a:gd name="G0" fmla="+- 10800 0 0"/>
                  <a:gd name="G1" fmla="+- -11402115 0 0"/>
                  <a:gd name="G2" fmla="+- 0 0 -11402115"/>
                  <a:gd name="T0" fmla="*/ 0 256 1"/>
                  <a:gd name="T1" fmla="*/ 180 256 1"/>
                  <a:gd name="G3" fmla="+- -11402115 T0 T1"/>
                  <a:gd name="T2" fmla="*/ 0 256 1"/>
                  <a:gd name="T3" fmla="*/ 90 256 1"/>
                  <a:gd name="G4" fmla="+- -11402115 T2 T3"/>
                  <a:gd name="G5" fmla="*/ G4 2 1"/>
                  <a:gd name="T4" fmla="*/ 90 256 1"/>
                  <a:gd name="T5" fmla="*/ 0 256 1"/>
                  <a:gd name="G6" fmla="+- -11402115 T4 T5"/>
                  <a:gd name="G7" fmla="*/ G6 2 1"/>
                  <a:gd name="G8" fmla="abs -11402115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10800"/>
                  <a:gd name="G18" fmla="*/ 10800 1 2"/>
                  <a:gd name="G19" fmla="+- G18 5400 0"/>
                  <a:gd name="G20" fmla="cos G19 -11402115"/>
                  <a:gd name="G21" fmla="sin G19 -11402115"/>
                  <a:gd name="G22" fmla="+- G20 10800 0"/>
                  <a:gd name="G23" fmla="+- G21 10800 0"/>
                  <a:gd name="G24" fmla="+- 10800 0 G20"/>
                  <a:gd name="G25" fmla="+- 10800 10800 0"/>
                  <a:gd name="G26" fmla="?: G9 G17 G25"/>
                  <a:gd name="G27" fmla="?: G9 0 21600"/>
                  <a:gd name="G28" fmla="cos 10800 -11402115"/>
                  <a:gd name="G29" fmla="sin 10800 -11402115"/>
                  <a:gd name="G30" fmla="sin 10800 -11402115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-11402115 G34 0"/>
                  <a:gd name="G36" fmla="?: G6 G35 G31"/>
                  <a:gd name="G37" fmla="+- 21600 0 G36"/>
                  <a:gd name="G38" fmla="?: G4 0 G33"/>
                  <a:gd name="G39" fmla="?: -11402115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59 w 21600"/>
                  <a:gd name="T15" fmla="*/ 9667 h 21600"/>
                  <a:gd name="T16" fmla="*/ 10800 w 21600"/>
                  <a:gd name="T17" fmla="*/ 0 h 21600"/>
                  <a:gd name="T18" fmla="*/ 21541 w 21600"/>
                  <a:gd name="T19" fmla="*/ 9667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9" y="9667"/>
                    </a:moveTo>
                    <a:cubicBezTo>
                      <a:pt x="638" y="4171"/>
                      <a:pt x="5273" y="-1"/>
                      <a:pt x="10800" y="0"/>
                    </a:cubicBezTo>
                    <a:cubicBezTo>
                      <a:pt x="16326" y="0"/>
                      <a:pt x="20961" y="4171"/>
                      <a:pt x="21540" y="9667"/>
                    </a:cubicBezTo>
                    <a:cubicBezTo>
                      <a:pt x="20961" y="4171"/>
                      <a:pt x="16326" y="-1"/>
                      <a:pt x="10799" y="0"/>
                    </a:cubicBezTo>
                    <a:cubicBezTo>
                      <a:pt x="5273" y="0"/>
                      <a:pt x="638" y="4171"/>
                      <a:pt x="59" y="9667"/>
                    </a:cubicBez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miter lim="800000"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45791" dir="3378596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502844" name="Group 60"/>
            <p:cNvGrpSpPr>
              <a:grpSpLocks/>
            </p:cNvGrpSpPr>
            <p:nvPr/>
          </p:nvGrpSpPr>
          <p:grpSpPr bwMode="auto">
            <a:xfrm>
              <a:off x="2886" y="1488"/>
              <a:ext cx="138" cy="305"/>
              <a:chOff x="5190" y="1865"/>
              <a:chExt cx="138" cy="305"/>
            </a:xfrm>
          </p:grpSpPr>
          <p:sp>
            <p:nvSpPr>
              <p:cNvPr id="502845" name="AutoShape 61"/>
              <p:cNvSpPr>
                <a:spLocks noChangeArrowheads="1"/>
              </p:cNvSpPr>
              <p:nvPr/>
            </p:nvSpPr>
            <p:spPr bwMode="auto">
              <a:xfrm rot="5400000">
                <a:off x="5209" y="1850"/>
                <a:ext cx="103" cy="134"/>
              </a:xfrm>
              <a:custGeom>
                <a:avLst/>
                <a:gdLst>
                  <a:gd name="G0" fmla="+- 10800 0 0"/>
                  <a:gd name="G1" fmla="+- -11402115 0 0"/>
                  <a:gd name="G2" fmla="+- 0 0 -11402115"/>
                  <a:gd name="T0" fmla="*/ 0 256 1"/>
                  <a:gd name="T1" fmla="*/ 180 256 1"/>
                  <a:gd name="G3" fmla="+- -11402115 T0 T1"/>
                  <a:gd name="T2" fmla="*/ 0 256 1"/>
                  <a:gd name="T3" fmla="*/ 90 256 1"/>
                  <a:gd name="G4" fmla="+- -11402115 T2 T3"/>
                  <a:gd name="G5" fmla="*/ G4 2 1"/>
                  <a:gd name="T4" fmla="*/ 90 256 1"/>
                  <a:gd name="T5" fmla="*/ 0 256 1"/>
                  <a:gd name="G6" fmla="+- -11402115 T4 T5"/>
                  <a:gd name="G7" fmla="*/ G6 2 1"/>
                  <a:gd name="G8" fmla="abs -11402115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10800"/>
                  <a:gd name="G18" fmla="*/ 10800 1 2"/>
                  <a:gd name="G19" fmla="+- G18 5400 0"/>
                  <a:gd name="G20" fmla="cos G19 -11402115"/>
                  <a:gd name="G21" fmla="sin G19 -11402115"/>
                  <a:gd name="G22" fmla="+- G20 10800 0"/>
                  <a:gd name="G23" fmla="+- G21 10800 0"/>
                  <a:gd name="G24" fmla="+- 10800 0 G20"/>
                  <a:gd name="G25" fmla="+- 10800 10800 0"/>
                  <a:gd name="G26" fmla="?: G9 G17 G25"/>
                  <a:gd name="G27" fmla="?: G9 0 21600"/>
                  <a:gd name="G28" fmla="cos 10800 -11402115"/>
                  <a:gd name="G29" fmla="sin 10800 -11402115"/>
                  <a:gd name="G30" fmla="sin 10800 -11402115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-11402115 G34 0"/>
                  <a:gd name="G36" fmla="?: G6 G35 G31"/>
                  <a:gd name="G37" fmla="+- 21600 0 G36"/>
                  <a:gd name="G38" fmla="?: G4 0 G33"/>
                  <a:gd name="G39" fmla="?: -11402115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59 w 21600"/>
                  <a:gd name="T15" fmla="*/ 9667 h 21600"/>
                  <a:gd name="T16" fmla="*/ 10800 w 21600"/>
                  <a:gd name="T17" fmla="*/ 0 h 21600"/>
                  <a:gd name="T18" fmla="*/ 21541 w 21600"/>
                  <a:gd name="T19" fmla="*/ 9667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9" y="9667"/>
                    </a:moveTo>
                    <a:cubicBezTo>
                      <a:pt x="638" y="4171"/>
                      <a:pt x="5273" y="-1"/>
                      <a:pt x="10800" y="0"/>
                    </a:cubicBezTo>
                    <a:cubicBezTo>
                      <a:pt x="16326" y="0"/>
                      <a:pt x="20961" y="4171"/>
                      <a:pt x="21540" y="9667"/>
                    </a:cubicBezTo>
                    <a:cubicBezTo>
                      <a:pt x="20961" y="4171"/>
                      <a:pt x="16326" y="-1"/>
                      <a:pt x="10799" y="0"/>
                    </a:cubicBezTo>
                    <a:cubicBezTo>
                      <a:pt x="5273" y="0"/>
                      <a:pt x="638" y="4171"/>
                      <a:pt x="59" y="9667"/>
                    </a:cubicBez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miter lim="800000"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45791" dir="3378596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02846" name="AutoShape 62"/>
              <p:cNvSpPr>
                <a:spLocks noChangeArrowheads="1"/>
              </p:cNvSpPr>
              <p:nvPr/>
            </p:nvSpPr>
            <p:spPr bwMode="auto">
              <a:xfrm rot="5400000">
                <a:off x="5207" y="1952"/>
                <a:ext cx="102" cy="134"/>
              </a:xfrm>
              <a:custGeom>
                <a:avLst/>
                <a:gdLst>
                  <a:gd name="G0" fmla="+- 10800 0 0"/>
                  <a:gd name="G1" fmla="+- -11402115 0 0"/>
                  <a:gd name="G2" fmla="+- 0 0 -11402115"/>
                  <a:gd name="T0" fmla="*/ 0 256 1"/>
                  <a:gd name="T1" fmla="*/ 180 256 1"/>
                  <a:gd name="G3" fmla="+- -11402115 T0 T1"/>
                  <a:gd name="T2" fmla="*/ 0 256 1"/>
                  <a:gd name="T3" fmla="*/ 90 256 1"/>
                  <a:gd name="G4" fmla="+- -11402115 T2 T3"/>
                  <a:gd name="G5" fmla="*/ G4 2 1"/>
                  <a:gd name="T4" fmla="*/ 90 256 1"/>
                  <a:gd name="T5" fmla="*/ 0 256 1"/>
                  <a:gd name="G6" fmla="+- -11402115 T4 T5"/>
                  <a:gd name="G7" fmla="*/ G6 2 1"/>
                  <a:gd name="G8" fmla="abs -11402115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10800"/>
                  <a:gd name="G18" fmla="*/ 10800 1 2"/>
                  <a:gd name="G19" fmla="+- G18 5400 0"/>
                  <a:gd name="G20" fmla="cos G19 -11402115"/>
                  <a:gd name="G21" fmla="sin G19 -11402115"/>
                  <a:gd name="G22" fmla="+- G20 10800 0"/>
                  <a:gd name="G23" fmla="+- G21 10800 0"/>
                  <a:gd name="G24" fmla="+- 10800 0 G20"/>
                  <a:gd name="G25" fmla="+- 10800 10800 0"/>
                  <a:gd name="G26" fmla="?: G9 G17 G25"/>
                  <a:gd name="G27" fmla="?: G9 0 21600"/>
                  <a:gd name="G28" fmla="cos 10800 -11402115"/>
                  <a:gd name="G29" fmla="sin 10800 -11402115"/>
                  <a:gd name="G30" fmla="sin 10800 -11402115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-11402115 G34 0"/>
                  <a:gd name="G36" fmla="?: G6 G35 G31"/>
                  <a:gd name="G37" fmla="+- 21600 0 G36"/>
                  <a:gd name="G38" fmla="?: G4 0 G33"/>
                  <a:gd name="G39" fmla="?: -11402115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59 w 21600"/>
                  <a:gd name="T15" fmla="*/ 9667 h 21600"/>
                  <a:gd name="T16" fmla="*/ 10800 w 21600"/>
                  <a:gd name="T17" fmla="*/ 0 h 21600"/>
                  <a:gd name="T18" fmla="*/ 21541 w 21600"/>
                  <a:gd name="T19" fmla="*/ 9667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9" y="9667"/>
                    </a:moveTo>
                    <a:cubicBezTo>
                      <a:pt x="638" y="4171"/>
                      <a:pt x="5273" y="-1"/>
                      <a:pt x="10800" y="0"/>
                    </a:cubicBezTo>
                    <a:cubicBezTo>
                      <a:pt x="16326" y="0"/>
                      <a:pt x="20961" y="4171"/>
                      <a:pt x="21540" y="9667"/>
                    </a:cubicBezTo>
                    <a:cubicBezTo>
                      <a:pt x="20961" y="4171"/>
                      <a:pt x="16326" y="-1"/>
                      <a:pt x="10799" y="0"/>
                    </a:cubicBezTo>
                    <a:cubicBezTo>
                      <a:pt x="5273" y="0"/>
                      <a:pt x="638" y="4171"/>
                      <a:pt x="59" y="9667"/>
                    </a:cubicBez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miter lim="800000"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45791" dir="3378596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/>
              <a:p>
                <a:endParaRPr lang="zh-CN" altLang="en-US">
                  <a:solidFill>
                    <a:schemeClr val="hlink"/>
                  </a:solidFill>
                </a:endParaRPr>
              </a:p>
            </p:txBody>
          </p:sp>
          <p:sp>
            <p:nvSpPr>
              <p:cNvPr id="502847" name="AutoShape 63"/>
              <p:cNvSpPr>
                <a:spLocks noChangeArrowheads="1"/>
              </p:cNvSpPr>
              <p:nvPr/>
            </p:nvSpPr>
            <p:spPr bwMode="auto">
              <a:xfrm rot="5400000">
                <a:off x="5205" y="2052"/>
                <a:ext cx="103" cy="134"/>
              </a:xfrm>
              <a:custGeom>
                <a:avLst/>
                <a:gdLst>
                  <a:gd name="G0" fmla="+- 10800 0 0"/>
                  <a:gd name="G1" fmla="+- -11402115 0 0"/>
                  <a:gd name="G2" fmla="+- 0 0 -11402115"/>
                  <a:gd name="T0" fmla="*/ 0 256 1"/>
                  <a:gd name="T1" fmla="*/ 180 256 1"/>
                  <a:gd name="G3" fmla="+- -11402115 T0 T1"/>
                  <a:gd name="T2" fmla="*/ 0 256 1"/>
                  <a:gd name="T3" fmla="*/ 90 256 1"/>
                  <a:gd name="G4" fmla="+- -11402115 T2 T3"/>
                  <a:gd name="G5" fmla="*/ G4 2 1"/>
                  <a:gd name="T4" fmla="*/ 90 256 1"/>
                  <a:gd name="T5" fmla="*/ 0 256 1"/>
                  <a:gd name="G6" fmla="+- -11402115 T4 T5"/>
                  <a:gd name="G7" fmla="*/ G6 2 1"/>
                  <a:gd name="G8" fmla="abs -11402115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10800"/>
                  <a:gd name="G18" fmla="*/ 10800 1 2"/>
                  <a:gd name="G19" fmla="+- G18 5400 0"/>
                  <a:gd name="G20" fmla="cos G19 -11402115"/>
                  <a:gd name="G21" fmla="sin G19 -11402115"/>
                  <a:gd name="G22" fmla="+- G20 10800 0"/>
                  <a:gd name="G23" fmla="+- G21 10800 0"/>
                  <a:gd name="G24" fmla="+- 10800 0 G20"/>
                  <a:gd name="G25" fmla="+- 10800 10800 0"/>
                  <a:gd name="G26" fmla="?: G9 G17 G25"/>
                  <a:gd name="G27" fmla="?: G9 0 21600"/>
                  <a:gd name="G28" fmla="cos 10800 -11402115"/>
                  <a:gd name="G29" fmla="sin 10800 -11402115"/>
                  <a:gd name="G30" fmla="sin 10800 -11402115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-11402115 G34 0"/>
                  <a:gd name="G36" fmla="?: G6 G35 G31"/>
                  <a:gd name="G37" fmla="+- 21600 0 G36"/>
                  <a:gd name="G38" fmla="?: G4 0 G33"/>
                  <a:gd name="G39" fmla="?: -11402115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59 w 21600"/>
                  <a:gd name="T15" fmla="*/ 9667 h 21600"/>
                  <a:gd name="T16" fmla="*/ 10800 w 21600"/>
                  <a:gd name="T17" fmla="*/ 0 h 21600"/>
                  <a:gd name="T18" fmla="*/ 21541 w 21600"/>
                  <a:gd name="T19" fmla="*/ 9667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9" y="9667"/>
                    </a:moveTo>
                    <a:cubicBezTo>
                      <a:pt x="638" y="4171"/>
                      <a:pt x="5273" y="-1"/>
                      <a:pt x="10800" y="0"/>
                    </a:cubicBezTo>
                    <a:cubicBezTo>
                      <a:pt x="16326" y="0"/>
                      <a:pt x="20961" y="4171"/>
                      <a:pt x="21540" y="9667"/>
                    </a:cubicBezTo>
                    <a:cubicBezTo>
                      <a:pt x="20961" y="4171"/>
                      <a:pt x="16326" y="-1"/>
                      <a:pt x="10799" y="0"/>
                    </a:cubicBezTo>
                    <a:cubicBezTo>
                      <a:pt x="5273" y="0"/>
                      <a:pt x="638" y="4171"/>
                      <a:pt x="59" y="9667"/>
                    </a:cubicBez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miter lim="800000"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45791" dir="3378596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02848" name="Text Box 64"/>
            <p:cNvSpPr txBox="1">
              <a:spLocks noChangeArrowheads="1"/>
            </p:cNvSpPr>
            <p:nvPr/>
          </p:nvSpPr>
          <p:spPr bwMode="auto">
            <a:xfrm>
              <a:off x="3072" y="1488"/>
              <a:ext cx="2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 sz="2000" b="0">
                  <a:latin typeface="Times New Roman" panose="02020603050405020304" pitchFamily="18" charset="0"/>
                  <a:ea typeface="楷体_GB2312" pitchFamily="49" charset="-122"/>
                </a:rPr>
                <a:t>L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2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2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2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2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834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670511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1.2  电路的基本物理量</a:t>
            </a:r>
          </a:p>
        </p:txBody>
      </p:sp>
      <p:sp>
        <p:nvSpPr>
          <p:cNvPr id="496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CN" altLang="en-US">
                <a:latin typeface="宋体" panose="02010600030101010101" pitchFamily="2" charset="-122"/>
              </a:rPr>
              <a:t>电路的特性是由电流、电压和电功率等物理量来描述的。电路分析的基本任务是计算电路中的电流、 电压和电功率。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>
                <a:solidFill>
                  <a:schemeClr val="hlink"/>
                </a:solidFill>
                <a:latin typeface="宋体" panose="02010600030101010101" pitchFamily="2" charset="-122"/>
              </a:rPr>
              <a:t>一、电流和电流的参考方向</a:t>
            </a:r>
          </a:p>
          <a:p>
            <a:pPr>
              <a:lnSpc>
                <a:spcPct val="90000"/>
              </a:lnSpc>
            </a:pPr>
            <a:r>
              <a:rPr lang="zh-CN" altLang="en-US">
                <a:latin typeface="宋体" panose="02010600030101010101" pitchFamily="2" charset="-122"/>
              </a:rPr>
              <a:t>带电粒子(电子、离子)定向移动形成电流。电子和负离子带负电荷，正离子带正电荷。电荷用符号</a:t>
            </a:r>
            <a:r>
              <a:rPr lang="en-US" altLang="zh-CN">
                <a:latin typeface="宋体" panose="02010600030101010101" pitchFamily="2" charset="-122"/>
              </a:rPr>
              <a:t>q</a:t>
            </a:r>
            <a:r>
              <a:rPr lang="zh-CN" altLang="en-US">
                <a:latin typeface="宋体" panose="02010600030101010101" pitchFamily="2" charset="-122"/>
              </a:rPr>
              <a:t>或</a:t>
            </a:r>
            <a:r>
              <a:rPr lang="en-US" altLang="zh-CN">
                <a:latin typeface="宋体" panose="02010600030101010101" pitchFamily="2" charset="-122"/>
              </a:rPr>
              <a:t>Q</a:t>
            </a:r>
            <a:r>
              <a:rPr lang="zh-CN" altLang="en-US">
                <a:latin typeface="宋体" panose="02010600030101010101" pitchFamily="2" charset="-122"/>
              </a:rPr>
              <a:t>表示，它的</a:t>
            </a:r>
            <a:r>
              <a:rPr lang="en-US" altLang="zh-CN">
                <a:latin typeface="宋体" panose="02010600030101010101" pitchFamily="2" charset="-122"/>
              </a:rPr>
              <a:t>SI</a:t>
            </a:r>
            <a:r>
              <a:rPr lang="zh-CN" altLang="en-US">
                <a:latin typeface="宋体" panose="02010600030101010101" pitchFamily="2" charset="-122"/>
              </a:rPr>
              <a:t>单位为库[仑]( </a:t>
            </a:r>
            <a:r>
              <a:rPr lang="en-US" altLang="zh-CN">
                <a:latin typeface="宋体" panose="02010600030101010101" pitchFamily="2" charset="-122"/>
              </a:rPr>
              <a:t>C )。</a:t>
            </a:r>
            <a:endParaRPr lang="zh-CN" altLang="en-US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670511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1.2  电路的基本物理量</a:t>
            </a:r>
          </a:p>
        </p:txBody>
      </p:sp>
      <p:sp>
        <p:nvSpPr>
          <p:cNvPr id="503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1752600"/>
          </a:xfrm>
        </p:spPr>
        <p:txBody>
          <a:bodyPr/>
          <a:lstStyle/>
          <a:p>
            <a:pPr>
              <a:spcBef>
                <a:spcPct val="50000"/>
              </a:spcBef>
              <a:buSzTx/>
              <a:buFontTx/>
              <a:buNone/>
            </a:pPr>
            <a:r>
              <a:rPr lang="zh-CN" altLang="en-US">
                <a:solidFill>
                  <a:schemeClr val="hlink"/>
                </a:solidFill>
                <a:latin typeface="宋体" panose="02010600030101010101" pitchFamily="2" charset="-122"/>
              </a:rPr>
              <a:t>单位时间内通过导体横截面的电荷定义为电流，用符号</a:t>
            </a:r>
            <a:r>
              <a:rPr lang="en-US" altLang="zh-CN" i="1">
                <a:solidFill>
                  <a:schemeClr val="hlink"/>
                </a:solidFill>
                <a:latin typeface="宋体" panose="02010600030101010101" pitchFamily="2" charset="-122"/>
              </a:rPr>
              <a:t>i </a:t>
            </a:r>
            <a:r>
              <a:rPr lang="zh-CN" altLang="en-US">
                <a:solidFill>
                  <a:schemeClr val="hlink"/>
                </a:solidFill>
                <a:latin typeface="宋体" panose="02010600030101010101" pitchFamily="2" charset="-122"/>
              </a:rPr>
              <a:t>或</a:t>
            </a:r>
            <a:r>
              <a:rPr lang="en-US" altLang="zh-CN" i="1">
                <a:solidFill>
                  <a:schemeClr val="hlink"/>
                </a:solidFill>
                <a:latin typeface="宋体" panose="02010600030101010101" pitchFamily="2" charset="-122"/>
              </a:rPr>
              <a:t>I </a:t>
            </a:r>
            <a:r>
              <a:rPr lang="zh-CN" altLang="en-US">
                <a:solidFill>
                  <a:schemeClr val="hlink"/>
                </a:solidFill>
                <a:latin typeface="宋体" panose="02010600030101010101" pitchFamily="2" charset="-122"/>
              </a:rPr>
              <a:t>表示，其数学表达式为</a:t>
            </a:r>
            <a:endParaRPr lang="zh-CN" altLang="en-US">
              <a:solidFill>
                <a:schemeClr val="hlink"/>
              </a:solidFill>
            </a:endParaRPr>
          </a:p>
        </p:txBody>
      </p:sp>
      <p:graphicFrame>
        <p:nvGraphicFramePr>
          <p:cNvPr id="503822" name="Object 14"/>
          <p:cNvGraphicFramePr>
            <a:graphicFrameLocks noChangeAspect="1"/>
          </p:cNvGraphicFramePr>
          <p:nvPr/>
        </p:nvGraphicFramePr>
        <p:xfrm>
          <a:off x="4191000" y="2743200"/>
          <a:ext cx="1733550" cy="162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826" name="Equation" r:id="rId3" imgW="419040" imgH="393480" progId="Equation.3">
                  <p:embed/>
                </p:oleObj>
              </mc:Choice>
              <mc:Fallback>
                <p:oleObj name="Equation" r:id="rId3" imgW="419040" imgH="393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743200"/>
                        <a:ext cx="1733550" cy="1628775"/>
                      </a:xfrm>
                      <a:prstGeom prst="rect">
                        <a:avLst/>
                      </a:prstGeom>
                      <a:solidFill>
                        <a:srgbClr val="67051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3823" name="Rectangle 15"/>
          <p:cNvSpPr>
            <a:spLocks noChangeArrowheads="1"/>
          </p:cNvSpPr>
          <p:nvPr/>
        </p:nvSpPr>
        <p:spPr bwMode="auto">
          <a:xfrm>
            <a:off x="838200" y="4343400"/>
            <a:ext cx="5289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3200">
                <a:latin typeface="宋体" panose="02010600030101010101" pitchFamily="2" charset="-122"/>
              </a:rPr>
              <a:t>电流的</a:t>
            </a:r>
            <a:r>
              <a:rPr lang="en-US" altLang="zh-CN" sz="3200">
                <a:latin typeface="宋体" panose="02010600030101010101" pitchFamily="2" charset="-122"/>
              </a:rPr>
              <a:t>SI</a:t>
            </a:r>
            <a:r>
              <a:rPr lang="zh-CN" altLang="en-US" sz="3200">
                <a:latin typeface="宋体" panose="02010600030101010101" pitchFamily="2" charset="-122"/>
              </a:rPr>
              <a:t>单位是安[培](</a:t>
            </a:r>
            <a:r>
              <a:rPr lang="en-US" altLang="zh-CN" sz="3200">
                <a:latin typeface="宋体" panose="02010600030101010101" pitchFamily="2" charset="-122"/>
              </a:rPr>
              <a:t>A)。</a:t>
            </a:r>
            <a:endParaRPr lang="zh-CN" altLang="en-US" sz="3200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solidFill>
            <a:srgbClr val="670511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与电流有关的几个名词</a:t>
            </a:r>
          </a:p>
        </p:txBody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143000"/>
            <a:ext cx="8153400" cy="5334000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ct val="10000"/>
              </a:spcBef>
              <a:buSzTx/>
              <a:buFontTx/>
              <a:buNone/>
            </a:pPr>
            <a:r>
              <a:rPr lang="zh-CN" altLang="en-US" sz="30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①恒定电流:</a:t>
            </a:r>
          </a:p>
          <a:p>
            <a:pPr algn="just">
              <a:lnSpc>
                <a:spcPct val="90000"/>
              </a:lnSpc>
              <a:spcBef>
                <a:spcPct val="10000"/>
              </a:spcBef>
              <a:buSzTx/>
              <a:buFontTx/>
              <a:buNone/>
            </a:pPr>
            <a:r>
              <a:rPr lang="zh-CN" altLang="en-US" sz="3000">
                <a:latin typeface="Times New Roman" panose="02020603050405020304" pitchFamily="18" charset="0"/>
                <a:ea typeface="楷体_GB2312" pitchFamily="49" charset="-122"/>
              </a:rPr>
              <a:t>        量值和方向均不随时间变化的电流，称为恒定电流，简称为直流(</a:t>
            </a:r>
            <a:r>
              <a:rPr lang="en-US" altLang="zh-CN" sz="3000">
                <a:latin typeface="Times New Roman" panose="02020603050405020304" pitchFamily="18" charset="0"/>
                <a:ea typeface="楷体_GB2312" pitchFamily="49" charset="-122"/>
              </a:rPr>
              <a:t>dc</a:t>
            </a:r>
            <a:r>
              <a:rPr lang="zh-CN" altLang="en-US" sz="3000">
                <a:latin typeface="Times New Roman" panose="02020603050405020304" pitchFamily="18" charset="0"/>
                <a:ea typeface="楷体_GB2312" pitchFamily="49" charset="-122"/>
              </a:rPr>
              <a:t>或</a:t>
            </a:r>
            <a:r>
              <a:rPr lang="en-US" altLang="zh-CN" sz="3000">
                <a:latin typeface="Times New Roman" panose="02020603050405020304" pitchFamily="18" charset="0"/>
                <a:ea typeface="楷体_GB2312" pitchFamily="49" charset="-122"/>
              </a:rPr>
              <a:t>DC)，</a:t>
            </a:r>
            <a:r>
              <a:rPr lang="zh-CN" altLang="en-US" sz="3000">
                <a:latin typeface="Times New Roman" panose="02020603050405020304" pitchFamily="18" charset="0"/>
                <a:ea typeface="楷体_GB2312" pitchFamily="49" charset="-122"/>
              </a:rPr>
              <a:t>一般用符号</a:t>
            </a:r>
            <a:r>
              <a:rPr lang="en-US" altLang="zh-CN" sz="30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zh-CN" altLang="en-US" sz="3000">
                <a:latin typeface="Times New Roman" panose="02020603050405020304" pitchFamily="18" charset="0"/>
                <a:ea typeface="楷体_GB2312" pitchFamily="49" charset="-122"/>
              </a:rPr>
              <a:t>表示。</a:t>
            </a:r>
          </a:p>
          <a:p>
            <a:pPr>
              <a:lnSpc>
                <a:spcPct val="90000"/>
              </a:lnSpc>
              <a:spcBef>
                <a:spcPct val="10000"/>
              </a:spcBef>
              <a:buSzTx/>
              <a:buFontTx/>
              <a:buNone/>
            </a:pPr>
            <a:r>
              <a:rPr lang="zh-CN" altLang="en-US" sz="30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②时变电流:</a:t>
            </a:r>
          </a:p>
          <a:p>
            <a:pPr>
              <a:lnSpc>
                <a:spcPct val="90000"/>
              </a:lnSpc>
              <a:spcBef>
                <a:spcPct val="10000"/>
              </a:spcBef>
              <a:buSzTx/>
              <a:buFontTx/>
              <a:buNone/>
            </a:pPr>
            <a:r>
              <a:rPr lang="zh-CN" altLang="en-US" sz="3000">
                <a:latin typeface="Times New Roman" panose="02020603050405020304" pitchFamily="18" charset="0"/>
                <a:ea typeface="楷体_GB2312" pitchFamily="49" charset="-122"/>
              </a:rPr>
              <a:t>        量值和方向随时间变化的电流，称为时变电流，一般用符号</a:t>
            </a:r>
            <a:r>
              <a:rPr lang="en-US" altLang="zh-CN" sz="30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zh-CN" altLang="en-US" sz="3000">
                <a:latin typeface="Times New Roman" panose="02020603050405020304" pitchFamily="18" charset="0"/>
                <a:ea typeface="楷体_GB2312" pitchFamily="49" charset="-122"/>
              </a:rPr>
              <a:t>表示。时变电流在某一时刻</a:t>
            </a:r>
            <a:r>
              <a:rPr lang="en-US" altLang="zh-CN" sz="3000" i="1">
                <a:latin typeface="Times New Roman" panose="02020603050405020304" pitchFamily="18" charset="0"/>
                <a:ea typeface="楷体_GB2312" pitchFamily="49" charset="-122"/>
              </a:rPr>
              <a:t>t</a:t>
            </a:r>
            <a:r>
              <a:rPr lang="zh-CN" altLang="en-US" sz="3000">
                <a:latin typeface="Times New Roman" panose="02020603050405020304" pitchFamily="18" charset="0"/>
                <a:ea typeface="楷体_GB2312" pitchFamily="49" charset="-122"/>
              </a:rPr>
              <a:t>的值</a:t>
            </a:r>
            <a:r>
              <a:rPr lang="en-US" altLang="zh-CN" sz="30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3000">
                <a:latin typeface="Times New Roman" panose="02020603050405020304" pitchFamily="18" charset="0"/>
                <a:ea typeface="楷体_GB2312" pitchFamily="49" charset="-122"/>
              </a:rPr>
              <a:t> (</a:t>
            </a:r>
            <a:r>
              <a:rPr lang="en-US" altLang="zh-CN" sz="3000" i="1">
                <a:latin typeface="Times New Roman" panose="02020603050405020304" pitchFamily="18" charset="0"/>
                <a:ea typeface="楷体_GB2312" pitchFamily="49" charset="-122"/>
              </a:rPr>
              <a:t>t</a:t>
            </a:r>
            <a:r>
              <a:rPr lang="en-US" altLang="zh-CN" sz="3000">
                <a:latin typeface="Times New Roman" panose="02020603050405020304" pitchFamily="18" charset="0"/>
                <a:ea typeface="楷体_GB2312" pitchFamily="49" charset="-122"/>
              </a:rPr>
              <a:t>) ，</a:t>
            </a:r>
            <a:r>
              <a:rPr lang="zh-CN" altLang="en-US" sz="3000">
                <a:latin typeface="Times New Roman" panose="02020603050405020304" pitchFamily="18" charset="0"/>
                <a:ea typeface="楷体_GB2312" pitchFamily="49" charset="-122"/>
              </a:rPr>
              <a:t>称为瞬时值。</a:t>
            </a:r>
          </a:p>
          <a:p>
            <a:pPr>
              <a:lnSpc>
                <a:spcPct val="90000"/>
              </a:lnSpc>
              <a:spcBef>
                <a:spcPct val="10000"/>
              </a:spcBef>
              <a:buSzTx/>
              <a:buFontTx/>
              <a:buNone/>
            </a:pPr>
            <a:r>
              <a:rPr lang="zh-CN" altLang="en-US" sz="30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③交流电流:</a:t>
            </a:r>
          </a:p>
          <a:p>
            <a:pPr>
              <a:lnSpc>
                <a:spcPct val="90000"/>
              </a:lnSpc>
              <a:spcBef>
                <a:spcPct val="10000"/>
              </a:spcBef>
              <a:buSzTx/>
              <a:buFontTx/>
              <a:buNone/>
            </a:pPr>
            <a:r>
              <a:rPr lang="zh-CN" altLang="en-US" sz="3000">
                <a:latin typeface="Times New Roman" panose="02020603050405020304" pitchFamily="18" charset="0"/>
                <a:ea typeface="楷体_GB2312" pitchFamily="49" charset="-122"/>
              </a:rPr>
              <a:t>        量值和方向作周期性变化且平均值为零的时变电流，称为交流电流，简称为</a:t>
            </a:r>
            <a:r>
              <a:rPr lang="zh-CN" altLang="en-US" sz="30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交流</a:t>
            </a:r>
            <a:r>
              <a:rPr lang="zh-CN" altLang="en-US" sz="3000">
                <a:latin typeface="Times New Roman" panose="02020603050405020304" pitchFamily="18" charset="0"/>
                <a:ea typeface="楷体_GB2312" pitchFamily="49" charset="-122"/>
              </a:rPr>
              <a:t>(</a:t>
            </a:r>
            <a:r>
              <a:rPr lang="en-US" altLang="zh-CN" sz="3000">
                <a:latin typeface="Times New Roman" panose="02020603050405020304" pitchFamily="18" charset="0"/>
                <a:ea typeface="楷体_GB2312" pitchFamily="49" charset="-122"/>
              </a:rPr>
              <a:t>ac</a:t>
            </a:r>
            <a:r>
              <a:rPr lang="zh-CN" altLang="en-US" sz="3000">
                <a:latin typeface="Times New Roman" panose="02020603050405020304" pitchFamily="18" charset="0"/>
                <a:ea typeface="楷体_GB2312" pitchFamily="49" charset="-122"/>
              </a:rPr>
              <a:t>或</a:t>
            </a:r>
            <a:r>
              <a:rPr lang="en-US" altLang="zh-CN" sz="3000">
                <a:latin typeface="Times New Roman" panose="02020603050405020304" pitchFamily="18" charset="0"/>
                <a:ea typeface="楷体_GB2312" pitchFamily="49" charset="-122"/>
              </a:rPr>
              <a:t>AC)。</a:t>
            </a:r>
            <a:endParaRPr lang="zh-CN" altLang="en-US" sz="3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670511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电流及其参考方向</a:t>
            </a:r>
          </a:p>
        </p:txBody>
      </p:sp>
      <p:sp>
        <p:nvSpPr>
          <p:cNvPr id="505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534400" cy="4876800"/>
          </a:xfrm>
        </p:spPr>
        <p:txBody>
          <a:bodyPr/>
          <a:lstStyle/>
          <a:p>
            <a:pPr algn="just">
              <a:lnSpc>
                <a:spcPct val="110000"/>
              </a:lnSpc>
              <a:spcBef>
                <a:spcPct val="50000"/>
              </a:spcBef>
              <a:buSzTx/>
              <a:buFontTx/>
              <a:buNone/>
            </a:pP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习惯上把正电荷移动的方向规定为电流方向(实际方向)。在分析电路时，往往不能事先确定电流的实际方向，而且时变电流的实际方向又随时间不断变动，不能够在电路图上标出适合于任何时刻的电流实际方向。</a:t>
            </a:r>
            <a:r>
              <a:rPr lang="zh-CN" altLang="en-US" sz="28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为了电路分析和计算的需要，我们任意规定一个电流参考方向，用箭头标在电路图上。若电流实际方向与参考方向相同，电流取正值；若电流实际方向与参考方向相反，电流取负值。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根据电流的参考方向以及电流量值的正负，就能确定电流的实际方向。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670511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电流及其参考方向</a:t>
            </a:r>
          </a:p>
        </p:txBody>
      </p:sp>
      <p:sp>
        <p:nvSpPr>
          <p:cNvPr id="506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1905000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50000"/>
              </a:spcBef>
              <a:buSzTx/>
              <a:buFontTx/>
              <a:buNone/>
            </a:pP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电路中任一电流有两种可能的参考方向，当对同一电流规定相反的参考方向时，相应的电流表达式相差一个负号，即</a:t>
            </a:r>
            <a:endParaRPr lang="zh-CN" altLang="en-US" sz="3200"/>
          </a:p>
        </p:txBody>
      </p:sp>
      <p:graphicFrame>
        <p:nvGraphicFramePr>
          <p:cNvPr id="506884" name="Object 4"/>
          <p:cNvGraphicFramePr>
            <a:graphicFrameLocks noChangeAspect="1"/>
          </p:cNvGraphicFramePr>
          <p:nvPr/>
        </p:nvGraphicFramePr>
        <p:xfrm>
          <a:off x="2590800" y="3048000"/>
          <a:ext cx="3479800" cy="1423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6888" name="Equation" r:id="rId3" imgW="558720" imgH="228600" progId="Equation.3">
                  <p:embed/>
                </p:oleObj>
              </mc:Choice>
              <mc:Fallback>
                <p:oleObj name="Equation" r:id="rId3" imgW="55872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048000"/>
                        <a:ext cx="3479800" cy="1423988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6885" name="Text Box 5"/>
          <p:cNvSpPr txBox="1">
            <a:spLocks noChangeArrowheads="1"/>
          </p:cNvSpPr>
          <p:nvPr/>
        </p:nvSpPr>
        <p:spPr bwMode="auto">
          <a:xfrm>
            <a:off x="419100" y="4498975"/>
            <a:ext cx="83058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今后，在分析电路时，必须事先规定电流变量的参考方向。所计算出的电流</a:t>
            </a:r>
            <a:r>
              <a:rPr lang="en-US" altLang="zh-CN" sz="32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(</a:t>
            </a:r>
            <a:r>
              <a:rPr lang="en-US" altLang="zh-CN" sz="3200" i="1">
                <a:latin typeface="Times New Roman" panose="02020603050405020304" pitchFamily="18" charset="0"/>
                <a:ea typeface="楷体_GB2312" pitchFamily="49" charset="-122"/>
              </a:rPr>
              <a:t>t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)&gt;0，</a:t>
            </a: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表明该时刻电流的实际方向与参考方向相同；若电流</a:t>
            </a:r>
            <a:r>
              <a:rPr lang="en-US" altLang="zh-CN" sz="32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(</a:t>
            </a:r>
            <a:r>
              <a:rPr lang="en-US" altLang="zh-CN" sz="3200" i="1">
                <a:latin typeface="Times New Roman" panose="02020603050405020304" pitchFamily="18" charset="0"/>
                <a:ea typeface="楷体_GB2312" pitchFamily="49" charset="-122"/>
              </a:rPr>
              <a:t>t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)&lt;0，</a:t>
            </a: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则表明该时刻电流的实际方向与参考方向相反。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6" name="Text Box 2"/>
          <p:cNvSpPr txBox="1">
            <a:spLocks noChangeArrowheads="1"/>
          </p:cNvSpPr>
          <p:nvPr/>
        </p:nvSpPr>
        <p:spPr bwMode="auto">
          <a:xfrm>
            <a:off x="766763" y="152400"/>
            <a:ext cx="7608887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zh-CN" altLang="en-US" sz="2000">
                <a:latin typeface="Times New Roman" panose="02020603050405020304" pitchFamily="18" charset="0"/>
                <a:ea typeface="楷体_GB2312" pitchFamily="49" charset="-122"/>
              </a:rPr>
              <a:t>        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例如在图示的二端元件中，每秒钟有2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C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正电荷由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a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点移动到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b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点。</a:t>
            </a:r>
          </a:p>
        </p:txBody>
      </p:sp>
      <p:sp>
        <p:nvSpPr>
          <p:cNvPr id="507907" name="Rectangle 3"/>
          <p:cNvSpPr>
            <a:spLocks noChangeArrowheads="1"/>
          </p:cNvSpPr>
          <p:nvPr/>
        </p:nvSpPr>
        <p:spPr bwMode="auto">
          <a:xfrm>
            <a:off x="304800" y="3886200"/>
            <a:ext cx="84582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000">
                <a:latin typeface="Times New Roman" panose="02020603050405020304" pitchFamily="18" charset="0"/>
                <a:ea typeface="楷体_GB2312" pitchFamily="49" charset="-122"/>
              </a:rPr>
              <a:t>        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当规定电流参考方向由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a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点指向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b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点时，该电流</a:t>
            </a:r>
            <a:r>
              <a:rPr lang="en-US" altLang="zh-CN" sz="36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=2A,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如图(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a)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所示；若规定电流参考方向由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b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点指向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a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点时,则电流</a:t>
            </a:r>
            <a:r>
              <a:rPr lang="en-US" altLang="zh-CN" sz="36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=-2A，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如图(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b)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所示。若采用双下标表示电流参考方向，则写为</a:t>
            </a:r>
            <a:r>
              <a:rPr lang="en-US" altLang="zh-CN" sz="36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3600" baseline="-25000">
                <a:latin typeface="Times New Roman" panose="02020603050405020304" pitchFamily="18" charset="0"/>
                <a:ea typeface="楷体_GB2312" pitchFamily="49" charset="-122"/>
              </a:rPr>
              <a:t>ab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=2A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或</a:t>
            </a:r>
            <a:r>
              <a:rPr lang="en-US" altLang="zh-CN" sz="36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3600" baseline="-25000">
                <a:latin typeface="Times New Roman" panose="02020603050405020304" pitchFamily="18" charset="0"/>
                <a:ea typeface="楷体_GB2312" pitchFamily="49" charset="-122"/>
              </a:rPr>
              <a:t>ba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=-2A。</a:t>
            </a:r>
          </a:p>
        </p:txBody>
      </p:sp>
      <p:grpSp>
        <p:nvGrpSpPr>
          <p:cNvPr id="507908" name="Group 4"/>
          <p:cNvGrpSpPr>
            <a:grpSpLocks/>
          </p:cNvGrpSpPr>
          <p:nvPr/>
        </p:nvGrpSpPr>
        <p:grpSpPr bwMode="auto">
          <a:xfrm>
            <a:off x="4724400" y="1524000"/>
            <a:ext cx="3540125" cy="2355850"/>
            <a:chOff x="3009" y="1343"/>
            <a:chExt cx="2000" cy="1258"/>
          </a:xfrm>
        </p:grpSpPr>
        <p:sp>
          <p:nvSpPr>
            <p:cNvPr id="507909" name="Rectangle 5"/>
            <p:cNvSpPr>
              <a:spLocks noChangeArrowheads="1"/>
            </p:cNvSpPr>
            <p:nvPr/>
          </p:nvSpPr>
          <p:spPr bwMode="auto">
            <a:xfrm>
              <a:off x="3857" y="1767"/>
              <a:ext cx="363" cy="36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7910" name="Line 6"/>
            <p:cNvSpPr>
              <a:spLocks noChangeShapeType="1"/>
            </p:cNvSpPr>
            <p:nvPr/>
          </p:nvSpPr>
          <p:spPr bwMode="auto">
            <a:xfrm rot="10800000">
              <a:off x="3528" y="1948"/>
              <a:ext cx="31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7911" name="Line 7"/>
            <p:cNvSpPr>
              <a:spLocks noChangeShapeType="1"/>
            </p:cNvSpPr>
            <p:nvPr/>
          </p:nvSpPr>
          <p:spPr bwMode="auto">
            <a:xfrm>
              <a:off x="3327" y="1948"/>
              <a:ext cx="2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7912" name="Line 8"/>
            <p:cNvSpPr>
              <a:spLocks noChangeShapeType="1"/>
            </p:cNvSpPr>
            <p:nvPr/>
          </p:nvSpPr>
          <p:spPr bwMode="auto">
            <a:xfrm>
              <a:off x="4220" y="1948"/>
              <a:ext cx="4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7913" name="Oval 9"/>
            <p:cNvSpPr>
              <a:spLocks noChangeArrowheads="1"/>
            </p:cNvSpPr>
            <p:nvPr/>
          </p:nvSpPr>
          <p:spPr bwMode="auto">
            <a:xfrm>
              <a:off x="4674" y="1903"/>
              <a:ext cx="91" cy="91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7914" name="Oval 10"/>
            <p:cNvSpPr>
              <a:spLocks noChangeArrowheads="1"/>
            </p:cNvSpPr>
            <p:nvPr/>
          </p:nvSpPr>
          <p:spPr bwMode="auto">
            <a:xfrm>
              <a:off x="3222" y="1903"/>
              <a:ext cx="91" cy="91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7915" name="Oval 11"/>
            <p:cNvSpPr>
              <a:spLocks noChangeArrowheads="1"/>
            </p:cNvSpPr>
            <p:nvPr/>
          </p:nvSpPr>
          <p:spPr bwMode="auto">
            <a:xfrm>
              <a:off x="3676" y="1495"/>
              <a:ext cx="227" cy="227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7916" name="Line 12"/>
            <p:cNvSpPr>
              <a:spLocks noChangeShapeType="1"/>
            </p:cNvSpPr>
            <p:nvPr/>
          </p:nvSpPr>
          <p:spPr bwMode="auto">
            <a:xfrm>
              <a:off x="3678" y="1611"/>
              <a:ext cx="22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7917" name="Line 13"/>
            <p:cNvSpPr>
              <a:spLocks noChangeShapeType="1"/>
            </p:cNvSpPr>
            <p:nvPr/>
          </p:nvSpPr>
          <p:spPr bwMode="auto">
            <a:xfrm>
              <a:off x="3786" y="1491"/>
              <a:ext cx="0" cy="2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7918" name="Line 14"/>
            <p:cNvSpPr>
              <a:spLocks noChangeShapeType="1"/>
            </p:cNvSpPr>
            <p:nvPr/>
          </p:nvSpPr>
          <p:spPr bwMode="auto">
            <a:xfrm>
              <a:off x="4014" y="1611"/>
              <a:ext cx="4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7919" name="Text Box 15"/>
            <p:cNvSpPr txBox="1">
              <a:spLocks noChangeArrowheads="1"/>
            </p:cNvSpPr>
            <p:nvPr/>
          </p:nvSpPr>
          <p:spPr bwMode="auto">
            <a:xfrm>
              <a:off x="3926" y="1343"/>
              <a:ext cx="429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latin typeface="Times New Roman" panose="02020603050405020304" pitchFamily="18" charset="0"/>
                  <a:ea typeface="楷体_GB2312" pitchFamily="49" charset="-122"/>
                </a:rPr>
                <a:t>2</a:t>
              </a:r>
              <a:r>
                <a:rPr kumimoji="0" lang="en-US" altLang="zh-CN">
                  <a:latin typeface="Times New Roman" panose="02020603050405020304" pitchFamily="18" charset="0"/>
                  <a:ea typeface="楷体_GB2312" pitchFamily="49" charset="-122"/>
                </a:rPr>
                <a:t>C/s</a:t>
              </a:r>
            </a:p>
          </p:txBody>
        </p:sp>
        <p:sp>
          <p:nvSpPr>
            <p:cNvPr id="507920" name="Text Box 16"/>
            <p:cNvSpPr txBox="1">
              <a:spLocks noChangeArrowheads="1"/>
            </p:cNvSpPr>
            <p:nvPr/>
          </p:nvSpPr>
          <p:spPr bwMode="auto">
            <a:xfrm>
              <a:off x="3584" y="2129"/>
              <a:ext cx="761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 i="1">
                  <a:latin typeface="Times New Roman" panose="02020603050405020304" pitchFamily="18" charset="0"/>
                  <a:ea typeface="楷体_GB2312" pitchFamily="49" charset="-122"/>
                </a:rPr>
                <a:t>i=i</a:t>
              </a:r>
              <a:r>
                <a:rPr kumimoji="0" lang="en-US" altLang="zh-CN" baseline="-25000">
                  <a:latin typeface="楷体_GB2312" pitchFamily="49" charset="-122"/>
                  <a:ea typeface="楷体_GB2312" pitchFamily="49" charset="-122"/>
                </a:rPr>
                <a:t>ba</a:t>
              </a:r>
              <a:r>
                <a:rPr kumimoji="0" lang="en-US" altLang="zh-CN">
                  <a:latin typeface="楷体_GB2312" pitchFamily="49" charset="-122"/>
                  <a:ea typeface="楷体_GB2312" pitchFamily="49" charset="-122"/>
                </a:rPr>
                <a:t>=-2A</a:t>
              </a:r>
            </a:p>
          </p:txBody>
        </p:sp>
        <p:sp>
          <p:nvSpPr>
            <p:cNvPr id="507921" name="Rectangle 17"/>
            <p:cNvSpPr>
              <a:spLocks noChangeArrowheads="1"/>
            </p:cNvSpPr>
            <p:nvPr/>
          </p:nvSpPr>
          <p:spPr bwMode="auto">
            <a:xfrm>
              <a:off x="3009" y="1785"/>
              <a:ext cx="190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>
                  <a:latin typeface="Times New Roman" panose="02020603050405020304" pitchFamily="18" charset="0"/>
                  <a:ea typeface="楷体_GB2312" pitchFamily="49" charset="-122"/>
                </a:rPr>
                <a:t>a</a:t>
              </a:r>
            </a:p>
          </p:txBody>
        </p:sp>
        <p:sp>
          <p:nvSpPr>
            <p:cNvPr id="507922" name="Rectangle 18"/>
            <p:cNvSpPr>
              <a:spLocks noChangeArrowheads="1"/>
            </p:cNvSpPr>
            <p:nvPr/>
          </p:nvSpPr>
          <p:spPr bwMode="auto">
            <a:xfrm>
              <a:off x="4809" y="1821"/>
              <a:ext cx="200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>
                  <a:latin typeface="Times New Roman" panose="02020603050405020304" pitchFamily="18" charset="0"/>
                  <a:ea typeface="楷体_GB2312" pitchFamily="49" charset="-122"/>
                </a:rPr>
                <a:t>b</a:t>
              </a:r>
            </a:p>
          </p:txBody>
        </p:sp>
        <p:sp>
          <p:nvSpPr>
            <p:cNvPr id="507923" name="Text Box 19"/>
            <p:cNvSpPr txBox="1">
              <a:spLocks noChangeArrowheads="1"/>
            </p:cNvSpPr>
            <p:nvPr/>
          </p:nvSpPr>
          <p:spPr bwMode="auto">
            <a:xfrm>
              <a:off x="3848" y="2357"/>
              <a:ext cx="305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 b="0">
                  <a:latin typeface="Times New Roman" panose="02020603050405020304" pitchFamily="18" charset="0"/>
                  <a:ea typeface="楷体_GB2312" pitchFamily="49" charset="-122"/>
                </a:rPr>
                <a:t>(</a:t>
              </a:r>
              <a:r>
                <a:rPr kumimoji="0" lang="en-US" altLang="zh-CN" b="0">
                  <a:latin typeface="Times New Roman" panose="02020603050405020304" pitchFamily="18" charset="0"/>
                  <a:ea typeface="楷体_GB2312" pitchFamily="49" charset="-122"/>
                </a:rPr>
                <a:t>b)</a:t>
              </a:r>
            </a:p>
          </p:txBody>
        </p:sp>
      </p:grpSp>
      <p:grpSp>
        <p:nvGrpSpPr>
          <p:cNvPr id="507924" name="Group 20"/>
          <p:cNvGrpSpPr>
            <a:grpSpLocks/>
          </p:cNvGrpSpPr>
          <p:nvPr/>
        </p:nvGrpSpPr>
        <p:grpSpPr bwMode="auto">
          <a:xfrm>
            <a:off x="1066800" y="1525588"/>
            <a:ext cx="3425825" cy="2236787"/>
            <a:chOff x="848" y="1342"/>
            <a:chExt cx="2007" cy="1275"/>
          </a:xfrm>
        </p:grpSpPr>
        <p:sp>
          <p:nvSpPr>
            <p:cNvPr id="507925" name="Rectangle 21"/>
            <p:cNvSpPr>
              <a:spLocks noChangeArrowheads="1"/>
            </p:cNvSpPr>
            <p:nvPr/>
          </p:nvSpPr>
          <p:spPr bwMode="auto">
            <a:xfrm>
              <a:off x="1696" y="1766"/>
              <a:ext cx="363" cy="36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7926" name="Line 22"/>
            <p:cNvSpPr>
              <a:spLocks noChangeShapeType="1"/>
            </p:cNvSpPr>
            <p:nvPr/>
          </p:nvSpPr>
          <p:spPr bwMode="auto">
            <a:xfrm>
              <a:off x="1151" y="1947"/>
              <a:ext cx="31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7927" name="Line 23"/>
            <p:cNvSpPr>
              <a:spLocks noChangeShapeType="1"/>
            </p:cNvSpPr>
            <p:nvPr/>
          </p:nvSpPr>
          <p:spPr bwMode="auto">
            <a:xfrm>
              <a:off x="1424" y="1947"/>
              <a:ext cx="2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7928" name="Line 24"/>
            <p:cNvSpPr>
              <a:spLocks noChangeShapeType="1"/>
            </p:cNvSpPr>
            <p:nvPr/>
          </p:nvSpPr>
          <p:spPr bwMode="auto">
            <a:xfrm>
              <a:off x="2059" y="1947"/>
              <a:ext cx="4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7929" name="Oval 25"/>
            <p:cNvSpPr>
              <a:spLocks noChangeArrowheads="1"/>
            </p:cNvSpPr>
            <p:nvPr/>
          </p:nvSpPr>
          <p:spPr bwMode="auto">
            <a:xfrm>
              <a:off x="2513" y="1902"/>
              <a:ext cx="91" cy="91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7930" name="Oval 26"/>
            <p:cNvSpPr>
              <a:spLocks noChangeArrowheads="1"/>
            </p:cNvSpPr>
            <p:nvPr/>
          </p:nvSpPr>
          <p:spPr bwMode="auto">
            <a:xfrm>
              <a:off x="1061" y="1902"/>
              <a:ext cx="91" cy="91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7931" name="Oval 27"/>
            <p:cNvSpPr>
              <a:spLocks noChangeArrowheads="1"/>
            </p:cNvSpPr>
            <p:nvPr/>
          </p:nvSpPr>
          <p:spPr bwMode="auto">
            <a:xfrm>
              <a:off x="1515" y="1494"/>
              <a:ext cx="227" cy="227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7932" name="Line 28"/>
            <p:cNvSpPr>
              <a:spLocks noChangeShapeType="1"/>
            </p:cNvSpPr>
            <p:nvPr/>
          </p:nvSpPr>
          <p:spPr bwMode="auto">
            <a:xfrm>
              <a:off x="1517" y="1610"/>
              <a:ext cx="22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7933" name="Line 29"/>
            <p:cNvSpPr>
              <a:spLocks noChangeShapeType="1"/>
            </p:cNvSpPr>
            <p:nvPr/>
          </p:nvSpPr>
          <p:spPr bwMode="auto">
            <a:xfrm>
              <a:off x="1625" y="1490"/>
              <a:ext cx="0" cy="2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7934" name="Line 30"/>
            <p:cNvSpPr>
              <a:spLocks noChangeShapeType="1"/>
            </p:cNvSpPr>
            <p:nvPr/>
          </p:nvSpPr>
          <p:spPr bwMode="auto">
            <a:xfrm>
              <a:off x="1853" y="1610"/>
              <a:ext cx="4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7935" name="Text Box 31"/>
            <p:cNvSpPr txBox="1">
              <a:spLocks noChangeArrowheads="1"/>
            </p:cNvSpPr>
            <p:nvPr/>
          </p:nvSpPr>
          <p:spPr bwMode="auto">
            <a:xfrm>
              <a:off x="1753" y="1342"/>
              <a:ext cx="445" cy="2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latin typeface="Times New Roman" panose="02020603050405020304" pitchFamily="18" charset="0"/>
                  <a:ea typeface="楷体_GB2312" pitchFamily="49" charset="-122"/>
                </a:rPr>
                <a:t>2</a:t>
              </a:r>
              <a:r>
                <a:rPr kumimoji="0" lang="en-US" altLang="zh-CN">
                  <a:latin typeface="Times New Roman" panose="02020603050405020304" pitchFamily="18" charset="0"/>
                  <a:ea typeface="楷体_GB2312" pitchFamily="49" charset="-122"/>
                </a:rPr>
                <a:t>C/s</a:t>
              </a:r>
            </a:p>
          </p:txBody>
        </p:sp>
        <p:sp>
          <p:nvSpPr>
            <p:cNvPr id="507936" name="Text Box 32"/>
            <p:cNvSpPr txBox="1">
              <a:spLocks noChangeArrowheads="1"/>
            </p:cNvSpPr>
            <p:nvPr/>
          </p:nvSpPr>
          <p:spPr bwMode="auto">
            <a:xfrm>
              <a:off x="1423" y="2128"/>
              <a:ext cx="699" cy="2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 i="1">
                  <a:latin typeface="Times New Roman" panose="02020603050405020304" pitchFamily="18" charset="0"/>
                  <a:ea typeface="楷体_GB2312" pitchFamily="49" charset="-122"/>
                </a:rPr>
                <a:t>i=i</a:t>
              </a:r>
              <a:r>
                <a:rPr kumimoji="0" lang="en-US" altLang="zh-CN" baseline="-25000">
                  <a:latin typeface="楷体_GB2312" pitchFamily="49" charset="-122"/>
                  <a:ea typeface="楷体_GB2312" pitchFamily="49" charset="-122"/>
                </a:rPr>
                <a:t>ab</a:t>
              </a:r>
              <a:r>
                <a:rPr kumimoji="0" lang="en-US" altLang="zh-CN">
                  <a:latin typeface="楷体_GB2312" pitchFamily="49" charset="-122"/>
                  <a:ea typeface="楷体_GB2312" pitchFamily="49" charset="-122"/>
                </a:rPr>
                <a:t>=2A</a:t>
              </a:r>
            </a:p>
          </p:txBody>
        </p:sp>
        <p:sp>
          <p:nvSpPr>
            <p:cNvPr id="507937" name="Rectangle 33"/>
            <p:cNvSpPr>
              <a:spLocks noChangeArrowheads="1"/>
            </p:cNvSpPr>
            <p:nvPr/>
          </p:nvSpPr>
          <p:spPr bwMode="auto">
            <a:xfrm>
              <a:off x="848" y="1784"/>
              <a:ext cx="197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>
                  <a:latin typeface="Times New Roman" panose="02020603050405020304" pitchFamily="18" charset="0"/>
                  <a:ea typeface="楷体_GB2312" pitchFamily="49" charset="-122"/>
                </a:rPr>
                <a:t>a</a:t>
              </a:r>
            </a:p>
          </p:txBody>
        </p:sp>
        <p:sp>
          <p:nvSpPr>
            <p:cNvPr id="507938" name="Rectangle 34"/>
            <p:cNvSpPr>
              <a:spLocks noChangeArrowheads="1"/>
            </p:cNvSpPr>
            <p:nvPr/>
          </p:nvSpPr>
          <p:spPr bwMode="auto">
            <a:xfrm>
              <a:off x="2648" y="1820"/>
              <a:ext cx="207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>
                  <a:latin typeface="Times New Roman" panose="02020603050405020304" pitchFamily="18" charset="0"/>
                  <a:ea typeface="楷体_GB2312" pitchFamily="49" charset="-122"/>
                </a:rPr>
                <a:t>b</a:t>
              </a:r>
            </a:p>
          </p:txBody>
        </p:sp>
        <p:sp>
          <p:nvSpPr>
            <p:cNvPr id="507939" name="Text Box 35"/>
            <p:cNvSpPr txBox="1">
              <a:spLocks noChangeArrowheads="1"/>
            </p:cNvSpPr>
            <p:nvPr/>
          </p:nvSpPr>
          <p:spPr bwMode="auto">
            <a:xfrm>
              <a:off x="1687" y="2356"/>
              <a:ext cx="306" cy="2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 b="0">
                  <a:latin typeface="Times New Roman" panose="02020603050405020304" pitchFamily="18" charset="0"/>
                  <a:ea typeface="楷体_GB2312" pitchFamily="49" charset="-122"/>
                </a:rPr>
                <a:t>(</a:t>
              </a:r>
              <a:r>
                <a:rPr kumimoji="0" lang="en-US" altLang="zh-CN" b="0">
                  <a:latin typeface="Times New Roman" panose="02020603050405020304" pitchFamily="18" charset="0"/>
                  <a:ea typeface="楷体_GB2312" pitchFamily="49" charset="-122"/>
                </a:rPr>
                <a:t>a)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0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07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0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0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7906" grpId="0" autoUpdateAnimBg="0"/>
      <p:bldP spid="507907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4" name="Text Box 2"/>
          <p:cNvSpPr txBox="1">
            <a:spLocks noChangeArrowheads="1"/>
          </p:cNvSpPr>
          <p:nvPr/>
        </p:nvSpPr>
        <p:spPr bwMode="auto">
          <a:xfrm>
            <a:off x="457200" y="4508500"/>
            <a:ext cx="8332788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        </a:t>
            </a: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其中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lang="en-US" altLang="zh-CN" sz="3200" i="1">
                <a:latin typeface="Times New Roman" panose="02020603050405020304" pitchFamily="18" charset="0"/>
                <a:ea typeface="楷体_GB2312" pitchFamily="49" charset="-122"/>
              </a:rPr>
              <a:t>q</a:t>
            </a: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为由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a</a:t>
            </a: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点移动到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b</a:t>
            </a: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点的电荷量，单位为[仑](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C)，d</a:t>
            </a:r>
            <a:r>
              <a:rPr lang="en-US" altLang="zh-CN" sz="3200" i="1">
                <a:latin typeface="Times New Roman" panose="02020603050405020304" pitchFamily="18" charset="0"/>
                <a:ea typeface="楷体_GB2312" pitchFamily="49" charset="-122"/>
              </a:rPr>
              <a:t>W</a:t>
            </a: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为电荷移动过程中所获得或失去的能量其单位为焦[耳](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J)，</a:t>
            </a: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电压的单位为伏[特](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V)。 </a:t>
            </a:r>
          </a:p>
        </p:txBody>
      </p:sp>
      <p:sp>
        <p:nvSpPr>
          <p:cNvPr id="509955" name="Rectangle 3"/>
          <p:cNvSpPr>
            <a:spLocks noChangeArrowheads="1"/>
          </p:cNvSpPr>
          <p:nvPr/>
        </p:nvSpPr>
        <p:spPr bwMode="auto">
          <a:xfrm>
            <a:off x="571500" y="228600"/>
            <a:ext cx="8001000" cy="823913"/>
          </a:xfrm>
          <a:prstGeom prst="rect">
            <a:avLst/>
          </a:prstGeom>
          <a:solidFill>
            <a:srgbClr val="6705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二、电压及其参考方向</a:t>
            </a:r>
          </a:p>
        </p:txBody>
      </p:sp>
      <p:sp>
        <p:nvSpPr>
          <p:cNvPr id="509956" name="Rectangle 4"/>
          <p:cNvSpPr>
            <a:spLocks noChangeArrowheads="1"/>
          </p:cNvSpPr>
          <p:nvPr/>
        </p:nvSpPr>
        <p:spPr bwMode="auto">
          <a:xfrm>
            <a:off x="304800" y="1143000"/>
            <a:ext cx="8686800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       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1. 电荷在电路中移动，就会有能量的交换发生。</a:t>
            </a:r>
            <a:r>
              <a:rPr lang="zh-CN" altLang="en-US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单位正电荷由电路中</a:t>
            </a:r>
            <a:r>
              <a:rPr lang="en-US" altLang="zh-CN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a</a:t>
            </a:r>
            <a:r>
              <a:rPr lang="zh-CN" altLang="en-US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点移动到</a:t>
            </a:r>
            <a:r>
              <a:rPr lang="en-US" altLang="zh-CN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b</a:t>
            </a:r>
            <a:r>
              <a:rPr lang="zh-CN" altLang="en-US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点所获得或失去的能量称为</a:t>
            </a:r>
            <a:r>
              <a:rPr lang="en-US" altLang="zh-CN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ab</a:t>
            </a:r>
            <a:r>
              <a:rPr lang="zh-CN" altLang="en-US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两点的电压，即:</a:t>
            </a:r>
          </a:p>
        </p:txBody>
      </p:sp>
      <p:graphicFrame>
        <p:nvGraphicFramePr>
          <p:cNvPr id="509965" name="Object 13"/>
          <p:cNvGraphicFramePr>
            <a:graphicFrameLocks noChangeAspect="1"/>
          </p:cNvGraphicFramePr>
          <p:nvPr/>
        </p:nvGraphicFramePr>
        <p:xfrm>
          <a:off x="2930525" y="2667000"/>
          <a:ext cx="2146300" cy="186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968" name="Equation" r:id="rId3" imgW="482400" imgH="419040" progId="Equation.3">
                  <p:embed/>
                </p:oleObj>
              </mc:Choice>
              <mc:Fallback>
                <p:oleObj name="Equation" r:id="rId3" imgW="482400" imgH="4190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0525" y="2667000"/>
                        <a:ext cx="2146300" cy="1865313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0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9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9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09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9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09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9954" grpId="0" build="p" autoUpdateAnimBg="0"/>
      <p:bldP spid="509955" grpId="0" animBg="1" autoUpdateAnimBg="0"/>
      <p:bldP spid="509956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Text Box 2"/>
          <p:cNvSpPr txBox="1">
            <a:spLocks noChangeArrowheads="1"/>
          </p:cNvSpPr>
          <p:nvPr/>
        </p:nvSpPr>
        <p:spPr bwMode="auto">
          <a:xfrm>
            <a:off x="666750" y="750888"/>
            <a:ext cx="7924800" cy="432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        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2. 将电路中任一点作为参考点，把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a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点到参考点的电压称为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a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点的电位，用符号</a:t>
            </a:r>
            <a:r>
              <a:rPr lang="en-US" altLang="zh-CN" sz="3600" i="1">
                <a:latin typeface="Times New Roman" panose="02020603050405020304" pitchFamily="18" charset="0"/>
                <a:ea typeface="楷体_GB2312" pitchFamily="49" charset="-122"/>
              </a:rPr>
              <a:t>v</a:t>
            </a:r>
            <a:r>
              <a:rPr lang="en-US" altLang="zh-CN" sz="3600" baseline="-25000">
                <a:latin typeface="Times New Roman" panose="02020603050405020304" pitchFamily="18" charset="0"/>
                <a:ea typeface="楷体_GB2312" pitchFamily="49" charset="-122"/>
              </a:rPr>
              <a:t>a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或</a:t>
            </a:r>
            <a:r>
              <a:rPr lang="en-US" altLang="zh-CN" sz="3600" i="1">
                <a:latin typeface="Times New Roman" panose="02020603050405020304" pitchFamily="18" charset="0"/>
                <a:ea typeface="楷体_GB2312" pitchFamily="49" charset="-122"/>
              </a:rPr>
              <a:t>V</a:t>
            </a:r>
            <a:r>
              <a:rPr lang="en-US" altLang="zh-CN" sz="3600" baseline="-25000">
                <a:latin typeface="Times New Roman" panose="02020603050405020304" pitchFamily="18" charset="0"/>
                <a:ea typeface="楷体_GB2312" pitchFamily="49" charset="-122"/>
              </a:rPr>
              <a:t>a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表示。在集总参数电路中，元件端钮间的电压与路径无关，而仅与起点与终点的位置有关。电路中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a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点到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b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点的电压，就是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a 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点电位与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b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点电位之差，即:</a:t>
            </a:r>
          </a:p>
        </p:txBody>
      </p:sp>
      <p:graphicFrame>
        <p:nvGraphicFramePr>
          <p:cNvPr id="510988" name="Object 12"/>
          <p:cNvGraphicFramePr>
            <a:graphicFrameLocks noChangeAspect="1"/>
          </p:cNvGraphicFramePr>
          <p:nvPr/>
        </p:nvGraphicFramePr>
        <p:xfrm>
          <a:off x="2962275" y="4856163"/>
          <a:ext cx="5419725" cy="162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0992" name="Equation" r:id="rId3" imgW="761760" imgH="228600" progId="Equation.3">
                  <p:embed/>
                </p:oleObj>
              </mc:Choice>
              <mc:Fallback>
                <p:oleObj name="Equation" r:id="rId3" imgW="761760" imgH="228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2275" y="4856163"/>
                        <a:ext cx="5419725" cy="1627187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0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0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0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0978" grpId="0" build="p" autoUpdateAnimBg="0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590322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教  材</a:t>
            </a:r>
          </a:p>
        </p:txBody>
      </p:sp>
      <p:sp>
        <p:nvSpPr>
          <p:cNvPr id="470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4400">
                <a:solidFill>
                  <a:schemeClr val="tx2"/>
                </a:solidFill>
                <a:ea typeface="楷体_GB2312" pitchFamily="49" charset="-122"/>
              </a:rPr>
              <a:t>课程名称：</a:t>
            </a:r>
            <a:r>
              <a:rPr lang="zh-CN" altLang="en-US" sz="4400">
                <a:solidFill>
                  <a:schemeClr val="tx2"/>
                </a:solidFill>
                <a:effectLst>
                  <a:outerShdw blurRad="38100" dist="38100" dir="2700000" algn="tl">
                    <a:srgbClr val="990000"/>
                  </a:outerShdw>
                </a:effectLst>
                <a:ea typeface="楷体_GB2312" pitchFamily="49" charset="-122"/>
              </a:rPr>
              <a:t>电路理论</a:t>
            </a:r>
          </a:p>
          <a:p>
            <a:r>
              <a:rPr lang="zh-CN" altLang="en-US" sz="4400">
                <a:solidFill>
                  <a:schemeClr val="tx2"/>
                </a:solidFill>
                <a:ea typeface="楷体_GB2312" pitchFamily="49" charset="-122"/>
              </a:rPr>
              <a:t>教材：艾武，李承.电路与磁路（第2版），武汉：华中科技大学出版社，2002.09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Text Box 2"/>
          <p:cNvSpPr txBox="1">
            <a:spLocks noChangeArrowheads="1"/>
          </p:cNvSpPr>
          <p:nvPr/>
        </p:nvSpPr>
        <p:spPr bwMode="auto">
          <a:xfrm>
            <a:off x="762000" y="381000"/>
            <a:ext cx="8001000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        </a:t>
            </a:r>
            <a:r>
              <a:rPr lang="zh-CN" altLang="en-US" sz="4400">
                <a:latin typeface="Times New Roman" panose="02020603050405020304" pitchFamily="18" charset="0"/>
                <a:ea typeface="楷体_GB2312" pitchFamily="49" charset="-122"/>
              </a:rPr>
              <a:t>量值和方向均不随时间变化的电压，称为</a:t>
            </a:r>
            <a:r>
              <a:rPr lang="zh-CN" altLang="en-US" sz="44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恒定电压或直流电压</a:t>
            </a:r>
            <a:r>
              <a:rPr lang="zh-CN" altLang="en-US" sz="4400">
                <a:latin typeface="Times New Roman" panose="02020603050405020304" pitchFamily="18" charset="0"/>
                <a:ea typeface="楷体_GB2312" pitchFamily="49" charset="-122"/>
              </a:rPr>
              <a:t>，一般用符号</a:t>
            </a:r>
            <a:r>
              <a:rPr lang="en-US" altLang="zh-CN" sz="44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zh-CN" altLang="en-US" sz="4400">
                <a:latin typeface="Times New Roman" panose="02020603050405020304" pitchFamily="18" charset="0"/>
                <a:ea typeface="楷体_GB2312" pitchFamily="49" charset="-122"/>
              </a:rPr>
              <a:t>表示。量值和方向随时间变化的电压，称为</a:t>
            </a:r>
            <a:r>
              <a:rPr lang="zh-CN" altLang="en-US" sz="44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时变电压</a:t>
            </a:r>
            <a:r>
              <a:rPr lang="zh-CN" altLang="en-US" sz="4400">
                <a:latin typeface="Times New Roman" panose="02020603050405020304" pitchFamily="18" charset="0"/>
                <a:ea typeface="楷体_GB2312" pitchFamily="49" charset="-122"/>
              </a:rPr>
              <a:t>，一般用符号</a:t>
            </a:r>
            <a:r>
              <a:rPr lang="en-US" altLang="zh-CN" sz="44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zh-CN" altLang="en-US" sz="4400">
                <a:latin typeface="Times New Roman" panose="02020603050405020304" pitchFamily="18" charset="0"/>
                <a:ea typeface="楷体_GB2312" pitchFamily="49" charset="-122"/>
              </a:rPr>
              <a:t>表示。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02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Text Box 2"/>
          <p:cNvSpPr txBox="1">
            <a:spLocks noChangeArrowheads="1"/>
          </p:cNvSpPr>
          <p:nvPr/>
        </p:nvSpPr>
        <p:spPr bwMode="auto">
          <a:xfrm>
            <a:off x="304800" y="1276350"/>
            <a:ext cx="8610600" cy="492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        </a:t>
            </a: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习惯上认为电压的实际方向是从高电位指向低电位。将高电位称为正极，低电位称为负极。与电流类似，电路中各电压的实际方向或极性往往不能事先确定，</a:t>
            </a:r>
            <a:r>
              <a:rPr lang="zh-CN" altLang="en-US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在分析电路时，必须规定电压的参考方向或参考极性，用“    </a:t>
            </a:r>
            <a:r>
              <a:rPr lang="zh-CN" altLang="en-US" sz="32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+</a:t>
            </a:r>
            <a:r>
              <a:rPr lang="zh-CN" altLang="en-US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  ”号和“    </a:t>
            </a:r>
            <a:r>
              <a:rPr lang="zh-CN" altLang="en-US" sz="32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-</a:t>
            </a:r>
            <a:r>
              <a:rPr lang="zh-CN" altLang="en-US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  ”号分别标注在电路图的</a:t>
            </a:r>
            <a:r>
              <a:rPr lang="en-US" altLang="zh-CN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a</a:t>
            </a:r>
            <a:r>
              <a:rPr lang="zh-CN" altLang="en-US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点和</a:t>
            </a:r>
            <a:r>
              <a:rPr lang="en-US" altLang="zh-CN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b</a:t>
            </a:r>
            <a:r>
              <a:rPr lang="zh-CN" altLang="en-US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点附近。若计算出的电压         </a:t>
            </a:r>
            <a:r>
              <a:rPr lang="en-US" altLang="zh-CN" sz="3200" i="1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3200" baseline="-250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ab</a:t>
            </a:r>
            <a:r>
              <a:rPr lang="en-US" altLang="zh-CN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(</a:t>
            </a:r>
            <a:r>
              <a:rPr lang="en-US" altLang="zh-CN" sz="3200" i="1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t</a:t>
            </a:r>
            <a:r>
              <a:rPr lang="en-US" altLang="zh-CN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)&gt;0，</a:t>
            </a:r>
            <a:r>
              <a:rPr lang="zh-CN" altLang="en-US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表明该时刻</a:t>
            </a:r>
            <a:r>
              <a:rPr lang="en-US" altLang="zh-CN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a</a:t>
            </a:r>
            <a:r>
              <a:rPr lang="zh-CN" altLang="en-US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点的电位比</a:t>
            </a:r>
            <a:r>
              <a:rPr lang="en-US" altLang="zh-CN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b</a:t>
            </a:r>
            <a:r>
              <a:rPr lang="zh-CN" altLang="en-US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点电位高；若电压      </a:t>
            </a:r>
            <a:r>
              <a:rPr lang="en-US" altLang="zh-CN" sz="3200" i="1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3200" baseline="-250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ab</a:t>
            </a:r>
            <a:r>
              <a:rPr lang="en-US" altLang="zh-CN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(</a:t>
            </a:r>
            <a:r>
              <a:rPr lang="en-US" altLang="zh-CN" sz="3200" i="1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t</a:t>
            </a:r>
            <a:r>
              <a:rPr lang="en-US" altLang="zh-CN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)&lt;0，</a:t>
            </a:r>
            <a:r>
              <a:rPr lang="zh-CN" altLang="en-US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表明该时刻</a:t>
            </a:r>
            <a:r>
              <a:rPr lang="en-US" altLang="zh-CN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a</a:t>
            </a:r>
            <a:r>
              <a:rPr lang="zh-CN" altLang="en-US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点的电位比</a:t>
            </a:r>
            <a:r>
              <a:rPr lang="en-US" altLang="zh-CN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b</a:t>
            </a:r>
            <a:r>
              <a:rPr lang="zh-CN" altLang="en-US" sz="32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点电位低。</a:t>
            </a:r>
          </a:p>
        </p:txBody>
      </p:sp>
      <p:sp>
        <p:nvSpPr>
          <p:cNvPr id="513027" name="Rectangle 3"/>
          <p:cNvSpPr>
            <a:spLocks noChangeArrowheads="1"/>
          </p:cNvSpPr>
          <p:nvPr/>
        </p:nvSpPr>
        <p:spPr bwMode="auto">
          <a:xfrm>
            <a:off x="228600" y="228600"/>
            <a:ext cx="8915400" cy="641350"/>
          </a:xfrm>
          <a:prstGeom prst="rect">
            <a:avLst/>
          </a:prstGeom>
          <a:solidFill>
            <a:srgbClr val="6705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 3.电压参考方向或参考极性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02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02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513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26" grpId="0" build="p" autoUpdateAnimBg="0"/>
      <p:bldP spid="513027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Text Box 2"/>
          <p:cNvSpPr txBox="1">
            <a:spLocks noChangeArrowheads="1"/>
          </p:cNvSpPr>
          <p:nvPr/>
        </p:nvSpPr>
        <p:spPr bwMode="auto">
          <a:xfrm>
            <a:off x="704850" y="209550"/>
            <a:ext cx="7677150" cy="239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40000"/>
              </a:lnSpc>
              <a:spcBef>
                <a:spcPct val="50000"/>
              </a:spcBef>
            </a:pPr>
            <a:r>
              <a:rPr lang="zh-CN" altLang="en-US" sz="1800">
                <a:latin typeface="Times New Roman" panose="02020603050405020304" pitchFamily="18" charset="0"/>
                <a:ea typeface="楷体_GB2312" pitchFamily="49" charset="-122"/>
              </a:rPr>
              <a:t>       </a:t>
            </a:r>
            <a:r>
              <a:rPr lang="zh-CN" altLang="en-US" sz="3600">
                <a:latin typeface="Times New Roman" panose="02020603050405020304" pitchFamily="18" charset="0"/>
              </a:rPr>
              <a:t>①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 对于二端元件而言，电压的参考极性和电流参考方向的选择有四种可能的方式，如图1－6所示。</a:t>
            </a:r>
          </a:p>
        </p:txBody>
      </p:sp>
      <p:graphicFrame>
        <p:nvGraphicFramePr>
          <p:cNvPr id="514051" name="Object 3"/>
          <p:cNvGraphicFramePr>
            <a:graphicFrameLocks noChangeAspect="1"/>
          </p:cNvGraphicFramePr>
          <p:nvPr/>
        </p:nvGraphicFramePr>
        <p:xfrm>
          <a:off x="990600" y="2971800"/>
          <a:ext cx="7162800" cy="280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54" name="Image" r:id="rId3" imgW="15274268" imgH="7764208" progId="Photoshop.Image.9">
                  <p:embed/>
                </p:oleObj>
              </mc:Choice>
              <mc:Fallback>
                <p:oleObj name="Image" r:id="rId3" imgW="15274268" imgH="7764208" progId="Photoshop.Image.9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971800"/>
                        <a:ext cx="7162800" cy="280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4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050" grpId="0" build="p" autoUpdateAnimBg="0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Rectangle 2" descr="蓝色砂纸"/>
          <p:cNvSpPr>
            <a:spLocks noChangeArrowheads="1"/>
          </p:cNvSpPr>
          <p:nvPr/>
        </p:nvSpPr>
        <p:spPr bwMode="auto">
          <a:xfrm>
            <a:off x="457200" y="304800"/>
            <a:ext cx="8305800" cy="547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40000"/>
              </a:lnSpc>
              <a:spcBef>
                <a:spcPct val="50000"/>
              </a:spcBef>
            </a:pPr>
            <a:r>
              <a:rPr lang="zh-CN" altLang="en-US" sz="1800">
                <a:latin typeface="Times New Roman" panose="02020603050405020304" pitchFamily="18" charset="0"/>
                <a:ea typeface="楷体_GB2312" pitchFamily="49" charset="-122"/>
              </a:rPr>
              <a:t>        </a:t>
            </a:r>
            <a:r>
              <a:rPr lang="zh-CN" altLang="en-US" sz="3600">
                <a:latin typeface="Times New Roman" panose="02020603050405020304" pitchFamily="18" charset="0"/>
              </a:rPr>
              <a:t>②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为了电路分析和计算的方便，</a:t>
            </a:r>
            <a:r>
              <a:rPr lang="zh-CN" altLang="en-US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常采用电压电流的关联参考方向，也就是说，当电压的参考极性已经规定时，电流参考方向从“ </a:t>
            </a:r>
            <a:r>
              <a:rPr lang="zh-CN" altLang="en-US" sz="36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+</a:t>
            </a:r>
            <a:r>
              <a:rPr lang="zh-CN" altLang="en-US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 ”指向“ </a:t>
            </a:r>
            <a:r>
              <a:rPr lang="zh-CN" altLang="en-US" sz="36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-</a:t>
            </a:r>
            <a:r>
              <a:rPr lang="zh-CN" altLang="en-US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 ” ，当电流参考方向已经规定时，电压参考极性的“</a:t>
            </a:r>
            <a:r>
              <a:rPr lang="zh-CN" altLang="en-US" sz="36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+</a:t>
            </a:r>
            <a:r>
              <a:rPr lang="zh-CN" altLang="en-US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”号标在电流参考方向的进入端， “</a:t>
            </a:r>
            <a:r>
              <a:rPr lang="zh-CN" altLang="en-US" sz="36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-</a:t>
            </a:r>
            <a:r>
              <a:rPr lang="zh-CN" altLang="en-US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”号标在电流参考方向的流出端。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15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074" grpId="0" build="p" autoUpdateAnimBg="0" advAuto="200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10" name="Rectangle 2"/>
          <p:cNvSpPr>
            <a:spLocks noChangeArrowheads="1"/>
          </p:cNvSpPr>
          <p:nvPr/>
        </p:nvSpPr>
        <p:spPr bwMode="auto">
          <a:xfrm>
            <a:off x="330200" y="0"/>
            <a:ext cx="7889875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>
              <a:lnSpc>
                <a:spcPct val="150000"/>
              </a:lnSpc>
            </a:pPr>
            <a:r>
              <a:rPr lang="zh-CN" altLang="en-US" sz="40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问题</a:t>
            </a:r>
            <a:r>
              <a:rPr lang="zh-CN" altLang="en-US" sz="3200">
                <a:solidFill>
                  <a:srgbClr val="FF00FF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3200">
                <a:solidFill>
                  <a:srgbClr val="336600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在复杂电路中难于判断元件中物理量的</a:t>
            </a:r>
          </a:p>
          <a:p>
            <a:pPr algn="l" eaLnBrk="0" hangingPunct="0">
              <a:lnSpc>
                <a:spcPct val="150000"/>
              </a:lnSpc>
            </a:pPr>
            <a:r>
              <a:rPr lang="zh-CN" altLang="en-US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             实际方向，如何解决？</a:t>
            </a:r>
            <a:endParaRPr lang="zh-CN" altLang="en-US" sz="280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29411" name="Rectangle 3"/>
          <p:cNvSpPr>
            <a:spLocks noChangeArrowheads="1"/>
          </p:cNvSpPr>
          <p:nvPr/>
        </p:nvSpPr>
        <p:spPr bwMode="auto">
          <a:xfrm>
            <a:off x="654050" y="2198688"/>
            <a:ext cx="807085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>
              <a:lnSpc>
                <a:spcPct val="120000"/>
              </a:lnSpc>
            </a:pPr>
            <a:r>
              <a:rPr lang="zh-CN" altLang="en-US" sz="28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(1) 在解题前任选某一个方向为参考方向（或称正</a:t>
            </a:r>
          </a:p>
          <a:p>
            <a:pPr algn="l" eaLnBrk="0" hangingPunct="0">
              <a:lnSpc>
                <a:spcPct val="120000"/>
              </a:lnSpc>
            </a:pPr>
            <a:r>
              <a:rPr lang="zh-CN" altLang="en-US" sz="28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    方向）；</a:t>
            </a:r>
            <a:endParaRPr lang="zh-CN" altLang="en-US" sz="280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29412" name="Text Box 4"/>
          <p:cNvSpPr txBox="1">
            <a:spLocks noChangeArrowheads="1"/>
          </p:cNvSpPr>
          <p:nvPr/>
        </p:nvSpPr>
        <p:spPr bwMode="auto">
          <a:xfrm>
            <a:off x="420688" y="4348163"/>
            <a:ext cx="8607425" cy="163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lnSpc>
                <a:spcPct val="120000"/>
              </a:lnSpc>
            </a:pPr>
            <a:r>
              <a:rPr lang="zh-CN" altLang="en-US" sz="28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 (3) 根据计算结果确定实际方向：</a:t>
            </a:r>
          </a:p>
          <a:p>
            <a:pPr algn="l" eaLnBrk="0" hangingPunct="0">
              <a:lnSpc>
                <a:spcPct val="120000"/>
              </a:lnSpc>
            </a:pPr>
            <a:r>
              <a:rPr lang="zh-CN" altLang="en-US" sz="28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     若计算结果为正，则实际方向与参考方向一致；</a:t>
            </a:r>
          </a:p>
          <a:p>
            <a:pPr algn="l" eaLnBrk="0" hangingPunct="0">
              <a:lnSpc>
                <a:spcPct val="120000"/>
              </a:lnSpc>
            </a:pPr>
            <a:r>
              <a:rPr lang="zh-CN" altLang="en-US" sz="28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     若计算结果为负，则实际方向与参考方向相反。</a:t>
            </a:r>
            <a:endParaRPr lang="zh-CN" altLang="en-US" sz="280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29413" name="Text Box 5"/>
          <p:cNvSpPr txBox="1">
            <a:spLocks noChangeArrowheads="1"/>
          </p:cNvSpPr>
          <p:nvPr/>
        </p:nvSpPr>
        <p:spPr bwMode="auto">
          <a:xfrm>
            <a:off x="625475" y="3259138"/>
            <a:ext cx="807085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lnSpc>
                <a:spcPct val="120000"/>
              </a:lnSpc>
            </a:pPr>
            <a:r>
              <a:rPr lang="zh-CN" altLang="en-US" sz="28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(2) 根据电路的定律、定理，列出物理量间相互关</a:t>
            </a:r>
          </a:p>
          <a:p>
            <a:pPr algn="l" eaLnBrk="0" hangingPunct="0">
              <a:lnSpc>
                <a:spcPct val="120000"/>
              </a:lnSpc>
            </a:pPr>
            <a:r>
              <a:rPr lang="zh-CN" altLang="en-US" sz="28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    系的代数表达式；</a:t>
            </a:r>
          </a:p>
        </p:txBody>
      </p:sp>
      <p:sp>
        <p:nvSpPr>
          <p:cNvPr id="529414" name="Text Box 6"/>
          <p:cNvSpPr txBox="1">
            <a:spLocks noChangeArrowheads="1"/>
          </p:cNvSpPr>
          <p:nvPr/>
        </p:nvSpPr>
        <p:spPr bwMode="auto">
          <a:xfrm>
            <a:off x="390525" y="1582738"/>
            <a:ext cx="2219325" cy="701675"/>
          </a:xfrm>
          <a:prstGeom prst="rect">
            <a:avLst/>
          </a:prstGeom>
          <a:solidFill>
            <a:srgbClr val="5903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4000">
                <a:latin typeface="Times New Roman" panose="02020603050405020304" pitchFamily="18" charset="0"/>
                <a:ea typeface="楷体_GB2312" pitchFamily="49" charset="-122"/>
              </a:rPr>
              <a:t>解决方法</a:t>
            </a:r>
            <a:endParaRPr lang="zh-CN" altLang="en-US" sz="2800" i="1"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294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9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9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29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2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29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9410" grpId="0" autoUpdateAnimBg="0"/>
      <p:bldP spid="529411" grpId="0" autoUpdateAnimBg="0"/>
      <p:bldP spid="529412" grpId="0" autoUpdateAnimBg="0"/>
      <p:bldP spid="529413" grpId="0" autoUpdateAnimBg="0"/>
      <p:bldP spid="529414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8" name="Text Box 2"/>
          <p:cNvSpPr txBox="1">
            <a:spLocks noChangeArrowheads="1"/>
          </p:cNvSpPr>
          <p:nvPr/>
        </p:nvSpPr>
        <p:spPr bwMode="auto">
          <a:xfrm>
            <a:off x="333375" y="1227138"/>
            <a:ext cx="4924425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70000"/>
              </a:lnSpc>
              <a:spcBef>
                <a:spcPct val="50000"/>
              </a:spcBef>
            </a:pPr>
            <a:r>
              <a:rPr lang="zh-CN" altLang="en-US" sz="3600">
                <a:latin typeface="楷体_GB2312" pitchFamily="49" charset="-122"/>
                <a:ea typeface="楷体_GB2312" pitchFamily="49" charset="-122"/>
              </a:rPr>
              <a:t>下面讨论图示二端元件</a:t>
            </a:r>
          </a:p>
          <a:p>
            <a:pPr algn="just">
              <a:lnSpc>
                <a:spcPct val="70000"/>
              </a:lnSpc>
              <a:spcBef>
                <a:spcPct val="50000"/>
              </a:spcBef>
            </a:pPr>
            <a:r>
              <a:rPr lang="zh-CN" altLang="en-US" sz="3600">
                <a:latin typeface="楷体_GB2312" pitchFamily="49" charset="-122"/>
                <a:ea typeface="楷体_GB2312" pitchFamily="49" charset="-122"/>
              </a:rPr>
              <a:t>和二端网络的功率。</a:t>
            </a:r>
          </a:p>
        </p:txBody>
      </p:sp>
      <p:graphicFrame>
        <p:nvGraphicFramePr>
          <p:cNvPr id="516099" name="Object 3"/>
          <p:cNvGraphicFramePr>
            <a:graphicFrameLocks noChangeAspect="1"/>
          </p:cNvGraphicFramePr>
          <p:nvPr/>
        </p:nvGraphicFramePr>
        <p:xfrm>
          <a:off x="5181600" y="1066800"/>
          <a:ext cx="3775075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08" name="Image" r:id="rId4" imgW="14372044" imgH="10915637" progId="Photoshop.Image.6">
                  <p:embed/>
                </p:oleObj>
              </mc:Choice>
              <mc:Fallback>
                <p:oleObj name="Image" r:id="rId4" imgW="14372044" imgH="10915637" progId="Photoshop.Image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066800"/>
                        <a:ext cx="3775075" cy="388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6100" name="Rectangle 4"/>
          <p:cNvSpPr>
            <a:spLocks noChangeArrowheads="1"/>
          </p:cNvSpPr>
          <p:nvPr/>
        </p:nvSpPr>
        <p:spPr bwMode="auto">
          <a:xfrm>
            <a:off x="1447800" y="152400"/>
            <a:ext cx="3951288" cy="823913"/>
          </a:xfrm>
          <a:prstGeom prst="rect">
            <a:avLst/>
          </a:prstGeom>
          <a:solidFill>
            <a:srgbClr val="6705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三、电功率</a:t>
            </a:r>
          </a:p>
        </p:txBody>
      </p:sp>
      <p:sp>
        <p:nvSpPr>
          <p:cNvPr id="516101" name="Rectangle 5"/>
          <p:cNvSpPr>
            <a:spLocks noChangeArrowheads="1"/>
          </p:cNvSpPr>
          <p:nvPr/>
        </p:nvSpPr>
        <p:spPr bwMode="auto">
          <a:xfrm>
            <a:off x="304800" y="2511425"/>
            <a:ext cx="4884738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3600">
                <a:latin typeface="楷体_GB2312" pitchFamily="49" charset="-122"/>
                <a:ea typeface="楷体_GB2312" pitchFamily="49" charset="-122"/>
              </a:rPr>
              <a:t>当电压电流采用关联参考方向时，二端元件或二端网络吸收的功率为</a:t>
            </a:r>
          </a:p>
        </p:txBody>
      </p:sp>
      <p:graphicFrame>
        <p:nvGraphicFramePr>
          <p:cNvPr id="516102" name="Object 6"/>
          <p:cNvGraphicFramePr>
            <a:graphicFrameLocks noChangeAspect="1"/>
          </p:cNvGraphicFramePr>
          <p:nvPr/>
        </p:nvGraphicFramePr>
        <p:xfrm>
          <a:off x="533400" y="5114925"/>
          <a:ext cx="6019800" cy="174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09" name="Equation" r:id="rId6" imgW="1460160" imgH="419040" progId="Equation.3">
                  <p:embed/>
                </p:oleObj>
              </mc:Choice>
              <mc:Fallback>
                <p:oleObj name="Equation" r:id="rId6" imgW="1460160" imgH="419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114925"/>
                        <a:ext cx="6019800" cy="1743075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1610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610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"/>
                                        <p:tgtEl>
                                          <p:spTgt spid="516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75"/>
                                        <p:tgtEl>
                                          <p:spTgt spid="516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6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6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16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6098" grpId="0" build="p" autoUpdateAnimBg="0"/>
      <p:bldP spid="516100" grpId="0" autoUpdateAnimBg="0"/>
      <p:bldP spid="516101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2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8382000" cy="311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        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与电压电流是代数量一样，功率也是一个代数量。</a:t>
            </a:r>
            <a:r>
              <a:rPr lang="zh-CN" altLang="en-US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当</a:t>
            </a:r>
            <a:r>
              <a:rPr lang="en-US" altLang="zh-CN" sz="3600" i="1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p</a:t>
            </a:r>
            <a:r>
              <a:rPr lang="en-US" altLang="zh-CN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(</a:t>
            </a:r>
            <a:r>
              <a:rPr lang="en-US" altLang="zh-CN" sz="3600" i="1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t</a:t>
            </a:r>
            <a:r>
              <a:rPr lang="en-US" altLang="zh-CN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)&gt;0</a:t>
            </a:r>
            <a:r>
              <a:rPr lang="zh-CN" altLang="en-US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时，表明该时刻二端元件实际吸收（消耗）功率；当</a:t>
            </a:r>
            <a:r>
              <a:rPr lang="en-US" altLang="zh-CN" sz="3600" i="1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p</a:t>
            </a:r>
            <a:r>
              <a:rPr lang="en-US" altLang="zh-CN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(</a:t>
            </a:r>
            <a:r>
              <a:rPr lang="en-US" altLang="zh-CN" sz="3600" i="1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t</a:t>
            </a:r>
            <a:r>
              <a:rPr lang="en-US" altLang="zh-CN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)&lt;0</a:t>
            </a:r>
            <a:r>
              <a:rPr lang="zh-CN" altLang="en-US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时，表明该时刻二端元件实际发出（产生）功率。</a:t>
            </a:r>
            <a:endParaRPr lang="zh-CN" altLang="en-US" sz="3600" i="1">
              <a:solidFill>
                <a:schemeClr val="hlink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517123" name="Text Box 3"/>
          <p:cNvSpPr txBox="1">
            <a:spLocks noChangeArrowheads="1"/>
          </p:cNvSpPr>
          <p:nvPr/>
        </p:nvSpPr>
        <p:spPr bwMode="auto">
          <a:xfrm>
            <a:off x="571500" y="4114800"/>
            <a:ext cx="8001000" cy="75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        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功率的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SI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单位是瓦[特](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W)。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7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7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122" grpId="0" build="p" autoUpdateAnimBg="0"/>
      <p:bldP spid="517123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Text Box 2"/>
          <p:cNvSpPr txBox="1">
            <a:spLocks noChangeArrowheads="1"/>
          </p:cNvSpPr>
          <p:nvPr/>
        </p:nvSpPr>
        <p:spPr bwMode="auto">
          <a:xfrm>
            <a:off x="571500" y="312738"/>
            <a:ext cx="8001000" cy="311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        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由于能量必须守恒，对于一个完整的电路来说，在任一时刻，所有元件吸收功率的总和必须为零。若电路由</a:t>
            </a:r>
            <a:r>
              <a:rPr lang="en-US" altLang="zh-CN" sz="3600" i="1">
                <a:latin typeface="Times New Roman" panose="02020603050405020304" pitchFamily="18" charset="0"/>
                <a:ea typeface="楷体_GB2312" pitchFamily="49" charset="-122"/>
              </a:rPr>
              <a:t>b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个二端元件组成，且全部采用</a:t>
            </a:r>
            <a:r>
              <a:rPr lang="zh-CN" altLang="en-US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</a:rPr>
              <a:t>关联参考方向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，则:</a:t>
            </a:r>
          </a:p>
        </p:txBody>
      </p:sp>
      <p:graphicFrame>
        <p:nvGraphicFramePr>
          <p:cNvPr id="518147" name="Object 3"/>
          <p:cNvGraphicFramePr>
            <a:graphicFrameLocks noChangeAspect="1"/>
          </p:cNvGraphicFramePr>
          <p:nvPr/>
        </p:nvGraphicFramePr>
        <p:xfrm>
          <a:off x="2971800" y="3352800"/>
          <a:ext cx="3717925" cy="2341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152" name="Equation" r:id="rId3" imgW="685800" imgH="431640" progId="Equation.3">
                  <p:embed/>
                </p:oleObj>
              </mc:Choice>
              <mc:Fallback>
                <p:oleObj name="Equation" r:id="rId3" imgW="685800" imgH="431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352800"/>
                        <a:ext cx="3717925" cy="2341563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 w="9525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8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8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8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8146" grpId="0" build="p" autoUpdateAnimBg="0" advAuto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9174" name="Object 6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177" name="Image" r:id="rId3" imgW="4704268" imgH="2030316" progId="Photoshop.Image.9">
                  <p:embed/>
                </p:oleObj>
              </mc:Choice>
              <mc:Fallback>
                <p:oleObj name="Image" r:id="rId3" imgW="4704268" imgH="2030316" progId="Photoshop.Image.9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194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8610600" cy="190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        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在实际应用中感到这些 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SI 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单位太大或太小时，可以加上表1-4中的国际单位制的词头，构成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SI</a:t>
            </a: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的十进倍数或分数单位。 </a:t>
            </a:r>
          </a:p>
        </p:txBody>
      </p:sp>
      <p:sp>
        <p:nvSpPr>
          <p:cNvPr id="520195" name="Text Box 3"/>
          <p:cNvSpPr txBox="1">
            <a:spLocks noChangeArrowheads="1"/>
          </p:cNvSpPr>
          <p:nvPr/>
        </p:nvSpPr>
        <p:spPr bwMode="auto">
          <a:xfrm>
            <a:off x="533400" y="4572000"/>
            <a:ext cx="1295400" cy="75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例如</a:t>
            </a:r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 </a:t>
            </a:r>
          </a:p>
        </p:txBody>
      </p:sp>
      <p:graphicFrame>
        <p:nvGraphicFramePr>
          <p:cNvPr id="520196" name="Object 4"/>
          <p:cNvGraphicFramePr>
            <a:graphicFrameLocks noChangeAspect="1"/>
          </p:cNvGraphicFramePr>
          <p:nvPr/>
        </p:nvGraphicFramePr>
        <p:xfrm>
          <a:off x="3132138" y="4595813"/>
          <a:ext cx="3292475" cy="219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202" name="Equation" r:id="rId3" imgW="1066680" imgH="698400" progId="Equation.3">
                  <p:embed/>
                </p:oleObj>
              </mc:Choice>
              <mc:Fallback>
                <p:oleObj name="Equation" r:id="rId3" imgW="1066680" imgH="698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4595813"/>
                        <a:ext cx="3292475" cy="2190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FF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0197" name="Object 5"/>
          <p:cNvGraphicFramePr>
            <a:graphicFrameLocks noChangeAspect="1"/>
          </p:cNvGraphicFramePr>
          <p:nvPr/>
        </p:nvGraphicFramePr>
        <p:xfrm>
          <a:off x="381000" y="2282825"/>
          <a:ext cx="8382000" cy="229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203" name="Image" r:id="rId5" imgW="4658537" imgH="1045466" progId="Photoshop.Image.5">
                  <p:embed/>
                </p:oleObj>
              </mc:Choice>
              <mc:Fallback>
                <p:oleObj name="Image" r:id="rId5" imgW="4658537" imgH="1045466" progId="Photoshop.Image.5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282825"/>
                        <a:ext cx="8382000" cy="229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0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20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20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20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0194" grpId="0" build="p" autoUpdateAnimBg="0" advAuto="0"/>
      <p:bldP spid="52019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  <a:solidFill>
            <a:srgbClr val="670511"/>
          </a:solidFill>
        </p:spPr>
        <p:txBody>
          <a:bodyPr/>
          <a:lstStyle/>
          <a:p>
            <a:r>
              <a:rPr lang="zh-CN" altLang="en-US"/>
              <a:t>目  录</a:t>
            </a:r>
          </a:p>
        </p:txBody>
      </p:sp>
      <p:sp>
        <p:nvSpPr>
          <p:cNvPr id="598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341438"/>
            <a:ext cx="8642350" cy="53276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第</a:t>
            </a:r>
            <a:r>
              <a:rPr lang="en-US" altLang="zh-CN" sz="320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章  电路的基本概念和定律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第2章  电路中等效的概念及其应用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第</a:t>
            </a:r>
            <a:r>
              <a:rPr lang="en-US" altLang="zh-CN" sz="320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章  线性网络的分析方法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第</a:t>
            </a:r>
            <a:r>
              <a:rPr lang="en-US" altLang="zh-CN" sz="320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章  线性网络定理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第</a:t>
            </a:r>
            <a:r>
              <a:rPr lang="en-US" altLang="zh-CN" sz="3200">
                <a:latin typeface="楷体_GB2312" pitchFamily="49" charset="-122"/>
                <a:ea typeface="楷体_GB2312" pitchFamily="49" charset="-122"/>
              </a:rPr>
              <a:t>5</a:t>
            </a: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章  电路的动态分析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第</a:t>
            </a:r>
            <a:r>
              <a:rPr lang="en-US" altLang="zh-CN" sz="3200">
                <a:latin typeface="楷体_GB2312" pitchFamily="49" charset="-122"/>
                <a:ea typeface="楷体_GB2312" pitchFamily="49" charset="-122"/>
              </a:rPr>
              <a:t>6</a:t>
            </a: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章  正弦稳态电路分析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第</a:t>
            </a:r>
            <a:r>
              <a:rPr lang="en-US" altLang="zh-CN" sz="3200">
                <a:latin typeface="楷体_GB2312" pitchFamily="49" charset="-122"/>
                <a:ea typeface="楷体_GB2312" pitchFamily="49" charset="-122"/>
              </a:rPr>
              <a:t>7</a:t>
            </a: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章  三相电路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第</a:t>
            </a:r>
            <a:r>
              <a:rPr lang="en-US" altLang="zh-CN" sz="3200">
                <a:latin typeface="楷体_GB2312" pitchFamily="49" charset="-122"/>
                <a:ea typeface="楷体_GB2312" pitchFamily="49" charset="-122"/>
              </a:rPr>
              <a:t>8</a:t>
            </a: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章  耦合电路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第</a:t>
            </a:r>
            <a:r>
              <a:rPr lang="en-US" altLang="zh-CN" sz="3200">
                <a:latin typeface="楷体_GB2312" pitchFamily="49" charset="-122"/>
                <a:ea typeface="楷体_GB2312" pitchFamily="49" charset="-122"/>
              </a:rPr>
              <a:t>9</a:t>
            </a: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章  非正弦周期电流电路的谐波分析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第</a:t>
            </a:r>
            <a:r>
              <a:rPr lang="en-US" altLang="zh-CN" sz="3200">
                <a:latin typeface="楷体_GB2312" pitchFamily="49" charset="-122"/>
                <a:ea typeface="楷体_GB2312" pitchFamily="49" charset="-122"/>
              </a:rPr>
              <a:t>10</a:t>
            </a: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章 双口网络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第</a:t>
            </a:r>
            <a:r>
              <a:rPr lang="en-US" altLang="zh-CN" sz="3200">
                <a:latin typeface="楷体_GB2312" pitchFamily="49" charset="-122"/>
                <a:ea typeface="楷体_GB2312" pitchFamily="49" charset="-122"/>
              </a:rPr>
              <a:t>11</a:t>
            </a: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章 磁路与变压器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221" name="Group 5"/>
          <p:cNvGrpSpPr>
            <a:grpSpLocks/>
          </p:cNvGrpSpPr>
          <p:nvPr/>
        </p:nvGrpSpPr>
        <p:grpSpPr bwMode="auto">
          <a:xfrm>
            <a:off x="2362200" y="3657600"/>
            <a:ext cx="4724400" cy="3656013"/>
            <a:chOff x="1248" y="1872"/>
            <a:chExt cx="3168" cy="1927"/>
          </a:xfrm>
        </p:grpSpPr>
        <p:graphicFrame>
          <p:nvGraphicFramePr>
            <p:cNvPr id="521222" name="Object 6"/>
            <p:cNvGraphicFramePr>
              <a:graphicFrameLocks noChangeAspect="1"/>
            </p:cNvGraphicFramePr>
            <p:nvPr/>
          </p:nvGraphicFramePr>
          <p:xfrm>
            <a:off x="1248" y="1872"/>
            <a:ext cx="3168" cy="16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243" name="Image" r:id="rId3" imgW="15401341" imgH="8043770" progId="Photoshop.Image.5">
                    <p:embed/>
                  </p:oleObj>
                </mc:Choice>
                <mc:Fallback>
                  <p:oleObj name="Image" r:id="rId3" imgW="15401341" imgH="8043770" progId="Photoshop.Image.5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8" y="1872"/>
                          <a:ext cx="3168" cy="16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1223" name="Text Box 7"/>
            <p:cNvSpPr txBox="1">
              <a:spLocks noChangeArrowheads="1"/>
            </p:cNvSpPr>
            <p:nvPr/>
          </p:nvSpPr>
          <p:spPr bwMode="auto">
            <a:xfrm>
              <a:off x="2304" y="3590"/>
              <a:ext cx="1632" cy="2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endParaRPr lang="zh-CN" altLang="en-US" sz="200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sp>
        <p:nvSpPr>
          <p:cNvPr id="521238" name="Text Box 22"/>
          <p:cNvSpPr txBox="1">
            <a:spLocks noChangeArrowheads="1"/>
          </p:cNvSpPr>
          <p:nvPr/>
        </p:nvSpPr>
        <p:spPr bwMode="auto">
          <a:xfrm>
            <a:off x="228600" y="609600"/>
            <a:ext cx="86868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在下图示电路中，已知</a:t>
            </a:r>
            <a:r>
              <a:rPr lang="en-US" altLang="zh-CN" sz="32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3200" baseline="-3000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=1V,</a:t>
            </a:r>
            <a:r>
              <a:rPr lang="en-US" altLang="zh-CN" sz="3200" i="1">
                <a:latin typeface="Times New Roman" panose="02020603050405020304" pitchFamily="18" charset="0"/>
                <a:ea typeface="楷体_GB2312" pitchFamily="49" charset="-122"/>
              </a:rPr>
              <a:t> U</a:t>
            </a:r>
            <a:r>
              <a:rPr lang="en-US" altLang="zh-CN" sz="3200" baseline="-30000">
                <a:latin typeface="Times New Roman" panose="02020603050405020304" pitchFamily="18" charset="0"/>
                <a:ea typeface="楷体_GB2312" pitchFamily="49" charset="-122"/>
              </a:rPr>
              <a:t>2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=-6V, </a:t>
            </a:r>
            <a:r>
              <a:rPr lang="en-US" altLang="zh-CN" sz="32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3200" baseline="-30000">
                <a:latin typeface="Times New Roman" panose="02020603050405020304" pitchFamily="18" charset="0"/>
                <a:ea typeface="楷体_GB2312" pitchFamily="49" charset="-122"/>
              </a:rPr>
              <a:t>3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=-4V，</a:t>
            </a:r>
            <a:r>
              <a:rPr lang="en-US" altLang="zh-CN" sz="32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3200" baseline="-30000">
                <a:latin typeface="Times New Roman" panose="02020603050405020304" pitchFamily="18" charset="0"/>
                <a:ea typeface="楷体_GB2312" pitchFamily="49" charset="-122"/>
              </a:rPr>
              <a:t>4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=5V， </a:t>
            </a:r>
            <a:r>
              <a:rPr lang="en-US" altLang="zh-CN" sz="32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3200" baseline="-30000">
                <a:latin typeface="Times New Roman" panose="02020603050405020304" pitchFamily="18" charset="0"/>
                <a:ea typeface="楷体_GB2312" pitchFamily="49" charset="-122"/>
              </a:rPr>
              <a:t>5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=-10V, </a:t>
            </a:r>
            <a:r>
              <a:rPr lang="en-US" altLang="zh-CN" sz="3200" i="1">
                <a:latin typeface="Times New Roman" panose="02020603050405020304" pitchFamily="18" charset="0"/>
                <a:ea typeface="楷体_GB2312" pitchFamily="49" charset="-122"/>
              </a:rPr>
              <a:t>    I</a:t>
            </a:r>
            <a:r>
              <a:rPr lang="en-US" altLang="zh-CN" sz="3200" baseline="-3000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=1A， </a:t>
            </a:r>
            <a:r>
              <a:rPr lang="en-US" altLang="zh-CN" sz="32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3200" baseline="-30000">
                <a:latin typeface="Times New Roman" panose="02020603050405020304" pitchFamily="18" charset="0"/>
                <a:ea typeface="楷体_GB2312" pitchFamily="49" charset="-122"/>
              </a:rPr>
              <a:t>2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=-3A , </a:t>
            </a:r>
            <a:r>
              <a:rPr lang="en-US" altLang="zh-CN" sz="32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3200" baseline="-30000">
                <a:latin typeface="Times New Roman" panose="02020603050405020304" pitchFamily="18" charset="0"/>
                <a:ea typeface="楷体_GB2312" pitchFamily="49" charset="-122"/>
              </a:rPr>
              <a:t>3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=4A， </a:t>
            </a:r>
            <a:r>
              <a:rPr lang="en-US" altLang="zh-CN" sz="32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3200" baseline="-30000">
                <a:latin typeface="Times New Roman" panose="02020603050405020304" pitchFamily="18" charset="0"/>
                <a:ea typeface="楷体_GB2312" pitchFamily="49" charset="-122"/>
              </a:rPr>
              <a:t>4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=-1A，  </a:t>
            </a:r>
            <a:r>
              <a:rPr lang="en-US" altLang="zh-CN" sz="32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3200" baseline="-30000">
                <a:latin typeface="Times New Roman" panose="02020603050405020304" pitchFamily="18" charset="0"/>
                <a:ea typeface="楷体_GB2312" pitchFamily="49" charset="-122"/>
              </a:rPr>
              <a:t>5</a:t>
            </a:r>
            <a:r>
              <a:rPr lang="en-US" altLang="zh-CN" sz="3200">
                <a:latin typeface="Times New Roman" panose="02020603050405020304" pitchFamily="18" charset="0"/>
                <a:ea typeface="楷体_GB2312" pitchFamily="49" charset="-122"/>
              </a:rPr>
              <a:t>=-3A。</a:t>
            </a:r>
          </a:p>
          <a:p>
            <a:pPr algn="l">
              <a:lnSpc>
                <a:spcPct val="120000"/>
              </a:lnSpc>
            </a:pP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试求：(1) 各二端元件吸收的功率； (2) 整个电路吸收的功率。</a:t>
            </a:r>
          </a:p>
        </p:txBody>
      </p:sp>
      <p:sp>
        <p:nvSpPr>
          <p:cNvPr id="521239" name="AutoShape 23"/>
          <p:cNvSpPr>
            <a:spLocks noChangeArrowheads="1"/>
          </p:cNvSpPr>
          <p:nvPr/>
        </p:nvSpPr>
        <p:spPr bwMode="auto">
          <a:xfrm>
            <a:off x="152400" y="0"/>
            <a:ext cx="4419600" cy="628650"/>
          </a:xfrm>
          <a:prstGeom prst="ribbon2">
            <a:avLst>
              <a:gd name="adj1" fmla="val 12500"/>
              <a:gd name="adj2" fmla="val 50000"/>
            </a:avLst>
          </a:prstGeom>
          <a:solidFill>
            <a:srgbClr val="59032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例题1.1</a:t>
            </a:r>
          </a:p>
        </p:txBody>
      </p:sp>
      <p:sp>
        <p:nvSpPr>
          <p:cNvPr id="521240" name="Line 24"/>
          <p:cNvSpPr>
            <a:spLocks noChangeShapeType="1"/>
          </p:cNvSpPr>
          <p:nvPr/>
        </p:nvSpPr>
        <p:spPr bwMode="auto">
          <a:xfrm>
            <a:off x="0" y="3657600"/>
            <a:ext cx="9144000" cy="38100"/>
          </a:xfrm>
          <a:prstGeom prst="line">
            <a:avLst/>
          </a:prstGeom>
          <a:noFill/>
          <a:ln w="38100">
            <a:solidFill>
              <a:srgbClr val="FF9900"/>
            </a:solidFill>
            <a:prstDash val="lgDashDot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21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21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2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238" grpId="0" autoUpdateAnimBg="0"/>
      <p:bldP spid="521239" grpId="0" animBg="1" autoUpdateAnimBg="0"/>
      <p:bldP spid="52124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243" name="Object 3"/>
          <p:cNvGraphicFramePr>
            <a:graphicFrameLocks noChangeAspect="1"/>
          </p:cNvGraphicFramePr>
          <p:nvPr/>
        </p:nvGraphicFramePr>
        <p:xfrm>
          <a:off x="0" y="1219200"/>
          <a:ext cx="4648200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70" name="Equation" r:id="rId3" imgW="1739880" imgH="215640" progId="Equation.3">
                  <p:embed/>
                </p:oleObj>
              </mc:Choice>
              <mc:Fallback>
                <p:oleObj name="Equation" r:id="rId3" imgW="1739880" imgH="215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219200"/>
                        <a:ext cx="4648200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FF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44" name="Object 4"/>
          <p:cNvGraphicFramePr>
            <a:graphicFrameLocks noChangeAspect="1"/>
          </p:cNvGraphicFramePr>
          <p:nvPr/>
        </p:nvGraphicFramePr>
        <p:xfrm>
          <a:off x="69850" y="1828800"/>
          <a:ext cx="4584700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71" name="Equation" r:id="rId5" imgW="2095200" imgH="215640" progId="Equation.3">
                  <p:embed/>
                </p:oleObj>
              </mc:Choice>
              <mc:Fallback>
                <p:oleObj name="Equation" r:id="rId5" imgW="209520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" y="1828800"/>
                        <a:ext cx="4584700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FF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45" name="Object 5"/>
          <p:cNvGraphicFramePr>
            <a:graphicFrameLocks noChangeAspect="1"/>
          </p:cNvGraphicFramePr>
          <p:nvPr/>
        </p:nvGraphicFramePr>
        <p:xfrm>
          <a:off x="303213" y="2590800"/>
          <a:ext cx="7251700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72" name="Equation" r:id="rId7" imgW="2577960" imgH="228600" progId="Equation.3">
                  <p:embed/>
                </p:oleObj>
              </mc:Choice>
              <mc:Fallback>
                <p:oleObj name="Equation" r:id="rId7" imgW="257796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213" y="2590800"/>
                        <a:ext cx="7251700" cy="64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FF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2246" name="Group 6"/>
          <p:cNvGrpSpPr>
            <a:grpSpLocks/>
          </p:cNvGrpSpPr>
          <p:nvPr/>
        </p:nvGrpSpPr>
        <p:grpSpPr bwMode="auto">
          <a:xfrm>
            <a:off x="4876800" y="0"/>
            <a:ext cx="4114800" cy="3124200"/>
            <a:chOff x="1248" y="1872"/>
            <a:chExt cx="3168" cy="1968"/>
          </a:xfrm>
        </p:grpSpPr>
        <p:graphicFrame>
          <p:nvGraphicFramePr>
            <p:cNvPr id="522247" name="Object 7"/>
            <p:cNvGraphicFramePr>
              <a:graphicFrameLocks noChangeAspect="1"/>
            </p:cNvGraphicFramePr>
            <p:nvPr/>
          </p:nvGraphicFramePr>
          <p:xfrm>
            <a:off x="1248" y="1872"/>
            <a:ext cx="3168" cy="16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273" name="Image" r:id="rId9" imgW="15401341" imgH="8043770" progId="Photoshop.Image.5">
                    <p:embed/>
                  </p:oleObj>
                </mc:Choice>
                <mc:Fallback>
                  <p:oleObj name="Image" r:id="rId9" imgW="15401341" imgH="8043770" progId="Photoshop.Image.5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8" y="1872"/>
                          <a:ext cx="3168" cy="16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2248" name="Text Box 8"/>
            <p:cNvSpPr txBox="1">
              <a:spLocks noChangeArrowheads="1"/>
            </p:cNvSpPr>
            <p:nvPr/>
          </p:nvSpPr>
          <p:spPr bwMode="auto">
            <a:xfrm>
              <a:off x="2304" y="3590"/>
              <a:ext cx="16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endParaRPr lang="zh-CN" altLang="en-US" sz="200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aphicFrame>
        <p:nvGraphicFramePr>
          <p:cNvPr id="522249" name="Object 9"/>
          <p:cNvGraphicFramePr>
            <a:graphicFrameLocks noChangeAspect="1"/>
          </p:cNvGraphicFramePr>
          <p:nvPr/>
        </p:nvGraphicFramePr>
        <p:xfrm>
          <a:off x="-17463" y="4114800"/>
          <a:ext cx="8493126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74" name="Equation" r:id="rId11" imgW="3136680" imgH="228600" progId="Equation.3">
                  <p:embed/>
                </p:oleObj>
              </mc:Choice>
              <mc:Fallback>
                <p:oleObj name="Equation" r:id="rId11" imgW="313668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7463" y="4114800"/>
                        <a:ext cx="8493126" cy="61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FF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50" name="Object 10"/>
          <p:cNvGraphicFramePr>
            <a:graphicFrameLocks noChangeAspect="1"/>
          </p:cNvGraphicFramePr>
          <p:nvPr/>
        </p:nvGraphicFramePr>
        <p:xfrm>
          <a:off x="-20638" y="3429000"/>
          <a:ext cx="8651876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75" name="Equation" r:id="rId13" imgW="2641320" imgH="215640" progId="Equation.3">
                  <p:embed/>
                </p:oleObj>
              </mc:Choice>
              <mc:Fallback>
                <p:oleObj name="Equation" r:id="rId13" imgW="2641320" imgH="2156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0638" y="3429000"/>
                        <a:ext cx="8651876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FF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52" name="Object 12"/>
          <p:cNvGraphicFramePr>
            <a:graphicFrameLocks noChangeAspect="1"/>
          </p:cNvGraphicFramePr>
          <p:nvPr/>
        </p:nvGraphicFramePr>
        <p:xfrm>
          <a:off x="0" y="5410200"/>
          <a:ext cx="8153400" cy="1233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76" name="Equation" r:id="rId15" imgW="3517560" imgH="431640" progId="Equation.3">
                  <p:embed/>
                </p:oleObj>
              </mc:Choice>
              <mc:Fallback>
                <p:oleObj name="Equation" r:id="rId15" imgW="3517560" imgH="43164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410200"/>
                        <a:ext cx="8153400" cy="1233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FF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53" name="Text Box 13"/>
          <p:cNvSpPr txBox="1">
            <a:spLocks noChangeArrowheads="1"/>
          </p:cNvSpPr>
          <p:nvPr/>
        </p:nvSpPr>
        <p:spPr bwMode="auto">
          <a:xfrm>
            <a:off x="381000" y="4800600"/>
            <a:ext cx="5791200" cy="579438"/>
          </a:xfrm>
          <a:prstGeom prst="rect">
            <a:avLst/>
          </a:prstGeom>
          <a:solidFill>
            <a:srgbClr val="5903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  <a:ea typeface="楷体_GB2312" pitchFamily="49" charset="-122"/>
              </a:rPr>
              <a:t>整个电路吸收的功率为</a:t>
            </a:r>
          </a:p>
        </p:txBody>
      </p:sp>
      <p:sp>
        <p:nvSpPr>
          <p:cNvPr id="522254" name="Rectangle 14" descr="蓝色砂纸"/>
          <p:cNvSpPr>
            <a:spLocks noChangeArrowheads="1"/>
          </p:cNvSpPr>
          <p:nvPr/>
        </p:nvSpPr>
        <p:spPr bwMode="auto">
          <a:xfrm>
            <a:off x="0" y="0"/>
            <a:ext cx="431323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17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解：各二端元件吸收</a:t>
            </a:r>
          </a:p>
          <a:p>
            <a:r>
              <a:rPr lang="zh-CN" altLang="en-US" sz="3600">
                <a:latin typeface="Times New Roman" panose="02020603050405020304" pitchFamily="18" charset="0"/>
                <a:ea typeface="楷体_GB2312" pitchFamily="49" charset="-122"/>
              </a:rPr>
              <a:t>的功率为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22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2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2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2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22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522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522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52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53" grpId="0" animBg="1" autoUpdateAnimBg="0"/>
      <p:bldP spid="522254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Text Box 2"/>
          <p:cNvSpPr txBox="1">
            <a:spLocks noChangeArrowheads="1"/>
          </p:cNvSpPr>
          <p:nvPr/>
        </p:nvSpPr>
        <p:spPr bwMode="auto">
          <a:xfrm>
            <a:off x="342900" y="914400"/>
            <a:ext cx="8458200" cy="190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ct val="50000"/>
              </a:spcBef>
            </a:pPr>
            <a:r>
              <a:rPr lang="zh-CN" altLang="en-US" sz="3600" i="1">
                <a:solidFill>
                  <a:schemeClr val="hlink"/>
                </a:solidFill>
                <a:latin typeface="Times New Roman" panose="02020603050405020304" pitchFamily="18" charset="0"/>
              </a:rPr>
              <a:t>电位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：电路中为分析的方便，常在电路中选某一点为参考点，把任一点到参考点的电压称为该点的电位。</a:t>
            </a:r>
          </a:p>
        </p:txBody>
      </p:sp>
      <p:sp>
        <p:nvSpPr>
          <p:cNvPr id="530435" name="Text Box 3"/>
          <p:cNvSpPr txBox="1">
            <a:spLocks noChangeArrowheads="1"/>
          </p:cNvSpPr>
          <p:nvPr/>
        </p:nvSpPr>
        <p:spPr bwMode="auto">
          <a:xfrm>
            <a:off x="381000" y="2792413"/>
            <a:ext cx="8382000" cy="1273175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 eaLnBrk="0" hangingPunct="0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参考点的电位一般选为</a:t>
            </a:r>
            <a:r>
              <a:rPr lang="zh-CN" altLang="en-US" sz="3200">
                <a:solidFill>
                  <a:schemeClr val="hlink"/>
                </a:solidFill>
                <a:latin typeface="Times New Roman" panose="02020603050405020304" pitchFamily="18" charset="0"/>
              </a:rPr>
              <a:t>零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，所以，参考点也称为零电位点。</a:t>
            </a:r>
          </a:p>
        </p:txBody>
      </p:sp>
      <p:grpSp>
        <p:nvGrpSpPr>
          <p:cNvPr id="530463" name="Group 31"/>
          <p:cNvGrpSpPr>
            <a:grpSpLocks/>
          </p:cNvGrpSpPr>
          <p:nvPr/>
        </p:nvGrpSpPr>
        <p:grpSpPr bwMode="auto">
          <a:xfrm>
            <a:off x="0" y="4205288"/>
            <a:ext cx="2819400" cy="2614612"/>
            <a:chOff x="0" y="2901"/>
            <a:chExt cx="1536" cy="1397"/>
          </a:xfrm>
        </p:grpSpPr>
        <p:grpSp>
          <p:nvGrpSpPr>
            <p:cNvPr id="530437" name="Group 5"/>
            <p:cNvGrpSpPr>
              <a:grpSpLocks/>
            </p:cNvGrpSpPr>
            <p:nvPr/>
          </p:nvGrpSpPr>
          <p:grpSpPr bwMode="auto">
            <a:xfrm>
              <a:off x="144" y="3168"/>
              <a:ext cx="1248" cy="1008"/>
              <a:chOff x="816" y="2400"/>
              <a:chExt cx="1248" cy="1008"/>
            </a:xfrm>
          </p:grpSpPr>
          <p:grpSp>
            <p:nvGrpSpPr>
              <p:cNvPr id="530438" name="Group 6"/>
              <p:cNvGrpSpPr>
                <a:grpSpLocks/>
              </p:cNvGrpSpPr>
              <p:nvPr/>
            </p:nvGrpSpPr>
            <p:grpSpPr bwMode="auto">
              <a:xfrm>
                <a:off x="816" y="2736"/>
                <a:ext cx="192" cy="96"/>
                <a:chOff x="864" y="2640"/>
                <a:chExt cx="240" cy="96"/>
              </a:xfrm>
            </p:grpSpPr>
            <p:sp>
              <p:nvSpPr>
                <p:cNvPr id="530439" name="Line 7"/>
                <p:cNvSpPr>
                  <a:spLocks noChangeShapeType="1"/>
                </p:cNvSpPr>
                <p:nvPr/>
              </p:nvSpPr>
              <p:spPr bwMode="auto">
                <a:xfrm>
                  <a:off x="864" y="2640"/>
                  <a:ext cx="24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30440" name="Line 8"/>
                <p:cNvSpPr>
                  <a:spLocks noChangeShapeType="1"/>
                </p:cNvSpPr>
                <p:nvPr/>
              </p:nvSpPr>
              <p:spPr bwMode="auto">
                <a:xfrm>
                  <a:off x="912" y="2736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530441" name="Rectangle 9"/>
              <p:cNvSpPr>
                <a:spLocks noChangeArrowheads="1"/>
              </p:cNvSpPr>
              <p:nvPr/>
            </p:nvSpPr>
            <p:spPr bwMode="auto">
              <a:xfrm rot="-5400000">
                <a:off x="1368" y="3096"/>
                <a:ext cx="96" cy="240"/>
              </a:xfrm>
              <a:prstGeom prst="rect">
                <a:avLst/>
              </a:prstGeom>
              <a:solidFill>
                <a:srgbClr val="00FFCC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0442" name="Rectangle 10"/>
              <p:cNvSpPr>
                <a:spLocks noChangeArrowheads="1"/>
              </p:cNvSpPr>
              <p:nvPr/>
            </p:nvSpPr>
            <p:spPr bwMode="auto">
              <a:xfrm rot="-5400000">
                <a:off x="1320" y="2328"/>
                <a:ext cx="96" cy="240"/>
              </a:xfrm>
              <a:prstGeom prst="rect">
                <a:avLst/>
              </a:prstGeom>
              <a:solidFill>
                <a:srgbClr val="00FFCC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0443" name="Rectangle 11"/>
              <p:cNvSpPr>
                <a:spLocks noChangeArrowheads="1"/>
              </p:cNvSpPr>
              <p:nvPr/>
            </p:nvSpPr>
            <p:spPr bwMode="auto">
              <a:xfrm>
                <a:off x="1776" y="2688"/>
                <a:ext cx="96" cy="240"/>
              </a:xfrm>
              <a:prstGeom prst="rect">
                <a:avLst/>
              </a:prstGeom>
              <a:solidFill>
                <a:srgbClr val="00FFCC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0444" name="Freeform 12"/>
              <p:cNvSpPr>
                <a:spLocks/>
              </p:cNvSpPr>
              <p:nvPr/>
            </p:nvSpPr>
            <p:spPr bwMode="auto">
              <a:xfrm>
                <a:off x="912" y="2448"/>
                <a:ext cx="336" cy="288"/>
              </a:xfrm>
              <a:custGeom>
                <a:avLst/>
                <a:gdLst>
                  <a:gd name="T0" fmla="*/ 0 w 384"/>
                  <a:gd name="T1" fmla="*/ 288 h 288"/>
                  <a:gd name="T2" fmla="*/ 0 w 384"/>
                  <a:gd name="T3" fmla="*/ 0 h 288"/>
                  <a:gd name="T4" fmla="*/ 384 w 384"/>
                  <a:gd name="T5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4" h="288">
                    <a:moveTo>
                      <a:pt x="0" y="288"/>
                    </a:moveTo>
                    <a:lnTo>
                      <a:pt x="0" y="0"/>
                    </a:lnTo>
                    <a:lnTo>
                      <a:pt x="384" y="0"/>
                    </a:lnTo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0445" name="Freeform 13"/>
              <p:cNvSpPr>
                <a:spLocks/>
              </p:cNvSpPr>
              <p:nvPr/>
            </p:nvSpPr>
            <p:spPr bwMode="auto">
              <a:xfrm>
                <a:off x="1488" y="2447"/>
                <a:ext cx="336" cy="241"/>
              </a:xfrm>
              <a:custGeom>
                <a:avLst/>
                <a:gdLst>
                  <a:gd name="T0" fmla="*/ 0 w 288"/>
                  <a:gd name="T1" fmla="*/ 0 h 192"/>
                  <a:gd name="T2" fmla="*/ 288 w 288"/>
                  <a:gd name="T3" fmla="*/ 0 h 192"/>
                  <a:gd name="T4" fmla="*/ 288 w 288"/>
                  <a:gd name="T5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8" h="192">
                    <a:moveTo>
                      <a:pt x="0" y="0"/>
                    </a:moveTo>
                    <a:lnTo>
                      <a:pt x="288" y="0"/>
                    </a:lnTo>
                    <a:lnTo>
                      <a:pt x="288" y="192"/>
                    </a:lnTo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0446" name="Freeform 14"/>
              <p:cNvSpPr>
                <a:spLocks/>
              </p:cNvSpPr>
              <p:nvPr/>
            </p:nvSpPr>
            <p:spPr bwMode="auto">
              <a:xfrm>
                <a:off x="912" y="2832"/>
                <a:ext cx="384" cy="384"/>
              </a:xfrm>
              <a:custGeom>
                <a:avLst/>
                <a:gdLst>
                  <a:gd name="T0" fmla="*/ 0 w 384"/>
                  <a:gd name="T1" fmla="*/ 0 h 336"/>
                  <a:gd name="T2" fmla="*/ 0 w 384"/>
                  <a:gd name="T3" fmla="*/ 336 h 336"/>
                  <a:gd name="T4" fmla="*/ 384 w 384"/>
                  <a:gd name="T5" fmla="*/ 336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4" h="336">
                    <a:moveTo>
                      <a:pt x="0" y="0"/>
                    </a:moveTo>
                    <a:lnTo>
                      <a:pt x="0" y="336"/>
                    </a:lnTo>
                    <a:lnTo>
                      <a:pt x="384" y="336"/>
                    </a:lnTo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0447" name="Freeform 15"/>
              <p:cNvSpPr>
                <a:spLocks/>
              </p:cNvSpPr>
              <p:nvPr/>
            </p:nvSpPr>
            <p:spPr bwMode="auto">
              <a:xfrm>
                <a:off x="1536" y="2928"/>
                <a:ext cx="288" cy="288"/>
              </a:xfrm>
              <a:custGeom>
                <a:avLst/>
                <a:gdLst>
                  <a:gd name="T0" fmla="*/ 0 w 336"/>
                  <a:gd name="T1" fmla="*/ 336 h 336"/>
                  <a:gd name="T2" fmla="*/ 336 w 336"/>
                  <a:gd name="T3" fmla="*/ 336 h 336"/>
                  <a:gd name="T4" fmla="*/ 336 w 336"/>
                  <a:gd name="T5" fmla="*/ 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6" h="336">
                    <a:moveTo>
                      <a:pt x="0" y="336"/>
                    </a:moveTo>
                    <a:lnTo>
                      <a:pt x="336" y="336"/>
                    </a:lnTo>
                    <a:lnTo>
                      <a:pt x="336" y="0"/>
                    </a:lnTo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0448" name="Freeform 16"/>
              <p:cNvSpPr>
                <a:spLocks/>
              </p:cNvSpPr>
              <p:nvPr/>
            </p:nvSpPr>
            <p:spPr bwMode="auto">
              <a:xfrm>
                <a:off x="1824" y="3216"/>
                <a:ext cx="144" cy="96"/>
              </a:xfrm>
              <a:custGeom>
                <a:avLst/>
                <a:gdLst>
                  <a:gd name="T0" fmla="*/ 0 w 144"/>
                  <a:gd name="T1" fmla="*/ 0 h 96"/>
                  <a:gd name="T2" fmla="*/ 144 w 144"/>
                  <a:gd name="T3" fmla="*/ 0 h 96"/>
                  <a:gd name="T4" fmla="*/ 144 w 144"/>
                  <a:gd name="T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96">
                    <a:moveTo>
                      <a:pt x="0" y="0"/>
                    </a:moveTo>
                    <a:lnTo>
                      <a:pt x="144" y="0"/>
                    </a:lnTo>
                    <a:lnTo>
                      <a:pt x="144" y="96"/>
                    </a:lnTo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0449" name="Line 17"/>
              <p:cNvSpPr>
                <a:spLocks noChangeShapeType="1"/>
              </p:cNvSpPr>
              <p:nvPr/>
            </p:nvSpPr>
            <p:spPr bwMode="auto">
              <a:xfrm>
                <a:off x="1872" y="3312"/>
                <a:ext cx="19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0450" name="Line 18"/>
              <p:cNvSpPr>
                <a:spLocks noChangeShapeType="1"/>
              </p:cNvSpPr>
              <p:nvPr/>
            </p:nvSpPr>
            <p:spPr bwMode="auto">
              <a:xfrm>
                <a:off x="1920" y="3360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0451" name="Line 19"/>
              <p:cNvSpPr>
                <a:spLocks noChangeShapeType="1"/>
              </p:cNvSpPr>
              <p:nvPr/>
            </p:nvSpPr>
            <p:spPr bwMode="auto">
              <a:xfrm>
                <a:off x="1944" y="3408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0452" name="Oval 20"/>
              <p:cNvSpPr>
                <a:spLocks noChangeArrowheads="1"/>
              </p:cNvSpPr>
              <p:nvPr/>
            </p:nvSpPr>
            <p:spPr bwMode="auto">
              <a:xfrm>
                <a:off x="889" y="3192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0453" name="Oval 21"/>
              <p:cNvSpPr>
                <a:spLocks noChangeArrowheads="1"/>
              </p:cNvSpPr>
              <p:nvPr/>
            </p:nvSpPr>
            <p:spPr bwMode="auto">
              <a:xfrm>
                <a:off x="889" y="2424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0454" name="Oval 22"/>
              <p:cNvSpPr>
                <a:spLocks noChangeArrowheads="1"/>
              </p:cNvSpPr>
              <p:nvPr/>
            </p:nvSpPr>
            <p:spPr bwMode="auto">
              <a:xfrm>
                <a:off x="1800" y="3192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0455" name="Oval 23"/>
              <p:cNvSpPr>
                <a:spLocks noChangeArrowheads="1"/>
              </p:cNvSpPr>
              <p:nvPr/>
            </p:nvSpPr>
            <p:spPr bwMode="auto">
              <a:xfrm>
                <a:off x="1800" y="2424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30456" name="Text Box 24"/>
            <p:cNvSpPr txBox="1">
              <a:spLocks noChangeArrowheads="1"/>
            </p:cNvSpPr>
            <p:nvPr/>
          </p:nvSpPr>
          <p:spPr bwMode="auto">
            <a:xfrm>
              <a:off x="0" y="2901"/>
              <a:ext cx="312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530457" name="Text Box 25"/>
            <p:cNvSpPr txBox="1">
              <a:spLocks noChangeArrowheads="1"/>
            </p:cNvSpPr>
            <p:nvPr/>
          </p:nvSpPr>
          <p:spPr bwMode="auto">
            <a:xfrm>
              <a:off x="1248" y="2950"/>
              <a:ext cx="288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530458" name="Text Box 26"/>
            <p:cNvSpPr txBox="1">
              <a:spLocks noChangeArrowheads="1"/>
            </p:cNvSpPr>
            <p:nvPr/>
          </p:nvSpPr>
          <p:spPr bwMode="auto">
            <a:xfrm>
              <a:off x="1296" y="3669"/>
              <a:ext cx="240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530459" name="Text Box 27"/>
            <p:cNvSpPr txBox="1">
              <a:spLocks noChangeArrowheads="1"/>
            </p:cNvSpPr>
            <p:nvPr/>
          </p:nvSpPr>
          <p:spPr bwMode="auto">
            <a:xfrm>
              <a:off x="0" y="4053"/>
              <a:ext cx="288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530460" name="Text Box 28"/>
          <p:cNvSpPr txBox="1">
            <a:spLocks noChangeArrowheads="1"/>
          </p:cNvSpPr>
          <p:nvPr/>
        </p:nvSpPr>
        <p:spPr bwMode="auto">
          <a:xfrm>
            <a:off x="3048000" y="4260850"/>
            <a:ext cx="5943600" cy="2249488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lnSpc>
                <a:spcPct val="130000"/>
              </a:lnSpc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设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点为电位参考点，则 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=0</a:t>
            </a:r>
          </a:p>
          <a:p>
            <a:pPr algn="l" eaLnBrk="0" hangingPunct="0">
              <a:lnSpc>
                <a:spcPct val="130000"/>
              </a:lnSpc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电位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单位与电压相同，也是</a:t>
            </a:r>
            <a:r>
              <a:rPr lang="en-US" altLang="zh-CN" sz="3200">
                <a:solidFill>
                  <a:schemeClr val="hlink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V(</a:t>
            </a:r>
            <a:r>
              <a:rPr lang="zh-CN" altLang="zh-CN" sz="3200">
                <a:solidFill>
                  <a:schemeClr val="hlink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伏</a:t>
            </a:r>
            <a:r>
              <a:rPr lang="zh-CN" altLang="en-US" sz="3200">
                <a:solidFill>
                  <a:schemeClr val="hlink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。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ac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，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bc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，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dc</a:t>
            </a:r>
            <a:endParaRPr lang="en-US" altLang="zh-CN" sz="32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0462" name="Rectangle 30"/>
          <p:cNvSpPr>
            <a:spLocks noChangeArrowheads="1"/>
          </p:cNvSpPr>
          <p:nvPr/>
        </p:nvSpPr>
        <p:spPr bwMode="auto">
          <a:xfrm>
            <a:off x="1066800" y="152400"/>
            <a:ext cx="3505200" cy="701675"/>
          </a:xfrm>
          <a:prstGeom prst="rect">
            <a:avLst/>
          </a:prstGeom>
          <a:solidFill>
            <a:srgbClr val="6705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四、电位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53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30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0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0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0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0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0434" grpId="0" autoUpdateAnimBg="0"/>
      <p:bldP spid="530435" grpId="0" animBg="1" autoUpdateAnimBg="0"/>
      <p:bldP spid="530460" grpId="0" animBg="1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273" name="Text Box 9"/>
          <p:cNvSpPr txBox="1">
            <a:spLocks noChangeArrowheads="1"/>
          </p:cNvSpPr>
          <p:nvPr/>
        </p:nvSpPr>
        <p:spPr bwMode="auto">
          <a:xfrm>
            <a:off x="342900" y="1143000"/>
            <a:ext cx="84582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l" eaLnBrk="0" hangingPunct="0"/>
            <a:r>
              <a:rPr lang="zh-CN" altLang="en-US" sz="3600">
                <a:latin typeface="楷体_GB2312" pitchFamily="49" charset="-122"/>
                <a:ea typeface="楷体_GB2312" pitchFamily="49" charset="-122"/>
              </a:rPr>
              <a:t>（1）电路中某一点的电位等于该点与参考点（电位为零）之间的电压</a:t>
            </a:r>
          </a:p>
          <a:p>
            <a:pPr algn="l" eaLnBrk="0" hangingPunct="0"/>
            <a:r>
              <a:rPr lang="zh-CN" altLang="en-US" sz="3600">
                <a:latin typeface="楷体_GB2312" pitchFamily="49" charset="-122"/>
                <a:ea typeface="楷体_GB2312" pitchFamily="49" charset="-122"/>
              </a:rPr>
              <a:t>（2）参考点选得不同，电路中各点的电位值随着改变，但是任意两点间的电位差是不变的。</a:t>
            </a:r>
          </a:p>
        </p:txBody>
      </p:sp>
      <p:sp>
        <p:nvSpPr>
          <p:cNvPr id="523274" name="Text Box 10"/>
          <p:cNvSpPr txBox="1">
            <a:spLocks noChangeArrowheads="1"/>
          </p:cNvSpPr>
          <p:nvPr/>
        </p:nvSpPr>
        <p:spPr bwMode="auto">
          <a:xfrm>
            <a:off x="1295400" y="4343400"/>
            <a:ext cx="706278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l" eaLnBrk="0" hangingPunct="0"/>
            <a:r>
              <a:rPr lang="zh-CN" altLang="en-US" sz="3600">
                <a:latin typeface="楷体_GB2312" pitchFamily="49" charset="-122"/>
                <a:ea typeface="楷体_GB2312" pitchFamily="49" charset="-122"/>
              </a:rPr>
              <a:t>各点电位的高低是</a:t>
            </a:r>
            <a:r>
              <a:rPr lang="zh-CN" altLang="en-US" sz="360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相对</a:t>
            </a:r>
            <a:r>
              <a:rPr lang="zh-CN" altLang="en-US" sz="3600">
                <a:latin typeface="楷体_GB2312" pitchFamily="49" charset="-122"/>
                <a:ea typeface="楷体_GB2312" pitchFamily="49" charset="-122"/>
              </a:rPr>
              <a:t>的，而两点间电位的差值是</a:t>
            </a:r>
            <a:r>
              <a:rPr lang="zh-CN" altLang="en-US" sz="360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绝对</a:t>
            </a:r>
            <a:r>
              <a:rPr lang="zh-CN" altLang="en-US" sz="3600">
                <a:latin typeface="楷体_GB2312" pitchFamily="49" charset="-122"/>
                <a:ea typeface="楷体_GB2312" pitchFamily="49" charset="-122"/>
              </a:rPr>
              <a:t>的。</a:t>
            </a:r>
          </a:p>
        </p:txBody>
      </p:sp>
      <p:sp>
        <p:nvSpPr>
          <p:cNvPr id="523275" name="Oval 11"/>
          <p:cNvSpPr>
            <a:spLocks noChangeArrowheads="1"/>
          </p:cNvSpPr>
          <p:nvPr/>
        </p:nvSpPr>
        <p:spPr bwMode="auto">
          <a:xfrm>
            <a:off x="228600" y="4419600"/>
            <a:ext cx="981075" cy="1041400"/>
          </a:xfrm>
          <a:prstGeom prst="ellipse">
            <a:avLst/>
          </a:prstGeom>
          <a:solidFill>
            <a:srgbClr val="5903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eaLnBrk="0" hangingPunct="0"/>
            <a:r>
              <a:rPr lang="zh-CN" altLang="en-US" sz="3600">
                <a:latin typeface="楷体_GB2312" pitchFamily="49" charset="-122"/>
                <a:ea typeface="楷体_GB2312" pitchFamily="49" charset="-122"/>
              </a:rPr>
              <a:t>注</a:t>
            </a:r>
            <a:endParaRPr lang="zh-CN" altLang="en-US" sz="36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23277" name="Oval 13"/>
          <p:cNvSpPr>
            <a:spLocks noChangeArrowheads="1"/>
          </p:cNvSpPr>
          <p:nvPr/>
        </p:nvSpPr>
        <p:spPr bwMode="auto">
          <a:xfrm>
            <a:off x="2743200" y="990600"/>
            <a:ext cx="2438400" cy="84613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eaLnBrk="0" hangingPunct="0"/>
            <a:endParaRPr lang="zh-CN" altLang="en-US" sz="2800" i="1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23278" name="Text Box 14"/>
          <p:cNvSpPr txBox="1">
            <a:spLocks noChangeArrowheads="1"/>
          </p:cNvSpPr>
          <p:nvPr/>
        </p:nvSpPr>
        <p:spPr bwMode="auto">
          <a:xfrm>
            <a:off x="914400" y="228600"/>
            <a:ext cx="2819400" cy="701675"/>
          </a:xfrm>
          <a:prstGeom prst="rect">
            <a:avLst/>
          </a:prstGeom>
          <a:solidFill>
            <a:srgbClr val="6705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四、电位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23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3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3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3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3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523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3273" grpId="0" autoUpdateAnimBg="0"/>
      <p:bldP spid="523274" grpId="0" autoUpdateAnimBg="0"/>
      <p:bldP spid="523275" grpId="0" animBg="1" autoUpdateAnimBg="0"/>
      <p:bldP spid="523277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AutoShape 2"/>
          <p:cNvSpPr>
            <a:spLocks noChangeArrowheads="1"/>
          </p:cNvSpPr>
          <p:nvPr/>
        </p:nvSpPr>
        <p:spPr bwMode="auto">
          <a:xfrm>
            <a:off x="2846388" y="1736725"/>
            <a:ext cx="696912" cy="463550"/>
          </a:xfrm>
          <a:prstGeom prst="bracketPair">
            <a:avLst>
              <a:gd name="adj" fmla="val 16667"/>
            </a:avLst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解</a:t>
            </a:r>
            <a:endParaRPr lang="zh-CN" altLang="en-US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64908" name="Rectangle 12"/>
          <p:cNvSpPr>
            <a:spLocks noChangeArrowheads="1"/>
          </p:cNvSpPr>
          <p:nvPr/>
        </p:nvSpPr>
        <p:spPr bwMode="auto">
          <a:xfrm>
            <a:off x="606425" y="2813050"/>
            <a:ext cx="187325" cy="823913"/>
          </a:xfrm>
          <a:prstGeom prst="rect">
            <a:avLst/>
          </a:prstGeom>
          <a:solidFill>
            <a:srgbClr val="590322"/>
          </a:solidFill>
          <a:ln w="412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64909" name="Line 13"/>
          <p:cNvSpPr>
            <a:spLocks noChangeShapeType="1"/>
          </p:cNvSpPr>
          <p:nvPr/>
        </p:nvSpPr>
        <p:spPr bwMode="auto">
          <a:xfrm flipV="1">
            <a:off x="696913" y="2538413"/>
            <a:ext cx="1587" cy="274637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4910" name="Line 14"/>
          <p:cNvSpPr>
            <a:spLocks noChangeShapeType="1"/>
          </p:cNvSpPr>
          <p:nvPr/>
        </p:nvSpPr>
        <p:spPr bwMode="auto">
          <a:xfrm>
            <a:off x="696913" y="3636963"/>
            <a:ext cx="1587" cy="27305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4911" name="Rectangle 15"/>
          <p:cNvSpPr>
            <a:spLocks noChangeArrowheads="1"/>
          </p:cNvSpPr>
          <p:nvPr/>
        </p:nvSpPr>
        <p:spPr bwMode="auto">
          <a:xfrm>
            <a:off x="606425" y="4184650"/>
            <a:ext cx="187325" cy="823913"/>
          </a:xfrm>
          <a:prstGeom prst="rect">
            <a:avLst/>
          </a:prstGeom>
          <a:solidFill>
            <a:srgbClr val="590322"/>
          </a:solidFill>
          <a:ln w="412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4912" name="Line 16"/>
          <p:cNvSpPr>
            <a:spLocks noChangeShapeType="1"/>
          </p:cNvSpPr>
          <p:nvPr/>
        </p:nvSpPr>
        <p:spPr bwMode="auto">
          <a:xfrm flipV="1">
            <a:off x="696913" y="3910013"/>
            <a:ext cx="1587" cy="274637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4913" name="Line 17"/>
          <p:cNvSpPr>
            <a:spLocks noChangeShapeType="1"/>
          </p:cNvSpPr>
          <p:nvPr/>
        </p:nvSpPr>
        <p:spPr bwMode="auto">
          <a:xfrm>
            <a:off x="696913" y="5008563"/>
            <a:ext cx="1587" cy="274637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4914" name="Line 18"/>
          <p:cNvSpPr>
            <a:spLocks noChangeShapeType="1"/>
          </p:cNvSpPr>
          <p:nvPr/>
        </p:nvSpPr>
        <p:spPr bwMode="auto">
          <a:xfrm flipV="1">
            <a:off x="696913" y="5283200"/>
            <a:ext cx="1587" cy="325438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4915" name="Freeform 19"/>
          <p:cNvSpPr>
            <a:spLocks/>
          </p:cNvSpPr>
          <p:nvPr/>
        </p:nvSpPr>
        <p:spPr bwMode="auto">
          <a:xfrm>
            <a:off x="666750" y="5608638"/>
            <a:ext cx="66675" cy="71437"/>
          </a:xfrm>
          <a:custGeom>
            <a:avLst/>
            <a:gdLst>
              <a:gd name="T0" fmla="*/ 19 w 42"/>
              <a:gd name="T1" fmla="*/ 0 h 45"/>
              <a:gd name="T2" fmla="*/ 32 w 42"/>
              <a:gd name="T3" fmla="*/ 3 h 45"/>
              <a:gd name="T4" fmla="*/ 42 w 42"/>
              <a:gd name="T5" fmla="*/ 16 h 45"/>
              <a:gd name="T6" fmla="*/ 42 w 42"/>
              <a:gd name="T7" fmla="*/ 29 h 45"/>
              <a:gd name="T8" fmla="*/ 32 w 42"/>
              <a:gd name="T9" fmla="*/ 41 h 45"/>
              <a:gd name="T10" fmla="*/ 19 w 42"/>
              <a:gd name="T11" fmla="*/ 45 h 45"/>
              <a:gd name="T12" fmla="*/ 7 w 42"/>
              <a:gd name="T13" fmla="*/ 41 h 45"/>
              <a:gd name="T14" fmla="*/ 0 w 42"/>
              <a:gd name="T15" fmla="*/ 29 h 45"/>
              <a:gd name="T16" fmla="*/ 0 w 42"/>
              <a:gd name="T17" fmla="*/ 16 h 45"/>
              <a:gd name="T18" fmla="*/ 7 w 42"/>
              <a:gd name="T19" fmla="*/ 3 h 45"/>
              <a:gd name="T20" fmla="*/ 19 w 42"/>
              <a:gd name="T21" fmla="*/ 0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2" h="45">
                <a:moveTo>
                  <a:pt x="19" y="0"/>
                </a:moveTo>
                <a:lnTo>
                  <a:pt x="32" y="3"/>
                </a:lnTo>
                <a:lnTo>
                  <a:pt x="42" y="16"/>
                </a:lnTo>
                <a:lnTo>
                  <a:pt x="42" y="29"/>
                </a:lnTo>
                <a:lnTo>
                  <a:pt x="32" y="41"/>
                </a:lnTo>
                <a:lnTo>
                  <a:pt x="19" y="45"/>
                </a:lnTo>
                <a:lnTo>
                  <a:pt x="7" y="41"/>
                </a:lnTo>
                <a:lnTo>
                  <a:pt x="0" y="29"/>
                </a:lnTo>
                <a:lnTo>
                  <a:pt x="0" y="16"/>
                </a:lnTo>
                <a:lnTo>
                  <a:pt x="7" y="3"/>
                </a:lnTo>
                <a:lnTo>
                  <a:pt x="19" y="0"/>
                </a:lnTo>
                <a:close/>
              </a:path>
            </a:pathLst>
          </a:custGeom>
          <a:solidFill>
            <a:srgbClr val="FFFFFF"/>
          </a:solidFill>
          <a:ln w="412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4916" name="Line 20"/>
          <p:cNvSpPr>
            <a:spLocks noChangeShapeType="1"/>
          </p:cNvSpPr>
          <p:nvPr/>
        </p:nvSpPr>
        <p:spPr bwMode="auto">
          <a:xfrm>
            <a:off x="696913" y="2212975"/>
            <a:ext cx="1587" cy="325438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4917" name="Freeform 21"/>
          <p:cNvSpPr>
            <a:spLocks/>
          </p:cNvSpPr>
          <p:nvPr/>
        </p:nvSpPr>
        <p:spPr bwMode="auto">
          <a:xfrm>
            <a:off x="666750" y="2141538"/>
            <a:ext cx="66675" cy="71437"/>
          </a:xfrm>
          <a:custGeom>
            <a:avLst/>
            <a:gdLst>
              <a:gd name="T0" fmla="*/ 19 w 42"/>
              <a:gd name="T1" fmla="*/ 45 h 45"/>
              <a:gd name="T2" fmla="*/ 7 w 42"/>
              <a:gd name="T3" fmla="*/ 42 h 45"/>
              <a:gd name="T4" fmla="*/ 0 w 42"/>
              <a:gd name="T5" fmla="*/ 29 h 45"/>
              <a:gd name="T6" fmla="*/ 0 w 42"/>
              <a:gd name="T7" fmla="*/ 16 h 45"/>
              <a:gd name="T8" fmla="*/ 7 w 42"/>
              <a:gd name="T9" fmla="*/ 3 h 45"/>
              <a:gd name="T10" fmla="*/ 19 w 42"/>
              <a:gd name="T11" fmla="*/ 0 h 45"/>
              <a:gd name="T12" fmla="*/ 32 w 42"/>
              <a:gd name="T13" fmla="*/ 3 h 45"/>
              <a:gd name="T14" fmla="*/ 42 w 42"/>
              <a:gd name="T15" fmla="*/ 16 h 45"/>
              <a:gd name="T16" fmla="*/ 42 w 42"/>
              <a:gd name="T17" fmla="*/ 29 h 45"/>
              <a:gd name="T18" fmla="*/ 32 w 42"/>
              <a:gd name="T19" fmla="*/ 42 h 45"/>
              <a:gd name="T20" fmla="*/ 19 w 42"/>
              <a:gd name="T21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2" h="45">
                <a:moveTo>
                  <a:pt x="19" y="45"/>
                </a:moveTo>
                <a:lnTo>
                  <a:pt x="7" y="42"/>
                </a:lnTo>
                <a:lnTo>
                  <a:pt x="0" y="29"/>
                </a:lnTo>
                <a:lnTo>
                  <a:pt x="0" y="16"/>
                </a:lnTo>
                <a:lnTo>
                  <a:pt x="7" y="3"/>
                </a:lnTo>
                <a:lnTo>
                  <a:pt x="19" y="0"/>
                </a:lnTo>
                <a:lnTo>
                  <a:pt x="32" y="3"/>
                </a:lnTo>
                <a:lnTo>
                  <a:pt x="42" y="16"/>
                </a:lnTo>
                <a:lnTo>
                  <a:pt x="42" y="29"/>
                </a:lnTo>
                <a:lnTo>
                  <a:pt x="32" y="42"/>
                </a:lnTo>
                <a:lnTo>
                  <a:pt x="19" y="45"/>
                </a:lnTo>
                <a:close/>
              </a:path>
            </a:pathLst>
          </a:custGeom>
          <a:solidFill>
            <a:srgbClr val="FFFFFF"/>
          </a:solidFill>
          <a:ln w="412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4918" name="Line 22"/>
          <p:cNvSpPr>
            <a:spLocks noChangeShapeType="1"/>
          </p:cNvSpPr>
          <p:nvPr/>
        </p:nvSpPr>
        <p:spPr bwMode="auto">
          <a:xfrm flipH="1">
            <a:off x="696913" y="3946525"/>
            <a:ext cx="938212" cy="1588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4919" name="Freeform 23"/>
          <p:cNvSpPr>
            <a:spLocks/>
          </p:cNvSpPr>
          <p:nvPr/>
        </p:nvSpPr>
        <p:spPr bwMode="auto">
          <a:xfrm>
            <a:off x="1635125" y="3910013"/>
            <a:ext cx="207963" cy="71437"/>
          </a:xfrm>
          <a:custGeom>
            <a:avLst/>
            <a:gdLst>
              <a:gd name="T0" fmla="*/ 0 w 131"/>
              <a:gd name="T1" fmla="*/ 23 h 45"/>
              <a:gd name="T2" fmla="*/ 6 w 131"/>
              <a:gd name="T3" fmla="*/ 13 h 45"/>
              <a:gd name="T4" fmla="*/ 19 w 131"/>
              <a:gd name="T5" fmla="*/ 7 h 45"/>
              <a:gd name="T6" fmla="*/ 41 w 131"/>
              <a:gd name="T7" fmla="*/ 4 h 45"/>
              <a:gd name="T8" fmla="*/ 67 w 131"/>
              <a:gd name="T9" fmla="*/ 0 h 45"/>
              <a:gd name="T10" fmla="*/ 93 w 131"/>
              <a:gd name="T11" fmla="*/ 4 h 45"/>
              <a:gd name="T12" fmla="*/ 112 w 131"/>
              <a:gd name="T13" fmla="*/ 7 h 45"/>
              <a:gd name="T14" fmla="*/ 128 w 131"/>
              <a:gd name="T15" fmla="*/ 13 h 45"/>
              <a:gd name="T16" fmla="*/ 131 w 131"/>
              <a:gd name="T17" fmla="*/ 23 h 45"/>
              <a:gd name="T18" fmla="*/ 128 w 131"/>
              <a:gd name="T19" fmla="*/ 32 h 45"/>
              <a:gd name="T20" fmla="*/ 112 w 131"/>
              <a:gd name="T21" fmla="*/ 39 h 45"/>
              <a:gd name="T22" fmla="*/ 93 w 131"/>
              <a:gd name="T23" fmla="*/ 45 h 45"/>
              <a:gd name="T24" fmla="*/ 67 w 131"/>
              <a:gd name="T25" fmla="*/ 45 h 45"/>
              <a:gd name="T26" fmla="*/ 41 w 131"/>
              <a:gd name="T27" fmla="*/ 45 h 45"/>
              <a:gd name="T28" fmla="*/ 19 w 131"/>
              <a:gd name="T29" fmla="*/ 39 h 45"/>
              <a:gd name="T30" fmla="*/ 6 w 131"/>
              <a:gd name="T31" fmla="*/ 32 h 45"/>
              <a:gd name="T32" fmla="*/ 0 w 131"/>
              <a:gd name="T33" fmla="*/ 23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1" h="45">
                <a:moveTo>
                  <a:pt x="0" y="23"/>
                </a:moveTo>
                <a:lnTo>
                  <a:pt x="6" y="13"/>
                </a:lnTo>
                <a:lnTo>
                  <a:pt x="19" y="7"/>
                </a:lnTo>
                <a:lnTo>
                  <a:pt x="41" y="4"/>
                </a:lnTo>
                <a:lnTo>
                  <a:pt x="67" y="0"/>
                </a:lnTo>
                <a:lnTo>
                  <a:pt x="93" y="4"/>
                </a:lnTo>
                <a:lnTo>
                  <a:pt x="112" y="7"/>
                </a:lnTo>
                <a:lnTo>
                  <a:pt x="128" y="13"/>
                </a:lnTo>
                <a:lnTo>
                  <a:pt x="131" y="23"/>
                </a:lnTo>
                <a:lnTo>
                  <a:pt x="128" y="32"/>
                </a:lnTo>
                <a:lnTo>
                  <a:pt x="112" y="39"/>
                </a:lnTo>
                <a:lnTo>
                  <a:pt x="93" y="45"/>
                </a:lnTo>
                <a:lnTo>
                  <a:pt x="67" y="45"/>
                </a:lnTo>
                <a:lnTo>
                  <a:pt x="41" y="45"/>
                </a:lnTo>
                <a:lnTo>
                  <a:pt x="19" y="39"/>
                </a:lnTo>
                <a:lnTo>
                  <a:pt x="6" y="32"/>
                </a:lnTo>
                <a:lnTo>
                  <a:pt x="0" y="23"/>
                </a:lnTo>
                <a:close/>
              </a:path>
            </a:pathLst>
          </a:custGeom>
          <a:solidFill>
            <a:srgbClr val="FFFFFF"/>
          </a:solidFill>
          <a:ln w="412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4920" name="Rectangle 24"/>
          <p:cNvSpPr>
            <a:spLocks noChangeArrowheads="1"/>
          </p:cNvSpPr>
          <p:nvPr/>
        </p:nvSpPr>
        <p:spPr bwMode="auto">
          <a:xfrm>
            <a:off x="471488" y="1698625"/>
            <a:ext cx="228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600" b="0">
                <a:latin typeface="宋体" panose="02010600030101010101" pitchFamily="2" charset="-122"/>
              </a:rPr>
              <a:t>C</a:t>
            </a:r>
            <a:endParaRPr lang="en-US" altLang="zh-CN"/>
          </a:p>
        </p:txBody>
      </p:sp>
      <p:sp>
        <p:nvSpPr>
          <p:cNvPr id="464921" name="Rectangle 25"/>
          <p:cNvSpPr>
            <a:spLocks noChangeArrowheads="1"/>
          </p:cNvSpPr>
          <p:nvPr/>
        </p:nvSpPr>
        <p:spPr bwMode="auto">
          <a:xfrm>
            <a:off x="2024063" y="3757613"/>
            <a:ext cx="228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600" b="0">
                <a:latin typeface="宋体" panose="02010600030101010101" pitchFamily="2" charset="-122"/>
              </a:rPr>
              <a:t>B</a:t>
            </a:r>
            <a:endParaRPr lang="en-US" altLang="zh-CN"/>
          </a:p>
        </p:txBody>
      </p:sp>
      <p:sp>
        <p:nvSpPr>
          <p:cNvPr id="464922" name="Rectangle 26"/>
          <p:cNvSpPr>
            <a:spLocks noChangeArrowheads="1"/>
          </p:cNvSpPr>
          <p:nvPr/>
        </p:nvSpPr>
        <p:spPr bwMode="auto">
          <a:xfrm>
            <a:off x="522288" y="5715000"/>
            <a:ext cx="228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600" b="0">
                <a:latin typeface="宋体" panose="02010600030101010101" pitchFamily="2" charset="-122"/>
              </a:rPr>
              <a:t>A</a:t>
            </a:r>
            <a:endParaRPr lang="en-US" altLang="zh-CN"/>
          </a:p>
        </p:txBody>
      </p:sp>
      <p:sp>
        <p:nvSpPr>
          <p:cNvPr id="464923" name="Rectangle 27"/>
          <p:cNvSpPr>
            <a:spLocks noChangeArrowheads="1"/>
          </p:cNvSpPr>
          <p:nvPr/>
        </p:nvSpPr>
        <p:spPr bwMode="auto">
          <a:xfrm>
            <a:off x="908050" y="1724025"/>
            <a:ext cx="6858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600" b="0">
                <a:latin typeface="宋体" panose="02010600030101010101" pitchFamily="2" charset="-122"/>
              </a:rPr>
              <a:t>-9</a:t>
            </a:r>
            <a:r>
              <a:rPr lang="en-US" altLang="zh-CN" sz="3600" b="0">
                <a:latin typeface="宋体" panose="02010600030101010101" pitchFamily="2" charset="-122"/>
              </a:rPr>
              <a:t>V</a:t>
            </a:r>
            <a:endParaRPr lang="en-US" altLang="zh-CN"/>
          </a:p>
        </p:txBody>
      </p:sp>
      <p:sp>
        <p:nvSpPr>
          <p:cNvPr id="464924" name="Rectangle 28"/>
          <p:cNvSpPr>
            <a:spLocks noChangeArrowheads="1"/>
          </p:cNvSpPr>
          <p:nvPr/>
        </p:nvSpPr>
        <p:spPr bwMode="auto">
          <a:xfrm>
            <a:off x="1138238" y="5613400"/>
            <a:ext cx="6858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600" b="0">
                <a:latin typeface="宋体" panose="02010600030101010101" pitchFamily="2" charset="-122"/>
              </a:rPr>
              <a:t>+6</a:t>
            </a:r>
            <a:r>
              <a:rPr lang="en-US" altLang="zh-CN" sz="3600" b="0">
                <a:latin typeface="宋体" panose="02010600030101010101" pitchFamily="2" charset="-122"/>
              </a:rPr>
              <a:t>V</a:t>
            </a:r>
            <a:endParaRPr lang="en-US" altLang="zh-CN"/>
          </a:p>
        </p:txBody>
      </p:sp>
      <p:sp>
        <p:nvSpPr>
          <p:cNvPr id="464925" name="Rectangle 29"/>
          <p:cNvSpPr>
            <a:spLocks noChangeArrowheads="1"/>
          </p:cNvSpPr>
          <p:nvPr/>
        </p:nvSpPr>
        <p:spPr bwMode="auto">
          <a:xfrm>
            <a:off x="76200" y="4113213"/>
            <a:ext cx="228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600" b="0">
                <a:latin typeface="宋体" panose="02010600030101010101" pitchFamily="2" charset="-122"/>
              </a:rPr>
              <a:t>I</a:t>
            </a:r>
            <a:endParaRPr lang="en-US" altLang="zh-CN"/>
          </a:p>
        </p:txBody>
      </p:sp>
      <p:sp>
        <p:nvSpPr>
          <p:cNvPr id="464926" name="Rectangle 30"/>
          <p:cNvSpPr>
            <a:spLocks noChangeArrowheads="1"/>
          </p:cNvSpPr>
          <p:nvPr/>
        </p:nvSpPr>
        <p:spPr bwMode="auto">
          <a:xfrm>
            <a:off x="1346200" y="2613025"/>
            <a:ext cx="228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600" b="0">
                <a:latin typeface="宋体" panose="02010600030101010101" pitchFamily="2" charset="-122"/>
              </a:rPr>
              <a:t>R</a:t>
            </a:r>
            <a:endParaRPr lang="en-US" altLang="zh-CN"/>
          </a:p>
        </p:txBody>
      </p:sp>
      <p:sp>
        <p:nvSpPr>
          <p:cNvPr id="464927" name="Rectangle 31"/>
          <p:cNvSpPr>
            <a:spLocks noChangeArrowheads="1"/>
          </p:cNvSpPr>
          <p:nvPr/>
        </p:nvSpPr>
        <p:spPr bwMode="auto">
          <a:xfrm>
            <a:off x="1554163" y="2679700"/>
            <a:ext cx="190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000" b="0">
                <a:latin typeface="宋体" panose="02010600030101010101" pitchFamily="2" charset="-122"/>
              </a:rPr>
              <a:t>1</a:t>
            </a:r>
            <a:endParaRPr lang="zh-CN" altLang="en-US"/>
          </a:p>
        </p:txBody>
      </p:sp>
      <p:sp>
        <p:nvSpPr>
          <p:cNvPr id="464928" name="Rectangle 32"/>
          <p:cNvSpPr>
            <a:spLocks noChangeArrowheads="1"/>
          </p:cNvSpPr>
          <p:nvPr/>
        </p:nvSpPr>
        <p:spPr bwMode="auto">
          <a:xfrm>
            <a:off x="1249363" y="3157538"/>
            <a:ext cx="571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000" b="0">
                <a:latin typeface="宋体" panose="02010600030101010101" pitchFamily="2" charset="-122"/>
              </a:rPr>
              <a:t>100</a:t>
            </a:r>
            <a:endParaRPr lang="zh-CN" altLang="en-US"/>
          </a:p>
        </p:txBody>
      </p:sp>
      <p:sp>
        <p:nvSpPr>
          <p:cNvPr id="464929" name="Rectangle 33"/>
          <p:cNvSpPr>
            <a:spLocks noChangeArrowheads="1"/>
          </p:cNvSpPr>
          <p:nvPr/>
        </p:nvSpPr>
        <p:spPr bwMode="auto">
          <a:xfrm>
            <a:off x="1235075" y="4240213"/>
            <a:ext cx="228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600" b="0">
                <a:latin typeface="宋体" panose="02010600030101010101" pitchFamily="2" charset="-122"/>
              </a:rPr>
              <a:t>R</a:t>
            </a:r>
            <a:endParaRPr lang="en-US" altLang="zh-CN"/>
          </a:p>
        </p:txBody>
      </p:sp>
      <p:sp>
        <p:nvSpPr>
          <p:cNvPr id="464930" name="Rectangle 34"/>
          <p:cNvSpPr>
            <a:spLocks noChangeArrowheads="1"/>
          </p:cNvSpPr>
          <p:nvPr/>
        </p:nvSpPr>
        <p:spPr bwMode="auto">
          <a:xfrm>
            <a:off x="1441450" y="4306888"/>
            <a:ext cx="190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000" b="0">
                <a:latin typeface="宋体" panose="02010600030101010101" pitchFamily="2" charset="-122"/>
              </a:rPr>
              <a:t>2</a:t>
            </a:r>
            <a:endParaRPr lang="zh-CN" altLang="en-US"/>
          </a:p>
        </p:txBody>
      </p:sp>
      <p:sp>
        <p:nvSpPr>
          <p:cNvPr id="464931" name="Rectangle 35"/>
          <p:cNvSpPr>
            <a:spLocks noChangeArrowheads="1"/>
          </p:cNvSpPr>
          <p:nvPr/>
        </p:nvSpPr>
        <p:spPr bwMode="auto">
          <a:xfrm>
            <a:off x="1228725" y="4789488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000" b="0">
                <a:latin typeface="宋体" panose="02010600030101010101" pitchFamily="2" charset="-122"/>
              </a:rPr>
              <a:t>50</a:t>
            </a:r>
            <a:endParaRPr lang="zh-CN" altLang="en-US"/>
          </a:p>
        </p:txBody>
      </p:sp>
      <p:grpSp>
        <p:nvGrpSpPr>
          <p:cNvPr id="464936" name="Group 40"/>
          <p:cNvGrpSpPr>
            <a:grpSpLocks/>
          </p:cNvGrpSpPr>
          <p:nvPr/>
        </p:nvGrpSpPr>
        <p:grpSpPr bwMode="auto">
          <a:xfrm>
            <a:off x="1506538" y="4764088"/>
            <a:ext cx="908050" cy="514350"/>
            <a:chOff x="949" y="3001"/>
            <a:chExt cx="572" cy="324"/>
          </a:xfrm>
        </p:grpSpPr>
        <p:sp>
          <p:nvSpPr>
            <p:cNvPr id="464932" name="Rectangle 36"/>
            <p:cNvSpPr>
              <a:spLocks noChangeArrowheads="1"/>
            </p:cNvSpPr>
            <p:nvPr/>
          </p:nvSpPr>
          <p:spPr bwMode="auto">
            <a:xfrm>
              <a:off x="949" y="3001"/>
              <a:ext cx="572" cy="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4933" name="Rectangle 37"/>
            <p:cNvSpPr>
              <a:spLocks noChangeArrowheads="1"/>
            </p:cNvSpPr>
            <p:nvPr/>
          </p:nvSpPr>
          <p:spPr bwMode="auto">
            <a:xfrm>
              <a:off x="1055" y="3044"/>
              <a:ext cx="23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</a:rPr>
                <a:t>K </a:t>
              </a:r>
              <a:endParaRPr lang="en-US" altLang="zh-CN"/>
            </a:p>
          </p:txBody>
        </p:sp>
        <p:sp>
          <p:nvSpPr>
            <p:cNvPr id="464934" name="Rectangle 38"/>
            <p:cNvSpPr>
              <a:spLocks noChangeArrowheads="1"/>
            </p:cNvSpPr>
            <p:nvPr/>
          </p:nvSpPr>
          <p:spPr bwMode="auto">
            <a:xfrm>
              <a:off x="1306" y="3024"/>
              <a:ext cx="172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800">
                  <a:latin typeface="Symbol" panose="05050102010706020507" pitchFamily="18" charset="2"/>
                </a:rPr>
                <a:t>W</a:t>
              </a:r>
              <a:endParaRPr lang="en-US" altLang="zh-CN"/>
            </a:p>
          </p:txBody>
        </p:sp>
        <p:sp>
          <p:nvSpPr>
            <p:cNvPr id="464935" name="Rectangle 39"/>
            <p:cNvSpPr>
              <a:spLocks noChangeArrowheads="1"/>
            </p:cNvSpPr>
            <p:nvPr/>
          </p:nvSpPr>
          <p:spPr bwMode="auto">
            <a:xfrm>
              <a:off x="1457" y="3044"/>
              <a:ext cx="5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2800">
                  <a:latin typeface="Times New Roman" panose="02020603050405020304" pitchFamily="18" charset="0"/>
                </a:rPr>
                <a:t> </a:t>
              </a:r>
              <a:endParaRPr lang="zh-CN" altLang="en-US"/>
            </a:p>
          </p:txBody>
        </p:sp>
      </p:grpSp>
      <p:grpSp>
        <p:nvGrpSpPr>
          <p:cNvPr id="464941" name="Group 45"/>
          <p:cNvGrpSpPr>
            <a:grpSpLocks/>
          </p:cNvGrpSpPr>
          <p:nvPr/>
        </p:nvGrpSpPr>
        <p:grpSpPr bwMode="auto">
          <a:xfrm>
            <a:off x="1736725" y="3157538"/>
            <a:ext cx="906463" cy="519112"/>
            <a:chOff x="1094" y="1989"/>
            <a:chExt cx="571" cy="327"/>
          </a:xfrm>
        </p:grpSpPr>
        <p:sp>
          <p:nvSpPr>
            <p:cNvPr id="464937" name="Rectangle 41"/>
            <p:cNvSpPr>
              <a:spLocks noChangeArrowheads="1"/>
            </p:cNvSpPr>
            <p:nvPr/>
          </p:nvSpPr>
          <p:spPr bwMode="auto">
            <a:xfrm>
              <a:off x="1094" y="1989"/>
              <a:ext cx="57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4938" name="Rectangle 42"/>
            <p:cNvSpPr>
              <a:spLocks noChangeArrowheads="1"/>
            </p:cNvSpPr>
            <p:nvPr/>
          </p:nvSpPr>
          <p:spPr bwMode="auto">
            <a:xfrm>
              <a:off x="1197" y="2035"/>
              <a:ext cx="23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</a:rPr>
                <a:t>K </a:t>
              </a:r>
              <a:endParaRPr lang="en-US" altLang="zh-CN"/>
            </a:p>
          </p:txBody>
        </p:sp>
        <p:sp>
          <p:nvSpPr>
            <p:cNvPr id="464939" name="Rectangle 43"/>
            <p:cNvSpPr>
              <a:spLocks noChangeArrowheads="1"/>
            </p:cNvSpPr>
            <p:nvPr/>
          </p:nvSpPr>
          <p:spPr bwMode="auto">
            <a:xfrm>
              <a:off x="1448" y="2014"/>
              <a:ext cx="172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800">
                  <a:latin typeface="Symbol" panose="05050102010706020507" pitchFamily="18" charset="2"/>
                </a:rPr>
                <a:t>W</a:t>
              </a:r>
              <a:endParaRPr lang="en-US" altLang="zh-CN"/>
            </a:p>
          </p:txBody>
        </p:sp>
        <p:sp>
          <p:nvSpPr>
            <p:cNvPr id="464940" name="Rectangle 44"/>
            <p:cNvSpPr>
              <a:spLocks noChangeArrowheads="1"/>
            </p:cNvSpPr>
            <p:nvPr/>
          </p:nvSpPr>
          <p:spPr bwMode="auto">
            <a:xfrm>
              <a:off x="1600" y="2035"/>
              <a:ext cx="5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2800">
                  <a:latin typeface="Times New Roman" panose="02020603050405020304" pitchFamily="18" charset="0"/>
                </a:rPr>
                <a:t> </a:t>
              </a:r>
              <a:endParaRPr lang="zh-CN" altLang="en-US"/>
            </a:p>
          </p:txBody>
        </p:sp>
      </p:grpSp>
      <p:sp>
        <p:nvSpPr>
          <p:cNvPr id="464942" name="Freeform 46"/>
          <p:cNvSpPr>
            <a:spLocks/>
          </p:cNvSpPr>
          <p:nvPr/>
        </p:nvSpPr>
        <p:spPr bwMode="auto">
          <a:xfrm>
            <a:off x="304800" y="3910013"/>
            <a:ext cx="179388" cy="219075"/>
          </a:xfrm>
          <a:custGeom>
            <a:avLst/>
            <a:gdLst>
              <a:gd name="T0" fmla="*/ 0 w 113"/>
              <a:gd name="T1" fmla="*/ 138 h 138"/>
              <a:gd name="T2" fmla="*/ 55 w 113"/>
              <a:gd name="T3" fmla="*/ 0 h 138"/>
              <a:gd name="T4" fmla="*/ 113 w 113"/>
              <a:gd name="T5" fmla="*/ 138 h 138"/>
              <a:gd name="T6" fmla="*/ 0 w 113"/>
              <a:gd name="T7" fmla="*/ 138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3" h="138">
                <a:moveTo>
                  <a:pt x="0" y="138"/>
                </a:moveTo>
                <a:lnTo>
                  <a:pt x="55" y="0"/>
                </a:lnTo>
                <a:lnTo>
                  <a:pt x="113" y="138"/>
                </a:lnTo>
                <a:lnTo>
                  <a:pt x="0" y="138"/>
                </a:lnTo>
                <a:close/>
              </a:path>
            </a:pathLst>
          </a:custGeom>
          <a:solidFill>
            <a:srgbClr val="FF0000"/>
          </a:solidFill>
          <a:ln w="412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4943" name="Line 47"/>
          <p:cNvSpPr>
            <a:spLocks noChangeShapeType="1"/>
          </p:cNvSpPr>
          <p:nvPr/>
        </p:nvSpPr>
        <p:spPr bwMode="auto">
          <a:xfrm>
            <a:off x="392113" y="4087813"/>
            <a:ext cx="1587" cy="43815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4900" name="Text Box 4"/>
          <p:cNvSpPr txBox="1">
            <a:spLocks noChangeArrowheads="1"/>
          </p:cNvSpPr>
          <p:nvPr/>
        </p:nvSpPr>
        <p:spPr bwMode="auto">
          <a:xfrm>
            <a:off x="2779713" y="2562225"/>
            <a:ext cx="641985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l" eaLnBrk="0" hangingPunct="0"/>
            <a:r>
              <a:rPr lang="zh-CN" altLang="en-US" sz="2800">
                <a:latin typeface="Times New Roman" panose="02020603050405020304" pitchFamily="18" charset="0"/>
              </a:rPr>
              <a:t> </a:t>
            </a:r>
            <a:r>
              <a:rPr lang="zh-CN" altLang="en-US" sz="2800" i="1">
                <a:latin typeface="Times New Roman" panose="02020603050405020304" pitchFamily="18" charset="0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>
                <a:latin typeface="Times New Roman" panose="02020603050405020304" pitchFamily="18" charset="0"/>
              </a:rPr>
              <a:t>＝（</a:t>
            </a:r>
            <a:r>
              <a:rPr lang="en-US" altLang="zh-CN" sz="2800" i="1">
                <a:latin typeface="Times New Roman" panose="02020603050405020304" pitchFamily="18" charset="0"/>
              </a:rPr>
              <a:t>V</a:t>
            </a:r>
            <a:r>
              <a:rPr lang="en-US" altLang="zh-CN" sz="2800" baseline="-25000">
                <a:latin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</a:rPr>
              <a:t>V</a:t>
            </a:r>
            <a:r>
              <a:rPr lang="en-US" altLang="zh-CN" sz="2800" baseline="-25000">
                <a:latin typeface="Times New Roman" panose="02020603050405020304" pitchFamily="18" charset="0"/>
              </a:rPr>
              <a:t>C</a:t>
            </a:r>
            <a:r>
              <a:rPr lang="en-US" altLang="zh-CN" sz="2800">
                <a:latin typeface="Times New Roman" panose="02020603050405020304" pitchFamily="18" charset="0"/>
              </a:rPr>
              <a:t>）／（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>
                <a:latin typeface="Times New Roman" panose="02020603050405020304" pitchFamily="18" charset="0"/>
              </a:rPr>
              <a:t>＋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</a:rPr>
              <a:t>）</a:t>
            </a:r>
          </a:p>
          <a:p>
            <a:pPr algn="l" eaLnBrk="0" hangingPunct="0"/>
            <a:r>
              <a:rPr lang="en-US" altLang="zh-CN" sz="2800">
                <a:latin typeface="Times New Roman" panose="02020603050405020304" pitchFamily="18" charset="0"/>
              </a:rPr>
              <a:t>   ＝[6－（－9）]／[（100＋50） </a:t>
            </a:r>
            <a:r>
              <a:rPr lang="en-US" altLang="zh-CN" sz="3200">
                <a:latin typeface="Times New Roman" panose="02020603050405020304" pitchFamily="18" charset="0"/>
                <a:sym typeface="UniversalMath1 BT" pitchFamily="18" charset="2"/>
              </a:rPr>
              <a:t>×10</a:t>
            </a:r>
            <a:r>
              <a:rPr lang="en-US" altLang="zh-CN" sz="3200" baseline="30000">
                <a:latin typeface="Times New Roman" panose="02020603050405020304" pitchFamily="18" charset="0"/>
                <a:sym typeface="UniversalMath1 BT" pitchFamily="18" charset="2"/>
              </a:rPr>
              <a:t>3</a:t>
            </a:r>
            <a:r>
              <a:rPr lang="en-US" altLang="zh-CN" sz="2800">
                <a:latin typeface="Times New Roman" panose="02020603050405020304" pitchFamily="18" charset="0"/>
              </a:rPr>
              <a:t>]</a:t>
            </a:r>
          </a:p>
          <a:p>
            <a:pPr algn="l" eaLnBrk="0" hangingPunct="0"/>
            <a:r>
              <a:rPr lang="en-US" altLang="zh-CN" sz="2800">
                <a:latin typeface="Times New Roman" panose="02020603050405020304" pitchFamily="18" charset="0"/>
              </a:rPr>
              <a:t>   ＝0.1mA</a:t>
            </a:r>
          </a:p>
        </p:txBody>
      </p:sp>
      <p:sp>
        <p:nvSpPr>
          <p:cNvPr id="464901" name="Text Box 5"/>
          <p:cNvSpPr txBox="1">
            <a:spLocks noChangeArrowheads="1"/>
          </p:cNvSpPr>
          <p:nvPr/>
        </p:nvSpPr>
        <p:spPr bwMode="auto">
          <a:xfrm>
            <a:off x="3022600" y="4183063"/>
            <a:ext cx="5827713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</a:rPr>
              <a:t>AB</a:t>
            </a:r>
            <a:r>
              <a:rPr lang="en-US" altLang="zh-CN" sz="2800">
                <a:latin typeface="Times New Roman" panose="02020603050405020304" pitchFamily="18" charset="0"/>
              </a:rPr>
              <a:t>＝</a:t>
            </a:r>
            <a:r>
              <a:rPr lang="en-US" altLang="zh-CN" sz="2800" i="1">
                <a:latin typeface="Times New Roman" panose="02020603050405020304" pitchFamily="18" charset="0"/>
              </a:rPr>
              <a:t>V</a:t>
            </a:r>
            <a:r>
              <a:rPr lang="en-US" altLang="zh-CN" sz="2800" baseline="-25000">
                <a:latin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</a:rPr>
              <a:t>V</a:t>
            </a:r>
            <a:r>
              <a:rPr lang="en-US" altLang="zh-CN" sz="2800" baseline="-25000">
                <a:latin typeface="Times New Roman" panose="02020603050405020304" pitchFamily="18" charset="0"/>
              </a:rPr>
              <a:t>B</a:t>
            </a:r>
            <a:r>
              <a:rPr lang="en-US" altLang="zh-CN" sz="2800">
                <a:latin typeface="Times New Roman" panose="02020603050405020304" pitchFamily="18" charset="0"/>
              </a:rPr>
              <a:t>＝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 i="1">
                <a:latin typeface="Times New Roman" panose="02020603050405020304" pitchFamily="18" charset="0"/>
              </a:rPr>
              <a:t>I</a:t>
            </a:r>
          </a:p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V</a:t>
            </a:r>
            <a:r>
              <a:rPr lang="en-US" altLang="zh-CN" sz="2800" baseline="-25000">
                <a:latin typeface="Times New Roman" panose="02020603050405020304" pitchFamily="18" charset="0"/>
              </a:rPr>
              <a:t>B</a:t>
            </a:r>
            <a:r>
              <a:rPr lang="en-US" altLang="zh-CN" sz="2800">
                <a:latin typeface="Times New Roman" panose="02020603050405020304" pitchFamily="18" charset="0"/>
              </a:rPr>
              <a:t>＝</a:t>
            </a:r>
            <a:r>
              <a:rPr lang="en-US" altLang="zh-CN" sz="2800" i="1">
                <a:latin typeface="Times New Roman" panose="02020603050405020304" pitchFamily="18" charset="0"/>
              </a:rPr>
              <a:t>V</a:t>
            </a:r>
            <a:r>
              <a:rPr lang="en-US" altLang="zh-CN" sz="2800" baseline="-25000">
                <a:latin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 i="1">
                <a:latin typeface="Times New Roman" panose="02020603050405020304" pitchFamily="18" charset="0"/>
              </a:rPr>
              <a:t>I</a:t>
            </a:r>
          </a:p>
          <a:p>
            <a:pPr algn="l" eaLnBrk="0" hangingPunct="0"/>
            <a:r>
              <a:rPr lang="en-US" altLang="zh-CN" sz="2800">
                <a:latin typeface="Times New Roman" panose="02020603050405020304" pitchFamily="18" charset="0"/>
              </a:rPr>
              <a:t>     ＝6－（50 </a:t>
            </a:r>
            <a:r>
              <a:rPr lang="en-US" altLang="zh-CN" sz="3200">
                <a:latin typeface="Times New Roman" panose="02020603050405020304" pitchFamily="18" charset="0"/>
                <a:sym typeface="UniversalMath1 BT" pitchFamily="18" charset="2"/>
              </a:rPr>
              <a:t>×10</a:t>
            </a:r>
            <a:r>
              <a:rPr lang="en-US" altLang="zh-CN" sz="3200" baseline="30000">
                <a:latin typeface="Times New Roman" panose="02020603050405020304" pitchFamily="18" charset="0"/>
                <a:sym typeface="UniversalMath1 BT" pitchFamily="18" charset="2"/>
              </a:rPr>
              <a:t>3</a:t>
            </a:r>
            <a:r>
              <a:rPr lang="en-US" altLang="zh-CN" sz="3200">
                <a:latin typeface="Times New Roman" panose="02020603050405020304" pitchFamily="18" charset="0"/>
                <a:sym typeface="UniversalMath1 BT" pitchFamily="18" charset="2"/>
              </a:rPr>
              <a:t>) ×(0.1 ×10</a:t>
            </a:r>
            <a:r>
              <a:rPr lang="en-US" altLang="zh-CN" sz="3200" baseline="30000">
                <a:latin typeface="Times New Roman" panose="02020603050405020304" pitchFamily="18" charset="0"/>
                <a:sym typeface="UniversalMath1 BT" pitchFamily="18" charset="2"/>
              </a:rPr>
              <a:t>-3</a:t>
            </a:r>
            <a:r>
              <a:rPr lang="en-US" altLang="zh-CN" sz="3200">
                <a:latin typeface="Times New Roman" panose="02020603050405020304" pitchFamily="18" charset="0"/>
                <a:sym typeface="UniversalMath1 BT" pitchFamily="18" charset="2"/>
              </a:rPr>
              <a:t>)</a:t>
            </a:r>
          </a:p>
          <a:p>
            <a:pPr algn="l" eaLnBrk="0" hangingPunct="0"/>
            <a:r>
              <a:rPr lang="en-US" altLang="zh-CN" sz="3200">
                <a:latin typeface="Times New Roman" panose="02020603050405020304" pitchFamily="18" charset="0"/>
                <a:sym typeface="UniversalMath1 BT" pitchFamily="18" charset="2"/>
              </a:rPr>
              <a:t>    ＝＋1V</a:t>
            </a:r>
          </a:p>
        </p:txBody>
      </p:sp>
      <p:grpSp>
        <p:nvGrpSpPr>
          <p:cNvPr id="464902" name="Group 6"/>
          <p:cNvGrpSpPr>
            <a:grpSpLocks/>
          </p:cNvGrpSpPr>
          <p:nvPr/>
        </p:nvGrpSpPr>
        <p:grpSpPr bwMode="auto">
          <a:xfrm>
            <a:off x="0" y="0"/>
            <a:ext cx="9144000" cy="1409700"/>
            <a:chOff x="0" y="0"/>
            <a:chExt cx="5760" cy="888"/>
          </a:xfrm>
        </p:grpSpPr>
        <p:grpSp>
          <p:nvGrpSpPr>
            <p:cNvPr id="464903" name="Group 7"/>
            <p:cNvGrpSpPr>
              <a:grpSpLocks/>
            </p:cNvGrpSpPr>
            <p:nvPr/>
          </p:nvGrpSpPr>
          <p:grpSpPr bwMode="auto">
            <a:xfrm>
              <a:off x="168" y="0"/>
              <a:ext cx="4115" cy="797"/>
              <a:chOff x="168" y="0"/>
              <a:chExt cx="4115" cy="797"/>
            </a:xfrm>
          </p:grpSpPr>
          <p:sp>
            <p:nvSpPr>
              <p:cNvPr id="464904" name="Text Box 8"/>
              <p:cNvSpPr txBox="1">
                <a:spLocks noChangeArrowheads="1"/>
              </p:cNvSpPr>
              <p:nvPr/>
            </p:nvSpPr>
            <p:spPr bwMode="auto">
              <a:xfrm>
                <a:off x="1320" y="470"/>
                <a:ext cx="2963" cy="327"/>
              </a:xfrm>
              <a:prstGeom prst="rect">
                <a:avLst/>
              </a:prstGeom>
              <a:solidFill>
                <a:srgbClr val="59032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l" eaLnBrk="0" hangingPunct="0"/>
                <a:r>
                  <a:rPr lang="zh-CN" altLang="en-US" sz="2800">
                    <a:latin typeface="楷体_GB2312" pitchFamily="49" charset="-122"/>
                    <a:ea typeface="楷体_GB2312" pitchFamily="49" charset="-122"/>
                  </a:rPr>
                  <a:t>计算下图电路中</a:t>
                </a:r>
                <a:r>
                  <a:rPr lang="en-US" altLang="zh-CN" sz="2800" i="1">
                    <a:latin typeface="Times New Roman" panose="02020603050405020304" pitchFamily="18" charset="0"/>
                    <a:ea typeface="楷体_GB2312" pitchFamily="49" charset="-122"/>
                  </a:rPr>
                  <a:t>B</a:t>
                </a:r>
                <a:r>
                  <a:rPr lang="zh-CN" altLang="en-US" sz="2800">
                    <a:latin typeface="楷体_GB2312" pitchFamily="49" charset="-122"/>
                    <a:ea typeface="楷体_GB2312" pitchFamily="49" charset="-122"/>
                  </a:rPr>
                  <a:t>点的电位。</a:t>
                </a:r>
              </a:p>
            </p:txBody>
          </p:sp>
          <p:sp>
            <p:nvSpPr>
              <p:cNvPr id="464905" name="AutoShape 9"/>
              <p:cNvSpPr>
                <a:spLocks noChangeArrowheads="1"/>
              </p:cNvSpPr>
              <p:nvPr/>
            </p:nvSpPr>
            <p:spPr bwMode="auto">
              <a:xfrm>
                <a:off x="168" y="0"/>
                <a:ext cx="2784" cy="396"/>
              </a:xfrm>
              <a:prstGeom prst="ribbon2">
                <a:avLst>
                  <a:gd name="adj1" fmla="val 12500"/>
                  <a:gd name="adj2" fmla="val 50000"/>
                </a:avLst>
              </a:prstGeom>
              <a:solidFill>
                <a:srgbClr val="590322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800">
                    <a:latin typeface="楷体_GB2312" pitchFamily="49" charset="-122"/>
                    <a:ea typeface="楷体_GB2312" pitchFamily="49" charset="-122"/>
                  </a:rPr>
                  <a:t>例题1.2</a:t>
                </a:r>
              </a:p>
            </p:txBody>
          </p:sp>
        </p:grpSp>
        <p:sp>
          <p:nvSpPr>
            <p:cNvPr id="464906" name="Line 10"/>
            <p:cNvSpPr>
              <a:spLocks noChangeShapeType="1"/>
            </p:cNvSpPr>
            <p:nvPr/>
          </p:nvSpPr>
          <p:spPr bwMode="auto">
            <a:xfrm>
              <a:off x="0" y="864"/>
              <a:ext cx="5760" cy="24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prstDash val="lgDashDot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4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4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64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464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4898" grpId="0" animBg="1" autoUpdateAnimBg="0"/>
      <p:bldP spid="464900" grpId="0" autoUpdateAnimBg="0"/>
      <p:bldP spid="464901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AutoShape 2"/>
          <p:cNvSpPr>
            <a:spLocks noChangeArrowheads="1"/>
          </p:cNvSpPr>
          <p:nvPr/>
        </p:nvSpPr>
        <p:spPr bwMode="auto">
          <a:xfrm>
            <a:off x="4079875" y="2133600"/>
            <a:ext cx="696913" cy="463550"/>
          </a:xfrm>
          <a:prstGeom prst="bracketPair">
            <a:avLst>
              <a:gd name="adj" fmla="val 16667"/>
            </a:avLst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r>
              <a:rPr lang="zh-CN" altLang="en-US" sz="2800">
                <a:latin typeface="Times New Roman" panose="02020603050405020304" pitchFamily="18" charset="0"/>
                <a:ea typeface="楷体_GB2312" pitchFamily="49" charset="-122"/>
              </a:rPr>
              <a:t>解</a:t>
            </a:r>
            <a:endParaRPr lang="zh-CN" altLang="en-US" sz="2800" i="1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465931" name="Rectangle 11"/>
          <p:cNvSpPr>
            <a:spLocks noChangeArrowheads="1"/>
          </p:cNvSpPr>
          <p:nvPr/>
        </p:nvSpPr>
        <p:spPr bwMode="auto">
          <a:xfrm>
            <a:off x="536575" y="3443288"/>
            <a:ext cx="209550" cy="823912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32" name="Line 12"/>
          <p:cNvSpPr>
            <a:spLocks noChangeShapeType="1"/>
          </p:cNvSpPr>
          <p:nvPr/>
        </p:nvSpPr>
        <p:spPr bwMode="auto">
          <a:xfrm flipV="1">
            <a:off x="639763" y="3163888"/>
            <a:ext cx="1587" cy="279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33" name="Line 13"/>
          <p:cNvSpPr>
            <a:spLocks noChangeShapeType="1"/>
          </p:cNvSpPr>
          <p:nvPr/>
        </p:nvSpPr>
        <p:spPr bwMode="auto">
          <a:xfrm>
            <a:off x="639763" y="4267200"/>
            <a:ext cx="1587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34" name="Rectangle 14"/>
          <p:cNvSpPr>
            <a:spLocks noChangeArrowheads="1"/>
          </p:cNvSpPr>
          <p:nvPr/>
        </p:nvSpPr>
        <p:spPr bwMode="auto">
          <a:xfrm>
            <a:off x="1847850" y="5008563"/>
            <a:ext cx="825500" cy="209550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35" name="Line 15"/>
          <p:cNvSpPr>
            <a:spLocks noChangeShapeType="1"/>
          </p:cNvSpPr>
          <p:nvPr/>
        </p:nvSpPr>
        <p:spPr bwMode="auto">
          <a:xfrm flipH="1">
            <a:off x="1571625" y="5110163"/>
            <a:ext cx="276225" cy="1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36" name="Line 16"/>
          <p:cNvSpPr>
            <a:spLocks noChangeShapeType="1"/>
          </p:cNvSpPr>
          <p:nvPr/>
        </p:nvSpPr>
        <p:spPr bwMode="auto">
          <a:xfrm>
            <a:off x="2673350" y="5110163"/>
            <a:ext cx="279400" cy="1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37" name="Freeform 17"/>
          <p:cNvSpPr>
            <a:spLocks/>
          </p:cNvSpPr>
          <p:nvPr/>
        </p:nvSpPr>
        <p:spPr bwMode="auto">
          <a:xfrm>
            <a:off x="1371600" y="3657600"/>
            <a:ext cx="750888" cy="749300"/>
          </a:xfrm>
          <a:custGeom>
            <a:avLst/>
            <a:gdLst>
              <a:gd name="T0" fmla="*/ 0 w 473"/>
              <a:gd name="T1" fmla="*/ 369 h 472"/>
              <a:gd name="T2" fmla="*/ 370 w 473"/>
              <a:gd name="T3" fmla="*/ 0 h 472"/>
              <a:gd name="T4" fmla="*/ 473 w 473"/>
              <a:gd name="T5" fmla="*/ 102 h 472"/>
              <a:gd name="T6" fmla="*/ 103 w 473"/>
              <a:gd name="T7" fmla="*/ 472 h 472"/>
              <a:gd name="T8" fmla="*/ 0 w 473"/>
              <a:gd name="T9" fmla="*/ 369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3" h="472">
                <a:moveTo>
                  <a:pt x="0" y="369"/>
                </a:moveTo>
                <a:lnTo>
                  <a:pt x="370" y="0"/>
                </a:lnTo>
                <a:lnTo>
                  <a:pt x="473" y="102"/>
                </a:lnTo>
                <a:lnTo>
                  <a:pt x="103" y="472"/>
                </a:lnTo>
                <a:lnTo>
                  <a:pt x="0" y="369"/>
                </a:lnTo>
                <a:close/>
              </a:path>
            </a:pathLst>
          </a:custGeom>
          <a:solidFill>
            <a:srgbClr val="590322"/>
          </a:solidFill>
          <a:ln w="381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65938" name="Line 18"/>
          <p:cNvSpPr>
            <a:spLocks noChangeShapeType="1"/>
          </p:cNvSpPr>
          <p:nvPr/>
        </p:nvSpPr>
        <p:spPr bwMode="auto">
          <a:xfrm flipV="1">
            <a:off x="2043113" y="3517900"/>
            <a:ext cx="196850" cy="1952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39" name="Line 19"/>
          <p:cNvSpPr>
            <a:spLocks noChangeShapeType="1"/>
          </p:cNvSpPr>
          <p:nvPr/>
        </p:nvSpPr>
        <p:spPr bwMode="auto">
          <a:xfrm flipH="1">
            <a:off x="1263650" y="4295775"/>
            <a:ext cx="196850" cy="1952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40" name="Line 20"/>
          <p:cNvSpPr>
            <a:spLocks noChangeShapeType="1"/>
          </p:cNvSpPr>
          <p:nvPr/>
        </p:nvSpPr>
        <p:spPr bwMode="auto">
          <a:xfrm flipV="1">
            <a:off x="1316038" y="2465388"/>
            <a:ext cx="1587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41" name="Line 21"/>
          <p:cNvSpPr>
            <a:spLocks noChangeShapeType="1"/>
          </p:cNvSpPr>
          <p:nvPr/>
        </p:nvSpPr>
        <p:spPr bwMode="auto">
          <a:xfrm flipV="1">
            <a:off x="1489075" y="2638425"/>
            <a:ext cx="1588" cy="339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42" name="Line 22"/>
          <p:cNvSpPr>
            <a:spLocks noChangeShapeType="1"/>
          </p:cNvSpPr>
          <p:nvPr/>
        </p:nvSpPr>
        <p:spPr bwMode="auto">
          <a:xfrm>
            <a:off x="1489075" y="2806700"/>
            <a:ext cx="255588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43" name="Line 23"/>
          <p:cNvSpPr>
            <a:spLocks noChangeShapeType="1"/>
          </p:cNvSpPr>
          <p:nvPr/>
        </p:nvSpPr>
        <p:spPr bwMode="auto">
          <a:xfrm flipH="1">
            <a:off x="1058863" y="2806700"/>
            <a:ext cx="257175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44" name="Line 24"/>
          <p:cNvSpPr>
            <a:spLocks noChangeShapeType="1"/>
          </p:cNvSpPr>
          <p:nvPr/>
        </p:nvSpPr>
        <p:spPr bwMode="auto">
          <a:xfrm flipV="1">
            <a:off x="1185863" y="4770438"/>
            <a:ext cx="1587" cy="6842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45" name="Line 25"/>
          <p:cNvSpPr>
            <a:spLocks noChangeShapeType="1"/>
          </p:cNvSpPr>
          <p:nvPr/>
        </p:nvSpPr>
        <p:spPr bwMode="auto">
          <a:xfrm flipV="1">
            <a:off x="1357313" y="4943475"/>
            <a:ext cx="1587" cy="339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46" name="Line 26"/>
          <p:cNvSpPr>
            <a:spLocks noChangeShapeType="1"/>
          </p:cNvSpPr>
          <p:nvPr/>
        </p:nvSpPr>
        <p:spPr bwMode="auto">
          <a:xfrm>
            <a:off x="1357313" y="5110163"/>
            <a:ext cx="257175" cy="1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47" name="Line 27"/>
          <p:cNvSpPr>
            <a:spLocks noChangeShapeType="1"/>
          </p:cNvSpPr>
          <p:nvPr/>
        </p:nvSpPr>
        <p:spPr bwMode="auto">
          <a:xfrm flipH="1">
            <a:off x="928688" y="5110163"/>
            <a:ext cx="257175" cy="1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48" name="Line 28"/>
          <p:cNvSpPr>
            <a:spLocks noChangeShapeType="1"/>
          </p:cNvSpPr>
          <p:nvPr/>
        </p:nvSpPr>
        <p:spPr bwMode="auto">
          <a:xfrm>
            <a:off x="639763" y="4481513"/>
            <a:ext cx="1587" cy="628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49" name="Freeform 29"/>
          <p:cNvSpPr>
            <a:spLocks/>
          </p:cNvSpPr>
          <p:nvPr/>
        </p:nvSpPr>
        <p:spPr bwMode="auto">
          <a:xfrm>
            <a:off x="639763" y="4481513"/>
            <a:ext cx="628650" cy="628650"/>
          </a:xfrm>
          <a:custGeom>
            <a:avLst/>
            <a:gdLst>
              <a:gd name="T0" fmla="*/ 396 w 396"/>
              <a:gd name="T1" fmla="*/ 0 h 396"/>
              <a:gd name="T2" fmla="*/ 0 w 396"/>
              <a:gd name="T3" fmla="*/ 396 h 396"/>
              <a:gd name="T4" fmla="*/ 264 w 396"/>
              <a:gd name="T5" fmla="*/ 396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6" h="396">
                <a:moveTo>
                  <a:pt x="396" y="0"/>
                </a:moveTo>
                <a:lnTo>
                  <a:pt x="0" y="396"/>
                </a:lnTo>
                <a:lnTo>
                  <a:pt x="264" y="396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50" name="Freeform 30"/>
          <p:cNvSpPr>
            <a:spLocks/>
          </p:cNvSpPr>
          <p:nvPr/>
        </p:nvSpPr>
        <p:spPr bwMode="auto">
          <a:xfrm>
            <a:off x="639763" y="2806700"/>
            <a:ext cx="419100" cy="417513"/>
          </a:xfrm>
          <a:custGeom>
            <a:avLst/>
            <a:gdLst>
              <a:gd name="T0" fmla="*/ 0 w 264"/>
              <a:gd name="T1" fmla="*/ 263 h 263"/>
              <a:gd name="T2" fmla="*/ 0 w 264"/>
              <a:gd name="T3" fmla="*/ 0 h 263"/>
              <a:gd name="T4" fmla="*/ 264 w 264"/>
              <a:gd name="T5" fmla="*/ 0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4" h="263">
                <a:moveTo>
                  <a:pt x="0" y="263"/>
                </a:moveTo>
                <a:lnTo>
                  <a:pt x="0" y="0"/>
                </a:lnTo>
                <a:lnTo>
                  <a:pt x="264" y="0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51" name="Line 31"/>
          <p:cNvSpPr>
            <a:spLocks noChangeShapeType="1"/>
          </p:cNvSpPr>
          <p:nvPr/>
        </p:nvSpPr>
        <p:spPr bwMode="auto">
          <a:xfrm>
            <a:off x="1689100" y="2806700"/>
            <a:ext cx="1893888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52" name="Line 32"/>
          <p:cNvSpPr>
            <a:spLocks noChangeShapeType="1"/>
          </p:cNvSpPr>
          <p:nvPr/>
        </p:nvSpPr>
        <p:spPr bwMode="auto">
          <a:xfrm flipV="1">
            <a:off x="2216150" y="2806700"/>
            <a:ext cx="736600" cy="7350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53" name="Line 33"/>
          <p:cNvSpPr>
            <a:spLocks noChangeShapeType="1"/>
          </p:cNvSpPr>
          <p:nvPr/>
        </p:nvSpPr>
        <p:spPr bwMode="auto">
          <a:xfrm>
            <a:off x="3382963" y="3089275"/>
            <a:ext cx="409575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54" name="Line 34"/>
          <p:cNvSpPr>
            <a:spLocks noChangeShapeType="1"/>
          </p:cNvSpPr>
          <p:nvPr/>
        </p:nvSpPr>
        <p:spPr bwMode="auto">
          <a:xfrm flipV="1">
            <a:off x="3587750" y="2806700"/>
            <a:ext cx="1588" cy="282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55" name="Line 35"/>
          <p:cNvSpPr>
            <a:spLocks noChangeShapeType="1"/>
          </p:cNvSpPr>
          <p:nvPr/>
        </p:nvSpPr>
        <p:spPr bwMode="auto">
          <a:xfrm flipH="1">
            <a:off x="2952750" y="5110163"/>
            <a:ext cx="514350" cy="1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56" name="Freeform 36"/>
          <p:cNvSpPr>
            <a:spLocks/>
          </p:cNvSpPr>
          <p:nvPr/>
        </p:nvSpPr>
        <p:spPr bwMode="auto">
          <a:xfrm>
            <a:off x="3467100" y="5078413"/>
            <a:ext cx="115888" cy="69850"/>
          </a:xfrm>
          <a:custGeom>
            <a:avLst/>
            <a:gdLst>
              <a:gd name="T0" fmla="*/ 0 w 73"/>
              <a:gd name="T1" fmla="*/ 20 h 44"/>
              <a:gd name="T2" fmla="*/ 6 w 73"/>
              <a:gd name="T3" fmla="*/ 11 h 44"/>
              <a:gd name="T4" fmla="*/ 17 w 73"/>
              <a:gd name="T5" fmla="*/ 3 h 44"/>
              <a:gd name="T6" fmla="*/ 35 w 73"/>
              <a:gd name="T7" fmla="*/ 0 h 44"/>
              <a:gd name="T8" fmla="*/ 56 w 73"/>
              <a:gd name="T9" fmla="*/ 3 h 44"/>
              <a:gd name="T10" fmla="*/ 67 w 73"/>
              <a:gd name="T11" fmla="*/ 11 h 44"/>
              <a:gd name="T12" fmla="*/ 73 w 73"/>
              <a:gd name="T13" fmla="*/ 20 h 44"/>
              <a:gd name="T14" fmla="*/ 67 w 73"/>
              <a:gd name="T15" fmla="*/ 32 h 44"/>
              <a:gd name="T16" fmla="*/ 56 w 73"/>
              <a:gd name="T17" fmla="*/ 41 h 44"/>
              <a:gd name="T18" fmla="*/ 35 w 73"/>
              <a:gd name="T19" fmla="*/ 44 h 44"/>
              <a:gd name="T20" fmla="*/ 17 w 73"/>
              <a:gd name="T21" fmla="*/ 41 h 44"/>
              <a:gd name="T22" fmla="*/ 6 w 73"/>
              <a:gd name="T23" fmla="*/ 32 h 44"/>
              <a:gd name="T24" fmla="*/ 0 w 73"/>
              <a:gd name="T25" fmla="*/ 20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3" h="44">
                <a:moveTo>
                  <a:pt x="0" y="20"/>
                </a:moveTo>
                <a:lnTo>
                  <a:pt x="6" y="11"/>
                </a:lnTo>
                <a:lnTo>
                  <a:pt x="17" y="3"/>
                </a:lnTo>
                <a:lnTo>
                  <a:pt x="35" y="0"/>
                </a:lnTo>
                <a:lnTo>
                  <a:pt x="56" y="3"/>
                </a:lnTo>
                <a:lnTo>
                  <a:pt x="67" y="11"/>
                </a:lnTo>
                <a:lnTo>
                  <a:pt x="73" y="20"/>
                </a:lnTo>
                <a:lnTo>
                  <a:pt x="67" y="32"/>
                </a:lnTo>
                <a:lnTo>
                  <a:pt x="56" y="41"/>
                </a:lnTo>
                <a:lnTo>
                  <a:pt x="35" y="44"/>
                </a:lnTo>
                <a:lnTo>
                  <a:pt x="17" y="41"/>
                </a:lnTo>
                <a:lnTo>
                  <a:pt x="6" y="32"/>
                </a:lnTo>
                <a:lnTo>
                  <a:pt x="0" y="20"/>
                </a:ln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57" name="Rectangle 37"/>
          <p:cNvSpPr>
            <a:spLocks noChangeArrowheads="1"/>
          </p:cNvSpPr>
          <p:nvPr/>
        </p:nvSpPr>
        <p:spPr bwMode="auto">
          <a:xfrm>
            <a:off x="1408113" y="2101850"/>
            <a:ext cx="1778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800" b="0">
                <a:latin typeface="宋体" panose="02010600030101010101" pitchFamily="2" charset="-122"/>
              </a:rPr>
              <a:t>E</a:t>
            </a:r>
            <a:endParaRPr lang="en-US" altLang="zh-CN"/>
          </a:p>
        </p:txBody>
      </p:sp>
      <p:sp>
        <p:nvSpPr>
          <p:cNvPr id="465958" name="Rectangle 38"/>
          <p:cNvSpPr>
            <a:spLocks noChangeArrowheads="1"/>
          </p:cNvSpPr>
          <p:nvPr/>
        </p:nvSpPr>
        <p:spPr bwMode="auto">
          <a:xfrm>
            <a:off x="1566863" y="2162175"/>
            <a:ext cx="1397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200" b="0">
                <a:latin typeface="宋体" panose="02010600030101010101" pitchFamily="2" charset="-122"/>
              </a:rPr>
              <a:t>1</a:t>
            </a:r>
            <a:endParaRPr lang="zh-CN" altLang="en-US"/>
          </a:p>
        </p:txBody>
      </p:sp>
      <p:sp>
        <p:nvSpPr>
          <p:cNvPr id="465959" name="Rectangle 39"/>
          <p:cNvSpPr>
            <a:spLocks noChangeArrowheads="1"/>
          </p:cNvSpPr>
          <p:nvPr/>
        </p:nvSpPr>
        <p:spPr bwMode="auto">
          <a:xfrm>
            <a:off x="1249363" y="5454650"/>
            <a:ext cx="1778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800" b="0">
                <a:latin typeface="宋体" panose="02010600030101010101" pitchFamily="2" charset="-122"/>
              </a:rPr>
              <a:t>E</a:t>
            </a:r>
            <a:endParaRPr lang="en-US" altLang="zh-CN"/>
          </a:p>
        </p:txBody>
      </p:sp>
      <p:sp>
        <p:nvSpPr>
          <p:cNvPr id="465960" name="Rectangle 40"/>
          <p:cNvSpPr>
            <a:spLocks noChangeArrowheads="1"/>
          </p:cNvSpPr>
          <p:nvPr/>
        </p:nvSpPr>
        <p:spPr bwMode="auto">
          <a:xfrm>
            <a:off x="1409700" y="5514975"/>
            <a:ext cx="1397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200" b="0">
                <a:latin typeface="宋体" panose="02010600030101010101" pitchFamily="2" charset="-122"/>
              </a:rPr>
              <a:t>2</a:t>
            </a:r>
            <a:endParaRPr lang="zh-CN" altLang="en-US"/>
          </a:p>
        </p:txBody>
      </p:sp>
      <p:sp>
        <p:nvSpPr>
          <p:cNvPr id="465961" name="Rectangle 41"/>
          <p:cNvSpPr>
            <a:spLocks noChangeArrowheads="1"/>
          </p:cNvSpPr>
          <p:nvPr/>
        </p:nvSpPr>
        <p:spPr bwMode="auto">
          <a:xfrm>
            <a:off x="917575" y="2405063"/>
            <a:ext cx="1778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800" b="0">
                <a:latin typeface="宋体" panose="02010600030101010101" pitchFamily="2" charset="-122"/>
              </a:rPr>
              <a:t>+</a:t>
            </a:r>
            <a:endParaRPr lang="zh-CN" altLang="en-US"/>
          </a:p>
        </p:txBody>
      </p:sp>
      <p:sp>
        <p:nvSpPr>
          <p:cNvPr id="465962" name="Rectangle 42"/>
          <p:cNvSpPr>
            <a:spLocks noChangeArrowheads="1"/>
          </p:cNvSpPr>
          <p:nvPr/>
        </p:nvSpPr>
        <p:spPr bwMode="auto">
          <a:xfrm>
            <a:off x="917575" y="5129213"/>
            <a:ext cx="1778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800" b="0">
                <a:latin typeface="宋体" panose="02010600030101010101" pitchFamily="2" charset="-122"/>
              </a:rPr>
              <a:t>+</a:t>
            </a:r>
            <a:endParaRPr lang="zh-CN" altLang="en-US"/>
          </a:p>
        </p:txBody>
      </p:sp>
      <p:sp>
        <p:nvSpPr>
          <p:cNvPr id="465963" name="Rectangle 43"/>
          <p:cNvSpPr>
            <a:spLocks noChangeArrowheads="1"/>
          </p:cNvSpPr>
          <p:nvPr/>
        </p:nvSpPr>
        <p:spPr bwMode="auto">
          <a:xfrm>
            <a:off x="1757363" y="2405063"/>
            <a:ext cx="1778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800" b="0">
                <a:latin typeface="宋体" panose="02010600030101010101" pitchFamily="2" charset="-122"/>
              </a:rPr>
              <a:t>-</a:t>
            </a:r>
            <a:endParaRPr lang="zh-CN" altLang="en-US"/>
          </a:p>
        </p:txBody>
      </p:sp>
      <p:sp>
        <p:nvSpPr>
          <p:cNvPr id="465964" name="Rectangle 44"/>
          <p:cNvSpPr>
            <a:spLocks noChangeArrowheads="1"/>
          </p:cNvSpPr>
          <p:nvPr/>
        </p:nvSpPr>
        <p:spPr bwMode="auto">
          <a:xfrm>
            <a:off x="1547813" y="5129213"/>
            <a:ext cx="1778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800" b="0">
                <a:latin typeface="宋体" panose="02010600030101010101" pitchFamily="2" charset="-122"/>
              </a:rPr>
              <a:t>-</a:t>
            </a:r>
            <a:endParaRPr lang="zh-CN" altLang="en-US"/>
          </a:p>
        </p:txBody>
      </p:sp>
      <p:sp>
        <p:nvSpPr>
          <p:cNvPr id="465965" name="Rectangle 45"/>
          <p:cNvSpPr>
            <a:spLocks noChangeArrowheads="1"/>
          </p:cNvSpPr>
          <p:nvPr/>
        </p:nvSpPr>
        <p:spPr bwMode="auto">
          <a:xfrm>
            <a:off x="147638" y="3662363"/>
            <a:ext cx="1778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800" b="0">
                <a:latin typeface="宋体" panose="02010600030101010101" pitchFamily="2" charset="-122"/>
              </a:rPr>
              <a:t>R</a:t>
            </a:r>
            <a:endParaRPr lang="en-US" altLang="zh-CN"/>
          </a:p>
        </p:txBody>
      </p:sp>
      <p:sp>
        <p:nvSpPr>
          <p:cNvPr id="465966" name="Rectangle 46"/>
          <p:cNvSpPr>
            <a:spLocks noChangeArrowheads="1"/>
          </p:cNvSpPr>
          <p:nvPr/>
        </p:nvSpPr>
        <p:spPr bwMode="auto">
          <a:xfrm>
            <a:off x="307975" y="3722688"/>
            <a:ext cx="1397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200" b="0">
                <a:latin typeface="宋体" panose="02010600030101010101" pitchFamily="2" charset="-122"/>
              </a:rPr>
              <a:t>1</a:t>
            </a:r>
            <a:endParaRPr lang="zh-CN" altLang="en-US"/>
          </a:p>
        </p:txBody>
      </p:sp>
      <p:sp>
        <p:nvSpPr>
          <p:cNvPr id="465967" name="Rectangle 47"/>
          <p:cNvSpPr>
            <a:spLocks noChangeArrowheads="1"/>
          </p:cNvSpPr>
          <p:nvPr/>
        </p:nvSpPr>
        <p:spPr bwMode="auto">
          <a:xfrm>
            <a:off x="2144713" y="3871913"/>
            <a:ext cx="1778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800" b="0">
                <a:latin typeface="宋体" panose="02010600030101010101" pitchFamily="2" charset="-122"/>
              </a:rPr>
              <a:t>R</a:t>
            </a:r>
            <a:endParaRPr lang="en-US" altLang="zh-CN"/>
          </a:p>
        </p:txBody>
      </p:sp>
      <p:sp>
        <p:nvSpPr>
          <p:cNvPr id="465968" name="Rectangle 48"/>
          <p:cNvSpPr>
            <a:spLocks noChangeArrowheads="1"/>
          </p:cNvSpPr>
          <p:nvPr/>
        </p:nvSpPr>
        <p:spPr bwMode="auto">
          <a:xfrm>
            <a:off x="2305050" y="3932238"/>
            <a:ext cx="1397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200" b="0">
                <a:latin typeface="宋体" panose="02010600030101010101" pitchFamily="2" charset="-122"/>
              </a:rPr>
              <a:t>2</a:t>
            </a:r>
            <a:endParaRPr lang="zh-CN" altLang="en-US"/>
          </a:p>
        </p:txBody>
      </p:sp>
      <p:sp>
        <p:nvSpPr>
          <p:cNvPr id="465969" name="Rectangle 49"/>
          <p:cNvSpPr>
            <a:spLocks noChangeArrowheads="1"/>
          </p:cNvSpPr>
          <p:nvPr/>
        </p:nvSpPr>
        <p:spPr bwMode="auto">
          <a:xfrm>
            <a:off x="2252663" y="5338763"/>
            <a:ext cx="1778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800" b="0">
                <a:latin typeface="宋体" panose="02010600030101010101" pitchFamily="2" charset="-122"/>
              </a:rPr>
              <a:t>R</a:t>
            </a:r>
            <a:endParaRPr lang="en-US" altLang="zh-CN"/>
          </a:p>
        </p:txBody>
      </p:sp>
      <p:sp>
        <p:nvSpPr>
          <p:cNvPr id="465970" name="Rectangle 50"/>
          <p:cNvSpPr>
            <a:spLocks noChangeArrowheads="1"/>
          </p:cNvSpPr>
          <p:nvPr/>
        </p:nvSpPr>
        <p:spPr bwMode="auto">
          <a:xfrm>
            <a:off x="2411413" y="5399088"/>
            <a:ext cx="1397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200" b="0">
                <a:latin typeface="宋体" panose="02010600030101010101" pitchFamily="2" charset="-122"/>
              </a:rPr>
              <a:t>3</a:t>
            </a:r>
            <a:endParaRPr lang="zh-CN" altLang="en-US"/>
          </a:p>
        </p:txBody>
      </p:sp>
      <p:sp>
        <p:nvSpPr>
          <p:cNvPr id="465971" name="Rectangle 51"/>
          <p:cNvSpPr>
            <a:spLocks noChangeArrowheads="1"/>
          </p:cNvSpPr>
          <p:nvPr/>
        </p:nvSpPr>
        <p:spPr bwMode="auto">
          <a:xfrm>
            <a:off x="1095375" y="3359150"/>
            <a:ext cx="1778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800" b="0">
                <a:latin typeface="宋体" panose="02010600030101010101" pitchFamily="2" charset="-122"/>
              </a:rPr>
              <a:t>I</a:t>
            </a:r>
            <a:endParaRPr lang="en-US" altLang="zh-CN"/>
          </a:p>
        </p:txBody>
      </p:sp>
      <p:sp>
        <p:nvSpPr>
          <p:cNvPr id="465972" name="Rectangle 52"/>
          <p:cNvSpPr>
            <a:spLocks noChangeArrowheads="1"/>
          </p:cNvSpPr>
          <p:nvPr/>
        </p:nvSpPr>
        <p:spPr bwMode="auto">
          <a:xfrm>
            <a:off x="1255713" y="3419475"/>
            <a:ext cx="1397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200" b="0">
                <a:latin typeface="宋体" panose="02010600030101010101" pitchFamily="2" charset="-122"/>
              </a:rPr>
              <a:t>1</a:t>
            </a:r>
            <a:endParaRPr lang="zh-CN" altLang="en-US"/>
          </a:p>
        </p:txBody>
      </p:sp>
      <p:sp>
        <p:nvSpPr>
          <p:cNvPr id="465973" name="Rectangle 53"/>
          <p:cNvSpPr>
            <a:spLocks noChangeArrowheads="1"/>
          </p:cNvSpPr>
          <p:nvPr/>
        </p:nvSpPr>
        <p:spPr bwMode="auto">
          <a:xfrm>
            <a:off x="2038350" y="2959100"/>
            <a:ext cx="1778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800" b="0">
                <a:latin typeface="宋体" panose="02010600030101010101" pitchFamily="2" charset="-122"/>
              </a:rPr>
              <a:t>I</a:t>
            </a:r>
            <a:endParaRPr lang="en-US" altLang="zh-CN"/>
          </a:p>
        </p:txBody>
      </p:sp>
      <p:sp>
        <p:nvSpPr>
          <p:cNvPr id="465974" name="Rectangle 54"/>
          <p:cNvSpPr>
            <a:spLocks noChangeArrowheads="1"/>
          </p:cNvSpPr>
          <p:nvPr/>
        </p:nvSpPr>
        <p:spPr bwMode="auto">
          <a:xfrm>
            <a:off x="2201863" y="3019425"/>
            <a:ext cx="1397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200" b="0">
                <a:latin typeface="宋体" panose="02010600030101010101" pitchFamily="2" charset="-122"/>
              </a:rPr>
              <a:t>2</a:t>
            </a:r>
            <a:endParaRPr lang="zh-CN" altLang="en-US"/>
          </a:p>
        </p:txBody>
      </p:sp>
      <p:sp>
        <p:nvSpPr>
          <p:cNvPr id="465975" name="Rectangle 55"/>
          <p:cNvSpPr>
            <a:spLocks noChangeArrowheads="1"/>
          </p:cNvSpPr>
          <p:nvPr/>
        </p:nvSpPr>
        <p:spPr bwMode="auto">
          <a:xfrm>
            <a:off x="2671763" y="4616450"/>
            <a:ext cx="1778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800" b="0">
                <a:latin typeface="宋体" panose="02010600030101010101" pitchFamily="2" charset="-122"/>
              </a:rPr>
              <a:t>I</a:t>
            </a:r>
            <a:endParaRPr lang="en-US" altLang="zh-CN"/>
          </a:p>
        </p:txBody>
      </p:sp>
      <p:sp>
        <p:nvSpPr>
          <p:cNvPr id="465976" name="Rectangle 56"/>
          <p:cNvSpPr>
            <a:spLocks noChangeArrowheads="1"/>
          </p:cNvSpPr>
          <p:nvPr/>
        </p:nvSpPr>
        <p:spPr bwMode="auto">
          <a:xfrm>
            <a:off x="2832100" y="4676775"/>
            <a:ext cx="1397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200" b="0">
                <a:latin typeface="宋体" panose="02010600030101010101" pitchFamily="2" charset="-122"/>
              </a:rPr>
              <a:t>3</a:t>
            </a:r>
            <a:endParaRPr lang="zh-CN" altLang="en-US"/>
          </a:p>
        </p:txBody>
      </p:sp>
      <p:sp>
        <p:nvSpPr>
          <p:cNvPr id="465977" name="Freeform 57"/>
          <p:cNvSpPr>
            <a:spLocks/>
          </p:cNvSpPr>
          <p:nvPr/>
        </p:nvSpPr>
        <p:spPr bwMode="auto">
          <a:xfrm>
            <a:off x="844550" y="4052888"/>
            <a:ext cx="120650" cy="219075"/>
          </a:xfrm>
          <a:custGeom>
            <a:avLst/>
            <a:gdLst>
              <a:gd name="T0" fmla="*/ 76 w 76"/>
              <a:gd name="T1" fmla="*/ 0 h 138"/>
              <a:gd name="T2" fmla="*/ 38 w 76"/>
              <a:gd name="T3" fmla="*/ 138 h 138"/>
              <a:gd name="T4" fmla="*/ 0 w 76"/>
              <a:gd name="T5" fmla="*/ 0 h 138"/>
              <a:gd name="T6" fmla="*/ 76 w 76"/>
              <a:gd name="T7" fmla="*/ 0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6" h="138">
                <a:moveTo>
                  <a:pt x="76" y="0"/>
                </a:moveTo>
                <a:lnTo>
                  <a:pt x="38" y="138"/>
                </a:lnTo>
                <a:lnTo>
                  <a:pt x="0" y="0"/>
                </a:lnTo>
                <a:lnTo>
                  <a:pt x="76" y="0"/>
                </a:lnTo>
                <a:close/>
              </a:path>
            </a:pathLst>
          </a:custGeom>
          <a:solidFill>
            <a:srgbClr val="FF0000"/>
          </a:solidFill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78" name="Line 58"/>
          <p:cNvSpPr>
            <a:spLocks noChangeShapeType="1"/>
          </p:cNvSpPr>
          <p:nvPr/>
        </p:nvSpPr>
        <p:spPr bwMode="auto">
          <a:xfrm flipV="1">
            <a:off x="904875" y="3643313"/>
            <a:ext cx="1588" cy="45243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79" name="Freeform 59"/>
          <p:cNvSpPr>
            <a:spLocks/>
          </p:cNvSpPr>
          <p:nvPr/>
        </p:nvSpPr>
        <p:spPr bwMode="auto">
          <a:xfrm>
            <a:off x="1963738" y="4789488"/>
            <a:ext cx="201612" cy="120650"/>
          </a:xfrm>
          <a:custGeom>
            <a:avLst/>
            <a:gdLst>
              <a:gd name="T0" fmla="*/ 127 w 127"/>
              <a:gd name="T1" fmla="*/ 76 h 76"/>
              <a:gd name="T2" fmla="*/ 0 w 127"/>
              <a:gd name="T3" fmla="*/ 38 h 76"/>
              <a:gd name="T4" fmla="*/ 127 w 127"/>
              <a:gd name="T5" fmla="*/ 0 h 76"/>
              <a:gd name="T6" fmla="*/ 127 w 127"/>
              <a:gd name="T7" fmla="*/ 76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7" h="76">
                <a:moveTo>
                  <a:pt x="127" y="76"/>
                </a:moveTo>
                <a:lnTo>
                  <a:pt x="0" y="38"/>
                </a:lnTo>
                <a:lnTo>
                  <a:pt x="127" y="0"/>
                </a:lnTo>
                <a:lnTo>
                  <a:pt x="127" y="76"/>
                </a:lnTo>
                <a:close/>
              </a:path>
            </a:pathLst>
          </a:custGeom>
          <a:solidFill>
            <a:srgbClr val="FF0000"/>
          </a:solidFill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80" name="Line 60"/>
          <p:cNvSpPr>
            <a:spLocks noChangeShapeType="1"/>
          </p:cNvSpPr>
          <p:nvPr/>
        </p:nvSpPr>
        <p:spPr bwMode="auto">
          <a:xfrm>
            <a:off x="2127250" y="4849813"/>
            <a:ext cx="406400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81" name="Freeform 61"/>
          <p:cNvSpPr>
            <a:spLocks/>
          </p:cNvSpPr>
          <p:nvPr/>
        </p:nvSpPr>
        <p:spPr bwMode="auto">
          <a:xfrm>
            <a:off x="1725613" y="3373438"/>
            <a:ext cx="238125" cy="233362"/>
          </a:xfrm>
          <a:custGeom>
            <a:avLst/>
            <a:gdLst>
              <a:gd name="T0" fmla="*/ 0 w 150"/>
              <a:gd name="T1" fmla="*/ 94 h 147"/>
              <a:gd name="T2" fmla="*/ 150 w 150"/>
              <a:gd name="T3" fmla="*/ 0 h 147"/>
              <a:gd name="T4" fmla="*/ 56 w 150"/>
              <a:gd name="T5" fmla="*/ 147 h 147"/>
              <a:gd name="T6" fmla="*/ 0 w 150"/>
              <a:gd name="T7" fmla="*/ 94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0" h="147">
                <a:moveTo>
                  <a:pt x="0" y="94"/>
                </a:moveTo>
                <a:lnTo>
                  <a:pt x="150" y="0"/>
                </a:lnTo>
                <a:lnTo>
                  <a:pt x="56" y="147"/>
                </a:lnTo>
                <a:lnTo>
                  <a:pt x="0" y="94"/>
                </a:lnTo>
                <a:close/>
              </a:path>
            </a:pathLst>
          </a:custGeom>
          <a:solidFill>
            <a:srgbClr val="FF0000"/>
          </a:solidFill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82" name="Line 62"/>
          <p:cNvSpPr>
            <a:spLocks noChangeShapeType="1"/>
          </p:cNvSpPr>
          <p:nvPr/>
        </p:nvSpPr>
        <p:spPr bwMode="auto">
          <a:xfrm flipH="1">
            <a:off x="1417638" y="3527425"/>
            <a:ext cx="392112" cy="390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5983" name="Rectangle 63"/>
          <p:cNvSpPr>
            <a:spLocks noChangeArrowheads="1"/>
          </p:cNvSpPr>
          <p:nvPr/>
        </p:nvSpPr>
        <p:spPr bwMode="auto">
          <a:xfrm>
            <a:off x="3792538" y="5011738"/>
            <a:ext cx="1778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800" b="0">
                <a:latin typeface="宋体" panose="02010600030101010101" pitchFamily="2" charset="-122"/>
              </a:rPr>
              <a:t>A</a:t>
            </a:r>
            <a:endParaRPr lang="en-US" altLang="zh-CN"/>
          </a:p>
        </p:txBody>
      </p:sp>
      <p:sp>
        <p:nvSpPr>
          <p:cNvPr id="465924" name="Text Box 4"/>
          <p:cNvSpPr txBox="1">
            <a:spLocks noChangeArrowheads="1"/>
          </p:cNvSpPr>
          <p:nvPr/>
        </p:nvSpPr>
        <p:spPr bwMode="auto">
          <a:xfrm>
            <a:off x="4832350" y="2095500"/>
            <a:ext cx="3913188" cy="320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>
                <a:latin typeface="Times New Roman" panose="02020603050405020304" pitchFamily="18" charset="0"/>
              </a:rPr>
              <a:t>＝</a:t>
            </a:r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</a:rPr>
              <a:t>＝</a:t>
            </a:r>
            <a:r>
              <a:rPr lang="en-US" altLang="zh-CN" sz="2800" i="1">
                <a:latin typeface="Times New Roman" panose="02020603050405020304" pitchFamily="18" charset="0"/>
              </a:rPr>
              <a:t>E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>
                <a:latin typeface="Times New Roman" panose="02020603050405020304" pitchFamily="18" charset="0"/>
              </a:rPr>
              <a:t>／（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>
                <a:latin typeface="Times New Roman" panose="02020603050405020304" pitchFamily="18" charset="0"/>
              </a:rPr>
              <a:t>＋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</a:rPr>
              <a:t>）</a:t>
            </a:r>
          </a:p>
          <a:p>
            <a:pPr algn="l" eaLnBrk="0" hangingPunct="0"/>
            <a:r>
              <a:rPr lang="en-US" altLang="zh-CN" sz="2800">
                <a:latin typeface="Times New Roman" panose="02020603050405020304" pitchFamily="18" charset="0"/>
              </a:rPr>
              <a:t>          ＝6／（4＋2）</a:t>
            </a:r>
          </a:p>
          <a:p>
            <a:pPr algn="l" eaLnBrk="0" hangingPunct="0"/>
            <a:r>
              <a:rPr lang="en-US" altLang="zh-CN" sz="2800">
                <a:latin typeface="Times New Roman" panose="02020603050405020304" pitchFamily="18" charset="0"/>
              </a:rPr>
              <a:t>          ＝1A</a:t>
            </a:r>
          </a:p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r>
              <a:rPr lang="en-US" altLang="zh-CN" sz="2800">
                <a:latin typeface="Times New Roman" panose="02020603050405020304" pitchFamily="18" charset="0"/>
              </a:rPr>
              <a:t>＝0</a:t>
            </a:r>
          </a:p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V</a:t>
            </a:r>
            <a:r>
              <a:rPr lang="en-US" altLang="zh-CN" sz="2800" baseline="-25000">
                <a:latin typeface="Times New Roman" panose="02020603050405020304" pitchFamily="18" charset="0"/>
              </a:rPr>
              <a:t>A </a:t>
            </a:r>
            <a:r>
              <a:rPr lang="en-US" altLang="zh-CN" sz="2800">
                <a:latin typeface="Times New Roman" panose="02020603050405020304" pitchFamily="18" charset="0"/>
              </a:rPr>
              <a:t>＝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r>
              <a:rPr lang="en-US" altLang="zh-CN" sz="2800">
                <a:latin typeface="Times New Roman" panose="02020603050405020304" pitchFamily="18" charset="0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</a:rPr>
              <a:t>E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</a:rPr>
              <a:t>＋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endParaRPr lang="en-US" altLang="zh-CN" sz="2800">
              <a:latin typeface="Times New Roman" panose="02020603050405020304" pitchFamily="18" charset="0"/>
            </a:endParaRPr>
          </a:p>
          <a:p>
            <a:pPr algn="l" eaLnBrk="0" hangingPunct="0"/>
            <a:r>
              <a:rPr lang="en-US" altLang="zh-CN" sz="2800">
                <a:latin typeface="Times New Roman" panose="02020603050405020304" pitchFamily="18" charset="0"/>
              </a:rPr>
              <a:t>     ＝0－4</a:t>
            </a:r>
            <a:r>
              <a:rPr lang="en-US" altLang="zh-CN" sz="3200">
                <a:latin typeface="Times New Roman" panose="02020603050405020304" pitchFamily="18" charset="0"/>
                <a:sym typeface="UniversalMath1 BT" pitchFamily="18" charset="2"/>
              </a:rPr>
              <a:t>＋2 ×1</a:t>
            </a:r>
          </a:p>
          <a:p>
            <a:pPr algn="l" eaLnBrk="0" hangingPunct="0"/>
            <a:r>
              <a:rPr lang="en-US" altLang="zh-CN" sz="3200">
                <a:latin typeface="Times New Roman" panose="02020603050405020304" pitchFamily="18" charset="0"/>
                <a:sym typeface="UniversalMath1 BT" pitchFamily="18" charset="2"/>
              </a:rPr>
              <a:t>     </a:t>
            </a:r>
            <a:r>
              <a:rPr lang="en-US" altLang="zh-CN" sz="2800">
                <a:latin typeface="Times New Roman" panose="02020603050405020304" pitchFamily="18" charset="0"/>
              </a:rPr>
              <a:t>＝</a:t>
            </a:r>
            <a:r>
              <a:rPr lang="en-US" altLang="zh-CN" sz="3200">
                <a:latin typeface="Times New Roman" panose="02020603050405020304" pitchFamily="18" charset="0"/>
                <a:sym typeface="UniversalMath1 BT" pitchFamily="18" charset="2"/>
              </a:rPr>
              <a:t> －2V</a:t>
            </a:r>
          </a:p>
        </p:txBody>
      </p:sp>
      <p:sp>
        <p:nvSpPr>
          <p:cNvPr id="465925" name="Text Box 5"/>
          <p:cNvSpPr txBox="1">
            <a:spLocks noChangeArrowheads="1"/>
          </p:cNvSpPr>
          <p:nvPr/>
        </p:nvSpPr>
        <p:spPr bwMode="auto">
          <a:xfrm>
            <a:off x="3505200" y="5562600"/>
            <a:ext cx="53879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l" eaLnBrk="0" hangingPunct="0"/>
            <a:r>
              <a:rPr lang="zh-CN" altLang="en-US" sz="2800">
                <a:latin typeface="Times New Roman" panose="02020603050405020304" pitchFamily="18" charset="0"/>
                <a:ea typeface="楷体_GB2312" pitchFamily="49" charset="-122"/>
              </a:rPr>
              <a:t>或</a:t>
            </a:r>
            <a:r>
              <a:rPr lang="zh-CN" altLang="en-US" sz="2800">
                <a:latin typeface="Times New Roman" panose="02020603050405020304" pitchFamily="18" charset="0"/>
              </a:rPr>
              <a:t>  </a:t>
            </a:r>
            <a:r>
              <a:rPr lang="en-US" altLang="zh-CN" sz="2800" i="1">
                <a:latin typeface="Times New Roman" panose="02020603050405020304" pitchFamily="18" charset="0"/>
              </a:rPr>
              <a:t>V</a:t>
            </a:r>
            <a:r>
              <a:rPr lang="en-US" altLang="zh-CN" sz="2800" baseline="-25000">
                <a:latin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</a:rPr>
              <a:t>＝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r>
              <a:rPr lang="en-US" altLang="zh-CN" sz="2800">
                <a:latin typeface="Times New Roman" panose="02020603050405020304" pitchFamily="18" charset="0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</a:rPr>
              <a:t>E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>
                <a:latin typeface="Times New Roman" panose="02020603050405020304" pitchFamily="18" charset="0"/>
              </a:rPr>
              <a:t>＋</a:t>
            </a:r>
            <a:r>
              <a:rPr lang="en-US" altLang="zh-CN" sz="2800" i="1">
                <a:latin typeface="Times New Roman" panose="02020603050405020304" pitchFamily="18" charset="0"/>
              </a:rPr>
              <a:t>E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endParaRPr lang="en-US" altLang="zh-CN" sz="2800">
              <a:latin typeface="Times New Roman" panose="02020603050405020304" pitchFamily="18" charset="0"/>
            </a:endParaRPr>
          </a:p>
          <a:p>
            <a:pPr algn="l" eaLnBrk="0" hangingPunct="0"/>
            <a:r>
              <a:rPr lang="en-US" altLang="zh-CN" sz="2800">
                <a:latin typeface="Times New Roman" panose="02020603050405020304" pitchFamily="18" charset="0"/>
              </a:rPr>
              <a:t>           ＝0－4－4 </a:t>
            </a:r>
            <a:r>
              <a:rPr lang="en-US" altLang="zh-CN" sz="3200">
                <a:latin typeface="Times New Roman" panose="02020603050405020304" pitchFamily="18" charset="0"/>
                <a:sym typeface="UniversalMath1 BT" pitchFamily="18" charset="2"/>
              </a:rPr>
              <a:t>×1＋6＝－2V</a:t>
            </a:r>
          </a:p>
        </p:txBody>
      </p:sp>
      <p:grpSp>
        <p:nvGrpSpPr>
          <p:cNvPr id="465926" name="Group 6"/>
          <p:cNvGrpSpPr>
            <a:grpSpLocks/>
          </p:cNvGrpSpPr>
          <p:nvPr/>
        </p:nvGrpSpPr>
        <p:grpSpPr bwMode="auto">
          <a:xfrm>
            <a:off x="0" y="228600"/>
            <a:ext cx="9144000" cy="1752600"/>
            <a:chOff x="0" y="144"/>
            <a:chExt cx="5760" cy="1104"/>
          </a:xfrm>
        </p:grpSpPr>
        <p:sp>
          <p:nvSpPr>
            <p:cNvPr id="465927" name="Text Box 7"/>
            <p:cNvSpPr txBox="1">
              <a:spLocks noChangeArrowheads="1"/>
            </p:cNvSpPr>
            <p:nvPr/>
          </p:nvSpPr>
          <p:spPr bwMode="auto">
            <a:xfrm>
              <a:off x="773" y="590"/>
              <a:ext cx="4943" cy="596"/>
            </a:xfrm>
            <a:prstGeom prst="rect">
              <a:avLst/>
            </a:prstGeom>
            <a:solidFill>
              <a:srgbClr val="59032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algn="l" eaLnBrk="0" hangingPunct="0"/>
              <a:r>
                <a:rPr lang="zh-CN" altLang="en-US" sz="2800">
                  <a:latin typeface="楷体_GB2312" pitchFamily="49" charset="-122"/>
                  <a:ea typeface="楷体_GB2312" pitchFamily="49" charset="-122"/>
                </a:rPr>
                <a:t>如图已知：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E</a:t>
              </a:r>
              <a:r>
                <a:rPr lang="en-US" altLang="zh-CN" sz="2800" baseline="-25000">
                  <a:latin typeface="Times New Roman" panose="02020603050405020304" pitchFamily="18" charset="0"/>
                  <a:ea typeface="楷体_GB2312" pitchFamily="49" charset="-122"/>
                </a:rPr>
                <a:t>1</a:t>
              </a:r>
              <a:r>
                <a:rPr lang="en-US" altLang="zh-CN" sz="2800">
                  <a:latin typeface="Times New Roman" panose="02020603050405020304" pitchFamily="18" charset="0"/>
                  <a:ea typeface="楷体_GB2312" pitchFamily="49" charset="-122"/>
                </a:rPr>
                <a:t>＝6V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</a:rPr>
                <a:t>  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E</a:t>
              </a:r>
              <a:r>
                <a:rPr lang="en-US" altLang="zh-CN" sz="2800" baseline="-25000">
                  <a:latin typeface="Times New Roman" panose="02020603050405020304" pitchFamily="18" charset="0"/>
                  <a:ea typeface="楷体_GB2312" pitchFamily="49" charset="-122"/>
                </a:rPr>
                <a:t>2</a:t>
              </a:r>
              <a:r>
                <a:rPr lang="en-US" altLang="zh-CN" sz="2800">
                  <a:latin typeface="Times New Roman" panose="02020603050405020304" pitchFamily="18" charset="0"/>
                  <a:ea typeface="楷体_GB2312" pitchFamily="49" charset="-122"/>
                </a:rPr>
                <a:t>＝4V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</a:rPr>
                <a:t>  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R</a:t>
              </a:r>
              <a:r>
                <a:rPr lang="en-US" altLang="zh-CN" sz="2800" baseline="-25000">
                  <a:latin typeface="Times New Roman" panose="02020603050405020304" pitchFamily="18" charset="0"/>
                  <a:ea typeface="楷体_GB2312" pitchFamily="49" charset="-122"/>
                </a:rPr>
                <a:t>1</a:t>
              </a:r>
              <a:r>
                <a:rPr lang="en-US" altLang="zh-CN" sz="2800">
                  <a:latin typeface="Times New Roman" panose="02020603050405020304" pitchFamily="18" charset="0"/>
                  <a:ea typeface="楷体_GB2312" pitchFamily="49" charset="-122"/>
                </a:rPr>
                <a:t>＝4 </a:t>
              </a:r>
              <a:r>
                <a:rPr lang="en-US" altLang="zh-CN" sz="2800">
                  <a:latin typeface="Times New Roman" panose="02020603050405020304" pitchFamily="18" charset="0"/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  <a:sym typeface="Symbol" panose="05050102010706020507" pitchFamily="18" charset="2"/>
                </a:rPr>
                <a:t>   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  <a:sym typeface="Symbol" panose="05050102010706020507" pitchFamily="18" charset="2"/>
                </a:rPr>
                <a:t>R</a:t>
              </a:r>
              <a:r>
                <a:rPr lang="en-US" altLang="zh-CN" sz="2800" baseline="-25000">
                  <a:latin typeface="Times New Roman" panose="02020603050405020304" pitchFamily="18" charset="0"/>
                  <a:ea typeface="楷体_GB2312" pitchFamily="49" charset="-122"/>
                  <a:sym typeface="Symbol" panose="05050102010706020507" pitchFamily="18" charset="2"/>
                </a:rPr>
                <a:t>2</a:t>
              </a:r>
              <a:r>
                <a:rPr lang="en-US" altLang="zh-CN" sz="2800">
                  <a:latin typeface="Times New Roman" panose="02020603050405020304" pitchFamily="18" charset="0"/>
                  <a:ea typeface="楷体_GB2312" pitchFamily="49" charset="-122"/>
                  <a:sym typeface="Symbol" panose="05050102010706020507" pitchFamily="18" charset="2"/>
                </a:rPr>
                <a:t>＝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  <a:sym typeface="Symbol" panose="05050102010706020507" pitchFamily="18" charset="2"/>
                </a:rPr>
                <a:t>R</a:t>
              </a:r>
              <a:r>
                <a:rPr lang="en-US" altLang="zh-CN" sz="2800" baseline="-25000">
                  <a:latin typeface="Times New Roman" panose="02020603050405020304" pitchFamily="18" charset="0"/>
                  <a:ea typeface="楷体_GB2312" pitchFamily="49" charset="-122"/>
                  <a:sym typeface="Symbol" panose="05050102010706020507" pitchFamily="18" charset="2"/>
                </a:rPr>
                <a:t>3</a:t>
              </a:r>
            </a:p>
            <a:p>
              <a:pPr algn="l" eaLnBrk="0" hangingPunct="0"/>
              <a:r>
                <a:rPr lang="en-US" altLang="zh-CN" sz="2800" baseline="-25000">
                  <a:latin typeface="楷体_GB2312" pitchFamily="49" charset="-122"/>
                  <a:ea typeface="楷体_GB2312" pitchFamily="49" charset="-122"/>
                  <a:sym typeface="Symbol" panose="05050102010706020507" pitchFamily="18" charset="2"/>
                </a:rPr>
                <a:t>            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  <a:sym typeface="Symbol" panose="05050102010706020507" pitchFamily="18" charset="2"/>
                </a:rPr>
                <a:t>＝2    。</a:t>
              </a:r>
              <a:r>
                <a:rPr lang="zh-CN" altLang="en-US" sz="2800">
                  <a:latin typeface="楷体_GB2312" pitchFamily="49" charset="-122"/>
                  <a:ea typeface="楷体_GB2312" pitchFamily="49" charset="-122"/>
                  <a:sym typeface="Symbol" panose="05050102010706020507" pitchFamily="18" charset="2"/>
                </a:rPr>
                <a:t>求</a:t>
              </a:r>
              <a:r>
                <a:rPr lang="en-US" altLang="zh-CN" sz="2800">
                  <a:latin typeface="Times New Roman" panose="02020603050405020304" pitchFamily="18" charset="0"/>
                  <a:ea typeface="楷体_GB2312" pitchFamily="49" charset="-122"/>
                  <a:sym typeface="Symbol" panose="05050102010706020507" pitchFamily="18" charset="2"/>
                </a:rPr>
                <a:t>A</a:t>
              </a:r>
              <a:r>
                <a:rPr lang="zh-CN" altLang="en-US" sz="2800">
                  <a:latin typeface="楷体_GB2312" pitchFamily="49" charset="-122"/>
                  <a:ea typeface="楷体_GB2312" pitchFamily="49" charset="-122"/>
                  <a:sym typeface="Symbol" panose="05050102010706020507" pitchFamily="18" charset="2"/>
                </a:rPr>
                <a:t>点电位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  <a:sym typeface="Symbol" panose="05050102010706020507" pitchFamily="18" charset="2"/>
                </a:rPr>
                <a:t>V</a:t>
              </a:r>
              <a:r>
                <a:rPr lang="en-US" altLang="zh-CN" sz="2800" baseline="-25000">
                  <a:latin typeface="楷体_GB2312" pitchFamily="49" charset="-122"/>
                  <a:ea typeface="楷体_GB2312" pitchFamily="49" charset="-122"/>
                  <a:sym typeface="Symbol" panose="05050102010706020507" pitchFamily="18" charset="2"/>
                </a:rPr>
                <a:t>A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  <a:sym typeface="Symbol" panose="05050102010706020507" pitchFamily="18" charset="2"/>
                </a:rPr>
                <a:t>。</a:t>
              </a:r>
            </a:p>
          </p:txBody>
        </p:sp>
        <p:sp>
          <p:nvSpPr>
            <p:cNvPr id="465928" name="AutoShape 8"/>
            <p:cNvSpPr>
              <a:spLocks noChangeArrowheads="1"/>
            </p:cNvSpPr>
            <p:nvPr/>
          </p:nvSpPr>
          <p:spPr bwMode="auto">
            <a:xfrm>
              <a:off x="0" y="144"/>
              <a:ext cx="2784" cy="396"/>
            </a:xfrm>
            <a:prstGeom prst="ribbon2">
              <a:avLst>
                <a:gd name="adj1" fmla="val 12500"/>
                <a:gd name="adj2" fmla="val 50000"/>
              </a:avLst>
            </a:prstGeom>
            <a:solidFill>
              <a:srgbClr val="590322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latin typeface="楷体_GB2312" pitchFamily="49" charset="-122"/>
                  <a:ea typeface="楷体_GB2312" pitchFamily="49" charset="-122"/>
                </a:rPr>
                <a:t>例题1.3</a:t>
              </a:r>
            </a:p>
          </p:txBody>
        </p:sp>
        <p:sp>
          <p:nvSpPr>
            <p:cNvPr id="465929" name="Line 9"/>
            <p:cNvSpPr>
              <a:spLocks noChangeShapeType="1"/>
            </p:cNvSpPr>
            <p:nvPr/>
          </p:nvSpPr>
          <p:spPr bwMode="auto">
            <a:xfrm>
              <a:off x="0" y="1224"/>
              <a:ext cx="5760" cy="24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prstDash val="lgDashDot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5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5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500"/>
                                        <p:tgtEl>
                                          <p:spTgt spid="465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465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65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5922" grpId="0" animBg="1" autoUpdateAnimBg="0"/>
      <p:bldP spid="465924" grpId="0" autoUpdateAnimBg="0"/>
      <p:bldP spid="465925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  <a:solidFill>
            <a:srgbClr val="590322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1.3  理想电源</a:t>
            </a:r>
          </a:p>
        </p:txBody>
      </p:sp>
      <p:sp>
        <p:nvSpPr>
          <p:cNvPr id="531460" name="Text Box 4"/>
          <p:cNvSpPr txBox="1">
            <a:spLocks noChangeArrowheads="1"/>
          </p:cNvSpPr>
          <p:nvPr/>
        </p:nvSpPr>
        <p:spPr bwMode="auto">
          <a:xfrm>
            <a:off x="334963" y="1333500"/>
            <a:ext cx="4694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2476500" indent="-2476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2857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3048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3238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3429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886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4343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800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5257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spcBef>
                <a:spcPct val="50000"/>
              </a:spcBef>
            </a:pPr>
            <a:r>
              <a:rPr lang="zh-CN" altLang="en-US" sz="3600">
                <a:solidFill>
                  <a:srgbClr val="FFFF00"/>
                </a:solidFill>
                <a:latin typeface="Times New Roman" panose="02020603050405020304" pitchFamily="18" charset="0"/>
              </a:rPr>
              <a:t>一、理想电压源</a:t>
            </a:r>
          </a:p>
        </p:txBody>
      </p:sp>
      <p:sp>
        <p:nvSpPr>
          <p:cNvPr id="531461" name="Text Box 5"/>
          <p:cNvSpPr txBox="1">
            <a:spLocks noChangeArrowheads="1"/>
          </p:cNvSpPr>
          <p:nvPr/>
        </p:nvSpPr>
        <p:spPr bwMode="auto">
          <a:xfrm>
            <a:off x="381000" y="2590800"/>
            <a:ext cx="18145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1. 特点：</a:t>
            </a:r>
          </a:p>
        </p:txBody>
      </p:sp>
      <p:sp>
        <p:nvSpPr>
          <p:cNvPr id="531462" name="Text Box 6"/>
          <p:cNvSpPr txBox="1">
            <a:spLocks noChangeArrowheads="1"/>
          </p:cNvSpPr>
          <p:nvPr/>
        </p:nvSpPr>
        <p:spPr bwMode="auto">
          <a:xfrm>
            <a:off x="146050" y="3368675"/>
            <a:ext cx="93265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(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a)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电源两端电压由电源本身决定，与外电路无关；</a:t>
            </a:r>
          </a:p>
        </p:txBody>
      </p:sp>
      <p:sp>
        <p:nvSpPr>
          <p:cNvPr id="531463" name="Text Box 7"/>
          <p:cNvSpPr txBox="1">
            <a:spLocks noChangeArrowheads="1"/>
          </p:cNvSpPr>
          <p:nvPr/>
        </p:nvSpPr>
        <p:spPr bwMode="auto">
          <a:xfrm>
            <a:off x="381000" y="5562600"/>
            <a:ext cx="8458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(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b)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通过它的电流可能为任意值，由电源本身和外电路共同决定.</a:t>
            </a:r>
          </a:p>
        </p:txBody>
      </p:sp>
      <p:sp>
        <p:nvSpPr>
          <p:cNvPr id="531465" name="Rectangle 9"/>
          <p:cNvSpPr>
            <a:spLocks noChangeArrowheads="1"/>
          </p:cNvSpPr>
          <p:nvPr/>
        </p:nvSpPr>
        <p:spPr bwMode="auto">
          <a:xfrm>
            <a:off x="877888" y="4038600"/>
            <a:ext cx="811053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直流：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为常数</a:t>
            </a:r>
          </a:p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交流：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是确定的时间函数</a:t>
            </a:r>
            <a:r>
              <a:rPr lang="zh-CN" altLang="en-US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如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=Umsint</a:t>
            </a:r>
          </a:p>
        </p:txBody>
      </p:sp>
      <p:sp>
        <p:nvSpPr>
          <p:cNvPr id="531467" name="Text Box 11"/>
          <p:cNvSpPr txBox="1">
            <a:spLocks noChangeArrowheads="1"/>
          </p:cNvSpPr>
          <p:nvPr/>
        </p:nvSpPr>
        <p:spPr bwMode="auto">
          <a:xfrm>
            <a:off x="3276600" y="2209800"/>
            <a:ext cx="1938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电路符号</a:t>
            </a:r>
            <a:endParaRPr lang="zh-CN" altLang="en-US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31477" name="Group 21"/>
          <p:cNvGrpSpPr>
            <a:grpSpLocks/>
          </p:cNvGrpSpPr>
          <p:nvPr/>
        </p:nvGrpSpPr>
        <p:grpSpPr bwMode="auto">
          <a:xfrm>
            <a:off x="5486400" y="1612900"/>
            <a:ext cx="2590800" cy="1130300"/>
            <a:chOff x="3456" y="1016"/>
            <a:chExt cx="1632" cy="712"/>
          </a:xfrm>
        </p:grpSpPr>
        <p:sp>
          <p:nvSpPr>
            <p:cNvPr id="531466" name="Text Box 10"/>
            <p:cNvSpPr txBox="1">
              <a:spLocks noChangeArrowheads="1"/>
            </p:cNvSpPr>
            <p:nvPr/>
          </p:nvSpPr>
          <p:spPr bwMode="auto">
            <a:xfrm>
              <a:off x="4110" y="1016"/>
              <a:ext cx="2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S</a:t>
              </a:r>
              <a:endParaRPr lang="en-US" altLang="zh-CN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31469" name="Text Box 13"/>
            <p:cNvSpPr txBox="1">
              <a:spLocks noChangeArrowheads="1"/>
            </p:cNvSpPr>
            <p:nvPr/>
          </p:nvSpPr>
          <p:spPr bwMode="auto">
            <a:xfrm>
              <a:off x="4495" y="1167"/>
              <a:ext cx="229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90322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000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531471" name="Line 15"/>
            <p:cNvSpPr>
              <a:spLocks noChangeShapeType="1"/>
            </p:cNvSpPr>
            <p:nvPr/>
          </p:nvSpPr>
          <p:spPr bwMode="auto">
            <a:xfrm rot="5400000">
              <a:off x="4267" y="792"/>
              <a:ext cx="0" cy="1485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31472" name="Text Box 16"/>
            <p:cNvSpPr txBox="1">
              <a:spLocks noChangeArrowheads="1"/>
            </p:cNvSpPr>
            <p:nvPr/>
          </p:nvSpPr>
          <p:spPr bwMode="auto">
            <a:xfrm rot="5400000">
              <a:off x="3832" y="1239"/>
              <a:ext cx="206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90322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000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31473" name="Oval 17"/>
            <p:cNvSpPr>
              <a:spLocks noChangeArrowheads="1"/>
            </p:cNvSpPr>
            <p:nvPr/>
          </p:nvSpPr>
          <p:spPr bwMode="auto">
            <a:xfrm rot="5400000">
              <a:off x="5008" y="1494"/>
              <a:ext cx="82" cy="79"/>
            </a:xfrm>
            <a:prstGeom prst="ellipse">
              <a:avLst/>
            </a:prstGeom>
            <a:solidFill>
              <a:srgbClr val="590322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31474" name="Oval 18"/>
            <p:cNvSpPr>
              <a:spLocks noChangeArrowheads="1"/>
            </p:cNvSpPr>
            <p:nvPr/>
          </p:nvSpPr>
          <p:spPr bwMode="auto">
            <a:xfrm rot="5400000">
              <a:off x="3455" y="1494"/>
              <a:ext cx="82" cy="79"/>
            </a:xfrm>
            <a:prstGeom prst="ellipse">
              <a:avLst/>
            </a:prstGeom>
            <a:solidFill>
              <a:srgbClr val="590322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31475" name="Oval 19"/>
            <p:cNvSpPr>
              <a:spLocks noChangeArrowheads="1"/>
            </p:cNvSpPr>
            <p:nvPr/>
          </p:nvSpPr>
          <p:spPr bwMode="auto">
            <a:xfrm>
              <a:off x="4009" y="1315"/>
              <a:ext cx="397" cy="41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9032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1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1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1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1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1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1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1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31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31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1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1460" grpId="0" autoUpdateAnimBg="0"/>
      <p:bldP spid="531461" grpId="0" autoUpdateAnimBg="0"/>
      <p:bldP spid="531462" grpId="0" autoUpdateAnimBg="0"/>
      <p:bldP spid="531463" grpId="0" autoUpdateAnimBg="0"/>
      <p:bldP spid="531465" grpId="0" autoUpdateAnimBg="0"/>
      <p:bldP spid="531467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14" name="Text Box 2"/>
          <p:cNvSpPr txBox="1">
            <a:spLocks noChangeArrowheads="1"/>
          </p:cNvSpPr>
          <p:nvPr/>
        </p:nvSpPr>
        <p:spPr bwMode="auto">
          <a:xfrm>
            <a:off x="-1588" y="176213"/>
            <a:ext cx="2476501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2. 伏安特性</a:t>
            </a:r>
          </a:p>
        </p:txBody>
      </p:sp>
      <p:sp>
        <p:nvSpPr>
          <p:cNvPr id="525317" name="Text Box 5"/>
          <p:cNvSpPr txBox="1">
            <a:spLocks noChangeArrowheads="1"/>
          </p:cNvSpPr>
          <p:nvPr/>
        </p:nvSpPr>
        <p:spPr bwMode="auto">
          <a:xfrm>
            <a:off x="381000" y="2578100"/>
            <a:ext cx="8382000" cy="170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76250" indent="-4762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572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0477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10000"/>
              </a:lnSpc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(1) 若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，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即直流电源，则其伏安特性为平行于电流轴的直线，反映输出电压与 电源中的电流大小和方向无关。</a:t>
            </a:r>
            <a:endParaRPr lang="zh-CN" altLang="en-US" sz="3200" b="0">
              <a:solidFill>
                <a:schemeClr val="tx2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525318" name="Rectangle 6"/>
          <p:cNvSpPr>
            <a:spLocks noChangeArrowheads="1"/>
          </p:cNvSpPr>
          <p:nvPr/>
        </p:nvSpPr>
        <p:spPr bwMode="auto">
          <a:xfrm>
            <a:off x="419100" y="4267200"/>
            <a:ext cx="830580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76250" indent="-4762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333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524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14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905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362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819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276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733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(2) 若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为随时间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变化的电源，即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=u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(t)，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则其变化规律由其本身决定，与外电路无关</a:t>
            </a:r>
            <a:r>
              <a:rPr lang="zh-CN" altLang="en-US" sz="3200">
                <a:solidFill>
                  <a:schemeClr val="tx2"/>
                </a:solidFill>
                <a:latin typeface="宋体" panose="02010600030101010101" pitchFamily="2" charset="-122"/>
                <a:sym typeface="MT Extra" panose="05050102010205020202" pitchFamily="18" charset="2"/>
              </a:rPr>
              <a:t>。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电压为零的电压源，伏安曲线与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 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轴重合，相当于短路线</a:t>
            </a:r>
            <a:r>
              <a:rPr lang="zh-CN" altLang="en-US" sz="3200">
                <a:solidFill>
                  <a:schemeClr val="tx2"/>
                </a:solidFill>
                <a:latin typeface="宋体" panose="02010600030101010101" pitchFamily="2" charset="-122"/>
                <a:sym typeface="MT Extra" panose="05050102010205020202" pitchFamily="18" charset="2"/>
              </a:rPr>
              <a:t>。</a:t>
            </a:r>
          </a:p>
        </p:txBody>
      </p:sp>
      <p:sp>
        <p:nvSpPr>
          <p:cNvPr id="525320" name="Text Box 8"/>
          <p:cNvSpPr txBox="1">
            <a:spLocks noChangeArrowheads="1"/>
          </p:cNvSpPr>
          <p:nvPr/>
        </p:nvSpPr>
        <p:spPr bwMode="auto">
          <a:xfrm>
            <a:off x="3048000" y="1328738"/>
            <a:ext cx="4175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0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20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endParaRPr lang="en-US" altLang="zh-CN" sz="2000" i="1">
              <a:solidFill>
                <a:schemeClr val="tx2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525321" name="Line 9"/>
          <p:cNvSpPr>
            <a:spLocks noChangeShapeType="1"/>
          </p:cNvSpPr>
          <p:nvPr/>
        </p:nvSpPr>
        <p:spPr bwMode="auto">
          <a:xfrm>
            <a:off x="4265613" y="450850"/>
            <a:ext cx="458787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25322" name="Line 10"/>
          <p:cNvSpPr>
            <a:spLocks noChangeShapeType="1"/>
          </p:cNvSpPr>
          <p:nvPr/>
        </p:nvSpPr>
        <p:spPr bwMode="auto">
          <a:xfrm rot="10800000">
            <a:off x="3784600" y="608013"/>
            <a:ext cx="0" cy="1865312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25323" name="Oval 11"/>
          <p:cNvSpPr>
            <a:spLocks noChangeArrowheads="1"/>
          </p:cNvSpPr>
          <p:nvPr/>
        </p:nvSpPr>
        <p:spPr bwMode="auto">
          <a:xfrm rot="10800000">
            <a:off x="3505200" y="1295400"/>
            <a:ext cx="539750" cy="539750"/>
          </a:xfrm>
          <a:prstGeom prst="ellipse">
            <a:avLst/>
          </a:prstGeom>
          <a:noFill/>
          <a:ln w="317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25324" name="Text Box 12"/>
          <p:cNvSpPr txBox="1">
            <a:spLocks noChangeArrowheads="1"/>
          </p:cNvSpPr>
          <p:nvPr/>
        </p:nvSpPr>
        <p:spPr bwMode="auto">
          <a:xfrm rot="10800000">
            <a:off x="3455988" y="912813"/>
            <a:ext cx="3286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+</a:t>
            </a:r>
          </a:p>
        </p:txBody>
      </p:sp>
      <p:sp>
        <p:nvSpPr>
          <p:cNvPr id="525325" name="Text Box 13"/>
          <p:cNvSpPr txBox="1">
            <a:spLocks noChangeArrowheads="1"/>
          </p:cNvSpPr>
          <p:nvPr/>
        </p:nvSpPr>
        <p:spPr bwMode="auto">
          <a:xfrm>
            <a:off x="3455988" y="1781175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_</a:t>
            </a:r>
          </a:p>
        </p:txBody>
      </p:sp>
      <p:sp>
        <p:nvSpPr>
          <p:cNvPr id="525326" name="Text Box 14"/>
          <p:cNvSpPr txBox="1">
            <a:spLocks noChangeArrowheads="1"/>
          </p:cNvSpPr>
          <p:nvPr/>
        </p:nvSpPr>
        <p:spPr bwMode="auto">
          <a:xfrm>
            <a:off x="4037013" y="228600"/>
            <a:ext cx="25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0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</a:p>
        </p:txBody>
      </p:sp>
      <p:sp>
        <p:nvSpPr>
          <p:cNvPr id="525327" name="Oval 15"/>
          <p:cNvSpPr>
            <a:spLocks noChangeArrowheads="1"/>
          </p:cNvSpPr>
          <p:nvPr/>
        </p:nvSpPr>
        <p:spPr bwMode="auto">
          <a:xfrm rot="10800000">
            <a:off x="4800600" y="2419350"/>
            <a:ext cx="107950" cy="107950"/>
          </a:xfrm>
          <a:prstGeom prst="ellips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25328" name="Line 16"/>
          <p:cNvSpPr>
            <a:spLocks noChangeShapeType="1"/>
          </p:cNvSpPr>
          <p:nvPr/>
        </p:nvSpPr>
        <p:spPr bwMode="auto">
          <a:xfrm rot="5400000">
            <a:off x="4292600" y="1965325"/>
            <a:ext cx="0" cy="10160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25329" name="Oval 17"/>
          <p:cNvSpPr>
            <a:spLocks noChangeArrowheads="1"/>
          </p:cNvSpPr>
          <p:nvPr/>
        </p:nvSpPr>
        <p:spPr bwMode="auto">
          <a:xfrm rot="10800000">
            <a:off x="4800600" y="554038"/>
            <a:ext cx="107950" cy="107950"/>
          </a:xfrm>
          <a:prstGeom prst="ellips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25330" name="Line 18"/>
          <p:cNvSpPr>
            <a:spLocks noChangeShapeType="1"/>
          </p:cNvSpPr>
          <p:nvPr/>
        </p:nvSpPr>
        <p:spPr bwMode="auto">
          <a:xfrm rot="5400000">
            <a:off x="4292600" y="100013"/>
            <a:ext cx="0" cy="10160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25331" name="Text Box 19"/>
          <p:cNvSpPr txBox="1">
            <a:spLocks noChangeArrowheads="1"/>
          </p:cNvSpPr>
          <p:nvPr/>
        </p:nvSpPr>
        <p:spPr bwMode="auto">
          <a:xfrm>
            <a:off x="4730750" y="1309688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0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</a:p>
        </p:txBody>
      </p:sp>
      <p:sp>
        <p:nvSpPr>
          <p:cNvPr id="525332" name="Text Box 20"/>
          <p:cNvSpPr txBox="1">
            <a:spLocks noChangeArrowheads="1"/>
          </p:cNvSpPr>
          <p:nvPr/>
        </p:nvSpPr>
        <p:spPr bwMode="auto">
          <a:xfrm rot="10800000">
            <a:off x="4724400" y="661988"/>
            <a:ext cx="328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+</a:t>
            </a:r>
          </a:p>
        </p:txBody>
      </p:sp>
      <p:sp>
        <p:nvSpPr>
          <p:cNvPr id="525333" name="Text Box 21"/>
          <p:cNvSpPr txBox="1">
            <a:spLocks noChangeArrowheads="1"/>
          </p:cNvSpPr>
          <p:nvPr/>
        </p:nvSpPr>
        <p:spPr bwMode="auto">
          <a:xfrm>
            <a:off x="4741863" y="18796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_</a:t>
            </a:r>
          </a:p>
        </p:txBody>
      </p:sp>
      <p:sp>
        <p:nvSpPr>
          <p:cNvPr id="525315" name="Line 3"/>
          <p:cNvSpPr>
            <a:spLocks noChangeShapeType="1"/>
          </p:cNvSpPr>
          <p:nvPr/>
        </p:nvSpPr>
        <p:spPr bwMode="auto">
          <a:xfrm>
            <a:off x="6411913" y="1327150"/>
            <a:ext cx="1797050" cy="0"/>
          </a:xfrm>
          <a:prstGeom prst="line">
            <a:avLst/>
          </a:prstGeom>
          <a:noFill/>
          <a:ln w="317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25316" name="Text Box 4"/>
          <p:cNvSpPr txBox="1">
            <a:spLocks noChangeArrowheads="1"/>
          </p:cNvSpPr>
          <p:nvPr/>
        </p:nvSpPr>
        <p:spPr bwMode="auto">
          <a:xfrm>
            <a:off x="8181975" y="1071563"/>
            <a:ext cx="58102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endParaRPr lang="en-US" altLang="zh-CN" i="1">
              <a:solidFill>
                <a:schemeClr val="tx2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pSp>
        <p:nvGrpSpPr>
          <p:cNvPr id="525334" name="Group 22"/>
          <p:cNvGrpSpPr>
            <a:grpSpLocks/>
          </p:cNvGrpSpPr>
          <p:nvPr/>
        </p:nvGrpSpPr>
        <p:grpSpPr bwMode="auto">
          <a:xfrm>
            <a:off x="6248400" y="509588"/>
            <a:ext cx="2262188" cy="2005012"/>
            <a:chOff x="3072" y="782"/>
            <a:chExt cx="1269" cy="1028"/>
          </a:xfrm>
        </p:grpSpPr>
        <p:sp>
          <p:nvSpPr>
            <p:cNvPr id="525335" name="Line 23"/>
            <p:cNvSpPr>
              <a:spLocks noChangeShapeType="1"/>
            </p:cNvSpPr>
            <p:nvPr/>
          </p:nvSpPr>
          <p:spPr bwMode="auto">
            <a:xfrm>
              <a:off x="3072" y="1498"/>
              <a:ext cx="1269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5336" name="Line 24"/>
            <p:cNvSpPr>
              <a:spLocks noChangeShapeType="1"/>
            </p:cNvSpPr>
            <p:nvPr/>
          </p:nvSpPr>
          <p:spPr bwMode="auto">
            <a:xfrm flipV="1">
              <a:off x="3583" y="818"/>
              <a:ext cx="0" cy="992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5337" name="Text Box 25"/>
            <p:cNvSpPr txBox="1">
              <a:spLocks noChangeArrowheads="1"/>
            </p:cNvSpPr>
            <p:nvPr/>
          </p:nvSpPr>
          <p:spPr bwMode="auto">
            <a:xfrm>
              <a:off x="3343" y="782"/>
              <a:ext cx="198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</a:p>
          </p:txBody>
        </p:sp>
        <p:sp>
          <p:nvSpPr>
            <p:cNvPr id="525338" name="Text Box 26"/>
            <p:cNvSpPr txBox="1">
              <a:spLocks noChangeArrowheads="1"/>
            </p:cNvSpPr>
            <p:nvPr/>
          </p:nvSpPr>
          <p:spPr bwMode="auto">
            <a:xfrm>
              <a:off x="4181" y="1525"/>
              <a:ext cx="151" cy="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</a:p>
          </p:txBody>
        </p:sp>
        <p:sp>
          <p:nvSpPr>
            <p:cNvPr id="525339" name="Text Box 27"/>
            <p:cNvSpPr txBox="1">
              <a:spLocks noChangeArrowheads="1"/>
            </p:cNvSpPr>
            <p:nvPr/>
          </p:nvSpPr>
          <p:spPr bwMode="auto">
            <a:xfrm>
              <a:off x="3358" y="1525"/>
              <a:ext cx="227" cy="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525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5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5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25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25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5314" grpId="0" autoUpdateAnimBg="0"/>
      <p:bldP spid="525317" grpId="0" build="p" autoUpdateAnimBg="0"/>
      <p:bldP spid="525318" grpId="0" build="p" autoUpdateAnimBg="0"/>
      <p:bldP spid="525315" grpId="0" animBg="1"/>
      <p:bldP spid="525316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338" name="Text Box 2"/>
          <p:cNvSpPr txBox="1">
            <a:spLocks noChangeArrowheads="1"/>
          </p:cNvSpPr>
          <p:nvPr/>
        </p:nvSpPr>
        <p:spPr bwMode="auto">
          <a:xfrm>
            <a:off x="838200" y="228600"/>
            <a:ext cx="56880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3. 理想电压源的开路与短路</a:t>
            </a:r>
          </a:p>
        </p:txBody>
      </p:sp>
      <p:grpSp>
        <p:nvGrpSpPr>
          <p:cNvPr id="526364" name="Group 28"/>
          <p:cNvGrpSpPr>
            <a:grpSpLocks/>
          </p:cNvGrpSpPr>
          <p:nvPr/>
        </p:nvGrpSpPr>
        <p:grpSpPr bwMode="auto">
          <a:xfrm>
            <a:off x="15875" y="1130300"/>
            <a:ext cx="3197225" cy="2298700"/>
            <a:chOff x="285" y="811"/>
            <a:chExt cx="1872" cy="1448"/>
          </a:xfrm>
        </p:grpSpPr>
        <p:grpSp>
          <p:nvGrpSpPr>
            <p:cNvPr id="526339" name="Group 3"/>
            <p:cNvGrpSpPr>
              <a:grpSpLocks/>
            </p:cNvGrpSpPr>
            <p:nvPr/>
          </p:nvGrpSpPr>
          <p:grpSpPr bwMode="auto">
            <a:xfrm>
              <a:off x="285" y="811"/>
              <a:ext cx="1254" cy="1448"/>
              <a:chOff x="777" y="520"/>
              <a:chExt cx="1254" cy="1448"/>
            </a:xfrm>
          </p:grpSpPr>
          <p:sp>
            <p:nvSpPr>
              <p:cNvPr id="526340" name="Text Box 4"/>
              <p:cNvSpPr txBox="1">
                <a:spLocks noChangeArrowheads="1"/>
              </p:cNvSpPr>
              <p:nvPr/>
            </p:nvSpPr>
            <p:spPr bwMode="auto">
              <a:xfrm>
                <a:off x="777" y="1213"/>
                <a:ext cx="24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000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u</a:t>
                </a:r>
                <a:r>
                  <a:rPr lang="en-US" altLang="zh-CN" sz="2000" baseline="-25000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S</a:t>
                </a:r>
                <a:endParaRPr lang="en-US" altLang="zh-CN" sz="2000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526341" name="Line 5"/>
              <p:cNvSpPr>
                <a:spLocks noChangeShapeType="1"/>
              </p:cNvSpPr>
              <p:nvPr/>
            </p:nvSpPr>
            <p:spPr bwMode="auto">
              <a:xfrm>
                <a:off x="1535" y="660"/>
                <a:ext cx="289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26342" name="Line 6"/>
              <p:cNvSpPr>
                <a:spLocks noChangeShapeType="1"/>
              </p:cNvSpPr>
              <p:nvPr/>
            </p:nvSpPr>
            <p:spPr bwMode="auto">
              <a:xfrm rot="10800000">
                <a:off x="1232" y="759"/>
                <a:ext cx="0" cy="1175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26343" name="Oval 7"/>
              <p:cNvSpPr>
                <a:spLocks noChangeArrowheads="1"/>
              </p:cNvSpPr>
              <p:nvPr/>
            </p:nvSpPr>
            <p:spPr bwMode="auto">
              <a:xfrm rot="10800000">
                <a:off x="1051" y="1201"/>
                <a:ext cx="340" cy="340"/>
              </a:xfrm>
              <a:prstGeom prst="ellipse">
                <a:avLst/>
              </a:prstGeom>
              <a:noFill/>
              <a:ln w="317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26344" name="Text Box 8"/>
              <p:cNvSpPr txBox="1">
                <a:spLocks noChangeArrowheads="1"/>
              </p:cNvSpPr>
              <p:nvPr/>
            </p:nvSpPr>
            <p:spPr bwMode="auto">
              <a:xfrm rot="10800000">
                <a:off x="1032" y="950"/>
                <a:ext cx="19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000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526345" name="Text Box 9"/>
              <p:cNvSpPr txBox="1">
                <a:spLocks noChangeArrowheads="1"/>
              </p:cNvSpPr>
              <p:nvPr/>
            </p:nvSpPr>
            <p:spPr bwMode="auto">
              <a:xfrm>
                <a:off x="1025" y="1498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000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_</a:t>
                </a:r>
              </a:p>
            </p:txBody>
          </p:sp>
          <p:sp>
            <p:nvSpPr>
              <p:cNvPr id="526346" name="Text Box 10"/>
              <p:cNvSpPr txBox="1">
                <a:spLocks noChangeArrowheads="1"/>
              </p:cNvSpPr>
              <p:nvPr/>
            </p:nvSpPr>
            <p:spPr bwMode="auto">
              <a:xfrm>
                <a:off x="1396" y="520"/>
                <a:ext cx="14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000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i</a:t>
                </a:r>
              </a:p>
            </p:txBody>
          </p:sp>
          <p:sp>
            <p:nvSpPr>
              <p:cNvPr id="526347" name="Oval 11"/>
              <p:cNvSpPr>
                <a:spLocks noChangeArrowheads="1"/>
              </p:cNvSpPr>
              <p:nvPr/>
            </p:nvSpPr>
            <p:spPr bwMode="auto">
              <a:xfrm rot="10800000">
                <a:off x="1872" y="1900"/>
                <a:ext cx="68" cy="68"/>
              </a:xfrm>
              <a:prstGeom prst="ellips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26348" name="Line 12"/>
              <p:cNvSpPr>
                <a:spLocks noChangeShapeType="1"/>
              </p:cNvSpPr>
              <p:nvPr/>
            </p:nvSpPr>
            <p:spPr bwMode="auto">
              <a:xfrm rot="5400000">
                <a:off x="1552" y="1614"/>
                <a:ext cx="0" cy="64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26349" name="Oval 13"/>
              <p:cNvSpPr>
                <a:spLocks noChangeArrowheads="1"/>
              </p:cNvSpPr>
              <p:nvPr/>
            </p:nvSpPr>
            <p:spPr bwMode="auto">
              <a:xfrm rot="10800000">
                <a:off x="1872" y="725"/>
                <a:ext cx="68" cy="68"/>
              </a:xfrm>
              <a:prstGeom prst="ellips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26350" name="Line 14"/>
              <p:cNvSpPr>
                <a:spLocks noChangeShapeType="1"/>
              </p:cNvSpPr>
              <p:nvPr/>
            </p:nvSpPr>
            <p:spPr bwMode="auto">
              <a:xfrm rot="5400000">
                <a:off x="1552" y="439"/>
                <a:ext cx="0" cy="64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26351" name="Text Box 15"/>
              <p:cNvSpPr txBox="1">
                <a:spLocks noChangeArrowheads="1"/>
              </p:cNvSpPr>
              <p:nvPr/>
            </p:nvSpPr>
            <p:spPr bwMode="auto">
              <a:xfrm>
                <a:off x="1835" y="1201"/>
                <a:ext cx="19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000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u</a:t>
                </a:r>
              </a:p>
            </p:txBody>
          </p:sp>
          <p:sp>
            <p:nvSpPr>
              <p:cNvPr id="526352" name="Text Box 16"/>
              <p:cNvSpPr txBox="1">
                <a:spLocks noChangeArrowheads="1"/>
              </p:cNvSpPr>
              <p:nvPr/>
            </p:nvSpPr>
            <p:spPr bwMode="auto">
              <a:xfrm rot="10800000">
                <a:off x="1831" y="792"/>
                <a:ext cx="19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000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526353" name="Text Box 17"/>
              <p:cNvSpPr txBox="1">
                <a:spLocks noChangeArrowheads="1"/>
              </p:cNvSpPr>
              <p:nvPr/>
            </p:nvSpPr>
            <p:spPr bwMode="auto">
              <a:xfrm>
                <a:off x="1835" y="1560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000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_</a:t>
                </a:r>
              </a:p>
            </p:txBody>
          </p:sp>
        </p:grpSp>
        <p:grpSp>
          <p:nvGrpSpPr>
            <p:cNvPr id="526354" name="Group 18"/>
            <p:cNvGrpSpPr>
              <a:grpSpLocks/>
            </p:cNvGrpSpPr>
            <p:nvPr/>
          </p:nvGrpSpPr>
          <p:grpSpPr bwMode="auto">
            <a:xfrm>
              <a:off x="1448" y="1061"/>
              <a:ext cx="709" cy="1164"/>
              <a:chOff x="1940" y="772"/>
              <a:chExt cx="709" cy="1164"/>
            </a:xfrm>
          </p:grpSpPr>
          <p:sp>
            <p:nvSpPr>
              <p:cNvPr id="526355" name="Line 19"/>
              <p:cNvSpPr>
                <a:spLocks noChangeShapeType="1"/>
              </p:cNvSpPr>
              <p:nvPr/>
            </p:nvSpPr>
            <p:spPr bwMode="auto">
              <a:xfrm flipV="1">
                <a:off x="1940" y="772"/>
                <a:ext cx="434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26356" name="Line 20"/>
              <p:cNvSpPr>
                <a:spLocks noChangeShapeType="1"/>
              </p:cNvSpPr>
              <p:nvPr/>
            </p:nvSpPr>
            <p:spPr bwMode="auto">
              <a:xfrm>
                <a:off x="2374" y="772"/>
                <a:ext cx="0" cy="1162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26357" name="Line 21"/>
              <p:cNvSpPr>
                <a:spLocks noChangeShapeType="1"/>
              </p:cNvSpPr>
              <p:nvPr/>
            </p:nvSpPr>
            <p:spPr bwMode="auto">
              <a:xfrm flipV="1">
                <a:off x="1940" y="1936"/>
                <a:ext cx="434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26358" name="Rectangle 22"/>
              <p:cNvSpPr>
                <a:spLocks noChangeArrowheads="1"/>
              </p:cNvSpPr>
              <p:nvPr/>
            </p:nvSpPr>
            <p:spPr bwMode="auto">
              <a:xfrm>
                <a:off x="2314" y="1213"/>
                <a:ext cx="120" cy="288"/>
              </a:xfrm>
              <a:prstGeom prst="rect">
                <a:avLst/>
              </a:prstGeom>
              <a:solidFill>
                <a:srgbClr val="0827E4"/>
              </a:solidFill>
              <a:ln w="3175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26359" name="Text Box 23"/>
              <p:cNvSpPr txBox="1">
                <a:spLocks noChangeArrowheads="1"/>
              </p:cNvSpPr>
              <p:nvPr/>
            </p:nvSpPr>
            <p:spPr bwMode="auto">
              <a:xfrm>
                <a:off x="2441" y="1248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000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R</a:t>
                </a:r>
              </a:p>
            </p:txBody>
          </p:sp>
        </p:grpSp>
      </p:grpSp>
      <p:sp>
        <p:nvSpPr>
          <p:cNvPr id="526362" name="Text Box 26"/>
          <p:cNvSpPr txBox="1">
            <a:spLocks noChangeArrowheads="1"/>
          </p:cNvSpPr>
          <p:nvPr/>
        </p:nvSpPr>
        <p:spPr bwMode="auto">
          <a:xfrm>
            <a:off x="990600" y="4114800"/>
            <a:ext cx="7162800" cy="206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285750" indent="-2857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762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zh-CN" altLang="en-US" sz="3600">
                <a:solidFill>
                  <a:srgbClr val="FFFF00"/>
                </a:solidFill>
                <a:latin typeface="Times New Roman" panose="02020603050405020304" pitchFamily="18" charset="0"/>
              </a:rPr>
              <a:t>实际电压源也不允许短路。因其内阻小，若短路，电流很大，可能烧毁电源。</a:t>
            </a:r>
          </a:p>
        </p:txBody>
      </p:sp>
      <p:sp>
        <p:nvSpPr>
          <p:cNvPr id="526363" name="Text Box 27"/>
          <p:cNvSpPr txBox="1">
            <a:spLocks noChangeArrowheads="1"/>
          </p:cNvSpPr>
          <p:nvPr/>
        </p:nvSpPr>
        <p:spPr bwMode="auto">
          <a:xfrm>
            <a:off x="3276600" y="1066800"/>
            <a:ext cx="5867400" cy="267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0" hangingPunct="0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(1) 开路：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，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=0，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。</a:t>
            </a:r>
            <a:endParaRPr lang="zh-CN" altLang="en-US" sz="3200">
              <a:solidFill>
                <a:schemeClr val="tx2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algn="just" eaLnBrk="0" hangingPunct="0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(2) 短路：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=0，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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理想电源出现病态，因此理想电压源不允许短路。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26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6338" grpId="0" autoUpdateAnimBg="0"/>
      <p:bldP spid="526362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2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4770438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2476500" indent="-2476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2857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3048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3238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3429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886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4343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800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5257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spcBef>
                <a:spcPct val="50000"/>
              </a:spcBef>
            </a:pPr>
            <a:r>
              <a:rPr lang="zh-CN" altLang="en-US" sz="4000">
                <a:solidFill>
                  <a:srgbClr val="FFFF00"/>
                </a:solidFill>
                <a:latin typeface="Times New Roman" panose="02020603050405020304" pitchFamily="18" charset="0"/>
              </a:rPr>
              <a:t>二、理想电流源</a:t>
            </a:r>
          </a:p>
        </p:txBody>
      </p:sp>
      <p:sp>
        <p:nvSpPr>
          <p:cNvPr id="527363" name="Text Box 3"/>
          <p:cNvSpPr txBox="1">
            <a:spLocks noChangeArrowheads="1"/>
          </p:cNvSpPr>
          <p:nvPr/>
        </p:nvSpPr>
        <p:spPr bwMode="auto">
          <a:xfrm>
            <a:off x="228600" y="1828800"/>
            <a:ext cx="18145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1. 特点：</a:t>
            </a:r>
          </a:p>
        </p:txBody>
      </p:sp>
      <p:sp>
        <p:nvSpPr>
          <p:cNvPr id="527364" name="Text Box 4"/>
          <p:cNvSpPr txBox="1">
            <a:spLocks noChangeArrowheads="1"/>
          </p:cNvSpPr>
          <p:nvPr/>
        </p:nvSpPr>
        <p:spPr bwMode="auto">
          <a:xfrm>
            <a:off x="381000" y="2679700"/>
            <a:ext cx="8534400" cy="399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57200" indent="-4572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914400" indent="-4572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371600" indent="-4572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828800" indent="-4572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86000" indent="-4572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AutoNum type="alphaLcParenBoth"/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电源电流由电源本身决定，与外电路无关；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直流电流源：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为常数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交流电流源：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是确定的时间函数，如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sin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t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(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b)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电源两端电压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可能为任意值，由电流源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和外电路共同决定。</a:t>
            </a:r>
          </a:p>
        </p:txBody>
      </p:sp>
      <p:sp>
        <p:nvSpPr>
          <p:cNvPr id="527368" name="Text Box 8"/>
          <p:cNvSpPr txBox="1">
            <a:spLocks noChangeArrowheads="1"/>
          </p:cNvSpPr>
          <p:nvPr/>
        </p:nvSpPr>
        <p:spPr bwMode="auto">
          <a:xfrm>
            <a:off x="2438400" y="12192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电路符号</a:t>
            </a:r>
            <a:endParaRPr lang="zh-CN" altLang="en-US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27369" name="Group 9"/>
          <p:cNvGrpSpPr>
            <a:grpSpLocks/>
          </p:cNvGrpSpPr>
          <p:nvPr/>
        </p:nvGrpSpPr>
        <p:grpSpPr bwMode="auto">
          <a:xfrm>
            <a:off x="5029200" y="609600"/>
            <a:ext cx="2284413" cy="1500188"/>
            <a:chOff x="2173" y="748"/>
            <a:chExt cx="1439" cy="945"/>
          </a:xfrm>
        </p:grpSpPr>
        <p:sp>
          <p:nvSpPr>
            <p:cNvPr id="527370" name="Text Box 10"/>
            <p:cNvSpPr txBox="1">
              <a:spLocks noChangeArrowheads="1"/>
            </p:cNvSpPr>
            <p:nvPr/>
          </p:nvSpPr>
          <p:spPr bwMode="auto">
            <a:xfrm>
              <a:off x="2790" y="748"/>
              <a:ext cx="2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000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sz="2000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S</a:t>
              </a:r>
              <a:endParaRPr lang="en-US" altLang="zh-CN" sz="20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27371" name="Line 11"/>
            <p:cNvSpPr>
              <a:spLocks noChangeShapeType="1"/>
            </p:cNvSpPr>
            <p:nvPr/>
          </p:nvSpPr>
          <p:spPr bwMode="auto">
            <a:xfrm flipH="1">
              <a:off x="2714" y="998"/>
              <a:ext cx="289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7372" name="Line 12"/>
            <p:cNvSpPr>
              <a:spLocks noChangeShapeType="1"/>
            </p:cNvSpPr>
            <p:nvPr/>
          </p:nvSpPr>
          <p:spPr bwMode="auto">
            <a:xfrm rot="5400000">
              <a:off x="3299" y="983"/>
              <a:ext cx="0" cy="49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7373" name="Oval 13"/>
            <p:cNvSpPr>
              <a:spLocks noChangeArrowheads="1"/>
            </p:cNvSpPr>
            <p:nvPr/>
          </p:nvSpPr>
          <p:spPr bwMode="auto">
            <a:xfrm rot="5400000">
              <a:off x="2714" y="1069"/>
              <a:ext cx="340" cy="340"/>
            </a:xfrm>
            <a:prstGeom prst="ellips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7374" name="Text Box 14"/>
            <p:cNvSpPr txBox="1">
              <a:spLocks noChangeArrowheads="1"/>
            </p:cNvSpPr>
            <p:nvPr/>
          </p:nvSpPr>
          <p:spPr bwMode="auto">
            <a:xfrm rot="5400000">
              <a:off x="2194" y="1388"/>
              <a:ext cx="20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000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27375" name="Text Box 15"/>
            <p:cNvSpPr txBox="1">
              <a:spLocks noChangeArrowheads="1"/>
            </p:cNvSpPr>
            <p:nvPr/>
          </p:nvSpPr>
          <p:spPr bwMode="auto">
            <a:xfrm>
              <a:off x="3416" y="1286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000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527376" name="Text Box 16"/>
            <p:cNvSpPr txBox="1">
              <a:spLocks noChangeArrowheads="1"/>
            </p:cNvSpPr>
            <p:nvPr/>
          </p:nvSpPr>
          <p:spPr bwMode="auto">
            <a:xfrm>
              <a:off x="2849" y="1443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000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</a:p>
          </p:txBody>
        </p:sp>
        <p:sp>
          <p:nvSpPr>
            <p:cNvPr id="527377" name="Oval 17"/>
            <p:cNvSpPr>
              <a:spLocks noChangeArrowheads="1"/>
            </p:cNvSpPr>
            <p:nvPr/>
          </p:nvSpPr>
          <p:spPr bwMode="auto">
            <a:xfrm rot="5400000">
              <a:off x="3544" y="1193"/>
              <a:ext cx="68" cy="68"/>
            </a:xfrm>
            <a:prstGeom prst="ellips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7378" name="Oval 18"/>
            <p:cNvSpPr>
              <a:spLocks noChangeArrowheads="1"/>
            </p:cNvSpPr>
            <p:nvPr/>
          </p:nvSpPr>
          <p:spPr bwMode="auto">
            <a:xfrm rot="5400000">
              <a:off x="2173" y="1193"/>
              <a:ext cx="68" cy="68"/>
            </a:xfrm>
            <a:prstGeom prst="ellips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7379" name="Line 19"/>
            <p:cNvSpPr>
              <a:spLocks noChangeShapeType="1"/>
            </p:cNvSpPr>
            <p:nvPr/>
          </p:nvSpPr>
          <p:spPr bwMode="auto">
            <a:xfrm rot="5400000">
              <a:off x="2478" y="991"/>
              <a:ext cx="0" cy="473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7380" name="Line 20"/>
            <p:cNvSpPr>
              <a:spLocks noChangeShapeType="1"/>
            </p:cNvSpPr>
            <p:nvPr/>
          </p:nvSpPr>
          <p:spPr bwMode="auto">
            <a:xfrm>
              <a:off x="2880" y="1079"/>
              <a:ext cx="0" cy="330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7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7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527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7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7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7362" grpId="0" autoUpdateAnimBg="0"/>
      <p:bldP spid="527363" grpId="0" autoUpdateAnimBg="0"/>
      <p:bldP spid="527364" grpId="0" autoUpdateAnimBg="0"/>
      <p:bldP spid="52736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solidFill>
            <a:srgbClr val="590322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参考书目</a:t>
            </a:r>
          </a:p>
        </p:txBody>
      </p:sp>
      <p:sp>
        <p:nvSpPr>
          <p:cNvPr id="425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5344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CN" altLang="en-US" sz="4000" b="0">
                <a:solidFill>
                  <a:schemeClr val="tx2"/>
                </a:solidFill>
                <a:ea typeface="楷体_GB2312" pitchFamily="49" charset="-122"/>
              </a:rPr>
              <a:t>邱关源.</a:t>
            </a:r>
            <a:r>
              <a:rPr lang="zh-CN" altLang="en-US" sz="4000" b="0">
                <a:solidFill>
                  <a:schemeClr val="hlin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_GB2312" pitchFamily="49" charset="-122"/>
              </a:rPr>
              <a:t>电路(第四版)</a:t>
            </a:r>
            <a:r>
              <a:rPr lang="zh-CN" altLang="en-US" sz="4000" b="0">
                <a:solidFill>
                  <a:schemeClr val="tx2"/>
                </a:solidFill>
                <a:ea typeface="楷体_GB2312" pitchFamily="49" charset="-122"/>
              </a:rPr>
              <a:t>，高等教育出版社，1999年</a:t>
            </a:r>
          </a:p>
          <a:p>
            <a:pPr>
              <a:lnSpc>
                <a:spcPct val="90000"/>
              </a:lnSpc>
            </a:pPr>
            <a:r>
              <a:rPr lang="zh-CN" altLang="en-US" sz="4000" b="0">
                <a:solidFill>
                  <a:schemeClr val="tx2"/>
                </a:solidFill>
                <a:ea typeface="楷体_GB2312" pitchFamily="49" charset="-122"/>
              </a:rPr>
              <a:t>李翰荪.</a:t>
            </a:r>
            <a:r>
              <a:rPr lang="zh-CN" altLang="en-US" sz="4000" b="0">
                <a:solidFill>
                  <a:schemeClr val="hlin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_GB2312" pitchFamily="49" charset="-122"/>
              </a:rPr>
              <a:t>简明电路分析基础</a:t>
            </a:r>
            <a:r>
              <a:rPr lang="zh-CN" altLang="en-US" sz="4000" b="0">
                <a:solidFill>
                  <a:schemeClr val="tx2"/>
                </a:solidFill>
                <a:ea typeface="楷体_GB2312" pitchFamily="49" charset="-122"/>
              </a:rPr>
              <a:t>，高等教育出版社，2002</a:t>
            </a:r>
          </a:p>
          <a:p>
            <a:pPr>
              <a:lnSpc>
                <a:spcPct val="90000"/>
              </a:lnSpc>
            </a:pPr>
            <a:r>
              <a:rPr lang="zh-CN" altLang="en-US" sz="4000" b="0">
                <a:solidFill>
                  <a:schemeClr val="tx2"/>
                </a:solidFill>
                <a:ea typeface="楷体_GB2312" pitchFamily="49" charset="-122"/>
              </a:rPr>
              <a:t>王蔼.</a:t>
            </a:r>
            <a:r>
              <a:rPr lang="zh-CN" altLang="en-US" sz="4000" b="0">
                <a:solidFill>
                  <a:schemeClr val="hlin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_GB2312" pitchFamily="49" charset="-122"/>
              </a:rPr>
              <a:t>基本电路理论(第三版)</a:t>
            </a:r>
            <a:r>
              <a:rPr lang="zh-CN" altLang="en-US" sz="4000" b="0">
                <a:solidFill>
                  <a:schemeClr val="tx2"/>
                </a:solidFill>
                <a:ea typeface="楷体_GB2312" pitchFamily="49" charset="-122"/>
              </a:rPr>
              <a:t>，上海科学技术文献出版社，2002</a:t>
            </a:r>
          </a:p>
          <a:p>
            <a:pPr>
              <a:lnSpc>
                <a:spcPct val="90000"/>
              </a:lnSpc>
            </a:pPr>
            <a:r>
              <a:rPr lang="zh-CN" altLang="en-US" sz="4000" b="0">
                <a:solidFill>
                  <a:schemeClr val="tx2"/>
                </a:solidFill>
                <a:ea typeface="楷体_GB2312" pitchFamily="49" charset="-122"/>
              </a:rPr>
              <a:t>江泽佳.</a:t>
            </a:r>
            <a:r>
              <a:rPr lang="zh-CN" altLang="en-US" sz="4000" b="0">
                <a:solidFill>
                  <a:schemeClr val="hlin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_GB2312" pitchFamily="49" charset="-122"/>
              </a:rPr>
              <a:t>电路原理</a:t>
            </a:r>
            <a:r>
              <a:rPr lang="zh-CN" altLang="en-US" sz="4000" b="0">
                <a:solidFill>
                  <a:schemeClr val="tx2"/>
                </a:solidFill>
                <a:ea typeface="楷体_GB2312" pitchFamily="49" charset="-122"/>
              </a:rPr>
              <a:t>，高等教育出版社，1985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6" name="Text Box 2"/>
          <p:cNvSpPr txBox="1">
            <a:spLocks noChangeArrowheads="1"/>
          </p:cNvSpPr>
          <p:nvPr/>
        </p:nvSpPr>
        <p:spPr bwMode="auto">
          <a:xfrm>
            <a:off x="-1588" y="174625"/>
            <a:ext cx="2476501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2. 伏安特性</a:t>
            </a:r>
          </a:p>
        </p:txBody>
      </p:sp>
      <p:sp>
        <p:nvSpPr>
          <p:cNvPr id="528389" name="Text Box 5"/>
          <p:cNvSpPr txBox="1">
            <a:spLocks noChangeArrowheads="1"/>
          </p:cNvSpPr>
          <p:nvPr/>
        </p:nvSpPr>
        <p:spPr bwMode="auto">
          <a:xfrm>
            <a:off x="419100" y="2359025"/>
            <a:ext cx="830580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76250" indent="-4762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572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0477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(1) 若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，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即直流电流源，则其伏安特性为平行于电压轴的直线，反映输出电流与端电压无关。</a:t>
            </a:r>
            <a:endParaRPr lang="zh-CN" altLang="en-US" sz="3200" b="0">
              <a:solidFill>
                <a:schemeClr val="tx2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528390" name="Rectangle 6"/>
          <p:cNvSpPr>
            <a:spLocks noChangeArrowheads="1"/>
          </p:cNvSpPr>
          <p:nvPr/>
        </p:nvSpPr>
        <p:spPr bwMode="auto">
          <a:xfrm>
            <a:off x="381000" y="4429125"/>
            <a:ext cx="838200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76250" indent="-4762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333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524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14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905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362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819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276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733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(2) 若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为随时间变化的电流源，则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(t)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的变化规律由其本身决定，与外电路无关</a:t>
            </a:r>
            <a:r>
              <a:rPr lang="zh-CN" altLang="en-US" sz="3200">
                <a:solidFill>
                  <a:schemeClr val="tx2"/>
                </a:solidFill>
                <a:latin typeface="宋体" panose="02010600030101010101" pitchFamily="2" charset="-122"/>
                <a:sym typeface="MT Extra" panose="05050102010205020202" pitchFamily="18" charset="2"/>
              </a:rPr>
              <a:t>。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电流为零的电流源，伏安曲线与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 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轴重合,相当于开路元件</a:t>
            </a:r>
            <a:r>
              <a:rPr lang="zh-CN" altLang="en-US" sz="3200">
                <a:solidFill>
                  <a:schemeClr val="tx2"/>
                </a:solidFill>
                <a:latin typeface="宋体" panose="02010600030101010101" pitchFamily="2" charset="-122"/>
                <a:sym typeface="MT Extra" panose="05050102010205020202" pitchFamily="18" charset="2"/>
              </a:rPr>
              <a:t>。</a:t>
            </a:r>
          </a:p>
        </p:txBody>
      </p:sp>
      <p:sp>
        <p:nvSpPr>
          <p:cNvPr id="528387" name="Line 3"/>
          <p:cNvSpPr>
            <a:spLocks noChangeShapeType="1"/>
          </p:cNvSpPr>
          <p:nvPr/>
        </p:nvSpPr>
        <p:spPr bwMode="auto">
          <a:xfrm rot="-5400000">
            <a:off x="6972300" y="1455738"/>
            <a:ext cx="1600200" cy="0"/>
          </a:xfrm>
          <a:prstGeom prst="line">
            <a:avLst/>
          </a:prstGeom>
          <a:noFill/>
          <a:ln w="317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28388" name="Text Box 4"/>
          <p:cNvSpPr txBox="1">
            <a:spLocks noChangeArrowheads="1"/>
          </p:cNvSpPr>
          <p:nvPr/>
        </p:nvSpPr>
        <p:spPr bwMode="auto">
          <a:xfrm>
            <a:off x="7808913" y="452438"/>
            <a:ext cx="395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0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endParaRPr lang="en-US" altLang="zh-CN" i="1">
              <a:solidFill>
                <a:schemeClr val="tx2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pSp>
        <p:nvGrpSpPr>
          <p:cNvPr id="528391" name="Group 7"/>
          <p:cNvGrpSpPr>
            <a:grpSpLocks/>
          </p:cNvGrpSpPr>
          <p:nvPr/>
        </p:nvGrpSpPr>
        <p:grpSpPr bwMode="auto">
          <a:xfrm>
            <a:off x="6400800" y="381000"/>
            <a:ext cx="2014538" cy="1997075"/>
            <a:chOff x="3072" y="781"/>
            <a:chExt cx="1269" cy="1029"/>
          </a:xfrm>
        </p:grpSpPr>
        <p:sp>
          <p:nvSpPr>
            <p:cNvPr id="528392" name="Line 8"/>
            <p:cNvSpPr>
              <a:spLocks noChangeShapeType="1"/>
            </p:cNvSpPr>
            <p:nvPr/>
          </p:nvSpPr>
          <p:spPr bwMode="auto">
            <a:xfrm>
              <a:off x="3072" y="1498"/>
              <a:ext cx="1269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8393" name="Line 9"/>
            <p:cNvSpPr>
              <a:spLocks noChangeShapeType="1"/>
            </p:cNvSpPr>
            <p:nvPr/>
          </p:nvSpPr>
          <p:spPr bwMode="auto">
            <a:xfrm flipV="1">
              <a:off x="3583" y="818"/>
              <a:ext cx="0" cy="992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8394" name="Text Box 10"/>
            <p:cNvSpPr txBox="1">
              <a:spLocks noChangeArrowheads="1"/>
            </p:cNvSpPr>
            <p:nvPr/>
          </p:nvSpPr>
          <p:spPr bwMode="auto">
            <a:xfrm>
              <a:off x="3331" y="781"/>
              <a:ext cx="223" cy="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</a:p>
          </p:txBody>
        </p:sp>
        <p:sp>
          <p:nvSpPr>
            <p:cNvPr id="528395" name="Text Box 11"/>
            <p:cNvSpPr txBox="1">
              <a:spLocks noChangeArrowheads="1"/>
            </p:cNvSpPr>
            <p:nvPr/>
          </p:nvSpPr>
          <p:spPr bwMode="auto">
            <a:xfrm>
              <a:off x="4172" y="1525"/>
              <a:ext cx="169" cy="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</a:p>
          </p:txBody>
        </p:sp>
        <p:sp>
          <p:nvSpPr>
            <p:cNvPr id="528396" name="Text Box 12"/>
            <p:cNvSpPr txBox="1">
              <a:spLocks noChangeArrowheads="1"/>
            </p:cNvSpPr>
            <p:nvPr/>
          </p:nvSpPr>
          <p:spPr bwMode="auto">
            <a:xfrm>
              <a:off x="3344" y="1525"/>
              <a:ext cx="255" cy="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O</a:t>
              </a:r>
            </a:p>
          </p:txBody>
        </p:sp>
      </p:grpSp>
      <p:grpSp>
        <p:nvGrpSpPr>
          <p:cNvPr id="528397" name="Group 13"/>
          <p:cNvGrpSpPr>
            <a:grpSpLocks/>
          </p:cNvGrpSpPr>
          <p:nvPr/>
        </p:nvGrpSpPr>
        <p:grpSpPr bwMode="auto">
          <a:xfrm>
            <a:off x="3200400" y="228600"/>
            <a:ext cx="2025650" cy="2298700"/>
            <a:chOff x="757" y="520"/>
            <a:chExt cx="1276" cy="1448"/>
          </a:xfrm>
        </p:grpSpPr>
        <p:sp>
          <p:nvSpPr>
            <p:cNvPr id="528398" name="Text Box 14"/>
            <p:cNvSpPr txBox="1">
              <a:spLocks noChangeArrowheads="1"/>
            </p:cNvSpPr>
            <p:nvPr/>
          </p:nvSpPr>
          <p:spPr bwMode="auto">
            <a:xfrm>
              <a:off x="757" y="1248"/>
              <a:ext cx="2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000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sz="2000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S</a:t>
              </a:r>
              <a:endParaRPr lang="en-US" altLang="zh-CN" sz="20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28399" name="Line 15"/>
            <p:cNvSpPr>
              <a:spLocks noChangeShapeType="1"/>
            </p:cNvSpPr>
            <p:nvPr/>
          </p:nvSpPr>
          <p:spPr bwMode="auto">
            <a:xfrm>
              <a:off x="1535" y="660"/>
              <a:ext cx="289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8400" name="Line 16"/>
            <p:cNvSpPr>
              <a:spLocks noChangeShapeType="1"/>
            </p:cNvSpPr>
            <p:nvPr/>
          </p:nvSpPr>
          <p:spPr bwMode="auto">
            <a:xfrm rot="10800000">
              <a:off x="1232" y="1541"/>
              <a:ext cx="0" cy="393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8401" name="Oval 17"/>
            <p:cNvSpPr>
              <a:spLocks noChangeArrowheads="1"/>
            </p:cNvSpPr>
            <p:nvPr/>
          </p:nvSpPr>
          <p:spPr bwMode="auto">
            <a:xfrm rot="10800000">
              <a:off x="1051" y="1201"/>
              <a:ext cx="340" cy="340"/>
            </a:xfrm>
            <a:prstGeom prst="ellips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8402" name="Text Box 18"/>
            <p:cNvSpPr txBox="1">
              <a:spLocks noChangeArrowheads="1"/>
            </p:cNvSpPr>
            <p:nvPr/>
          </p:nvSpPr>
          <p:spPr bwMode="auto">
            <a:xfrm>
              <a:off x="1391" y="520"/>
              <a:ext cx="16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000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</a:p>
          </p:txBody>
        </p:sp>
        <p:sp>
          <p:nvSpPr>
            <p:cNvPr id="528403" name="Oval 19"/>
            <p:cNvSpPr>
              <a:spLocks noChangeArrowheads="1"/>
            </p:cNvSpPr>
            <p:nvPr/>
          </p:nvSpPr>
          <p:spPr bwMode="auto">
            <a:xfrm rot="10800000">
              <a:off x="1872" y="1900"/>
              <a:ext cx="68" cy="68"/>
            </a:xfrm>
            <a:prstGeom prst="ellips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8404" name="Line 20"/>
            <p:cNvSpPr>
              <a:spLocks noChangeShapeType="1"/>
            </p:cNvSpPr>
            <p:nvPr/>
          </p:nvSpPr>
          <p:spPr bwMode="auto">
            <a:xfrm rot="5400000">
              <a:off x="1552" y="1614"/>
              <a:ext cx="0" cy="64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8405" name="Oval 21"/>
            <p:cNvSpPr>
              <a:spLocks noChangeArrowheads="1"/>
            </p:cNvSpPr>
            <p:nvPr/>
          </p:nvSpPr>
          <p:spPr bwMode="auto">
            <a:xfrm rot="10800000">
              <a:off x="1872" y="725"/>
              <a:ext cx="68" cy="68"/>
            </a:xfrm>
            <a:prstGeom prst="ellips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8406" name="Line 22"/>
            <p:cNvSpPr>
              <a:spLocks noChangeShapeType="1"/>
            </p:cNvSpPr>
            <p:nvPr/>
          </p:nvSpPr>
          <p:spPr bwMode="auto">
            <a:xfrm rot="5400000">
              <a:off x="1552" y="439"/>
              <a:ext cx="0" cy="64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8407" name="Text Box 23"/>
            <p:cNvSpPr txBox="1">
              <a:spLocks noChangeArrowheads="1"/>
            </p:cNvSpPr>
            <p:nvPr/>
          </p:nvSpPr>
          <p:spPr bwMode="auto">
            <a:xfrm>
              <a:off x="1828" y="1201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000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</a:p>
          </p:txBody>
        </p:sp>
        <p:sp>
          <p:nvSpPr>
            <p:cNvPr id="528408" name="Text Box 24"/>
            <p:cNvSpPr txBox="1">
              <a:spLocks noChangeArrowheads="1"/>
            </p:cNvSpPr>
            <p:nvPr/>
          </p:nvSpPr>
          <p:spPr bwMode="auto">
            <a:xfrm rot="10800000">
              <a:off x="1824" y="793"/>
              <a:ext cx="20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000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28409" name="Text Box 25"/>
            <p:cNvSpPr txBox="1">
              <a:spLocks noChangeArrowheads="1"/>
            </p:cNvSpPr>
            <p:nvPr/>
          </p:nvSpPr>
          <p:spPr bwMode="auto">
            <a:xfrm>
              <a:off x="1835" y="1560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000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528410" name="Line 26"/>
            <p:cNvSpPr>
              <a:spLocks noChangeShapeType="1"/>
            </p:cNvSpPr>
            <p:nvPr/>
          </p:nvSpPr>
          <p:spPr bwMode="auto">
            <a:xfrm rot="10800000" flipH="1">
              <a:off x="1232" y="755"/>
              <a:ext cx="0" cy="442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8411" name="Line 27"/>
            <p:cNvSpPr>
              <a:spLocks noChangeShapeType="1"/>
            </p:cNvSpPr>
            <p:nvPr/>
          </p:nvSpPr>
          <p:spPr bwMode="auto">
            <a:xfrm rot="5400000">
              <a:off x="1221" y="1222"/>
              <a:ext cx="0" cy="340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8412" name="Line 28"/>
            <p:cNvSpPr>
              <a:spLocks noChangeShapeType="1"/>
            </p:cNvSpPr>
            <p:nvPr/>
          </p:nvSpPr>
          <p:spPr bwMode="auto">
            <a:xfrm rot="-5400000">
              <a:off x="803" y="1369"/>
              <a:ext cx="344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8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28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8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28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28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28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28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75"/>
                                        <p:tgtEl>
                                          <p:spTgt spid="528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75"/>
                                        <p:tgtEl>
                                          <p:spTgt spid="528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8386" grpId="0" autoUpdateAnimBg="0"/>
      <p:bldP spid="528389" grpId="0" build="p" autoUpdateAnimBg="0"/>
      <p:bldP spid="528390" grpId="0" build="p" autoUpdateAnimBg="0"/>
      <p:bldP spid="528387" grpId="0" animBg="1"/>
      <p:bldP spid="528388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2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56880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3. 理想电流源的短路与开路</a:t>
            </a:r>
          </a:p>
        </p:txBody>
      </p:sp>
      <p:sp>
        <p:nvSpPr>
          <p:cNvPr id="532489" name="Text Box 9"/>
          <p:cNvSpPr txBox="1">
            <a:spLocks noChangeArrowheads="1"/>
          </p:cNvSpPr>
          <p:nvPr/>
        </p:nvSpPr>
        <p:spPr bwMode="auto">
          <a:xfrm>
            <a:off x="381000" y="4254500"/>
            <a:ext cx="7696200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76250" indent="-4762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6667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(2) 开路：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，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，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。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若强迫断开电流源回路，电路模型为病态，理想电流源不允许开路。</a:t>
            </a:r>
          </a:p>
        </p:txBody>
      </p:sp>
      <p:sp>
        <p:nvSpPr>
          <p:cNvPr id="532490" name="Text Box 10"/>
          <p:cNvSpPr txBox="1">
            <a:spLocks noChangeArrowheads="1"/>
          </p:cNvSpPr>
          <p:nvPr/>
        </p:nvSpPr>
        <p:spPr bwMode="auto">
          <a:xfrm>
            <a:off x="381000" y="2462213"/>
            <a:ext cx="5791200" cy="127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476250" indent="-4762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6667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(1) 短路：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=0，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，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u=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电流源被短路。</a:t>
            </a:r>
          </a:p>
        </p:txBody>
      </p:sp>
      <p:grpSp>
        <p:nvGrpSpPr>
          <p:cNvPr id="532507" name="Group 27"/>
          <p:cNvGrpSpPr>
            <a:grpSpLocks/>
          </p:cNvGrpSpPr>
          <p:nvPr/>
        </p:nvGrpSpPr>
        <p:grpSpPr bwMode="auto">
          <a:xfrm>
            <a:off x="5491163" y="260350"/>
            <a:ext cx="3441700" cy="2635250"/>
            <a:chOff x="290" y="810"/>
            <a:chExt cx="1870" cy="1431"/>
          </a:xfrm>
        </p:grpSpPr>
        <p:grpSp>
          <p:nvGrpSpPr>
            <p:cNvPr id="532483" name="Group 3"/>
            <p:cNvGrpSpPr>
              <a:grpSpLocks/>
            </p:cNvGrpSpPr>
            <p:nvPr/>
          </p:nvGrpSpPr>
          <p:grpSpPr bwMode="auto">
            <a:xfrm>
              <a:off x="1458" y="1032"/>
              <a:ext cx="702" cy="1164"/>
              <a:chOff x="1940" y="772"/>
              <a:chExt cx="702" cy="1164"/>
            </a:xfrm>
          </p:grpSpPr>
          <p:sp>
            <p:nvSpPr>
              <p:cNvPr id="532484" name="Line 4"/>
              <p:cNvSpPr>
                <a:spLocks noChangeShapeType="1"/>
              </p:cNvSpPr>
              <p:nvPr/>
            </p:nvSpPr>
            <p:spPr bwMode="auto">
              <a:xfrm flipV="1">
                <a:off x="1940" y="772"/>
                <a:ext cx="434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32485" name="Line 5"/>
              <p:cNvSpPr>
                <a:spLocks noChangeShapeType="1"/>
              </p:cNvSpPr>
              <p:nvPr/>
            </p:nvSpPr>
            <p:spPr bwMode="auto">
              <a:xfrm>
                <a:off x="2374" y="772"/>
                <a:ext cx="0" cy="1162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32486" name="Line 6"/>
              <p:cNvSpPr>
                <a:spLocks noChangeShapeType="1"/>
              </p:cNvSpPr>
              <p:nvPr/>
            </p:nvSpPr>
            <p:spPr bwMode="auto">
              <a:xfrm flipV="1">
                <a:off x="1940" y="1936"/>
                <a:ext cx="434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32487" name="Rectangle 7"/>
              <p:cNvSpPr>
                <a:spLocks noChangeArrowheads="1"/>
              </p:cNvSpPr>
              <p:nvPr/>
            </p:nvSpPr>
            <p:spPr bwMode="auto">
              <a:xfrm>
                <a:off x="2314" y="1213"/>
                <a:ext cx="120" cy="288"/>
              </a:xfrm>
              <a:prstGeom prst="rect">
                <a:avLst/>
              </a:prstGeom>
              <a:solidFill>
                <a:srgbClr val="0827E4"/>
              </a:solidFill>
              <a:ln w="3175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32488" name="Text Box 8"/>
              <p:cNvSpPr txBox="1">
                <a:spLocks noChangeArrowheads="1"/>
              </p:cNvSpPr>
              <p:nvPr/>
            </p:nvSpPr>
            <p:spPr bwMode="auto">
              <a:xfrm>
                <a:off x="2450" y="1266"/>
                <a:ext cx="192" cy="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000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R</a:t>
                </a:r>
              </a:p>
            </p:txBody>
          </p:sp>
        </p:grpSp>
        <p:grpSp>
          <p:nvGrpSpPr>
            <p:cNvPr id="532491" name="Group 11"/>
            <p:cNvGrpSpPr>
              <a:grpSpLocks/>
            </p:cNvGrpSpPr>
            <p:nvPr/>
          </p:nvGrpSpPr>
          <p:grpSpPr bwMode="auto">
            <a:xfrm>
              <a:off x="290" y="810"/>
              <a:ext cx="1259" cy="1431"/>
              <a:chOff x="772" y="537"/>
              <a:chExt cx="1259" cy="1431"/>
            </a:xfrm>
          </p:grpSpPr>
          <p:sp>
            <p:nvSpPr>
              <p:cNvPr id="532492" name="Text Box 12"/>
              <p:cNvSpPr txBox="1">
                <a:spLocks noChangeArrowheads="1"/>
              </p:cNvSpPr>
              <p:nvPr/>
            </p:nvSpPr>
            <p:spPr bwMode="auto">
              <a:xfrm>
                <a:off x="772" y="1265"/>
                <a:ext cx="188" cy="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000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i</a:t>
                </a:r>
                <a:r>
                  <a:rPr lang="en-US" altLang="zh-CN" sz="2000" baseline="-25000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S</a:t>
                </a:r>
                <a:endParaRPr lang="en-US" altLang="zh-CN" sz="2000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532493" name="Line 13"/>
              <p:cNvSpPr>
                <a:spLocks noChangeShapeType="1"/>
              </p:cNvSpPr>
              <p:nvPr/>
            </p:nvSpPr>
            <p:spPr bwMode="auto">
              <a:xfrm>
                <a:off x="1535" y="660"/>
                <a:ext cx="289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32494" name="Line 14"/>
              <p:cNvSpPr>
                <a:spLocks noChangeShapeType="1"/>
              </p:cNvSpPr>
              <p:nvPr/>
            </p:nvSpPr>
            <p:spPr bwMode="auto">
              <a:xfrm rot="10800000">
                <a:off x="1232" y="1541"/>
                <a:ext cx="0" cy="393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32495" name="Oval 15"/>
              <p:cNvSpPr>
                <a:spLocks noChangeArrowheads="1"/>
              </p:cNvSpPr>
              <p:nvPr/>
            </p:nvSpPr>
            <p:spPr bwMode="auto">
              <a:xfrm rot="10800000">
                <a:off x="1051" y="1201"/>
                <a:ext cx="340" cy="340"/>
              </a:xfrm>
              <a:prstGeom prst="ellipse">
                <a:avLst/>
              </a:prstGeom>
              <a:noFill/>
              <a:ln w="317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32496" name="Text Box 16"/>
              <p:cNvSpPr txBox="1">
                <a:spLocks noChangeArrowheads="1"/>
              </p:cNvSpPr>
              <p:nvPr/>
            </p:nvSpPr>
            <p:spPr bwMode="auto">
              <a:xfrm>
                <a:off x="1402" y="537"/>
                <a:ext cx="138" cy="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000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i</a:t>
                </a:r>
              </a:p>
            </p:txBody>
          </p:sp>
          <p:sp>
            <p:nvSpPr>
              <p:cNvPr id="532497" name="Oval 17"/>
              <p:cNvSpPr>
                <a:spLocks noChangeArrowheads="1"/>
              </p:cNvSpPr>
              <p:nvPr/>
            </p:nvSpPr>
            <p:spPr bwMode="auto">
              <a:xfrm rot="10800000">
                <a:off x="1872" y="1900"/>
                <a:ext cx="68" cy="68"/>
              </a:xfrm>
              <a:prstGeom prst="ellips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32498" name="Line 18"/>
              <p:cNvSpPr>
                <a:spLocks noChangeShapeType="1"/>
              </p:cNvSpPr>
              <p:nvPr/>
            </p:nvSpPr>
            <p:spPr bwMode="auto">
              <a:xfrm rot="5400000">
                <a:off x="1552" y="1614"/>
                <a:ext cx="0" cy="64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32499" name="Oval 19"/>
              <p:cNvSpPr>
                <a:spLocks noChangeArrowheads="1"/>
              </p:cNvSpPr>
              <p:nvPr/>
            </p:nvSpPr>
            <p:spPr bwMode="auto">
              <a:xfrm rot="10800000">
                <a:off x="1872" y="725"/>
                <a:ext cx="68" cy="68"/>
              </a:xfrm>
              <a:prstGeom prst="ellips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32500" name="Line 20"/>
              <p:cNvSpPr>
                <a:spLocks noChangeShapeType="1"/>
              </p:cNvSpPr>
              <p:nvPr/>
            </p:nvSpPr>
            <p:spPr bwMode="auto">
              <a:xfrm rot="5400000">
                <a:off x="1552" y="439"/>
                <a:ext cx="0" cy="64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32501" name="Text Box 21"/>
              <p:cNvSpPr txBox="1">
                <a:spLocks noChangeArrowheads="1"/>
              </p:cNvSpPr>
              <p:nvPr/>
            </p:nvSpPr>
            <p:spPr bwMode="auto">
              <a:xfrm>
                <a:off x="1841" y="1218"/>
                <a:ext cx="177" cy="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000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u</a:t>
                </a:r>
              </a:p>
            </p:txBody>
          </p:sp>
          <p:sp>
            <p:nvSpPr>
              <p:cNvPr id="532502" name="Text Box 22"/>
              <p:cNvSpPr txBox="1">
                <a:spLocks noChangeArrowheads="1"/>
              </p:cNvSpPr>
              <p:nvPr/>
            </p:nvSpPr>
            <p:spPr bwMode="auto">
              <a:xfrm rot="10800000">
                <a:off x="1838" y="809"/>
                <a:ext cx="179" cy="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000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532503" name="Text Box 23"/>
              <p:cNvSpPr txBox="1">
                <a:spLocks noChangeArrowheads="1"/>
              </p:cNvSpPr>
              <p:nvPr/>
            </p:nvSpPr>
            <p:spPr bwMode="auto">
              <a:xfrm>
                <a:off x="1835" y="1578"/>
                <a:ext cx="196" cy="2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000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_</a:t>
                </a:r>
              </a:p>
            </p:txBody>
          </p:sp>
          <p:sp>
            <p:nvSpPr>
              <p:cNvPr id="532504" name="Line 24"/>
              <p:cNvSpPr>
                <a:spLocks noChangeShapeType="1"/>
              </p:cNvSpPr>
              <p:nvPr/>
            </p:nvSpPr>
            <p:spPr bwMode="auto">
              <a:xfrm rot="10800000" flipH="1">
                <a:off x="1232" y="755"/>
                <a:ext cx="0" cy="442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32505" name="Line 25"/>
              <p:cNvSpPr>
                <a:spLocks noChangeShapeType="1"/>
              </p:cNvSpPr>
              <p:nvPr/>
            </p:nvSpPr>
            <p:spPr bwMode="auto">
              <a:xfrm rot="5400000">
                <a:off x="1221" y="1222"/>
                <a:ext cx="0" cy="34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32506" name="Line 26"/>
              <p:cNvSpPr>
                <a:spLocks noChangeShapeType="1"/>
              </p:cNvSpPr>
              <p:nvPr/>
            </p:nvSpPr>
            <p:spPr bwMode="auto">
              <a:xfrm rot="-5400000">
                <a:off x="803" y="1369"/>
                <a:ext cx="344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324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324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482" grpId="0" autoUpdateAnimBg="0"/>
      <p:bldP spid="532489" grpId="0" autoUpdateAnimBg="0"/>
      <p:bldP spid="532490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1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8077200" cy="685800"/>
          </a:xfrm>
          <a:solidFill>
            <a:srgbClr val="670511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1.4  电阻元件 (</a:t>
            </a:r>
            <a:r>
              <a:rPr lang="en-US" altLang="zh-CN" sz="4800">
                <a:latin typeface="楷体_GB2312" pitchFamily="49" charset="-122"/>
                <a:ea typeface="楷体_GB2312" pitchFamily="49" charset="-122"/>
              </a:rPr>
              <a:t>resistor)</a:t>
            </a:r>
            <a:endParaRPr lang="zh-CN" altLang="en-US" sz="480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59108" name="Text Box 4"/>
          <p:cNvSpPr txBox="1">
            <a:spLocks noChangeArrowheads="1"/>
          </p:cNvSpPr>
          <p:nvPr/>
        </p:nvSpPr>
        <p:spPr bwMode="auto">
          <a:xfrm>
            <a:off x="457200" y="1143000"/>
            <a:ext cx="8382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666750" indent="-6667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572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0477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/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一、线性电阻元件</a:t>
            </a:r>
          </a:p>
          <a:p>
            <a:pPr algn="just" eaLnBrk="0" hangingPunct="0"/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任何时刻端电压与其电流成正比的电阻元件。</a:t>
            </a:r>
          </a:p>
        </p:txBody>
      </p:sp>
      <p:sp>
        <p:nvSpPr>
          <p:cNvPr id="559109" name="Text Box 5"/>
          <p:cNvSpPr txBox="1">
            <a:spLocks noChangeArrowheads="1"/>
          </p:cNvSpPr>
          <p:nvPr/>
        </p:nvSpPr>
        <p:spPr bwMode="auto">
          <a:xfrm>
            <a:off x="304800" y="2286000"/>
            <a:ext cx="14065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1.</a:t>
            </a:r>
            <a:r>
              <a:rPr lang="zh-CN" altLang="en-US" sz="3200" b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符号</a:t>
            </a:r>
          </a:p>
        </p:txBody>
      </p:sp>
      <p:sp>
        <p:nvSpPr>
          <p:cNvPr id="559110" name="Text Box 6"/>
          <p:cNvSpPr txBox="1">
            <a:spLocks noChangeArrowheads="1"/>
          </p:cNvSpPr>
          <p:nvPr/>
        </p:nvSpPr>
        <p:spPr bwMode="auto">
          <a:xfrm>
            <a:off x="762000" y="4419600"/>
            <a:ext cx="40544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(1)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u,i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关联参考取向时</a:t>
            </a:r>
          </a:p>
        </p:txBody>
      </p:sp>
      <p:grpSp>
        <p:nvGrpSpPr>
          <p:cNvPr id="559111" name="Group 7"/>
          <p:cNvGrpSpPr>
            <a:grpSpLocks/>
          </p:cNvGrpSpPr>
          <p:nvPr/>
        </p:nvGrpSpPr>
        <p:grpSpPr bwMode="auto">
          <a:xfrm>
            <a:off x="3429000" y="2349500"/>
            <a:ext cx="2971800" cy="850900"/>
            <a:chOff x="1956" y="1461"/>
            <a:chExt cx="1755" cy="456"/>
          </a:xfrm>
        </p:grpSpPr>
        <p:sp>
          <p:nvSpPr>
            <p:cNvPr id="559112" name="Text Box 8"/>
            <p:cNvSpPr txBox="1">
              <a:spLocks noChangeArrowheads="1"/>
            </p:cNvSpPr>
            <p:nvPr/>
          </p:nvSpPr>
          <p:spPr bwMode="auto">
            <a:xfrm>
              <a:off x="2724" y="1461"/>
              <a:ext cx="229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R</a:t>
              </a:r>
              <a:endParaRPr lang="en-US" altLang="zh-CN" sz="3200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559113" name="Group 9"/>
            <p:cNvGrpSpPr>
              <a:grpSpLocks/>
            </p:cNvGrpSpPr>
            <p:nvPr/>
          </p:nvGrpSpPr>
          <p:grpSpPr bwMode="auto">
            <a:xfrm>
              <a:off x="1956" y="1776"/>
              <a:ext cx="1755" cy="141"/>
              <a:chOff x="1956" y="1776"/>
              <a:chExt cx="1755" cy="141"/>
            </a:xfrm>
          </p:grpSpPr>
          <p:sp>
            <p:nvSpPr>
              <p:cNvPr id="559114" name="Rectangle 10"/>
              <p:cNvSpPr>
                <a:spLocks noChangeArrowheads="1"/>
              </p:cNvSpPr>
              <p:nvPr/>
            </p:nvSpPr>
            <p:spPr bwMode="auto">
              <a:xfrm>
                <a:off x="2592" y="1776"/>
                <a:ext cx="480" cy="141"/>
              </a:xfrm>
              <a:prstGeom prst="rect">
                <a:avLst/>
              </a:prstGeom>
              <a:solidFill>
                <a:schemeClr val="accent2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59115" name="Line 11"/>
              <p:cNvSpPr>
                <a:spLocks noChangeShapeType="1"/>
              </p:cNvSpPr>
              <p:nvPr/>
            </p:nvSpPr>
            <p:spPr bwMode="auto">
              <a:xfrm flipH="1" flipV="1">
                <a:off x="2016" y="1846"/>
                <a:ext cx="57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59116" name="Line 12"/>
              <p:cNvSpPr>
                <a:spLocks noChangeShapeType="1"/>
              </p:cNvSpPr>
              <p:nvPr/>
            </p:nvSpPr>
            <p:spPr bwMode="auto">
              <a:xfrm>
                <a:off x="3072" y="1846"/>
                <a:ext cx="57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59117" name="Oval 13"/>
              <p:cNvSpPr>
                <a:spLocks noChangeAspect="1" noChangeArrowheads="1"/>
              </p:cNvSpPr>
              <p:nvPr/>
            </p:nvSpPr>
            <p:spPr bwMode="auto">
              <a:xfrm>
                <a:off x="1956" y="1812"/>
                <a:ext cx="63" cy="63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59118" name="Oval 14"/>
              <p:cNvSpPr>
                <a:spLocks noChangeAspect="1" noChangeArrowheads="1"/>
              </p:cNvSpPr>
              <p:nvPr/>
            </p:nvSpPr>
            <p:spPr bwMode="auto">
              <a:xfrm>
                <a:off x="3648" y="1824"/>
                <a:ext cx="63" cy="63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559119" name="Group 15"/>
          <p:cNvGrpSpPr>
            <a:grpSpLocks/>
          </p:cNvGrpSpPr>
          <p:nvPr/>
        </p:nvGrpSpPr>
        <p:grpSpPr bwMode="auto">
          <a:xfrm>
            <a:off x="5181600" y="4724400"/>
            <a:ext cx="3259138" cy="1549400"/>
            <a:chOff x="1680" y="3008"/>
            <a:chExt cx="2053" cy="976"/>
          </a:xfrm>
        </p:grpSpPr>
        <p:sp>
          <p:nvSpPr>
            <p:cNvPr id="559120" name="Text Box 16"/>
            <p:cNvSpPr txBox="1">
              <a:spLocks noChangeArrowheads="1"/>
            </p:cNvSpPr>
            <p:nvPr/>
          </p:nvSpPr>
          <p:spPr bwMode="auto">
            <a:xfrm>
              <a:off x="2705" y="3008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R</a:t>
              </a:r>
              <a:endParaRPr lang="en-US" altLang="zh-CN" sz="3200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559121" name="Group 17"/>
            <p:cNvGrpSpPr>
              <a:grpSpLocks/>
            </p:cNvGrpSpPr>
            <p:nvPr/>
          </p:nvGrpSpPr>
          <p:grpSpPr bwMode="auto">
            <a:xfrm>
              <a:off x="1680" y="3024"/>
              <a:ext cx="878" cy="288"/>
              <a:chOff x="1615" y="2622"/>
              <a:chExt cx="1021" cy="343"/>
            </a:xfrm>
          </p:grpSpPr>
          <p:sp>
            <p:nvSpPr>
              <p:cNvPr id="559122" name="AutoShape 18"/>
              <p:cNvSpPr>
                <a:spLocks noChangeArrowheads="1"/>
              </p:cNvSpPr>
              <p:nvPr/>
            </p:nvSpPr>
            <p:spPr bwMode="auto">
              <a:xfrm>
                <a:off x="2021" y="2649"/>
                <a:ext cx="615" cy="306"/>
              </a:xfrm>
              <a:prstGeom prst="rightArrow">
                <a:avLst>
                  <a:gd name="adj1" fmla="val 50000"/>
                  <a:gd name="adj2" fmla="val 50245"/>
                </a:avLst>
              </a:prstGeom>
              <a:solidFill>
                <a:schemeClr val="accent1"/>
              </a:solidFill>
              <a:ln w="28575" cap="sq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endParaRPr lang="zh-CN" altLang="en-US" sz="3200">
                  <a:solidFill>
                    <a:schemeClr val="accent1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59123" name="Text Box 19"/>
              <p:cNvSpPr txBox="1">
                <a:spLocks noChangeArrowheads="1"/>
              </p:cNvSpPr>
              <p:nvPr/>
            </p:nvSpPr>
            <p:spPr bwMode="auto">
              <a:xfrm>
                <a:off x="1615" y="2622"/>
                <a:ext cx="406" cy="3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/>
                <a:r>
                  <a:rPr lang="en-US" altLang="zh-CN" i="1">
                    <a:solidFill>
                      <a:schemeClr val="tx2"/>
                    </a:solidFill>
                    <a:latin typeface="Times New Roman" panose="02020603050405020304" pitchFamily="18" charset="0"/>
                  </a:rPr>
                  <a:t>i</a:t>
                </a:r>
                <a:endParaRPr lang="en-US" altLang="zh-CN" sz="4400">
                  <a:solidFill>
                    <a:schemeClr val="tx2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59124" name="Text Box 20"/>
            <p:cNvSpPr txBox="1">
              <a:spLocks noChangeArrowheads="1"/>
            </p:cNvSpPr>
            <p:nvPr/>
          </p:nvSpPr>
          <p:spPr bwMode="auto">
            <a:xfrm>
              <a:off x="2640" y="3696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u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59125" name="Rectangle 21"/>
            <p:cNvSpPr>
              <a:spLocks noChangeArrowheads="1"/>
            </p:cNvSpPr>
            <p:nvPr/>
          </p:nvSpPr>
          <p:spPr bwMode="auto">
            <a:xfrm>
              <a:off x="1914" y="3453"/>
              <a:ext cx="317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sz="4400">
                  <a:solidFill>
                    <a:schemeClr val="hlink"/>
                  </a:solidFill>
                  <a:latin typeface="Times New Roman" panose="02020603050405020304" pitchFamily="18" charset="0"/>
                  <a:sym typeface="CommonBullets" pitchFamily="34" charset="2"/>
                </a:rPr>
                <a:t>+</a:t>
              </a:r>
            </a:p>
          </p:txBody>
        </p:sp>
        <p:sp>
          <p:nvSpPr>
            <p:cNvPr id="559126" name="Line 22"/>
            <p:cNvSpPr>
              <a:spLocks noChangeShapeType="1"/>
            </p:cNvSpPr>
            <p:nvPr/>
          </p:nvSpPr>
          <p:spPr bwMode="auto">
            <a:xfrm>
              <a:off x="3541" y="3696"/>
              <a:ext cx="192" cy="0"/>
            </a:xfrm>
            <a:prstGeom prst="line">
              <a:avLst/>
            </a:prstGeom>
            <a:noFill/>
            <a:ln w="28575" cap="sq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59127" name="Group 23"/>
            <p:cNvGrpSpPr>
              <a:grpSpLocks/>
            </p:cNvGrpSpPr>
            <p:nvPr/>
          </p:nvGrpSpPr>
          <p:grpSpPr bwMode="auto">
            <a:xfrm>
              <a:off x="1986" y="3383"/>
              <a:ext cx="1731" cy="141"/>
              <a:chOff x="1986" y="3383"/>
              <a:chExt cx="1731" cy="141"/>
            </a:xfrm>
          </p:grpSpPr>
          <p:sp>
            <p:nvSpPr>
              <p:cNvPr id="559128" name="Rectangle 24"/>
              <p:cNvSpPr>
                <a:spLocks noChangeArrowheads="1"/>
              </p:cNvSpPr>
              <p:nvPr/>
            </p:nvSpPr>
            <p:spPr bwMode="auto">
              <a:xfrm>
                <a:off x="2610" y="3383"/>
                <a:ext cx="480" cy="141"/>
              </a:xfrm>
              <a:prstGeom prst="rect">
                <a:avLst/>
              </a:prstGeom>
              <a:solidFill>
                <a:schemeClr val="accent2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59129" name="Line 25"/>
              <p:cNvSpPr>
                <a:spLocks noChangeShapeType="1"/>
              </p:cNvSpPr>
              <p:nvPr/>
            </p:nvSpPr>
            <p:spPr bwMode="auto">
              <a:xfrm flipH="1" flipV="1">
                <a:off x="2034" y="3453"/>
                <a:ext cx="57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59130" name="Line 26"/>
              <p:cNvSpPr>
                <a:spLocks noChangeShapeType="1"/>
              </p:cNvSpPr>
              <p:nvPr/>
            </p:nvSpPr>
            <p:spPr bwMode="auto">
              <a:xfrm>
                <a:off x="3090" y="3453"/>
                <a:ext cx="57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59131" name="Oval 27"/>
              <p:cNvSpPr>
                <a:spLocks noChangeAspect="1" noChangeArrowheads="1"/>
              </p:cNvSpPr>
              <p:nvPr/>
            </p:nvSpPr>
            <p:spPr bwMode="auto">
              <a:xfrm>
                <a:off x="1986" y="3419"/>
                <a:ext cx="63" cy="63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59132" name="Oval 28"/>
              <p:cNvSpPr>
                <a:spLocks noChangeAspect="1" noChangeArrowheads="1"/>
              </p:cNvSpPr>
              <p:nvPr/>
            </p:nvSpPr>
            <p:spPr bwMode="auto">
              <a:xfrm>
                <a:off x="3654" y="3431"/>
                <a:ext cx="63" cy="63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559133" name="Text Box 29"/>
          <p:cNvSpPr txBox="1">
            <a:spLocks noChangeArrowheads="1"/>
          </p:cNvSpPr>
          <p:nvPr/>
        </p:nvSpPr>
        <p:spPr bwMode="auto">
          <a:xfrm>
            <a:off x="338138" y="3444875"/>
            <a:ext cx="46370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2.</a:t>
            </a:r>
            <a:r>
              <a:rPr lang="zh-CN" altLang="en-US" sz="3200" b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欧姆定律 (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Ohm’s Law)</a:t>
            </a:r>
            <a:endParaRPr lang="en-US" altLang="zh-CN" sz="3200" b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59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59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59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59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9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9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559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" fill="hold"/>
                                        <p:tgtEl>
                                          <p:spTgt spid="559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" fill="hold"/>
                                        <p:tgtEl>
                                          <p:spTgt spid="559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" fill="hold"/>
                                        <p:tgtEl>
                                          <p:spTgt spid="559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" fill="hold"/>
                                        <p:tgtEl>
                                          <p:spTgt spid="559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59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59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9108" grpId="0" autoUpdateAnimBg="0"/>
      <p:bldP spid="559109" grpId="0" autoUpdateAnimBg="0"/>
      <p:bldP spid="559110" grpId="0" autoUpdateAnimBg="0"/>
      <p:bldP spid="559133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Text Box 2"/>
          <p:cNvSpPr txBox="1">
            <a:spLocks noChangeArrowheads="1"/>
          </p:cNvSpPr>
          <p:nvPr/>
        </p:nvSpPr>
        <p:spPr bwMode="auto">
          <a:xfrm>
            <a:off x="533400" y="4038600"/>
            <a:ext cx="4800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/>
            <a:r>
              <a:rPr lang="zh-CN" altLang="en-US" b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伏安关系(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VAR)</a:t>
            </a:r>
          </a:p>
          <a:p>
            <a:pPr algn="l" eaLnBrk="0" hangingPunct="0"/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（Volt Ampere Relation)</a:t>
            </a:r>
            <a:endParaRPr lang="en-US" altLang="zh-CN" sz="3200" b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5797" name="Text Box 5"/>
          <p:cNvSpPr txBox="1">
            <a:spLocks noChangeArrowheads="1"/>
          </p:cNvSpPr>
          <p:nvPr/>
        </p:nvSpPr>
        <p:spPr bwMode="auto">
          <a:xfrm>
            <a:off x="3429000" y="5562600"/>
            <a:ext cx="2000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/>
            <a:r>
              <a:rPr lang="zh-CN" altLang="en-US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R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 tg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</a:t>
            </a:r>
            <a:endParaRPr lang="en-US" altLang="zh-CN" sz="3200">
              <a:solidFill>
                <a:schemeClr val="tx2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545798" name="Text Box 6"/>
          <p:cNvSpPr txBox="1">
            <a:spLocks noChangeArrowheads="1"/>
          </p:cNvSpPr>
          <p:nvPr/>
        </p:nvSpPr>
        <p:spPr bwMode="auto">
          <a:xfrm>
            <a:off x="228600" y="3230563"/>
            <a:ext cx="87169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 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线性电阻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R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是一个与电压和电流无关的常数。</a:t>
            </a:r>
          </a:p>
        </p:txBody>
      </p:sp>
      <p:sp>
        <p:nvSpPr>
          <p:cNvPr id="545799" name="Text Box 7"/>
          <p:cNvSpPr txBox="1">
            <a:spLocks noChangeArrowheads="1"/>
          </p:cNvSpPr>
          <p:nvPr/>
        </p:nvSpPr>
        <p:spPr bwMode="auto">
          <a:xfrm>
            <a:off x="838200" y="762000"/>
            <a:ext cx="45370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令 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G</a:t>
            </a:r>
            <a:r>
              <a:rPr lang="en-US" altLang="zh-CN" sz="3200" b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 1/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R    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G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称为电导</a:t>
            </a:r>
            <a:endParaRPr lang="en-US" altLang="zh-CN" sz="32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5800" name="Text Box 8"/>
          <p:cNvSpPr txBox="1">
            <a:spLocks noChangeArrowheads="1"/>
          </p:cNvSpPr>
          <p:nvPr/>
        </p:nvSpPr>
        <p:spPr bwMode="auto">
          <a:xfrm>
            <a:off x="871538" y="166688"/>
            <a:ext cx="56816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/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20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2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 </a:t>
            </a:r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R i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</a:rPr>
              <a:t>       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R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称为电阻</a:t>
            </a:r>
          </a:p>
        </p:txBody>
      </p:sp>
      <p:sp>
        <p:nvSpPr>
          <p:cNvPr id="545802" name="Text Box 10"/>
          <p:cNvSpPr txBox="1">
            <a:spLocks noChangeArrowheads="1"/>
          </p:cNvSpPr>
          <p:nvPr/>
        </p:nvSpPr>
        <p:spPr bwMode="auto">
          <a:xfrm>
            <a:off x="457200" y="1371600"/>
            <a:ext cx="57165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则  欧姆定律表示为  </a:t>
            </a:r>
            <a:r>
              <a:rPr lang="zh-CN" altLang="en-US" sz="3200" i="1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2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 </a:t>
            </a:r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G u</a:t>
            </a:r>
            <a:endParaRPr lang="en-US" altLang="zh-CN" sz="32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5805" name="Text Box 13"/>
          <p:cNvSpPr txBox="1">
            <a:spLocks noChangeArrowheads="1"/>
          </p:cNvSpPr>
          <p:nvPr/>
        </p:nvSpPr>
        <p:spPr bwMode="auto">
          <a:xfrm>
            <a:off x="762000" y="1720850"/>
            <a:ext cx="7672388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电阻的单位：</a:t>
            </a:r>
            <a:r>
              <a:rPr lang="zh-CN" altLang="en-US" sz="3200" b="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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 (欧)      (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Ohm，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欧姆)</a:t>
            </a:r>
          </a:p>
          <a:p>
            <a:pPr algn="just" eaLnBrk="0" hangingPunct="0">
              <a:lnSpc>
                <a:spcPct val="150000"/>
              </a:lnSpc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电导的单位：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S (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西)      (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Siemens，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西门子)</a:t>
            </a:r>
            <a:endParaRPr lang="zh-CN" altLang="en-US" sz="3200" b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5795" name="Text Box 3"/>
          <p:cNvSpPr txBox="1">
            <a:spLocks noChangeArrowheads="1"/>
          </p:cNvSpPr>
          <p:nvPr/>
        </p:nvSpPr>
        <p:spPr bwMode="auto">
          <a:xfrm>
            <a:off x="6599238" y="5181600"/>
            <a:ext cx="679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zh-CN" altLang="en-US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</a:t>
            </a:r>
            <a:endParaRPr lang="zh-CN" altLang="en-US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5803" name="Line 11"/>
          <p:cNvSpPr>
            <a:spLocks noChangeShapeType="1"/>
          </p:cNvSpPr>
          <p:nvPr/>
        </p:nvSpPr>
        <p:spPr bwMode="auto">
          <a:xfrm rot="1371877">
            <a:off x="6743700" y="4054475"/>
            <a:ext cx="1588" cy="2562225"/>
          </a:xfrm>
          <a:prstGeom prst="line">
            <a:avLst/>
          </a:prstGeom>
          <a:noFill/>
          <a:ln w="38100" cap="sq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5804" name="Freeform 12"/>
          <p:cNvSpPr>
            <a:spLocks/>
          </p:cNvSpPr>
          <p:nvPr/>
        </p:nvSpPr>
        <p:spPr bwMode="auto">
          <a:xfrm>
            <a:off x="6716713" y="5395913"/>
            <a:ext cx="180975" cy="319087"/>
          </a:xfrm>
          <a:custGeom>
            <a:avLst/>
            <a:gdLst>
              <a:gd name="T0" fmla="*/ 0 w 114"/>
              <a:gd name="T1" fmla="*/ 0 h 201"/>
              <a:gd name="T2" fmla="*/ 51 w 114"/>
              <a:gd name="T3" fmla="*/ 30 h 201"/>
              <a:gd name="T4" fmla="*/ 90 w 114"/>
              <a:gd name="T5" fmla="*/ 78 h 201"/>
              <a:gd name="T6" fmla="*/ 108 w 114"/>
              <a:gd name="T7" fmla="*/ 129 h 201"/>
              <a:gd name="T8" fmla="*/ 114 w 114"/>
              <a:gd name="T9" fmla="*/ 201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" h="201">
                <a:moveTo>
                  <a:pt x="0" y="0"/>
                </a:moveTo>
                <a:cubicBezTo>
                  <a:pt x="8" y="5"/>
                  <a:pt x="36" y="17"/>
                  <a:pt x="51" y="30"/>
                </a:cubicBezTo>
                <a:cubicBezTo>
                  <a:pt x="66" y="43"/>
                  <a:pt x="80" y="62"/>
                  <a:pt x="90" y="78"/>
                </a:cubicBezTo>
                <a:cubicBezTo>
                  <a:pt x="100" y="94"/>
                  <a:pt x="104" y="109"/>
                  <a:pt x="108" y="129"/>
                </a:cubicBezTo>
                <a:cubicBezTo>
                  <a:pt x="112" y="149"/>
                  <a:pt x="113" y="186"/>
                  <a:pt x="114" y="201"/>
                </a:cubicBezTo>
              </a:path>
            </a:pathLst>
          </a:custGeom>
          <a:noFill/>
          <a:ln w="127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pSp>
        <p:nvGrpSpPr>
          <p:cNvPr id="545806" name="Group 14"/>
          <p:cNvGrpSpPr>
            <a:grpSpLocks/>
          </p:cNvGrpSpPr>
          <p:nvPr/>
        </p:nvGrpSpPr>
        <p:grpSpPr bwMode="auto">
          <a:xfrm>
            <a:off x="5715000" y="3962400"/>
            <a:ext cx="2611438" cy="2633663"/>
            <a:chOff x="3191" y="2352"/>
            <a:chExt cx="1645" cy="1659"/>
          </a:xfrm>
        </p:grpSpPr>
        <p:sp>
          <p:nvSpPr>
            <p:cNvPr id="545807" name="Rectangle 15"/>
            <p:cNvSpPr>
              <a:spLocks noChangeArrowheads="1"/>
            </p:cNvSpPr>
            <p:nvPr/>
          </p:nvSpPr>
          <p:spPr bwMode="auto">
            <a:xfrm>
              <a:off x="3424" y="2352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u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45808" name="Rectangle 16"/>
            <p:cNvSpPr>
              <a:spLocks noChangeArrowheads="1"/>
            </p:cNvSpPr>
            <p:nvPr/>
          </p:nvSpPr>
          <p:spPr bwMode="auto">
            <a:xfrm>
              <a:off x="4667" y="3456"/>
              <a:ext cx="1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i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45809" name="Line 17"/>
            <p:cNvSpPr>
              <a:spLocks noChangeShapeType="1"/>
            </p:cNvSpPr>
            <p:nvPr/>
          </p:nvSpPr>
          <p:spPr bwMode="auto">
            <a:xfrm>
              <a:off x="3191" y="3468"/>
              <a:ext cx="160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5810" name="Line 18"/>
            <p:cNvSpPr>
              <a:spLocks noChangeShapeType="1"/>
            </p:cNvSpPr>
            <p:nvPr/>
          </p:nvSpPr>
          <p:spPr bwMode="auto">
            <a:xfrm flipV="1">
              <a:off x="3721" y="2410"/>
              <a:ext cx="0" cy="1601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5811" name="Text Box 19"/>
            <p:cNvSpPr txBox="1">
              <a:spLocks noChangeArrowheads="1"/>
            </p:cNvSpPr>
            <p:nvPr/>
          </p:nvSpPr>
          <p:spPr bwMode="auto">
            <a:xfrm>
              <a:off x="3737" y="3505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800" i="1">
                  <a:solidFill>
                    <a:srgbClr val="00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O</a:t>
              </a:r>
              <a:endPara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sp>
        <p:nvSpPr>
          <p:cNvPr id="545812" name="Text Box 20"/>
          <p:cNvSpPr txBox="1">
            <a:spLocks noChangeArrowheads="1"/>
          </p:cNvSpPr>
          <p:nvPr/>
        </p:nvSpPr>
        <p:spPr bwMode="auto">
          <a:xfrm>
            <a:off x="228600" y="5410200"/>
            <a:ext cx="28432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b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伏安关系曲线:</a:t>
            </a:r>
            <a:endParaRPr lang="zh-CN" altLang="en-US" sz="3200" b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45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1" dur="75"/>
                                        <p:tgtEl>
                                          <p:spTgt spid="545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6" dur="75"/>
                                        <p:tgtEl>
                                          <p:spTgt spid="545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45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" fill="hold"/>
                                        <p:tgtEl>
                                          <p:spTgt spid="545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" fill="hold"/>
                                        <p:tgtEl>
                                          <p:spTgt spid="545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45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5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45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45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458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458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45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5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45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5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545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5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45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45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45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45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45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5794" grpId="0" autoUpdateAnimBg="0"/>
      <p:bldP spid="545797" grpId="0" autoUpdateAnimBg="0"/>
      <p:bldP spid="545798" grpId="0" autoUpdateAnimBg="0"/>
      <p:bldP spid="545799" grpId="0" autoUpdateAnimBg="0"/>
      <p:bldP spid="545800" grpId="0" autoUpdateAnimBg="0"/>
      <p:bldP spid="545802" grpId="0" autoUpdateAnimBg="0"/>
      <p:bldP spid="545805" grpId="0" autoUpdateAnimBg="0"/>
      <p:bldP spid="545795" grpId="0" autoUpdateAnimBg="0"/>
      <p:bldP spid="545803" grpId="0" animBg="1"/>
      <p:bldP spid="545804" grpId="0" animBg="1"/>
      <p:bldP spid="545812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2" name="Text Box 2"/>
          <p:cNvSpPr txBox="1">
            <a:spLocks noChangeArrowheads="1"/>
          </p:cNvSpPr>
          <p:nvPr/>
        </p:nvSpPr>
        <p:spPr bwMode="auto">
          <a:xfrm>
            <a:off x="609600" y="304800"/>
            <a:ext cx="41941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(2) 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u, i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非关联取向时</a:t>
            </a:r>
            <a:endParaRPr lang="zh-CN" altLang="en-US" sz="3600" b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7850" name="Text Box 10"/>
          <p:cNvSpPr txBox="1">
            <a:spLocks noChangeArrowheads="1"/>
          </p:cNvSpPr>
          <p:nvPr/>
        </p:nvSpPr>
        <p:spPr bwMode="auto">
          <a:xfrm>
            <a:off x="381000" y="2514600"/>
            <a:ext cx="33956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则欧姆定律写为</a:t>
            </a:r>
          </a:p>
        </p:txBody>
      </p:sp>
      <p:sp>
        <p:nvSpPr>
          <p:cNvPr id="547851" name="Rectangle 11"/>
          <p:cNvSpPr>
            <a:spLocks noChangeArrowheads="1"/>
          </p:cNvSpPr>
          <p:nvPr/>
        </p:nvSpPr>
        <p:spPr bwMode="auto">
          <a:xfrm>
            <a:off x="533400" y="3429000"/>
            <a:ext cx="47085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 </a:t>
            </a:r>
            <a:r>
              <a:rPr lang="en-US" altLang="zh-CN" sz="3600">
                <a:solidFill>
                  <a:schemeClr val="hlink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–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Ri     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或     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 </a:t>
            </a:r>
            <a:r>
              <a:rPr lang="en-US" altLang="zh-CN" sz="3600">
                <a:solidFill>
                  <a:schemeClr val="hlink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–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Gu</a:t>
            </a:r>
            <a:endParaRPr lang="en-US" altLang="zh-CN" sz="36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7852" name="Rectangle 12"/>
          <p:cNvSpPr>
            <a:spLocks noChangeArrowheads="1"/>
          </p:cNvSpPr>
          <p:nvPr/>
        </p:nvSpPr>
        <p:spPr bwMode="auto">
          <a:xfrm>
            <a:off x="-7938" y="4403725"/>
            <a:ext cx="71802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  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公式必须和参考方向配套使用！</a:t>
            </a:r>
          </a:p>
        </p:txBody>
      </p:sp>
      <p:grpSp>
        <p:nvGrpSpPr>
          <p:cNvPr id="547859" name="Group 19"/>
          <p:cNvGrpSpPr>
            <a:grpSpLocks/>
          </p:cNvGrpSpPr>
          <p:nvPr/>
        </p:nvGrpSpPr>
        <p:grpSpPr bwMode="auto">
          <a:xfrm>
            <a:off x="4267200" y="1295400"/>
            <a:ext cx="3916363" cy="1609725"/>
            <a:chOff x="1179" y="994"/>
            <a:chExt cx="1996" cy="773"/>
          </a:xfrm>
        </p:grpSpPr>
        <p:sp>
          <p:nvSpPr>
            <p:cNvPr id="547843" name="Text Box 3"/>
            <p:cNvSpPr txBox="1">
              <a:spLocks noChangeArrowheads="1"/>
            </p:cNvSpPr>
            <p:nvPr/>
          </p:nvSpPr>
          <p:spPr bwMode="auto">
            <a:xfrm>
              <a:off x="2163" y="994"/>
              <a:ext cx="197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R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547844" name="Group 4"/>
            <p:cNvGrpSpPr>
              <a:grpSpLocks/>
            </p:cNvGrpSpPr>
            <p:nvPr/>
          </p:nvGrpSpPr>
          <p:grpSpPr bwMode="auto">
            <a:xfrm>
              <a:off x="1179" y="994"/>
              <a:ext cx="793" cy="226"/>
              <a:chOff x="514" y="1671"/>
              <a:chExt cx="917" cy="315"/>
            </a:xfrm>
          </p:grpSpPr>
          <p:sp>
            <p:nvSpPr>
              <p:cNvPr id="547845" name="AutoShape 5"/>
              <p:cNvSpPr>
                <a:spLocks noChangeArrowheads="1"/>
              </p:cNvSpPr>
              <p:nvPr/>
            </p:nvSpPr>
            <p:spPr bwMode="auto">
              <a:xfrm>
                <a:off x="816" y="1680"/>
                <a:ext cx="615" cy="306"/>
              </a:xfrm>
              <a:prstGeom prst="rightArrow">
                <a:avLst>
                  <a:gd name="adj1" fmla="val 50000"/>
                  <a:gd name="adj2" fmla="val 50245"/>
                </a:avLst>
              </a:prstGeom>
              <a:solidFill>
                <a:schemeClr val="accent1"/>
              </a:solidFill>
              <a:ln w="28575" cap="sq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solidFill>
                    <a:schemeClr val="accent1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47846" name="Text Box 6"/>
              <p:cNvSpPr txBox="1">
                <a:spLocks noChangeArrowheads="1"/>
              </p:cNvSpPr>
              <p:nvPr/>
            </p:nvSpPr>
            <p:spPr bwMode="auto">
              <a:xfrm>
                <a:off x="514" y="1671"/>
                <a:ext cx="159" cy="3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/>
                <a:r>
                  <a:rPr lang="en-US" altLang="zh-CN" i="1">
                    <a:solidFill>
                      <a:schemeClr val="tx2"/>
                    </a:solidFill>
                    <a:latin typeface="Times New Roman" panose="02020603050405020304" pitchFamily="18" charset="0"/>
                  </a:rPr>
                  <a:t>i</a:t>
                </a:r>
                <a:endParaRPr lang="en-US" altLang="zh-CN">
                  <a:solidFill>
                    <a:schemeClr val="tx2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47847" name="Text Box 7"/>
            <p:cNvSpPr txBox="1">
              <a:spLocks noChangeArrowheads="1"/>
            </p:cNvSpPr>
            <p:nvPr/>
          </p:nvSpPr>
          <p:spPr bwMode="auto">
            <a:xfrm>
              <a:off x="2136" y="1547"/>
              <a:ext cx="181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u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47848" name="Rectangle 8"/>
            <p:cNvSpPr>
              <a:spLocks noChangeArrowheads="1"/>
            </p:cNvSpPr>
            <p:nvPr/>
          </p:nvSpPr>
          <p:spPr bwMode="auto">
            <a:xfrm>
              <a:off x="2993" y="1436"/>
              <a:ext cx="182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>
                  <a:solidFill>
                    <a:schemeClr val="hlink"/>
                  </a:solidFill>
                  <a:latin typeface="Times New Roman" panose="02020603050405020304" pitchFamily="18" charset="0"/>
                  <a:sym typeface="CommonBullets" pitchFamily="34" charset="2"/>
                </a:rPr>
                <a:t>+</a:t>
              </a:r>
            </a:p>
          </p:txBody>
        </p:sp>
        <p:sp>
          <p:nvSpPr>
            <p:cNvPr id="547849" name="Line 9"/>
            <p:cNvSpPr>
              <a:spLocks noChangeShapeType="1"/>
            </p:cNvSpPr>
            <p:nvPr/>
          </p:nvSpPr>
          <p:spPr bwMode="auto">
            <a:xfrm>
              <a:off x="1404" y="1546"/>
              <a:ext cx="192" cy="0"/>
            </a:xfrm>
            <a:prstGeom prst="line">
              <a:avLst/>
            </a:prstGeom>
            <a:noFill/>
            <a:ln w="28575" cap="sq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47853" name="Group 13"/>
            <p:cNvGrpSpPr>
              <a:grpSpLocks/>
            </p:cNvGrpSpPr>
            <p:nvPr/>
          </p:nvGrpSpPr>
          <p:grpSpPr bwMode="auto">
            <a:xfrm>
              <a:off x="1404" y="1296"/>
              <a:ext cx="1719" cy="141"/>
              <a:chOff x="1404" y="1296"/>
              <a:chExt cx="1719" cy="141"/>
            </a:xfrm>
          </p:grpSpPr>
          <p:sp>
            <p:nvSpPr>
              <p:cNvPr id="547854" name="Rectangle 14"/>
              <p:cNvSpPr>
                <a:spLocks noChangeArrowheads="1"/>
              </p:cNvSpPr>
              <p:nvPr/>
            </p:nvSpPr>
            <p:spPr bwMode="auto">
              <a:xfrm>
                <a:off x="2016" y="1296"/>
                <a:ext cx="480" cy="141"/>
              </a:xfrm>
              <a:prstGeom prst="rect">
                <a:avLst/>
              </a:prstGeom>
              <a:solidFill>
                <a:schemeClr val="accent2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47855" name="Line 15"/>
              <p:cNvSpPr>
                <a:spLocks noChangeShapeType="1"/>
              </p:cNvSpPr>
              <p:nvPr/>
            </p:nvSpPr>
            <p:spPr bwMode="auto">
              <a:xfrm flipH="1" flipV="1">
                <a:off x="1435" y="1366"/>
                <a:ext cx="581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47856" name="Line 16"/>
              <p:cNvSpPr>
                <a:spLocks noChangeShapeType="1"/>
              </p:cNvSpPr>
              <p:nvPr/>
            </p:nvSpPr>
            <p:spPr bwMode="auto">
              <a:xfrm>
                <a:off x="2496" y="1366"/>
                <a:ext cx="57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47857" name="Oval 17"/>
              <p:cNvSpPr>
                <a:spLocks noChangeAspect="1" noChangeArrowheads="1"/>
              </p:cNvSpPr>
              <p:nvPr/>
            </p:nvSpPr>
            <p:spPr bwMode="auto">
              <a:xfrm>
                <a:off x="1404" y="1332"/>
                <a:ext cx="63" cy="63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47858" name="Oval 18"/>
              <p:cNvSpPr>
                <a:spLocks noChangeAspect="1" noChangeArrowheads="1"/>
              </p:cNvSpPr>
              <p:nvPr/>
            </p:nvSpPr>
            <p:spPr bwMode="auto">
              <a:xfrm>
                <a:off x="3060" y="1344"/>
                <a:ext cx="63" cy="63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47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7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7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" fill="hold"/>
                                        <p:tgtEl>
                                          <p:spTgt spid="547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" fill="hold"/>
                                        <p:tgtEl>
                                          <p:spTgt spid="547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" fill="hold"/>
                                        <p:tgtEl>
                                          <p:spTgt spid="547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" fill="hold"/>
                                        <p:tgtEl>
                                          <p:spTgt spid="547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25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547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25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"/>
                                        <p:tgtEl>
                                          <p:spTgt spid="547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842" grpId="0" autoUpdateAnimBg="0"/>
      <p:bldP spid="547850" grpId="0" autoUpdateAnimBg="0"/>
      <p:bldP spid="547851" grpId="0" autoUpdateAnimBg="0"/>
      <p:bldP spid="547852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91" name="Text Box 3"/>
          <p:cNvSpPr txBox="1">
            <a:spLocks noChangeArrowheads="1"/>
          </p:cNvSpPr>
          <p:nvPr/>
        </p:nvSpPr>
        <p:spPr bwMode="auto">
          <a:xfrm>
            <a:off x="533400" y="228600"/>
            <a:ext cx="30495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3.  功率和能量</a:t>
            </a:r>
            <a:endParaRPr lang="zh-CN" altLang="en-US" sz="3600" b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9907" name="Text Box 19"/>
          <p:cNvSpPr txBox="1">
            <a:spLocks noChangeArrowheads="1"/>
          </p:cNvSpPr>
          <p:nvPr/>
        </p:nvSpPr>
        <p:spPr bwMode="auto">
          <a:xfrm>
            <a:off x="152400" y="5410200"/>
            <a:ext cx="84582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/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Monotype Sorts" pitchFamily="2" charset="2"/>
              </a:rPr>
              <a:t>上述结果说明电阻元件在任何时刻总是消耗功率的。</a:t>
            </a:r>
            <a:endParaRPr lang="zh-CN" altLang="en-US" sz="3600" b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49925" name="Group 37"/>
          <p:cNvGrpSpPr>
            <a:grpSpLocks/>
          </p:cNvGrpSpPr>
          <p:nvPr/>
        </p:nvGrpSpPr>
        <p:grpSpPr bwMode="auto">
          <a:xfrm>
            <a:off x="457200" y="1752600"/>
            <a:ext cx="3030538" cy="1447800"/>
            <a:chOff x="288" y="1104"/>
            <a:chExt cx="1909" cy="912"/>
          </a:xfrm>
        </p:grpSpPr>
        <p:sp>
          <p:nvSpPr>
            <p:cNvPr id="549892" name="Text Box 4"/>
            <p:cNvSpPr txBox="1">
              <a:spLocks noChangeArrowheads="1"/>
            </p:cNvSpPr>
            <p:nvPr/>
          </p:nvSpPr>
          <p:spPr bwMode="auto">
            <a:xfrm>
              <a:off x="1189" y="110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549894" name="AutoShape 6"/>
            <p:cNvSpPr>
              <a:spLocks noChangeArrowheads="1"/>
            </p:cNvSpPr>
            <p:nvPr/>
          </p:nvSpPr>
          <p:spPr bwMode="auto">
            <a:xfrm>
              <a:off x="530" y="1240"/>
              <a:ext cx="437" cy="220"/>
            </a:xfrm>
            <a:prstGeom prst="rightArrow">
              <a:avLst>
                <a:gd name="adj1" fmla="val 50000"/>
                <a:gd name="adj2" fmla="val 49659"/>
              </a:avLst>
            </a:prstGeom>
            <a:solidFill>
              <a:srgbClr val="FF0000"/>
            </a:solidFill>
            <a:ln w="28575" cap="sq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zh-CN" altLang="en-US" i="1">
                <a:solidFill>
                  <a:schemeClr val="accent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49895" name="Text Box 7"/>
            <p:cNvSpPr txBox="1">
              <a:spLocks noChangeArrowheads="1"/>
            </p:cNvSpPr>
            <p:nvPr/>
          </p:nvSpPr>
          <p:spPr bwMode="auto">
            <a:xfrm>
              <a:off x="288" y="1200"/>
              <a:ext cx="1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549896" name="Text Box 8"/>
            <p:cNvSpPr txBox="1">
              <a:spLocks noChangeArrowheads="1"/>
            </p:cNvSpPr>
            <p:nvPr/>
          </p:nvSpPr>
          <p:spPr bwMode="auto">
            <a:xfrm>
              <a:off x="1157" y="1728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u</a:t>
              </a:r>
            </a:p>
          </p:txBody>
        </p:sp>
        <p:sp>
          <p:nvSpPr>
            <p:cNvPr id="549897" name="Rectangle 9"/>
            <p:cNvSpPr>
              <a:spLocks noChangeArrowheads="1"/>
            </p:cNvSpPr>
            <p:nvPr/>
          </p:nvSpPr>
          <p:spPr bwMode="auto">
            <a:xfrm>
              <a:off x="325" y="163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chemeClr val="hlink"/>
                  </a:solidFill>
                  <a:latin typeface="Times New Roman" panose="02020603050405020304" pitchFamily="18" charset="0"/>
                  <a:sym typeface="CommonBullets" pitchFamily="34" charset="2"/>
                </a:rPr>
                <a:t>+</a:t>
              </a:r>
            </a:p>
          </p:txBody>
        </p:sp>
        <p:sp>
          <p:nvSpPr>
            <p:cNvPr id="549898" name="Line 10"/>
            <p:cNvSpPr>
              <a:spLocks noChangeShapeType="1"/>
            </p:cNvSpPr>
            <p:nvPr/>
          </p:nvSpPr>
          <p:spPr bwMode="auto">
            <a:xfrm>
              <a:off x="2005" y="1776"/>
              <a:ext cx="192" cy="0"/>
            </a:xfrm>
            <a:prstGeom prst="line">
              <a:avLst/>
            </a:prstGeom>
            <a:noFill/>
            <a:ln w="28575" cap="sq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49908" name="Group 20"/>
            <p:cNvGrpSpPr>
              <a:grpSpLocks/>
            </p:cNvGrpSpPr>
            <p:nvPr/>
          </p:nvGrpSpPr>
          <p:grpSpPr bwMode="auto">
            <a:xfrm>
              <a:off x="373" y="1440"/>
              <a:ext cx="1819" cy="236"/>
              <a:chOff x="1920" y="1728"/>
              <a:chExt cx="1819" cy="236"/>
            </a:xfrm>
          </p:grpSpPr>
          <p:sp>
            <p:nvSpPr>
              <p:cNvPr id="549909" name="Rectangle 21"/>
              <p:cNvSpPr>
                <a:spLocks noChangeArrowheads="1"/>
              </p:cNvSpPr>
              <p:nvPr/>
            </p:nvSpPr>
            <p:spPr bwMode="auto">
              <a:xfrm>
                <a:off x="2592" y="1728"/>
                <a:ext cx="480" cy="236"/>
              </a:xfrm>
              <a:prstGeom prst="rect">
                <a:avLst/>
              </a:prstGeom>
              <a:solidFill>
                <a:schemeClr val="accent2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49910" name="Line 22"/>
              <p:cNvSpPr>
                <a:spLocks noChangeShapeType="1"/>
              </p:cNvSpPr>
              <p:nvPr/>
            </p:nvSpPr>
            <p:spPr bwMode="auto">
              <a:xfrm flipH="1" flipV="1">
                <a:off x="2016" y="1846"/>
                <a:ext cx="57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49911" name="Line 23"/>
              <p:cNvSpPr>
                <a:spLocks noChangeShapeType="1"/>
              </p:cNvSpPr>
              <p:nvPr/>
            </p:nvSpPr>
            <p:spPr bwMode="auto">
              <a:xfrm>
                <a:off x="3072" y="1846"/>
                <a:ext cx="57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49912" name="Oval 24"/>
              <p:cNvSpPr>
                <a:spLocks noChangeArrowheads="1"/>
              </p:cNvSpPr>
              <p:nvPr/>
            </p:nvSpPr>
            <p:spPr bwMode="auto">
              <a:xfrm>
                <a:off x="1920" y="1800"/>
                <a:ext cx="91" cy="91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49913" name="Oval 25"/>
              <p:cNvSpPr>
                <a:spLocks noChangeArrowheads="1"/>
              </p:cNvSpPr>
              <p:nvPr/>
            </p:nvSpPr>
            <p:spPr bwMode="auto">
              <a:xfrm>
                <a:off x="3648" y="1800"/>
                <a:ext cx="91" cy="91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549926" name="Group 38"/>
          <p:cNvGrpSpPr>
            <a:grpSpLocks/>
          </p:cNvGrpSpPr>
          <p:nvPr/>
        </p:nvGrpSpPr>
        <p:grpSpPr bwMode="auto">
          <a:xfrm>
            <a:off x="533400" y="3429000"/>
            <a:ext cx="3205163" cy="1530350"/>
            <a:chOff x="336" y="2160"/>
            <a:chExt cx="2019" cy="964"/>
          </a:xfrm>
        </p:grpSpPr>
        <p:sp>
          <p:nvSpPr>
            <p:cNvPr id="549899" name="Text Box 11"/>
            <p:cNvSpPr txBox="1">
              <a:spLocks noChangeArrowheads="1"/>
            </p:cNvSpPr>
            <p:nvPr/>
          </p:nvSpPr>
          <p:spPr bwMode="auto">
            <a:xfrm>
              <a:off x="1200" y="2160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549901" name="AutoShape 13"/>
            <p:cNvSpPr>
              <a:spLocks noChangeArrowheads="1"/>
            </p:cNvSpPr>
            <p:nvPr/>
          </p:nvSpPr>
          <p:spPr bwMode="auto">
            <a:xfrm flipH="1">
              <a:off x="1680" y="2301"/>
              <a:ext cx="467" cy="210"/>
            </a:xfrm>
            <a:prstGeom prst="rightArrow">
              <a:avLst>
                <a:gd name="adj1" fmla="val 50000"/>
                <a:gd name="adj2" fmla="val 55595"/>
              </a:avLst>
            </a:prstGeom>
            <a:solidFill>
              <a:srgbClr val="FF0000"/>
            </a:solidFill>
            <a:ln w="28575" cap="sq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zh-CN" altLang="en-US" i="1">
                <a:solidFill>
                  <a:schemeClr val="accent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49902" name="Text Box 14"/>
            <p:cNvSpPr txBox="1">
              <a:spLocks noChangeArrowheads="1"/>
            </p:cNvSpPr>
            <p:nvPr/>
          </p:nvSpPr>
          <p:spPr bwMode="auto">
            <a:xfrm>
              <a:off x="2185" y="2256"/>
              <a:ext cx="17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i</a:t>
              </a:r>
            </a:p>
          </p:txBody>
        </p:sp>
        <p:grpSp>
          <p:nvGrpSpPr>
            <p:cNvPr id="549903" name="Group 15"/>
            <p:cNvGrpSpPr>
              <a:grpSpLocks/>
            </p:cNvGrpSpPr>
            <p:nvPr/>
          </p:nvGrpSpPr>
          <p:grpSpPr bwMode="auto">
            <a:xfrm>
              <a:off x="336" y="2784"/>
              <a:ext cx="1878" cy="340"/>
              <a:chOff x="414" y="2161"/>
              <a:chExt cx="2130" cy="567"/>
            </a:xfrm>
          </p:grpSpPr>
          <p:sp>
            <p:nvSpPr>
              <p:cNvPr id="549904" name="Text Box 16"/>
              <p:cNvSpPr txBox="1">
                <a:spLocks noChangeArrowheads="1"/>
              </p:cNvSpPr>
              <p:nvPr/>
            </p:nvSpPr>
            <p:spPr bwMode="auto">
              <a:xfrm>
                <a:off x="1369" y="2248"/>
                <a:ext cx="253" cy="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/>
                <a:r>
                  <a:rPr lang="en-US" altLang="zh-CN" i="1">
                    <a:solidFill>
                      <a:schemeClr val="tx2"/>
                    </a:solidFill>
                    <a:latin typeface="Times New Roman" panose="02020603050405020304" pitchFamily="18" charset="0"/>
                  </a:rPr>
                  <a:t>u</a:t>
                </a:r>
              </a:p>
            </p:txBody>
          </p:sp>
          <p:sp>
            <p:nvSpPr>
              <p:cNvPr id="549905" name="Rectangle 17"/>
              <p:cNvSpPr>
                <a:spLocks noChangeArrowheads="1"/>
              </p:cNvSpPr>
              <p:nvPr/>
            </p:nvSpPr>
            <p:spPr bwMode="auto">
              <a:xfrm>
                <a:off x="414" y="2161"/>
                <a:ext cx="255" cy="4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/>
                <a:r>
                  <a:rPr lang="zh-CN" altLang="en-US" i="1">
                    <a:solidFill>
                      <a:schemeClr val="hlink"/>
                    </a:solidFill>
                    <a:latin typeface="Times New Roman" panose="02020603050405020304" pitchFamily="18" charset="0"/>
                    <a:sym typeface="CommonBullets" pitchFamily="34" charset="2"/>
                  </a:rPr>
                  <a:t>+</a:t>
                </a:r>
              </a:p>
            </p:txBody>
          </p:sp>
          <p:sp>
            <p:nvSpPr>
              <p:cNvPr id="549906" name="Line 18"/>
              <p:cNvSpPr>
                <a:spLocks noChangeShapeType="1"/>
              </p:cNvSpPr>
              <p:nvPr/>
            </p:nvSpPr>
            <p:spPr bwMode="auto">
              <a:xfrm>
                <a:off x="2352" y="2496"/>
                <a:ext cx="192" cy="0"/>
              </a:xfrm>
              <a:prstGeom prst="line">
                <a:avLst/>
              </a:prstGeom>
              <a:noFill/>
              <a:ln w="28575" cap="sq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549914" name="Group 26"/>
            <p:cNvGrpSpPr>
              <a:grpSpLocks/>
            </p:cNvGrpSpPr>
            <p:nvPr/>
          </p:nvGrpSpPr>
          <p:grpSpPr bwMode="auto">
            <a:xfrm>
              <a:off x="384" y="2496"/>
              <a:ext cx="1819" cy="236"/>
              <a:chOff x="1920" y="1728"/>
              <a:chExt cx="1819" cy="236"/>
            </a:xfrm>
          </p:grpSpPr>
          <p:sp>
            <p:nvSpPr>
              <p:cNvPr id="549915" name="Rectangle 27"/>
              <p:cNvSpPr>
                <a:spLocks noChangeArrowheads="1"/>
              </p:cNvSpPr>
              <p:nvPr/>
            </p:nvSpPr>
            <p:spPr bwMode="auto">
              <a:xfrm>
                <a:off x="2592" y="1728"/>
                <a:ext cx="480" cy="236"/>
              </a:xfrm>
              <a:prstGeom prst="rect">
                <a:avLst/>
              </a:prstGeom>
              <a:solidFill>
                <a:schemeClr val="accent2"/>
              </a:solidFill>
              <a:ln w="12700" cap="sq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49916" name="Line 28"/>
              <p:cNvSpPr>
                <a:spLocks noChangeShapeType="1"/>
              </p:cNvSpPr>
              <p:nvPr/>
            </p:nvSpPr>
            <p:spPr bwMode="auto">
              <a:xfrm flipH="1" flipV="1">
                <a:off x="2016" y="1846"/>
                <a:ext cx="57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49917" name="Line 29"/>
              <p:cNvSpPr>
                <a:spLocks noChangeShapeType="1"/>
              </p:cNvSpPr>
              <p:nvPr/>
            </p:nvSpPr>
            <p:spPr bwMode="auto">
              <a:xfrm>
                <a:off x="3072" y="1846"/>
                <a:ext cx="57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49918" name="Oval 30"/>
              <p:cNvSpPr>
                <a:spLocks noChangeArrowheads="1"/>
              </p:cNvSpPr>
              <p:nvPr/>
            </p:nvSpPr>
            <p:spPr bwMode="auto">
              <a:xfrm>
                <a:off x="1920" y="1800"/>
                <a:ext cx="91" cy="91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49919" name="Oval 31"/>
              <p:cNvSpPr>
                <a:spLocks noChangeArrowheads="1"/>
              </p:cNvSpPr>
              <p:nvPr/>
            </p:nvSpPr>
            <p:spPr bwMode="auto">
              <a:xfrm>
                <a:off x="3648" y="1800"/>
                <a:ext cx="91" cy="91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549920" name="Text Box 32"/>
          <p:cNvSpPr txBox="1">
            <a:spLocks noChangeArrowheads="1"/>
          </p:cNvSpPr>
          <p:nvPr/>
        </p:nvSpPr>
        <p:spPr bwMode="auto">
          <a:xfrm>
            <a:off x="4267200" y="3427413"/>
            <a:ext cx="47244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zh-CN" altLang="en-US" sz="36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吸</a:t>
            </a:r>
            <a:r>
              <a:rPr lang="zh-CN" altLang="en-US" sz="3600" b="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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3600" i="1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–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ui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 </a:t>
            </a:r>
            <a:r>
              <a:rPr lang="en-US" altLang="zh-CN" sz="3600" i="1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–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3600" i="1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–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Ri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)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 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600" baseline="30000">
                <a:solidFill>
                  <a:schemeClr val="tx2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 R </a:t>
            </a:r>
          </a:p>
          <a:p>
            <a:pPr eaLnBrk="0" hangingPunct="0">
              <a:spcBef>
                <a:spcPct val="50000"/>
              </a:spcBef>
            </a:pP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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600" i="1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–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3600" i="1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–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u/ R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)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  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 baseline="30000">
                <a:solidFill>
                  <a:schemeClr val="tx2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/ R</a:t>
            </a:r>
          </a:p>
        </p:txBody>
      </p:sp>
      <p:sp>
        <p:nvSpPr>
          <p:cNvPr id="549921" name="Text Box 33"/>
          <p:cNvSpPr txBox="1">
            <a:spLocks noChangeArrowheads="1"/>
          </p:cNvSpPr>
          <p:nvPr/>
        </p:nvSpPr>
        <p:spPr bwMode="auto">
          <a:xfrm>
            <a:off x="4343400" y="2079625"/>
            <a:ext cx="403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zh-CN" altLang="en-US" sz="36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吸</a:t>
            </a:r>
            <a:r>
              <a:rPr lang="zh-CN" altLang="en-US" sz="3600" b="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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ui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 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600" baseline="30000">
                <a:solidFill>
                  <a:schemeClr val="tx2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R 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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 baseline="30000">
                <a:solidFill>
                  <a:schemeClr val="tx2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 / R</a:t>
            </a:r>
          </a:p>
        </p:txBody>
      </p:sp>
      <p:sp>
        <p:nvSpPr>
          <p:cNvPr id="549922" name="Text Box 34"/>
          <p:cNvSpPr txBox="1">
            <a:spLocks noChangeArrowheads="1"/>
          </p:cNvSpPr>
          <p:nvPr/>
        </p:nvSpPr>
        <p:spPr bwMode="auto">
          <a:xfrm>
            <a:off x="458788" y="1050925"/>
            <a:ext cx="15605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Monotype Sorts" pitchFamily="2" charset="2"/>
              </a:rPr>
              <a:t>功率：</a:t>
            </a:r>
            <a:endParaRPr lang="zh-CN" altLang="en-US" sz="3600" b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75"/>
                                        <p:tgtEl>
                                          <p:spTgt spid="549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6" dur="300"/>
                                        <p:tgtEl>
                                          <p:spTgt spid="549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1" dur="300"/>
                                        <p:tgtEl>
                                          <p:spTgt spid="549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23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75"/>
                                        <p:tgtEl>
                                          <p:spTgt spid="549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9891" grpId="0" autoUpdateAnimBg="0"/>
      <p:bldP spid="549907" grpId="0" autoUpdateAnimBg="0"/>
      <p:bldP spid="549920" grpId="0" autoUpdateAnimBg="0"/>
      <p:bldP spid="549921" grpId="0" autoUpdateAnimBg="0"/>
      <p:bldP spid="549922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62" name="Text Box 2"/>
          <p:cNvSpPr txBox="1">
            <a:spLocks noChangeArrowheads="1"/>
          </p:cNvSpPr>
          <p:nvPr/>
        </p:nvSpPr>
        <p:spPr bwMode="auto">
          <a:xfrm>
            <a:off x="831850" y="274638"/>
            <a:ext cx="7092950" cy="641350"/>
          </a:xfrm>
          <a:prstGeom prst="rect">
            <a:avLst/>
          </a:prstGeom>
          <a:solidFill>
            <a:srgbClr val="6705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二、</a:t>
            </a:r>
            <a:r>
              <a:rPr lang="zh-CN" altLang="en-US" sz="4800"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非线性电阻元件</a:t>
            </a:r>
          </a:p>
        </p:txBody>
      </p:sp>
      <p:grpSp>
        <p:nvGrpSpPr>
          <p:cNvPr id="552964" name="Group 4"/>
          <p:cNvGrpSpPr>
            <a:grpSpLocks/>
          </p:cNvGrpSpPr>
          <p:nvPr/>
        </p:nvGrpSpPr>
        <p:grpSpPr bwMode="auto">
          <a:xfrm>
            <a:off x="685800" y="1497013"/>
            <a:ext cx="2971800" cy="3862387"/>
            <a:chOff x="524" y="1788"/>
            <a:chExt cx="1540" cy="2038"/>
          </a:xfrm>
        </p:grpSpPr>
        <p:sp>
          <p:nvSpPr>
            <p:cNvPr id="552965" name="Line 5"/>
            <p:cNvSpPr>
              <a:spLocks noChangeShapeType="1"/>
            </p:cNvSpPr>
            <p:nvPr/>
          </p:nvSpPr>
          <p:spPr bwMode="auto">
            <a:xfrm>
              <a:off x="524" y="2640"/>
              <a:ext cx="13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2966" name="Line 6"/>
            <p:cNvSpPr>
              <a:spLocks noChangeShapeType="1"/>
            </p:cNvSpPr>
            <p:nvPr/>
          </p:nvSpPr>
          <p:spPr bwMode="auto">
            <a:xfrm rot="10800000">
              <a:off x="1128" y="1896"/>
              <a:ext cx="0" cy="13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2967" name="Text Box 7"/>
            <p:cNvSpPr txBox="1">
              <a:spLocks noChangeArrowheads="1"/>
            </p:cNvSpPr>
            <p:nvPr/>
          </p:nvSpPr>
          <p:spPr bwMode="auto">
            <a:xfrm>
              <a:off x="1404" y="3552"/>
              <a:ext cx="516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solidFill>
                    <a:srgbClr val="00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</a:p>
          </p:txBody>
        </p:sp>
        <p:sp>
          <p:nvSpPr>
            <p:cNvPr id="552968" name="Text Box 8"/>
            <p:cNvSpPr txBox="1">
              <a:spLocks noChangeArrowheads="1"/>
            </p:cNvSpPr>
            <p:nvPr/>
          </p:nvSpPr>
          <p:spPr bwMode="auto">
            <a:xfrm>
              <a:off x="1866" y="2560"/>
              <a:ext cx="198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r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altLang="zh-CN" sz="2800" i="1">
                  <a:solidFill>
                    <a:srgbClr val="00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</a:p>
          </p:txBody>
        </p:sp>
        <p:sp>
          <p:nvSpPr>
            <p:cNvPr id="552969" name="Text Box 9"/>
            <p:cNvSpPr txBox="1">
              <a:spLocks noChangeArrowheads="1"/>
            </p:cNvSpPr>
            <p:nvPr/>
          </p:nvSpPr>
          <p:spPr bwMode="auto">
            <a:xfrm>
              <a:off x="990" y="2652"/>
              <a:ext cx="198" cy="1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r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zh-CN" altLang="en-US" sz="1600">
                  <a:solidFill>
                    <a:srgbClr val="00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0</a:t>
              </a:r>
            </a:p>
          </p:txBody>
        </p:sp>
        <p:sp>
          <p:nvSpPr>
            <p:cNvPr id="552970" name="Text Box 10"/>
            <p:cNvSpPr txBox="1">
              <a:spLocks noChangeArrowheads="1"/>
            </p:cNvSpPr>
            <p:nvPr/>
          </p:nvSpPr>
          <p:spPr bwMode="auto">
            <a:xfrm>
              <a:off x="1230" y="1788"/>
              <a:ext cx="198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r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altLang="zh-CN" sz="2800" i="1">
                  <a:solidFill>
                    <a:srgbClr val="00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</a:p>
          </p:txBody>
        </p:sp>
      </p:grpSp>
      <p:sp>
        <p:nvSpPr>
          <p:cNvPr id="552978" name="Line 18"/>
          <p:cNvSpPr>
            <a:spLocks noChangeShapeType="1"/>
          </p:cNvSpPr>
          <p:nvPr/>
        </p:nvSpPr>
        <p:spPr bwMode="auto">
          <a:xfrm flipH="1">
            <a:off x="1033463" y="1997075"/>
            <a:ext cx="2114550" cy="178911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52971" name="Group 11"/>
          <p:cNvGrpSpPr>
            <a:grpSpLocks/>
          </p:cNvGrpSpPr>
          <p:nvPr/>
        </p:nvGrpSpPr>
        <p:grpSpPr bwMode="auto">
          <a:xfrm>
            <a:off x="5562600" y="1641475"/>
            <a:ext cx="2597150" cy="3540125"/>
            <a:chOff x="524" y="1788"/>
            <a:chExt cx="1540" cy="2067"/>
          </a:xfrm>
        </p:grpSpPr>
        <p:sp>
          <p:nvSpPr>
            <p:cNvPr id="552972" name="Line 12"/>
            <p:cNvSpPr>
              <a:spLocks noChangeShapeType="1"/>
            </p:cNvSpPr>
            <p:nvPr/>
          </p:nvSpPr>
          <p:spPr bwMode="auto">
            <a:xfrm>
              <a:off x="524" y="2640"/>
              <a:ext cx="13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2973" name="Line 13"/>
            <p:cNvSpPr>
              <a:spLocks noChangeShapeType="1"/>
            </p:cNvSpPr>
            <p:nvPr/>
          </p:nvSpPr>
          <p:spPr bwMode="auto">
            <a:xfrm rot="10800000">
              <a:off x="1128" y="1896"/>
              <a:ext cx="0" cy="13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2974" name="Text Box 14"/>
            <p:cNvSpPr txBox="1">
              <a:spLocks noChangeArrowheads="1"/>
            </p:cNvSpPr>
            <p:nvPr/>
          </p:nvSpPr>
          <p:spPr bwMode="auto">
            <a:xfrm>
              <a:off x="1404" y="3552"/>
              <a:ext cx="516" cy="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solidFill>
                    <a:srgbClr val="00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</a:p>
          </p:txBody>
        </p:sp>
        <p:sp>
          <p:nvSpPr>
            <p:cNvPr id="552975" name="Text Box 15"/>
            <p:cNvSpPr txBox="1">
              <a:spLocks noChangeArrowheads="1"/>
            </p:cNvSpPr>
            <p:nvPr/>
          </p:nvSpPr>
          <p:spPr bwMode="auto">
            <a:xfrm>
              <a:off x="1866" y="2560"/>
              <a:ext cx="198" cy="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r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altLang="zh-CN" sz="2800" i="1">
                  <a:solidFill>
                    <a:srgbClr val="00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</a:p>
          </p:txBody>
        </p:sp>
        <p:sp>
          <p:nvSpPr>
            <p:cNvPr id="552976" name="Text Box 16"/>
            <p:cNvSpPr txBox="1">
              <a:spLocks noChangeArrowheads="1"/>
            </p:cNvSpPr>
            <p:nvPr/>
          </p:nvSpPr>
          <p:spPr bwMode="auto">
            <a:xfrm>
              <a:off x="990" y="2652"/>
              <a:ext cx="198" cy="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r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zh-CN" altLang="en-US" sz="1600">
                  <a:solidFill>
                    <a:srgbClr val="00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0</a:t>
              </a:r>
            </a:p>
          </p:txBody>
        </p:sp>
        <p:sp>
          <p:nvSpPr>
            <p:cNvPr id="552977" name="Text Box 17"/>
            <p:cNvSpPr txBox="1">
              <a:spLocks noChangeArrowheads="1"/>
            </p:cNvSpPr>
            <p:nvPr/>
          </p:nvSpPr>
          <p:spPr bwMode="auto">
            <a:xfrm>
              <a:off x="1230" y="1788"/>
              <a:ext cx="198" cy="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rIns="0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altLang="zh-CN" sz="2800" i="1">
                  <a:solidFill>
                    <a:srgbClr val="00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</a:p>
          </p:txBody>
        </p:sp>
      </p:grpSp>
      <p:sp>
        <p:nvSpPr>
          <p:cNvPr id="552979" name="Freeform 19"/>
          <p:cNvSpPr>
            <a:spLocks/>
          </p:cNvSpPr>
          <p:nvPr/>
        </p:nvSpPr>
        <p:spPr bwMode="auto">
          <a:xfrm>
            <a:off x="5943600" y="2052638"/>
            <a:ext cx="1427163" cy="2198687"/>
          </a:xfrm>
          <a:custGeom>
            <a:avLst/>
            <a:gdLst>
              <a:gd name="T0" fmla="*/ 846 w 846"/>
              <a:gd name="T1" fmla="*/ 0 h 1284"/>
              <a:gd name="T2" fmla="*/ 666 w 846"/>
              <a:gd name="T3" fmla="*/ 480 h 1284"/>
              <a:gd name="T4" fmla="*/ 402 w 846"/>
              <a:gd name="T5" fmla="*/ 624 h 1284"/>
              <a:gd name="T6" fmla="*/ 66 w 846"/>
              <a:gd name="T7" fmla="*/ 696 h 1284"/>
              <a:gd name="T8" fmla="*/ 6 w 846"/>
              <a:gd name="T9" fmla="*/ 1284 h 1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6" h="1284">
                <a:moveTo>
                  <a:pt x="846" y="0"/>
                </a:moveTo>
                <a:cubicBezTo>
                  <a:pt x="820" y="80"/>
                  <a:pt x="740" y="376"/>
                  <a:pt x="666" y="480"/>
                </a:cubicBezTo>
                <a:cubicBezTo>
                  <a:pt x="592" y="584"/>
                  <a:pt x="502" y="588"/>
                  <a:pt x="402" y="624"/>
                </a:cubicBezTo>
                <a:cubicBezTo>
                  <a:pt x="302" y="660"/>
                  <a:pt x="132" y="586"/>
                  <a:pt x="66" y="696"/>
                </a:cubicBezTo>
                <a:cubicBezTo>
                  <a:pt x="0" y="806"/>
                  <a:pt x="18" y="1162"/>
                  <a:pt x="6" y="1284"/>
                </a:cubicBez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52980" name="Text Box 20"/>
          <p:cNvSpPr txBox="1">
            <a:spLocks noChangeArrowheads="1"/>
          </p:cNvSpPr>
          <p:nvPr/>
        </p:nvSpPr>
        <p:spPr bwMode="auto">
          <a:xfrm>
            <a:off x="685800" y="4857750"/>
            <a:ext cx="26098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32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a)</a:t>
            </a: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线性电阻</a:t>
            </a:r>
          </a:p>
        </p:txBody>
      </p:sp>
      <p:sp>
        <p:nvSpPr>
          <p:cNvPr id="552981" name="Text Box 21"/>
          <p:cNvSpPr txBox="1">
            <a:spLocks noChangeArrowheads="1"/>
          </p:cNvSpPr>
          <p:nvPr/>
        </p:nvSpPr>
        <p:spPr bwMode="auto">
          <a:xfrm>
            <a:off x="4191000" y="4876800"/>
            <a:ext cx="52768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32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b)</a:t>
            </a: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非线性电阻(如：二极管)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5"/>
                                        <p:tgtEl>
                                          <p:spTgt spid="552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2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2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2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2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52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2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52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2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52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52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2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52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62" grpId="0" animBg="1" autoUpdateAnimBg="0"/>
      <p:bldP spid="552978" grpId="0" animBg="1"/>
      <p:bldP spid="552979" grpId="0" animBg="1"/>
      <p:bldP spid="552980" grpId="0" autoUpdateAnimBg="0"/>
      <p:bldP spid="552981" grpId="0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08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670511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1.5  电容元件</a:t>
            </a:r>
          </a:p>
        </p:txBody>
      </p:sp>
      <p:sp>
        <p:nvSpPr>
          <p:cNvPr id="558084" name="Text Box 4"/>
          <p:cNvSpPr txBox="1">
            <a:spLocks noChangeArrowheads="1"/>
          </p:cNvSpPr>
          <p:nvPr/>
        </p:nvSpPr>
        <p:spPr bwMode="auto">
          <a:xfrm>
            <a:off x="501650" y="1566863"/>
            <a:ext cx="6711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一、</a:t>
            </a:r>
            <a:r>
              <a:rPr lang="zh-CN" altLang="en-US" sz="3600">
                <a:solidFill>
                  <a:srgbClr val="FFFF00"/>
                </a:solidFill>
                <a:latin typeface="Times New Roman" panose="02020603050405020304" pitchFamily="18" charset="0"/>
              </a:rPr>
              <a:t>电容元件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(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capacitor)</a:t>
            </a:r>
          </a:p>
        </p:txBody>
      </p:sp>
      <p:grpSp>
        <p:nvGrpSpPr>
          <p:cNvPr id="558085" name="Group 5"/>
          <p:cNvGrpSpPr>
            <a:grpSpLocks/>
          </p:cNvGrpSpPr>
          <p:nvPr/>
        </p:nvGrpSpPr>
        <p:grpSpPr bwMode="auto">
          <a:xfrm>
            <a:off x="5111750" y="2266950"/>
            <a:ext cx="1430338" cy="2414588"/>
            <a:chOff x="3220" y="1044"/>
            <a:chExt cx="901" cy="1521"/>
          </a:xfrm>
        </p:grpSpPr>
        <p:sp>
          <p:nvSpPr>
            <p:cNvPr id="558086" name="Text Box 6"/>
            <p:cNvSpPr txBox="1">
              <a:spLocks noChangeArrowheads="1"/>
            </p:cNvSpPr>
            <p:nvPr/>
          </p:nvSpPr>
          <p:spPr bwMode="auto">
            <a:xfrm>
              <a:off x="3220" y="2277"/>
              <a:ext cx="9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</a:rPr>
                <a:t>电路符号</a:t>
              </a:r>
              <a:endParaRPr lang="zh-CN" altLang="en-US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558087" name="Group 7"/>
            <p:cNvGrpSpPr>
              <a:grpSpLocks/>
            </p:cNvGrpSpPr>
            <p:nvPr/>
          </p:nvGrpSpPr>
          <p:grpSpPr bwMode="auto">
            <a:xfrm>
              <a:off x="3300" y="1044"/>
              <a:ext cx="710" cy="1167"/>
              <a:chOff x="3300" y="1044"/>
              <a:chExt cx="710" cy="1167"/>
            </a:xfrm>
          </p:grpSpPr>
          <p:grpSp>
            <p:nvGrpSpPr>
              <p:cNvPr id="558088" name="Group 8"/>
              <p:cNvGrpSpPr>
                <a:grpSpLocks/>
              </p:cNvGrpSpPr>
              <p:nvPr/>
            </p:nvGrpSpPr>
            <p:grpSpPr bwMode="auto">
              <a:xfrm rot="5400000">
                <a:off x="2925" y="1419"/>
                <a:ext cx="1167" cy="417"/>
                <a:chOff x="1997" y="2846"/>
                <a:chExt cx="2075" cy="843"/>
              </a:xfrm>
            </p:grpSpPr>
            <p:sp>
              <p:nvSpPr>
                <p:cNvPr id="55808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997" y="3409"/>
                  <a:ext cx="699" cy="2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 cap="sq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anchor="ctr">
                  <a:spAutoFit/>
                </a:bodyPr>
                <a:lstStyle/>
                <a:p>
                  <a:pPr eaLnBrk="0" hangingPunct="0"/>
                  <a:endParaRPr lang="zh-CN" altLang="en-US" i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558090" name="Line 10"/>
                <p:cNvSpPr>
                  <a:spLocks noChangeShapeType="1"/>
                </p:cNvSpPr>
                <p:nvPr/>
              </p:nvSpPr>
              <p:spPr bwMode="auto">
                <a:xfrm flipH="1" flipV="1">
                  <a:off x="2244" y="3123"/>
                  <a:ext cx="773" cy="0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58091" name="Line 11"/>
                <p:cNvSpPr>
                  <a:spLocks noChangeShapeType="1"/>
                </p:cNvSpPr>
                <p:nvPr/>
              </p:nvSpPr>
              <p:spPr bwMode="auto">
                <a:xfrm>
                  <a:off x="3161" y="3123"/>
                  <a:ext cx="820" cy="0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58092" name="Oval 12"/>
                <p:cNvSpPr>
                  <a:spLocks noChangeArrowheads="1"/>
                </p:cNvSpPr>
                <p:nvPr/>
              </p:nvSpPr>
              <p:spPr bwMode="auto">
                <a:xfrm>
                  <a:off x="2153" y="3082"/>
                  <a:ext cx="91" cy="91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2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8093" name="Oval 13"/>
                <p:cNvSpPr>
                  <a:spLocks noChangeArrowheads="1"/>
                </p:cNvSpPr>
                <p:nvPr/>
              </p:nvSpPr>
              <p:spPr bwMode="auto">
                <a:xfrm>
                  <a:off x="3981" y="3082"/>
                  <a:ext cx="91" cy="91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2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558094" name="Group 14"/>
                <p:cNvGrpSpPr>
                  <a:grpSpLocks/>
                </p:cNvGrpSpPr>
                <p:nvPr/>
              </p:nvGrpSpPr>
              <p:grpSpPr bwMode="auto">
                <a:xfrm>
                  <a:off x="3017" y="2846"/>
                  <a:ext cx="144" cy="539"/>
                  <a:chOff x="3053" y="3083"/>
                  <a:chExt cx="211" cy="576"/>
                </a:xfrm>
              </p:grpSpPr>
              <p:sp>
                <p:nvSpPr>
                  <p:cNvPr id="558095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3053" y="3083"/>
                    <a:ext cx="0" cy="57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558096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3264" y="3083"/>
                    <a:ext cx="0" cy="57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558097" name="Rectangle 17"/>
              <p:cNvSpPr>
                <a:spLocks noChangeArrowheads="1"/>
              </p:cNvSpPr>
              <p:nvPr/>
            </p:nvSpPr>
            <p:spPr bwMode="auto">
              <a:xfrm>
                <a:off x="3766" y="1517"/>
                <a:ext cx="2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i="1">
                    <a:solidFill>
                      <a:schemeClr val="tx2"/>
                    </a:solidFill>
                    <a:latin typeface="Times New Roman" panose="02020603050405020304" pitchFamily="18" charset="0"/>
                  </a:rPr>
                  <a:t>C</a:t>
                </a:r>
              </a:p>
            </p:txBody>
          </p:sp>
        </p:grpSp>
      </p:grpSp>
      <p:grpSp>
        <p:nvGrpSpPr>
          <p:cNvPr id="558111" name="Group 31"/>
          <p:cNvGrpSpPr>
            <a:grpSpLocks/>
          </p:cNvGrpSpPr>
          <p:nvPr/>
        </p:nvGrpSpPr>
        <p:grpSpPr bwMode="auto">
          <a:xfrm>
            <a:off x="1862138" y="2424113"/>
            <a:ext cx="2035175" cy="2262187"/>
            <a:chOff x="1173" y="1527"/>
            <a:chExt cx="1282" cy="1425"/>
          </a:xfrm>
        </p:grpSpPr>
        <p:sp>
          <p:nvSpPr>
            <p:cNvPr id="558100" name="Rectangle 20" descr="深色上对角线"/>
            <p:cNvSpPr>
              <a:spLocks noChangeArrowheads="1"/>
            </p:cNvSpPr>
            <p:nvPr/>
          </p:nvSpPr>
          <p:spPr bwMode="auto">
            <a:xfrm>
              <a:off x="1261" y="1959"/>
              <a:ext cx="679" cy="240"/>
            </a:xfrm>
            <a:prstGeom prst="rect">
              <a:avLst/>
            </a:prstGeom>
            <a:pattFill prst="dkUpDiag">
              <a:fgClr>
                <a:srgbClr val="000000"/>
              </a:fgClr>
              <a:bgClr>
                <a:srgbClr val="FFFFFF"/>
              </a:bgClr>
            </a:pattFill>
            <a:ln w="127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58101" name="Line 21"/>
            <p:cNvSpPr>
              <a:spLocks noChangeShapeType="1"/>
            </p:cNvSpPr>
            <p:nvPr/>
          </p:nvSpPr>
          <p:spPr bwMode="auto">
            <a:xfrm>
              <a:off x="1261" y="1911"/>
              <a:ext cx="67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58102" name="Line 22"/>
            <p:cNvSpPr>
              <a:spLocks noChangeShapeType="1"/>
            </p:cNvSpPr>
            <p:nvPr/>
          </p:nvSpPr>
          <p:spPr bwMode="auto">
            <a:xfrm>
              <a:off x="1261" y="2247"/>
              <a:ext cx="6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58103" name="Text Box 23"/>
            <p:cNvSpPr txBox="1">
              <a:spLocks noChangeArrowheads="1"/>
            </p:cNvSpPr>
            <p:nvPr/>
          </p:nvSpPr>
          <p:spPr bwMode="auto">
            <a:xfrm>
              <a:off x="1173" y="1623"/>
              <a:ext cx="8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+  +  +  +</a:t>
              </a:r>
            </a:p>
          </p:txBody>
        </p:sp>
        <p:sp>
          <p:nvSpPr>
            <p:cNvPr id="558104" name="Text Box 24"/>
            <p:cNvSpPr txBox="1">
              <a:spLocks noChangeArrowheads="1"/>
            </p:cNvSpPr>
            <p:nvPr/>
          </p:nvSpPr>
          <p:spPr bwMode="auto">
            <a:xfrm>
              <a:off x="1207" y="2199"/>
              <a:ext cx="7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–  –  –  –</a:t>
              </a:r>
            </a:p>
          </p:txBody>
        </p:sp>
        <p:sp>
          <p:nvSpPr>
            <p:cNvPr id="558105" name="Line 25"/>
            <p:cNvSpPr>
              <a:spLocks noChangeShapeType="1"/>
            </p:cNvSpPr>
            <p:nvPr/>
          </p:nvSpPr>
          <p:spPr bwMode="auto">
            <a:xfrm>
              <a:off x="1605" y="1527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58106" name="Line 26"/>
            <p:cNvSpPr>
              <a:spLocks noChangeShapeType="1"/>
            </p:cNvSpPr>
            <p:nvPr/>
          </p:nvSpPr>
          <p:spPr bwMode="auto">
            <a:xfrm>
              <a:off x="1605" y="2247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58107" name="Text Box 27"/>
            <p:cNvSpPr txBox="1">
              <a:spLocks noChangeArrowheads="1"/>
            </p:cNvSpPr>
            <p:nvPr/>
          </p:nvSpPr>
          <p:spPr bwMode="auto">
            <a:xfrm>
              <a:off x="1815" y="1623"/>
              <a:ext cx="6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</a:rPr>
                <a:t>+</a:t>
              </a: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q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58108" name="Text Box 28"/>
            <p:cNvSpPr txBox="1">
              <a:spLocks noChangeArrowheads="1"/>
            </p:cNvSpPr>
            <p:nvPr/>
          </p:nvSpPr>
          <p:spPr bwMode="auto">
            <a:xfrm>
              <a:off x="1815" y="2199"/>
              <a:ext cx="6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</a:rPr>
                <a:t>–</a:t>
              </a: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q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58109" name="Text Box 29"/>
            <p:cNvSpPr txBox="1">
              <a:spLocks noChangeArrowheads="1"/>
            </p:cNvSpPr>
            <p:nvPr/>
          </p:nvSpPr>
          <p:spPr bwMode="auto">
            <a:xfrm>
              <a:off x="1189" y="2664"/>
              <a:ext cx="9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</a:rPr>
                <a:t>电容器</a:t>
              </a:r>
              <a:endParaRPr lang="zh-CN" altLang="en-US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558110" name="Text Box 30"/>
          <p:cNvSpPr txBox="1">
            <a:spLocks noChangeArrowheads="1"/>
          </p:cNvSpPr>
          <p:nvPr/>
        </p:nvSpPr>
        <p:spPr bwMode="auto">
          <a:xfrm>
            <a:off x="0" y="4781550"/>
            <a:ext cx="904875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按介质材料分为：</a:t>
            </a:r>
          </a:p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云母电容、瓷介电容、纸介电容、有机薄膜电容、电解电容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8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8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8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8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8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8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558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8084" grpId="0" autoUpdateAnimBg="0"/>
      <p:bldP spid="558110" grpId="0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226" name="Text Box 2"/>
          <p:cNvSpPr txBox="1">
            <a:spLocks noChangeArrowheads="1"/>
          </p:cNvSpPr>
          <p:nvPr/>
        </p:nvSpPr>
        <p:spPr bwMode="auto">
          <a:xfrm>
            <a:off x="382588" y="136525"/>
            <a:ext cx="37322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600" i="1">
                <a:solidFill>
                  <a:srgbClr val="FFFF00"/>
                </a:solidFill>
                <a:latin typeface="Times New Roman" panose="02020603050405020304" pitchFamily="18" charset="0"/>
              </a:rPr>
              <a:t>电容的伏安关系</a:t>
            </a:r>
          </a:p>
        </p:txBody>
      </p:sp>
      <p:sp>
        <p:nvSpPr>
          <p:cNvPr id="564228" name="Text Box 4"/>
          <p:cNvSpPr txBox="1">
            <a:spLocks noChangeArrowheads="1"/>
          </p:cNvSpPr>
          <p:nvPr/>
        </p:nvSpPr>
        <p:spPr bwMode="auto">
          <a:xfrm>
            <a:off x="4675188" y="1558925"/>
            <a:ext cx="43926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600" i="1">
                <a:latin typeface="Times New Roman" panose="02020603050405020304" pitchFamily="18" charset="0"/>
              </a:rPr>
              <a:t>C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  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称为电容器的电容</a:t>
            </a:r>
          </a:p>
        </p:txBody>
      </p:sp>
      <p:sp>
        <p:nvSpPr>
          <p:cNvPr id="564229" name="Text Box 5"/>
          <p:cNvSpPr txBox="1">
            <a:spLocks noChangeArrowheads="1"/>
          </p:cNvSpPr>
          <p:nvPr/>
        </p:nvSpPr>
        <p:spPr bwMode="auto">
          <a:xfrm>
            <a:off x="2698750" y="2646363"/>
            <a:ext cx="62103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单位：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F (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法)    (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Farad，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法拉)</a:t>
            </a:r>
          </a:p>
          <a:p>
            <a:pPr eaLnBrk="0" hangingPunct="0">
              <a:spcBef>
                <a:spcPct val="50000"/>
              </a:spcBef>
            </a:pP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F= C/V</a:t>
            </a:r>
            <a:endParaRPr lang="en-US" altLang="zh-CN" sz="3600">
              <a:solidFill>
                <a:schemeClr val="tx2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564230" name="Text Box 6"/>
          <p:cNvSpPr txBox="1">
            <a:spLocks noChangeArrowheads="1"/>
          </p:cNvSpPr>
          <p:nvPr/>
        </p:nvSpPr>
        <p:spPr bwMode="auto">
          <a:xfrm>
            <a:off x="2997200" y="4630738"/>
            <a:ext cx="5911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常用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F，nF，pF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等表示。</a:t>
            </a:r>
          </a:p>
        </p:txBody>
      </p:sp>
      <p:grpSp>
        <p:nvGrpSpPr>
          <p:cNvPr id="564231" name="Group 7"/>
          <p:cNvGrpSpPr>
            <a:grpSpLocks/>
          </p:cNvGrpSpPr>
          <p:nvPr/>
        </p:nvGrpSpPr>
        <p:grpSpPr bwMode="auto">
          <a:xfrm>
            <a:off x="271463" y="1597025"/>
            <a:ext cx="2041525" cy="2636838"/>
            <a:chOff x="602" y="1006"/>
            <a:chExt cx="1286" cy="1661"/>
          </a:xfrm>
        </p:grpSpPr>
        <p:sp>
          <p:nvSpPr>
            <p:cNvPr id="564232" name="Text Box 8"/>
            <p:cNvSpPr txBox="1">
              <a:spLocks noChangeArrowheads="1"/>
            </p:cNvSpPr>
            <p:nvPr/>
          </p:nvSpPr>
          <p:spPr bwMode="auto">
            <a:xfrm>
              <a:off x="1644" y="1935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564233" name="Text Box 9"/>
            <p:cNvSpPr txBox="1">
              <a:spLocks noChangeArrowheads="1"/>
            </p:cNvSpPr>
            <p:nvPr/>
          </p:nvSpPr>
          <p:spPr bwMode="auto">
            <a:xfrm>
              <a:off x="814" y="1006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i</a:t>
              </a:r>
              <a:r>
                <a:rPr lang="en-US" altLang="zh-CN" i="1" baseline="-25000">
                  <a:solidFill>
                    <a:schemeClr val="tx2"/>
                  </a:solidFill>
                  <a:latin typeface="Times New Roman" panose="02020603050405020304" pitchFamily="18" charset="0"/>
                </a:rPr>
                <a:t>c</a:t>
              </a:r>
              <a:endParaRPr lang="en-US" altLang="zh-CN" i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64234" name="Text Box 10"/>
            <p:cNvSpPr txBox="1">
              <a:spLocks noChangeArrowheads="1"/>
            </p:cNvSpPr>
            <p:nvPr/>
          </p:nvSpPr>
          <p:spPr bwMode="auto">
            <a:xfrm>
              <a:off x="602" y="1867"/>
              <a:ext cx="2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u</a:t>
              </a:r>
              <a:r>
                <a:rPr lang="en-US" altLang="zh-CN" i="1" baseline="-25000">
                  <a:solidFill>
                    <a:schemeClr val="tx2"/>
                  </a:solidFill>
                  <a:latin typeface="Times New Roman" panose="02020603050405020304" pitchFamily="18" charset="0"/>
                </a:rPr>
                <a:t>c</a:t>
              </a:r>
              <a:endParaRPr lang="en-US" altLang="zh-CN" i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64235" name="Rectangle 11"/>
            <p:cNvSpPr>
              <a:spLocks noChangeArrowheads="1"/>
            </p:cNvSpPr>
            <p:nvPr/>
          </p:nvSpPr>
          <p:spPr bwMode="auto">
            <a:xfrm>
              <a:off x="630" y="147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chemeClr val="hlink"/>
                  </a:solidFill>
                  <a:latin typeface="Times New Roman" panose="02020603050405020304" pitchFamily="18" charset="0"/>
                  <a:sym typeface="CommonBullets" pitchFamily="34" charset="2"/>
                </a:rPr>
                <a:t>+</a:t>
              </a:r>
            </a:p>
          </p:txBody>
        </p:sp>
        <p:sp>
          <p:nvSpPr>
            <p:cNvPr id="564236" name="Line 12"/>
            <p:cNvSpPr>
              <a:spLocks noChangeShapeType="1"/>
            </p:cNvSpPr>
            <p:nvPr/>
          </p:nvSpPr>
          <p:spPr bwMode="auto">
            <a:xfrm rot="5400000" flipH="1" flipV="1">
              <a:off x="1040" y="1719"/>
              <a:ext cx="583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4237" name="Line 13"/>
            <p:cNvSpPr>
              <a:spLocks noChangeShapeType="1"/>
            </p:cNvSpPr>
            <p:nvPr/>
          </p:nvSpPr>
          <p:spPr bwMode="auto">
            <a:xfrm rot="5400000">
              <a:off x="1097" y="2390"/>
              <a:ext cx="469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4238" name="Oval 14"/>
            <p:cNvSpPr>
              <a:spLocks noChangeArrowheads="1"/>
            </p:cNvSpPr>
            <p:nvPr/>
          </p:nvSpPr>
          <p:spPr bwMode="auto">
            <a:xfrm rot="5400000">
              <a:off x="751" y="1381"/>
              <a:ext cx="91" cy="91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64239" name="Oval 15"/>
            <p:cNvSpPr>
              <a:spLocks noChangeArrowheads="1"/>
            </p:cNvSpPr>
            <p:nvPr/>
          </p:nvSpPr>
          <p:spPr bwMode="auto">
            <a:xfrm rot="5400000">
              <a:off x="751" y="2576"/>
              <a:ext cx="91" cy="91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64240" name="Rectangle 16"/>
            <p:cNvSpPr>
              <a:spLocks noChangeArrowheads="1"/>
            </p:cNvSpPr>
            <p:nvPr/>
          </p:nvSpPr>
          <p:spPr bwMode="auto">
            <a:xfrm>
              <a:off x="630" y="225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chemeClr val="hlink"/>
                  </a:solidFill>
                  <a:latin typeface="Times New Roman" panose="02020603050405020304" pitchFamily="18" charset="0"/>
                  <a:sym typeface="CommonBullets" pitchFamily="34" charset="2"/>
                </a:rPr>
                <a:t>–</a:t>
              </a:r>
            </a:p>
          </p:txBody>
        </p:sp>
        <p:sp>
          <p:nvSpPr>
            <p:cNvPr id="564241" name="Line 17"/>
            <p:cNvSpPr>
              <a:spLocks noChangeShapeType="1"/>
            </p:cNvSpPr>
            <p:nvPr/>
          </p:nvSpPr>
          <p:spPr bwMode="auto">
            <a:xfrm>
              <a:off x="842" y="2624"/>
              <a:ext cx="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4242" name="Line 18"/>
            <p:cNvSpPr>
              <a:spLocks noChangeShapeType="1"/>
            </p:cNvSpPr>
            <p:nvPr/>
          </p:nvSpPr>
          <p:spPr bwMode="auto">
            <a:xfrm>
              <a:off x="842" y="1427"/>
              <a:ext cx="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4243" name="Line 19"/>
            <p:cNvSpPr>
              <a:spLocks noChangeShapeType="1"/>
            </p:cNvSpPr>
            <p:nvPr/>
          </p:nvSpPr>
          <p:spPr bwMode="auto">
            <a:xfrm>
              <a:off x="805" y="1294"/>
              <a:ext cx="266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64244" name="Group 20"/>
            <p:cNvGrpSpPr>
              <a:grpSpLocks/>
            </p:cNvGrpSpPr>
            <p:nvPr/>
          </p:nvGrpSpPr>
          <p:grpSpPr bwMode="auto">
            <a:xfrm rot="-5400000">
              <a:off x="1265" y="1813"/>
              <a:ext cx="144" cy="539"/>
              <a:chOff x="3053" y="3083"/>
              <a:chExt cx="211" cy="576"/>
            </a:xfrm>
          </p:grpSpPr>
          <p:sp>
            <p:nvSpPr>
              <p:cNvPr id="564245" name="Line 21"/>
              <p:cNvSpPr>
                <a:spLocks noChangeShapeType="1"/>
              </p:cNvSpPr>
              <p:nvPr/>
            </p:nvSpPr>
            <p:spPr bwMode="auto">
              <a:xfrm>
                <a:off x="3053" y="3083"/>
                <a:ext cx="0" cy="5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64246" name="Line 22"/>
              <p:cNvSpPr>
                <a:spLocks noChangeShapeType="1"/>
              </p:cNvSpPr>
              <p:nvPr/>
            </p:nvSpPr>
            <p:spPr bwMode="auto">
              <a:xfrm>
                <a:off x="3264" y="3083"/>
                <a:ext cx="0" cy="5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64247" name="Rectangle 23"/>
            <p:cNvSpPr>
              <a:spLocks noChangeArrowheads="1"/>
            </p:cNvSpPr>
            <p:nvPr/>
          </p:nvSpPr>
          <p:spPr bwMode="auto">
            <a:xfrm>
              <a:off x="1434" y="1722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endParaRPr lang="zh-CN" altLang="en-US" i="1">
                <a:solidFill>
                  <a:schemeClr val="hlink"/>
                </a:solidFill>
                <a:latin typeface="Times New Roman" panose="02020603050405020304" pitchFamily="18" charset="0"/>
                <a:sym typeface="CommonBullets" pitchFamily="34" charset="2"/>
              </a:endParaRPr>
            </a:p>
          </p:txBody>
        </p:sp>
        <p:sp>
          <p:nvSpPr>
            <p:cNvPr id="564248" name="Rectangle 24"/>
            <p:cNvSpPr>
              <a:spLocks noChangeArrowheads="1"/>
            </p:cNvSpPr>
            <p:nvPr/>
          </p:nvSpPr>
          <p:spPr bwMode="auto">
            <a:xfrm>
              <a:off x="1428" y="216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endParaRPr lang="zh-CN" altLang="en-US" i="1">
                <a:solidFill>
                  <a:schemeClr val="hlink"/>
                </a:solidFill>
                <a:latin typeface="Times New Roman" panose="02020603050405020304" pitchFamily="18" charset="0"/>
                <a:sym typeface="CommonBullets" pitchFamily="34" charset="2"/>
              </a:endParaRPr>
            </a:p>
          </p:txBody>
        </p:sp>
      </p:grpSp>
      <p:sp>
        <p:nvSpPr>
          <p:cNvPr id="564251" name="Text Box 27"/>
          <p:cNvSpPr txBox="1">
            <a:spLocks noChangeArrowheads="1"/>
          </p:cNvSpPr>
          <p:nvPr/>
        </p:nvSpPr>
        <p:spPr bwMode="auto">
          <a:xfrm>
            <a:off x="1527175" y="2600325"/>
            <a:ext cx="565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800" i="1">
                <a:solidFill>
                  <a:srgbClr val="00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+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q</a:t>
            </a:r>
          </a:p>
        </p:txBody>
      </p:sp>
      <p:sp>
        <p:nvSpPr>
          <p:cNvPr id="564252" name="Text Box 28"/>
          <p:cNvSpPr txBox="1">
            <a:spLocks noChangeArrowheads="1"/>
          </p:cNvSpPr>
          <p:nvPr/>
        </p:nvSpPr>
        <p:spPr bwMode="auto">
          <a:xfrm>
            <a:off x="196850" y="5775325"/>
            <a:ext cx="4781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solidFill>
                  <a:srgbClr val="00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电容积累的电荷量：</a:t>
            </a:r>
          </a:p>
        </p:txBody>
      </p:sp>
      <p:sp>
        <p:nvSpPr>
          <p:cNvPr id="564253" name="Text Box 29"/>
          <p:cNvSpPr txBox="1">
            <a:spLocks noChangeArrowheads="1"/>
          </p:cNvSpPr>
          <p:nvPr/>
        </p:nvSpPr>
        <p:spPr bwMode="auto">
          <a:xfrm>
            <a:off x="5299075" y="5862638"/>
            <a:ext cx="2320925" cy="650875"/>
          </a:xfrm>
          <a:prstGeom prst="rect">
            <a:avLst/>
          </a:prstGeom>
          <a:solidFill>
            <a:srgbClr val="590322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600">
                <a:latin typeface="Times New Roman" panose="02020603050405020304" pitchFamily="18" charset="0"/>
                <a:sym typeface="Symbol" panose="05050102010706020507" pitchFamily="18" charset="2"/>
              </a:rPr>
              <a:t>q=C</a:t>
            </a:r>
            <a:r>
              <a:rPr lang="en-US" altLang="zh-CN" sz="3600" i="1"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6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c</a:t>
            </a:r>
            <a:endParaRPr lang="en-US" altLang="zh-CN" sz="360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564254" name="Text Box 30"/>
          <p:cNvSpPr txBox="1">
            <a:spLocks noChangeArrowheads="1"/>
          </p:cNvSpPr>
          <p:nvPr/>
        </p:nvSpPr>
        <p:spPr bwMode="auto">
          <a:xfrm>
            <a:off x="1381125" y="3290888"/>
            <a:ext cx="849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–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q</a:t>
            </a:r>
          </a:p>
        </p:txBody>
      </p:sp>
      <p:graphicFrame>
        <p:nvGraphicFramePr>
          <p:cNvPr id="564255" name="Object 31"/>
          <p:cNvGraphicFramePr>
            <a:graphicFrameLocks noChangeAspect="1"/>
          </p:cNvGraphicFramePr>
          <p:nvPr/>
        </p:nvGraphicFramePr>
        <p:xfrm>
          <a:off x="2362200" y="838200"/>
          <a:ext cx="1752600" cy="161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258" name="Equation" r:id="rId3" imgW="469800" imgH="431640" progId="Equation.3">
                  <p:embed/>
                </p:oleObj>
              </mc:Choice>
              <mc:Fallback>
                <p:oleObj name="Equation" r:id="rId3" imgW="469800" imgH="43164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838200"/>
                        <a:ext cx="1752600" cy="1611313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4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4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4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4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4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4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64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64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64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64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64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64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4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64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64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64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64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64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64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64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64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64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64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64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4226" grpId="0" autoUpdateAnimBg="0"/>
      <p:bldP spid="564228" grpId="0" autoUpdateAnimBg="0"/>
      <p:bldP spid="564229" grpId="0" autoUpdateAnimBg="0"/>
      <p:bldP spid="564230" grpId="0" autoUpdateAnimBg="0"/>
      <p:bldP spid="564251" grpId="0" autoUpdateAnimBg="0"/>
      <p:bldP spid="564252" grpId="0" autoUpdateAnimBg="0"/>
      <p:bldP spid="564253" grpId="0" animBg="1" autoUpdateAnimBg="0"/>
      <p:bldP spid="564254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250" name="Text Box 2"/>
          <p:cNvSpPr txBox="1">
            <a:spLocks noChangeArrowheads="1"/>
          </p:cNvSpPr>
          <p:nvPr/>
        </p:nvSpPr>
        <p:spPr bwMode="auto">
          <a:xfrm>
            <a:off x="1749425" y="528638"/>
            <a:ext cx="5497513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线性电容的</a:t>
            </a:r>
            <a:r>
              <a:rPr lang="en-US" altLang="zh-CN" sz="3600">
                <a:solidFill>
                  <a:srgbClr val="FFFF00"/>
                </a:solidFill>
                <a:latin typeface="Times New Roman" panose="02020603050405020304" pitchFamily="18" charset="0"/>
              </a:rPr>
              <a:t>VAR</a:t>
            </a:r>
          </a:p>
          <a:p>
            <a:pPr eaLnBrk="0" hangingPunct="0">
              <a:spcBef>
                <a:spcPct val="50000"/>
              </a:spcBef>
            </a:pP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(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设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， 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取关联参考方向)</a:t>
            </a:r>
          </a:p>
        </p:txBody>
      </p:sp>
      <p:grpSp>
        <p:nvGrpSpPr>
          <p:cNvPr id="565251" name="Group 3"/>
          <p:cNvGrpSpPr>
            <a:grpSpLocks/>
          </p:cNvGrpSpPr>
          <p:nvPr/>
        </p:nvGrpSpPr>
        <p:grpSpPr bwMode="auto">
          <a:xfrm>
            <a:off x="1414463" y="2297113"/>
            <a:ext cx="2041525" cy="2636837"/>
            <a:chOff x="453" y="2251"/>
            <a:chExt cx="1286" cy="1661"/>
          </a:xfrm>
        </p:grpSpPr>
        <p:sp>
          <p:nvSpPr>
            <p:cNvPr id="565252" name="Text Box 4"/>
            <p:cNvSpPr txBox="1">
              <a:spLocks noChangeArrowheads="1"/>
            </p:cNvSpPr>
            <p:nvPr/>
          </p:nvSpPr>
          <p:spPr bwMode="auto">
            <a:xfrm>
              <a:off x="1495" y="3180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565253" name="Text Box 5"/>
            <p:cNvSpPr txBox="1">
              <a:spLocks noChangeArrowheads="1"/>
            </p:cNvSpPr>
            <p:nvPr/>
          </p:nvSpPr>
          <p:spPr bwMode="auto">
            <a:xfrm>
              <a:off x="665" y="2251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i</a:t>
              </a:r>
              <a:r>
                <a:rPr lang="en-US" altLang="zh-CN" i="1" baseline="-25000">
                  <a:solidFill>
                    <a:schemeClr val="tx2"/>
                  </a:solidFill>
                  <a:latin typeface="Times New Roman" panose="02020603050405020304" pitchFamily="18" charset="0"/>
                </a:rPr>
                <a:t>c</a:t>
              </a:r>
              <a:endParaRPr lang="en-US" altLang="zh-CN" i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65254" name="Text Box 6"/>
            <p:cNvSpPr txBox="1">
              <a:spLocks noChangeArrowheads="1"/>
            </p:cNvSpPr>
            <p:nvPr/>
          </p:nvSpPr>
          <p:spPr bwMode="auto">
            <a:xfrm>
              <a:off x="453" y="3112"/>
              <a:ext cx="2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u</a:t>
              </a:r>
              <a:r>
                <a:rPr lang="en-US" altLang="zh-CN" i="1" baseline="-25000">
                  <a:solidFill>
                    <a:schemeClr val="tx2"/>
                  </a:solidFill>
                  <a:latin typeface="Times New Roman" panose="02020603050405020304" pitchFamily="18" charset="0"/>
                </a:rPr>
                <a:t>c</a:t>
              </a:r>
              <a:endParaRPr lang="en-US" altLang="zh-CN" i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65255" name="Rectangle 7"/>
            <p:cNvSpPr>
              <a:spLocks noChangeArrowheads="1"/>
            </p:cNvSpPr>
            <p:nvPr/>
          </p:nvSpPr>
          <p:spPr bwMode="auto">
            <a:xfrm>
              <a:off x="481" y="271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chemeClr val="hlink"/>
                  </a:solidFill>
                  <a:latin typeface="Times New Roman" panose="02020603050405020304" pitchFamily="18" charset="0"/>
                  <a:sym typeface="CommonBullets" pitchFamily="34" charset="2"/>
                </a:rPr>
                <a:t>+</a:t>
              </a:r>
            </a:p>
          </p:txBody>
        </p:sp>
        <p:sp>
          <p:nvSpPr>
            <p:cNvPr id="565256" name="Line 8"/>
            <p:cNvSpPr>
              <a:spLocks noChangeShapeType="1"/>
            </p:cNvSpPr>
            <p:nvPr/>
          </p:nvSpPr>
          <p:spPr bwMode="auto">
            <a:xfrm rot="5400000" flipH="1" flipV="1">
              <a:off x="891" y="2964"/>
              <a:ext cx="583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5257" name="Line 9"/>
            <p:cNvSpPr>
              <a:spLocks noChangeShapeType="1"/>
            </p:cNvSpPr>
            <p:nvPr/>
          </p:nvSpPr>
          <p:spPr bwMode="auto">
            <a:xfrm rot="5400000">
              <a:off x="948" y="3635"/>
              <a:ext cx="469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5258" name="Oval 10"/>
            <p:cNvSpPr>
              <a:spLocks noChangeArrowheads="1"/>
            </p:cNvSpPr>
            <p:nvPr/>
          </p:nvSpPr>
          <p:spPr bwMode="auto">
            <a:xfrm rot="5400000">
              <a:off x="602" y="2626"/>
              <a:ext cx="91" cy="91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65259" name="Oval 11"/>
            <p:cNvSpPr>
              <a:spLocks noChangeArrowheads="1"/>
            </p:cNvSpPr>
            <p:nvPr/>
          </p:nvSpPr>
          <p:spPr bwMode="auto">
            <a:xfrm rot="5400000">
              <a:off x="602" y="3821"/>
              <a:ext cx="91" cy="91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65260" name="Rectangle 12"/>
            <p:cNvSpPr>
              <a:spLocks noChangeArrowheads="1"/>
            </p:cNvSpPr>
            <p:nvPr/>
          </p:nvSpPr>
          <p:spPr bwMode="auto">
            <a:xfrm>
              <a:off x="481" y="349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chemeClr val="hlink"/>
                  </a:solidFill>
                  <a:latin typeface="Times New Roman" panose="02020603050405020304" pitchFamily="18" charset="0"/>
                  <a:sym typeface="CommonBullets" pitchFamily="34" charset="2"/>
                </a:rPr>
                <a:t>–</a:t>
              </a:r>
            </a:p>
          </p:txBody>
        </p:sp>
        <p:sp>
          <p:nvSpPr>
            <p:cNvPr id="565261" name="Line 13"/>
            <p:cNvSpPr>
              <a:spLocks noChangeShapeType="1"/>
            </p:cNvSpPr>
            <p:nvPr/>
          </p:nvSpPr>
          <p:spPr bwMode="auto">
            <a:xfrm>
              <a:off x="693" y="3869"/>
              <a:ext cx="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5262" name="Line 14"/>
            <p:cNvSpPr>
              <a:spLocks noChangeShapeType="1"/>
            </p:cNvSpPr>
            <p:nvPr/>
          </p:nvSpPr>
          <p:spPr bwMode="auto">
            <a:xfrm>
              <a:off x="693" y="2672"/>
              <a:ext cx="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5263" name="Line 15"/>
            <p:cNvSpPr>
              <a:spLocks noChangeShapeType="1"/>
            </p:cNvSpPr>
            <p:nvPr/>
          </p:nvSpPr>
          <p:spPr bwMode="auto">
            <a:xfrm>
              <a:off x="656" y="2539"/>
              <a:ext cx="266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65264" name="Group 16"/>
            <p:cNvGrpSpPr>
              <a:grpSpLocks/>
            </p:cNvGrpSpPr>
            <p:nvPr/>
          </p:nvGrpSpPr>
          <p:grpSpPr bwMode="auto">
            <a:xfrm rot="-5400000">
              <a:off x="1116" y="3058"/>
              <a:ext cx="144" cy="539"/>
              <a:chOff x="3053" y="3083"/>
              <a:chExt cx="211" cy="576"/>
            </a:xfrm>
          </p:grpSpPr>
          <p:sp>
            <p:nvSpPr>
              <p:cNvPr id="565265" name="Line 17"/>
              <p:cNvSpPr>
                <a:spLocks noChangeShapeType="1"/>
              </p:cNvSpPr>
              <p:nvPr/>
            </p:nvSpPr>
            <p:spPr bwMode="auto">
              <a:xfrm>
                <a:off x="3053" y="3083"/>
                <a:ext cx="0" cy="5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65266" name="Line 18"/>
              <p:cNvSpPr>
                <a:spLocks noChangeShapeType="1"/>
              </p:cNvSpPr>
              <p:nvPr/>
            </p:nvSpPr>
            <p:spPr bwMode="auto">
              <a:xfrm>
                <a:off x="3264" y="3083"/>
                <a:ext cx="0" cy="5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65267" name="Rectangle 19"/>
            <p:cNvSpPr>
              <a:spLocks noChangeArrowheads="1"/>
            </p:cNvSpPr>
            <p:nvPr/>
          </p:nvSpPr>
          <p:spPr bwMode="auto">
            <a:xfrm>
              <a:off x="1231" y="296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chemeClr val="hlink"/>
                  </a:solidFill>
                  <a:latin typeface="Times New Roman" panose="02020603050405020304" pitchFamily="18" charset="0"/>
                  <a:sym typeface="CommonBullets" pitchFamily="34" charset="2"/>
                </a:rPr>
                <a:t>+</a:t>
              </a:r>
            </a:p>
          </p:txBody>
        </p:sp>
        <p:sp>
          <p:nvSpPr>
            <p:cNvPr id="565268" name="Rectangle 20"/>
            <p:cNvSpPr>
              <a:spLocks noChangeArrowheads="1"/>
            </p:cNvSpPr>
            <p:nvPr/>
          </p:nvSpPr>
          <p:spPr bwMode="auto">
            <a:xfrm>
              <a:off x="1231" y="3405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chemeClr val="hlink"/>
                  </a:solidFill>
                  <a:latin typeface="Times New Roman" panose="02020603050405020304" pitchFamily="18" charset="0"/>
                  <a:sym typeface="CommonBullets" pitchFamily="34" charset="2"/>
                </a:rPr>
                <a:t>–</a:t>
              </a:r>
            </a:p>
          </p:txBody>
        </p:sp>
      </p:grpSp>
      <p:sp>
        <p:nvSpPr>
          <p:cNvPr id="565271" name="Text Box 23"/>
          <p:cNvSpPr txBox="1">
            <a:spLocks noChangeArrowheads="1"/>
          </p:cNvSpPr>
          <p:nvPr/>
        </p:nvSpPr>
        <p:spPr bwMode="auto">
          <a:xfrm>
            <a:off x="3768725" y="3341688"/>
            <a:ext cx="1219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solidFill>
                  <a:srgbClr val="FFFF00"/>
                </a:solidFill>
                <a:latin typeface="Times New Roman" panose="02020603050405020304" pitchFamily="18" charset="0"/>
              </a:rPr>
              <a:t>即：</a:t>
            </a:r>
          </a:p>
        </p:txBody>
      </p:sp>
      <p:graphicFrame>
        <p:nvGraphicFramePr>
          <p:cNvPr id="565274" name="Object 26"/>
          <p:cNvGraphicFramePr>
            <a:graphicFrameLocks noChangeAspect="1"/>
          </p:cNvGraphicFramePr>
          <p:nvPr/>
        </p:nvGraphicFramePr>
        <p:xfrm>
          <a:off x="4800600" y="1990725"/>
          <a:ext cx="3619500" cy="143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280" name="Equation" r:id="rId3" imgW="990360" imgH="393480" progId="Equation.3">
                  <p:embed/>
                </p:oleObj>
              </mc:Choice>
              <mc:Fallback>
                <p:oleObj name="Equation" r:id="rId3" imgW="990360" imgH="3934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990725"/>
                        <a:ext cx="3619500" cy="1438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5275" name="Object 27"/>
          <p:cNvGraphicFramePr>
            <a:graphicFrameLocks noChangeAspect="1"/>
          </p:cNvGraphicFramePr>
          <p:nvPr/>
        </p:nvGraphicFramePr>
        <p:xfrm>
          <a:off x="5181600" y="3733800"/>
          <a:ext cx="2413000" cy="143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281" name="Equation" r:id="rId5" imgW="660240" imgH="393480" progId="Equation.3">
                  <p:embed/>
                </p:oleObj>
              </mc:Choice>
              <mc:Fallback>
                <p:oleObj name="Equation" r:id="rId5" imgW="660240" imgH="3934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3733800"/>
                        <a:ext cx="2413000" cy="1438275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5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5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5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5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5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65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65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65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65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5250" grpId="0" autoUpdateAnimBg="0"/>
      <p:bldP spid="56527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590322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参考书目</a:t>
            </a:r>
          </a:p>
        </p:txBody>
      </p:sp>
      <p:sp>
        <p:nvSpPr>
          <p:cNvPr id="427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zh-CN" altLang="en-US" sz="4400" b="0">
                <a:solidFill>
                  <a:schemeClr val="tx2"/>
                </a:solidFill>
                <a:ea typeface="楷体_GB2312" pitchFamily="49" charset="-122"/>
              </a:rPr>
              <a:t>张美玉.</a:t>
            </a:r>
            <a:r>
              <a:rPr lang="zh-CN" altLang="en-US" sz="4400" b="0">
                <a:solidFill>
                  <a:schemeClr val="hlin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_GB2312" pitchFamily="49" charset="-122"/>
              </a:rPr>
              <a:t>电路题解400例及学习考研指南</a:t>
            </a:r>
            <a:r>
              <a:rPr lang="zh-CN" altLang="en-US" sz="4400" b="0">
                <a:solidFill>
                  <a:schemeClr val="tx2"/>
                </a:solidFill>
                <a:ea typeface="楷体_GB2312" pitchFamily="49" charset="-122"/>
              </a:rPr>
              <a:t>，机械工业出版社</a:t>
            </a:r>
          </a:p>
          <a:p>
            <a:pPr algn="just">
              <a:lnSpc>
                <a:spcPct val="90000"/>
              </a:lnSpc>
            </a:pPr>
            <a:r>
              <a:rPr lang="zh-CN" altLang="en-US" sz="4400" b="0">
                <a:solidFill>
                  <a:schemeClr val="tx2"/>
                </a:solidFill>
                <a:ea typeface="楷体_GB2312" pitchFamily="49" charset="-122"/>
              </a:rPr>
              <a:t>赵录怀.</a:t>
            </a:r>
            <a:r>
              <a:rPr lang="zh-CN" altLang="en-US" sz="4400" b="0">
                <a:solidFill>
                  <a:schemeClr val="hlin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_GB2312" pitchFamily="49" charset="-122"/>
              </a:rPr>
              <a:t>电路重点难点及典型题精解</a:t>
            </a:r>
            <a:r>
              <a:rPr lang="zh-CN" altLang="en-US" sz="4400" b="0">
                <a:solidFill>
                  <a:schemeClr val="tx2"/>
                </a:solidFill>
                <a:ea typeface="楷体_GB2312" pitchFamily="49" charset="-122"/>
              </a:rPr>
              <a:t>，西交交通大学出版社</a:t>
            </a:r>
          </a:p>
          <a:p>
            <a:pPr algn="just">
              <a:lnSpc>
                <a:spcPct val="90000"/>
              </a:lnSpc>
            </a:pPr>
            <a:r>
              <a:rPr lang="zh-CN" altLang="en-US" sz="4400" b="0">
                <a:solidFill>
                  <a:schemeClr val="tx2"/>
                </a:solidFill>
                <a:ea typeface="楷体_GB2312" pitchFamily="49" charset="-122"/>
              </a:rPr>
              <a:t>向国菊.</a:t>
            </a:r>
            <a:r>
              <a:rPr lang="zh-CN" altLang="en-US" sz="4400" b="0">
                <a:solidFill>
                  <a:schemeClr val="hlin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_GB2312" pitchFamily="49" charset="-122"/>
              </a:rPr>
              <a:t>电路典型题解</a:t>
            </a:r>
            <a:r>
              <a:rPr lang="zh-CN" altLang="en-US" sz="4400" b="0">
                <a:solidFill>
                  <a:schemeClr val="tx2"/>
                </a:solidFill>
                <a:ea typeface="楷体_GB2312" pitchFamily="49" charset="-122"/>
              </a:rPr>
              <a:t>，清华大学出版社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274" name="Text Box 2"/>
          <p:cNvSpPr txBox="1">
            <a:spLocks noChangeArrowheads="1"/>
          </p:cNvSpPr>
          <p:nvPr/>
        </p:nvSpPr>
        <p:spPr bwMode="auto">
          <a:xfrm>
            <a:off x="419100" y="442913"/>
            <a:ext cx="1960563" cy="641350"/>
          </a:xfrm>
          <a:prstGeom prst="rect">
            <a:avLst/>
          </a:prstGeom>
          <a:solidFill>
            <a:srgbClr val="5903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solidFill>
                  <a:srgbClr val="FFFF00"/>
                </a:solidFill>
                <a:latin typeface="Times New Roman" panose="02020603050405020304" pitchFamily="18" charset="0"/>
              </a:rPr>
              <a:t>说明：</a:t>
            </a:r>
          </a:p>
        </p:txBody>
      </p:sp>
      <p:sp>
        <p:nvSpPr>
          <p:cNvPr id="566275" name="Text Box 3"/>
          <p:cNvSpPr txBox="1">
            <a:spLocks noChangeArrowheads="1"/>
          </p:cNvSpPr>
          <p:nvPr/>
        </p:nvSpPr>
        <p:spPr bwMode="auto">
          <a:xfrm>
            <a:off x="0" y="1154113"/>
            <a:ext cx="87058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(1) 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zh-CN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的大小取决与 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zh-CN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的变化率，与 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zh-CN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的大小无关；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(微分形式)</a:t>
            </a:r>
          </a:p>
        </p:txBody>
      </p:sp>
      <p:sp>
        <p:nvSpPr>
          <p:cNvPr id="566276" name="Text Box 4"/>
          <p:cNvSpPr txBox="1">
            <a:spLocks noChangeArrowheads="1"/>
          </p:cNvSpPr>
          <p:nvPr/>
        </p:nvSpPr>
        <p:spPr bwMode="auto">
          <a:xfrm>
            <a:off x="0" y="5513388"/>
            <a:ext cx="90487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571500" indent="-571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62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52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50000"/>
              </a:lnSpc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(3)  若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，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非关联取向，则 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= </a:t>
            </a:r>
            <a:r>
              <a:rPr lang="en-US" altLang="zh-CN" sz="3600">
                <a:solidFill>
                  <a:srgbClr val="FFFF00"/>
                </a:solidFill>
                <a:latin typeface="Times New Roman" panose="02020603050405020304" pitchFamily="18" charset="0"/>
              </a:rPr>
              <a:t>–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d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/d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t  。</a:t>
            </a:r>
          </a:p>
        </p:txBody>
      </p:sp>
      <p:sp>
        <p:nvSpPr>
          <p:cNvPr id="566277" name="Text Box 5"/>
          <p:cNvSpPr txBox="1">
            <a:spLocks noChangeArrowheads="1"/>
          </p:cNvSpPr>
          <p:nvPr/>
        </p:nvSpPr>
        <p:spPr bwMode="auto">
          <a:xfrm>
            <a:off x="0" y="2344738"/>
            <a:ext cx="50133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(2) 电容元件是动态元件</a:t>
            </a:r>
          </a:p>
        </p:txBody>
      </p:sp>
      <p:sp>
        <p:nvSpPr>
          <p:cNvPr id="566279" name="Text Box 7"/>
          <p:cNvSpPr txBox="1">
            <a:spLocks noChangeArrowheads="1"/>
          </p:cNvSpPr>
          <p:nvPr/>
        </p:nvSpPr>
        <p:spPr bwMode="auto">
          <a:xfrm>
            <a:off x="0" y="2986088"/>
            <a:ext cx="3092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特例：如右图</a:t>
            </a:r>
          </a:p>
        </p:txBody>
      </p:sp>
      <p:grpSp>
        <p:nvGrpSpPr>
          <p:cNvPr id="566280" name="Group 8"/>
          <p:cNvGrpSpPr>
            <a:grpSpLocks/>
          </p:cNvGrpSpPr>
          <p:nvPr/>
        </p:nvGrpSpPr>
        <p:grpSpPr bwMode="auto">
          <a:xfrm>
            <a:off x="5503863" y="2820988"/>
            <a:ext cx="3394075" cy="1301750"/>
            <a:chOff x="1209" y="723"/>
            <a:chExt cx="2138" cy="820"/>
          </a:xfrm>
        </p:grpSpPr>
        <p:sp>
          <p:nvSpPr>
            <p:cNvPr id="566281" name="Text Box 9"/>
            <p:cNvSpPr txBox="1">
              <a:spLocks noChangeArrowheads="1"/>
            </p:cNvSpPr>
            <p:nvPr/>
          </p:nvSpPr>
          <p:spPr bwMode="auto">
            <a:xfrm>
              <a:off x="3103" y="10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566282" name="Text Box 10"/>
            <p:cNvSpPr txBox="1">
              <a:spLocks noChangeArrowheads="1"/>
            </p:cNvSpPr>
            <p:nvPr/>
          </p:nvSpPr>
          <p:spPr bwMode="auto">
            <a:xfrm>
              <a:off x="2277" y="979"/>
              <a:ext cx="2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u</a:t>
              </a:r>
              <a:r>
                <a:rPr lang="en-US" altLang="zh-CN" i="1" baseline="-25000">
                  <a:solidFill>
                    <a:schemeClr val="tx2"/>
                  </a:solidFill>
                  <a:latin typeface="Times New Roman" panose="02020603050405020304" pitchFamily="18" charset="0"/>
                </a:rPr>
                <a:t>c</a:t>
              </a:r>
              <a:endParaRPr lang="en-US" altLang="zh-CN" i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66283" name="Line 11"/>
            <p:cNvSpPr>
              <a:spLocks noChangeShapeType="1"/>
            </p:cNvSpPr>
            <p:nvPr/>
          </p:nvSpPr>
          <p:spPr bwMode="auto">
            <a:xfrm rot="5400000" flipH="1" flipV="1">
              <a:off x="2591" y="923"/>
              <a:ext cx="399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6284" name="Line 12"/>
            <p:cNvSpPr>
              <a:spLocks noChangeShapeType="1"/>
            </p:cNvSpPr>
            <p:nvPr/>
          </p:nvSpPr>
          <p:spPr bwMode="auto">
            <a:xfrm rot="5400000">
              <a:off x="2630" y="1383"/>
              <a:ext cx="32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6285" name="Line 13"/>
            <p:cNvSpPr>
              <a:spLocks noChangeShapeType="1"/>
            </p:cNvSpPr>
            <p:nvPr/>
          </p:nvSpPr>
          <p:spPr bwMode="auto">
            <a:xfrm>
              <a:off x="1725" y="1543"/>
              <a:ext cx="1066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6286" name="Line 14"/>
            <p:cNvSpPr>
              <a:spLocks noChangeShapeType="1"/>
            </p:cNvSpPr>
            <p:nvPr/>
          </p:nvSpPr>
          <p:spPr bwMode="auto">
            <a:xfrm>
              <a:off x="2384" y="728"/>
              <a:ext cx="266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66287" name="Group 15"/>
            <p:cNvGrpSpPr>
              <a:grpSpLocks/>
            </p:cNvGrpSpPr>
            <p:nvPr/>
          </p:nvGrpSpPr>
          <p:grpSpPr bwMode="auto">
            <a:xfrm rot="-5400000">
              <a:off x="2756" y="1048"/>
              <a:ext cx="112" cy="259"/>
              <a:chOff x="3053" y="3083"/>
              <a:chExt cx="211" cy="576"/>
            </a:xfrm>
          </p:grpSpPr>
          <p:sp>
            <p:nvSpPr>
              <p:cNvPr id="566288" name="Line 16"/>
              <p:cNvSpPr>
                <a:spLocks noChangeShapeType="1"/>
              </p:cNvSpPr>
              <p:nvPr/>
            </p:nvSpPr>
            <p:spPr bwMode="auto">
              <a:xfrm>
                <a:off x="3053" y="3083"/>
                <a:ext cx="0" cy="5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66289" name="Line 17"/>
              <p:cNvSpPr>
                <a:spLocks noChangeShapeType="1"/>
              </p:cNvSpPr>
              <p:nvPr/>
            </p:nvSpPr>
            <p:spPr bwMode="auto">
              <a:xfrm>
                <a:off x="3264" y="3083"/>
                <a:ext cx="0" cy="5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66290" name="Rectangle 18"/>
            <p:cNvSpPr>
              <a:spLocks noChangeArrowheads="1"/>
            </p:cNvSpPr>
            <p:nvPr/>
          </p:nvSpPr>
          <p:spPr bwMode="auto">
            <a:xfrm>
              <a:off x="2467" y="880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chemeClr val="hlink"/>
                  </a:solidFill>
                  <a:latin typeface="Times New Roman" panose="02020603050405020304" pitchFamily="18" charset="0"/>
                  <a:sym typeface="CommonBullets" pitchFamily="34" charset="2"/>
                </a:rPr>
                <a:t>+</a:t>
              </a:r>
            </a:p>
          </p:txBody>
        </p:sp>
        <p:sp>
          <p:nvSpPr>
            <p:cNvPr id="566291" name="Rectangle 19"/>
            <p:cNvSpPr>
              <a:spLocks noChangeArrowheads="1"/>
            </p:cNvSpPr>
            <p:nvPr/>
          </p:nvSpPr>
          <p:spPr bwMode="auto">
            <a:xfrm>
              <a:off x="2491" y="117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chemeClr val="hlink"/>
                  </a:solidFill>
                  <a:latin typeface="Times New Roman" panose="02020603050405020304" pitchFamily="18" charset="0"/>
                  <a:sym typeface="CommonBullets" pitchFamily="34" charset="2"/>
                </a:rPr>
                <a:t>–</a:t>
              </a:r>
            </a:p>
          </p:txBody>
        </p:sp>
        <p:sp>
          <p:nvSpPr>
            <p:cNvPr id="566292" name="Line 20"/>
            <p:cNvSpPr>
              <a:spLocks noChangeShapeType="1"/>
            </p:cNvSpPr>
            <p:nvPr/>
          </p:nvSpPr>
          <p:spPr bwMode="auto">
            <a:xfrm>
              <a:off x="1725" y="727"/>
              <a:ext cx="1066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66293" name="Group 21"/>
            <p:cNvGrpSpPr>
              <a:grpSpLocks/>
            </p:cNvGrpSpPr>
            <p:nvPr/>
          </p:nvGrpSpPr>
          <p:grpSpPr bwMode="auto">
            <a:xfrm>
              <a:off x="1563" y="1090"/>
              <a:ext cx="324" cy="108"/>
              <a:chOff x="696" y="3084"/>
              <a:chExt cx="324" cy="108"/>
            </a:xfrm>
          </p:grpSpPr>
          <p:sp>
            <p:nvSpPr>
              <p:cNvPr id="566294" name="Line 22"/>
              <p:cNvSpPr>
                <a:spLocks noChangeShapeType="1"/>
              </p:cNvSpPr>
              <p:nvPr/>
            </p:nvSpPr>
            <p:spPr bwMode="auto">
              <a:xfrm>
                <a:off x="696" y="3084"/>
                <a:ext cx="32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6295" name="Line 23"/>
              <p:cNvSpPr>
                <a:spLocks noChangeShapeType="1"/>
              </p:cNvSpPr>
              <p:nvPr/>
            </p:nvSpPr>
            <p:spPr bwMode="auto">
              <a:xfrm>
                <a:off x="696" y="3084"/>
                <a:ext cx="32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6296" name="Line 24"/>
              <p:cNvSpPr>
                <a:spLocks noChangeShapeType="1"/>
              </p:cNvSpPr>
              <p:nvPr/>
            </p:nvSpPr>
            <p:spPr bwMode="auto">
              <a:xfrm>
                <a:off x="780" y="3192"/>
                <a:ext cx="1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66297" name="Line 25"/>
            <p:cNvSpPr>
              <a:spLocks noChangeShapeType="1"/>
            </p:cNvSpPr>
            <p:nvPr/>
          </p:nvSpPr>
          <p:spPr bwMode="auto">
            <a:xfrm>
              <a:off x="1725" y="1198"/>
              <a:ext cx="0" cy="3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6298" name="Line 26"/>
            <p:cNvSpPr>
              <a:spLocks noChangeShapeType="1"/>
            </p:cNvSpPr>
            <p:nvPr/>
          </p:nvSpPr>
          <p:spPr bwMode="auto">
            <a:xfrm>
              <a:off x="1725" y="735"/>
              <a:ext cx="0" cy="3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6299" name="Text Box 27"/>
            <p:cNvSpPr txBox="1">
              <a:spLocks noChangeArrowheads="1"/>
            </p:cNvSpPr>
            <p:nvPr/>
          </p:nvSpPr>
          <p:spPr bwMode="auto">
            <a:xfrm>
              <a:off x="1209" y="964"/>
              <a:ext cx="4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E</a:t>
              </a:r>
            </a:p>
          </p:txBody>
        </p:sp>
      </p:grpSp>
      <p:sp>
        <p:nvSpPr>
          <p:cNvPr id="566300" name="Text Box 28"/>
          <p:cNvSpPr txBox="1">
            <a:spLocks noChangeArrowheads="1"/>
          </p:cNvSpPr>
          <p:nvPr/>
        </p:nvSpPr>
        <p:spPr bwMode="auto">
          <a:xfrm>
            <a:off x="0" y="3725863"/>
            <a:ext cx="2901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/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=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E (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直流）</a:t>
            </a:r>
          </a:p>
        </p:txBody>
      </p:sp>
      <p:sp>
        <p:nvSpPr>
          <p:cNvPr id="566301" name="Text Box 29"/>
          <p:cNvSpPr txBox="1">
            <a:spLocks noChangeArrowheads="1"/>
          </p:cNvSpPr>
          <p:nvPr/>
        </p:nvSpPr>
        <p:spPr bwMode="auto">
          <a:xfrm>
            <a:off x="3836988" y="3725863"/>
            <a:ext cx="10128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=0</a:t>
            </a:r>
          </a:p>
        </p:txBody>
      </p:sp>
      <p:sp>
        <p:nvSpPr>
          <p:cNvPr id="566302" name="AutoShape 30"/>
          <p:cNvSpPr>
            <a:spLocks noChangeArrowheads="1"/>
          </p:cNvSpPr>
          <p:nvPr/>
        </p:nvSpPr>
        <p:spPr bwMode="auto">
          <a:xfrm>
            <a:off x="3052763" y="3894138"/>
            <a:ext cx="592137" cy="323850"/>
          </a:xfrm>
          <a:prstGeom prst="rightArrow">
            <a:avLst>
              <a:gd name="adj1" fmla="val 50000"/>
              <a:gd name="adj2" fmla="val 45711"/>
            </a:avLst>
          </a:prstGeom>
          <a:solidFill>
            <a:srgbClr val="D3FDF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66303" name="Text Box 31"/>
          <p:cNvSpPr txBox="1">
            <a:spLocks noChangeArrowheads="1"/>
          </p:cNvSpPr>
          <p:nvPr/>
        </p:nvSpPr>
        <p:spPr bwMode="auto">
          <a:xfrm>
            <a:off x="204788" y="4546600"/>
            <a:ext cx="8047037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/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电容元件具有</a:t>
            </a:r>
            <a:r>
              <a:rPr lang="zh-CN" altLang="en-US" sz="3600">
                <a:solidFill>
                  <a:srgbClr val="FFFF00"/>
                </a:solidFill>
                <a:latin typeface="Times New Roman" panose="02020603050405020304" pitchFamily="18" charset="0"/>
              </a:rPr>
              <a:t>隔直流通交流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的特点。</a:t>
            </a:r>
          </a:p>
          <a:p>
            <a:pPr algn="l" eaLnBrk="0" hangingPunct="0"/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直流电路中电容相当于开路。</a:t>
            </a:r>
          </a:p>
        </p:txBody>
      </p:sp>
      <p:sp>
        <p:nvSpPr>
          <p:cNvPr id="566304" name="Text Box 32"/>
          <p:cNvSpPr txBox="1">
            <a:spLocks noChangeArrowheads="1"/>
          </p:cNvSpPr>
          <p:nvPr/>
        </p:nvSpPr>
        <p:spPr bwMode="auto">
          <a:xfrm>
            <a:off x="7126288" y="2344738"/>
            <a:ext cx="1012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i="1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=0</a:t>
            </a:r>
          </a:p>
        </p:txBody>
      </p:sp>
      <p:graphicFrame>
        <p:nvGraphicFramePr>
          <p:cNvPr id="566305" name="Object 33"/>
          <p:cNvGraphicFramePr>
            <a:graphicFrameLocks noChangeAspect="1"/>
          </p:cNvGraphicFramePr>
          <p:nvPr/>
        </p:nvGraphicFramePr>
        <p:xfrm>
          <a:off x="3429000" y="0"/>
          <a:ext cx="19812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308" name="Equation" r:id="rId3" imgW="660240" imgH="393480" progId="Equation.3">
                  <p:embed/>
                </p:oleObj>
              </mc:Choice>
              <mc:Fallback>
                <p:oleObj name="Equation" r:id="rId3" imgW="660240" imgH="39348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0"/>
                        <a:ext cx="1981200" cy="1181100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6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6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6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66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66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6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66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66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66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66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66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66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66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66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66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66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66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66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66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66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6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66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66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66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300" fill="hold"/>
                                        <p:tgtEl>
                                          <p:spTgt spid="566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300" fill="hold"/>
                                        <p:tgtEl>
                                          <p:spTgt spid="566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66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66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6274" grpId="0" animBg="1" autoUpdateAnimBg="0"/>
      <p:bldP spid="566275" grpId="0" autoUpdateAnimBg="0"/>
      <p:bldP spid="566276" grpId="0" autoUpdateAnimBg="0"/>
      <p:bldP spid="566277" grpId="0" autoUpdateAnimBg="0"/>
      <p:bldP spid="566279" grpId="0" autoUpdateAnimBg="0"/>
      <p:bldP spid="566300" grpId="0" autoUpdateAnimBg="0"/>
      <p:bldP spid="566301" grpId="0" autoUpdateAnimBg="0"/>
      <p:bldP spid="566302" grpId="0" animBg="1"/>
      <p:bldP spid="566303" grpId="0" autoUpdateAnimBg="0"/>
      <p:bldP spid="566304" grpId="0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298" name="Text Box 2"/>
          <p:cNvSpPr txBox="1">
            <a:spLocks noChangeArrowheads="1"/>
          </p:cNvSpPr>
          <p:nvPr/>
        </p:nvSpPr>
        <p:spPr bwMode="auto">
          <a:xfrm>
            <a:off x="406400" y="488950"/>
            <a:ext cx="51085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solidFill>
                  <a:srgbClr val="FFFF00"/>
                </a:solidFill>
                <a:latin typeface="Times New Roman" panose="02020603050405020304" pitchFamily="18" charset="0"/>
              </a:rPr>
              <a:t>电容充放电形成电流：</a:t>
            </a:r>
          </a:p>
        </p:txBody>
      </p:sp>
      <p:sp>
        <p:nvSpPr>
          <p:cNvPr id="567299" name="Text Box 3"/>
          <p:cNvSpPr txBox="1">
            <a:spLocks noChangeArrowheads="1"/>
          </p:cNvSpPr>
          <p:nvPr/>
        </p:nvSpPr>
        <p:spPr bwMode="auto">
          <a:xfrm>
            <a:off x="0" y="1454150"/>
            <a:ext cx="91440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(1)  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uc&gt;0，duc/dt&gt;0，</a:t>
            </a:r>
          </a:p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则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ic&gt;0，q 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，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正向充电 (电流流向正极板)</a:t>
            </a:r>
            <a:r>
              <a:rPr lang="zh-CN" altLang="en-US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；</a:t>
            </a:r>
            <a:endParaRPr lang="zh-CN" altLang="en-US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7300" name="Text Box 4"/>
          <p:cNvSpPr txBox="1">
            <a:spLocks noChangeArrowheads="1"/>
          </p:cNvSpPr>
          <p:nvPr/>
        </p:nvSpPr>
        <p:spPr bwMode="auto">
          <a:xfrm>
            <a:off x="0" y="2781300"/>
            <a:ext cx="90678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(2)  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&gt;0，d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/d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t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&lt;0，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则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&lt;0，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q 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，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正向放电 </a:t>
            </a:r>
          </a:p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(电流由正极板流出)；</a:t>
            </a:r>
            <a:endParaRPr lang="zh-CN" altLang="en-US" sz="36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7301" name="Text Box 5"/>
          <p:cNvSpPr txBox="1">
            <a:spLocks noChangeArrowheads="1"/>
          </p:cNvSpPr>
          <p:nvPr/>
        </p:nvSpPr>
        <p:spPr bwMode="auto">
          <a:xfrm>
            <a:off x="0" y="4157663"/>
            <a:ext cx="90678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(3)  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&lt;0，d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/d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t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&lt;0，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则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&lt;0，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q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，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反向充电 </a:t>
            </a:r>
          </a:p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(电流流向负极板)；</a:t>
            </a:r>
            <a:endParaRPr lang="zh-CN" altLang="en-US" sz="36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7302" name="Text Box 6"/>
          <p:cNvSpPr txBox="1">
            <a:spLocks noChangeArrowheads="1"/>
          </p:cNvSpPr>
          <p:nvPr/>
        </p:nvSpPr>
        <p:spPr bwMode="auto">
          <a:xfrm>
            <a:off x="0" y="5392738"/>
            <a:ext cx="90678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(4)  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&lt;0，d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/d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t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&gt;0，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则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6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&gt;0，</a:t>
            </a:r>
            <a:r>
              <a:rPr lang="en-US" altLang="zh-CN" sz="3600" i="1">
                <a:solidFill>
                  <a:schemeClr val="tx2"/>
                </a:solidFill>
                <a:latin typeface="Times New Roman" panose="02020603050405020304" pitchFamily="18" charset="0"/>
              </a:rPr>
              <a:t>q 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，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反向放电 </a:t>
            </a:r>
          </a:p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(电流由负极板流出)；</a:t>
            </a:r>
            <a:endParaRPr lang="zh-CN" altLang="en-US" sz="36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67303" name="Group 7"/>
          <p:cNvGrpSpPr>
            <a:grpSpLocks/>
          </p:cNvGrpSpPr>
          <p:nvPr/>
        </p:nvGrpSpPr>
        <p:grpSpPr bwMode="auto">
          <a:xfrm>
            <a:off x="6091238" y="11113"/>
            <a:ext cx="2732087" cy="1577975"/>
            <a:chOff x="3885" y="103"/>
            <a:chExt cx="1721" cy="994"/>
          </a:xfrm>
        </p:grpSpPr>
        <p:sp>
          <p:nvSpPr>
            <p:cNvPr id="567304" name="Text Box 8"/>
            <p:cNvSpPr txBox="1">
              <a:spLocks noChangeArrowheads="1"/>
            </p:cNvSpPr>
            <p:nvPr/>
          </p:nvSpPr>
          <p:spPr bwMode="auto">
            <a:xfrm>
              <a:off x="5270" y="62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567305" name="Text Box 9"/>
            <p:cNvSpPr txBox="1">
              <a:spLocks noChangeArrowheads="1"/>
            </p:cNvSpPr>
            <p:nvPr/>
          </p:nvSpPr>
          <p:spPr bwMode="auto">
            <a:xfrm>
              <a:off x="4262" y="103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i</a:t>
              </a:r>
              <a:r>
                <a:rPr lang="en-US" altLang="zh-CN" i="1" baseline="-25000">
                  <a:solidFill>
                    <a:schemeClr val="tx2"/>
                  </a:solidFill>
                  <a:latin typeface="Times New Roman" panose="02020603050405020304" pitchFamily="18" charset="0"/>
                </a:rPr>
                <a:t>c</a:t>
              </a:r>
              <a:endParaRPr lang="en-US" altLang="zh-CN" i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67306" name="Text Box 10"/>
            <p:cNvSpPr txBox="1">
              <a:spLocks noChangeArrowheads="1"/>
            </p:cNvSpPr>
            <p:nvPr/>
          </p:nvSpPr>
          <p:spPr bwMode="auto">
            <a:xfrm>
              <a:off x="3885" y="581"/>
              <a:ext cx="2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u</a:t>
              </a:r>
              <a:r>
                <a:rPr lang="en-US" altLang="zh-CN" i="1" baseline="-25000">
                  <a:solidFill>
                    <a:schemeClr val="tx2"/>
                  </a:solidFill>
                  <a:latin typeface="Times New Roman" panose="02020603050405020304" pitchFamily="18" charset="0"/>
                </a:rPr>
                <a:t>c</a:t>
              </a:r>
              <a:endParaRPr lang="en-US" altLang="zh-CN" i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67307" name="Rectangle 11"/>
            <p:cNvSpPr>
              <a:spLocks noChangeArrowheads="1"/>
            </p:cNvSpPr>
            <p:nvPr/>
          </p:nvSpPr>
          <p:spPr bwMode="auto">
            <a:xfrm>
              <a:off x="3914" y="345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chemeClr val="hlink"/>
                  </a:solidFill>
                  <a:latin typeface="Times New Roman" panose="02020603050405020304" pitchFamily="18" charset="0"/>
                  <a:sym typeface="CommonBullets" pitchFamily="34" charset="2"/>
                </a:rPr>
                <a:t>+</a:t>
              </a:r>
            </a:p>
          </p:txBody>
        </p:sp>
        <p:sp>
          <p:nvSpPr>
            <p:cNvPr id="567308" name="Line 12"/>
            <p:cNvSpPr>
              <a:spLocks noChangeShapeType="1"/>
            </p:cNvSpPr>
            <p:nvPr/>
          </p:nvSpPr>
          <p:spPr bwMode="auto">
            <a:xfrm rot="5400000" flipH="1" flipV="1">
              <a:off x="4665" y="550"/>
              <a:ext cx="347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7309" name="Line 13"/>
            <p:cNvSpPr>
              <a:spLocks noChangeShapeType="1"/>
            </p:cNvSpPr>
            <p:nvPr/>
          </p:nvSpPr>
          <p:spPr bwMode="auto">
            <a:xfrm rot="5400000">
              <a:off x="4699" y="949"/>
              <a:ext cx="28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7310" name="Rectangle 14"/>
            <p:cNvSpPr>
              <a:spLocks noChangeArrowheads="1"/>
            </p:cNvSpPr>
            <p:nvPr/>
          </p:nvSpPr>
          <p:spPr bwMode="auto">
            <a:xfrm>
              <a:off x="3911" y="809"/>
              <a:ext cx="2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chemeClr val="hlink"/>
                  </a:solidFill>
                  <a:latin typeface="Times New Roman" panose="02020603050405020304" pitchFamily="18" charset="0"/>
                  <a:sym typeface="CommonBullets" pitchFamily="34" charset="2"/>
                </a:rPr>
                <a:t>–</a:t>
              </a:r>
            </a:p>
          </p:txBody>
        </p:sp>
        <p:sp>
          <p:nvSpPr>
            <p:cNvPr id="567311" name="Line 15"/>
            <p:cNvSpPr>
              <a:spLocks noChangeShapeType="1"/>
            </p:cNvSpPr>
            <p:nvPr/>
          </p:nvSpPr>
          <p:spPr bwMode="auto">
            <a:xfrm>
              <a:off x="4164" y="1089"/>
              <a:ext cx="675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7312" name="Line 16"/>
            <p:cNvSpPr>
              <a:spLocks noChangeShapeType="1"/>
            </p:cNvSpPr>
            <p:nvPr/>
          </p:nvSpPr>
          <p:spPr bwMode="auto">
            <a:xfrm>
              <a:off x="4164" y="376"/>
              <a:ext cx="675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7313" name="Line 17"/>
            <p:cNvSpPr>
              <a:spLocks noChangeShapeType="1"/>
            </p:cNvSpPr>
            <p:nvPr/>
          </p:nvSpPr>
          <p:spPr bwMode="auto">
            <a:xfrm>
              <a:off x="4221" y="368"/>
              <a:ext cx="366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67314" name="Group 18"/>
            <p:cNvGrpSpPr>
              <a:grpSpLocks/>
            </p:cNvGrpSpPr>
            <p:nvPr/>
          </p:nvGrpSpPr>
          <p:grpSpPr bwMode="auto">
            <a:xfrm rot="-5400000">
              <a:off x="4794" y="535"/>
              <a:ext cx="86" cy="462"/>
              <a:chOff x="3053" y="3083"/>
              <a:chExt cx="211" cy="576"/>
            </a:xfrm>
          </p:grpSpPr>
          <p:sp>
            <p:nvSpPr>
              <p:cNvPr id="567315" name="Line 19"/>
              <p:cNvSpPr>
                <a:spLocks noChangeShapeType="1"/>
              </p:cNvSpPr>
              <p:nvPr/>
            </p:nvSpPr>
            <p:spPr bwMode="auto">
              <a:xfrm>
                <a:off x="3053" y="3083"/>
                <a:ext cx="0" cy="5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67316" name="Line 20"/>
              <p:cNvSpPr>
                <a:spLocks noChangeShapeType="1"/>
              </p:cNvSpPr>
              <p:nvPr/>
            </p:nvSpPr>
            <p:spPr bwMode="auto">
              <a:xfrm>
                <a:off x="3264" y="3083"/>
                <a:ext cx="0" cy="5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67317" name="Rectangle 21"/>
            <p:cNvSpPr>
              <a:spLocks noChangeArrowheads="1"/>
            </p:cNvSpPr>
            <p:nvPr/>
          </p:nvSpPr>
          <p:spPr bwMode="auto">
            <a:xfrm>
              <a:off x="4948" y="494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chemeClr val="hlink"/>
                  </a:solidFill>
                  <a:latin typeface="Times New Roman" panose="02020603050405020304" pitchFamily="18" charset="0"/>
                  <a:sym typeface="CommonBullets" pitchFamily="34" charset="2"/>
                </a:rPr>
                <a:t>+</a:t>
              </a:r>
            </a:p>
          </p:txBody>
        </p:sp>
        <p:sp>
          <p:nvSpPr>
            <p:cNvPr id="567318" name="Rectangle 22"/>
            <p:cNvSpPr>
              <a:spLocks noChangeArrowheads="1"/>
            </p:cNvSpPr>
            <p:nvPr/>
          </p:nvSpPr>
          <p:spPr bwMode="auto">
            <a:xfrm>
              <a:off x="4945" y="755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chemeClr val="hlink"/>
                  </a:solidFill>
                  <a:latin typeface="Times New Roman" panose="02020603050405020304" pitchFamily="18" charset="0"/>
                  <a:sym typeface="CommonBullets" pitchFamily="34" charset="2"/>
                </a:rPr>
                <a:t>–</a:t>
              </a:r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7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7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7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7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7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7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67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7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67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67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7298" grpId="0" autoUpdateAnimBg="0"/>
      <p:bldP spid="567299" grpId="0" autoUpdateAnimBg="0"/>
      <p:bldP spid="567300" grpId="0" autoUpdateAnimBg="0"/>
      <p:bldP spid="567301" grpId="0" autoUpdateAnimBg="0"/>
      <p:bldP spid="567302" grpId="0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374" name="Line 6"/>
          <p:cNvSpPr>
            <a:spLocks noChangeShapeType="1"/>
          </p:cNvSpPr>
          <p:nvPr/>
        </p:nvSpPr>
        <p:spPr bwMode="auto">
          <a:xfrm>
            <a:off x="3448050" y="1905000"/>
            <a:ext cx="10287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70375" name="Line 7"/>
          <p:cNvSpPr>
            <a:spLocks noChangeShapeType="1"/>
          </p:cNvSpPr>
          <p:nvPr/>
        </p:nvSpPr>
        <p:spPr bwMode="auto">
          <a:xfrm>
            <a:off x="2438400" y="571500"/>
            <a:ext cx="10287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70376" name="Text Box 8"/>
          <p:cNvSpPr txBox="1">
            <a:spLocks noChangeArrowheads="1"/>
          </p:cNvSpPr>
          <p:nvPr/>
        </p:nvSpPr>
        <p:spPr bwMode="auto">
          <a:xfrm>
            <a:off x="3581400" y="304800"/>
            <a:ext cx="2587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微分形式</a:t>
            </a:r>
            <a:r>
              <a:rPr lang="en-US" altLang="zh-CN">
                <a:latin typeface="Times New Roman" panose="02020603050405020304" pitchFamily="18" charset="0"/>
              </a:rPr>
              <a:t>VAR</a:t>
            </a:r>
          </a:p>
        </p:txBody>
      </p:sp>
      <p:sp>
        <p:nvSpPr>
          <p:cNvPr id="570377" name="Text Box 9"/>
          <p:cNvSpPr txBox="1">
            <a:spLocks noChangeArrowheads="1"/>
          </p:cNvSpPr>
          <p:nvPr/>
        </p:nvSpPr>
        <p:spPr bwMode="auto">
          <a:xfrm>
            <a:off x="4572000" y="1676400"/>
            <a:ext cx="2587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积分形式</a:t>
            </a:r>
            <a:r>
              <a:rPr lang="en-US" altLang="zh-CN">
                <a:latin typeface="Times New Roman" panose="02020603050405020304" pitchFamily="18" charset="0"/>
              </a:rPr>
              <a:t>VAR</a:t>
            </a:r>
          </a:p>
        </p:txBody>
      </p:sp>
      <p:sp>
        <p:nvSpPr>
          <p:cNvPr id="570379" name="Text Box 11"/>
          <p:cNvSpPr txBox="1">
            <a:spLocks noChangeArrowheads="1"/>
          </p:cNvSpPr>
          <p:nvPr/>
        </p:nvSpPr>
        <p:spPr bwMode="auto">
          <a:xfrm>
            <a:off x="228600" y="6096000"/>
            <a:ext cx="1446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其中：</a:t>
            </a:r>
          </a:p>
        </p:txBody>
      </p:sp>
      <p:graphicFrame>
        <p:nvGraphicFramePr>
          <p:cNvPr id="570382" name="Object 14"/>
          <p:cNvGraphicFramePr>
            <a:graphicFrameLocks noChangeAspect="1"/>
          </p:cNvGraphicFramePr>
          <p:nvPr/>
        </p:nvGraphicFramePr>
        <p:xfrm>
          <a:off x="304800" y="0"/>
          <a:ext cx="1828800" cy="109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0395" name="Equation" r:id="rId3" imgW="660240" imgH="393480" progId="Equation.3">
                  <p:embed/>
                </p:oleObj>
              </mc:Choice>
              <mc:Fallback>
                <p:oleObj name="Equation" r:id="rId3" imgW="660240" imgH="393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0"/>
                        <a:ext cx="1828800" cy="1090613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0383" name="Object 15"/>
          <p:cNvGraphicFramePr>
            <a:graphicFrameLocks noChangeAspect="1"/>
          </p:cNvGraphicFramePr>
          <p:nvPr/>
        </p:nvGraphicFramePr>
        <p:xfrm>
          <a:off x="152400" y="1295400"/>
          <a:ext cx="3167063" cy="109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0396" name="Equation" r:id="rId5" imgW="1143000" imgH="393480" progId="Equation.3">
                  <p:embed/>
                </p:oleObj>
              </mc:Choice>
              <mc:Fallback>
                <p:oleObj name="Equation" r:id="rId5" imgW="1143000" imgH="3934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295400"/>
                        <a:ext cx="3167063" cy="1090613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0384" name="Object 16"/>
          <p:cNvGraphicFramePr>
            <a:graphicFrameLocks noChangeAspect="1"/>
          </p:cNvGraphicFramePr>
          <p:nvPr/>
        </p:nvGraphicFramePr>
        <p:xfrm>
          <a:off x="3352800" y="2251075"/>
          <a:ext cx="5791200" cy="351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0397" name="Equation" r:id="rId7" imgW="2679480" imgH="1625400" progId="Equation.3">
                  <p:embed/>
                </p:oleObj>
              </mc:Choice>
              <mc:Fallback>
                <p:oleObj name="Equation" r:id="rId7" imgW="2679480" imgH="16254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251075"/>
                        <a:ext cx="5791200" cy="3513138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0385" name="Object 17"/>
          <p:cNvGraphicFramePr>
            <a:graphicFrameLocks noChangeAspect="1"/>
          </p:cNvGraphicFramePr>
          <p:nvPr/>
        </p:nvGraphicFramePr>
        <p:xfrm>
          <a:off x="1295400" y="5857875"/>
          <a:ext cx="297180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0398" name="Equation" r:id="rId9" imgW="1168200" imgH="393480" progId="Equation.3">
                  <p:embed/>
                </p:oleObj>
              </mc:Choice>
              <mc:Fallback>
                <p:oleObj name="Equation" r:id="rId9" imgW="1168200" imgH="393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857875"/>
                        <a:ext cx="2971800" cy="1000125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0386" name="Text Box 18"/>
          <p:cNvSpPr txBox="1">
            <a:spLocks noChangeArrowheads="1"/>
          </p:cNvSpPr>
          <p:nvPr/>
        </p:nvSpPr>
        <p:spPr bwMode="auto">
          <a:xfrm>
            <a:off x="4572000" y="60960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称为电容电压的初始值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70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70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0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570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0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70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0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70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0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70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0374" grpId="0" animBg="1"/>
      <p:bldP spid="570375" grpId="0" animBg="1"/>
      <p:bldP spid="570376" grpId="0" autoUpdateAnimBg="0"/>
      <p:bldP spid="570377" grpId="0" autoUpdateAnimBg="0"/>
      <p:bldP spid="570379" grpId="0" autoUpdateAnimBg="0"/>
      <p:bldP spid="570386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8" name="Text Box 2"/>
          <p:cNvSpPr txBox="1">
            <a:spLocks noChangeArrowheads="1"/>
          </p:cNvSpPr>
          <p:nvPr/>
        </p:nvSpPr>
        <p:spPr bwMode="auto">
          <a:xfrm>
            <a:off x="533400" y="122238"/>
            <a:ext cx="8001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例：如图(</a:t>
            </a:r>
            <a:r>
              <a:rPr lang="en-US" altLang="zh-CN">
                <a:latin typeface="Times New Roman" panose="02020603050405020304" pitchFamily="18" charset="0"/>
              </a:rPr>
              <a:t>a)</a:t>
            </a:r>
            <a:r>
              <a:rPr lang="zh-CN" altLang="en-US">
                <a:latin typeface="Times New Roman" panose="02020603050405020304" pitchFamily="18" charset="0"/>
              </a:rPr>
              <a:t>电路，</a:t>
            </a:r>
            <a:r>
              <a:rPr lang="en-US" altLang="zh-CN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c</a:t>
            </a:r>
            <a:r>
              <a:rPr lang="en-US" altLang="zh-CN">
                <a:latin typeface="Times New Roman" panose="02020603050405020304" pitchFamily="18" charset="0"/>
              </a:rPr>
              <a:t>(0)= -1V，C=0.5F，i</a:t>
            </a:r>
            <a:r>
              <a:rPr lang="en-US" altLang="zh-CN" baseline="-25000">
                <a:latin typeface="Times New Roman" panose="02020603050405020304" pitchFamily="18" charset="0"/>
              </a:rPr>
              <a:t>s</a:t>
            </a:r>
            <a:r>
              <a:rPr lang="en-US" altLang="zh-CN">
                <a:latin typeface="Times New Roman" panose="02020603050405020304" pitchFamily="18" charset="0"/>
              </a:rPr>
              <a:t>(t)</a:t>
            </a:r>
            <a:r>
              <a:rPr lang="zh-CN" altLang="en-US">
                <a:latin typeface="Times New Roman" panose="02020603050405020304" pitchFamily="18" charset="0"/>
              </a:rPr>
              <a:t>波形如图(</a:t>
            </a:r>
            <a:r>
              <a:rPr lang="en-US" altLang="zh-CN">
                <a:latin typeface="Times New Roman" panose="02020603050405020304" pitchFamily="18" charset="0"/>
              </a:rPr>
              <a:t>b)，t=0</a:t>
            </a:r>
            <a:r>
              <a:rPr lang="zh-CN" altLang="en-US">
                <a:latin typeface="Times New Roman" panose="02020603050405020304" pitchFamily="18" charset="0"/>
              </a:rPr>
              <a:t>时电流源开始对电容充电，求电容电压</a:t>
            </a:r>
            <a:r>
              <a:rPr lang="en-US" altLang="zh-CN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c</a:t>
            </a:r>
            <a:r>
              <a:rPr lang="en-US" altLang="zh-CN">
                <a:latin typeface="Times New Roman" panose="02020603050405020304" pitchFamily="18" charset="0"/>
              </a:rPr>
              <a:t>(t) ～t </a:t>
            </a:r>
            <a:r>
              <a:rPr lang="zh-CN" altLang="en-US">
                <a:latin typeface="Times New Roman" panose="02020603050405020304" pitchFamily="18" charset="0"/>
              </a:rPr>
              <a:t>波形。</a:t>
            </a:r>
          </a:p>
        </p:txBody>
      </p:sp>
      <p:grpSp>
        <p:nvGrpSpPr>
          <p:cNvPr id="572419" name="Group 3"/>
          <p:cNvGrpSpPr>
            <a:grpSpLocks/>
          </p:cNvGrpSpPr>
          <p:nvPr/>
        </p:nvGrpSpPr>
        <p:grpSpPr bwMode="auto">
          <a:xfrm>
            <a:off x="228600" y="895350"/>
            <a:ext cx="3752850" cy="1905000"/>
            <a:chOff x="144" y="564"/>
            <a:chExt cx="2364" cy="1200"/>
          </a:xfrm>
        </p:grpSpPr>
        <p:grpSp>
          <p:nvGrpSpPr>
            <p:cNvPr id="572420" name="Group 4"/>
            <p:cNvGrpSpPr>
              <a:grpSpLocks/>
            </p:cNvGrpSpPr>
            <p:nvPr/>
          </p:nvGrpSpPr>
          <p:grpSpPr bwMode="auto">
            <a:xfrm>
              <a:off x="612" y="564"/>
              <a:ext cx="1896" cy="1200"/>
              <a:chOff x="504" y="756"/>
              <a:chExt cx="1896" cy="1200"/>
            </a:xfrm>
          </p:grpSpPr>
          <p:sp>
            <p:nvSpPr>
              <p:cNvPr id="572421" name="Line 5"/>
              <p:cNvSpPr>
                <a:spLocks noChangeShapeType="1"/>
              </p:cNvSpPr>
              <p:nvPr/>
            </p:nvSpPr>
            <p:spPr bwMode="auto">
              <a:xfrm>
                <a:off x="636" y="948"/>
                <a:ext cx="0" cy="73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22" name="Line 6"/>
              <p:cNvSpPr>
                <a:spLocks noChangeShapeType="1"/>
              </p:cNvSpPr>
              <p:nvPr/>
            </p:nvSpPr>
            <p:spPr bwMode="auto">
              <a:xfrm>
                <a:off x="636" y="948"/>
                <a:ext cx="1008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23" name="Line 7"/>
              <p:cNvSpPr>
                <a:spLocks noChangeShapeType="1"/>
              </p:cNvSpPr>
              <p:nvPr/>
            </p:nvSpPr>
            <p:spPr bwMode="auto">
              <a:xfrm>
                <a:off x="636" y="1680"/>
                <a:ext cx="1008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24" name="Line 8"/>
              <p:cNvSpPr>
                <a:spLocks noChangeShapeType="1"/>
              </p:cNvSpPr>
              <p:nvPr/>
            </p:nvSpPr>
            <p:spPr bwMode="auto">
              <a:xfrm>
                <a:off x="1488" y="1248"/>
                <a:ext cx="33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25" name="Line 9"/>
              <p:cNvSpPr>
                <a:spLocks noChangeShapeType="1"/>
              </p:cNvSpPr>
              <p:nvPr/>
            </p:nvSpPr>
            <p:spPr bwMode="auto">
              <a:xfrm>
                <a:off x="1488" y="1392"/>
                <a:ext cx="33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26" name="Line 10"/>
              <p:cNvSpPr>
                <a:spLocks noChangeShapeType="1"/>
              </p:cNvSpPr>
              <p:nvPr/>
            </p:nvSpPr>
            <p:spPr bwMode="auto">
              <a:xfrm>
                <a:off x="1644" y="948"/>
                <a:ext cx="0" cy="30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27" name="Line 11"/>
              <p:cNvSpPr>
                <a:spLocks noChangeShapeType="1"/>
              </p:cNvSpPr>
              <p:nvPr/>
            </p:nvSpPr>
            <p:spPr bwMode="auto">
              <a:xfrm flipV="1">
                <a:off x="1644" y="1392"/>
                <a:ext cx="0" cy="288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28" name="Oval 12"/>
              <p:cNvSpPr>
                <a:spLocks noChangeArrowheads="1"/>
              </p:cNvSpPr>
              <p:nvPr/>
            </p:nvSpPr>
            <p:spPr bwMode="auto">
              <a:xfrm>
                <a:off x="504" y="1188"/>
                <a:ext cx="264" cy="264"/>
              </a:xfrm>
              <a:prstGeom prst="ellipse">
                <a:avLst/>
              </a:prstGeom>
              <a:solidFill>
                <a:srgbClr val="00CC66"/>
              </a:solidFill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29" name="Line 13"/>
              <p:cNvSpPr>
                <a:spLocks noChangeShapeType="1"/>
              </p:cNvSpPr>
              <p:nvPr/>
            </p:nvSpPr>
            <p:spPr bwMode="auto">
              <a:xfrm>
                <a:off x="504" y="1320"/>
                <a:ext cx="264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30" name="Line 14"/>
              <p:cNvSpPr>
                <a:spLocks noChangeShapeType="1"/>
              </p:cNvSpPr>
              <p:nvPr/>
            </p:nvSpPr>
            <p:spPr bwMode="auto">
              <a:xfrm flipV="1">
                <a:off x="636" y="972"/>
                <a:ext cx="0" cy="216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31" name="Text Box 15"/>
              <p:cNvSpPr txBox="1">
                <a:spLocks noChangeArrowheads="1"/>
              </p:cNvSpPr>
              <p:nvPr/>
            </p:nvSpPr>
            <p:spPr bwMode="auto">
              <a:xfrm>
                <a:off x="1644" y="756"/>
                <a:ext cx="3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>
                    <a:latin typeface="Times New Roman" panose="02020603050405020304" pitchFamily="18" charset="0"/>
                  </a:rPr>
                  <a:t>i</a:t>
                </a:r>
                <a:r>
                  <a:rPr lang="en-US" altLang="zh-CN" baseline="-25000">
                    <a:latin typeface="Times New Roman" panose="02020603050405020304" pitchFamily="18" charset="0"/>
                  </a:rPr>
                  <a:t>c</a:t>
                </a:r>
                <a:endParaRPr lang="en-US" altLang="zh-CN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72432" name="Text Box 16"/>
              <p:cNvSpPr txBox="1">
                <a:spLocks noChangeArrowheads="1"/>
              </p:cNvSpPr>
              <p:nvPr/>
            </p:nvSpPr>
            <p:spPr bwMode="auto">
              <a:xfrm>
                <a:off x="1008" y="1284"/>
                <a:ext cx="5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0.5</a:t>
                </a:r>
                <a:r>
                  <a:rPr lang="en-US" altLang="zh-CN">
                    <a:latin typeface="Times New Roman" panose="02020603050405020304" pitchFamily="18" charset="0"/>
                  </a:rPr>
                  <a:t>F</a:t>
                </a:r>
              </a:p>
            </p:txBody>
          </p:sp>
          <p:sp>
            <p:nvSpPr>
              <p:cNvPr id="572433" name="Line 17"/>
              <p:cNvSpPr>
                <a:spLocks noChangeShapeType="1"/>
              </p:cNvSpPr>
              <p:nvPr/>
            </p:nvSpPr>
            <p:spPr bwMode="auto">
              <a:xfrm>
                <a:off x="1644" y="1008"/>
                <a:ext cx="0" cy="172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34" name="Text Box 18"/>
              <p:cNvSpPr txBox="1">
                <a:spLocks noChangeArrowheads="1"/>
              </p:cNvSpPr>
              <p:nvPr/>
            </p:nvSpPr>
            <p:spPr bwMode="auto">
              <a:xfrm>
                <a:off x="1776" y="1140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>
                    <a:latin typeface="Times New Roman" panose="02020603050405020304" pitchFamily="18" charset="0"/>
                  </a:rPr>
                  <a:t>u</a:t>
                </a:r>
                <a:r>
                  <a:rPr lang="en-US" altLang="zh-CN" baseline="-25000">
                    <a:latin typeface="Times New Roman" panose="02020603050405020304" pitchFamily="18" charset="0"/>
                  </a:rPr>
                  <a:t>c</a:t>
                </a:r>
                <a:r>
                  <a:rPr lang="en-US" altLang="zh-CN">
                    <a:latin typeface="Times New Roman" panose="02020603050405020304" pitchFamily="18" charset="0"/>
                  </a:rPr>
                  <a:t>(t)</a:t>
                </a:r>
              </a:p>
            </p:txBody>
          </p:sp>
          <p:sp>
            <p:nvSpPr>
              <p:cNvPr id="572435" name="Text Box 19"/>
              <p:cNvSpPr txBox="1">
                <a:spLocks noChangeArrowheads="1"/>
              </p:cNvSpPr>
              <p:nvPr/>
            </p:nvSpPr>
            <p:spPr bwMode="auto">
              <a:xfrm>
                <a:off x="1752" y="996"/>
                <a:ext cx="3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572436" name="Text Box 20"/>
              <p:cNvSpPr txBox="1">
                <a:spLocks noChangeArrowheads="1"/>
              </p:cNvSpPr>
              <p:nvPr/>
            </p:nvSpPr>
            <p:spPr bwMode="auto">
              <a:xfrm>
                <a:off x="1764" y="1404"/>
                <a:ext cx="3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-</a:t>
                </a:r>
              </a:p>
            </p:txBody>
          </p:sp>
          <p:sp>
            <p:nvSpPr>
              <p:cNvPr id="572437" name="Text Box 21"/>
              <p:cNvSpPr txBox="1">
                <a:spLocks noChangeArrowheads="1"/>
              </p:cNvSpPr>
              <p:nvPr/>
            </p:nvSpPr>
            <p:spPr bwMode="auto">
              <a:xfrm>
                <a:off x="588" y="936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>
                    <a:latin typeface="Times New Roman" panose="02020603050405020304" pitchFamily="18" charset="0"/>
                  </a:rPr>
                  <a:t>i</a:t>
                </a:r>
                <a:r>
                  <a:rPr lang="en-US" altLang="zh-CN" baseline="-25000">
                    <a:latin typeface="Times New Roman" panose="02020603050405020304" pitchFamily="18" charset="0"/>
                  </a:rPr>
                  <a:t>s</a:t>
                </a:r>
                <a:r>
                  <a:rPr lang="en-US" altLang="zh-CN">
                    <a:latin typeface="Times New Roman" panose="02020603050405020304" pitchFamily="18" charset="0"/>
                  </a:rPr>
                  <a:t>(t)</a:t>
                </a:r>
              </a:p>
            </p:txBody>
          </p:sp>
          <p:sp>
            <p:nvSpPr>
              <p:cNvPr id="572438" name="Text Box 22"/>
              <p:cNvSpPr txBox="1">
                <a:spLocks noChangeArrowheads="1"/>
              </p:cNvSpPr>
              <p:nvPr/>
            </p:nvSpPr>
            <p:spPr bwMode="auto">
              <a:xfrm>
                <a:off x="888" y="1668"/>
                <a:ext cx="5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endParaRPr lang="zh-CN" altLang="en-US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72439" name="Rectangle 23"/>
            <p:cNvSpPr>
              <a:spLocks noChangeArrowheads="1"/>
            </p:cNvSpPr>
            <p:nvPr/>
          </p:nvSpPr>
          <p:spPr bwMode="auto">
            <a:xfrm>
              <a:off x="144" y="972"/>
              <a:ext cx="3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>
                  <a:latin typeface="Times New Roman" panose="02020603050405020304" pitchFamily="18" charset="0"/>
                </a:rPr>
                <a:t>(</a:t>
              </a:r>
              <a:r>
                <a:rPr lang="en-US" altLang="zh-CN">
                  <a:latin typeface="Times New Roman" panose="02020603050405020304" pitchFamily="18" charset="0"/>
                </a:rPr>
                <a:t>a)</a:t>
              </a:r>
            </a:p>
          </p:txBody>
        </p:sp>
      </p:grpSp>
      <p:grpSp>
        <p:nvGrpSpPr>
          <p:cNvPr id="572440" name="Group 24"/>
          <p:cNvGrpSpPr>
            <a:grpSpLocks/>
          </p:cNvGrpSpPr>
          <p:nvPr/>
        </p:nvGrpSpPr>
        <p:grpSpPr bwMode="auto">
          <a:xfrm>
            <a:off x="190500" y="2343150"/>
            <a:ext cx="4229100" cy="2247900"/>
            <a:chOff x="120" y="1476"/>
            <a:chExt cx="2664" cy="1416"/>
          </a:xfrm>
        </p:grpSpPr>
        <p:grpSp>
          <p:nvGrpSpPr>
            <p:cNvPr id="572441" name="Group 25"/>
            <p:cNvGrpSpPr>
              <a:grpSpLocks/>
            </p:cNvGrpSpPr>
            <p:nvPr/>
          </p:nvGrpSpPr>
          <p:grpSpPr bwMode="auto">
            <a:xfrm>
              <a:off x="432" y="1476"/>
              <a:ext cx="2352" cy="1416"/>
              <a:chOff x="156" y="2688"/>
              <a:chExt cx="2352" cy="1416"/>
            </a:xfrm>
          </p:grpSpPr>
          <p:sp>
            <p:nvSpPr>
              <p:cNvPr id="572442" name="Line 26"/>
              <p:cNvSpPr>
                <a:spLocks noChangeShapeType="1"/>
              </p:cNvSpPr>
              <p:nvPr/>
            </p:nvSpPr>
            <p:spPr bwMode="auto">
              <a:xfrm flipV="1">
                <a:off x="492" y="2844"/>
                <a:ext cx="0" cy="108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43" name="Line 27"/>
              <p:cNvSpPr>
                <a:spLocks noChangeShapeType="1"/>
              </p:cNvSpPr>
              <p:nvPr/>
            </p:nvSpPr>
            <p:spPr bwMode="auto">
              <a:xfrm>
                <a:off x="336" y="3408"/>
                <a:ext cx="1968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44" name="Line 28"/>
              <p:cNvSpPr>
                <a:spLocks noChangeShapeType="1"/>
              </p:cNvSpPr>
              <p:nvPr/>
            </p:nvSpPr>
            <p:spPr bwMode="auto">
              <a:xfrm flipV="1">
                <a:off x="493" y="3180"/>
                <a:ext cx="4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45" name="Line 29"/>
              <p:cNvSpPr>
                <a:spLocks noChangeShapeType="1"/>
              </p:cNvSpPr>
              <p:nvPr/>
            </p:nvSpPr>
            <p:spPr bwMode="auto">
              <a:xfrm flipV="1">
                <a:off x="493" y="3636"/>
                <a:ext cx="4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46" name="Line 30"/>
              <p:cNvSpPr>
                <a:spLocks noChangeShapeType="1"/>
              </p:cNvSpPr>
              <p:nvPr/>
            </p:nvSpPr>
            <p:spPr bwMode="auto">
              <a:xfrm flipV="1">
                <a:off x="493" y="3864"/>
                <a:ext cx="4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47" name="Line 31"/>
              <p:cNvSpPr>
                <a:spLocks noChangeShapeType="1"/>
              </p:cNvSpPr>
              <p:nvPr/>
            </p:nvSpPr>
            <p:spPr bwMode="auto">
              <a:xfrm rot="5400000" flipV="1">
                <a:off x="877" y="3398"/>
                <a:ext cx="4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48" name="Line 32"/>
              <p:cNvSpPr>
                <a:spLocks noChangeShapeType="1"/>
              </p:cNvSpPr>
              <p:nvPr/>
            </p:nvSpPr>
            <p:spPr bwMode="auto">
              <a:xfrm rot="5400000" flipV="1">
                <a:off x="1357" y="3396"/>
                <a:ext cx="4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49" name="Rectangle 33"/>
              <p:cNvSpPr>
                <a:spLocks noChangeArrowheads="1"/>
              </p:cNvSpPr>
              <p:nvPr/>
            </p:nvSpPr>
            <p:spPr bwMode="auto">
              <a:xfrm>
                <a:off x="456" y="2688"/>
                <a:ext cx="8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>
                    <a:latin typeface="Times New Roman" panose="02020603050405020304" pitchFamily="18" charset="0"/>
                  </a:rPr>
                  <a:t>i</a:t>
                </a:r>
                <a:r>
                  <a:rPr lang="en-US" altLang="zh-CN" baseline="-25000">
                    <a:latin typeface="Times New Roman" panose="02020603050405020304" pitchFamily="18" charset="0"/>
                  </a:rPr>
                  <a:t>s</a:t>
                </a:r>
                <a:r>
                  <a:rPr lang="en-US" altLang="zh-CN">
                    <a:latin typeface="Times New Roman" panose="02020603050405020304" pitchFamily="18" charset="0"/>
                  </a:rPr>
                  <a:t>(t)(A)</a:t>
                </a:r>
              </a:p>
            </p:txBody>
          </p:sp>
          <p:sp>
            <p:nvSpPr>
              <p:cNvPr id="572450" name="Rectangle 34"/>
              <p:cNvSpPr>
                <a:spLocks noChangeArrowheads="1"/>
              </p:cNvSpPr>
              <p:nvPr/>
            </p:nvSpPr>
            <p:spPr bwMode="auto">
              <a:xfrm>
                <a:off x="2064" y="3408"/>
                <a:ext cx="4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>
                    <a:latin typeface="Times New Roman" panose="02020603050405020304" pitchFamily="18" charset="0"/>
                  </a:rPr>
                  <a:t>t(s)</a:t>
                </a:r>
              </a:p>
            </p:txBody>
          </p:sp>
          <p:sp>
            <p:nvSpPr>
              <p:cNvPr id="572451" name="Line 35"/>
              <p:cNvSpPr>
                <a:spLocks noChangeShapeType="1"/>
              </p:cNvSpPr>
              <p:nvPr/>
            </p:nvSpPr>
            <p:spPr bwMode="auto">
              <a:xfrm>
                <a:off x="900" y="3180"/>
                <a:ext cx="0" cy="240"/>
              </a:xfrm>
              <a:prstGeom prst="line">
                <a:avLst/>
              </a:prstGeom>
              <a:noFill/>
              <a:ln w="28575" cap="sq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52" name="Line 36"/>
              <p:cNvSpPr>
                <a:spLocks noChangeShapeType="1"/>
              </p:cNvSpPr>
              <p:nvPr/>
            </p:nvSpPr>
            <p:spPr bwMode="auto">
              <a:xfrm>
                <a:off x="900" y="3180"/>
                <a:ext cx="492" cy="0"/>
              </a:xfrm>
              <a:prstGeom prst="line">
                <a:avLst/>
              </a:prstGeom>
              <a:noFill/>
              <a:ln w="28575" cap="sq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53" name="Line 37"/>
              <p:cNvSpPr>
                <a:spLocks noChangeShapeType="1"/>
              </p:cNvSpPr>
              <p:nvPr/>
            </p:nvSpPr>
            <p:spPr bwMode="auto">
              <a:xfrm>
                <a:off x="1380" y="3180"/>
                <a:ext cx="0" cy="684"/>
              </a:xfrm>
              <a:prstGeom prst="line">
                <a:avLst/>
              </a:prstGeom>
              <a:noFill/>
              <a:ln w="28575" cap="sq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54" name="Line 38"/>
              <p:cNvSpPr>
                <a:spLocks noChangeShapeType="1"/>
              </p:cNvSpPr>
              <p:nvPr/>
            </p:nvSpPr>
            <p:spPr bwMode="auto">
              <a:xfrm>
                <a:off x="1380" y="3864"/>
                <a:ext cx="480" cy="0"/>
              </a:xfrm>
              <a:prstGeom prst="line">
                <a:avLst/>
              </a:prstGeom>
              <a:noFill/>
              <a:ln w="28575" cap="sq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55" name="Line 39"/>
              <p:cNvSpPr>
                <a:spLocks noChangeShapeType="1"/>
              </p:cNvSpPr>
              <p:nvPr/>
            </p:nvSpPr>
            <p:spPr bwMode="auto">
              <a:xfrm>
                <a:off x="1848" y="3420"/>
                <a:ext cx="0" cy="456"/>
              </a:xfrm>
              <a:prstGeom prst="line">
                <a:avLst/>
              </a:prstGeom>
              <a:noFill/>
              <a:ln w="28575" cap="sq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56" name="Text Box 40"/>
              <p:cNvSpPr txBox="1">
                <a:spLocks noChangeArrowheads="1"/>
              </p:cNvSpPr>
              <p:nvPr/>
            </p:nvSpPr>
            <p:spPr bwMode="auto">
              <a:xfrm>
                <a:off x="300" y="3360"/>
                <a:ext cx="2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572457" name="Text Box 41"/>
              <p:cNvSpPr txBox="1">
                <a:spLocks noChangeArrowheads="1"/>
              </p:cNvSpPr>
              <p:nvPr/>
            </p:nvSpPr>
            <p:spPr bwMode="auto">
              <a:xfrm>
                <a:off x="156" y="3015"/>
                <a:ext cx="3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0.5</a:t>
                </a:r>
              </a:p>
            </p:txBody>
          </p:sp>
          <p:sp>
            <p:nvSpPr>
              <p:cNvPr id="572458" name="Text Box 42"/>
              <p:cNvSpPr txBox="1">
                <a:spLocks noChangeArrowheads="1"/>
              </p:cNvSpPr>
              <p:nvPr/>
            </p:nvSpPr>
            <p:spPr bwMode="auto">
              <a:xfrm>
                <a:off x="168" y="3718"/>
                <a:ext cx="3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-1</a:t>
                </a:r>
              </a:p>
            </p:txBody>
          </p:sp>
          <p:sp>
            <p:nvSpPr>
              <p:cNvPr id="572459" name="Text Box 43"/>
              <p:cNvSpPr txBox="1">
                <a:spLocks noChangeArrowheads="1"/>
              </p:cNvSpPr>
              <p:nvPr/>
            </p:nvSpPr>
            <p:spPr bwMode="auto">
              <a:xfrm>
                <a:off x="762" y="3375"/>
                <a:ext cx="2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572460" name="Text Box 44"/>
              <p:cNvSpPr txBox="1">
                <a:spLocks noChangeArrowheads="1"/>
              </p:cNvSpPr>
              <p:nvPr/>
            </p:nvSpPr>
            <p:spPr bwMode="auto">
              <a:xfrm>
                <a:off x="1200" y="3372"/>
                <a:ext cx="2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572461" name="Text Box 45"/>
              <p:cNvSpPr txBox="1">
                <a:spLocks noChangeArrowheads="1"/>
              </p:cNvSpPr>
              <p:nvPr/>
            </p:nvSpPr>
            <p:spPr bwMode="auto">
              <a:xfrm>
                <a:off x="1668" y="3372"/>
                <a:ext cx="2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572462" name="Text Box 46"/>
              <p:cNvSpPr txBox="1">
                <a:spLocks noChangeArrowheads="1"/>
              </p:cNvSpPr>
              <p:nvPr/>
            </p:nvSpPr>
            <p:spPr bwMode="auto">
              <a:xfrm>
                <a:off x="900" y="3816"/>
                <a:ext cx="5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endParaRPr lang="zh-CN" altLang="en-US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72463" name="Rectangle 47"/>
            <p:cNvSpPr>
              <a:spLocks noChangeArrowheads="1"/>
            </p:cNvSpPr>
            <p:nvPr/>
          </p:nvSpPr>
          <p:spPr bwMode="auto">
            <a:xfrm>
              <a:off x="120" y="1932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>
                  <a:latin typeface="Times New Roman" panose="02020603050405020304" pitchFamily="18" charset="0"/>
                </a:rPr>
                <a:t>(</a:t>
              </a:r>
              <a:r>
                <a:rPr lang="en-US" altLang="zh-CN">
                  <a:latin typeface="Times New Roman" panose="02020603050405020304" pitchFamily="18" charset="0"/>
                </a:rPr>
                <a:t>b)</a:t>
              </a:r>
            </a:p>
          </p:txBody>
        </p:sp>
      </p:grpSp>
      <p:grpSp>
        <p:nvGrpSpPr>
          <p:cNvPr id="572464" name="Group 48"/>
          <p:cNvGrpSpPr>
            <a:grpSpLocks/>
          </p:cNvGrpSpPr>
          <p:nvPr/>
        </p:nvGrpSpPr>
        <p:grpSpPr bwMode="auto">
          <a:xfrm>
            <a:off x="190500" y="4229100"/>
            <a:ext cx="4221163" cy="2208213"/>
            <a:chOff x="120" y="2664"/>
            <a:chExt cx="2659" cy="1391"/>
          </a:xfrm>
        </p:grpSpPr>
        <p:grpSp>
          <p:nvGrpSpPr>
            <p:cNvPr id="572465" name="Group 49"/>
            <p:cNvGrpSpPr>
              <a:grpSpLocks/>
            </p:cNvGrpSpPr>
            <p:nvPr/>
          </p:nvGrpSpPr>
          <p:grpSpPr bwMode="auto">
            <a:xfrm>
              <a:off x="436" y="2664"/>
              <a:ext cx="2343" cy="1391"/>
              <a:chOff x="3033" y="1372"/>
              <a:chExt cx="2343" cy="1391"/>
            </a:xfrm>
          </p:grpSpPr>
          <p:sp>
            <p:nvSpPr>
              <p:cNvPr id="572466" name="Line 50"/>
              <p:cNvSpPr>
                <a:spLocks noChangeShapeType="1"/>
              </p:cNvSpPr>
              <p:nvPr/>
            </p:nvSpPr>
            <p:spPr bwMode="auto">
              <a:xfrm flipV="1">
                <a:off x="3360" y="1600"/>
                <a:ext cx="0" cy="108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67" name="Line 51"/>
              <p:cNvSpPr>
                <a:spLocks noChangeShapeType="1"/>
              </p:cNvSpPr>
              <p:nvPr/>
            </p:nvSpPr>
            <p:spPr bwMode="auto">
              <a:xfrm>
                <a:off x="3204" y="1780"/>
                <a:ext cx="1968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68" name="Line 52"/>
              <p:cNvSpPr>
                <a:spLocks noChangeShapeType="1"/>
              </p:cNvSpPr>
              <p:nvPr/>
            </p:nvSpPr>
            <p:spPr bwMode="auto">
              <a:xfrm flipV="1">
                <a:off x="3361" y="1780"/>
                <a:ext cx="4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69" name="Line 53"/>
              <p:cNvSpPr>
                <a:spLocks noChangeShapeType="1"/>
              </p:cNvSpPr>
              <p:nvPr/>
            </p:nvSpPr>
            <p:spPr bwMode="auto">
              <a:xfrm flipV="1">
                <a:off x="3361" y="2200"/>
                <a:ext cx="4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70" name="Line 54"/>
              <p:cNvSpPr>
                <a:spLocks noChangeShapeType="1"/>
              </p:cNvSpPr>
              <p:nvPr/>
            </p:nvSpPr>
            <p:spPr bwMode="auto">
              <a:xfrm flipV="1">
                <a:off x="3361" y="2608"/>
                <a:ext cx="4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71" name="Line 55"/>
              <p:cNvSpPr>
                <a:spLocks noChangeShapeType="1"/>
              </p:cNvSpPr>
              <p:nvPr/>
            </p:nvSpPr>
            <p:spPr bwMode="auto">
              <a:xfrm rot="5400000" flipV="1">
                <a:off x="3745" y="1770"/>
                <a:ext cx="4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72" name="Line 56"/>
              <p:cNvSpPr>
                <a:spLocks noChangeShapeType="1"/>
              </p:cNvSpPr>
              <p:nvPr/>
            </p:nvSpPr>
            <p:spPr bwMode="auto">
              <a:xfrm rot="5400000" flipV="1">
                <a:off x="4225" y="1768"/>
                <a:ext cx="4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73" name="Line 57"/>
              <p:cNvSpPr>
                <a:spLocks noChangeShapeType="1"/>
              </p:cNvSpPr>
              <p:nvPr/>
            </p:nvSpPr>
            <p:spPr bwMode="auto">
              <a:xfrm rot="5400000" flipV="1">
                <a:off x="4681" y="1768"/>
                <a:ext cx="4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74" name="Rectangle 58"/>
              <p:cNvSpPr>
                <a:spLocks noChangeArrowheads="1"/>
              </p:cNvSpPr>
              <p:nvPr/>
            </p:nvSpPr>
            <p:spPr bwMode="auto">
              <a:xfrm>
                <a:off x="3276" y="1372"/>
                <a:ext cx="8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>
                    <a:latin typeface="Times New Roman" panose="02020603050405020304" pitchFamily="18" charset="0"/>
                  </a:rPr>
                  <a:t>u</a:t>
                </a:r>
                <a:r>
                  <a:rPr lang="en-US" altLang="zh-CN" baseline="-25000">
                    <a:latin typeface="Times New Roman" panose="02020603050405020304" pitchFamily="18" charset="0"/>
                  </a:rPr>
                  <a:t>c</a:t>
                </a:r>
                <a:r>
                  <a:rPr lang="en-US" altLang="zh-CN">
                    <a:latin typeface="Times New Roman" panose="02020603050405020304" pitchFamily="18" charset="0"/>
                  </a:rPr>
                  <a:t>(t)(V)</a:t>
                </a:r>
              </a:p>
            </p:txBody>
          </p:sp>
          <p:sp>
            <p:nvSpPr>
              <p:cNvPr id="572475" name="Rectangle 59"/>
              <p:cNvSpPr>
                <a:spLocks noChangeArrowheads="1"/>
              </p:cNvSpPr>
              <p:nvPr/>
            </p:nvSpPr>
            <p:spPr bwMode="auto">
              <a:xfrm>
                <a:off x="4932" y="1780"/>
                <a:ext cx="4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>
                    <a:latin typeface="Times New Roman" panose="02020603050405020304" pitchFamily="18" charset="0"/>
                  </a:rPr>
                  <a:t>t(s)</a:t>
                </a:r>
              </a:p>
            </p:txBody>
          </p:sp>
          <p:sp>
            <p:nvSpPr>
              <p:cNvPr id="572476" name="Text Box 60"/>
              <p:cNvSpPr txBox="1">
                <a:spLocks noChangeArrowheads="1"/>
              </p:cNvSpPr>
              <p:nvPr/>
            </p:nvSpPr>
            <p:spPr bwMode="auto">
              <a:xfrm>
                <a:off x="4058" y="2475"/>
                <a:ext cx="36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endParaRPr lang="zh-CN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72477" name="Text Box 61"/>
              <p:cNvSpPr txBox="1">
                <a:spLocks noChangeArrowheads="1"/>
              </p:cNvSpPr>
              <p:nvPr/>
            </p:nvSpPr>
            <p:spPr bwMode="auto">
              <a:xfrm>
                <a:off x="3674" y="1745"/>
                <a:ext cx="2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572478" name="Text Box 62"/>
              <p:cNvSpPr txBox="1">
                <a:spLocks noChangeArrowheads="1"/>
              </p:cNvSpPr>
              <p:nvPr/>
            </p:nvSpPr>
            <p:spPr bwMode="auto">
              <a:xfrm>
                <a:off x="4154" y="1745"/>
                <a:ext cx="2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572479" name="Text Box 63"/>
              <p:cNvSpPr txBox="1">
                <a:spLocks noChangeArrowheads="1"/>
              </p:cNvSpPr>
              <p:nvPr/>
            </p:nvSpPr>
            <p:spPr bwMode="auto">
              <a:xfrm>
                <a:off x="4605" y="1733"/>
                <a:ext cx="2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572480" name="Line 64"/>
              <p:cNvSpPr>
                <a:spLocks noChangeShapeType="1"/>
              </p:cNvSpPr>
              <p:nvPr/>
            </p:nvSpPr>
            <p:spPr bwMode="auto">
              <a:xfrm flipV="1">
                <a:off x="3360" y="1985"/>
                <a:ext cx="4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81" name="Line 65"/>
              <p:cNvSpPr>
                <a:spLocks noChangeShapeType="1"/>
              </p:cNvSpPr>
              <p:nvPr/>
            </p:nvSpPr>
            <p:spPr bwMode="auto">
              <a:xfrm flipV="1">
                <a:off x="3369" y="2403"/>
                <a:ext cx="4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82" name="Line 66"/>
              <p:cNvSpPr>
                <a:spLocks noChangeShapeType="1"/>
              </p:cNvSpPr>
              <p:nvPr/>
            </p:nvSpPr>
            <p:spPr bwMode="auto">
              <a:xfrm>
                <a:off x="3372" y="2200"/>
                <a:ext cx="408" cy="0"/>
              </a:xfrm>
              <a:prstGeom prst="line">
                <a:avLst/>
              </a:prstGeom>
              <a:noFill/>
              <a:ln w="28575" cap="sq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83" name="Line 67"/>
              <p:cNvSpPr>
                <a:spLocks noChangeShapeType="1"/>
              </p:cNvSpPr>
              <p:nvPr/>
            </p:nvSpPr>
            <p:spPr bwMode="auto">
              <a:xfrm flipV="1">
                <a:off x="3768" y="1780"/>
                <a:ext cx="480" cy="420"/>
              </a:xfrm>
              <a:prstGeom prst="line">
                <a:avLst/>
              </a:prstGeom>
              <a:noFill/>
              <a:ln w="28575" cap="sq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84" name="Line 68"/>
              <p:cNvSpPr>
                <a:spLocks noChangeShapeType="1"/>
              </p:cNvSpPr>
              <p:nvPr/>
            </p:nvSpPr>
            <p:spPr bwMode="auto">
              <a:xfrm>
                <a:off x="4248" y="1780"/>
                <a:ext cx="456" cy="752"/>
              </a:xfrm>
              <a:prstGeom prst="line">
                <a:avLst/>
              </a:prstGeom>
              <a:noFill/>
              <a:ln w="28575" cap="sq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85" name="Line 69"/>
              <p:cNvSpPr>
                <a:spLocks noChangeShapeType="1"/>
              </p:cNvSpPr>
              <p:nvPr/>
            </p:nvSpPr>
            <p:spPr bwMode="auto">
              <a:xfrm>
                <a:off x="4704" y="2532"/>
                <a:ext cx="468" cy="0"/>
              </a:xfrm>
              <a:prstGeom prst="line">
                <a:avLst/>
              </a:prstGeom>
              <a:noFill/>
              <a:ln w="28575" cap="sq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72486" name="Text Box 70"/>
              <p:cNvSpPr txBox="1">
                <a:spLocks noChangeArrowheads="1"/>
              </p:cNvSpPr>
              <p:nvPr/>
            </p:nvSpPr>
            <p:spPr bwMode="auto">
              <a:xfrm>
                <a:off x="3033" y="2052"/>
                <a:ext cx="36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-1</a:t>
                </a:r>
              </a:p>
            </p:txBody>
          </p:sp>
          <p:sp>
            <p:nvSpPr>
              <p:cNvPr id="572487" name="Text Box 71"/>
              <p:cNvSpPr txBox="1">
                <a:spLocks noChangeArrowheads="1"/>
              </p:cNvSpPr>
              <p:nvPr/>
            </p:nvSpPr>
            <p:spPr bwMode="auto">
              <a:xfrm>
                <a:off x="3045" y="2463"/>
                <a:ext cx="36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-2</a:t>
                </a:r>
              </a:p>
            </p:txBody>
          </p:sp>
        </p:grpSp>
        <p:sp>
          <p:nvSpPr>
            <p:cNvPr id="572488" name="Rectangle 72"/>
            <p:cNvSpPr>
              <a:spLocks noChangeArrowheads="1"/>
            </p:cNvSpPr>
            <p:nvPr/>
          </p:nvSpPr>
          <p:spPr bwMode="auto">
            <a:xfrm>
              <a:off x="120" y="2964"/>
              <a:ext cx="3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>
                  <a:latin typeface="Times New Roman" panose="02020603050405020304" pitchFamily="18" charset="0"/>
                </a:rPr>
                <a:t>(</a:t>
              </a:r>
              <a:r>
                <a:rPr lang="en-US" altLang="zh-CN">
                  <a:latin typeface="Times New Roman" panose="02020603050405020304" pitchFamily="18" charset="0"/>
                </a:rPr>
                <a:t>c)</a:t>
              </a:r>
            </a:p>
          </p:txBody>
        </p:sp>
      </p:grpSp>
      <p:graphicFrame>
        <p:nvGraphicFramePr>
          <p:cNvPr id="572489" name="Object 73"/>
          <p:cNvGraphicFramePr>
            <a:graphicFrameLocks noChangeAspect="1"/>
          </p:cNvGraphicFramePr>
          <p:nvPr/>
        </p:nvGraphicFramePr>
        <p:xfrm>
          <a:off x="3937000" y="895350"/>
          <a:ext cx="5205413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2505" name="Equation" r:id="rId3" imgW="4635360" imgH="660240" progId="Equation.DSMT4">
                  <p:embed/>
                </p:oleObj>
              </mc:Choice>
              <mc:Fallback>
                <p:oleObj name="Equation" r:id="rId3" imgW="4635360" imgH="660240" progId="Equation.DSMT4">
                  <p:embed/>
                  <p:pic>
                    <p:nvPicPr>
                      <p:cNvPr id="0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0" y="895350"/>
                        <a:ext cx="5205413" cy="65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D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 cap="sq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2490" name="Object 74"/>
          <p:cNvGraphicFramePr>
            <a:graphicFrameLocks noChangeAspect="1"/>
          </p:cNvGraphicFramePr>
          <p:nvPr/>
        </p:nvGraphicFramePr>
        <p:xfrm>
          <a:off x="4913313" y="1416050"/>
          <a:ext cx="3057525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2506" name="Equation" r:id="rId5" imgW="3124080" imgH="838080" progId="Equation.DSMT4">
                  <p:embed/>
                </p:oleObj>
              </mc:Choice>
              <mc:Fallback>
                <p:oleObj name="Equation" r:id="rId5" imgW="3124080" imgH="838080" progId="Equation.DSMT4">
                  <p:embed/>
                  <p:pic>
                    <p:nvPicPr>
                      <p:cNvPr id="0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3313" y="1416050"/>
                        <a:ext cx="3057525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D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 cap="sq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2491" name="Object 75"/>
          <p:cNvGraphicFramePr>
            <a:graphicFrameLocks noChangeAspect="1"/>
          </p:cNvGraphicFramePr>
          <p:nvPr/>
        </p:nvGraphicFramePr>
        <p:xfrm>
          <a:off x="4913313" y="2095500"/>
          <a:ext cx="4030662" cy="206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2507" name="Equation" r:id="rId7" imgW="3974760" imgH="2565360" progId="Equation.DSMT4">
                  <p:embed/>
                </p:oleObj>
              </mc:Choice>
              <mc:Fallback>
                <p:oleObj name="Equation" r:id="rId7" imgW="3974760" imgH="2565360" progId="Equation.DSMT4">
                  <p:embed/>
                  <p:pic>
                    <p:nvPicPr>
                      <p:cNvPr id="0" name="Object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3313" y="2095500"/>
                        <a:ext cx="4030662" cy="206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D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 cap="sq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2492" name="Object 76"/>
          <p:cNvGraphicFramePr>
            <a:graphicFrameLocks noChangeAspect="1"/>
          </p:cNvGraphicFramePr>
          <p:nvPr/>
        </p:nvGraphicFramePr>
        <p:xfrm>
          <a:off x="4913313" y="4133850"/>
          <a:ext cx="4079875" cy="206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2508" name="Equation" r:id="rId9" imgW="3924000" imgH="2565360" progId="Equation.DSMT4">
                  <p:embed/>
                </p:oleObj>
              </mc:Choice>
              <mc:Fallback>
                <p:oleObj name="Equation" r:id="rId9" imgW="3924000" imgH="2565360" progId="Equation.DSMT4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3313" y="4133850"/>
                        <a:ext cx="4079875" cy="206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D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 cap="sq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2493" name="Text Box 77"/>
          <p:cNvSpPr txBox="1">
            <a:spLocks noChangeArrowheads="1"/>
          </p:cNvSpPr>
          <p:nvPr/>
        </p:nvSpPr>
        <p:spPr bwMode="auto">
          <a:xfrm>
            <a:off x="4892675" y="6153150"/>
            <a:ext cx="3382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zh-CN" altLang="en-US">
                <a:latin typeface="Times New Roman" panose="02020603050405020304" pitchFamily="18" charset="0"/>
              </a:rPr>
              <a:t>(4)  </a:t>
            </a:r>
            <a:r>
              <a:rPr lang="en-US" altLang="zh-CN">
                <a:latin typeface="Times New Roman" panose="02020603050405020304" pitchFamily="18" charset="0"/>
              </a:rPr>
              <a:t>t&gt;3s</a:t>
            </a:r>
            <a:r>
              <a:rPr lang="zh-CN" altLang="en-US">
                <a:latin typeface="Times New Roman" panose="02020603050405020304" pitchFamily="18" charset="0"/>
              </a:rPr>
              <a:t>时：</a:t>
            </a:r>
            <a:r>
              <a:rPr lang="en-US" altLang="zh-CN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c</a:t>
            </a:r>
            <a:r>
              <a:rPr lang="en-US" altLang="zh-CN">
                <a:latin typeface="Times New Roman" panose="02020603050405020304" pitchFamily="18" charset="0"/>
              </a:rPr>
              <a:t>(t)= -2V</a:t>
            </a:r>
          </a:p>
        </p:txBody>
      </p:sp>
      <p:sp>
        <p:nvSpPr>
          <p:cNvPr id="572496" name="AutoShape 80"/>
          <p:cNvSpPr>
            <a:spLocks noChangeArrowheads="1"/>
          </p:cNvSpPr>
          <p:nvPr/>
        </p:nvSpPr>
        <p:spPr bwMode="auto">
          <a:xfrm>
            <a:off x="381000" y="6305550"/>
            <a:ext cx="4419600" cy="628650"/>
          </a:xfrm>
          <a:prstGeom prst="ribbon2">
            <a:avLst>
              <a:gd name="adj1" fmla="val 12500"/>
              <a:gd name="adj2" fmla="val 50000"/>
            </a:avLst>
          </a:prstGeom>
          <a:solidFill>
            <a:srgbClr val="59032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例题1.4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2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2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2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72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72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72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2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2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2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2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2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2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72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72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72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72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572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72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72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2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72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72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72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2418" grpId="0" autoUpdateAnimBg="0"/>
      <p:bldP spid="572493" grpId="0" autoUpdateAnimBg="0"/>
      <p:bldP spid="572496" grpId="0" animBg="1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Text Box 2"/>
          <p:cNvSpPr txBox="1">
            <a:spLocks noChangeArrowheads="1"/>
          </p:cNvSpPr>
          <p:nvPr/>
        </p:nvSpPr>
        <p:spPr bwMode="auto">
          <a:xfrm>
            <a:off x="304800" y="174625"/>
            <a:ext cx="35766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 i="1">
                <a:latin typeface="Times New Roman" panose="02020603050405020304" pitchFamily="18" charset="0"/>
              </a:rPr>
              <a:t> 电容的储能</a:t>
            </a:r>
          </a:p>
        </p:txBody>
      </p:sp>
      <p:sp>
        <p:nvSpPr>
          <p:cNvPr id="574467" name="Text Box 3"/>
          <p:cNvSpPr txBox="1">
            <a:spLocks noChangeArrowheads="1"/>
          </p:cNvSpPr>
          <p:nvPr/>
        </p:nvSpPr>
        <p:spPr bwMode="auto">
          <a:xfrm>
            <a:off x="0" y="1960563"/>
            <a:ext cx="86106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  <a:sym typeface="Symbol" panose="05050102010706020507" pitchFamily="18" charset="2"/>
              </a:rPr>
              <a:t>        </a:t>
            </a:r>
            <a:r>
              <a:rPr lang="zh-CN" altLang="en-US" sz="3600">
                <a:latin typeface="Times New Roman" panose="02020603050405020304" pitchFamily="18" charset="0"/>
                <a:sym typeface="Symbol" panose="05050102010706020507" pitchFamily="18" charset="2"/>
              </a:rPr>
              <a:t>故电容是非耗能元件，它本身不消耗能量，起存储、转化电场能的作用。</a:t>
            </a:r>
          </a:p>
        </p:txBody>
      </p:sp>
      <p:graphicFrame>
        <p:nvGraphicFramePr>
          <p:cNvPr id="574470" name="Object 6"/>
          <p:cNvGraphicFramePr>
            <a:graphicFrameLocks noChangeAspect="1"/>
          </p:cNvGraphicFramePr>
          <p:nvPr/>
        </p:nvGraphicFramePr>
        <p:xfrm>
          <a:off x="1495425" y="1039813"/>
          <a:ext cx="2386013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485" name="Equation" r:id="rId3" imgW="1079280" imgH="228600" progId="Equation.DSMT4">
                  <p:embed/>
                </p:oleObj>
              </mc:Choice>
              <mc:Fallback>
                <p:oleObj name="Equation" r:id="rId3" imgW="107928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5425" y="1039813"/>
                        <a:ext cx="2386013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4471" name="Object 7"/>
          <p:cNvGraphicFramePr>
            <a:graphicFrameLocks noChangeAspect="1"/>
          </p:cNvGraphicFramePr>
          <p:nvPr/>
        </p:nvGraphicFramePr>
        <p:xfrm>
          <a:off x="866775" y="3314700"/>
          <a:ext cx="7537450" cy="227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486" name="Equation" r:id="rId5" imgW="2946240" imgH="888840" progId="Equation.DSMT4">
                  <p:embed/>
                </p:oleObj>
              </mc:Choice>
              <mc:Fallback>
                <p:oleObj name="Equation" r:id="rId5" imgW="2946240" imgH="8888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6775" y="3314700"/>
                        <a:ext cx="7537450" cy="227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4472" name="Text Box 8"/>
          <p:cNvSpPr txBox="1">
            <a:spLocks noChangeArrowheads="1"/>
          </p:cNvSpPr>
          <p:nvPr/>
        </p:nvSpPr>
        <p:spPr bwMode="auto">
          <a:xfrm>
            <a:off x="4476750" y="592138"/>
            <a:ext cx="3581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〉0，表吸收功率，转化为电场能储存</a:t>
            </a:r>
          </a:p>
        </p:txBody>
      </p:sp>
      <p:sp>
        <p:nvSpPr>
          <p:cNvPr id="574473" name="Text Box 9"/>
          <p:cNvSpPr txBox="1">
            <a:spLocks noChangeArrowheads="1"/>
          </p:cNvSpPr>
          <p:nvPr/>
        </p:nvSpPr>
        <p:spPr bwMode="auto">
          <a:xfrm>
            <a:off x="4322763" y="1597025"/>
            <a:ext cx="4081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〈0，表释放所存储的电场能</a:t>
            </a:r>
          </a:p>
        </p:txBody>
      </p:sp>
      <p:sp>
        <p:nvSpPr>
          <p:cNvPr id="574474" name="AutoShape 10"/>
          <p:cNvSpPr>
            <a:spLocks/>
          </p:cNvSpPr>
          <p:nvPr/>
        </p:nvSpPr>
        <p:spPr bwMode="auto">
          <a:xfrm>
            <a:off x="4306888" y="857250"/>
            <a:ext cx="150812" cy="900113"/>
          </a:xfrm>
          <a:prstGeom prst="leftBrace">
            <a:avLst>
              <a:gd name="adj1" fmla="val 49737"/>
              <a:gd name="adj2" fmla="val 50000"/>
            </a:avLst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74475" name="Text Box 11"/>
          <p:cNvSpPr txBox="1">
            <a:spLocks noChangeArrowheads="1"/>
          </p:cNvSpPr>
          <p:nvPr/>
        </p:nvSpPr>
        <p:spPr bwMode="auto">
          <a:xfrm>
            <a:off x="0" y="3151188"/>
            <a:ext cx="26511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电容储能：</a:t>
            </a:r>
          </a:p>
        </p:txBody>
      </p:sp>
      <p:sp>
        <p:nvSpPr>
          <p:cNvPr id="574477" name="Text Box 13"/>
          <p:cNvSpPr txBox="1">
            <a:spLocks noChangeArrowheads="1"/>
          </p:cNvSpPr>
          <p:nvPr/>
        </p:nvSpPr>
        <p:spPr bwMode="auto">
          <a:xfrm>
            <a:off x="504825" y="6096000"/>
            <a:ext cx="20208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latin typeface="Times New Roman" panose="02020603050405020304" pitchFamily="18" charset="0"/>
              </a:rPr>
              <a:t>即：</a:t>
            </a:r>
          </a:p>
        </p:txBody>
      </p:sp>
      <p:graphicFrame>
        <p:nvGraphicFramePr>
          <p:cNvPr id="574478" name="Object 14"/>
          <p:cNvGraphicFramePr>
            <a:graphicFrameLocks noChangeAspect="1"/>
          </p:cNvGraphicFramePr>
          <p:nvPr/>
        </p:nvGraphicFramePr>
        <p:xfrm>
          <a:off x="3429000" y="5561013"/>
          <a:ext cx="3429000" cy="1296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487" name="Equation" r:id="rId7" imgW="1041120" imgH="393480" progId="Equation.3">
                  <p:embed/>
                </p:oleObj>
              </mc:Choice>
              <mc:Fallback>
                <p:oleObj name="Equation" r:id="rId7" imgW="1041120" imgH="393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561013"/>
                        <a:ext cx="3429000" cy="1296987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574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574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74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574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" fill="hold"/>
                                        <p:tgtEl>
                                          <p:spTgt spid="574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574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" fill="hold"/>
                                        <p:tgtEl>
                                          <p:spTgt spid="574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" fill="hold"/>
                                        <p:tgtEl>
                                          <p:spTgt spid="574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74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574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574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574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74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74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74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74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74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74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74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4466" grpId="0" autoUpdateAnimBg="0"/>
      <p:bldP spid="574467" grpId="0" autoUpdateAnimBg="0"/>
      <p:bldP spid="574472" grpId="0" autoUpdateAnimBg="0"/>
      <p:bldP spid="574473" grpId="0" autoUpdateAnimBg="0"/>
      <p:bldP spid="574474" grpId="0" animBg="1"/>
      <p:bldP spid="574475" grpId="0" autoUpdateAnimBg="0"/>
      <p:bldP spid="574477" grpId="0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92" name="Text Box 4"/>
          <p:cNvSpPr txBox="1">
            <a:spLocks noChangeArrowheads="1"/>
          </p:cNvSpPr>
          <p:nvPr/>
        </p:nvSpPr>
        <p:spPr bwMode="auto">
          <a:xfrm>
            <a:off x="803275" y="650875"/>
            <a:ext cx="63515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latin typeface="Times New Roman" panose="02020603050405020304" pitchFamily="18" charset="0"/>
              </a:rPr>
              <a:t>从</a:t>
            </a:r>
            <a:r>
              <a:rPr lang="en-US" altLang="zh-CN" sz="3600" i="1">
                <a:latin typeface="Times New Roman" panose="02020603050405020304" pitchFamily="18" charset="0"/>
              </a:rPr>
              <a:t>t</a:t>
            </a:r>
            <a:r>
              <a:rPr lang="en-US" altLang="zh-CN" sz="3600" baseline="-25000">
                <a:latin typeface="Times New Roman" panose="02020603050405020304" pitchFamily="18" charset="0"/>
              </a:rPr>
              <a:t>0</a:t>
            </a:r>
            <a:r>
              <a:rPr lang="zh-CN" altLang="en-US" sz="3600">
                <a:latin typeface="Times New Roman" panose="02020603050405020304" pitchFamily="18" charset="0"/>
              </a:rPr>
              <a:t>到 </a:t>
            </a:r>
            <a:r>
              <a:rPr lang="en-US" altLang="zh-CN" sz="3600" i="1">
                <a:latin typeface="Times New Roman" panose="02020603050405020304" pitchFamily="18" charset="0"/>
              </a:rPr>
              <a:t>t</a:t>
            </a:r>
            <a:r>
              <a:rPr lang="en-US" altLang="zh-CN" sz="3600">
                <a:latin typeface="Times New Roman" panose="02020603050405020304" pitchFamily="18" charset="0"/>
              </a:rPr>
              <a:t> </a:t>
            </a:r>
            <a:r>
              <a:rPr lang="zh-CN" altLang="en-US" sz="3600">
                <a:latin typeface="Times New Roman" panose="02020603050405020304" pitchFamily="18" charset="0"/>
              </a:rPr>
              <a:t>电容储能的变化量：</a:t>
            </a:r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174625" y="2990850"/>
            <a:ext cx="84359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latin typeface="Times New Roman" panose="02020603050405020304" pitchFamily="18" charset="0"/>
              </a:rPr>
              <a:t>可见电容储能只与该时刻电压有关，而与</a:t>
            </a:r>
            <a:r>
              <a:rPr lang="en-US" altLang="zh-CN" sz="3600">
                <a:latin typeface="Times New Roman" panose="02020603050405020304" pitchFamily="18" charset="0"/>
              </a:rPr>
              <a:t>i</a:t>
            </a:r>
            <a:r>
              <a:rPr lang="en-US" altLang="zh-CN" sz="3600" baseline="-25000"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latin typeface="Times New Roman" panose="02020603050405020304" pitchFamily="18" charset="0"/>
              </a:rPr>
              <a:t> </a:t>
            </a:r>
            <a:r>
              <a:rPr lang="zh-CN" altLang="en-US" sz="3600">
                <a:latin typeface="Times New Roman" panose="02020603050405020304" pitchFamily="18" charset="0"/>
              </a:rPr>
              <a:t>无关。</a:t>
            </a:r>
          </a:p>
        </p:txBody>
      </p:sp>
      <p:sp>
        <p:nvSpPr>
          <p:cNvPr id="575495" name="Text Box 7"/>
          <p:cNvSpPr txBox="1">
            <a:spLocks noChangeArrowheads="1"/>
          </p:cNvSpPr>
          <p:nvPr/>
        </p:nvSpPr>
        <p:spPr bwMode="auto">
          <a:xfrm>
            <a:off x="0" y="4572000"/>
            <a:ext cx="90678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latin typeface="Times New Roman" panose="02020603050405020304" pitchFamily="18" charset="0"/>
              </a:rPr>
              <a:t>故电容电压</a:t>
            </a:r>
            <a:r>
              <a:rPr lang="en-US" altLang="zh-CN" sz="3600" i="1">
                <a:solidFill>
                  <a:srgbClr val="FFFF00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3600">
                <a:solidFill>
                  <a:srgbClr val="FFFF00"/>
                </a:solidFill>
                <a:latin typeface="Times New Roman" panose="02020603050405020304" pitchFamily="18" charset="0"/>
              </a:rPr>
              <a:t>(t)</a:t>
            </a:r>
            <a:r>
              <a:rPr lang="en-US" altLang="zh-CN" sz="3600">
                <a:latin typeface="Times New Roman" panose="02020603050405020304" pitchFamily="18" charset="0"/>
              </a:rPr>
              <a:t>————</a:t>
            </a:r>
            <a:r>
              <a:rPr lang="zh-CN" altLang="en-US" sz="3600">
                <a:latin typeface="Times New Roman" panose="02020603050405020304" pitchFamily="18" charset="0"/>
              </a:rPr>
              <a:t>表征电容储能状态的物理量，称为电容的</a:t>
            </a:r>
            <a:r>
              <a:rPr lang="zh-CN" altLang="en-US" sz="3600">
                <a:solidFill>
                  <a:srgbClr val="FFFF00"/>
                </a:solidFill>
                <a:latin typeface="Times New Roman" panose="02020603050405020304" pitchFamily="18" charset="0"/>
              </a:rPr>
              <a:t>状态变量</a:t>
            </a:r>
            <a:r>
              <a:rPr lang="zh-CN" altLang="en-US" sz="3600">
                <a:latin typeface="Times New Roman" panose="02020603050405020304" pitchFamily="18" charset="0"/>
              </a:rPr>
              <a:t>。  </a:t>
            </a:r>
          </a:p>
        </p:txBody>
      </p:sp>
      <p:graphicFrame>
        <p:nvGraphicFramePr>
          <p:cNvPr id="575496" name="Object 8"/>
          <p:cNvGraphicFramePr>
            <a:graphicFrameLocks noChangeAspect="1"/>
          </p:cNvGraphicFramePr>
          <p:nvPr/>
        </p:nvGraphicFramePr>
        <p:xfrm>
          <a:off x="1143000" y="1371600"/>
          <a:ext cx="6934200" cy="159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499" name="Equation" r:id="rId3" imgW="1714320" imgH="393480" progId="Equation.3">
                  <p:embed/>
                </p:oleObj>
              </mc:Choice>
              <mc:Fallback>
                <p:oleObj name="Equation" r:id="rId3" imgW="171432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371600"/>
                        <a:ext cx="6934200" cy="1593850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5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5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575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575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575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575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5492" grpId="0" autoUpdateAnimBg="0"/>
      <p:bldP spid="575494" grpId="0" autoUpdateAnimBg="0"/>
      <p:bldP spid="575495" grpId="0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52400"/>
            <a:ext cx="4572000" cy="838200"/>
          </a:xfrm>
          <a:solidFill>
            <a:srgbClr val="670511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1.6   电感元件</a:t>
            </a:r>
          </a:p>
        </p:txBody>
      </p:sp>
      <p:sp>
        <p:nvSpPr>
          <p:cNvPr id="576517" name="AutoShape 5"/>
          <p:cNvSpPr>
            <a:spLocks noChangeArrowheads="1"/>
          </p:cNvSpPr>
          <p:nvPr/>
        </p:nvSpPr>
        <p:spPr bwMode="auto">
          <a:xfrm>
            <a:off x="1755775" y="1793875"/>
            <a:ext cx="457200" cy="1676400"/>
          </a:xfrm>
          <a:prstGeom prst="upArrow">
            <a:avLst>
              <a:gd name="adj1" fmla="val 50000"/>
              <a:gd name="adj2" fmla="val 91667"/>
            </a:avLst>
          </a:prstGeom>
          <a:solidFill>
            <a:srgbClr val="FFFF00">
              <a:alpha val="5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18" name="Text Box 6"/>
          <p:cNvSpPr txBox="1">
            <a:spLocks noChangeArrowheads="1"/>
          </p:cNvSpPr>
          <p:nvPr/>
        </p:nvSpPr>
        <p:spPr bwMode="auto">
          <a:xfrm>
            <a:off x="812800" y="303212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–</a:t>
            </a:r>
          </a:p>
        </p:txBody>
      </p:sp>
      <p:sp>
        <p:nvSpPr>
          <p:cNvPr id="576519" name="Text Box 7"/>
          <p:cNvSpPr txBox="1">
            <a:spLocks noChangeArrowheads="1"/>
          </p:cNvSpPr>
          <p:nvPr/>
        </p:nvSpPr>
        <p:spPr bwMode="auto">
          <a:xfrm>
            <a:off x="762000" y="2555875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i="1" baseline="-25000">
                <a:latin typeface="Times New Roman" panose="02020603050405020304" pitchFamily="18" charset="0"/>
              </a:rPr>
              <a:t>L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576520" name="Text Box 8"/>
          <p:cNvSpPr txBox="1">
            <a:spLocks noChangeArrowheads="1"/>
          </p:cNvSpPr>
          <p:nvPr/>
        </p:nvSpPr>
        <p:spPr bwMode="auto">
          <a:xfrm>
            <a:off x="800100" y="2155825"/>
            <a:ext cx="357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576523" name="Line 11"/>
          <p:cNvSpPr>
            <a:spLocks noChangeShapeType="1"/>
          </p:cNvSpPr>
          <p:nvPr/>
        </p:nvSpPr>
        <p:spPr bwMode="auto">
          <a:xfrm>
            <a:off x="2693988" y="1982788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24" name="Line 12"/>
          <p:cNvSpPr>
            <a:spLocks noChangeShapeType="1"/>
          </p:cNvSpPr>
          <p:nvPr/>
        </p:nvSpPr>
        <p:spPr bwMode="auto">
          <a:xfrm>
            <a:off x="3021013" y="1982788"/>
            <a:ext cx="0" cy="23510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25" name="Line 13"/>
          <p:cNvSpPr>
            <a:spLocks noChangeShapeType="1"/>
          </p:cNvSpPr>
          <p:nvPr/>
        </p:nvSpPr>
        <p:spPr bwMode="auto">
          <a:xfrm flipH="1">
            <a:off x="1058863" y="4119563"/>
            <a:ext cx="654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26" name="Line 14"/>
          <p:cNvSpPr>
            <a:spLocks noChangeShapeType="1"/>
          </p:cNvSpPr>
          <p:nvPr/>
        </p:nvSpPr>
        <p:spPr bwMode="auto">
          <a:xfrm>
            <a:off x="1058863" y="2409825"/>
            <a:ext cx="19621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27" name="Line 15"/>
          <p:cNvSpPr>
            <a:spLocks noChangeShapeType="1"/>
          </p:cNvSpPr>
          <p:nvPr/>
        </p:nvSpPr>
        <p:spPr bwMode="auto">
          <a:xfrm flipV="1">
            <a:off x="1712913" y="1982788"/>
            <a:ext cx="0" cy="23510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28" name="Line 16"/>
          <p:cNvSpPr>
            <a:spLocks noChangeShapeType="1"/>
          </p:cNvSpPr>
          <p:nvPr/>
        </p:nvSpPr>
        <p:spPr bwMode="auto">
          <a:xfrm>
            <a:off x="1712913" y="2730500"/>
            <a:ext cx="1308100" cy="2143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29" name="Line 17"/>
          <p:cNvSpPr>
            <a:spLocks noChangeShapeType="1"/>
          </p:cNvSpPr>
          <p:nvPr/>
        </p:nvSpPr>
        <p:spPr bwMode="auto">
          <a:xfrm>
            <a:off x="1712913" y="3051175"/>
            <a:ext cx="1308100" cy="2143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30" name="Line 18"/>
          <p:cNvSpPr>
            <a:spLocks noChangeShapeType="1"/>
          </p:cNvSpPr>
          <p:nvPr/>
        </p:nvSpPr>
        <p:spPr bwMode="auto">
          <a:xfrm>
            <a:off x="1712913" y="3371850"/>
            <a:ext cx="1308100" cy="2143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31" name="Line 19"/>
          <p:cNvSpPr>
            <a:spLocks noChangeShapeType="1"/>
          </p:cNvSpPr>
          <p:nvPr/>
        </p:nvSpPr>
        <p:spPr bwMode="auto">
          <a:xfrm>
            <a:off x="1712913" y="3692525"/>
            <a:ext cx="1308100" cy="2143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32" name="Freeform 20"/>
          <p:cNvSpPr>
            <a:spLocks/>
          </p:cNvSpPr>
          <p:nvPr/>
        </p:nvSpPr>
        <p:spPr bwMode="auto">
          <a:xfrm>
            <a:off x="1651000" y="2636838"/>
            <a:ext cx="61913" cy="120650"/>
          </a:xfrm>
          <a:custGeom>
            <a:avLst/>
            <a:gdLst>
              <a:gd name="T0" fmla="*/ 21 w 27"/>
              <a:gd name="T1" fmla="*/ 0 h 54"/>
              <a:gd name="T2" fmla="*/ 3 w 27"/>
              <a:gd name="T3" fmla="*/ 36 h 54"/>
              <a:gd name="T4" fmla="*/ 27 w 27"/>
              <a:gd name="T5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" h="54">
                <a:moveTo>
                  <a:pt x="21" y="0"/>
                </a:moveTo>
                <a:cubicBezTo>
                  <a:pt x="18" y="4"/>
                  <a:pt x="0" y="28"/>
                  <a:pt x="3" y="36"/>
                </a:cubicBezTo>
                <a:cubicBezTo>
                  <a:pt x="7" y="45"/>
                  <a:pt x="20" y="47"/>
                  <a:pt x="27" y="54"/>
                </a:cubicBez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33" name="Freeform 21"/>
          <p:cNvSpPr>
            <a:spLocks/>
          </p:cNvSpPr>
          <p:nvPr/>
        </p:nvSpPr>
        <p:spPr bwMode="auto">
          <a:xfrm>
            <a:off x="3021013" y="2944813"/>
            <a:ext cx="42862" cy="79375"/>
          </a:xfrm>
          <a:custGeom>
            <a:avLst/>
            <a:gdLst>
              <a:gd name="T0" fmla="*/ 6 w 19"/>
              <a:gd name="T1" fmla="*/ 0 h 36"/>
              <a:gd name="T2" fmla="*/ 18 w 19"/>
              <a:gd name="T3" fmla="*/ 18 h 36"/>
              <a:gd name="T4" fmla="*/ 0 w 19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36">
                <a:moveTo>
                  <a:pt x="6" y="0"/>
                </a:moveTo>
                <a:cubicBezTo>
                  <a:pt x="10" y="6"/>
                  <a:pt x="19" y="11"/>
                  <a:pt x="18" y="18"/>
                </a:cubicBezTo>
                <a:cubicBezTo>
                  <a:pt x="17" y="26"/>
                  <a:pt x="0" y="36"/>
                  <a:pt x="0" y="36"/>
                </a:cubicBez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34" name="Freeform 22"/>
          <p:cNvSpPr>
            <a:spLocks/>
          </p:cNvSpPr>
          <p:nvPr/>
        </p:nvSpPr>
        <p:spPr bwMode="auto">
          <a:xfrm>
            <a:off x="1654175" y="2992438"/>
            <a:ext cx="49213" cy="58737"/>
          </a:xfrm>
          <a:custGeom>
            <a:avLst/>
            <a:gdLst>
              <a:gd name="T0" fmla="*/ 20 w 22"/>
              <a:gd name="T1" fmla="*/ 26 h 26"/>
              <a:gd name="T2" fmla="*/ 2 w 22"/>
              <a:gd name="T3" fmla="*/ 20 h 26"/>
              <a:gd name="T4" fmla="*/ 14 w 22"/>
              <a:gd name="T5" fmla="*/ 2 h 26"/>
              <a:gd name="T6" fmla="*/ 20 w 22"/>
              <a:gd name="T7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" h="26">
                <a:moveTo>
                  <a:pt x="20" y="26"/>
                </a:moveTo>
                <a:cubicBezTo>
                  <a:pt x="14" y="24"/>
                  <a:pt x="4" y="26"/>
                  <a:pt x="2" y="20"/>
                </a:cubicBezTo>
                <a:cubicBezTo>
                  <a:pt x="0" y="13"/>
                  <a:pt x="7" y="0"/>
                  <a:pt x="14" y="2"/>
                </a:cubicBezTo>
                <a:cubicBezTo>
                  <a:pt x="22" y="5"/>
                  <a:pt x="18" y="18"/>
                  <a:pt x="20" y="26"/>
                </a:cubicBezTo>
                <a:close/>
              </a:path>
            </a:pathLst>
          </a:custGeom>
          <a:solidFill>
            <a:srgbClr val="FFFFFF"/>
          </a:solidFill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35" name="Freeform 23"/>
          <p:cNvSpPr>
            <a:spLocks/>
          </p:cNvSpPr>
          <p:nvPr/>
        </p:nvSpPr>
        <p:spPr bwMode="auto">
          <a:xfrm>
            <a:off x="3021013" y="3265488"/>
            <a:ext cx="63500" cy="79375"/>
          </a:xfrm>
          <a:custGeom>
            <a:avLst/>
            <a:gdLst>
              <a:gd name="T0" fmla="*/ 6 w 28"/>
              <a:gd name="T1" fmla="*/ 0 h 36"/>
              <a:gd name="T2" fmla="*/ 0 w 28"/>
              <a:gd name="T3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8" h="36">
                <a:moveTo>
                  <a:pt x="6" y="0"/>
                </a:moveTo>
                <a:cubicBezTo>
                  <a:pt x="16" y="15"/>
                  <a:pt x="28" y="36"/>
                  <a:pt x="0" y="36"/>
                </a:cubicBez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36" name="Freeform 24"/>
          <p:cNvSpPr>
            <a:spLocks/>
          </p:cNvSpPr>
          <p:nvPr/>
        </p:nvSpPr>
        <p:spPr bwMode="auto">
          <a:xfrm>
            <a:off x="1654175" y="3290888"/>
            <a:ext cx="58738" cy="80962"/>
          </a:xfrm>
          <a:custGeom>
            <a:avLst/>
            <a:gdLst>
              <a:gd name="T0" fmla="*/ 20 w 26"/>
              <a:gd name="T1" fmla="*/ 0 h 36"/>
              <a:gd name="T2" fmla="*/ 2 w 26"/>
              <a:gd name="T3" fmla="*/ 12 h 36"/>
              <a:gd name="T4" fmla="*/ 8 w 26"/>
              <a:gd name="T5" fmla="*/ 30 h 36"/>
              <a:gd name="T6" fmla="*/ 26 w 26"/>
              <a:gd name="T7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" h="36">
                <a:moveTo>
                  <a:pt x="20" y="0"/>
                </a:moveTo>
                <a:cubicBezTo>
                  <a:pt x="14" y="4"/>
                  <a:pt x="5" y="5"/>
                  <a:pt x="2" y="12"/>
                </a:cubicBezTo>
                <a:cubicBezTo>
                  <a:pt x="0" y="18"/>
                  <a:pt x="4" y="26"/>
                  <a:pt x="8" y="30"/>
                </a:cubicBezTo>
                <a:cubicBezTo>
                  <a:pt x="12" y="34"/>
                  <a:pt x="26" y="36"/>
                  <a:pt x="26" y="36"/>
                </a:cubicBez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37" name="Freeform 25"/>
          <p:cNvSpPr>
            <a:spLocks/>
          </p:cNvSpPr>
          <p:nvPr/>
        </p:nvSpPr>
        <p:spPr bwMode="auto">
          <a:xfrm>
            <a:off x="3008313" y="3586163"/>
            <a:ext cx="60325" cy="73025"/>
          </a:xfrm>
          <a:custGeom>
            <a:avLst/>
            <a:gdLst>
              <a:gd name="T0" fmla="*/ 0 w 27"/>
              <a:gd name="T1" fmla="*/ 0 h 33"/>
              <a:gd name="T2" fmla="*/ 24 w 27"/>
              <a:gd name="T3" fmla="*/ 12 h 33"/>
              <a:gd name="T4" fmla="*/ 18 w 27"/>
              <a:gd name="T5" fmla="*/ 30 h 33"/>
              <a:gd name="T6" fmla="*/ 0 w 27"/>
              <a:gd name="T7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" h="33">
                <a:moveTo>
                  <a:pt x="0" y="0"/>
                </a:moveTo>
                <a:cubicBezTo>
                  <a:pt x="8" y="4"/>
                  <a:pt x="19" y="4"/>
                  <a:pt x="24" y="12"/>
                </a:cubicBezTo>
                <a:cubicBezTo>
                  <a:pt x="27" y="17"/>
                  <a:pt x="24" y="33"/>
                  <a:pt x="18" y="30"/>
                </a:cubicBezTo>
                <a:cubicBezTo>
                  <a:pt x="8" y="25"/>
                  <a:pt x="6" y="1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38" name="Freeform 26"/>
          <p:cNvSpPr>
            <a:spLocks/>
          </p:cNvSpPr>
          <p:nvPr/>
        </p:nvSpPr>
        <p:spPr bwMode="auto">
          <a:xfrm>
            <a:off x="1666875" y="3611563"/>
            <a:ext cx="55563" cy="107950"/>
          </a:xfrm>
          <a:custGeom>
            <a:avLst/>
            <a:gdLst>
              <a:gd name="T0" fmla="*/ 14 w 24"/>
              <a:gd name="T1" fmla="*/ 0 h 48"/>
              <a:gd name="T2" fmla="*/ 2 w 24"/>
              <a:gd name="T3" fmla="*/ 36 h 48"/>
              <a:gd name="T4" fmla="*/ 20 w 24"/>
              <a:gd name="T5" fmla="*/ 48 h 48"/>
              <a:gd name="T6" fmla="*/ 20 w 24"/>
              <a:gd name="T7" fmla="*/ 3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48">
                <a:moveTo>
                  <a:pt x="14" y="0"/>
                </a:moveTo>
                <a:cubicBezTo>
                  <a:pt x="10" y="12"/>
                  <a:pt x="6" y="24"/>
                  <a:pt x="2" y="36"/>
                </a:cubicBezTo>
                <a:cubicBezTo>
                  <a:pt x="0" y="43"/>
                  <a:pt x="13" y="48"/>
                  <a:pt x="20" y="48"/>
                </a:cubicBezTo>
                <a:cubicBezTo>
                  <a:pt x="24" y="48"/>
                  <a:pt x="20" y="40"/>
                  <a:pt x="20" y="36"/>
                </a:cubicBez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39" name="Freeform 27"/>
          <p:cNvSpPr>
            <a:spLocks/>
          </p:cNvSpPr>
          <p:nvPr/>
        </p:nvSpPr>
        <p:spPr bwMode="auto">
          <a:xfrm>
            <a:off x="3021013" y="3906838"/>
            <a:ext cx="71437" cy="106362"/>
          </a:xfrm>
          <a:custGeom>
            <a:avLst/>
            <a:gdLst>
              <a:gd name="T0" fmla="*/ 0 w 31"/>
              <a:gd name="T1" fmla="*/ 0 h 48"/>
              <a:gd name="T2" fmla="*/ 6 w 31"/>
              <a:gd name="T3" fmla="*/ 18 h 48"/>
              <a:gd name="T4" fmla="*/ 24 w 31"/>
              <a:gd name="T5" fmla="*/ 24 h 48"/>
              <a:gd name="T6" fmla="*/ 6 w 31"/>
              <a:gd name="T7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" h="48">
                <a:moveTo>
                  <a:pt x="0" y="0"/>
                </a:moveTo>
                <a:cubicBezTo>
                  <a:pt x="2" y="6"/>
                  <a:pt x="2" y="14"/>
                  <a:pt x="6" y="18"/>
                </a:cubicBezTo>
                <a:cubicBezTo>
                  <a:pt x="10" y="22"/>
                  <a:pt x="21" y="18"/>
                  <a:pt x="24" y="24"/>
                </a:cubicBezTo>
                <a:cubicBezTo>
                  <a:pt x="31" y="39"/>
                  <a:pt x="13" y="44"/>
                  <a:pt x="6" y="48"/>
                </a:cubicBez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40" name="Freeform 28"/>
          <p:cNvSpPr>
            <a:spLocks/>
          </p:cNvSpPr>
          <p:nvPr/>
        </p:nvSpPr>
        <p:spPr bwMode="auto">
          <a:xfrm>
            <a:off x="3021013" y="2422525"/>
            <a:ext cx="73025" cy="93663"/>
          </a:xfrm>
          <a:custGeom>
            <a:avLst/>
            <a:gdLst>
              <a:gd name="T0" fmla="*/ 0 w 32"/>
              <a:gd name="T1" fmla="*/ 0 h 42"/>
              <a:gd name="T2" fmla="*/ 6 w 32"/>
              <a:gd name="T3" fmla="*/ 42 h 4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2" h="42">
                <a:moveTo>
                  <a:pt x="0" y="0"/>
                </a:moveTo>
                <a:cubicBezTo>
                  <a:pt x="32" y="11"/>
                  <a:pt x="19" y="17"/>
                  <a:pt x="6" y="42"/>
                </a:cubicBez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41" name="Line 29"/>
          <p:cNvSpPr>
            <a:spLocks noChangeShapeType="1"/>
          </p:cNvSpPr>
          <p:nvPr/>
        </p:nvSpPr>
        <p:spPr bwMode="auto">
          <a:xfrm>
            <a:off x="1058863" y="2303463"/>
            <a:ext cx="4365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42" name="Text Box 30"/>
          <p:cNvSpPr txBox="1">
            <a:spLocks noChangeArrowheads="1"/>
          </p:cNvSpPr>
          <p:nvPr/>
        </p:nvSpPr>
        <p:spPr bwMode="auto">
          <a:xfrm>
            <a:off x="1017588" y="1752600"/>
            <a:ext cx="633412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i="1" baseline="-25000">
                <a:latin typeface="Times New Roman" panose="02020603050405020304" pitchFamily="18" charset="0"/>
              </a:rPr>
              <a:t>L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576543" name="Text Box 31"/>
          <p:cNvSpPr txBox="1">
            <a:spLocks noChangeArrowheads="1"/>
          </p:cNvSpPr>
          <p:nvPr/>
        </p:nvSpPr>
        <p:spPr bwMode="auto">
          <a:xfrm>
            <a:off x="3103563" y="2997200"/>
            <a:ext cx="1101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zh-CN">
                <a:latin typeface="Times New Roman" panose="02020603050405020304" pitchFamily="18" charset="0"/>
              </a:rPr>
              <a:t>N</a:t>
            </a:r>
            <a:r>
              <a:rPr lang="zh-CN" altLang="en-US">
                <a:latin typeface="Times New Roman" panose="02020603050405020304" pitchFamily="18" charset="0"/>
              </a:rPr>
              <a:t>匝</a:t>
            </a:r>
          </a:p>
        </p:txBody>
      </p:sp>
      <p:sp>
        <p:nvSpPr>
          <p:cNvPr id="576544" name="Text Box 32"/>
          <p:cNvSpPr txBox="1">
            <a:spLocks noChangeArrowheads="1"/>
          </p:cNvSpPr>
          <p:nvPr/>
        </p:nvSpPr>
        <p:spPr bwMode="auto">
          <a:xfrm>
            <a:off x="863600" y="4876800"/>
            <a:ext cx="74168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        </a:t>
            </a:r>
            <a:r>
              <a:rPr lang="zh-CN" altLang="en-US" sz="3600">
                <a:latin typeface="Times New Roman" panose="02020603050405020304" pitchFamily="18" charset="0"/>
              </a:rPr>
              <a:t>当</a:t>
            </a:r>
            <a:r>
              <a:rPr lang="en-US" altLang="zh-CN" sz="3600">
                <a:latin typeface="Times New Roman" panose="02020603050405020304" pitchFamily="18" charset="0"/>
              </a:rPr>
              <a:t>i</a:t>
            </a:r>
            <a:r>
              <a:rPr lang="en-US" altLang="zh-CN" sz="3600" baseline="-25000">
                <a:latin typeface="Times New Roman" panose="02020603050405020304" pitchFamily="18" charset="0"/>
              </a:rPr>
              <a:t>L</a:t>
            </a:r>
            <a:r>
              <a:rPr lang="zh-CN" altLang="en-US" sz="3600">
                <a:latin typeface="Times New Roman" panose="02020603050405020304" pitchFamily="18" charset="0"/>
              </a:rPr>
              <a:t>变化时，</a:t>
            </a:r>
            <a:r>
              <a:rPr lang="zh-CN" altLang="en-US" sz="3600">
                <a:latin typeface="Times New Roman" panose="02020603050405020304" pitchFamily="18" charset="0"/>
                <a:sym typeface="Symbol" panose="05050102010706020507" pitchFamily="18" charset="2"/>
              </a:rPr>
              <a:t>相应变化，由焦耳——楞次定律，必产生感生电压</a:t>
            </a:r>
            <a:r>
              <a:rPr lang="en-US" altLang="zh-CN" sz="3600"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6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L</a:t>
            </a:r>
            <a:r>
              <a:rPr lang="en-US" altLang="zh-CN" sz="3600">
                <a:latin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zh-CN" altLang="en-US" sz="3600">
                <a:latin typeface="Times New Roman" panose="02020603050405020304" pitchFamily="18" charset="0"/>
                <a:sym typeface="Symbol" panose="05050102010706020507" pitchFamily="18" charset="2"/>
              </a:rPr>
              <a:t>试图抑制的变化。</a:t>
            </a:r>
          </a:p>
        </p:txBody>
      </p:sp>
      <p:sp>
        <p:nvSpPr>
          <p:cNvPr id="576546" name="Text Box 34"/>
          <p:cNvSpPr txBox="1">
            <a:spLocks noChangeArrowheads="1"/>
          </p:cNvSpPr>
          <p:nvPr/>
        </p:nvSpPr>
        <p:spPr bwMode="auto">
          <a:xfrm>
            <a:off x="5562600" y="4033838"/>
            <a:ext cx="243205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电路符号</a:t>
            </a:r>
          </a:p>
        </p:txBody>
      </p:sp>
      <p:sp>
        <p:nvSpPr>
          <p:cNvPr id="576547" name="Text Box 35"/>
          <p:cNvSpPr txBox="1">
            <a:spLocks noChangeArrowheads="1"/>
          </p:cNvSpPr>
          <p:nvPr/>
        </p:nvSpPr>
        <p:spPr bwMode="auto">
          <a:xfrm>
            <a:off x="7800975" y="2679700"/>
            <a:ext cx="369888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i="1">
                <a:latin typeface="Times New Roman" panose="02020603050405020304" pitchFamily="18" charset="0"/>
              </a:rPr>
              <a:t>L</a:t>
            </a:r>
          </a:p>
        </p:txBody>
      </p:sp>
      <p:sp>
        <p:nvSpPr>
          <p:cNvPr id="576548" name="Text Box 36"/>
          <p:cNvSpPr txBox="1">
            <a:spLocks noChangeArrowheads="1"/>
          </p:cNvSpPr>
          <p:nvPr/>
        </p:nvSpPr>
        <p:spPr bwMode="auto">
          <a:xfrm>
            <a:off x="6148388" y="1447800"/>
            <a:ext cx="393700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i="1" baseline="-25000">
                <a:latin typeface="Times New Roman" panose="02020603050405020304" pitchFamily="18" charset="0"/>
              </a:rPr>
              <a:t>L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576549" name="Text Box 37"/>
          <p:cNvSpPr txBox="1">
            <a:spLocks noChangeArrowheads="1"/>
          </p:cNvSpPr>
          <p:nvPr/>
        </p:nvSpPr>
        <p:spPr bwMode="auto">
          <a:xfrm>
            <a:off x="5608638" y="2679700"/>
            <a:ext cx="477837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i="1" baseline="-25000">
                <a:latin typeface="Times New Roman" panose="02020603050405020304" pitchFamily="18" charset="0"/>
              </a:rPr>
              <a:t>L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576550" name="Rectangle 38"/>
          <p:cNvSpPr>
            <a:spLocks noChangeArrowheads="1"/>
          </p:cNvSpPr>
          <p:nvPr/>
        </p:nvSpPr>
        <p:spPr bwMode="auto">
          <a:xfrm>
            <a:off x="5670550" y="2114550"/>
            <a:ext cx="357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i="1">
                <a:latin typeface="Times New Roman" panose="02020603050405020304" pitchFamily="18" charset="0"/>
                <a:sym typeface="CommonBullets" pitchFamily="34" charset="2"/>
              </a:rPr>
              <a:t>+</a:t>
            </a:r>
          </a:p>
        </p:txBody>
      </p:sp>
      <p:sp>
        <p:nvSpPr>
          <p:cNvPr id="576551" name="Line 39"/>
          <p:cNvSpPr>
            <a:spLocks noChangeShapeType="1"/>
          </p:cNvSpPr>
          <p:nvPr/>
        </p:nvSpPr>
        <p:spPr bwMode="auto">
          <a:xfrm rot="5400000" flipH="1" flipV="1">
            <a:off x="7242175" y="2273300"/>
            <a:ext cx="40005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52" name="Line 40"/>
          <p:cNvSpPr>
            <a:spLocks noChangeShapeType="1"/>
          </p:cNvSpPr>
          <p:nvPr/>
        </p:nvSpPr>
        <p:spPr bwMode="auto">
          <a:xfrm rot="5400000">
            <a:off x="7250906" y="3596482"/>
            <a:ext cx="382587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53" name="Oval 41"/>
          <p:cNvSpPr>
            <a:spLocks noChangeArrowheads="1"/>
          </p:cNvSpPr>
          <p:nvPr/>
        </p:nvSpPr>
        <p:spPr bwMode="auto">
          <a:xfrm rot="10800000">
            <a:off x="6996113" y="3173413"/>
            <a:ext cx="673100" cy="231775"/>
          </a:xfrm>
          <a:prstGeom prst="ellips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6554" name="Oval 42"/>
          <p:cNvSpPr>
            <a:spLocks noChangeArrowheads="1"/>
          </p:cNvSpPr>
          <p:nvPr/>
        </p:nvSpPr>
        <p:spPr bwMode="auto">
          <a:xfrm rot="10800000">
            <a:off x="6999288" y="2938463"/>
            <a:ext cx="671512" cy="230187"/>
          </a:xfrm>
          <a:prstGeom prst="ellips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6555" name="Oval 43"/>
          <p:cNvSpPr>
            <a:spLocks noChangeArrowheads="1"/>
          </p:cNvSpPr>
          <p:nvPr/>
        </p:nvSpPr>
        <p:spPr bwMode="auto">
          <a:xfrm rot="10800000">
            <a:off x="6999288" y="2701925"/>
            <a:ext cx="671512" cy="231775"/>
          </a:xfrm>
          <a:prstGeom prst="ellips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6556" name="Oval 44"/>
          <p:cNvSpPr>
            <a:spLocks noChangeArrowheads="1"/>
          </p:cNvSpPr>
          <p:nvPr/>
        </p:nvSpPr>
        <p:spPr bwMode="auto">
          <a:xfrm rot="10800000">
            <a:off x="6999288" y="2457450"/>
            <a:ext cx="671512" cy="231775"/>
          </a:xfrm>
          <a:prstGeom prst="ellips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6557" name="Rectangle 45"/>
          <p:cNvSpPr>
            <a:spLocks noChangeArrowheads="1"/>
          </p:cNvSpPr>
          <p:nvPr/>
        </p:nvSpPr>
        <p:spPr bwMode="auto">
          <a:xfrm rot="10800000">
            <a:off x="6807200" y="2449513"/>
            <a:ext cx="588963" cy="985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6558" name="Rectangle 46"/>
          <p:cNvSpPr>
            <a:spLocks noChangeArrowheads="1"/>
          </p:cNvSpPr>
          <p:nvPr/>
        </p:nvSpPr>
        <p:spPr bwMode="auto">
          <a:xfrm>
            <a:off x="5662613" y="3228975"/>
            <a:ext cx="338137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i="1">
                <a:latin typeface="Times New Roman" panose="02020603050405020304" pitchFamily="18" charset="0"/>
                <a:sym typeface="CommonBullets" pitchFamily="34" charset="2"/>
              </a:rPr>
              <a:t>–</a:t>
            </a:r>
          </a:p>
        </p:txBody>
      </p:sp>
      <p:sp>
        <p:nvSpPr>
          <p:cNvPr id="576559" name="Line 47"/>
          <p:cNvSpPr>
            <a:spLocks noChangeShapeType="1"/>
          </p:cNvSpPr>
          <p:nvPr/>
        </p:nvSpPr>
        <p:spPr bwMode="auto">
          <a:xfrm>
            <a:off x="6118225" y="3787775"/>
            <a:ext cx="1323975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60" name="Line 48"/>
          <p:cNvSpPr>
            <a:spLocks noChangeShapeType="1"/>
          </p:cNvSpPr>
          <p:nvPr/>
        </p:nvSpPr>
        <p:spPr bwMode="auto">
          <a:xfrm>
            <a:off x="6118225" y="2073275"/>
            <a:ext cx="1323975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61" name="Line 49"/>
          <p:cNvSpPr>
            <a:spLocks noChangeShapeType="1"/>
          </p:cNvSpPr>
          <p:nvPr/>
        </p:nvSpPr>
        <p:spPr bwMode="auto">
          <a:xfrm>
            <a:off x="6148388" y="2063750"/>
            <a:ext cx="719137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6562" name="Oval 50"/>
          <p:cNvSpPr>
            <a:spLocks noChangeAspect="1" noChangeArrowheads="1"/>
          </p:cNvSpPr>
          <p:nvPr/>
        </p:nvSpPr>
        <p:spPr bwMode="auto">
          <a:xfrm>
            <a:off x="6000750" y="2012950"/>
            <a:ext cx="150813" cy="107950"/>
          </a:xfrm>
          <a:prstGeom prst="ellipse">
            <a:avLst/>
          </a:prstGeom>
          <a:solidFill>
            <a:srgbClr val="FFFFE1"/>
          </a:solidFill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76563" name="Oval 51"/>
          <p:cNvSpPr>
            <a:spLocks noChangeAspect="1" noChangeArrowheads="1"/>
          </p:cNvSpPr>
          <p:nvPr/>
        </p:nvSpPr>
        <p:spPr bwMode="auto">
          <a:xfrm>
            <a:off x="6043613" y="3740150"/>
            <a:ext cx="150812" cy="107950"/>
          </a:xfrm>
          <a:prstGeom prst="ellipse">
            <a:avLst/>
          </a:prstGeom>
          <a:solidFill>
            <a:srgbClr val="FFFFE1"/>
          </a:solidFill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6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6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6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6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765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765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76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6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76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76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76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76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6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76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76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76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76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76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76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76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76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76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76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76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76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76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76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76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6517" grpId="0" animBg="1"/>
      <p:bldP spid="576518" grpId="0" autoUpdateAnimBg="0"/>
      <p:bldP spid="576519" grpId="0" autoUpdateAnimBg="0"/>
      <p:bldP spid="576520" grpId="0" autoUpdateAnimBg="0"/>
      <p:bldP spid="576544" grpId="0" autoUpdateAnimBg="0"/>
      <p:bldP spid="576546" grpId="0" autoUpdateAnimBg="0"/>
      <p:bldP spid="576547" grpId="0" autoUpdateAnimBg="0"/>
      <p:bldP spid="576548" grpId="0" autoUpdateAnimBg="0"/>
      <p:bldP spid="576549" grpId="0" autoUpdateAnimBg="0"/>
      <p:bldP spid="576550" grpId="0" autoUpdateAnimBg="0"/>
      <p:bldP spid="576558" grpId="0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562" name="Text Box 2"/>
          <p:cNvSpPr txBox="1">
            <a:spLocks noChangeArrowheads="1"/>
          </p:cNvSpPr>
          <p:nvPr/>
        </p:nvSpPr>
        <p:spPr bwMode="auto">
          <a:xfrm>
            <a:off x="0" y="328613"/>
            <a:ext cx="93297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对于线性电感，设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600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, i </a:t>
            </a:r>
            <a:r>
              <a:rPr lang="en-US" altLang="zh-CN" sz="3600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L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取关联参考方向</a:t>
            </a:r>
          </a:p>
        </p:txBody>
      </p:sp>
      <p:sp>
        <p:nvSpPr>
          <p:cNvPr id="578564" name="Text Box 4"/>
          <p:cNvSpPr txBox="1">
            <a:spLocks noChangeArrowheads="1"/>
          </p:cNvSpPr>
          <p:nvPr/>
        </p:nvSpPr>
        <p:spPr bwMode="auto">
          <a:xfrm>
            <a:off x="1508125" y="2176463"/>
            <a:ext cx="369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i="1">
                <a:solidFill>
                  <a:schemeClr val="tx2"/>
                </a:solidFill>
                <a:latin typeface="Times New Roman" panose="02020603050405020304" pitchFamily="18" charset="0"/>
              </a:rPr>
              <a:t>L</a:t>
            </a:r>
          </a:p>
        </p:txBody>
      </p:sp>
      <p:sp>
        <p:nvSpPr>
          <p:cNvPr id="578565" name="Text Box 5"/>
          <p:cNvSpPr txBox="1">
            <a:spLocks noChangeArrowheads="1"/>
          </p:cNvSpPr>
          <p:nvPr/>
        </p:nvSpPr>
        <p:spPr bwMode="auto">
          <a:xfrm>
            <a:off x="533400" y="969963"/>
            <a:ext cx="392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L</a:t>
            </a:r>
            <a:endParaRPr lang="en-US" altLang="zh-CN" i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8566" name="Text Box 6"/>
          <p:cNvSpPr txBox="1">
            <a:spLocks noChangeArrowheads="1"/>
          </p:cNvSpPr>
          <p:nvPr/>
        </p:nvSpPr>
        <p:spPr bwMode="auto">
          <a:xfrm>
            <a:off x="196850" y="2176463"/>
            <a:ext cx="477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L</a:t>
            </a:r>
            <a:endParaRPr lang="en-US" altLang="zh-CN" i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8567" name="Rectangle 7"/>
          <p:cNvSpPr>
            <a:spLocks noChangeArrowheads="1"/>
          </p:cNvSpPr>
          <p:nvPr/>
        </p:nvSpPr>
        <p:spPr bwMode="auto">
          <a:xfrm>
            <a:off x="258763" y="1657350"/>
            <a:ext cx="3571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i="1">
                <a:solidFill>
                  <a:srgbClr val="FFFF00"/>
                </a:solidFill>
                <a:latin typeface="Times New Roman" panose="02020603050405020304" pitchFamily="18" charset="0"/>
                <a:sym typeface="CommonBullets" pitchFamily="34" charset="2"/>
              </a:rPr>
              <a:t>+</a:t>
            </a:r>
          </a:p>
        </p:txBody>
      </p:sp>
      <p:sp>
        <p:nvSpPr>
          <p:cNvPr id="578568" name="Line 8"/>
          <p:cNvSpPr>
            <a:spLocks noChangeShapeType="1"/>
          </p:cNvSpPr>
          <p:nvPr/>
        </p:nvSpPr>
        <p:spPr bwMode="auto">
          <a:xfrm rot="5400000" flipH="1" flipV="1">
            <a:off x="1189831" y="1821657"/>
            <a:ext cx="366713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8569" name="Line 9"/>
          <p:cNvSpPr>
            <a:spLocks noChangeShapeType="1"/>
          </p:cNvSpPr>
          <p:nvPr/>
        </p:nvSpPr>
        <p:spPr bwMode="auto">
          <a:xfrm rot="5400000">
            <a:off x="1199356" y="3034507"/>
            <a:ext cx="347663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8570" name="Oval 10"/>
          <p:cNvSpPr>
            <a:spLocks noChangeArrowheads="1"/>
          </p:cNvSpPr>
          <p:nvPr/>
        </p:nvSpPr>
        <p:spPr bwMode="auto">
          <a:xfrm rot="5400000">
            <a:off x="463550" y="1565275"/>
            <a:ext cx="119063" cy="144463"/>
          </a:xfrm>
          <a:prstGeom prst="ellipse">
            <a:avLst/>
          </a:prstGeom>
          <a:solidFill>
            <a:schemeClr val="accent2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78571" name="Oval 11"/>
          <p:cNvSpPr>
            <a:spLocks noChangeArrowheads="1"/>
          </p:cNvSpPr>
          <p:nvPr/>
        </p:nvSpPr>
        <p:spPr bwMode="auto">
          <a:xfrm rot="5400000">
            <a:off x="463550" y="3133725"/>
            <a:ext cx="119063" cy="144463"/>
          </a:xfrm>
          <a:prstGeom prst="ellipse">
            <a:avLst/>
          </a:prstGeom>
          <a:solidFill>
            <a:schemeClr val="accent2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78572" name="Oval 12"/>
          <p:cNvSpPr>
            <a:spLocks noChangeArrowheads="1"/>
          </p:cNvSpPr>
          <p:nvPr/>
        </p:nvSpPr>
        <p:spPr bwMode="auto">
          <a:xfrm rot="10800000">
            <a:off x="1111250" y="2647950"/>
            <a:ext cx="395288" cy="212725"/>
          </a:xfrm>
          <a:prstGeom prst="ellips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8573" name="Oval 13"/>
          <p:cNvSpPr>
            <a:spLocks noChangeArrowheads="1"/>
          </p:cNvSpPr>
          <p:nvPr/>
        </p:nvSpPr>
        <p:spPr bwMode="auto">
          <a:xfrm rot="10800000">
            <a:off x="1112838" y="2430463"/>
            <a:ext cx="395287" cy="212725"/>
          </a:xfrm>
          <a:prstGeom prst="ellips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8574" name="Oval 14"/>
          <p:cNvSpPr>
            <a:spLocks noChangeArrowheads="1"/>
          </p:cNvSpPr>
          <p:nvPr/>
        </p:nvSpPr>
        <p:spPr bwMode="auto">
          <a:xfrm rot="10800000">
            <a:off x="1112838" y="2216150"/>
            <a:ext cx="395287" cy="211138"/>
          </a:xfrm>
          <a:prstGeom prst="ellips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8575" name="Oval 15"/>
          <p:cNvSpPr>
            <a:spLocks noChangeArrowheads="1"/>
          </p:cNvSpPr>
          <p:nvPr/>
        </p:nvSpPr>
        <p:spPr bwMode="auto">
          <a:xfrm rot="10800000">
            <a:off x="1112838" y="1990725"/>
            <a:ext cx="395287" cy="212725"/>
          </a:xfrm>
          <a:prstGeom prst="ellips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8576" name="Rectangle 16"/>
          <p:cNvSpPr>
            <a:spLocks noChangeArrowheads="1"/>
          </p:cNvSpPr>
          <p:nvPr/>
        </p:nvSpPr>
        <p:spPr bwMode="auto">
          <a:xfrm rot="10800000">
            <a:off x="1000125" y="1982788"/>
            <a:ext cx="346075" cy="904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8577" name="Rectangle 17"/>
          <p:cNvSpPr>
            <a:spLocks noChangeArrowheads="1"/>
          </p:cNvSpPr>
          <p:nvPr/>
        </p:nvSpPr>
        <p:spPr bwMode="auto">
          <a:xfrm>
            <a:off x="258763" y="26797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i="1">
                <a:solidFill>
                  <a:srgbClr val="FFFF00"/>
                </a:solidFill>
                <a:latin typeface="Times New Roman" panose="02020603050405020304" pitchFamily="18" charset="0"/>
                <a:sym typeface="CommonBullets" pitchFamily="34" charset="2"/>
              </a:rPr>
              <a:t>–</a:t>
            </a:r>
          </a:p>
        </p:txBody>
      </p:sp>
      <p:sp>
        <p:nvSpPr>
          <p:cNvPr id="578578" name="Line 18"/>
          <p:cNvSpPr>
            <a:spLocks noChangeShapeType="1"/>
          </p:cNvSpPr>
          <p:nvPr/>
        </p:nvSpPr>
        <p:spPr bwMode="auto">
          <a:xfrm>
            <a:off x="595313" y="3208338"/>
            <a:ext cx="777875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8579" name="Line 19"/>
          <p:cNvSpPr>
            <a:spLocks noChangeShapeType="1"/>
          </p:cNvSpPr>
          <p:nvPr/>
        </p:nvSpPr>
        <p:spPr bwMode="auto">
          <a:xfrm>
            <a:off x="595313" y="1638300"/>
            <a:ext cx="777875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8580" name="Line 20"/>
          <p:cNvSpPr>
            <a:spLocks noChangeShapeType="1"/>
          </p:cNvSpPr>
          <p:nvPr/>
        </p:nvSpPr>
        <p:spPr bwMode="auto">
          <a:xfrm>
            <a:off x="536575" y="1463675"/>
            <a:ext cx="422275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8581" name="Text Box 21"/>
          <p:cNvSpPr txBox="1">
            <a:spLocks noChangeArrowheads="1"/>
          </p:cNvSpPr>
          <p:nvPr/>
        </p:nvSpPr>
        <p:spPr bwMode="auto">
          <a:xfrm>
            <a:off x="679450" y="217646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zh-CN" altLang="en-US" i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8582" name="Rectangle 22"/>
          <p:cNvSpPr>
            <a:spLocks noChangeArrowheads="1"/>
          </p:cNvSpPr>
          <p:nvPr/>
        </p:nvSpPr>
        <p:spPr bwMode="auto">
          <a:xfrm>
            <a:off x="681038" y="26797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zh-CN" altLang="en-US" i="1">
              <a:solidFill>
                <a:schemeClr val="hlink"/>
              </a:solidFill>
              <a:latin typeface="Times New Roman" panose="02020603050405020304" pitchFamily="18" charset="0"/>
              <a:sym typeface="CommonBullets" pitchFamily="34" charset="2"/>
            </a:endParaRPr>
          </a:p>
        </p:txBody>
      </p:sp>
      <p:sp>
        <p:nvSpPr>
          <p:cNvPr id="578583" name="Rectangle 23"/>
          <p:cNvSpPr>
            <a:spLocks noChangeArrowheads="1"/>
          </p:cNvSpPr>
          <p:nvPr/>
        </p:nvSpPr>
        <p:spPr bwMode="auto">
          <a:xfrm>
            <a:off x="650875" y="1609725"/>
            <a:ext cx="184150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zh-CN" altLang="en-US" i="1">
              <a:solidFill>
                <a:schemeClr val="hlink"/>
              </a:solidFill>
              <a:latin typeface="Times New Roman" panose="02020603050405020304" pitchFamily="18" charset="0"/>
              <a:sym typeface="CommonBullets" pitchFamily="34" charset="2"/>
            </a:endParaRPr>
          </a:p>
        </p:txBody>
      </p:sp>
      <p:sp>
        <p:nvSpPr>
          <p:cNvPr id="578584" name="Text Box 24"/>
          <p:cNvSpPr txBox="1">
            <a:spLocks noChangeArrowheads="1"/>
          </p:cNvSpPr>
          <p:nvPr/>
        </p:nvSpPr>
        <p:spPr bwMode="auto">
          <a:xfrm>
            <a:off x="3101975" y="2679700"/>
            <a:ext cx="1219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或</a:t>
            </a:r>
            <a:endParaRPr lang="zh-CN" altLang="en-US" sz="36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8587" name="Text Box 27"/>
          <p:cNvSpPr txBox="1">
            <a:spLocks noChangeArrowheads="1"/>
          </p:cNvSpPr>
          <p:nvPr/>
        </p:nvSpPr>
        <p:spPr bwMode="auto">
          <a:xfrm>
            <a:off x="1570038" y="1363663"/>
            <a:ext cx="27511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自感电压：</a:t>
            </a:r>
          </a:p>
        </p:txBody>
      </p:sp>
      <p:sp>
        <p:nvSpPr>
          <p:cNvPr id="578588" name="Text Box 28"/>
          <p:cNvSpPr txBox="1">
            <a:spLocks noChangeArrowheads="1"/>
          </p:cNvSpPr>
          <p:nvPr/>
        </p:nvSpPr>
        <p:spPr bwMode="auto">
          <a:xfrm>
            <a:off x="0" y="3857625"/>
            <a:ext cx="8896350" cy="277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 i="1">
                <a:solidFill>
                  <a:srgbClr val="FFFF00"/>
                </a:solidFill>
                <a:latin typeface="Times New Roman" panose="02020603050405020304" pitchFamily="18" charset="0"/>
              </a:rPr>
              <a:t>注</a:t>
            </a: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</a:rPr>
              <a:t>：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(1)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2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L</a:t>
            </a:r>
            <a:r>
              <a:rPr lang="zh-CN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的大小取决与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L</a:t>
            </a:r>
            <a:r>
              <a:rPr lang="zh-CN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的变化率，与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i </a:t>
            </a:r>
            <a:r>
              <a:rPr lang="en-US" altLang="zh-CN" sz="32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L</a:t>
            </a:r>
            <a:r>
              <a:rPr lang="zh-CN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的大小无关。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(2) 电感元件是动态元件。当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i </a:t>
            </a:r>
            <a:r>
              <a:rPr lang="en-US" altLang="zh-CN" sz="32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L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为常数(直流)时，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d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2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/d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t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=0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3200" i="1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L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=0。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电感在直流电路中相当于短路线。</a:t>
            </a:r>
          </a:p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         (3)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2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，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200" i="1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L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为非关联方向时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。</a:t>
            </a:r>
          </a:p>
        </p:txBody>
      </p:sp>
      <p:sp>
        <p:nvSpPr>
          <p:cNvPr id="578589" name="Rectangle 29"/>
          <p:cNvSpPr>
            <a:spLocks noChangeArrowheads="1"/>
          </p:cNvSpPr>
          <p:nvPr/>
        </p:nvSpPr>
        <p:spPr bwMode="auto">
          <a:xfrm>
            <a:off x="2316163" y="2085975"/>
            <a:ext cx="1174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600">
                <a:solidFill>
                  <a:srgbClr val="FFFF00"/>
                </a:solidFill>
                <a:latin typeface="Times New Roman" panose="02020603050405020304" pitchFamily="18" charset="0"/>
              </a:rPr>
              <a:t>VAR</a:t>
            </a:r>
          </a:p>
        </p:txBody>
      </p:sp>
      <p:graphicFrame>
        <p:nvGraphicFramePr>
          <p:cNvPr id="578590" name="Object 30"/>
          <p:cNvGraphicFramePr>
            <a:graphicFrameLocks noChangeAspect="1"/>
          </p:cNvGraphicFramePr>
          <p:nvPr/>
        </p:nvGraphicFramePr>
        <p:xfrm>
          <a:off x="3962400" y="1219200"/>
          <a:ext cx="5181600" cy="1246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8599" name="Equation" r:id="rId3" imgW="1638000" imgH="393480" progId="Equation.3">
                  <p:embed/>
                </p:oleObj>
              </mc:Choice>
              <mc:Fallback>
                <p:oleObj name="Equation" r:id="rId3" imgW="1638000" imgH="39348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219200"/>
                        <a:ext cx="5181600" cy="1246188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8591" name="Object 31"/>
          <p:cNvGraphicFramePr>
            <a:graphicFrameLocks noChangeAspect="1"/>
          </p:cNvGraphicFramePr>
          <p:nvPr/>
        </p:nvGraphicFramePr>
        <p:xfrm>
          <a:off x="4191000" y="2590800"/>
          <a:ext cx="34290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8600" name="Equation" r:id="rId5" imgW="1155600" imgH="393480" progId="Equation.3">
                  <p:embed/>
                </p:oleObj>
              </mc:Choice>
              <mc:Fallback>
                <p:oleObj name="Equation" r:id="rId5" imgW="1155600" imgH="39348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590800"/>
                        <a:ext cx="3429000" cy="1168400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8592" name="Object 32"/>
          <p:cNvGraphicFramePr>
            <a:graphicFrameLocks noChangeAspect="1"/>
          </p:cNvGraphicFramePr>
          <p:nvPr/>
        </p:nvGraphicFramePr>
        <p:xfrm>
          <a:off x="5791200" y="5410200"/>
          <a:ext cx="2409825" cy="1246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8601" name="Equation" r:id="rId7" imgW="761760" imgH="393480" progId="Equation.3">
                  <p:embed/>
                </p:oleObj>
              </mc:Choice>
              <mc:Fallback>
                <p:oleObj name="Equation" r:id="rId7" imgW="761760" imgH="39348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410200"/>
                        <a:ext cx="2409825" cy="1246188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8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8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8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8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78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78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78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8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78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78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78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78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78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78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78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78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78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78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5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78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78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78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78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78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78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78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78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5" presetID="15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8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8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78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78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8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5" presetID="1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7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8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8562" grpId="0" autoUpdateAnimBg="0"/>
      <p:bldP spid="578564" grpId="0" autoUpdateAnimBg="0"/>
      <p:bldP spid="578565" grpId="0" autoUpdateAnimBg="0"/>
      <p:bldP spid="578566" grpId="0" autoUpdateAnimBg="0"/>
      <p:bldP spid="578567" grpId="0" autoUpdateAnimBg="0"/>
      <p:bldP spid="578577" grpId="0" autoUpdateAnimBg="0"/>
      <p:bldP spid="578581" grpId="0" autoUpdateAnimBg="0"/>
      <p:bldP spid="578582" grpId="0" autoUpdateAnimBg="0"/>
      <p:bldP spid="578583" grpId="0" autoUpdateAnimBg="0"/>
      <p:bldP spid="578584" grpId="0" autoUpdateAnimBg="0"/>
      <p:bldP spid="578587" grpId="0" autoUpdateAnimBg="0"/>
      <p:bldP spid="578588" grpId="0" build="p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Text Box 2"/>
          <p:cNvSpPr txBox="1">
            <a:spLocks noChangeArrowheads="1"/>
          </p:cNvSpPr>
          <p:nvPr/>
        </p:nvSpPr>
        <p:spPr bwMode="auto">
          <a:xfrm>
            <a:off x="163513" y="-73025"/>
            <a:ext cx="78724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600" i="1">
                <a:solidFill>
                  <a:srgbClr val="FFFF00"/>
                </a:solidFill>
                <a:latin typeface="Times New Roman" panose="02020603050405020304" pitchFamily="18" charset="0"/>
              </a:rPr>
              <a:t>2. 电感元件是一种记忆元件。</a:t>
            </a:r>
          </a:p>
        </p:txBody>
      </p:sp>
      <p:graphicFrame>
        <p:nvGraphicFramePr>
          <p:cNvPr id="579642" name="Object 58"/>
          <p:cNvGraphicFramePr>
            <a:graphicFrameLocks noChangeAspect="1"/>
          </p:cNvGraphicFramePr>
          <p:nvPr/>
        </p:nvGraphicFramePr>
        <p:xfrm>
          <a:off x="304800" y="1116013"/>
          <a:ext cx="8610600" cy="505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9647" name="Equation" r:id="rId3" imgW="2768400" imgH="1625400" progId="Equation.3">
                  <p:embed/>
                </p:oleObj>
              </mc:Choice>
              <mc:Fallback>
                <p:oleObj name="Equation" r:id="rId3" imgW="2768400" imgH="162540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116013"/>
                        <a:ext cx="8610600" cy="5056187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579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579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9586" grpId="0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970" name="Text Box 2"/>
          <p:cNvSpPr txBox="1">
            <a:spLocks noChangeArrowheads="1"/>
          </p:cNvSpPr>
          <p:nvPr/>
        </p:nvSpPr>
        <p:spPr bwMode="auto">
          <a:xfrm>
            <a:off x="228600" y="309563"/>
            <a:ext cx="1625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其中：</a:t>
            </a:r>
          </a:p>
        </p:txBody>
      </p:sp>
      <p:sp>
        <p:nvSpPr>
          <p:cNvPr id="595971" name="Text Box 3"/>
          <p:cNvSpPr txBox="1">
            <a:spLocks noChangeArrowheads="1"/>
          </p:cNvSpPr>
          <p:nvPr/>
        </p:nvSpPr>
        <p:spPr bwMode="auto">
          <a:xfrm>
            <a:off x="5051425" y="1828800"/>
            <a:ext cx="4092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称为电感的</a:t>
            </a: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</a:rPr>
              <a:t>初始电流</a:t>
            </a:r>
          </a:p>
        </p:txBody>
      </p:sp>
      <p:grpSp>
        <p:nvGrpSpPr>
          <p:cNvPr id="596022" name="Group 54"/>
          <p:cNvGrpSpPr>
            <a:grpSpLocks/>
          </p:cNvGrpSpPr>
          <p:nvPr/>
        </p:nvGrpSpPr>
        <p:grpSpPr bwMode="auto">
          <a:xfrm>
            <a:off x="4572000" y="2743200"/>
            <a:ext cx="2187575" cy="1952625"/>
            <a:chOff x="3095" y="2519"/>
            <a:chExt cx="1378" cy="1230"/>
          </a:xfrm>
        </p:grpSpPr>
        <p:sp>
          <p:nvSpPr>
            <p:cNvPr id="595991" name="Text Box 23"/>
            <p:cNvSpPr txBox="1">
              <a:spLocks noChangeArrowheads="1"/>
            </p:cNvSpPr>
            <p:nvPr/>
          </p:nvSpPr>
          <p:spPr bwMode="auto">
            <a:xfrm>
              <a:off x="4240" y="3115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L</a:t>
              </a:r>
            </a:p>
          </p:txBody>
        </p:sp>
        <p:sp>
          <p:nvSpPr>
            <p:cNvPr id="595992" name="Text Box 24"/>
            <p:cNvSpPr txBox="1">
              <a:spLocks noChangeArrowheads="1"/>
            </p:cNvSpPr>
            <p:nvPr/>
          </p:nvSpPr>
          <p:spPr bwMode="auto">
            <a:xfrm>
              <a:off x="3403" y="2519"/>
              <a:ext cx="2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i</a:t>
              </a:r>
              <a:r>
                <a:rPr lang="en-US" altLang="zh-CN" i="1" baseline="-25000">
                  <a:solidFill>
                    <a:schemeClr val="tx2"/>
                  </a:solidFill>
                  <a:latin typeface="Times New Roman" panose="02020603050405020304" pitchFamily="18" charset="0"/>
                </a:rPr>
                <a:t>L</a:t>
              </a:r>
              <a:endParaRPr lang="en-US" altLang="zh-CN" i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95993" name="Text Box 25"/>
            <p:cNvSpPr txBox="1">
              <a:spLocks noChangeArrowheads="1"/>
            </p:cNvSpPr>
            <p:nvPr/>
          </p:nvSpPr>
          <p:spPr bwMode="auto">
            <a:xfrm>
              <a:off x="3095" y="3087"/>
              <a:ext cx="3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u</a:t>
              </a:r>
              <a:r>
                <a:rPr lang="en-US" altLang="zh-CN" i="1" baseline="-25000">
                  <a:solidFill>
                    <a:schemeClr val="tx2"/>
                  </a:solidFill>
                  <a:latin typeface="Times New Roman" panose="02020603050405020304" pitchFamily="18" charset="0"/>
                </a:rPr>
                <a:t>L</a:t>
              </a:r>
              <a:endParaRPr lang="en-US" altLang="zh-CN" i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95994" name="Rectangle 26"/>
            <p:cNvSpPr>
              <a:spLocks noChangeArrowheads="1"/>
            </p:cNvSpPr>
            <p:nvPr/>
          </p:nvSpPr>
          <p:spPr bwMode="auto">
            <a:xfrm>
              <a:off x="3134" y="283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rgbClr val="FFFF00"/>
                  </a:solidFill>
                  <a:latin typeface="Times New Roman" panose="02020603050405020304" pitchFamily="18" charset="0"/>
                  <a:sym typeface="CommonBullets" pitchFamily="34" charset="2"/>
                </a:rPr>
                <a:t>+</a:t>
              </a:r>
            </a:p>
          </p:txBody>
        </p:sp>
        <p:sp>
          <p:nvSpPr>
            <p:cNvPr id="595995" name="Line 27"/>
            <p:cNvSpPr>
              <a:spLocks noChangeShapeType="1"/>
            </p:cNvSpPr>
            <p:nvPr/>
          </p:nvSpPr>
          <p:spPr bwMode="auto">
            <a:xfrm rot="5400000" flipH="1" flipV="1">
              <a:off x="4032" y="2936"/>
              <a:ext cx="23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5996" name="Line 28"/>
            <p:cNvSpPr>
              <a:spLocks noChangeShapeType="1"/>
            </p:cNvSpPr>
            <p:nvPr/>
          </p:nvSpPr>
          <p:spPr bwMode="auto">
            <a:xfrm rot="5400000">
              <a:off x="4038" y="3616"/>
              <a:ext cx="219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95997" name="Group 29"/>
            <p:cNvGrpSpPr>
              <a:grpSpLocks/>
            </p:cNvGrpSpPr>
            <p:nvPr/>
          </p:nvGrpSpPr>
          <p:grpSpPr bwMode="auto">
            <a:xfrm>
              <a:off x="3973" y="3036"/>
              <a:ext cx="235" cy="487"/>
              <a:chOff x="1023" y="3214"/>
              <a:chExt cx="320" cy="570"/>
            </a:xfrm>
          </p:grpSpPr>
          <p:sp>
            <p:nvSpPr>
              <p:cNvPr id="595998" name="Oval 30"/>
              <p:cNvSpPr>
                <a:spLocks noChangeArrowheads="1"/>
              </p:cNvSpPr>
              <p:nvPr/>
            </p:nvSpPr>
            <p:spPr bwMode="auto">
              <a:xfrm rot="10800000">
                <a:off x="1093" y="3633"/>
                <a:ext cx="249" cy="134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5999" name="Oval 31"/>
              <p:cNvSpPr>
                <a:spLocks noChangeArrowheads="1"/>
              </p:cNvSpPr>
              <p:nvPr/>
            </p:nvSpPr>
            <p:spPr bwMode="auto">
              <a:xfrm rot="10800000">
                <a:off x="1094" y="3496"/>
                <a:ext cx="249" cy="134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6000" name="Oval 32"/>
              <p:cNvSpPr>
                <a:spLocks noChangeArrowheads="1"/>
              </p:cNvSpPr>
              <p:nvPr/>
            </p:nvSpPr>
            <p:spPr bwMode="auto">
              <a:xfrm rot="10800000">
                <a:off x="1094" y="3361"/>
                <a:ext cx="249" cy="133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6001" name="Oval 33"/>
              <p:cNvSpPr>
                <a:spLocks noChangeArrowheads="1"/>
              </p:cNvSpPr>
              <p:nvPr/>
            </p:nvSpPr>
            <p:spPr bwMode="auto">
              <a:xfrm rot="10800000">
                <a:off x="1094" y="3219"/>
                <a:ext cx="249" cy="134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6002" name="Rectangle 34"/>
              <p:cNvSpPr>
                <a:spLocks noChangeArrowheads="1"/>
              </p:cNvSpPr>
              <p:nvPr/>
            </p:nvSpPr>
            <p:spPr bwMode="auto">
              <a:xfrm rot="10800000">
                <a:off x="1023" y="3214"/>
                <a:ext cx="218" cy="5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96003" name="Rectangle 35"/>
            <p:cNvSpPr>
              <a:spLocks noChangeArrowheads="1"/>
            </p:cNvSpPr>
            <p:nvPr/>
          </p:nvSpPr>
          <p:spPr bwMode="auto">
            <a:xfrm>
              <a:off x="3134" y="339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rgbClr val="FFFF00"/>
                  </a:solidFill>
                  <a:latin typeface="Times New Roman" panose="02020603050405020304" pitchFamily="18" charset="0"/>
                  <a:sym typeface="CommonBullets" pitchFamily="34" charset="2"/>
                </a:rPr>
                <a:t>–</a:t>
              </a:r>
            </a:p>
          </p:txBody>
        </p:sp>
        <p:sp>
          <p:nvSpPr>
            <p:cNvPr id="596004" name="Line 36"/>
            <p:cNvSpPr>
              <a:spLocks noChangeShapeType="1"/>
            </p:cNvSpPr>
            <p:nvPr/>
          </p:nvSpPr>
          <p:spPr bwMode="auto">
            <a:xfrm>
              <a:off x="3346" y="3725"/>
              <a:ext cx="80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005" name="Line 37"/>
            <p:cNvSpPr>
              <a:spLocks noChangeShapeType="1"/>
            </p:cNvSpPr>
            <p:nvPr/>
          </p:nvSpPr>
          <p:spPr bwMode="auto">
            <a:xfrm>
              <a:off x="3346" y="2820"/>
              <a:ext cx="80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006" name="Line 38"/>
            <p:cNvSpPr>
              <a:spLocks noChangeShapeType="1"/>
            </p:cNvSpPr>
            <p:nvPr/>
          </p:nvSpPr>
          <p:spPr bwMode="auto">
            <a:xfrm>
              <a:off x="3405" y="2818"/>
              <a:ext cx="119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6007" name="Text Box 39"/>
            <p:cNvSpPr txBox="1">
              <a:spLocks noChangeArrowheads="1"/>
            </p:cNvSpPr>
            <p:nvPr/>
          </p:nvSpPr>
          <p:spPr bwMode="auto">
            <a:xfrm>
              <a:off x="3399" y="3087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endParaRPr lang="zh-CN" altLang="en-US" i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96008" name="Line 40"/>
            <p:cNvSpPr>
              <a:spLocks noChangeShapeType="1"/>
            </p:cNvSpPr>
            <p:nvPr/>
          </p:nvSpPr>
          <p:spPr bwMode="auto">
            <a:xfrm>
              <a:off x="3645" y="2832"/>
              <a:ext cx="0" cy="893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96009" name="Oval 41"/>
            <p:cNvSpPr>
              <a:spLocks noChangeArrowheads="1"/>
            </p:cNvSpPr>
            <p:nvPr/>
          </p:nvSpPr>
          <p:spPr bwMode="auto">
            <a:xfrm>
              <a:off x="3526" y="3158"/>
              <a:ext cx="238" cy="238"/>
            </a:xfrm>
            <a:prstGeom prst="ellipse">
              <a:avLst/>
            </a:prstGeom>
            <a:solidFill>
              <a:srgbClr val="00FF99"/>
            </a:solidFill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96010" name="Line 42"/>
            <p:cNvSpPr>
              <a:spLocks noChangeShapeType="1"/>
            </p:cNvSpPr>
            <p:nvPr/>
          </p:nvSpPr>
          <p:spPr bwMode="auto">
            <a:xfrm>
              <a:off x="3527" y="3283"/>
              <a:ext cx="249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96011" name="Line 43"/>
            <p:cNvSpPr>
              <a:spLocks noChangeShapeType="1"/>
            </p:cNvSpPr>
            <p:nvPr/>
          </p:nvSpPr>
          <p:spPr bwMode="auto">
            <a:xfrm>
              <a:off x="3643" y="3392"/>
              <a:ext cx="0" cy="13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96012" name="Oval 44"/>
            <p:cNvSpPr>
              <a:spLocks noChangeArrowheads="1"/>
            </p:cNvSpPr>
            <p:nvPr/>
          </p:nvSpPr>
          <p:spPr bwMode="auto">
            <a:xfrm>
              <a:off x="3301" y="2784"/>
              <a:ext cx="58" cy="58"/>
            </a:xfrm>
            <a:prstGeom prst="ellipse">
              <a:avLst/>
            </a:prstGeom>
            <a:solidFill>
              <a:srgbClr val="FFFFD1"/>
            </a:solidFill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96013" name="Oval 45"/>
            <p:cNvSpPr>
              <a:spLocks noChangeArrowheads="1"/>
            </p:cNvSpPr>
            <p:nvPr/>
          </p:nvSpPr>
          <p:spPr bwMode="auto">
            <a:xfrm>
              <a:off x="3302" y="3691"/>
              <a:ext cx="58" cy="58"/>
            </a:xfrm>
            <a:prstGeom prst="ellipse">
              <a:avLst/>
            </a:prstGeom>
            <a:solidFill>
              <a:srgbClr val="FFFFD1"/>
            </a:solidFill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96014" name="Text Box 46"/>
            <p:cNvSpPr txBox="1">
              <a:spLocks noChangeArrowheads="1"/>
            </p:cNvSpPr>
            <p:nvPr/>
          </p:nvSpPr>
          <p:spPr bwMode="auto">
            <a:xfrm>
              <a:off x="3558" y="3300"/>
              <a:ext cx="7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</a:rPr>
                <a:t>L</a:t>
              </a: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</a:rPr>
                <a:t>(0)</a:t>
              </a:r>
            </a:p>
          </p:txBody>
        </p:sp>
        <p:sp>
          <p:nvSpPr>
            <p:cNvPr id="596015" name="Line 47"/>
            <p:cNvSpPr>
              <a:spLocks noChangeShapeType="1"/>
            </p:cNvSpPr>
            <p:nvPr/>
          </p:nvSpPr>
          <p:spPr bwMode="auto">
            <a:xfrm rot="5400000">
              <a:off x="4061" y="2902"/>
              <a:ext cx="168" cy="0"/>
            </a:xfrm>
            <a:prstGeom prst="line">
              <a:avLst/>
            </a:prstGeom>
            <a:noFill/>
            <a:ln w="9525" cap="sq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96021" name="Group 53"/>
          <p:cNvGrpSpPr>
            <a:grpSpLocks/>
          </p:cNvGrpSpPr>
          <p:nvPr/>
        </p:nvGrpSpPr>
        <p:grpSpPr bwMode="auto">
          <a:xfrm>
            <a:off x="685800" y="2438400"/>
            <a:ext cx="3222625" cy="2463800"/>
            <a:chOff x="744" y="2621"/>
            <a:chExt cx="1656" cy="1278"/>
          </a:xfrm>
        </p:grpSpPr>
        <p:sp>
          <p:nvSpPr>
            <p:cNvPr id="595972" name="Text Box 4"/>
            <p:cNvSpPr txBox="1">
              <a:spLocks noChangeArrowheads="1"/>
            </p:cNvSpPr>
            <p:nvPr/>
          </p:nvSpPr>
          <p:spPr bwMode="auto">
            <a:xfrm>
              <a:off x="1570" y="3288"/>
              <a:ext cx="190" cy="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L</a:t>
              </a:r>
            </a:p>
          </p:txBody>
        </p:sp>
        <p:sp>
          <p:nvSpPr>
            <p:cNvPr id="595973" name="Text Box 5"/>
            <p:cNvSpPr txBox="1">
              <a:spLocks noChangeArrowheads="1"/>
            </p:cNvSpPr>
            <p:nvPr/>
          </p:nvSpPr>
          <p:spPr bwMode="auto">
            <a:xfrm>
              <a:off x="950" y="2621"/>
              <a:ext cx="202" cy="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i</a:t>
              </a:r>
              <a:r>
                <a:rPr lang="en-US" altLang="zh-CN" i="1" baseline="-25000">
                  <a:solidFill>
                    <a:schemeClr val="tx2"/>
                  </a:solidFill>
                  <a:latin typeface="Times New Roman" panose="02020603050405020304" pitchFamily="18" charset="0"/>
                </a:rPr>
                <a:t>L</a:t>
              </a:r>
              <a:endParaRPr lang="en-US" altLang="zh-CN" i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95974" name="Text Box 6"/>
            <p:cNvSpPr txBox="1">
              <a:spLocks noChangeArrowheads="1"/>
            </p:cNvSpPr>
            <p:nvPr/>
          </p:nvSpPr>
          <p:spPr bwMode="auto">
            <a:xfrm>
              <a:off x="744" y="3260"/>
              <a:ext cx="245" cy="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</a:rPr>
                <a:t>u</a:t>
              </a:r>
              <a:r>
                <a:rPr lang="en-US" altLang="zh-CN" i="1" baseline="-25000">
                  <a:solidFill>
                    <a:schemeClr val="tx2"/>
                  </a:solidFill>
                  <a:latin typeface="Times New Roman" panose="02020603050405020304" pitchFamily="18" charset="0"/>
                </a:rPr>
                <a:t>L</a:t>
              </a:r>
              <a:endParaRPr lang="en-US" altLang="zh-CN" i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95975" name="Rectangle 7"/>
            <p:cNvSpPr>
              <a:spLocks noChangeArrowheads="1"/>
            </p:cNvSpPr>
            <p:nvPr/>
          </p:nvSpPr>
          <p:spPr bwMode="auto">
            <a:xfrm>
              <a:off x="776" y="3006"/>
              <a:ext cx="183" cy="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rgbClr val="FFFF00"/>
                  </a:solidFill>
                  <a:latin typeface="Times New Roman" panose="02020603050405020304" pitchFamily="18" charset="0"/>
                  <a:sym typeface="CommonBullets" pitchFamily="34" charset="2"/>
                </a:rPr>
                <a:t>+</a:t>
              </a:r>
            </a:p>
          </p:txBody>
        </p:sp>
        <p:sp>
          <p:nvSpPr>
            <p:cNvPr id="595976" name="Line 8"/>
            <p:cNvSpPr>
              <a:spLocks noChangeShapeType="1"/>
            </p:cNvSpPr>
            <p:nvPr/>
          </p:nvSpPr>
          <p:spPr bwMode="auto">
            <a:xfrm rot="5400000" flipH="1" flipV="1">
              <a:off x="1341" y="3084"/>
              <a:ext cx="23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5977" name="Line 9"/>
            <p:cNvSpPr>
              <a:spLocks noChangeShapeType="1"/>
            </p:cNvSpPr>
            <p:nvPr/>
          </p:nvSpPr>
          <p:spPr bwMode="auto">
            <a:xfrm rot="5400000">
              <a:off x="1347" y="3764"/>
              <a:ext cx="219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95978" name="Group 10"/>
            <p:cNvGrpSpPr>
              <a:grpSpLocks/>
            </p:cNvGrpSpPr>
            <p:nvPr/>
          </p:nvGrpSpPr>
          <p:grpSpPr bwMode="auto">
            <a:xfrm>
              <a:off x="1282" y="3196"/>
              <a:ext cx="235" cy="487"/>
              <a:chOff x="1023" y="3214"/>
              <a:chExt cx="320" cy="570"/>
            </a:xfrm>
          </p:grpSpPr>
          <p:sp>
            <p:nvSpPr>
              <p:cNvPr id="595979" name="Oval 11"/>
              <p:cNvSpPr>
                <a:spLocks noChangeArrowheads="1"/>
              </p:cNvSpPr>
              <p:nvPr/>
            </p:nvSpPr>
            <p:spPr bwMode="auto">
              <a:xfrm rot="10800000">
                <a:off x="1093" y="3633"/>
                <a:ext cx="249" cy="134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5980" name="Oval 12"/>
              <p:cNvSpPr>
                <a:spLocks noChangeArrowheads="1"/>
              </p:cNvSpPr>
              <p:nvPr/>
            </p:nvSpPr>
            <p:spPr bwMode="auto">
              <a:xfrm rot="10800000">
                <a:off x="1094" y="3496"/>
                <a:ext cx="249" cy="134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5981" name="Oval 13"/>
              <p:cNvSpPr>
                <a:spLocks noChangeArrowheads="1"/>
              </p:cNvSpPr>
              <p:nvPr/>
            </p:nvSpPr>
            <p:spPr bwMode="auto">
              <a:xfrm rot="10800000">
                <a:off x="1094" y="3361"/>
                <a:ext cx="249" cy="133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5982" name="Oval 14"/>
              <p:cNvSpPr>
                <a:spLocks noChangeArrowheads="1"/>
              </p:cNvSpPr>
              <p:nvPr/>
            </p:nvSpPr>
            <p:spPr bwMode="auto">
              <a:xfrm rot="10800000">
                <a:off x="1094" y="3219"/>
                <a:ext cx="249" cy="134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5983" name="Rectangle 15"/>
              <p:cNvSpPr>
                <a:spLocks noChangeArrowheads="1"/>
              </p:cNvSpPr>
              <p:nvPr/>
            </p:nvSpPr>
            <p:spPr bwMode="auto">
              <a:xfrm rot="10800000">
                <a:off x="1023" y="3214"/>
                <a:ext cx="218" cy="5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95984" name="Rectangle 16"/>
            <p:cNvSpPr>
              <a:spLocks noChangeArrowheads="1"/>
            </p:cNvSpPr>
            <p:nvPr/>
          </p:nvSpPr>
          <p:spPr bwMode="auto">
            <a:xfrm>
              <a:off x="775" y="3566"/>
              <a:ext cx="173" cy="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 i="1">
                  <a:solidFill>
                    <a:srgbClr val="FFFF00"/>
                  </a:solidFill>
                  <a:latin typeface="Times New Roman" panose="02020603050405020304" pitchFamily="18" charset="0"/>
                  <a:sym typeface="CommonBullets" pitchFamily="34" charset="2"/>
                </a:rPr>
                <a:t>–</a:t>
              </a:r>
            </a:p>
          </p:txBody>
        </p:sp>
        <p:sp>
          <p:nvSpPr>
            <p:cNvPr id="595985" name="Line 17"/>
            <p:cNvSpPr>
              <a:spLocks noChangeShapeType="1"/>
            </p:cNvSpPr>
            <p:nvPr/>
          </p:nvSpPr>
          <p:spPr bwMode="auto">
            <a:xfrm>
              <a:off x="967" y="3873"/>
              <a:ext cx="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5986" name="Line 18"/>
            <p:cNvSpPr>
              <a:spLocks noChangeShapeType="1"/>
            </p:cNvSpPr>
            <p:nvPr/>
          </p:nvSpPr>
          <p:spPr bwMode="auto">
            <a:xfrm>
              <a:off x="967" y="2968"/>
              <a:ext cx="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5987" name="Line 19"/>
            <p:cNvSpPr>
              <a:spLocks noChangeShapeType="1"/>
            </p:cNvSpPr>
            <p:nvPr/>
          </p:nvSpPr>
          <p:spPr bwMode="auto">
            <a:xfrm>
              <a:off x="954" y="2918"/>
              <a:ext cx="266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5988" name="Text Box 20"/>
            <p:cNvSpPr txBox="1">
              <a:spLocks noChangeArrowheads="1"/>
            </p:cNvSpPr>
            <p:nvPr/>
          </p:nvSpPr>
          <p:spPr bwMode="auto">
            <a:xfrm>
              <a:off x="1031" y="3260"/>
              <a:ext cx="95" cy="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endParaRPr lang="zh-CN" altLang="en-US" i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95989" name="Oval 21"/>
            <p:cNvSpPr>
              <a:spLocks noChangeArrowheads="1"/>
            </p:cNvSpPr>
            <p:nvPr/>
          </p:nvSpPr>
          <p:spPr bwMode="auto">
            <a:xfrm>
              <a:off x="899" y="2963"/>
              <a:ext cx="58" cy="58"/>
            </a:xfrm>
            <a:prstGeom prst="ellipse">
              <a:avLst/>
            </a:prstGeom>
            <a:solidFill>
              <a:srgbClr val="FFFFD1"/>
            </a:solidFill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95990" name="Oval 22"/>
            <p:cNvSpPr>
              <a:spLocks noChangeArrowheads="1"/>
            </p:cNvSpPr>
            <p:nvPr/>
          </p:nvSpPr>
          <p:spPr bwMode="auto">
            <a:xfrm>
              <a:off x="931" y="3841"/>
              <a:ext cx="58" cy="58"/>
            </a:xfrm>
            <a:prstGeom prst="ellipse">
              <a:avLst/>
            </a:prstGeom>
            <a:solidFill>
              <a:srgbClr val="FFFFD1"/>
            </a:solidFill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96016" name="AutoShape 48"/>
            <p:cNvSpPr>
              <a:spLocks noChangeArrowheads="1"/>
            </p:cNvSpPr>
            <p:nvPr/>
          </p:nvSpPr>
          <p:spPr bwMode="auto">
            <a:xfrm>
              <a:off x="1883" y="3392"/>
              <a:ext cx="517" cy="248"/>
            </a:xfrm>
            <a:prstGeom prst="leftRightArrow">
              <a:avLst>
                <a:gd name="adj1" fmla="val 50000"/>
                <a:gd name="adj2" fmla="val 41694"/>
              </a:avLst>
            </a:prstGeom>
            <a:solidFill>
              <a:srgbClr val="FFFF00"/>
            </a:solidFill>
            <a:ln w="28575" cap="sq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596017" name="Text Box 49"/>
          <p:cNvSpPr txBox="1">
            <a:spLocks noChangeArrowheads="1"/>
          </p:cNvSpPr>
          <p:nvPr/>
        </p:nvSpPr>
        <p:spPr bwMode="auto">
          <a:xfrm>
            <a:off x="4759325" y="6097588"/>
            <a:ext cx="43846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(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b)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相应的等效电路</a:t>
            </a:r>
          </a:p>
        </p:txBody>
      </p:sp>
      <p:sp>
        <p:nvSpPr>
          <p:cNvPr id="596018" name="Text Box 50"/>
          <p:cNvSpPr txBox="1">
            <a:spLocks noChangeArrowheads="1"/>
          </p:cNvSpPr>
          <p:nvPr/>
        </p:nvSpPr>
        <p:spPr bwMode="auto">
          <a:xfrm>
            <a:off x="122238" y="6202363"/>
            <a:ext cx="43799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(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a)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具有初始电流的电感</a:t>
            </a:r>
          </a:p>
        </p:txBody>
      </p:sp>
      <p:graphicFrame>
        <p:nvGraphicFramePr>
          <p:cNvPr id="596019" name="Object 51"/>
          <p:cNvGraphicFramePr>
            <a:graphicFrameLocks noChangeAspect="1"/>
          </p:cNvGraphicFramePr>
          <p:nvPr/>
        </p:nvGraphicFramePr>
        <p:xfrm>
          <a:off x="1981200" y="152400"/>
          <a:ext cx="4648200" cy="154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027" name="Equation" r:id="rId3" imgW="1180800" imgH="393480" progId="Equation.3">
                  <p:embed/>
                </p:oleObj>
              </mc:Choice>
              <mc:Fallback>
                <p:oleObj name="Equation" r:id="rId3" imgW="1180800" imgH="393480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52400"/>
                        <a:ext cx="4648200" cy="1549400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6020" name="Object 52"/>
          <p:cNvGraphicFramePr>
            <a:graphicFrameLocks noChangeAspect="1"/>
          </p:cNvGraphicFramePr>
          <p:nvPr/>
        </p:nvGraphicFramePr>
        <p:xfrm>
          <a:off x="4572000" y="4800600"/>
          <a:ext cx="3733800" cy="139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028" name="Equation" r:id="rId5" imgW="1054080" imgH="393480" progId="Equation.3">
                  <p:embed/>
                </p:oleObj>
              </mc:Choice>
              <mc:Fallback>
                <p:oleObj name="Equation" r:id="rId5" imgW="1054080" imgH="39348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800600"/>
                        <a:ext cx="3733800" cy="1393825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5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5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5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5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96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9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96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6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5970" grpId="0" autoUpdateAnimBg="0"/>
      <p:bldP spid="595971" grpId="0" autoUpdateAnimBg="0"/>
      <p:bldP spid="596017" grpId="0" autoUpdateAnimBg="0"/>
      <p:bldP spid="59601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590322"/>
          </a:solidFill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绪      言 </a:t>
            </a:r>
          </a:p>
        </p:txBody>
      </p:sp>
      <p:sp>
        <p:nvSpPr>
          <p:cNvPr id="382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524000"/>
            <a:ext cx="6392863" cy="9144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44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课程名称</a:t>
            </a:r>
            <a:r>
              <a:rPr lang="en-US" altLang="zh-CN" sz="44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:</a:t>
            </a:r>
            <a:r>
              <a:rPr lang="zh-CN" altLang="en-US" sz="44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en-US" altLang="zh-CN" sz="44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《</a:t>
            </a:r>
            <a:r>
              <a:rPr lang="zh-CN" altLang="en-US" sz="44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电路理论</a:t>
            </a:r>
            <a:r>
              <a:rPr lang="en-US" altLang="zh-CN" sz="44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》</a:t>
            </a:r>
          </a:p>
        </p:txBody>
      </p:sp>
      <p:sp>
        <p:nvSpPr>
          <p:cNvPr id="382981" name="Rectangle 5"/>
          <p:cNvSpPr>
            <a:spLocks noChangeArrowheads="1"/>
          </p:cNvSpPr>
          <p:nvPr/>
        </p:nvSpPr>
        <p:spPr bwMode="auto">
          <a:xfrm>
            <a:off x="0" y="2438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382982" name="Rectangle 6"/>
          <p:cNvSpPr>
            <a:spLocks noChangeArrowheads="1"/>
          </p:cNvSpPr>
          <p:nvPr/>
        </p:nvSpPr>
        <p:spPr bwMode="auto">
          <a:xfrm>
            <a:off x="228600" y="2708275"/>
            <a:ext cx="8375650" cy="369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SzPct val="80000"/>
              <a:buBlip>
                <a:blip r:embed="rId2"/>
              </a:buBlip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l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l"/>
              <a:defRPr kumimoji="1"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l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电路理论是整个电气工程的重要理论基础之一，它使电气工程与数学和物理很好地结合在一起。</a:t>
            </a:r>
          </a:p>
          <a:p>
            <a:pPr>
              <a:buFontTx/>
              <a:buNone/>
            </a:pPr>
            <a:r>
              <a:rPr lang="zh-CN" altLang="en-US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它不同于理论基础课，也不同于专业课，</a:t>
            </a:r>
            <a:r>
              <a:rPr lang="zh-CN" altLang="en-US" b="0">
                <a:solidFill>
                  <a:schemeClr val="hlin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_GB2312" pitchFamily="49" charset="-122"/>
              </a:rPr>
              <a:t>电路理论课是一门既有理论性，又有实践性的课程，</a:t>
            </a:r>
            <a:r>
              <a:rPr lang="zh-CN" altLang="en-US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是一门技术基础课。</a:t>
            </a:r>
            <a:r>
              <a:rPr lang="zh-CN" altLang="en-US"/>
              <a:t> </a:t>
            </a:r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2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2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82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829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829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78" grpId="0" animBg="1"/>
      <p:bldP spid="382979" grpId="0" build="p"/>
      <p:bldP spid="382982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614" name="Text Box 6"/>
          <p:cNvSpPr txBox="1">
            <a:spLocks noChangeArrowheads="1"/>
          </p:cNvSpPr>
          <p:nvPr/>
        </p:nvSpPr>
        <p:spPr bwMode="auto">
          <a:xfrm>
            <a:off x="838200" y="533400"/>
            <a:ext cx="42529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600" i="1">
                <a:solidFill>
                  <a:srgbClr val="FFFF00"/>
                </a:solidFill>
                <a:latin typeface="Times New Roman" panose="02020603050405020304" pitchFamily="18" charset="0"/>
              </a:rPr>
              <a:t>3.  电感的储能</a:t>
            </a:r>
            <a:endParaRPr lang="zh-CN" altLang="en-US" sz="36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0616" name="Text Box 8"/>
          <p:cNvSpPr txBox="1">
            <a:spLocks noChangeArrowheads="1"/>
          </p:cNvSpPr>
          <p:nvPr/>
        </p:nvSpPr>
        <p:spPr bwMode="auto">
          <a:xfrm>
            <a:off x="404813" y="1731963"/>
            <a:ext cx="22050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功率：</a:t>
            </a:r>
          </a:p>
        </p:txBody>
      </p:sp>
      <p:sp>
        <p:nvSpPr>
          <p:cNvPr id="580617" name="Text Box 9"/>
          <p:cNvSpPr txBox="1">
            <a:spLocks noChangeArrowheads="1"/>
          </p:cNvSpPr>
          <p:nvPr/>
        </p:nvSpPr>
        <p:spPr bwMode="auto">
          <a:xfrm>
            <a:off x="1447800" y="3810000"/>
            <a:ext cx="39433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&gt;0, 表吸收功率, 转化为磁场能储存起来。</a:t>
            </a:r>
          </a:p>
        </p:txBody>
      </p:sp>
      <p:sp>
        <p:nvSpPr>
          <p:cNvPr id="580618" name="Text Box 10"/>
          <p:cNvSpPr txBox="1">
            <a:spLocks noChangeArrowheads="1"/>
          </p:cNvSpPr>
          <p:nvPr/>
        </p:nvSpPr>
        <p:spPr bwMode="auto">
          <a:xfrm>
            <a:off x="1447800" y="5121275"/>
            <a:ext cx="39433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&lt;0, 表产生功率, 即释放所储存的磁场能。</a:t>
            </a:r>
          </a:p>
        </p:txBody>
      </p:sp>
      <p:sp>
        <p:nvSpPr>
          <p:cNvPr id="580619" name="AutoShape 11"/>
          <p:cNvSpPr>
            <a:spLocks/>
          </p:cNvSpPr>
          <p:nvPr/>
        </p:nvSpPr>
        <p:spPr bwMode="auto">
          <a:xfrm>
            <a:off x="1066800" y="4038600"/>
            <a:ext cx="309563" cy="1854200"/>
          </a:xfrm>
          <a:prstGeom prst="leftBrace">
            <a:avLst>
              <a:gd name="adj1" fmla="val 49914"/>
              <a:gd name="adj2" fmla="val 50000"/>
            </a:avLst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580671" name="Object 63"/>
          <p:cNvGraphicFramePr>
            <a:graphicFrameLocks noChangeAspect="1"/>
          </p:cNvGraphicFramePr>
          <p:nvPr/>
        </p:nvGraphicFramePr>
        <p:xfrm>
          <a:off x="1676400" y="1447800"/>
          <a:ext cx="7148513" cy="154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0674" name="Equation" r:id="rId4" imgW="1815840" imgH="393480" progId="Equation.3">
                  <p:embed/>
                </p:oleObj>
              </mc:Choice>
              <mc:Fallback>
                <p:oleObj name="Equation" r:id="rId4" imgW="1815840" imgH="39348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447800"/>
                        <a:ext cx="7148513" cy="1549400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580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580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0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0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580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0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0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80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80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0614" grpId="0" autoUpdateAnimBg="0"/>
      <p:bldP spid="580616" grpId="0" autoUpdateAnimBg="0"/>
      <p:bldP spid="580617" grpId="0" autoUpdateAnimBg="0"/>
      <p:bldP spid="580618" grpId="0" autoUpdateAnimBg="0"/>
      <p:bldP spid="580619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634" name="Text Box 2"/>
          <p:cNvSpPr txBox="1">
            <a:spLocks noChangeArrowheads="1"/>
          </p:cNvSpPr>
          <p:nvPr/>
        </p:nvSpPr>
        <p:spPr bwMode="auto">
          <a:xfrm>
            <a:off x="0" y="4767263"/>
            <a:ext cx="914400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 i="1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注</a:t>
            </a: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电感是非耗能元件，它本身不消耗能量，而是起存储转换磁场能的作用。电感的储能只与其电流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L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有关，与其电压无关。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故电感电流</a:t>
            </a:r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200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sz="3200">
                <a:solidFill>
                  <a:srgbClr val="FFFF00"/>
                </a:solidFill>
                <a:latin typeface="Times New Roman" panose="02020603050405020304" pitchFamily="18" charset="0"/>
              </a:rPr>
              <a:t>(t)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是表征电感储能状态的物理量，称为电感的</a:t>
            </a: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</a:rPr>
              <a:t>状态变量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。 </a:t>
            </a:r>
          </a:p>
        </p:txBody>
      </p:sp>
      <p:sp>
        <p:nvSpPr>
          <p:cNvPr id="581635" name="Text Box 3"/>
          <p:cNvSpPr txBox="1">
            <a:spLocks noChangeArrowheads="1"/>
          </p:cNvSpPr>
          <p:nvPr/>
        </p:nvSpPr>
        <p:spPr bwMode="auto">
          <a:xfrm>
            <a:off x="0" y="2566988"/>
            <a:ext cx="58848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从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t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0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到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t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电感储能的变化量：</a:t>
            </a:r>
          </a:p>
        </p:txBody>
      </p:sp>
      <p:graphicFrame>
        <p:nvGraphicFramePr>
          <p:cNvPr id="581637" name="Object 5"/>
          <p:cNvGraphicFramePr>
            <a:graphicFrameLocks noChangeAspect="1"/>
          </p:cNvGraphicFramePr>
          <p:nvPr/>
        </p:nvGraphicFramePr>
        <p:xfrm>
          <a:off x="1052513" y="685800"/>
          <a:ext cx="7585075" cy="177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648" name="Equation" r:id="rId3" imgW="3530520" imgH="888840" progId="Equation.DSMT4">
                  <p:embed/>
                </p:oleObj>
              </mc:Choice>
              <mc:Fallback>
                <p:oleObj name="Equation" r:id="rId3" imgW="3530520" imgH="8888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2513" y="685800"/>
                        <a:ext cx="7585075" cy="177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1638" name="Text Box 6"/>
          <p:cNvSpPr txBox="1">
            <a:spLocks noChangeArrowheads="1"/>
          </p:cNvSpPr>
          <p:nvPr/>
        </p:nvSpPr>
        <p:spPr bwMode="auto">
          <a:xfrm>
            <a:off x="0" y="44450"/>
            <a:ext cx="46831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某时刻</a:t>
            </a:r>
            <a:r>
              <a:rPr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t 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电感的储能：</a:t>
            </a:r>
          </a:p>
        </p:txBody>
      </p:sp>
      <p:graphicFrame>
        <p:nvGraphicFramePr>
          <p:cNvPr id="581640" name="Object 8"/>
          <p:cNvGraphicFramePr>
            <a:graphicFrameLocks noChangeAspect="1"/>
          </p:cNvGraphicFramePr>
          <p:nvPr/>
        </p:nvGraphicFramePr>
        <p:xfrm>
          <a:off x="5486400" y="1905000"/>
          <a:ext cx="3657600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649" name="Equation" r:id="rId5" imgW="1066680" imgH="393480" progId="Equation.3">
                  <p:embed/>
                </p:oleObj>
              </mc:Choice>
              <mc:Fallback>
                <p:oleObj name="Equation" r:id="rId5" imgW="106668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905000"/>
                        <a:ext cx="3657600" cy="1349375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1641" name="Object 9"/>
          <p:cNvGraphicFramePr>
            <a:graphicFrameLocks noChangeAspect="1"/>
          </p:cNvGraphicFramePr>
          <p:nvPr/>
        </p:nvGraphicFramePr>
        <p:xfrm>
          <a:off x="0" y="3438525"/>
          <a:ext cx="9144000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650" name="Equation" r:id="rId7" imgW="3174840" imgH="393480" progId="Equation.3">
                  <p:embed/>
                </p:oleObj>
              </mc:Choice>
              <mc:Fallback>
                <p:oleObj name="Equation" r:id="rId7" imgW="3174840" imgH="393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438525"/>
                        <a:ext cx="9144000" cy="1133475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81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581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81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1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81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81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1634" grpId="0" build="p" autoUpdateAnimBg="0"/>
      <p:bldP spid="581635" grpId="0" autoUpdateAnimBg="0"/>
      <p:bldP spid="581638" grpId="0" autoUpdateAnimBg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658" name="Text Box 2"/>
          <p:cNvSpPr txBox="1">
            <a:spLocks noChangeArrowheads="1"/>
          </p:cNvSpPr>
          <p:nvPr/>
        </p:nvSpPr>
        <p:spPr bwMode="auto">
          <a:xfrm>
            <a:off x="152400" y="0"/>
            <a:ext cx="61483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电容元件与电感元件的比较：</a:t>
            </a:r>
          </a:p>
        </p:txBody>
      </p:sp>
      <p:grpSp>
        <p:nvGrpSpPr>
          <p:cNvPr id="582659" name="Group 3"/>
          <p:cNvGrpSpPr>
            <a:grpSpLocks/>
          </p:cNvGrpSpPr>
          <p:nvPr/>
        </p:nvGrpSpPr>
        <p:grpSpPr bwMode="auto">
          <a:xfrm>
            <a:off x="381000" y="1146175"/>
            <a:ext cx="8382000" cy="5178425"/>
            <a:chOff x="480" y="624"/>
            <a:chExt cx="4464" cy="2064"/>
          </a:xfrm>
        </p:grpSpPr>
        <p:sp>
          <p:nvSpPr>
            <p:cNvPr id="582660" name="Rectangle 4"/>
            <p:cNvSpPr>
              <a:spLocks noChangeArrowheads="1"/>
            </p:cNvSpPr>
            <p:nvPr/>
          </p:nvSpPr>
          <p:spPr bwMode="auto">
            <a:xfrm>
              <a:off x="480" y="624"/>
              <a:ext cx="4464" cy="206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>
                      <a:alpha val="50000"/>
                    </a:schemeClr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82661" name="Line 5"/>
            <p:cNvSpPr>
              <a:spLocks noChangeShapeType="1"/>
            </p:cNvSpPr>
            <p:nvPr/>
          </p:nvSpPr>
          <p:spPr bwMode="auto">
            <a:xfrm>
              <a:off x="480" y="912"/>
              <a:ext cx="446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82662" name="Line 6"/>
            <p:cNvSpPr>
              <a:spLocks noChangeShapeType="1"/>
            </p:cNvSpPr>
            <p:nvPr/>
          </p:nvSpPr>
          <p:spPr bwMode="auto">
            <a:xfrm>
              <a:off x="480" y="1584"/>
              <a:ext cx="446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82663" name="Line 7"/>
            <p:cNvSpPr>
              <a:spLocks noChangeShapeType="1"/>
            </p:cNvSpPr>
            <p:nvPr/>
          </p:nvSpPr>
          <p:spPr bwMode="auto">
            <a:xfrm>
              <a:off x="1440" y="624"/>
              <a:ext cx="0" cy="20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82664" name="Line 8"/>
            <p:cNvSpPr>
              <a:spLocks noChangeShapeType="1"/>
            </p:cNvSpPr>
            <p:nvPr/>
          </p:nvSpPr>
          <p:spPr bwMode="auto">
            <a:xfrm>
              <a:off x="3072" y="624"/>
              <a:ext cx="0" cy="20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582665" name="Text Box 9"/>
          <p:cNvSpPr txBox="1">
            <a:spLocks noChangeArrowheads="1"/>
          </p:cNvSpPr>
          <p:nvPr/>
        </p:nvSpPr>
        <p:spPr bwMode="auto">
          <a:xfrm>
            <a:off x="2779713" y="1233488"/>
            <a:ext cx="12239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电容 </a:t>
            </a:r>
            <a:r>
              <a:rPr lang="en-US" altLang="zh-CN" sz="2800" i="1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582666" name="Text Box 10"/>
          <p:cNvSpPr txBox="1">
            <a:spLocks noChangeArrowheads="1"/>
          </p:cNvSpPr>
          <p:nvPr/>
        </p:nvSpPr>
        <p:spPr bwMode="auto">
          <a:xfrm>
            <a:off x="6338888" y="1233488"/>
            <a:ext cx="12049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电感 </a:t>
            </a:r>
            <a:r>
              <a:rPr lang="en-US" altLang="zh-CN" sz="2800" i="1">
                <a:solidFill>
                  <a:schemeClr val="tx2"/>
                </a:solidFill>
                <a:latin typeface="Times New Roman" panose="02020603050405020304" pitchFamily="18" charset="0"/>
              </a:rPr>
              <a:t>L</a:t>
            </a:r>
            <a:endParaRPr lang="en-US" altLang="zh-CN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2667" name="Text Box 11"/>
          <p:cNvSpPr txBox="1">
            <a:spLocks noChangeArrowheads="1"/>
          </p:cNvSpPr>
          <p:nvPr/>
        </p:nvSpPr>
        <p:spPr bwMode="auto">
          <a:xfrm>
            <a:off x="838200" y="2362200"/>
            <a:ext cx="898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变量</a:t>
            </a:r>
          </a:p>
        </p:txBody>
      </p:sp>
      <p:sp>
        <p:nvSpPr>
          <p:cNvPr id="582668" name="Text Box 12"/>
          <p:cNvSpPr txBox="1">
            <a:spLocks noChangeArrowheads="1"/>
          </p:cNvSpPr>
          <p:nvPr/>
        </p:nvSpPr>
        <p:spPr bwMode="auto">
          <a:xfrm>
            <a:off x="5943600" y="2039938"/>
            <a:ext cx="1684338" cy="116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电流    </a:t>
            </a:r>
            <a:r>
              <a:rPr lang="en-US" altLang="zh-CN" sz="28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endParaRPr lang="en-US" altLang="zh-CN" sz="280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磁链  </a:t>
            </a:r>
            <a:r>
              <a:rPr lang="zh-CN" altLang="en-US" sz="28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</a:t>
            </a:r>
            <a:endParaRPr lang="zh-CN" altLang="en-US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2669" name="Text Box 13"/>
          <p:cNvSpPr txBox="1">
            <a:spLocks noChangeArrowheads="1"/>
          </p:cNvSpPr>
          <p:nvPr/>
        </p:nvSpPr>
        <p:spPr bwMode="auto">
          <a:xfrm>
            <a:off x="685800" y="4648200"/>
            <a:ext cx="12557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关系式</a:t>
            </a:r>
          </a:p>
        </p:txBody>
      </p:sp>
      <p:sp>
        <p:nvSpPr>
          <p:cNvPr id="582670" name="Text Box 14"/>
          <p:cNvSpPr txBox="1">
            <a:spLocks noChangeArrowheads="1"/>
          </p:cNvSpPr>
          <p:nvPr/>
        </p:nvSpPr>
        <p:spPr bwMode="auto">
          <a:xfrm>
            <a:off x="2743200" y="2057400"/>
            <a:ext cx="1431925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电压  </a:t>
            </a:r>
            <a:r>
              <a:rPr lang="en-US" altLang="zh-CN" sz="28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endParaRPr lang="en-US" altLang="zh-CN" sz="280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电荷  </a:t>
            </a:r>
            <a:r>
              <a:rPr lang="en-US" altLang="zh-CN" sz="2800" i="1">
                <a:solidFill>
                  <a:schemeClr val="tx2"/>
                </a:solidFill>
                <a:latin typeface="Times New Roman" panose="02020603050405020304" pitchFamily="18" charset="0"/>
              </a:rPr>
              <a:t>q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82680" name="Object 24"/>
          <p:cNvGraphicFramePr>
            <a:graphicFrameLocks noChangeAspect="1"/>
          </p:cNvGraphicFramePr>
          <p:nvPr/>
        </p:nvGraphicFramePr>
        <p:xfrm>
          <a:off x="5486400" y="3733800"/>
          <a:ext cx="3124200" cy="257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2686" name="Equation" r:id="rId3" imgW="1231560" imgH="1015920" progId="Equation.3">
                  <p:embed/>
                </p:oleObj>
              </mc:Choice>
              <mc:Fallback>
                <p:oleObj name="Equation" r:id="rId3" imgW="1231560" imgH="1015920" progId="Equation.3">
                  <p:embed/>
                  <p:pic>
                    <p:nvPicPr>
                      <p:cNvPr id="0" name="Object 24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733800"/>
                        <a:ext cx="3124200" cy="2573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2681" name="Object 25"/>
          <p:cNvGraphicFramePr>
            <a:graphicFrameLocks noChangeAspect="1"/>
          </p:cNvGraphicFramePr>
          <p:nvPr/>
        </p:nvGraphicFramePr>
        <p:xfrm>
          <a:off x="2411413" y="3870325"/>
          <a:ext cx="2689225" cy="214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2687" name="Equation" r:id="rId5" imgW="1269720" imgH="1015920" progId="Equation.3">
                  <p:embed/>
                </p:oleObj>
              </mc:Choice>
              <mc:Fallback>
                <p:oleObj name="Equation" r:id="rId5" imgW="1269720" imgH="1015920" progId="Equation.3">
                  <p:embed/>
                  <p:pic>
                    <p:nvPicPr>
                      <p:cNvPr id="0" name="Object 25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3870325"/>
                        <a:ext cx="2689225" cy="214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2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2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82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82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82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82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82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3" dur="500"/>
                                        <p:tgtEl>
                                          <p:spTgt spid="582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8" dur="500"/>
                                        <p:tgtEl>
                                          <p:spTgt spid="582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826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826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500"/>
                                        <p:tgtEl>
                                          <p:spTgt spid="582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500"/>
                                        <p:tgtEl>
                                          <p:spTgt spid="582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2658" grpId="0" autoUpdateAnimBg="0"/>
      <p:bldP spid="582665" grpId="0" autoUpdateAnimBg="0"/>
      <p:bldP spid="582666" grpId="0" autoUpdateAnimBg="0"/>
      <p:bldP spid="582667" grpId="0" autoUpdateAnimBg="0"/>
      <p:bldP spid="582668" grpId="0" autoUpdateAnimBg="0"/>
      <p:bldP spid="582669" grpId="0" autoUpdateAnimBg="0"/>
      <p:bldP spid="582670" grpId="0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994" name="Text Box 2"/>
          <p:cNvSpPr txBox="1">
            <a:spLocks noChangeArrowheads="1"/>
          </p:cNvSpPr>
          <p:nvPr/>
        </p:nvSpPr>
        <p:spPr bwMode="auto">
          <a:xfrm>
            <a:off x="161925" y="625475"/>
            <a:ext cx="14081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</a:rPr>
              <a:t>结论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：</a:t>
            </a:r>
          </a:p>
        </p:txBody>
      </p:sp>
      <p:sp>
        <p:nvSpPr>
          <p:cNvPr id="596995" name="Text Box 3"/>
          <p:cNvSpPr txBox="1">
            <a:spLocks noChangeArrowheads="1"/>
          </p:cNvSpPr>
          <p:nvPr/>
        </p:nvSpPr>
        <p:spPr bwMode="auto">
          <a:xfrm>
            <a:off x="1219200" y="701675"/>
            <a:ext cx="48387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(1)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元件方程是同一类型；</a:t>
            </a:r>
          </a:p>
        </p:txBody>
      </p:sp>
      <p:sp>
        <p:nvSpPr>
          <p:cNvPr id="596996" name="Text Box 4"/>
          <p:cNvSpPr txBox="1">
            <a:spLocks noChangeArrowheads="1"/>
          </p:cNvSpPr>
          <p:nvPr/>
        </p:nvSpPr>
        <p:spPr bwMode="auto">
          <a:xfrm>
            <a:off x="1276350" y="1447800"/>
            <a:ext cx="6800850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571500" indent="-571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62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52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(2) 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若把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u-i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，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q-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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-L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，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 i-u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互换,可由电容元件的方程得到电感元件的方程；</a:t>
            </a:r>
          </a:p>
        </p:txBody>
      </p:sp>
      <p:sp>
        <p:nvSpPr>
          <p:cNvPr id="596997" name="Text Box 5"/>
          <p:cNvSpPr txBox="1">
            <a:spLocks noChangeArrowheads="1"/>
          </p:cNvSpPr>
          <p:nvPr/>
        </p:nvSpPr>
        <p:spPr bwMode="auto">
          <a:xfrm>
            <a:off x="1292225" y="3262313"/>
            <a:ext cx="76231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(3) 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C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和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L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称为对偶元件,  </a:t>
            </a:r>
            <a:r>
              <a:rPr lang="en-US" altLang="en-US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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q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等称为对偶物理量。</a:t>
            </a:r>
          </a:p>
        </p:txBody>
      </p:sp>
      <p:sp>
        <p:nvSpPr>
          <p:cNvPr id="596998" name="Rectangle 6"/>
          <p:cNvSpPr>
            <a:spLocks noChangeArrowheads="1"/>
          </p:cNvSpPr>
          <p:nvPr/>
        </p:nvSpPr>
        <p:spPr bwMode="auto">
          <a:xfrm>
            <a:off x="228600" y="5334000"/>
            <a:ext cx="48990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*  显然，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R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、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G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也是一对对偶元素:</a:t>
            </a:r>
          </a:p>
        </p:txBody>
      </p:sp>
      <p:sp>
        <p:nvSpPr>
          <p:cNvPr id="596999" name="Text Box 7"/>
          <p:cNvSpPr txBox="1">
            <a:spLocks noChangeArrowheads="1"/>
          </p:cNvSpPr>
          <p:nvPr/>
        </p:nvSpPr>
        <p:spPr bwMode="auto">
          <a:xfrm>
            <a:off x="4876800" y="6096000"/>
            <a:ext cx="3429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I=U/R 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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 U=I/G</a:t>
            </a:r>
          </a:p>
        </p:txBody>
      </p:sp>
      <p:sp>
        <p:nvSpPr>
          <p:cNvPr id="597000" name="Rectangle 8"/>
          <p:cNvSpPr>
            <a:spLocks noChangeArrowheads="1"/>
          </p:cNvSpPr>
          <p:nvPr/>
        </p:nvSpPr>
        <p:spPr bwMode="auto">
          <a:xfrm>
            <a:off x="5410200" y="5334000"/>
            <a:ext cx="30495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U=RI  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  </a:t>
            </a:r>
            <a:r>
              <a:rPr lang="en-US" altLang="zh-CN" sz="3200" i="1">
                <a:solidFill>
                  <a:schemeClr val="tx2"/>
                </a:solidFill>
                <a:latin typeface="Times New Roman" panose="02020603050405020304" pitchFamily="18" charset="0"/>
              </a:rPr>
              <a:t>I=GU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96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96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6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6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6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6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6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6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96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96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7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7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96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96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6994" grpId="0" autoUpdateAnimBg="0"/>
      <p:bldP spid="596995" grpId="0" autoUpdateAnimBg="0"/>
      <p:bldP spid="596996" grpId="0" autoUpdateAnimBg="0"/>
      <p:bldP spid="596997" grpId="0" autoUpdateAnimBg="0"/>
      <p:bldP spid="596998" grpId="0" autoUpdateAnimBg="0"/>
      <p:bldP spid="596999" grpId="0" autoUpdateAnimBg="0"/>
      <p:bldP spid="597000" grpId="0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Text Box 2"/>
          <p:cNvSpPr txBox="1">
            <a:spLocks noChangeArrowheads="1"/>
          </p:cNvSpPr>
          <p:nvPr/>
        </p:nvSpPr>
        <p:spPr bwMode="auto">
          <a:xfrm>
            <a:off x="569913" y="1038225"/>
            <a:ext cx="8186737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40000"/>
              </a:lnSpc>
            </a:pP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   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用来描述电路中各部分电压或各部分电流的关系,包括基尔霍夫电流和基尔霍夫电压两个定律。</a:t>
            </a:r>
          </a:p>
        </p:txBody>
      </p:sp>
      <p:sp>
        <p:nvSpPr>
          <p:cNvPr id="453636" name="Text Box 4"/>
          <p:cNvSpPr txBox="1">
            <a:spLocks noChangeArrowheads="1"/>
          </p:cNvSpPr>
          <p:nvPr/>
        </p:nvSpPr>
        <p:spPr bwMode="auto">
          <a:xfrm>
            <a:off x="1930400" y="3232150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endParaRPr lang="zh-CN" altLang="en-US" sz="320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3637" name="Text Box 5"/>
          <p:cNvSpPr txBox="1">
            <a:spLocks noChangeArrowheads="1"/>
          </p:cNvSpPr>
          <p:nvPr/>
        </p:nvSpPr>
        <p:spPr bwMode="auto">
          <a:xfrm>
            <a:off x="955675" y="3581400"/>
            <a:ext cx="5899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结点：三条或三条以上支路相联接点</a:t>
            </a:r>
          </a:p>
        </p:txBody>
      </p:sp>
      <p:sp>
        <p:nvSpPr>
          <p:cNvPr id="453638" name="Text Box 6"/>
          <p:cNvSpPr txBox="1">
            <a:spLocks noChangeArrowheads="1"/>
          </p:cNvSpPr>
          <p:nvPr/>
        </p:nvSpPr>
        <p:spPr bwMode="auto">
          <a:xfrm>
            <a:off x="974725" y="2820988"/>
            <a:ext cx="41132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支路：电路中每一个分支</a:t>
            </a:r>
            <a:endParaRPr lang="zh-CN" altLang="en-US" sz="200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3639" name="Text Box 7"/>
          <p:cNvSpPr txBox="1">
            <a:spLocks noChangeArrowheads="1"/>
          </p:cNvSpPr>
          <p:nvPr/>
        </p:nvSpPr>
        <p:spPr bwMode="auto">
          <a:xfrm>
            <a:off x="955675" y="4343400"/>
            <a:ext cx="76850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回路：电路中一条或多条支路所组成的闭合电路</a:t>
            </a:r>
          </a:p>
        </p:txBody>
      </p:sp>
      <p:sp>
        <p:nvSpPr>
          <p:cNvPr id="453640" name="AutoShape 8"/>
          <p:cNvSpPr>
            <a:spLocks/>
          </p:cNvSpPr>
          <p:nvPr/>
        </p:nvSpPr>
        <p:spPr bwMode="auto">
          <a:xfrm>
            <a:off x="728663" y="3049588"/>
            <a:ext cx="185737" cy="2284412"/>
          </a:xfrm>
          <a:prstGeom prst="leftBrace">
            <a:avLst>
              <a:gd name="adj1" fmla="val 102493"/>
              <a:gd name="adj2" fmla="val 50000"/>
            </a:avLst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endParaRPr lang="zh-CN" altLang="en-US" sz="280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364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952500" y="0"/>
            <a:ext cx="7772400" cy="1143000"/>
          </a:xfrm>
          <a:solidFill>
            <a:srgbClr val="590322"/>
          </a:solidFill>
        </p:spPr>
        <p:txBody>
          <a:bodyPr/>
          <a:lstStyle/>
          <a:p>
            <a:r>
              <a:rPr lang="zh-CN" altLang="en-US"/>
              <a:t>1.7</a:t>
            </a:r>
            <a:r>
              <a:rPr lang="zh-CN" altLang="en-US">
                <a:latin typeface="楷体_GB2312" pitchFamily="49" charset="-122"/>
                <a:ea typeface="楷体_GB2312" pitchFamily="49" charset="-122"/>
              </a:rPr>
              <a:t> 基尔霍夫</a:t>
            </a:r>
            <a:r>
              <a:rPr lang="zh-CN" altLang="en-US"/>
              <a:t>定律</a:t>
            </a:r>
          </a:p>
        </p:txBody>
      </p:sp>
      <p:sp>
        <p:nvSpPr>
          <p:cNvPr id="453645" name="Text Box 13"/>
          <p:cNvSpPr txBox="1">
            <a:spLocks noChangeArrowheads="1"/>
          </p:cNvSpPr>
          <p:nvPr/>
        </p:nvSpPr>
        <p:spPr bwMode="auto">
          <a:xfrm>
            <a:off x="954088" y="5119688"/>
            <a:ext cx="69707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网孔：电路内部不包含任何分支支路的回路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3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3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3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3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53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3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3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3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3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53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53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3634" grpId="0" autoUpdateAnimBg="0"/>
      <p:bldP spid="453637" grpId="0" autoUpdateAnimBg="0"/>
      <p:bldP spid="453638" grpId="0" autoUpdateAnimBg="0"/>
      <p:bldP spid="453639" grpId="0" autoUpdateAnimBg="0"/>
      <p:bldP spid="453643" grpId="0" animBg="1" autoUpdateAnimBg="0"/>
      <p:bldP spid="453645" grpId="0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Text Box 2"/>
          <p:cNvSpPr txBox="1">
            <a:spLocks noChangeArrowheads="1"/>
          </p:cNvSpPr>
          <p:nvPr/>
        </p:nvSpPr>
        <p:spPr bwMode="auto">
          <a:xfrm>
            <a:off x="5041900" y="533400"/>
            <a:ext cx="3806825" cy="955675"/>
          </a:xfrm>
          <a:prstGeom prst="rect">
            <a:avLst/>
          </a:prstGeom>
          <a:solidFill>
            <a:srgbClr val="59032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支路：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ab、ad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…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 ...</a:t>
            </a:r>
          </a:p>
          <a:p>
            <a:pPr algn="l" eaLnBrk="0" hangingPunct="0"/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         （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共6条）</a:t>
            </a:r>
          </a:p>
        </p:txBody>
      </p:sp>
      <p:sp>
        <p:nvSpPr>
          <p:cNvPr id="454659" name="Text Box 3"/>
          <p:cNvSpPr txBox="1">
            <a:spLocks noChangeArrowheads="1"/>
          </p:cNvSpPr>
          <p:nvPr/>
        </p:nvSpPr>
        <p:spPr bwMode="auto">
          <a:xfrm>
            <a:off x="5145088" y="3200400"/>
            <a:ext cx="3505200" cy="1382713"/>
          </a:xfrm>
          <a:prstGeom prst="rect">
            <a:avLst/>
          </a:prstGeom>
          <a:solidFill>
            <a:srgbClr val="59032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回路：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abda、 bcdb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…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 ...          （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共7 个）</a:t>
            </a:r>
          </a:p>
        </p:txBody>
      </p:sp>
      <p:sp>
        <p:nvSpPr>
          <p:cNvPr id="454660" name="Text Box 4"/>
          <p:cNvSpPr txBox="1">
            <a:spLocks noChangeArrowheads="1"/>
          </p:cNvSpPr>
          <p:nvPr/>
        </p:nvSpPr>
        <p:spPr bwMode="auto">
          <a:xfrm>
            <a:off x="5110163" y="1752600"/>
            <a:ext cx="3597275" cy="955675"/>
          </a:xfrm>
          <a:prstGeom prst="rect">
            <a:avLst/>
          </a:prstGeom>
          <a:solidFill>
            <a:srgbClr val="59032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结点：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a、 b、…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 ...</a:t>
            </a:r>
          </a:p>
          <a:p>
            <a:pPr algn="l" eaLnBrk="0" hangingPunct="0"/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           (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共4个）</a:t>
            </a:r>
          </a:p>
        </p:txBody>
      </p:sp>
      <p:sp>
        <p:nvSpPr>
          <p:cNvPr id="454662" name="Text Box 6"/>
          <p:cNvSpPr txBox="1">
            <a:spLocks noChangeArrowheads="1"/>
          </p:cNvSpPr>
          <p:nvPr/>
        </p:nvSpPr>
        <p:spPr bwMode="auto">
          <a:xfrm>
            <a:off x="381000" y="4098925"/>
            <a:ext cx="487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3</a:t>
            </a:r>
            <a:endParaRPr lang="en-US" altLang="zh-CN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4663" name="Rectangle 7"/>
          <p:cNvSpPr>
            <a:spLocks noChangeArrowheads="1"/>
          </p:cNvSpPr>
          <p:nvPr/>
        </p:nvSpPr>
        <p:spPr bwMode="auto">
          <a:xfrm rot="-2700000">
            <a:off x="1514475" y="4092575"/>
            <a:ext cx="525463" cy="55721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E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4</a:t>
            </a:r>
            <a:endParaRPr lang="en-US" altLang="zh-CN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4664" name="Line 8"/>
          <p:cNvSpPr>
            <a:spLocks noChangeShapeType="1"/>
          </p:cNvSpPr>
          <p:nvPr/>
        </p:nvSpPr>
        <p:spPr bwMode="auto">
          <a:xfrm flipH="1">
            <a:off x="946150" y="1257300"/>
            <a:ext cx="1638300" cy="1638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665" name="Oval 9"/>
          <p:cNvSpPr>
            <a:spLocks noChangeArrowheads="1"/>
          </p:cNvSpPr>
          <p:nvPr/>
        </p:nvSpPr>
        <p:spPr bwMode="auto">
          <a:xfrm rot="5400000">
            <a:off x="1986756" y="4860132"/>
            <a:ext cx="422275" cy="439738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666" name="Line 10"/>
          <p:cNvSpPr>
            <a:spLocks noChangeShapeType="1"/>
          </p:cNvSpPr>
          <p:nvPr/>
        </p:nvSpPr>
        <p:spPr bwMode="auto">
          <a:xfrm rot="5400000">
            <a:off x="1768475" y="4232275"/>
            <a:ext cx="0" cy="1695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667" name="Rectangle 11"/>
          <p:cNvSpPr>
            <a:spLocks noChangeArrowheads="1"/>
          </p:cNvSpPr>
          <p:nvPr/>
        </p:nvSpPr>
        <p:spPr bwMode="auto">
          <a:xfrm>
            <a:off x="1935163" y="5219700"/>
            <a:ext cx="4873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E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3</a:t>
            </a:r>
            <a:endParaRPr lang="en-US" altLang="zh-CN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4668" name="Rectangle 12"/>
          <p:cNvSpPr>
            <a:spLocks noChangeArrowheads="1"/>
          </p:cNvSpPr>
          <p:nvPr/>
        </p:nvSpPr>
        <p:spPr bwMode="auto">
          <a:xfrm>
            <a:off x="2286000" y="4933950"/>
            <a:ext cx="365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2800" i="1">
                <a:latin typeface="楷体_GB2312" pitchFamily="49" charset="-122"/>
                <a:ea typeface="楷体_GB2312" pitchFamily="49" charset="-122"/>
              </a:rPr>
              <a:t>_</a:t>
            </a:r>
          </a:p>
        </p:txBody>
      </p:sp>
      <p:sp>
        <p:nvSpPr>
          <p:cNvPr id="454669" name="Rectangle 13"/>
          <p:cNvSpPr>
            <a:spLocks noChangeArrowheads="1"/>
          </p:cNvSpPr>
          <p:nvPr/>
        </p:nvSpPr>
        <p:spPr bwMode="auto">
          <a:xfrm>
            <a:off x="1655763" y="5040313"/>
            <a:ext cx="3651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2800" i="1">
                <a:latin typeface="楷体_GB2312" pitchFamily="49" charset="-122"/>
                <a:ea typeface="楷体_GB2312" pitchFamily="49" charset="-122"/>
              </a:rPr>
              <a:t>+</a:t>
            </a:r>
          </a:p>
        </p:txBody>
      </p:sp>
      <p:sp>
        <p:nvSpPr>
          <p:cNvPr id="454670" name="Line 14"/>
          <p:cNvSpPr>
            <a:spLocks noChangeShapeType="1"/>
          </p:cNvSpPr>
          <p:nvPr/>
        </p:nvSpPr>
        <p:spPr bwMode="auto">
          <a:xfrm rot="5400000">
            <a:off x="3260726" y="4068762"/>
            <a:ext cx="0" cy="2016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671" name="Rectangle 15"/>
          <p:cNvSpPr>
            <a:spLocks noChangeArrowheads="1"/>
          </p:cNvSpPr>
          <p:nvPr/>
        </p:nvSpPr>
        <p:spPr bwMode="auto">
          <a:xfrm>
            <a:off x="2944813" y="5160963"/>
            <a:ext cx="4873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R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3</a:t>
            </a:r>
            <a:endParaRPr lang="en-US" altLang="zh-CN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4672" name="Line 16"/>
          <p:cNvSpPr>
            <a:spLocks noChangeShapeType="1"/>
          </p:cNvSpPr>
          <p:nvPr/>
        </p:nvSpPr>
        <p:spPr bwMode="auto">
          <a:xfrm>
            <a:off x="2606675" y="1255713"/>
            <a:ext cx="0" cy="3275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673" name="Rectangle 17"/>
          <p:cNvSpPr>
            <a:spLocks noChangeArrowheads="1"/>
          </p:cNvSpPr>
          <p:nvPr/>
        </p:nvSpPr>
        <p:spPr bwMode="auto">
          <a:xfrm>
            <a:off x="2532063" y="2713038"/>
            <a:ext cx="165100" cy="53657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674" name="Rectangle 18"/>
          <p:cNvSpPr>
            <a:spLocks noChangeArrowheads="1"/>
          </p:cNvSpPr>
          <p:nvPr/>
        </p:nvSpPr>
        <p:spPr bwMode="auto">
          <a:xfrm>
            <a:off x="2674938" y="2667000"/>
            <a:ext cx="4873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R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6</a:t>
            </a:r>
            <a:endParaRPr lang="en-US" altLang="zh-CN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4675" name="Oval 19"/>
          <p:cNvSpPr>
            <a:spLocks noChangeArrowheads="1"/>
          </p:cNvSpPr>
          <p:nvPr/>
        </p:nvSpPr>
        <p:spPr bwMode="auto">
          <a:xfrm rot="-2700000">
            <a:off x="1895475" y="3824288"/>
            <a:ext cx="415925" cy="427037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676" name="Line 20"/>
          <p:cNvSpPr>
            <a:spLocks noChangeShapeType="1"/>
          </p:cNvSpPr>
          <p:nvPr/>
        </p:nvSpPr>
        <p:spPr bwMode="auto">
          <a:xfrm rot="-2700000">
            <a:off x="2205038" y="3573463"/>
            <a:ext cx="0" cy="1136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677" name="Rectangle 21"/>
          <p:cNvSpPr>
            <a:spLocks noChangeArrowheads="1"/>
          </p:cNvSpPr>
          <p:nvPr/>
        </p:nvSpPr>
        <p:spPr bwMode="auto">
          <a:xfrm rot="-2700000">
            <a:off x="1790700" y="3419475"/>
            <a:ext cx="365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2800" i="1">
                <a:latin typeface="楷体_GB2312" pitchFamily="49" charset="-122"/>
                <a:ea typeface="楷体_GB2312" pitchFamily="49" charset="-122"/>
              </a:rPr>
              <a:t>+</a:t>
            </a:r>
          </a:p>
        </p:txBody>
      </p:sp>
      <p:sp>
        <p:nvSpPr>
          <p:cNvPr id="454678" name="Line 22"/>
          <p:cNvSpPr>
            <a:spLocks noChangeShapeType="1"/>
          </p:cNvSpPr>
          <p:nvPr/>
        </p:nvSpPr>
        <p:spPr bwMode="auto">
          <a:xfrm rot="-2700000">
            <a:off x="1509713" y="2673350"/>
            <a:ext cx="0" cy="1511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679" name="Rectangle 23"/>
          <p:cNvSpPr>
            <a:spLocks noChangeArrowheads="1"/>
          </p:cNvSpPr>
          <p:nvPr/>
        </p:nvSpPr>
        <p:spPr bwMode="auto">
          <a:xfrm rot="-2700000">
            <a:off x="1462088" y="2898775"/>
            <a:ext cx="4873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R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4</a:t>
            </a:r>
            <a:endParaRPr lang="en-US" altLang="zh-CN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4680" name="Line 24"/>
          <p:cNvSpPr>
            <a:spLocks noChangeShapeType="1"/>
          </p:cNvSpPr>
          <p:nvPr/>
        </p:nvSpPr>
        <p:spPr bwMode="auto">
          <a:xfrm rot="2700000">
            <a:off x="3429000" y="2574925"/>
            <a:ext cx="0" cy="2311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681" name="Rectangle 25"/>
          <p:cNvSpPr>
            <a:spLocks noChangeArrowheads="1"/>
          </p:cNvSpPr>
          <p:nvPr/>
        </p:nvSpPr>
        <p:spPr bwMode="auto">
          <a:xfrm rot="2700000">
            <a:off x="3059112" y="3127376"/>
            <a:ext cx="4873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R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5</a:t>
            </a:r>
            <a:endParaRPr lang="en-US" altLang="zh-CN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4682" name="Rectangle 26"/>
          <p:cNvSpPr>
            <a:spLocks noChangeArrowheads="1"/>
          </p:cNvSpPr>
          <p:nvPr/>
        </p:nvSpPr>
        <p:spPr bwMode="auto">
          <a:xfrm rot="2700000">
            <a:off x="1649412" y="2108201"/>
            <a:ext cx="4873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R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1</a:t>
            </a:r>
            <a:endParaRPr lang="en-US" altLang="zh-CN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4683" name="Rectangle 27"/>
          <p:cNvSpPr>
            <a:spLocks noChangeArrowheads="1"/>
          </p:cNvSpPr>
          <p:nvPr/>
        </p:nvSpPr>
        <p:spPr bwMode="auto">
          <a:xfrm rot="-2700000">
            <a:off x="2882900" y="2124075"/>
            <a:ext cx="487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R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2</a:t>
            </a:r>
            <a:endParaRPr lang="en-US" altLang="zh-CN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4684" name="Line 28"/>
          <p:cNvSpPr>
            <a:spLocks noChangeShapeType="1"/>
          </p:cNvSpPr>
          <p:nvPr/>
        </p:nvSpPr>
        <p:spPr bwMode="auto">
          <a:xfrm>
            <a:off x="936625" y="2892425"/>
            <a:ext cx="0" cy="22066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685" name="Text Box 29"/>
          <p:cNvSpPr txBox="1">
            <a:spLocks noChangeArrowheads="1"/>
          </p:cNvSpPr>
          <p:nvPr/>
        </p:nvSpPr>
        <p:spPr bwMode="auto">
          <a:xfrm>
            <a:off x="609600" y="2498725"/>
            <a:ext cx="365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a</a:t>
            </a:r>
          </a:p>
        </p:txBody>
      </p:sp>
      <p:sp>
        <p:nvSpPr>
          <p:cNvPr id="454686" name="Text Box 30"/>
          <p:cNvSpPr txBox="1">
            <a:spLocks noChangeArrowheads="1"/>
          </p:cNvSpPr>
          <p:nvPr/>
        </p:nvSpPr>
        <p:spPr bwMode="auto">
          <a:xfrm>
            <a:off x="2514600" y="746125"/>
            <a:ext cx="365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b</a:t>
            </a:r>
          </a:p>
        </p:txBody>
      </p:sp>
      <p:sp>
        <p:nvSpPr>
          <p:cNvPr id="454687" name="Text Box 31"/>
          <p:cNvSpPr txBox="1">
            <a:spLocks noChangeArrowheads="1"/>
          </p:cNvSpPr>
          <p:nvPr/>
        </p:nvSpPr>
        <p:spPr bwMode="auto">
          <a:xfrm>
            <a:off x="4267200" y="2574925"/>
            <a:ext cx="365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c</a:t>
            </a:r>
          </a:p>
        </p:txBody>
      </p:sp>
      <p:sp>
        <p:nvSpPr>
          <p:cNvPr id="454688" name="Text Box 32"/>
          <p:cNvSpPr txBox="1">
            <a:spLocks noChangeArrowheads="1"/>
          </p:cNvSpPr>
          <p:nvPr/>
        </p:nvSpPr>
        <p:spPr bwMode="auto">
          <a:xfrm>
            <a:off x="2590800" y="4251325"/>
            <a:ext cx="365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d</a:t>
            </a:r>
          </a:p>
        </p:txBody>
      </p:sp>
      <p:sp>
        <p:nvSpPr>
          <p:cNvPr id="454689" name="Line 33"/>
          <p:cNvSpPr>
            <a:spLocks noChangeShapeType="1"/>
          </p:cNvSpPr>
          <p:nvPr/>
        </p:nvSpPr>
        <p:spPr bwMode="auto">
          <a:xfrm flipV="1">
            <a:off x="815975" y="4170363"/>
            <a:ext cx="0" cy="69691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690" name="Text Box 34"/>
          <p:cNvSpPr txBox="1">
            <a:spLocks noChangeArrowheads="1"/>
          </p:cNvSpPr>
          <p:nvPr/>
        </p:nvSpPr>
        <p:spPr bwMode="auto">
          <a:xfrm>
            <a:off x="1681163" y="1211263"/>
            <a:ext cx="4873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1</a:t>
            </a:r>
            <a:endParaRPr lang="en-US" altLang="zh-CN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4691" name="Text Box 35"/>
          <p:cNvSpPr txBox="1">
            <a:spLocks noChangeArrowheads="1"/>
          </p:cNvSpPr>
          <p:nvPr/>
        </p:nvSpPr>
        <p:spPr bwMode="auto">
          <a:xfrm>
            <a:off x="3705225" y="1535113"/>
            <a:ext cx="4873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2</a:t>
            </a:r>
            <a:endParaRPr lang="en-US" altLang="zh-CN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4692" name="Text Box 36"/>
          <p:cNvSpPr txBox="1">
            <a:spLocks noChangeArrowheads="1"/>
          </p:cNvSpPr>
          <p:nvPr/>
        </p:nvSpPr>
        <p:spPr bwMode="auto">
          <a:xfrm>
            <a:off x="3657600" y="3794125"/>
            <a:ext cx="487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5</a:t>
            </a:r>
            <a:endParaRPr lang="en-US" altLang="zh-CN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4693" name="Text Box 37"/>
          <p:cNvSpPr txBox="1">
            <a:spLocks noChangeArrowheads="1"/>
          </p:cNvSpPr>
          <p:nvPr/>
        </p:nvSpPr>
        <p:spPr bwMode="auto">
          <a:xfrm>
            <a:off x="1895475" y="2489200"/>
            <a:ext cx="487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I</a:t>
            </a:r>
            <a:r>
              <a:rPr lang="en-US" altLang="zh-CN" sz="2800" i="1" baseline="-25000">
                <a:latin typeface="楷体_GB2312" pitchFamily="49" charset="-122"/>
                <a:ea typeface="楷体_GB2312" pitchFamily="49" charset="-122"/>
              </a:rPr>
              <a:t>6</a:t>
            </a:r>
            <a:endParaRPr lang="en-US" altLang="zh-CN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4694" name="Text Box 38"/>
          <p:cNvSpPr txBox="1">
            <a:spLocks noChangeArrowheads="1"/>
          </p:cNvSpPr>
          <p:nvPr/>
        </p:nvSpPr>
        <p:spPr bwMode="auto">
          <a:xfrm>
            <a:off x="1066800" y="3489325"/>
            <a:ext cx="487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4</a:t>
            </a:r>
            <a:endParaRPr lang="en-US" altLang="zh-CN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4695" name="Line 39"/>
          <p:cNvSpPr>
            <a:spLocks noChangeShapeType="1"/>
          </p:cNvSpPr>
          <p:nvPr/>
        </p:nvSpPr>
        <p:spPr bwMode="auto">
          <a:xfrm>
            <a:off x="2622550" y="1270000"/>
            <a:ext cx="1638300" cy="1638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696" name="Rectangle 40"/>
          <p:cNvSpPr>
            <a:spLocks noChangeArrowheads="1"/>
          </p:cNvSpPr>
          <p:nvPr/>
        </p:nvSpPr>
        <p:spPr bwMode="auto">
          <a:xfrm rot="-2700000">
            <a:off x="3386138" y="1835150"/>
            <a:ext cx="125412" cy="51752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697" name="Rectangle 41"/>
          <p:cNvSpPr>
            <a:spLocks noChangeArrowheads="1"/>
          </p:cNvSpPr>
          <p:nvPr/>
        </p:nvSpPr>
        <p:spPr bwMode="auto">
          <a:xfrm rot="2700000" flipH="1">
            <a:off x="1616075" y="1909763"/>
            <a:ext cx="139700" cy="50482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698" name="Rectangle 42"/>
          <p:cNvSpPr>
            <a:spLocks noChangeArrowheads="1"/>
          </p:cNvSpPr>
          <p:nvPr/>
        </p:nvSpPr>
        <p:spPr bwMode="auto">
          <a:xfrm rot="-2700000">
            <a:off x="1489075" y="3230563"/>
            <a:ext cx="139700" cy="50482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699" name="Rectangle 43"/>
          <p:cNvSpPr>
            <a:spLocks noChangeArrowheads="1"/>
          </p:cNvSpPr>
          <p:nvPr/>
        </p:nvSpPr>
        <p:spPr bwMode="auto">
          <a:xfrm rot="2700000" flipH="1">
            <a:off x="3343275" y="3535363"/>
            <a:ext cx="139700" cy="50482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700" name="Line 44"/>
          <p:cNvSpPr>
            <a:spLocks noChangeShapeType="1"/>
          </p:cNvSpPr>
          <p:nvPr/>
        </p:nvSpPr>
        <p:spPr bwMode="auto">
          <a:xfrm flipH="1">
            <a:off x="1219200" y="1676400"/>
            <a:ext cx="495300" cy="4953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701" name="Line 45"/>
          <p:cNvSpPr>
            <a:spLocks noChangeShapeType="1"/>
          </p:cNvSpPr>
          <p:nvPr/>
        </p:nvSpPr>
        <p:spPr bwMode="auto">
          <a:xfrm>
            <a:off x="2355850" y="2679700"/>
            <a:ext cx="0" cy="6985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702" name="Rectangle 46"/>
          <p:cNvSpPr>
            <a:spLocks noChangeArrowheads="1"/>
          </p:cNvSpPr>
          <p:nvPr/>
        </p:nvSpPr>
        <p:spPr bwMode="auto">
          <a:xfrm rot="5400000">
            <a:off x="3141663" y="4833937"/>
            <a:ext cx="165100" cy="53657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703" name="Line 47"/>
          <p:cNvSpPr>
            <a:spLocks noChangeShapeType="1"/>
          </p:cNvSpPr>
          <p:nvPr/>
        </p:nvSpPr>
        <p:spPr bwMode="auto">
          <a:xfrm>
            <a:off x="4248150" y="2908300"/>
            <a:ext cx="0" cy="2171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704" name="Oval 48"/>
          <p:cNvSpPr>
            <a:spLocks noChangeArrowheads="1"/>
          </p:cNvSpPr>
          <p:nvPr/>
        </p:nvSpPr>
        <p:spPr bwMode="auto">
          <a:xfrm>
            <a:off x="2552700" y="4502150"/>
            <a:ext cx="889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705" name="Oval 49"/>
          <p:cNvSpPr>
            <a:spLocks noChangeArrowheads="1"/>
          </p:cNvSpPr>
          <p:nvPr/>
        </p:nvSpPr>
        <p:spPr bwMode="auto">
          <a:xfrm>
            <a:off x="4210050" y="2870200"/>
            <a:ext cx="889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706" name="Oval 50"/>
          <p:cNvSpPr>
            <a:spLocks noChangeArrowheads="1"/>
          </p:cNvSpPr>
          <p:nvPr/>
        </p:nvSpPr>
        <p:spPr bwMode="auto">
          <a:xfrm>
            <a:off x="2571750" y="1225550"/>
            <a:ext cx="889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707" name="Oval 51"/>
          <p:cNvSpPr>
            <a:spLocks noChangeArrowheads="1"/>
          </p:cNvSpPr>
          <p:nvPr/>
        </p:nvSpPr>
        <p:spPr bwMode="auto">
          <a:xfrm>
            <a:off x="895350" y="2857500"/>
            <a:ext cx="889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708" name="Line 52"/>
          <p:cNvSpPr>
            <a:spLocks noChangeShapeType="1"/>
          </p:cNvSpPr>
          <p:nvPr/>
        </p:nvSpPr>
        <p:spPr bwMode="auto">
          <a:xfrm>
            <a:off x="3352800" y="1657350"/>
            <a:ext cx="609600" cy="609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709" name="Line 53"/>
          <p:cNvSpPr>
            <a:spLocks noChangeShapeType="1"/>
          </p:cNvSpPr>
          <p:nvPr/>
        </p:nvSpPr>
        <p:spPr bwMode="auto">
          <a:xfrm flipH="1">
            <a:off x="3314700" y="3810000"/>
            <a:ext cx="476250" cy="4762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710" name="Line 54"/>
          <p:cNvSpPr>
            <a:spLocks noChangeShapeType="1"/>
          </p:cNvSpPr>
          <p:nvPr/>
        </p:nvSpPr>
        <p:spPr bwMode="auto">
          <a:xfrm>
            <a:off x="1238250" y="3448050"/>
            <a:ext cx="361950" cy="4381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4711" name="Text Box 55"/>
          <p:cNvSpPr txBox="1">
            <a:spLocks noChangeArrowheads="1"/>
          </p:cNvSpPr>
          <p:nvPr/>
        </p:nvSpPr>
        <p:spPr bwMode="auto">
          <a:xfrm rot="-2307839">
            <a:off x="2249488" y="3838575"/>
            <a:ext cx="222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-</a:t>
            </a:r>
            <a:endParaRPr lang="zh-CN" altLang="en-US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4713" name="Text Box 57"/>
          <p:cNvSpPr txBox="1">
            <a:spLocks noChangeArrowheads="1"/>
          </p:cNvSpPr>
          <p:nvPr/>
        </p:nvSpPr>
        <p:spPr bwMode="auto">
          <a:xfrm>
            <a:off x="5181600" y="4911725"/>
            <a:ext cx="3597275" cy="955675"/>
          </a:xfrm>
          <a:prstGeom prst="rect">
            <a:avLst/>
          </a:prstGeom>
          <a:solidFill>
            <a:srgbClr val="59032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网孔：1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、 2、…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 ...</a:t>
            </a:r>
          </a:p>
          <a:p>
            <a:pPr algn="l" eaLnBrk="0" hangingPunct="0"/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           (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共3个）</a:t>
            </a:r>
          </a:p>
        </p:txBody>
      </p:sp>
      <p:sp>
        <p:nvSpPr>
          <p:cNvPr id="454743" name="Text Box 87"/>
          <p:cNvSpPr txBox="1">
            <a:spLocks noChangeArrowheads="1"/>
          </p:cNvSpPr>
          <p:nvPr/>
        </p:nvSpPr>
        <p:spPr bwMode="auto">
          <a:xfrm>
            <a:off x="3505200" y="4419600"/>
            <a:ext cx="381000" cy="466725"/>
          </a:xfrm>
          <a:prstGeom prst="rect">
            <a:avLst/>
          </a:prstGeom>
          <a:solidFill>
            <a:srgbClr val="590322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/>
              <a:t>3</a:t>
            </a:r>
          </a:p>
        </p:txBody>
      </p:sp>
      <p:sp>
        <p:nvSpPr>
          <p:cNvPr id="454744" name="Text Box 88"/>
          <p:cNvSpPr txBox="1">
            <a:spLocks noChangeArrowheads="1"/>
          </p:cNvSpPr>
          <p:nvPr/>
        </p:nvSpPr>
        <p:spPr bwMode="auto">
          <a:xfrm>
            <a:off x="3352800" y="2667000"/>
            <a:ext cx="304800" cy="466725"/>
          </a:xfrm>
          <a:prstGeom prst="rect">
            <a:avLst/>
          </a:prstGeom>
          <a:solidFill>
            <a:srgbClr val="590322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/>
              <a:t>2</a:t>
            </a:r>
          </a:p>
        </p:txBody>
      </p:sp>
      <p:sp>
        <p:nvSpPr>
          <p:cNvPr id="454745" name="Text Box 89"/>
          <p:cNvSpPr txBox="1">
            <a:spLocks noChangeArrowheads="1"/>
          </p:cNvSpPr>
          <p:nvPr/>
        </p:nvSpPr>
        <p:spPr bwMode="auto">
          <a:xfrm>
            <a:off x="2133600" y="1905000"/>
            <a:ext cx="304800" cy="466725"/>
          </a:xfrm>
          <a:prstGeom prst="rect">
            <a:avLst/>
          </a:prstGeom>
          <a:solidFill>
            <a:srgbClr val="590322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/>
              <a:t>1</a:t>
            </a:r>
          </a:p>
        </p:txBody>
      </p:sp>
      <p:sp>
        <p:nvSpPr>
          <p:cNvPr id="454746" name="Line 90"/>
          <p:cNvSpPr>
            <a:spLocks noChangeShapeType="1"/>
          </p:cNvSpPr>
          <p:nvPr/>
        </p:nvSpPr>
        <p:spPr bwMode="auto">
          <a:xfrm>
            <a:off x="755650" y="3357563"/>
            <a:ext cx="0" cy="6985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4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4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4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4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4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4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4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4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4658" grpId="0" animBg="1" autoUpdateAnimBg="0"/>
      <p:bldP spid="454659" grpId="0" animBg="1" autoUpdateAnimBg="0"/>
      <p:bldP spid="454660" grpId="0" animBg="1" autoUpdateAnimBg="0"/>
      <p:bldP spid="454713" grpId="0" animBg="1" autoUpdateAnimBg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2" name="Text Box 2"/>
          <p:cNvSpPr txBox="1">
            <a:spLocks noChangeArrowheads="1"/>
          </p:cNvSpPr>
          <p:nvPr/>
        </p:nvSpPr>
        <p:spPr bwMode="auto">
          <a:xfrm>
            <a:off x="628650" y="341313"/>
            <a:ext cx="67754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4400">
                <a:latin typeface="楷体_GB2312" pitchFamily="49" charset="-122"/>
                <a:ea typeface="楷体_GB2312" pitchFamily="49" charset="-122"/>
              </a:rPr>
              <a:t>一、基尔霍夫电流定律</a:t>
            </a:r>
            <a:r>
              <a:rPr lang="en-US" altLang="zh-CN" sz="3600" dirty="0">
                <a:latin typeface="Times New Roman" panose="02020603050405020304" pitchFamily="18" charset="0"/>
                <a:ea typeface="楷体_GB2312" pitchFamily="49" charset="-122"/>
              </a:rPr>
              <a:t>KCL</a:t>
            </a:r>
            <a:endParaRPr lang="zh-CN" altLang="en-US" sz="3600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455688" name="Freeform 8"/>
          <p:cNvSpPr>
            <a:spLocks/>
          </p:cNvSpPr>
          <p:nvPr/>
        </p:nvSpPr>
        <p:spPr bwMode="auto">
          <a:xfrm>
            <a:off x="409575" y="2570163"/>
            <a:ext cx="482600" cy="569912"/>
          </a:xfrm>
          <a:custGeom>
            <a:avLst/>
            <a:gdLst>
              <a:gd name="T0" fmla="*/ 0 w 304"/>
              <a:gd name="T1" fmla="*/ 179 h 359"/>
              <a:gd name="T2" fmla="*/ 2 w 304"/>
              <a:gd name="T3" fmla="*/ 142 h 359"/>
              <a:gd name="T4" fmla="*/ 13 w 304"/>
              <a:gd name="T5" fmla="*/ 106 h 359"/>
              <a:gd name="T6" fmla="*/ 29 w 304"/>
              <a:gd name="T7" fmla="*/ 73 h 359"/>
              <a:gd name="T8" fmla="*/ 49 w 304"/>
              <a:gd name="T9" fmla="*/ 46 h 359"/>
              <a:gd name="T10" fmla="*/ 75 w 304"/>
              <a:gd name="T11" fmla="*/ 24 h 359"/>
              <a:gd name="T12" fmla="*/ 104 w 304"/>
              <a:gd name="T13" fmla="*/ 9 h 359"/>
              <a:gd name="T14" fmla="*/ 135 w 304"/>
              <a:gd name="T15" fmla="*/ 0 h 359"/>
              <a:gd name="T16" fmla="*/ 166 w 304"/>
              <a:gd name="T17" fmla="*/ 0 h 359"/>
              <a:gd name="T18" fmla="*/ 197 w 304"/>
              <a:gd name="T19" fmla="*/ 9 h 359"/>
              <a:gd name="T20" fmla="*/ 226 w 304"/>
              <a:gd name="T21" fmla="*/ 24 h 359"/>
              <a:gd name="T22" fmla="*/ 253 w 304"/>
              <a:gd name="T23" fmla="*/ 46 h 359"/>
              <a:gd name="T24" fmla="*/ 275 w 304"/>
              <a:gd name="T25" fmla="*/ 73 h 359"/>
              <a:gd name="T26" fmla="*/ 291 w 304"/>
              <a:gd name="T27" fmla="*/ 106 h 359"/>
              <a:gd name="T28" fmla="*/ 300 w 304"/>
              <a:gd name="T29" fmla="*/ 142 h 359"/>
              <a:gd name="T30" fmla="*/ 304 w 304"/>
              <a:gd name="T31" fmla="*/ 179 h 359"/>
              <a:gd name="T32" fmla="*/ 300 w 304"/>
              <a:gd name="T33" fmla="*/ 217 h 359"/>
              <a:gd name="T34" fmla="*/ 291 w 304"/>
              <a:gd name="T35" fmla="*/ 252 h 359"/>
              <a:gd name="T36" fmla="*/ 275 w 304"/>
              <a:gd name="T37" fmla="*/ 286 h 359"/>
              <a:gd name="T38" fmla="*/ 253 w 304"/>
              <a:gd name="T39" fmla="*/ 312 h 359"/>
              <a:gd name="T40" fmla="*/ 226 w 304"/>
              <a:gd name="T41" fmla="*/ 334 h 359"/>
              <a:gd name="T42" fmla="*/ 197 w 304"/>
              <a:gd name="T43" fmla="*/ 350 h 359"/>
              <a:gd name="T44" fmla="*/ 166 w 304"/>
              <a:gd name="T45" fmla="*/ 359 h 359"/>
              <a:gd name="T46" fmla="*/ 135 w 304"/>
              <a:gd name="T47" fmla="*/ 359 h 359"/>
              <a:gd name="T48" fmla="*/ 104 w 304"/>
              <a:gd name="T49" fmla="*/ 350 h 359"/>
              <a:gd name="T50" fmla="*/ 75 w 304"/>
              <a:gd name="T51" fmla="*/ 334 h 359"/>
              <a:gd name="T52" fmla="*/ 49 w 304"/>
              <a:gd name="T53" fmla="*/ 312 h 359"/>
              <a:gd name="T54" fmla="*/ 29 w 304"/>
              <a:gd name="T55" fmla="*/ 286 h 359"/>
              <a:gd name="T56" fmla="*/ 13 w 304"/>
              <a:gd name="T57" fmla="*/ 252 h 359"/>
              <a:gd name="T58" fmla="*/ 2 w 304"/>
              <a:gd name="T59" fmla="*/ 217 h 359"/>
              <a:gd name="T60" fmla="*/ 0 w 304"/>
              <a:gd name="T61" fmla="*/ 179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04" h="359">
                <a:moveTo>
                  <a:pt x="0" y="179"/>
                </a:moveTo>
                <a:lnTo>
                  <a:pt x="2" y="142"/>
                </a:lnTo>
                <a:lnTo>
                  <a:pt x="13" y="106"/>
                </a:lnTo>
                <a:lnTo>
                  <a:pt x="29" y="73"/>
                </a:lnTo>
                <a:lnTo>
                  <a:pt x="49" y="46"/>
                </a:lnTo>
                <a:lnTo>
                  <a:pt x="75" y="24"/>
                </a:lnTo>
                <a:lnTo>
                  <a:pt x="104" y="9"/>
                </a:lnTo>
                <a:lnTo>
                  <a:pt x="135" y="0"/>
                </a:lnTo>
                <a:lnTo>
                  <a:pt x="166" y="0"/>
                </a:lnTo>
                <a:lnTo>
                  <a:pt x="197" y="9"/>
                </a:lnTo>
                <a:lnTo>
                  <a:pt x="226" y="24"/>
                </a:lnTo>
                <a:lnTo>
                  <a:pt x="253" y="46"/>
                </a:lnTo>
                <a:lnTo>
                  <a:pt x="275" y="73"/>
                </a:lnTo>
                <a:lnTo>
                  <a:pt x="291" y="106"/>
                </a:lnTo>
                <a:lnTo>
                  <a:pt x="300" y="142"/>
                </a:lnTo>
                <a:lnTo>
                  <a:pt x="304" y="179"/>
                </a:lnTo>
                <a:lnTo>
                  <a:pt x="300" y="217"/>
                </a:lnTo>
                <a:lnTo>
                  <a:pt x="291" y="252"/>
                </a:lnTo>
                <a:lnTo>
                  <a:pt x="275" y="286"/>
                </a:lnTo>
                <a:lnTo>
                  <a:pt x="253" y="312"/>
                </a:lnTo>
                <a:lnTo>
                  <a:pt x="226" y="334"/>
                </a:lnTo>
                <a:lnTo>
                  <a:pt x="197" y="350"/>
                </a:lnTo>
                <a:lnTo>
                  <a:pt x="166" y="359"/>
                </a:lnTo>
                <a:lnTo>
                  <a:pt x="135" y="359"/>
                </a:lnTo>
                <a:lnTo>
                  <a:pt x="104" y="350"/>
                </a:lnTo>
                <a:lnTo>
                  <a:pt x="75" y="334"/>
                </a:lnTo>
                <a:lnTo>
                  <a:pt x="49" y="312"/>
                </a:lnTo>
                <a:lnTo>
                  <a:pt x="29" y="286"/>
                </a:lnTo>
                <a:lnTo>
                  <a:pt x="13" y="252"/>
                </a:lnTo>
                <a:lnTo>
                  <a:pt x="2" y="217"/>
                </a:lnTo>
                <a:lnTo>
                  <a:pt x="0" y="179"/>
                </a:lnTo>
                <a:close/>
              </a:path>
            </a:pathLst>
          </a:custGeom>
          <a:solidFill>
            <a:srgbClr val="000000"/>
          </a:solidFill>
          <a:ln w="34925">
            <a:solidFill>
              <a:srgbClr val="FFFF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5689" name="Line 9"/>
          <p:cNvSpPr>
            <a:spLocks noChangeShapeType="1"/>
          </p:cNvSpPr>
          <p:nvPr/>
        </p:nvSpPr>
        <p:spPr bwMode="auto">
          <a:xfrm>
            <a:off x="649288" y="2379663"/>
            <a:ext cx="1587" cy="950912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690" name="Line 10"/>
          <p:cNvSpPr>
            <a:spLocks noChangeShapeType="1"/>
          </p:cNvSpPr>
          <p:nvPr/>
        </p:nvSpPr>
        <p:spPr bwMode="auto">
          <a:xfrm>
            <a:off x="722313" y="2457450"/>
            <a:ext cx="158750" cy="1588"/>
          </a:xfrm>
          <a:prstGeom prst="line">
            <a:avLst/>
          </a:prstGeom>
          <a:noFill/>
          <a:ln w="349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691" name="Line 11"/>
          <p:cNvSpPr>
            <a:spLocks noChangeShapeType="1"/>
          </p:cNvSpPr>
          <p:nvPr/>
        </p:nvSpPr>
        <p:spPr bwMode="auto">
          <a:xfrm>
            <a:off x="804863" y="2379663"/>
            <a:ext cx="1587" cy="158750"/>
          </a:xfrm>
          <a:prstGeom prst="line">
            <a:avLst/>
          </a:prstGeom>
          <a:noFill/>
          <a:ln w="349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692" name="Line 12"/>
          <p:cNvSpPr>
            <a:spLocks noChangeShapeType="1"/>
          </p:cNvSpPr>
          <p:nvPr/>
        </p:nvSpPr>
        <p:spPr bwMode="auto">
          <a:xfrm>
            <a:off x="722313" y="3330575"/>
            <a:ext cx="158750" cy="1588"/>
          </a:xfrm>
          <a:prstGeom prst="line">
            <a:avLst/>
          </a:prstGeom>
          <a:noFill/>
          <a:ln w="349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693" name="Rectangle 13"/>
          <p:cNvSpPr>
            <a:spLocks noChangeArrowheads="1"/>
          </p:cNvSpPr>
          <p:nvPr/>
        </p:nvSpPr>
        <p:spPr bwMode="auto">
          <a:xfrm>
            <a:off x="2444750" y="2443163"/>
            <a:ext cx="211138" cy="665162"/>
          </a:xfrm>
          <a:prstGeom prst="rect">
            <a:avLst/>
          </a:prstGeom>
          <a:solidFill>
            <a:srgbClr val="590322"/>
          </a:solidFill>
          <a:ln w="349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694" name="Line 14"/>
          <p:cNvSpPr>
            <a:spLocks noChangeShapeType="1"/>
          </p:cNvSpPr>
          <p:nvPr/>
        </p:nvSpPr>
        <p:spPr bwMode="auto">
          <a:xfrm flipV="1">
            <a:off x="2549525" y="2220913"/>
            <a:ext cx="1588" cy="22225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695" name="Line 15"/>
          <p:cNvSpPr>
            <a:spLocks noChangeShapeType="1"/>
          </p:cNvSpPr>
          <p:nvPr/>
        </p:nvSpPr>
        <p:spPr bwMode="auto">
          <a:xfrm>
            <a:off x="2549525" y="3108325"/>
            <a:ext cx="1588" cy="22225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696" name="Rectangle 16"/>
          <p:cNvSpPr>
            <a:spLocks noChangeArrowheads="1"/>
          </p:cNvSpPr>
          <p:nvPr/>
        </p:nvSpPr>
        <p:spPr bwMode="auto">
          <a:xfrm>
            <a:off x="3089275" y="1639888"/>
            <a:ext cx="666750" cy="211137"/>
          </a:xfrm>
          <a:prstGeom prst="rect">
            <a:avLst/>
          </a:prstGeom>
          <a:solidFill>
            <a:srgbClr val="590322"/>
          </a:solidFill>
          <a:ln w="349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5697" name="Line 17"/>
          <p:cNvSpPr>
            <a:spLocks noChangeShapeType="1"/>
          </p:cNvSpPr>
          <p:nvPr/>
        </p:nvSpPr>
        <p:spPr bwMode="auto">
          <a:xfrm flipH="1">
            <a:off x="2867025" y="1746250"/>
            <a:ext cx="222250" cy="1588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698" name="Line 18"/>
          <p:cNvSpPr>
            <a:spLocks noChangeShapeType="1"/>
          </p:cNvSpPr>
          <p:nvPr/>
        </p:nvSpPr>
        <p:spPr bwMode="auto">
          <a:xfrm>
            <a:off x="3756025" y="1746250"/>
            <a:ext cx="222250" cy="1588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699" name="Rectangle 19"/>
          <p:cNvSpPr>
            <a:spLocks noChangeArrowheads="1"/>
          </p:cNvSpPr>
          <p:nvPr/>
        </p:nvSpPr>
        <p:spPr bwMode="auto">
          <a:xfrm>
            <a:off x="1343025" y="1639888"/>
            <a:ext cx="666750" cy="211137"/>
          </a:xfrm>
          <a:prstGeom prst="rect">
            <a:avLst/>
          </a:prstGeom>
          <a:solidFill>
            <a:srgbClr val="590322"/>
          </a:solidFill>
          <a:ln w="349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00" name="Line 20"/>
          <p:cNvSpPr>
            <a:spLocks noChangeShapeType="1"/>
          </p:cNvSpPr>
          <p:nvPr/>
        </p:nvSpPr>
        <p:spPr bwMode="auto">
          <a:xfrm flipH="1">
            <a:off x="1120775" y="1746250"/>
            <a:ext cx="222250" cy="1588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01" name="Line 21"/>
          <p:cNvSpPr>
            <a:spLocks noChangeShapeType="1"/>
          </p:cNvSpPr>
          <p:nvPr/>
        </p:nvSpPr>
        <p:spPr bwMode="auto">
          <a:xfrm>
            <a:off x="2009775" y="1746250"/>
            <a:ext cx="222250" cy="1588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02" name="Line 22"/>
          <p:cNvSpPr>
            <a:spLocks noChangeShapeType="1"/>
          </p:cNvSpPr>
          <p:nvPr/>
        </p:nvSpPr>
        <p:spPr bwMode="auto">
          <a:xfrm flipV="1">
            <a:off x="646113" y="1746250"/>
            <a:ext cx="1587" cy="633413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03" name="Line 23"/>
          <p:cNvSpPr>
            <a:spLocks noChangeShapeType="1"/>
          </p:cNvSpPr>
          <p:nvPr/>
        </p:nvSpPr>
        <p:spPr bwMode="auto">
          <a:xfrm flipV="1">
            <a:off x="4454525" y="1746250"/>
            <a:ext cx="1588" cy="633413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04" name="Line 24"/>
          <p:cNvSpPr>
            <a:spLocks noChangeShapeType="1"/>
          </p:cNvSpPr>
          <p:nvPr/>
        </p:nvSpPr>
        <p:spPr bwMode="auto">
          <a:xfrm>
            <a:off x="4454525" y="3330575"/>
            <a:ext cx="1588" cy="633413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05" name="Freeform 25"/>
          <p:cNvSpPr>
            <a:spLocks/>
          </p:cNvSpPr>
          <p:nvPr/>
        </p:nvSpPr>
        <p:spPr bwMode="auto">
          <a:xfrm>
            <a:off x="4217988" y="2570163"/>
            <a:ext cx="482600" cy="569912"/>
          </a:xfrm>
          <a:custGeom>
            <a:avLst/>
            <a:gdLst>
              <a:gd name="T0" fmla="*/ 0 w 304"/>
              <a:gd name="T1" fmla="*/ 179 h 359"/>
              <a:gd name="T2" fmla="*/ 2 w 304"/>
              <a:gd name="T3" fmla="*/ 142 h 359"/>
              <a:gd name="T4" fmla="*/ 13 w 304"/>
              <a:gd name="T5" fmla="*/ 106 h 359"/>
              <a:gd name="T6" fmla="*/ 29 w 304"/>
              <a:gd name="T7" fmla="*/ 73 h 359"/>
              <a:gd name="T8" fmla="*/ 51 w 304"/>
              <a:gd name="T9" fmla="*/ 46 h 359"/>
              <a:gd name="T10" fmla="*/ 75 w 304"/>
              <a:gd name="T11" fmla="*/ 24 h 359"/>
              <a:gd name="T12" fmla="*/ 104 w 304"/>
              <a:gd name="T13" fmla="*/ 9 h 359"/>
              <a:gd name="T14" fmla="*/ 135 w 304"/>
              <a:gd name="T15" fmla="*/ 0 h 359"/>
              <a:gd name="T16" fmla="*/ 169 w 304"/>
              <a:gd name="T17" fmla="*/ 0 h 359"/>
              <a:gd name="T18" fmla="*/ 200 w 304"/>
              <a:gd name="T19" fmla="*/ 9 h 359"/>
              <a:gd name="T20" fmla="*/ 229 w 304"/>
              <a:gd name="T21" fmla="*/ 24 h 359"/>
              <a:gd name="T22" fmla="*/ 253 w 304"/>
              <a:gd name="T23" fmla="*/ 46 h 359"/>
              <a:gd name="T24" fmla="*/ 275 w 304"/>
              <a:gd name="T25" fmla="*/ 73 h 359"/>
              <a:gd name="T26" fmla="*/ 291 w 304"/>
              <a:gd name="T27" fmla="*/ 106 h 359"/>
              <a:gd name="T28" fmla="*/ 300 w 304"/>
              <a:gd name="T29" fmla="*/ 142 h 359"/>
              <a:gd name="T30" fmla="*/ 304 w 304"/>
              <a:gd name="T31" fmla="*/ 179 h 359"/>
              <a:gd name="T32" fmla="*/ 300 w 304"/>
              <a:gd name="T33" fmla="*/ 217 h 359"/>
              <a:gd name="T34" fmla="*/ 291 w 304"/>
              <a:gd name="T35" fmla="*/ 252 h 359"/>
              <a:gd name="T36" fmla="*/ 275 w 304"/>
              <a:gd name="T37" fmla="*/ 286 h 359"/>
              <a:gd name="T38" fmla="*/ 253 w 304"/>
              <a:gd name="T39" fmla="*/ 312 h 359"/>
              <a:gd name="T40" fmla="*/ 229 w 304"/>
              <a:gd name="T41" fmla="*/ 334 h 359"/>
              <a:gd name="T42" fmla="*/ 200 w 304"/>
              <a:gd name="T43" fmla="*/ 350 h 359"/>
              <a:gd name="T44" fmla="*/ 169 w 304"/>
              <a:gd name="T45" fmla="*/ 359 h 359"/>
              <a:gd name="T46" fmla="*/ 135 w 304"/>
              <a:gd name="T47" fmla="*/ 359 h 359"/>
              <a:gd name="T48" fmla="*/ 104 w 304"/>
              <a:gd name="T49" fmla="*/ 350 h 359"/>
              <a:gd name="T50" fmla="*/ 75 w 304"/>
              <a:gd name="T51" fmla="*/ 334 h 359"/>
              <a:gd name="T52" fmla="*/ 51 w 304"/>
              <a:gd name="T53" fmla="*/ 312 h 359"/>
              <a:gd name="T54" fmla="*/ 29 w 304"/>
              <a:gd name="T55" fmla="*/ 286 h 359"/>
              <a:gd name="T56" fmla="*/ 13 w 304"/>
              <a:gd name="T57" fmla="*/ 252 h 359"/>
              <a:gd name="T58" fmla="*/ 2 w 304"/>
              <a:gd name="T59" fmla="*/ 217 h 359"/>
              <a:gd name="T60" fmla="*/ 0 w 304"/>
              <a:gd name="T61" fmla="*/ 179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04" h="359">
                <a:moveTo>
                  <a:pt x="0" y="179"/>
                </a:moveTo>
                <a:lnTo>
                  <a:pt x="2" y="142"/>
                </a:lnTo>
                <a:lnTo>
                  <a:pt x="13" y="106"/>
                </a:lnTo>
                <a:lnTo>
                  <a:pt x="29" y="73"/>
                </a:lnTo>
                <a:lnTo>
                  <a:pt x="51" y="46"/>
                </a:lnTo>
                <a:lnTo>
                  <a:pt x="75" y="24"/>
                </a:lnTo>
                <a:lnTo>
                  <a:pt x="104" y="9"/>
                </a:lnTo>
                <a:lnTo>
                  <a:pt x="135" y="0"/>
                </a:lnTo>
                <a:lnTo>
                  <a:pt x="169" y="0"/>
                </a:lnTo>
                <a:lnTo>
                  <a:pt x="200" y="9"/>
                </a:lnTo>
                <a:lnTo>
                  <a:pt x="229" y="24"/>
                </a:lnTo>
                <a:lnTo>
                  <a:pt x="253" y="46"/>
                </a:lnTo>
                <a:lnTo>
                  <a:pt x="275" y="73"/>
                </a:lnTo>
                <a:lnTo>
                  <a:pt x="291" y="106"/>
                </a:lnTo>
                <a:lnTo>
                  <a:pt x="300" y="142"/>
                </a:lnTo>
                <a:lnTo>
                  <a:pt x="304" y="179"/>
                </a:lnTo>
                <a:lnTo>
                  <a:pt x="300" y="217"/>
                </a:lnTo>
                <a:lnTo>
                  <a:pt x="291" y="252"/>
                </a:lnTo>
                <a:lnTo>
                  <a:pt x="275" y="286"/>
                </a:lnTo>
                <a:lnTo>
                  <a:pt x="253" y="312"/>
                </a:lnTo>
                <a:lnTo>
                  <a:pt x="229" y="334"/>
                </a:lnTo>
                <a:lnTo>
                  <a:pt x="200" y="350"/>
                </a:lnTo>
                <a:lnTo>
                  <a:pt x="169" y="359"/>
                </a:lnTo>
                <a:lnTo>
                  <a:pt x="135" y="359"/>
                </a:lnTo>
                <a:lnTo>
                  <a:pt x="104" y="350"/>
                </a:lnTo>
                <a:lnTo>
                  <a:pt x="75" y="334"/>
                </a:lnTo>
                <a:lnTo>
                  <a:pt x="51" y="312"/>
                </a:lnTo>
                <a:lnTo>
                  <a:pt x="29" y="286"/>
                </a:lnTo>
                <a:lnTo>
                  <a:pt x="13" y="252"/>
                </a:lnTo>
                <a:lnTo>
                  <a:pt x="2" y="217"/>
                </a:lnTo>
                <a:lnTo>
                  <a:pt x="0" y="179"/>
                </a:lnTo>
                <a:close/>
              </a:path>
            </a:pathLst>
          </a:custGeom>
          <a:solidFill>
            <a:schemeClr val="bg1"/>
          </a:solidFill>
          <a:ln w="34925">
            <a:solidFill>
              <a:srgbClr val="FFFF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5706" name="Line 26"/>
          <p:cNvSpPr>
            <a:spLocks noChangeShapeType="1"/>
          </p:cNvSpPr>
          <p:nvPr/>
        </p:nvSpPr>
        <p:spPr bwMode="auto">
          <a:xfrm>
            <a:off x="4457700" y="2379663"/>
            <a:ext cx="1588" cy="950912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07" name="Line 27"/>
          <p:cNvSpPr>
            <a:spLocks noChangeShapeType="1"/>
          </p:cNvSpPr>
          <p:nvPr/>
        </p:nvSpPr>
        <p:spPr bwMode="auto">
          <a:xfrm>
            <a:off x="4137025" y="2474913"/>
            <a:ext cx="161925" cy="1587"/>
          </a:xfrm>
          <a:prstGeom prst="line">
            <a:avLst/>
          </a:prstGeom>
          <a:noFill/>
          <a:ln w="349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08" name="Line 28"/>
          <p:cNvSpPr>
            <a:spLocks noChangeShapeType="1"/>
          </p:cNvSpPr>
          <p:nvPr/>
        </p:nvSpPr>
        <p:spPr bwMode="auto">
          <a:xfrm>
            <a:off x="4217988" y="2379663"/>
            <a:ext cx="1587" cy="190500"/>
          </a:xfrm>
          <a:prstGeom prst="line">
            <a:avLst/>
          </a:prstGeom>
          <a:noFill/>
          <a:ln w="349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09" name="Line 29"/>
          <p:cNvSpPr>
            <a:spLocks noChangeShapeType="1"/>
          </p:cNvSpPr>
          <p:nvPr/>
        </p:nvSpPr>
        <p:spPr bwMode="auto">
          <a:xfrm>
            <a:off x="4137025" y="3330575"/>
            <a:ext cx="161925" cy="1588"/>
          </a:xfrm>
          <a:prstGeom prst="line">
            <a:avLst/>
          </a:prstGeom>
          <a:noFill/>
          <a:ln w="349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10" name="Line 30"/>
          <p:cNvSpPr>
            <a:spLocks noChangeShapeType="1"/>
          </p:cNvSpPr>
          <p:nvPr/>
        </p:nvSpPr>
        <p:spPr bwMode="auto">
          <a:xfrm>
            <a:off x="2549525" y="3330575"/>
            <a:ext cx="1588" cy="633413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11" name="Freeform 31"/>
          <p:cNvSpPr>
            <a:spLocks/>
          </p:cNvSpPr>
          <p:nvPr/>
        </p:nvSpPr>
        <p:spPr bwMode="auto">
          <a:xfrm>
            <a:off x="2506663" y="3921125"/>
            <a:ext cx="85725" cy="84138"/>
          </a:xfrm>
          <a:custGeom>
            <a:avLst/>
            <a:gdLst>
              <a:gd name="T0" fmla="*/ 27 w 54"/>
              <a:gd name="T1" fmla="*/ 0 h 53"/>
              <a:gd name="T2" fmla="*/ 20 w 54"/>
              <a:gd name="T3" fmla="*/ 0 h 53"/>
              <a:gd name="T4" fmla="*/ 16 w 54"/>
              <a:gd name="T5" fmla="*/ 2 h 53"/>
              <a:gd name="T6" fmla="*/ 12 w 54"/>
              <a:gd name="T7" fmla="*/ 5 h 53"/>
              <a:gd name="T8" fmla="*/ 7 w 54"/>
              <a:gd name="T9" fmla="*/ 9 h 53"/>
              <a:gd name="T10" fmla="*/ 3 w 54"/>
              <a:gd name="T11" fmla="*/ 13 h 53"/>
              <a:gd name="T12" fmla="*/ 0 w 54"/>
              <a:gd name="T13" fmla="*/ 18 h 53"/>
              <a:gd name="T14" fmla="*/ 0 w 54"/>
              <a:gd name="T15" fmla="*/ 24 h 53"/>
              <a:gd name="T16" fmla="*/ 0 w 54"/>
              <a:gd name="T17" fmla="*/ 29 h 53"/>
              <a:gd name="T18" fmla="*/ 0 w 54"/>
              <a:gd name="T19" fmla="*/ 36 h 53"/>
              <a:gd name="T20" fmla="*/ 3 w 54"/>
              <a:gd name="T21" fmla="*/ 40 h 53"/>
              <a:gd name="T22" fmla="*/ 7 w 54"/>
              <a:gd name="T23" fmla="*/ 44 h 53"/>
              <a:gd name="T24" fmla="*/ 12 w 54"/>
              <a:gd name="T25" fmla="*/ 49 h 53"/>
              <a:gd name="T26" fmla="*/ 16 w 54"/>
              <a:gd name="T27" fmla="*/ 51 h 53"/>
              <a:gd name="T28" fmla="*/ 20 w 54"/>
              <a:gd name="T29" fmla="*/ 53 h 53"/>
              <a:gd name="T30" fmla="*/ 27 w 54"/>
              <a:gd name="T31" fmla="*/ 53 h 53"/>
              <a:gd name="T32" fmla="*/ 34 w 54"/>
              <a:gd name="T33" fmla="*/ 53 h 53"/>
              <a:gd name="T34" fmla="*/ 38 w 54"/>
              <a:gd name="T35" fmla="*/ 51 h 53"/>
              <a:gd name="T36" fmla="*/ 43 w 54"/>
              <a:gd name="T37" fmla="*/ 49 h 53"/>
              <a:gd name="T38" fmla="*/ 47 w 54"/>
              <a:gd name="T39" fmla="*/ 44 h 53"/>
              <a:gd name="T40" fmla="*/ 52 w 54"/>
              <a:gd name="T41" fmla="*/ 40 h 53"/>
              <a:gd name="T42" fmla="*/ 54 w 54"/>
              <a:gd name="T43" fmla="*/ 36 h 53"/>
              <a:gd name="T44" fmla="*/ 54 w 54"/>
              <a:gd name="T45" fmla="*/ 29 h 53"/>
              <a:gd name="T46" fmla="*/ 54 w 54"/>
              <a:gd name="T47" fmla="*/ 24 h 53"/>
              <a:gd name="T48" fmla="*/ 54 w 54"/>
              <a:gd name="T49" fmla="*/ 18 h 53"/>
              <a:gd name="T50" fmla="*/ 52 w 54"/>
              <a:gd name="T51" fmla="*/ 13 h 53"/>
              <a:gd name="T52" fmla="*/ 47 w 54"/>
              <a:gd name="T53" fmla="*/ 9 h 53"/>
              <a:gd name="T54" fmla="*/ 43 w 54"/>
              <a:gd name="T55" fmla="*/ 5 h 53"/>
              <a:gd name="T56" fmla="*/ 38 w 54"/>
              <a:gd name="T57" fmla="*/ 2 h 53"/>
              <a:gd name="T58" fmla="*/ 34 w 54"/>
              <a:gd name="T59" fmla="*/ 0 h 53"/>
              <a:gd name="T60" fmla="*/ 27 w 54"/>
              <a:gd name="T61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4" h="53">
                <a:moveTo>
                  <a:pt x="27" y="0"/>
                </a:moveTo>
                <a:lnTo>
                  <a:pt x="20" y="0"/>
                </a:lnTo>
                <a:lnTo>
                  <a:pt x="16" y="2"/>
                </a:lnTo>
                <a:lnTo>
                  <a:pt x="12" y="5"/>
                </a:lnTo>
                <a:lnTo>
                  <a:pt x="7" y="9"/>
                </a:lnTo>
                <a:lnTo>
                  <a:pt x="3" y="13"/>
                </a:lnTo>
                <a:lnTo>
                  <a:pt x="0" y="18"/>
                </a:lnTo>
                <a:lnTo>
                  <a:pt x="0" y="24"/>
                </a:lnTo>
                <a:lnTo>
                  <a:pt x="0" y="29"/>
                </a:lnTo>
                <a:lnTo>
                  <a:pt x="0" y="36"/>
                </a:lnTo>
                <a:lnTo>
                  <a:pt x="3" y="40"/>
                </a:lnTo>
                <a:lnTo>
                  <a:pt x="7" y="44"/>
                </a:lnTo>
                <a:lnTo>
                  <a:pt x="12" y="49"/>
                </a:lnTo>
                <a:lnTo>
                  <a:pt x="16" y="51"/>
                </a:lnTo>
                <a:lnTo>
                  <a:pt x="20" y="53"/>
                </a:lnTo>
                <a:lnTo>
                  <a:pt x="27" y="53"/>
                </a:lnTo>
                <a:lnTo>
                  <a:pt x="34" y="53"/>
                </a:lnTo>
                <a:lnTo>
                  <a:pt x="38" y="51"/>
                </a:lnTo>
                <a:lnTo>
                  <a:pt x="43" y="49"/>
                </a:lnTo>
                <a:lnTo>
                  <a:pt x="47" y="44"/>
                </a:lnTo>
                <a:lnTo>
                  <a:pt x="52" y="40"/>
                </a:lnTo>
                <a:lnTo>
                  <a:pt x="54" y="36"/>
                </a:lnTo>
                <a:lnTo>
                  <a:pt x="54" y="29"/>
                </a:lnTo>
                <a:lnTo>
                  <a:pt x="54" y="24"/>
                </a:lnTo>
                <a:lnTo>
                  <a:pt x="54" y="18"/>
                </a:lnTo>
                <a:lnTo>
                  <a:pt x="52" y="13"/>
                </a:lnTo>
                <a:lnTo>
                  <a:pt x="47" y="9"/>
                </a:lnTo>
                <a:lnTo>
                  <a:pt x="43" y="5"/>
                </a:lnTo>
                <a:lnTo>
                  <a:pt x="38" y="2"/>
                </a:lnTo>
                <a:lnTo>
                  <a:pt x="34" y="0"/>
                </a:lnTo>
                <a:lnTo>
                  <a:pt x="27" y="0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12" name="Line 32"/>
          <p:cNvSpPr>
            <a:spLocks noChangeShapeType="1"/>
          </p:cNvSpPr>
          <p:nvPr/>
        </p:nvSpPr>
        <p:spPr bwMode="auto">
          <a:xfrm>
            <a:off x="3978275" y="1746250"/>
            <a:ext cx="476250" cy="1588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13" name="Freeform 33"/>
          <p:cNvSpPr>
            <a:spLocks/>
          </p:cNvSpPr>
          <p:nvPr/>
        </p:nvSpPr>
        <p:spPr bwMode="auto">
          <a:xfrm>
            <a:off x="4411663" y="1703388"/>
            <a:ext cx="88900" cy="84137"/>
          </a:xfrm>
          <a:custGeom>
            <a:avLst/>
            <a:gdLst>
              <a:gd name="T0" fmla="*/ 0 w 56"/>
              <a:gd name="T1" fmla="*/ 27 h 53"/>
              <a:gd name="T2" fmla="*/ 0 w 56"/>
              <a:gd name="T3" fmla="*/ 31 h 53"/>
              <a:gd name="T4" fmla="*/ 2 w 56"/>
              <a:gd name="T5" fmla="*/ 38 h 53"/>
              <a:gd name="T6" fmla="*/ 5 w 56"/>
              <a:gd name="T7" fmla="*/ 42 h 53"/>
              <a:gd name="T8" fmla="*/ 9 w 56"/>
              <a:gd name="T9" fmla="*/ 47 h 53"/>
              <a:gd name="T10" fmla="*/ 13 w 56"/>
              <a:gd name="T11" fmla="*/ 51 h 53"/>
              <a:gd name="T12" fmla="*/ 18 w 56"/>
              <a:gd name="T13" fmla="*/ 53 h 53"/>
              <a:gd name="T14" fmla="*/ 25 w 56"/>
              <a:gd name="T15" fmla="*/ 53 h 53"/>
              <a:gd name="T16" fmla="*/ 29 w 56"/>
              <a:gd name="T17" fmla="*/ 53 h 53"/>
              <a:gd name="T18" fmla="*/ 36 w 56"/>
              <a:gd name="T19" fmla="*/ 53 h 53"/>
              <a:gd name="T20" fmla="*/ 40 w 56"/>
              <a:gd name="T21" fmla="*/ 51 h 53"/>
              <a:gd name="T22" fmla="*/ 45 w 56"/>
              <a:gd name="T23" fmla="*/ 47 h 53"/>
              <a:gd name="T24" fmla="*/ 49 w 56"/>
              <a:gd name="T25" fmla="*/ 42 h 53"/>
              <a:gd name="T26" fmla="*/ 51 w 56"/>
              <a:gd name="T27" fmla="*/ 38 h 53"/>
              <a:gd name="T28" fmla="*/ 53 w 56"/>
              <a:gd name="T29" fmla="*/ 31 h 53"/>
              <a:gd name="T30" fmla="*/ 56 w 56"/>
              <a:gd name="T31" fmla="*/ 27 h 53"/>
              <a:gd name="T32" fmla="*/ 53 w 56"/>
              <a:gd name="T33" fmla="*/ 20 h 53"/>
              <a:gd name="T34" fmla="*/ 51 w 56"/>
              <a:gd name="T35" fmla="*/ 16 h 53"/>
              <a:gd name="T36" fmla="*/ 49 w 56"/>
              <a:gd name="T37" fmla="*/ 11 h 53"/>
              <a:gd name="T38" fmla="*/ 45 w 56"/>
              <a:gd name="T39" fmla="*/ 7 h 53"/>
              <a:gd name="T40" fmla="*/ 40 w 56"/>
              <a:gd name="T41" fmla="*/ 2 h 53"/>
              <a:gd name="T42" fmla="*/ 36 w 56"/>
              <a:gd name="T43" fmla="*/ 0 h 53"/>
              <a:gd name="T44" fmla="*/ 29 w 56"/>
              <a:gd name="T45" fmla="*/ 0 h 53"/>
              <a:gd name="T46" fmla="*/ 25 w 56"/>
              <a:gd name="T47" fmla="*/ 0 h 53"/>
              <a:gd name="T48" fmla="*/ 18 w 56"/>
              <a:gd name="T49" fmla="*/ 0 h 53"/>
              <a:gd name="T50" fmla="*/ 13 w 56"/>
              <a:gd name="T51" fmla="*/ 2 h 53"/>
              <a:gd name="T52" fmla="*/ 9 w 56"/>
              <a:gd name="T53" fmla="*/ 7 h 53"/>
              <a:gd name="T54" fmla="*/ 5 w 56"/>
              <a:gd name="T55" fmla="*/ 11 h 53"/>
              <a:gd name="T56" fmla="*/ 2 w 56"/>
              <a:gd name="T57" fmla="*/ 16 h 53"/>
              <a:gd name="T58" fmla="*/ 0 w 56"/>
              <a:gd name="T59" fmla="*/ 20 h 53"/>
              <a:gd name="T60" fmla="*/ 0 w 56"/>
              <a:gd name="T61" fmla="*/ 27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6" h="53">
                <a:moveTo>
                  <a:pt x="0" y="27"/>
                </a:moveTo>
                <a:lnTo>
                  <a:pt x="0" y="31"/>
                </a:lnTo>
                <a:lnTo>
                  <a:pt x="2" y="38"/>
                </a:lnTo>
                <a:lnTo>
                  <a:pt x="5" y="42"/>
                </a:lnTo>
                <a:lnTo>
                  <a:pt x="9" y="47"/>
                </a:lnTo>
                <a:lnTo>
                  <a:pt x="13" y="51"/>
                </a:lnTo>
                <a:lnTo>
                  <a:pt x="18" y="53"/>
                </a:lnTo>
                <a:lnTo>
                  <a:pt x="25" y="53"/>
                </a:lnTo>
                <a:lnTo>
                  <a:pt x="29" y="53"/>
                </a:lnTo>
                <a:lnTo>
                  <a:pt x="36" y="53"/>
                </a:lnTo>
                <a:lnTo>
                  <a:pt x="40" y="51"/>
                </a:lnTo>
                <a:lnTo>
                  <a:pt x="45" y="47"/>
                </a:lnTo>
                <a:lnTo>
                  <a:pt x="49" y="42"/>
                </a:lnTo>
                <a:lnTo>
                  <a:pt x="51" y="38"/>
                </a:lnTo>
                <a:lnTo>
                  <a:pt x="53" y="31"/>
                </a:lnTo>
                <a:lnTo>
                  <a:pt x="56" y="27"/>
                </a:lnTo>
                <a:lnTo>
                  <a:pt x="53" y="20"/>
                </a:lnTo>
                <a:lnTo>
                  <a:pt x="51" y="16"/>
                </a:lnTo>
                <a:lnTo>
                  <a:pt x="49" y="11"/>
                </a:lnTo>
                <a:lnTo>
                  <a:pt x="45" y="7"/>
                </a:lnTo>
                <a:lnTo>
                  <a:pt x="40" y="2"/>
                </a:lnTo>
                <a:lnTo>
                  <a:pt x="36" y="0"/>
                </a:lnTo>
                <a:lnTo>
                  <a:pt x="29" y="0"/>
                </a:lnTo>
                <a:lnTo>
                  <a:pt x="25" y="0"/>
                </a:lnTo>
                <a:lnTo>
                  <a:pt x="18" y="0"/>
                </a:lnTo>
                <a:lnTo>
                  <a:pt x="13" y="2"/>
                </a:lnTo>
                <a:lnTo>
                  <a:pt x="9" y="7"/>
                </a:lnTo>
                <a:lnTo>
                  <a:pt x="5" y="11"/>
                </a:lnTo>
                <a:lnTo>
                  <a:pt x="2" y="16"/>
                </a:lnTo>
                <a:lnTo>
                  <a:pt x="0" y="20"/>
                </a:lnTo>
                <a:lnTo>
                  <a:pt x="0" y="27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14" name="Line 34"/>
          <p:cNvSpPr>
            <a:spLocks noChangeShapeType="1"/>
          </p:cNvSpPr>
          <p:nvPr/>
        </p:nvSpPr>
        <p:spPr bwMode="auto">
          <a:xfrm>
            <a:off x="646113" y="3330575"/>
            <a:ext cx="1587" cy="633413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15" name="Line 35"/>
          <p:cNvSpPr>
            <a:spLocks noChangeShapeType="1"/>
          </p:cNvSpPr>
          <p:nvPr/>
        </p:nvSpPr>
        <p:spPr bwMode="auto">
          <a:xfrm>
            <a:off x="646113" y="3963988"/>
            <a:ext cx="1903412" cy="1587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16" name="Line 36"/>
          <p:cNvSpPr>
            <a:spLocks noChangeShapeType="1"/>
          </p:cNvSpPr>
          <p:nvPr/>
        </p:nvSpPr>
        <p:spPr bwMode="auto">
          <a:xfrm>
            <a:off x="2232025" y="1746250"/>
            <a:ext cx="635000" cy="1588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17" name="Line 37"/>
          <p:cNvSpPr>
            <a:spLocks noChangeShapeType="1"/>
          </p:cNvSpPr>
          <p:nvPr/>
        </p:nvSpPr>
        <p:spPr bwMode="auto">
          <a:xfrm flipV="1">
            <a:off x="2549525" y="1746250"/>
            <a:ext cx="1588" cy="474663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18" name="Freeform 38"/>
          <p:cNvSpPr>
            <a:spLocks/>
          </p:cNvSpPr>
          <p:nvPr/>
        </p:nvSpPr>
        <p:spPr bwMode="auto">
          <a:xfrm>
            <a:off x="2514600" y="1676400"/>
            <a:ext cx="85725" cy="84138"/>
          </a:xfrm>
          <a:custGeom>
            <a:avLst/>
            <a:gdLst>
              <a:gd name="T0" fmla="*/ 27 w 54"/>
              <a:gd name="T1" fmla="*/ 53 h 53"/>
              <a:gd name="T2" fmla="*/ 34 w 54"/>
              <a:gd name="T3" fmla="*/ 53 h 53"/>
              <a:gd name="T4" fmla="*/ 38 w 54"/>
              <a:gd name="T5" fmla="*/ 51 h 53"/>
              <a:gd name="T6" fmla="*/ 43 w 54"/>
              <a:gd name="T7" fmla="*/ 49 h 53"/>
              <a:gd name="T8" fmla="*/ 47 w 54"/>
              <a:gd name="T9" fmla="*/ 45 h 53"/>
              <a:gd name="T10" fmla="*/ 52 w 54"/>
              <a:gd name="T11" fmla="*/ 40 h 53"/>
              <a:gd name="T12" fmla="*/ 54 w 54"/>
              <a:gd name="T13" fmla="*/ 36 h 53"/>
              <a:gd name="T14" fmla="*/ 54 w 54"/>
              <a:gd name="T15" fmla="*/ 29 h 53"/>
              <a:gd name="T16" fmla="*/ 54 w 54"/>
              <a:gd name="T17" fmla="*/ 25 h 53"/>
              <a:gd name="T18" fmla="*/ 54 w 54"/>
              <a:gd name="T19" fmla="*/ 18 h 53"/>
              <a:gd name="T20" fmla="*/ 52 w 54"/>
              <a:gd name="T21" fmla="*/ 13 h 53"/>
              <a:gd name="T22" fmla="*/ 47 w 54"/>
              <a:gd name="T23" fmla="*/ 9 h 53"/>
              <a:gd name="T24" fmla="*/ 43 w 54"/>
              <a:gd name="T25" fmla="*/ 5 h 53"/>
              <a:gd name="T26" fmla="*/ 38 w 54"/>
              <a:gd name="T27" fmla="*/ 2 h 53"/>
              <a:gd name="T28" fmla="*/ 34 w 54"/>
              <a:gd name="T29" fmla="*/ 0 h 53"/>
              <a:gd name="T30" fmla="*/ 27 w 54"/>
              <a:gd name="T31" fmla="*/ 0 h 53"/>
              <a:gd name="T32" fmla="*/ 20 w 54"/>
              <a:gd name="T33" fmla="*/ 0 h 53"/>
              <a:gd name="T34" fmla="*/ 16 w 54"/>
              <a:gd name="T35" fmla="*/ 2 h 53"/>
              <a:gd name="T36" fmla="*/ 12 w 54"/>
              <a:gd name="T37" fmla="*/ 5 h 53"/>
              <a:gd name="T38" fmla="*/ 7 w 54"/>
              <a:gd name="T39" fmla="*/ 9 h 53"/>
              <a:gd name="T40" fmla="*/ 3 w 54"/>
              <a:gd name="T41" fmla="*/ 13 h 53"/>
              <a:gd name="T42" fmla="*/ 0 w 54"/>
              <a:gd name="T43" fmla="*/ 18 h 53"/>
              <a:gd name="T44" fmla="*/ 0 w 54"/>
              <a:gd name="T45" fmla="*/ 25 h 53"/>
              <a:gd name="T46" fmla="*/ 0 w 54"/>
              <a:gd name="T47" fmla="*/ 29 h 53"/>
              <a:gd name="T48" fmla="*/ 0 w 54"/>
              <a:gd name="T49" fmla="*/ 36 h 53"/>
              <a:gd name="T50" fmla="*/ 3 w 54"/>
              <a:gd name="T51" fmla="*/ 40 h 53"/>
              <a:gd name="T52" fmla="*/ 7 w 54"/>
              <a:gd name="T53" fmla="*/ 45 h 53"/>
              <a:gd name="T54" fmla="*/ 12 w 54"/>
              <a:gd name="T55" fmla="*/ 49 h 53"/>
              <a:gd name="T56" fmla="*/ 16 w 54"/>
              <a:gd name="T57" fmla="*/ 51 h 53"/>
              <a:gd name="T58" fmla="*/ 20 w 54"/>
              <a:gd name="T59" fmla="*/ 53 h 53"/>
              <a:gd name="T60" fmla="*/ 27 w 54"/>
              <a:gd name="T61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4" h="53">
                <a:moveTo>
                  <a:pt x="27" y="53"/>
                </a:moveTo>
                <a:lnTo>
                  <a:pt x="34" y="53"/>
                </a:lnTo>
                <a:lnTo>
                  <a:pt x="38" y="51"/>
                </a:lnTo>
                <a:lnTo>
                  <a:pt x="43" y="49"/>
                </a:lnTo>
                <a:lnTo>
                  <a:pt x="47" y="45"/>
                </a:lnTo>
                <a:lnTo>
                  <a:pt x="52" y="40"/>
                </a:lnTo>
                <a:lnTo>
                  <a:pt x="54" y="36"/>
                </a:lnTo>
                <a:lnTo>
                  <a:pt x="54" y="29"/>
                </a:lnTo>
                <a:lnTo>
                  <a:pt x="54" y="25"/>
                </a:lnTo>
                <a:lnTo>
                  <a:pt x="54" y="18"/>
                </a:lnTo>
                <a:lnTo>
                  <a:pt x="52" y="13"/>
                </a:lnTo>
                <a:lnTo>
                  <a:pt x="47" y="9"/>
                </a:lnTo>
                <a:lnTo>
                  <a:pt x="43" y="5"/>
                </a:lnTo>
                <a:lnTo>
                  <a:pt x="38" y="2"/>
                </a:lnTo>
                <a:lnTo>
                  <a:pt x="34" y="0"/>
                </a:lnTo>
                <a:lnTo>
                  <a:pt x="27" y="0"/>
                </a:lnTo>
                <a:lnTo>
                  <a:pt x="20" y="0"/>
                </a:lnTo>
                <a:lnTo>
                  <a:pt x="16" y="2"/>
                </a:lnTo>
                <a:lnTo>
                  <a:pt x="12" y="5"/>
                </a:lnTo>
                <a:lnTo>
                  <a:pt x="7" y="9"/>
                </a:lnTo>
                <a:lnTo>
                  <a:pt x="3" y="13"/>
                </a:lnTo>
                <a:lnTo>
                  <a:pt x="0" y="18"/>
                </a:lnTo>
                <a:lnTo>
                  <a:pt x="0" y="25"/>
                </a:lnTo>
                <a:lnTo>
                  <a:pt x="0" y="29"/>
                </a:lnTo>
                <a:lnTo>
                  <a:pt x="0" y="36"/>
                </a:lnTo>
                <a:lnTo>
                  <a:pt x="3" y="40"/>
                </a:lnTo>
                <a:lnTo>
                  <a:pt x="7" y="45"/>
                </a:lnTo>
                <a:lnTo>
                  <a:pt x="12" y="49"/>
                </a:lnTo>
                <a:lnTo>
                  <a:pt x="16" y="51"/>
                </a:lnTo>
                <a:lnTo>
                  <a:pt x="20" y="53"/>
                </a:lnTo>
                <a:lnTo>
                  <a:pt x="27" y="53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19" name="Line 39"/>
          <p:cNvSpPr>
            <a:spLocks noChangeShapeType="1"/>
          </p:cNvSpPr>
          <p:nvPr/>
        </p:nvSpPr>
        <p:spPr bwMode="auto">
          <a:xfrm flipH="1">
            <a:off x="646113" y="1746250"/>
            <a:ext cx="474662" cy="1588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20" name="Freeform 40"/>
          <p:cNvSpPr>
            <a:spLocks/>
          </p:cNvSpPr>
          <p:nvPr/>
        </p:nvSpPr>
        <p:spPr bwMode="auto">
          <a:xfrm>
            <a:off x="600075" y="1703388"/>
            <a:ext cx="87313" cy="84137"/>
          </a:xfrm>
          <a:custGeom>
            <a:avLst/>
            <a:gdLst>
              <a:gd name="T0" fmla="*/ 55 w 55"/>
              <a:gd name="T1" fmla="*/ 27 h 53"/>
              <a:gd name="T2" fmla="*/ 55 w 55"/>
              <a:gd name="T3" fmla="*/ 20 h 53"/>
              <a:gd name="T4" fmla="*/ 53 w 55"/>
              <a:gd name="T5" fmla="*/ 16 h 53"/>
              <a:gd name="T6" fmla="*/ 51 w 55"/>
              <a:gd name="T7" fmla="*/ 11 h 53"/>
              <a:gd name="T8" fmla="*/ 46 w 55"/>
              <a:gd name="T9" fmla="*/ 7 h 53"/>
              <a:gd name="T10" fmla="*/ 42 w 55"/>
              <a:gd name="T11" fmla="*/ 2 h 53"/>
              <a:gd name="T12" fmla="*/ 37 w 55"/>
              <a:gd name="T13" fmla="*/ 0 h 53"/>
              <a:gd name="T14" fmla="*/ 31 w 55"/>
              <a:gd name="T15" fmla="*/ 0 h 53"/>
              <a:gd name="T16" fmla="*/ 26 w 55"/>
              <a:gd name="T17" fmla="*/ 0 h 53"/>
              <a:gd name="T18" fmla="*/ 20 w 55"/>
              <a:gd name="T19" fmla="*/ 0 h 53"/>
              <a:gd name="T20" fmla="*/ 15 w 55"/>
              <a:gd name="T21" fmla="*/ 2 h 53"/>
              <a:gd name="T22" fmla="*/ 11 w 55"/>
              <a:gd name="T23" fmla="*/ 7 h 53"/>
              <a:gd name="T24" fmla="*/ 6 w 55"/>
              <a:gd name="T25" fmla="*/ 11 h 53"/>
              <a:gd name="T26" fmla="*/ 4 w 55"/>
              <a:gd name="T27" fmla="*/ 16 h 53"/>
              <a:gd name="T28" fmla="*/ 2 w 55"/>
              <a:gd name="T29" fmla="*/ 20 h 53"/>
              <a:gd name="T30" fmla="*/ 0 w 55"/>
              <a:gd name="T31" fmla="*/ 27 h 53"/>
              <a:gd name="T32" fmla="*/ 2 w 55"/>
              <a:gd name="T33" fmla="*/ 31 h 53"/>
              <a:gd name="T34" fmla="*/ 4 w 55"/>
              <a:gd name="T35" fmla="*/ 38 h 53"/>
              <a:gd name="T36" fmla="*/ 6 w 55"/>
              <a:gd name="T37" fmla="*/ 42 h 53"/>
              <a:gd name="T38" fmla="*/ 11 w 55"/>
              <a:gd name="T39" fmla="*/ 47 h 53"/>
              <a:gd name="T40" fmla="*/ 15 w 55"/>
              <a:gd name="T41" fmla="*/ 51 h 53"/>
              <a:gd name="T42" fmla="*/ 20 w 55"/>
              <a:gd name="T43" fmla="*/ 53 h 53"/>
              <a:gd name="T44" fmla="*/ 26 w 55"/>
              <a:gd name="T45" fmla="*/ 53 h 53"/>
              <a:gd name="T46" fmla="*/ 31 w 55"/>
              <a:gd name="T47" fmla="*/ 53 h 53"/>
              <a:gd name="T48" fmla="*/ 37 w 55"/>
              <a:gd name="T49" fmla="*/ 53 h 53"/>
              <a:gd name="T50" fmla="*/ 42 w 55"/>
              <a:gd name="T51" fmla="*/ 51 h 53"/>
              <a:gd name="T52" fmla="*/ 46 w 55"/>
              <a:gd name="T53" fmla="*/ 47 h 53"/>
              <a:gd name="T54" fmla="*/ 51 w 55"/>
              <a:gd name="T55" fmla="*/ 42 h 53"/>
              <a:gd name="T56" fmla="*/ 53 w 55"/>
              <a:gd name="T57" fmla="*/ 38 h 53"/>
              <a:gd name="T58" fmla="*/ 55 w 55"/>
              <a:gd name="T59" fmla="*/ 31 h 53"/>
              <a:gd name="T60" fmla="*/ 55 w 55"/>
              <a:gd name="T61" fmla="*/ 27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" h="53">
                <a:moveTo>
                  <a:pt x="55" y="27"/>
                </a:moveTo>
                <a:lnTo>
                  <a:pt x="55" y="20"/>
                </a:lnTo>
                <a:lnTo>
                  <a:pt x="53" y="16"/>
                </a:lnTo>
                <a:lnTo>
                  <a:pt x="51" y="11"/>
                </a:lnTo>
                <a:lnTo>
                  <a:pt x="46" y="7"/>
                </a:lnTo>
                <a:lnTo>
                  <a:pt x="42" y="2"/>
                </a:lnTo>
                <a:lnTo>
                  <a:pt x="37" y="0"/>
                </a:lnTo>
                <a:lnTo>
                  <a:pt x="31" y="0"/>
                </a:lnTo>
                <a:lnTo>
                  <a:pt x="26" y="0"/>
                </a:lnTo>
                <a:lnTo>
                  <a:pt x="20" y="0"/>
                </a:lnTo>
                <a:lnTo>
                  <a:pt x="15" y="2"/>
                </a:lnTo>
                <a:lnTo>
                  <a:pt x="11" y="7"/>
                </a:lnTo>
                <a:lnTo>
                  <a:pt x="6" y="11"/>
                </a:lnTo>
                <a:lnTo>
                  <a:pt x="4" y="16"/>
                </a:lnTo>
                <a:lnTo>
                  <a:pt x="2" y="20"/>
                </a:lnTo>
                <a:lnTo>
                  <a:pt x="0" y="27"/>
                </a:lnTo>
                <a:lnTo>
                  <a:pt x="2" y="31"/>
                </a:lnTo>
                <a:lnTo>
                  <a:pt x="4" y="38"/>
                </a:lnTo>
                <a:lnTo>
                  <a:pt x="6" y="42"/>
                </a:lnTo>
                <a:lnTo>
                  <a:pt x="11" y="47"/>
                </a:lnTo>
                <a:lnTo>
                  <a:pt x="15" y="51"/>
                </a:lnTo>
                <a:lnTo>
                  <a:pt x="20" y="53"/>
                </a:lnTo>
                <a:lnTo>
                  <a:pt x="26" y="53"/>
                </a:lnTo>
                <a:lnTo>
                  <a:pt x="31" y="53"/>
                </a:lnTo>
                <a:lnTo>
                  <a:pt x="37" y="53"/>
                </a:lnTo>
                <a:lnTo>
                  <a:pt x="42" y="51"/>
                </a:lnTo>
                <a:lnTo>
                  <a:pt x="46" y="47"/>
                </a:lnTo>
                <a:lnTo>
                  <a:pt x="51" y="42"/>
                </a:lnTo>
                <a:lnTo>
                  <a:pt x="53" y="38"/>
                </a:lnTo>
                <a:lnTo>
                  <a:pt x="55" y="31"/>
                </a:lnTo>
                <a:lnTo>
                  <a:pt x="55" y="27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21" name="Line 41"/>
          <p:cNvSpPr>
            <a:spLocks noChangeShapeType="1"/>
          </p:cNvSpPr>
          <p:nvPr/>
        </p:nvSpPr>
        <p:spPr bwMode="auto">
          <a:xfrm flipH="1">
            <a:off x="2549525" y="3963988"/>
            <a:ext cx="1905000" cy="1587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22" name="Freeform 42"/>
          <p:cNvSpPr>
            <a:spLocks/>
          </p:cNvSpPr>
          <p:nvPr/>
        </p:nvSpPr>
        <p:spPr bwMode="auto">
          <a:xfrm>
            <a:off x="2506663" y="3921125"/>
            <a:ext cx="85725" cy="84138"/>
          </a:xfrm>
          <a:custGeom>
            <a:avLst/>
            <a:gdLst>
              <a:gd name="T0" fmla="*/ 54 w 54"/>
              <a:gd name="T1" fmla="*/ 27 h 53"/>
              <a:gd name="T2" fmla="*/ 54 w 54"/>
              <a:gd name="T3" fmla="*/ 22 h 53"/>
              <a:gd name="T4" fmla="*/ 52 w 54"/>
              <a:gd name="T5" fmla="*/ 16 h 53"/>
              <a:gd name="T6" fmla="*/ 49 w 54"/>
              <a:gd name="T7" fmla="*/ 11 h 53"/>
              <a:gd name="T8" fmla="*/ 45 w 54"/>
              <a:gd name="T9" fmla="*/ 7 h 53"/>
              <a:gd name="T10" fmla="*/ 40 w 54"/>
              <a:gd name="T11" fmla="*/ 2 h 53"/>
              <a:gd name="T12" fmla="*/ 36 w 54"/>
              <a:gd name="T13" fmla="*/ 0 h 53"/>
              <a:gd name="T14" fmla="*/ 29 w 54"/>
              <a:gd name="T15" fmla="*/ 0 h 53"/>
              <a:gd name="T16" fmla="*/ 25 w 54"/>
              <a:gd name="T17" fmla="*/ 0 h 53"/>
              <a:gd name="T18" fmla="*/ 18 w 54"/>
              <a:gd name="T19" fmla="*/ 0 h 53"/>
              <a:gd name="T20" fmla="*/ 14 w 54"/>
              <a:gd name="T21" fmla="*/ 2 h 53"/>
              <a:gd name="T22" fmla="*/ 9 w 54"/>
              <a:gd name="T23" fmla="*/ 7 h 53"/>
              <a:gd name="T24" fmla="*/ 5 w 54"/>
              <a:gd name="T25" fmla="*/ 11 h 53"/>
              <a:gd name="T26" fmla="*/ 3 w 54"/>
              <a:gd name="T27" fmla="*/ 16 h 53"/>
              <a:gd name="T28" fmla="*/ 0 w 54"/>
              <a:gd name="T29" fmla="*/ 22 h 53"/>
              <a:gd name="T30" fmla="*/ 0 w 54"/>
              <a:gd name="T31" fmla="*/ 27 h 53"/>
              <a:gd name="T32" fmla="*/ 0 w 54"/>
              <a:gd name="T33" fmla="*/ 33 h 53"/>
              <a:gd name="T34" fmla="*/ 3 w 54"/>
              <a:gd name="T35" fmla="*/ 38 h 53"/>
              <a:gd name="T36" fmla="*/ 5 w 54"/>
              <a:gd name="T37" fmla="*/ 42 h 53"/>
              <a:gd name="T38" fmla="*/ 9 w 54"/>
              <a:gd name="T39" fmla="*/ 47 h 53"/>
              <a:gd name="T40" fmla="*/ 14 w 54"/>
              <a:gd name="T41" fmla="*/ 51 h 53"/>
              <a:gd name="T42" fmla="*/ 18 w 54"/>
              <a:gd name="T43" fmla="*/ 53 h 53"/>
              <a:gd name="T44" fmla="*/ 25 w 54"/>
              <a:gd name="T45" fmla="*/ 53 h 53"/>
              <a:gd name="T46" fmla="*/ 29 w 54"/>
              <a:gd name="T47" fmla="*/ 53 h 53"/>
              <a:gd name="T48" fmla="*/ 36 w 54"/>
              <a:gd name="T49" fmla="*/ 53 h 53"/>
              <a:gd name="T50" fmla="*/ 40 w 54"/>
              <a:gd name="T51" fmla="*/ 51 h 53"/>
              <a:gd name="T52" fmla="*/ 45 w 54"/>
              <a:gd name="T53" fmla="*/ 47 h 53"/>
              <a:gd name="T54" fmla="*/ 49 w 54"/>
              <a:gd name="T55" fmla="*/ 42 h 53"/>
              <a:gd name="T56" fmla="*/ 52 w 54"/>
              <a:gd name="T57" fmla="*/ 38 h 53"/>
              <a:gd name="T58" fmla="*/ 54 w 54"/>
              <a:gd name="T59" fmla="*/ 33 h 53"/>
              <a:gd name="T60" fmla="*/ 54 w 54"/>
              <a:gd name="T61" fmla="*/ 27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4" h="53">
                <a:moveTo>
                  <a:pt x="54" y="27"/>
                </a:moveTo>
                <a:lnTo>
                  <a:pt x="54" y="22"/>
                </a:lnTo>
                <a:lnTo>
                  <a:pt x="52" y="16"/>
                </a:lnTo>
                <a:lnTo>
                  <a:pt x="49" y="11"/>
                </a:lnTo>
                <a:lnTo>
                  <a:pt x="45" y="7"/>
                </a:lnTo>
                <a:lnTo>
                  <a:pt x="40" y="2"/>
                </a:lnTo>
                <a:lnTo>
                  <a:pt x="36" y="0"/>
                </a:lnTo>
                <a:lnTo>
                  <a:pt x="29" y="0"/>
                </a:lnTo>
                <a:lnTo>
                  <a:pt x="25" y="0"/>
                </a:lnTo>
                <a:lnTo>
                  <a:pt x="18" y="0"/>
                </a:lnTo>
                <a:lnTo>
                  <a:pt x="14" y="2"/>
                </a:lnTo>
                <a:lnTo>
                  <a:pt x="9" y="7"/>
                </a:lnTo>
                <a:lnTo>
                  <a:pt x="5" y="11"/>
                </a:lnTo>
                <a:lnTo>
                  <a:pt x="3" y="16"/>
                </a:lnTo>
                <a:lnTo>
                  <a:pt x="0" y="22"/>
                </a:lnTo>
                <a:lnTo>
                  <a:pt x="0" y="27"/>
                </a:lnTo>
                <a:lnTo>
                  <a:pt x="0" y="33"/>
                </a:lnTo>
                <a:lnTo>
                  <a:pt x="3" y="38"/>
                </a:lnTo>
                <a:lnTo>
                  <a:pt x="5" y="42"/>
                </a:lnTo>
                <a:lnTo>
                  <a:pt x="9" y="47"/>
                </a:lnTo>
                <a:lnTo>
                  <a:pt x="14" y="51"/>
                </a:lnTo>
                <a:lnTo>
                  <a:pt x="18" y="53"/>
                </a:lnTo>
                <a:lnTo>
                  <a:pt x="25" y="53"/>
                </a:lnTo>
                <a:lnTo>
                  <a:pt x="29" y="53"/>
                </a:lnTo>
                <a:lnTo>
                  <a:pt x="36" y="53"/>
                </a:lnTo>
                <a:lnTo>
                  <a:pt x="40" y="51"/>
                </a:lnTo>
                <a:lnTo>
                  <a:pt x="45" y="47"/>
                </a:lnTo>
                <a:lnTo>
                  <a:pt x="49" y="42"/>
                </a:lnTo>
                <a:lnTo>
                  <a:pt x="52" y="38"/>
                </a:lnTo>
                <a:lnTo>
                  <a:pt x="54" y="33"/>
                </a:lnTo>
                <a:lnTo>
                  <a:pt x="54" y="27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23" name="Rectangle 43"/>
          <p:cNvSpPr>
            <a:spLocks noChangeArrowheads="1"/>
          </p:cNvSpPr>
          <p:nvPr/>
        </p:nvSpPr>
        <p:spPr bwMode="auto">
          <a:xfrm>
            <a:off x="92075" y="2619375"/>
            <a:ext cx="3492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300" b="0" dirty="0">
                <a:latin typeface="宋体" panose="02010600030101010101" pitchFamily="2" charset="-122"/>
              </a:rPr>
              <a:t>E</a:t>
            </a:r>
            <a:r>
              <a:rPr lang="en-US" altLang="zh-CN" sz="3300" b="0" baseline="-25000" dirty="0">
                <a:latin typeface="宋体" panose="02010600030101010101" pitchFamily="2" charset="-122"/>
              </a:rPr>
              <a:t>1</a:t>
            </a:r>
          </a:p>
        </p:txBody>
      </p:sp>
      <p:sp>
        <p:nvSpPr>
          <p:cNvPr id="455725" name="Rectangle 45"/>
          <p:cNvSpPr>
            <a:spLocks noChangeArrowheads="1"/>
          </p:cNvSpPr>
          <p:nvPr/>
        </p:nvSpPr>
        <p:spPr bwMode="auto">
          <a:xfrm>
            <a:off x="990600" y="1066800"/>
            <a:ext cx="3492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300" b="0" dirty="0">
                <a:latin typeface="宋体" panose="02010600030101010101" pitchFamily="2" charset="-122"/>
              </a:rPr>
              <a:t>I</a:t>
            </a:r>
            <a:r>
              <a:rPr lang="en-US" altLang="zh-CN" sz="3300" b="0" baseline="-25000" dirty="0">
                <a:latin typeface="宋体" panose="02010600030101010101" pitchFamily="2" charset="-122"/>
              </a:rPr>
              <a:t>1</a:t>
            </a:r>
          </a:p>
        </p:txBody>
      </p:sp>
      <p:sp>
        <p:nvSpPr>
          <p:cNvPr id="455727" name="Rectangle 47"/>
          <p:cNvSpPr>
            <a:spLocks noChangeArrowheads="1"/>
          </p:cNvSpPr>
          <p:nvPr/>
        </p:nvSpPr>
        <p:spPr bwMode="auto">
          <a:xfrm>
            <a:off x="4775200" y="2619375"/>
            <a:ext cx="3492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300" b="0" dirty="0">
                <a:latin typeface="宋体" panose="02010600030101010101" pitchFamily="2" charset="-122"/>
              </a:rPr>
              <a:t>E</a:t>
            </a:r>
            <a:r>
              <a:rPr lang="en-US" altLang="zh-CN" sz="3300" b="0" baseline="-25000" dirty="0">
                <a:latin typeface="宋体" panose="02010600030101010101" pitchFamily="2" charset="-122"/>
              </a:rPr>
              <a:t>2</a:t>
            </a:r>
          </a:p>
        </p:txBody>
      </p:sp>
      <p:sp>
        <p:nvSpPr>
          <p:cNvPr id="455729" name="Rectangle 49"/>
          <p:cNvSpPr>
            <a:spLocks noChangeArrowheads="1"/>
          </p:cNvSpPr>
          <p:nvPr/>
        </p:nvSpPr>
        <p:spPr bwMode="auto">
          <a:xfrm>
            <a:off x="3862388" y="2619375"/>
            <a:ext cx="3492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300" b="0" dirty="0">
                <a:latin typeface="宋体" panose="02010600030101010101" pitchFamily="2" charset="-122"/>
              </a:rPr>
              <a:t>U</a:t>
            </a:r>
            <a:r>
              <a:rPr lang="en-US" altLang="zh-CN" sz="3300" b="0" baseline="-25000" dirty="0">
                <a:latin typeface="宋体" panose="02010600030101010101" pitchFamily="2" charset="-122"/>
              </a:rPr>
              <a:t>2</a:t>
            </a:r>
          </a:p>
        </p:txBody>
      </p:sp>
      <p:sp>
        <p:nvSpPr>
          <p:cNvPr id="455731" name="Freeform 51"/>
          <p:cNvSpPr>
            <a:spLocks/>
          </p:cNvSpPr>
          <p:nvPr/>
        </p:nvSpPr>
        <p:spPr bwMode="auto">
          <a:xfrm>
            <a:off x="1816100" y="1422400"/>
            <a:ext cx="207963" cy="104775"/>
          </a:xfrm>
          <a:custGeom>
            <a:avLst/>
            <a:gdLst>
              <a:gd name="T0" fmla="*/ 0 w 131"/>
              <a:gd name="T1" fmla="*/ 0 h 66"/>
              <a:gd name="T2" fmla="*/ 131 w 131"/>
              <a:gd name="T3" fmla="*/ 33 h 66"/>
              <a:gd name="T4" fmla="*/ 0 w 131"/>
              <a:gd name="T5" fmla="*/ 66 h 66"/>
              <a:gd name="T6" fmla="*/ 0 w 131"/>
              <a:gd name="T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66">
                <a:moveTo>
                  <a:pt x="0" y="0"/>
                </a:moveTo>
                <a:lnTo>
                  <a:pt x="131" y="33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349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32" name="Line 52"/>
          <p:cNvSpPr>
            <a:spLocks noChangeShapeType="1"/>
          </p:cNvSpPr>
          <p:nvPr/>
        </p:nvSpPr>
        <p:spPr bwMode="auto">
          <a:xfrm flipH="1">
            <a:off x="1438275" y="1474788"/>
            <a:ext cx="420688" cy="1587"/>
          </a:xfrm>
          <a:prstGeom prst="line">
            <a:avLst/>
          </a:prstGeom>
          <a:noFill/>
          <a:ln w="349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33" name="Rectangle 53"/>
          <p:cNvSpPr>
            <a:spLocks noChangeArrowheads="1"/>
          </p:cNvSpPr>
          <p:nvPr/>
        </p:nvSpPr>
        <p:spPr bwMode="auto">
          <a:xfrm>
            <a:off x="3981450" y="1066800"/>
            <a:ext cx="3492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300" b="0" dirty="0">
                <a:latin typeface="宋体" panose="02010600030101010101" pitchFamily="2" charset="-122"/>
              </a:rPr>
              <a:t>I</a:t>
            </a:r>
            <a:r>
              <a:rPr lang="en-US" altLang="zh-CN" sz="3300" b="0" baseline="-25000" dirty="0">
                <a:latin typeface="宋体" panose="02010600030101010101" pitchFamily="2" charset="-122"/>
              </a:rPr>
              <a:t>2</a:t>
            </a:r>
          </a:p>
        </p:txBody>
      </p:sp>
      <p:sp>
        <p:nvSpPr>
          <p:cNvPr id="455735" name="Freeform 55"/>
          <p:cNvSpPr>
            <a:spLocks/>
          </p:cNvSpPr>
          <p:nvPr/>
        </p:nvSpPr>
        <p:spPr bwMode="auto">
          <a:xfrm>
            <a:off x="3184525" y="1422400"/>
            <a:ext cx="207963" cy="104775"/>
          </a:xfrm>
          <a:custGeom>
            <a:avLst/>
            <a:gdLst>
              <a:gd name="T0" fmla="*/ 131 w 131"/>
              <a:gd name="T1" fmla="*/ 0 h 66"/>
              <a:gd name="T2" fmla="*/ 0 w 131"/>
              <a:gd name="T3" fmla="*/ 33 h 66"/>
              <a:gd name="T4" fmla="*/ 131 w 131"/>
              <a:gd name="T5" fmla="*/ 66 h 66"/>
              <a:gd name="T6" fmla="*/ 131 w 131"/>
              <a:gd name="T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" h="66">
                <a:moveTo>
                  <a:pt x="131" y="0"/>
                </a:moveTo>
                <a:lnTo>
                  <a:pt x="0" y="33"/>
                </a:lnTo>
                <a:lnTo>
                  <a:pt x="131" y="66"/>
                </a:lnTo>
                <a:lnTo>
                  <a:pt x="131" y="0"/>
                </a:lnTo>
                <a:close/>
              </a:path>
            </a:pathLst>
          </a:custGeom>
          <a:solidFill>
            <a:srgbClr val="FF0000"/>
          </a:solidFill>
          <a:ln w="34925">
            <a:solidFill>
              <a:srgbClr val="FFFF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5736" name="Line 56"/>
          <p:cNvSpPr>
            <a:spLocks noChangeShapeType="1"/>
          </p:cNvSpPr>
          <p:nvPr/>
        </p:nvSpPr>
        <p:spPr bwMode="auto">
          <a:xfrm>
            <a:off x="3349625" y="1474788"/>
            <a:ext cx="420688" cy="1587"/>
          </a:xfrm>
          <a:prstGeom prst="line">
            <a:avLst/>
          </a:prstGeom>
          <a:noFill/>
          <a:ln w="349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37" name="Freeform 57"/>
          <p:cNvSpPr>
            <a:spLocks/>
          </p:cNvSpPr>
          <p:nvPr/>
        </p:nvSpPr>
        <p:spPr bwMode="auto">
          <a:xfrm>
            <a:off x="2225675" y="2816225"/>
            <a:ext cx="119063" cy="196850"/>
          </a:xfrm>
          <a:custGeom>
            <a:avLst/>
            <a:gdLst>
              <a:gd name="T0" fmla="*/ 75 w 75"/>
              <a:gd name="T1" fmla="*/ 0 h 124"/>
              <a:gd name="T2" fmla="*/ 38 w 75"/>
              <a:gd name="T3" fmla="*/ 124 h 124"/>
              <a:gd name="T4" fmla="*/ 0 w 75"/>
              <a:gd name="T5" fmla="*/ 0 h 124"/>
              <a:gd name="T6" fmla="*/ 75 w 75"/>
              <a:gd name="T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" h="124">
                <a:moveTo>
                  <a:pt x="75" y="0"/>
                </a:moveTo>
                <a:lnTo>
                  <a:pt x="38" y="124"/>
                </a:lnTo>
                <a:lnTo>
                  <a:pt x="0" y="0"/>
                </a:lnTo>
                <a:lnTo>
                  <a:pt x="75" y="0"/>
                </a:lnTo>
                <a:close/>
              </a:path>
            </a:pathLst>
          </a:custGeom>
          <a:solidFill>
            <a:srgbClr val="FF0000"/>
          </a:solidFill>
          <a:ln w="349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38" name="Line 58"/>
          <p:cNvSpPr>
            <a:spLocks noChangeShapeType="1"/>
          </p:cNvSpPr>
          <p:nvPr/>
        </p:nvSpPr>
        <p:spPr bwMode="auto">
          <a:xfrm flipV="1">
            <a:off x="2286000" y="2457450"/>
            <a:ext cx="1588" cy="396875"/>
          </a:xfrm>
          <a:prstGeom prst="line">
            <a:avLst/>
          </a:prstGeom>
          <a:noFill/>
          <a:ln w="349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5739" name="Rectangle 59"/>
          <p:cNvSpPr>
            <a:spLocks noChangeArrowheads="1"/>
          </p:cNvSpPr>
          <p:nvPr/>
        </p:nvSpPr>
        <p:spPr bwMode="auto">
          <a:xfrm>
            <a:off x="1758950" y="2438400"/>
            <a:ext cx="3492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300" b="0" dirty="0">
                <a:latin typeface="宋体" panose="02010600030101010101" pitchFamily="2" charset="-122"/>
              </a:rPr>
              <a:t>I</a:t>
            </a:r>
            <a:r>
              <a:rPr lang="en-US" altLang="zh-CN" sz="3300" b="0" baseline="-25000" dirty="0">
                <a:latin typeface="宋体" panose="02010600030101010101" pitchFamily="2" charset="-122"/>
              </a:rPr>
              <a:t>3</a:t>
            </a:r>
          </a:p>
        </p:txBody>
      </p:sp>
      <p:sp>
        <p:nvSpPr>
          <p:cNvPr id="455741" name="Rectangle 61"/>
          <p:cNvSpPr>
            <a:spLocks noChangeArrowheads="1"/>
          </p:cNvSpPr>
          <p:nvPr/>
        </p:nvSpPr>
        <p:spPr bwMode="auto">
          <a:xfrm>
            <a:off x="3354388" y="1885950"/>
            <a:ext cx="266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500" b="0" dirty="0">
                <a:latin typeface="宋体" panose="02010600030101010101" pitchFamily="2" charset="-122"/>
              </a:rPr>
              <a:t>R</a:t>
            </a:r>
            <a:r>
              <a:rPr lang="en-US" altLang="zh-CN" sz="2500" b="0" baseline="-25000" dirty="0">
                <a:latin typeface="宋体" panose="02010600030101010101" pitchFamily="2" charset="-122"/>
              </a:rPr>
              <a:t>2</a:t>
            </a:r>
          </a:p>
        </p:txBody>
      </p:sp>
      <p:sp>
        <p:nvSpPr>
          <p:cNvPr id="455743" name="Rectangle 63"/>
          <p:cNvSpPr>
            <a:spLocks noChangeArrowheads="1"/>
          </p:cNvSpPr>
          <p:nvPr/>
        </p:nvSpPr>
        <p:spPr bwMode="auto">
          <a:xfrm>
            <a:off x="1608138" y="1885950"/>
            <a:ext cx="266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500" b="0" dirty="0">
                <a:latin typeface="宋体" panose="02010600030101010101" pitchFamily="2" charset="-122"/>
              </a:rPr>
              <a:t>R</a:t>
            </a:r>
            <a:r>
              <a:rPr lang="en-US" altLang="zh-CN" sz="2500" b="0" baseline="-25000" dirty="0">
                <a:latin typeface="宋体" panose="02010600030101010101" pitchFamily="2" charset="-122"/>
              </a:rPr>
              <a:t>1</a:t>
            </a:r>
          </a:p>
        </p:txBody>
      </p:sp>
      <p:sp>
        <p:nvSpPr>
          <p:cNvPr id="455745" name="Rectangle 65"/>
          <p:cNvSpPr>
            <a:spLocks noChangeArrowheads="1"/>
          </p:cNvSpPr>
          <p:nvPr/>
        </p:nvSpPr>
        <p:spPr bwMode="auto">
          <a:xfrm>
            <a:off x="2762250" y="2600325"/>
            <a:ext cx="266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500" b="0" dirty="0">
                <a:latin typeface="宋体" panose="02010600030101010101" pitchFamily="2" charset="-122"/>
              </a:rPr>
              <a:t>R</a:t>
            </a:r>
            <a:r>
              <a:rPr lang="en-US" altLang="zh-CN" sz="2500" b="0" baseline="-25000" dirty="0">
                <a:latin typeface="宋体" panose="02010600030101010101" pitchFamily="2" charset="-122"/>
              </a:rPr>
              <a:t>3</a:t>
            </a:r>
          </a:p>
        </p:txBody>
      </p:sp>
      <p:sp>
        <p:nvSpPr>
          <p:cNvPr id="455747" name="Rectangle 67"/>
          <p:cNvSpPr>
            <a:spLocks noChangeArrowheads="1"/>
          </p:cNvSpPr>
          <p:nvPr/>
        </p:nvSpPr>
        <p:spPr bwMode="auto">
          <a:xfrm>
            <a:off x="2438400" y="1295400"/>
            <a:ext cx="1587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500" dirty="0">
                <a:latin typeface="宋体" panose="02010600030101010101" pitchFamily="2" charset="-122"/>
              </a:rPr>
              <a:t>a</a:t>
            </a:r>
            <a:endParaRPr lang="en-US" altLang="zh-CN" dirty="0"/>
          </a:p>
        </p:txBody>
      </p:sp>
      <p:sp>
        <p:nvSpPr>
          <p:cNvPr id="455748" name="Rectangle 68"/>
          <p:cNvSpPr>
            <a:spLocks noChangeArrowheads="1"/>
          </p:cNvSpPr>
          <p:nvPr/>
        </p:nvSpPr>
        <p:spPr bwMode="auto">
          <a:xfrm>
            <a:off x="2590800" y="3962400"/>
            <a:ext cx="1587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500" dirty="0">
                <a:latin typeface="宋体" panose="02010600030101010101" pitchFamily="2" charset="-122"/>
              </a:rPr>
              <a:t>b</a:t>
            </a:r>
            <a:endParaRPr lang="en-US" altLang="zh-CN" dirty="0"/>
          </a:p>
        </p:txBody>
      </p:sp>
      <p:sp>
        <p:nvSpPr>
          <p:cNvPr id="455749" name="Rectangle 69"/>
          <p:cNvSpPr>
            <a:spLocks noChangeArrowheads="1"/>
          </p:cNvSpPr>
          <p:nvPr/>
        </p:nvSpPr>
        <p:spPr bwMode="auto">
          <a:xfrm>
            <a:off x="381000" y="1371600"/>
            <a:ext cx="1587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500" dirty="0">
                <a:latin typeface="宋体" panose="02010600030101010101" pitchFamily="2" charset="-122"/>
              </a:rPr>
              <a:t>c</a:t>
            </a:r>
            <a:endParaRPr lang="en-US" altLang="zh-CN" dirty="0"/>
          </a:p>
        </p:txBody>
      </p:sp>
      <p:sp>
        <p:nvSpPr>
          <p:cNvPr id="455750" name="Rectangle 70"/>
          <p:cNvSpPr>
            <a:spLocks noChangeArrowheads="1"/>
          </p:cNvSpPr>
          <p:nvPr/>
        </p:nvSpPr>
        <p:spPr bwMode="auto">
          <a:xfrm>
            <a:off x="4614863" y="1425575"/>
            <a:ext cx="1587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500" dirty="0">
                <a:latin typeface="宋体" panose="02010600030101010101" pitchFamily="2" charset="-122"/>
              </a:rPr>
              <a:t>d</a:t>
            </a:r>
            <a:endParaRPr lang="en-US" altLang="zh-CN" dirty="0"/>
          </a:p>
        </p:txBody>
      </p:sp>
      <p:sp>
        <p:nvSpPr>
          <p:cNvPr id="455684" name="Text Box 4"/>
          <p:cNvSpPr txBox="1">
            <a:spLocks noChangeArrowheads="1"/>
          </p:cNvSpPr>
          <p:nvPr/>
        </p:nvSpPr>
        <p:spPr bwMode="auto">
          <a:xfrm>
            <a:off x="5213350" y="1751013"/>
            <a:ext cx="3567113" cy="180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如图  </a:t>
            </a:r>
            <a:r>
              <a:rPr lang="en-US" altLang="zh-CN" sz="2800" i="1" dirty="0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 dirty="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en-US" altLang="zh-CN" sz="2800" dirty="0">
                <a:latin typeface="Times New Roman" panose="02020603050405020304" pitchFamily="18" charset="0"/>
                <a:ea typeface="楷体_GB2312" pitchFamily="49" charset="-122"/>
              </a:rPr>
              <a:t>＋</a:t>
            </a:r>
            <a:r>
              <a:rPr lang="en-US" altLang="zh-CN" sz="2800" i="1" dirty="0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 dirty="0">
                <a:latin typeface="Times New Roman" panose="02020603050405020304" pitchFamily="18" charset="0"/>
                <a:ea typeface="楷体_GB2312" pitchFamily="49" charset="-122"/>
              </a:rPr>
              <a:t>2</a:t>
            </a:r>
            <a:r>
              <a:rPr lang="en-US" altLang="zh-CN" sz="2800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800" i="1" dirty="0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 dirty="0">
                <a:latin typeface="Times New Roman" panose="02020603050405020304" pitchFamily="18" charset="0"/>
                <a:ea typeface="楷体_GB2312" pitchFamily="49" charset="-122"/>
              </a:rPr>
              <a:t>3</a:t>
            </a:r>
            <a:endParaRPr lang="en-US" altLang="zh-CN" sz="2800" dirty="0">
              <a:latin typeface="Times New Roman" panose="02020603050405020304" pitchFamily="18" charset="0"/>
              <a:ea typeface="楷体_GB2312" pitchFamily="49" charset="-122"/>
            </a:endParaRPr>
          </a:p>
          <a:p>
            <a:pPr algn="l" eaLnBrk="0" hangingPunct="0">
              <a:spcBef>
                <a:spcPct val="50000"/>
              </a:spcBef>
            </a:pPr>
            <a:r>
              <a:rPr lang="en-US" altLang="zh-CN" sz="2800" dirty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或   </a:t>
            </a:r>
            <a:r>
              <a:rPr lang="en-US" altLang="zh-CN" sz="2800" i="1" dirty="0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 dirty="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en-US" altLang="zh-CN" sz="2800" dirty="0">
                <a:latin typeface="Times New Roman" panose="02020603050405020304" pitchFamily="18" charset="0"/>
                <a:ea typeface="楷体_GB2312" pitchFamily="49" charset="-122"/>
              </a:rPr>
              <a:t>＋</a:t>
            </a:r>
            <a:r>
              <a:rPr lang="en-US" altLang="zh-CN" sz="2800" i="1" dirty="0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 dirty="0">
                <a:latin typeface="Times New Roman" panose="02020603050405020304" pitchFamily="18" charset="0"/>
                <a:ea typeface="楷体_GB2312" pitchFamily="49" charset="-122"/>
              </a:rPr>
              <a:t>2</a:t>
            </a:r>
            <a:r>
              <a:rPr lang="en-US" altLang="zh-CN" sz="2800" dirty="0">
                <a:latin typeface="Times New Roman" panose="02020603050405020304" pitchFamily="18" charset="0"/>
                <a:ea typeface="楷体_GB2312" pitchFamily="49" charset="-122"/>
              </a:rPr>
              <a:t>－</a:t>
            </a:r>
            <a:r>
              <a:rPr lang="en-US" altLang="zh-CN" sz="2800" i="1" dirty="0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 dirty="0">
                <a:latin typeface="Times New Roman" panose="02020603050405020304" pitchFamily="18" charset="0"/>
                <a:ea typeface="楷体_GB2312" pitchFamily="49" charset="-122"/>
              </a:rPr>
              <a:t>3</a:t>
            </a:r>
            <a:r>
              <a:rPr lang="en-US" altLang="zh-CN" sz="2800" dirty="0">
                <a:latin typeface="楷体_GB2312" pitchFamily="49" charset="-122"/>
                <a:ea typeface="楷体_GB2312" pitchFamily="49" charset="-122"/>
              </a:rPr>
              <a:t>＝0</a:t>
            </a:r>
          </a:p>
          <a:p>
            <a:pPr algn="l" eaLnBrk="0" hangingPunct="0">
              <a:spcBef>
                <a:spcPct val="50000"/>
              </a:spcBef>
            </a:pPr>
            <a:r>
              <a:rPr lang="en-US" altLang="zh-CN" sz="2800" dirty="0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en-US" altLang="en-US" sz="2800" dirty="0">
                <a:latin typeface="楷体_GB2312" pitchFamily="49" charset="-122"/>
                <a:ea typeface="楷体_GB2312" pitchFamily="49" charset="-122"/>
              </a:rPr>
              <a:t>即  </a:t>
            </a:r>
            <a:r>
              <a:rPr lang="en-US" altLang="en-US" sz="2800" dirty="0"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</a:t>
            </a:r>
            <a:r>
              <a:rPr lang="en-US" altLang="zh-CN" sz="2800" i="1" dirty="0"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I</a:t>
            </a:r>
            <a:r>
              <a:rPr lang="en-US" altLang="zh-CN" sz="2800" dirty="0"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＝0</a:t>
            </a:r>
            <a:endParaRPr lang="en-US" altLang="zh-CN" sz="2800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5685" name="Text Box 5"/>
          <p:cNvSpPr txBox="1">
            <a:spLocks noChangeArrowheads="1"/>
          </p:cNvSpPr>
          <p:nvPr/>
        </p:nvSpPr>
        <p:spPr bwMode="auto">
          <a:xfrm>
            <a:off x="579438" y="4697413"/>
            <a:ext cx="8396287" cy="180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在任一瞬时，</a:t>
            </a:r>
            <a:r>
              <a:rPr lang="zh-CN" altLang="en-US" sz="280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流向</a:t>
            </a:r>
            <a:r>
              <a:rPr lang="zh-CN" altLang="en-US" sz="28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某一结点的</a:t>
            </a:r>
            <a:r>
              <a:rPr lang="zh-CN" altLang="en-US" sz="280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电流之和</a:t>
            </a:r>
            <a:r>
              <a:rPr lang="zh-CN" altLang="en-US" sz="28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应该等于</a:t>
            </a:r>
            <a:r>
              <a:rPr lang="zh-CN" altLang="en-US" sz="280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流出</a:t>
            </a:r>
          </a:p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该结点</a:t>
            </a:r>
            <a:r>
              <a:rPr lang="zh-CN" altLang="en-US" sz="28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的电流之和。即在任一瞬时，一个结点上电流</a:t>
            </a:r>
          </a:p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的代数和恒等于</a:t>
            </a:r>
            <a:r>
              <a:rPr lang="zh-CN" altLang="en-US" sz="280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零。</a:t>
            </a:r>
          </a:p>
        </p:txBody>
      </p:sp>
      <p:sp>
        <p:nvSpPr>
          <p:cNvPr id="455686" name="Rectangle 6"/>
          <p:cNvSpPr>
            <a:spLocks noChangeArrowheads="1"/>
          </p:cNvSpPr>
          <p:nvPr/>
        </p:nvSpPr>
        <p:spPr bwMode="auto">
          <a:xfrm>
            <a:off x="4251325" y="3108325"/>
            <a:ext cx="184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 eaLnBrk="0" hangingPunct="0"/>
            <a:endParaRPr kumimoji="0" lang="zh-CN" altLang="en-US" sz="3600" b="0">
              <a:latin typeface="楷体_GB2312" pitchFamily="49" charset="-122"/>
              <a:ea typeface="楷体_GB2312" pitchFamily="49" charset="-122"/>
            </a:endParaRPr>
          </a:p>
          <a:p>
            <a:pPr algn="l" eaLnBrk="0" hangingPunct="0"/>
            <a:endParaRPr kumimoji="0" lang="zh-CN" altLang="en-US" sz="3600" b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5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5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455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55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5682" grpId="0" autoUpdateAnimBg="0"/>
      <p:bldP spid="455684" grpId="0" autoUpdateAnimBg="0"/>
      <p:bldP spid="455685" grpId="0" autoUpdateAnimBg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Text Box 2"/>
          <p:cNvSpPr txBox="1">
            <a:spLocks noChangeArrowheads="1"/>
          </p:cNvSpPr>
          <p:nvPr/>
        </p:nvSpPr>
        <p:spPr bwMode="auto">
          <a:xfrm>
            <a:off x="304800" y="685800"/>
            <a:ext cx="8534400" cy="194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SzPct val="80000"/>
              <a:buFontTx/>
              <a:buBlip>
                <a:blip r:embed="rId3"/>
              </a:buBlip>
            </a:pP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KCL</a:t>
            </a:r>
            <a:r>
              <a:rPr lang="zh-CN" altLang="en-US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的也适用于广义节点，即适合于一个闭合面。右图所示电路，根据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KCL</a:t>
            </a:r>
            <a:r>
              <a:rPr lang="zh-CN" altLang="en-US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设流入节点的电流为负，则：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SzPct val="80000"/>
            </a:pPr>
            <a:r>
              <a:rPr lang="en-US" altLang="zh-CN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           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1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+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2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+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3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=0</a:t>
            </a:r>
            <a:endParaRPr lang="zh-CN" altLang="en-US" sz="3200">
              <a:solidFill>
                <a:schemeClr val="tx2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graphicFrame>
        <p:nvGraphicFramePr>
          <p:cNvPr id="494595" name="Object 3"/>
          <p:cNvGraphicFramePr>
            <a:graphicFrameLocks noChangeAspect="1"/>
          </p:cNvGraphicFramePr>
          <p:nvPr/>
        </p:nvGraphicFramePr>
        <p:xfrm>
          <a:off x="990600" y="2743200"/>
          <a:ext cx="6629400" cy="402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647" name="Visio" r:id="rId4" imgW="1686154" imgH="1011631" progId="Visio.Drawing.6">
                  <p:embed/>
                </p:oleObj>
              </mc:Choice>
              <mc:Fallback>
                <p:oleObj name="Visio" r:id="rId4" imgW="1686154" imgH="1011631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743200"/>
                        <a:ext cx="6629400" cy="40211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AutoShape 2"/>
          <p:cNvSpPr>
            <a:spLocks noChangeArrowheads="1"/>
          </p:cNvSpPr>
          <p:nvPr/>
        </p:nvSpPr>
        <p:spPr bwMode="auto">
          <a:xfrm>
            <a:off x="3943350" y="2132013"/>
            <a:ext cx="696913" cy="463550"/>
          </a:xfrm>
          <a:prstGeom prst="bracketPair">
            <a:avLst>
              <a:gd name="adj" fmla="val 16667"/>
            </a:avLst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解</a:t>
            </a:r>
            <a:endParaRPr lang="zh-CN" altLang="en-US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6708" name="Line 4"/>
          <p:cNvSpPr>
            <a:spLocks noChangeShapeType="1"/>
          </p:cNvSpPr>
          <p:nvPr/>
        </p:nvSpPr>
        <p:spPr bwMode="auto">
          <a:xfrm>
            <a:off x="2016125" y="4294188"/>
            <a:ext cx="83026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456709" name="Group 5"/>
          <p:cNvGrpSpPr>
            <a:grpSpLocks/>
          </p:cNvGrpSpPr>
          <p:nvPr/>
        </p:nvGrpSpPr>
        <p:grpSpPr bwMode="auto">
          <a:xfrm>
            <a:off x="355600" y="4159250"/>
            <a:ext cx="1704975" cy="231775"/>
            <a:chOff x="600" y="724"/>
            <a:chExt cx="624" cy="64"/>
          </a:xfrm>
        </p:grpSpPr>
        <p:sp>
          <p:nvSpPr>
            <p:cNvPr id="456710" name="Line 6"/>
            <p:cNvSpPr>
              <a:spLocks noChangeShapeType="1"/>
            </p:cNvSpPr>
            <p:nvPr/>
          </p:nvSpPr>
          <p:spPr bwMode="auto">
            <a:xfrm>
              <a:off x="600" y="762"/>
              <a:ext cx="6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6711" name="Rectangle 7"/>
            <p:cNvSpPr>
              <a:spLocks noChangeArrowheads="1"/>
            </p:cNvSpPr>
            <p:nvPr/>
          </p:nvSpPr>
          <p:spPr bwMode="auto">
            <a:xfrm>
              <a:off x="751" y="724"/>
              <a:ext cx="285" cy="6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56712" name="Rectangle 8"/>
          <p:cNvSpPr>
            <a:spLocks noChangeArrowheads="1"/>
          </p:cNvSpPr>
          <p:nvPr/>
        </p:nvSpPr>
        <p:spPr bwMode="auto">
          <a:xfrm>
            <a:off x="355600" y="4294188"/>
            <a:ext cx="4857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1</a:t>
            </a:r>
            <a:endParaRPr lang="en-US" altLang="zh-CN" sz="3200" i="1"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456713" name="Group 9"/>
          <p:cNvGrpSpPr>
            <a:grpSpLocks/>
          </p:cNvGrpSpPr>
          <p:nvPr/>
        </p:nvGrpSpPr>
        <p:grpSpPr bwMode="auto">
          <a:xfrm>
            <a:off x="1927225" y="2651125"/>
            <a:ext cx="239713" cy="1709738"/>
            <a:chOff x="1636" y="432"/>
            <a:chExt cx="88" cy="624"/>
          </a:xfrm>
        </p:grpSpPr>
        <p:sp>
          <p:nvSpPr>
            <p:cNvPr id="456714" name="Line 10"/>
            <p:cNvSpPr>
              <a:spLocks noChangeShapeType="1"/>
            </p:cNvSpPr>
            <p:nvPr/>
          </p:nvSpPr>
          <p:spPr bwMode="auto">
            <a:xfrm>
              <a:off x="1672" y="432"/>
              <a:ext cx="0" cy="6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6715" name="Rectangle 11"/>
            <p:cNvSpPr>
              <a:spLocks noChangeArrowheads="1"/>
            </p:cNvSpPr>
            <p:nvPr/>
          </p:nvSpPr>
          <p:spPr bwMode="auto">
            <a:xfrm>
              <a:off x="1636" y="583"/>
              <a:ext cx="88" cy="28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56716" name="Rectangle 12"/>
          <p:cNvSpPr>
            <a:spLocks noChangeArrowheads="1"/>
          </p:cNvSpPr>
          <p:nvPr/>
        </p:nvSpPr>
        <p:spPr bwMode="auto">
          <a:xfrm>
            <a:off x="2320925" y="2781300"/>
            <a:ext cx="485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I</a:t>
            </a:r>
            <a:r>
              <a:rPr lang="en-US" altLang="zh-CN" sz="2800" i="1" baseline="-25000">
                <a:latin typeface="楷体_GB2312" pitchFamily="49" charset="-122"/>
                <a:ea typeface="楷体_GB2312" pitchFamily="49" charset="-122"/>
              </a:rPr>
              <a:t>2</a:t>
            </a:r>
          </a:p>
        </p:txBody>
      </p:sp>
      <p:grpSp>
        <p:nvGrpSpPr>
          <p:cNvPr id="456717" name="Group 13"/>
          <p:cNvGrpSpPr>
            <a:grpSpLocks/>
          </p:cNvGrpSpPr>
          <p:nvPr/>
        </p:nvGrpSpPr>
        <p:grpSpPr bwMode="auto">
          <a:xfrm>
            <a:off x="2060575" y="4159250"/>
            <a:ext cx="1701800" cy="231775"/>
            <a:chOff x="600" y="724"/>
            <a:chExt cx="624" cy="64"/>
          </a:xfrm>
        </p:grpSpPr>
        <p:sp>
          <p:nvSpPr>
            <p:cNvPr id="456718" name="Line 14"/>
            <p:cNvSpPr>
              <a:spLocks noChangeShapeType="1"/>
            </p:cNvSpPr>
            <p:nvPr/>
          </p:nvSpPr>
          <p:spPr bwMode="auto">
            <a:xfrm>
              <a:off x="600" y="762"/>
              <a:ext cx="6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6719" name="Rectangle 15"/>
            <p:cNvSpPr>
              <a:spLocks noChangeArrowheads="1"/>
            </p:cNvSpPr>
            <p:nvPr/>
          </p:nvSpPr>
          <p:spPr bwMode="auto">
            <a:xfrm>
              <a:off x="751" y="724"/>
              <a:ext cx="285" cy="6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56720" name="Rectangle 16"/>
          <p:cNvSpPr>
            <a:spLocks noChangeArrowheads="1"/>
          </p:cNvSpPr>
          <p:nvPr/>
        </p:nvSpPr>
        <p:spPr bwMode="auto">
          <a:xfrm>
            <a:off x="3122613" y="4294188"/>
            <a:ext cx="4857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楷体_GB2312" pitchFamily="49" charset="-122"/>
                <a:ea typeface="楷体_GB2312" pitchFamily="49" charset="-122"/>
              </a:rPr>
              <a:t>I</a:t>
            </a:r>
            <a:r>
              <a:rPr lang="en-US" altLang="zh-CN" sz="2800" i="1" baseline="-25000">
                <a:latin typeface="楷体_GB2312" pitchFamily="49" charset="-122"/>
                <a:ea typeface="楷体_GB2312" pitchFamily="49" charset="-122"/>
              </a:rPr>
              <a:t>3</a:t>
            </a:r>
          </a:p>
        </p:txBody>
      </p:sp>
      <p:grpSp>
        <p:nvGrpSpPr>
          <p:cNvPr id="456721" name="Group 17"/>
          <p:cNvGrpSpPr>
            <a:grpSpLocks/>
          </p:cNvGrpSpPr>
          <p:nvPr/>
        </p:nvGrpSpPr>
        <p:grpSpPr bwMode="auto">
          <a:xfrm>
            <a:off x="1927225" y="4227513"/>
            <a:ext cx="239713" cy="1709737"/>
            <a:chOff x="1636" y="432"/>
            <a:chExt cx="88" cy="624"/>
          </a:xfrm>
        </p:grpSpPr>
        <p:sp>
          <p:nvSpPr>
            <p:cNvPr id="456722" name="Line 18"/>
            <p:cNvSpPr>
              <a:spLocks noChangeShapeType="1"/>
            </p:cNvSpPr>
            <p:nvPr/>
          </p:nvSpPr>
          <p:spPr bwMode="auto">
            <a:xfrm>
              <a:off x="1672" y="432"/>
              <a:ext cx="0" cy="6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6723" name="Rectangle 19"/>
            <p:cNvSpPr>
              <a:spLocks noChangeArrowheads="1"/>
            </p:cNvSpPr>
            <p:nvPr/>
          </p:nvSpPr>
          <p:spPr bwMode="auto">
            <a:xfrm>
              <a:off x="1636" y="583"/>
              <a:ext cx="88" cy="28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56724" name="Rectangle 20"/>
          <p:cNvSpPr>
            <a:spLocks noChangeArrowheads="1"/>
          </p:cNvSpPr>
          <p:nvPr/>
        </p:nvSpPr>
        <p:spPr bwMode="auto">
          <a:xfrm>
            <a:off x="2286000" y="5029200"/>
            <a:ext cx="5111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3200" i="1">
                <a:latin typeface="楷体_GB2312" pitchFamily="49" charset="-122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4</a:t>
            </a:r>
            <a:endParaRPr lang="en-US" altLang="zh-CN" sz="32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6725" name="Line 21"/>
          <p:cNvSpPr>
            <a:spLocks noChangeShapeType="1"/>
          </p:cNvSpPr>
          <p:nvPr/>
        </p:nvSpPr>
        <p:spPr bwMode="auto">
          <a:xfrm flipV="1">
            <a:off x="2320925" y="2781300"/>
            <a:ext cx="0" cy="5254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6726" name="Line 22"/>
          <p:cNvSpPr>
            <a:spLocks noChangeShapeType="1"/>
          </p:cNvSpPr>
          <p:nvPr/>
        </p:nvSpPr>
        <p:spPr bwMode="auto">
          <a:xfrm flipH="1">
            <a:off x="2568575" y="4584700"/>
            <a:ext cx="52546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6727" name="Line 23"/>
          <p:cNvSpPr>
            <a:spLocks noChangeShapeType="1"/>
          </p:cNvSpPr>
          <p:nvPr/>
        </p:nvSpPr>
        <p:spPr bwMode="auto">
          <a:xfrm>
            <a:off x="2320925" y="5148263"/>
            <a:ext cx="0" cy="52546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6728" name="Line 24"/>
          <p:cNvSpPr>
            <a:spLocks noChangeShapeType="1"/>
          </p:cNvSpPr>
          <p:nvPr/>
        </p:nvSpPr>
        <p:spPr bwMode="auto">
          <a:xfrm>
            <a:off x="909638" y="4584700"/>
            <a:ext cx="65405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6729" name="Text Box 25"/>
          <p:cNvSpPr txBox="1">
            <a:spLocks noChangeArrowheads="1"/>
          </p:cNvSpPr>
          <p:nvPr/>
        </p:nvSpPr>
        <p:spPr bwMode="auto">
          <a:xfrm>
            <a:off x="3970338" y="2960688"/>
            <a:ext cx="4975225" cy="244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由</a:t>
            </a:r>
            <a:r>
              <a:rPr lang="zh-CN" altLang="en-US" sz="280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基尔霍夫电流定律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可列出</a:t>
            </a:r>
          </a:p>
          <a:p>
            <a:pPr algn="l" eaLnBrk="0" hangingPunct="0">
              <a:spcBef>
                <a:spcPct val="50000"/>
              </a:spcBef>
            </a:pP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＋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3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4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＝0</a:t>
            </a:r>
          </a:p>
          <a:p>
            <a:pPr algn="l" eaLnBrk="0" hangingPunct="0">
              <a:spcBef>
                <a:spcPct val="50000"/>
              </a:spcBef>
            </a:pP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2－（－3）＋（－2）－I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＝0</a:t>
            </a:r>
          </a:p>
          <a:p>
            <a:pPr algn="l" eaLnBrk="0" hangingPunct="0">
              <a:spcBef>
                <a:spcPct val="50000"/>
              </a:spcBef>
            </a:pPr>
            <a:endParaRPr lang="zh-CN" altLang="en-US" sz="280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6730" name="Text Box 26"/>
          <p:cNvSpPr txBox="1">
            <a:spLocks noChangeArrowheads="1"/>
          </p:cNvSpPr>
          <p:nvPr/>
        </p:nvSpPr>
        <p:spPr bwMode="auto">
          <a:xfrm>
            <a:off x="5035550" y="5095875"/>
            <a:ext cx="2417763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可得</a:t>
            </a:r>
          </a:p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4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＝3A</a:t>
            </a:r>
          </a:p>
        </p:txBody>
      </p:sp>
      <p:grpSp>
        <p:nvGrpSpPr>
          <p:cNvPr id="456731" name="Group 27"/>
          <p:cNvGrpSpPr>
            <a:grpSpLocks/>
          </p:cNvGrpSpPr>
          <p:nvPr/>
        </p:nvGrpSpPr>
        <p:grpSpPr bwMode="auto">
          <a:xfrm>
            <a:off x="0" y="0"/>
            <a:ext cx="9144000" cy="1828800"/>
            <a:chOff x="0" y="0"/>
            <a:chExt cx="5760" cy="1152"/>
          </a:xfrm>
        </p:grpSpPr>
        <p:sp>
          <p:nvSpPr>
            <p:cNvPr id="456732" name="Text Box 28"/>
            <p:cNvSpPr txBox="1">
              <a:spLocks noChangeArrowheads="1"/>
            </p:cNvSpPr>
            <p:nvPr/>
          </p:nvSpPr>
          <p:spPr bwMode="auto">
            <a:xfrm>
              <a:off x="446" y="487"/>
              <a:ext cx="5025" cy="327"/>
            </a:xfrm>
            <a:prstGeom prst="rect">
              <a:avLst/>
            </a:prstGeom>
            <a:solidFill>
              <a:srgbClr val="59032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zh-CN" altLang="en-US" sz="2800">
                  <a:latin typeface="楷体_GB2312" pitchFamily="49" charset="-122"/>
                  <a:ea typeface="楷体_GB2312" pitchFamily="49" charset="-122"/>
                </a:rPr>
                <a:t>已知：如图所示，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I</a:t>
              </a:r>
              <a:r>
                <a:rPr lang="en-US" altLang="zh-CN" sz="2800" baseline="-25000">
                  <a:latin typeface="Times New Roman" panose="02020603050405020304" pitchFamily="18" charset="0"/>
                  <a:ea typeface="楷体_GB2312" pitchFamily="49" charset="-122"/>
                </a:rPr>
                <a:t>1</a:t>
              </a:r>
              <a:r>
                <a:rPr lang="en-US" altLang="zh-CN" sz="2800">
                  <a:latin typeface="Times New Roman" panose="02020603050405020304" pitchFamily="18" charset="0"/>
                  <a:ea typeface="楷体_GB2312" pitchFamily="49" charset="-122"/>
                </a:rPr>
                <a:t>＝2A，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I</a:t>
              </a:r>
              <a:r>
                <a:rPr lang="en-US" altLang="zh-CN" sz="2800" baseline="-25000">
                  <a:latin typeface="Times New Roman" panose="02020603050405020304" pitchFamily="18" charset="0"/>
                  <a:ea typeface="楷体_GB2312" pitchFamily="49" charset="-122"/>
                </a:rPr>
                <a:t>2</a:t>
              </a:r>
              <a:r>
                <a:rPr lang="en-US" altLang="zh-CN" sz="2800">
                  <a:latin typeface="Times New Roman" panose="02020603050405020304" pitchFamily="18" charset="0"/>
                  <a:ea typeface="楷体_GB2312" pitchFamily="49" charset="-122"/>
                </a:rPr>
                <a:t>＝－3A，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I</a:t>
              </a:r>
              <a:r>
                <a:rPr lang="en-US" altLang="zh-CN" sz="2800" baseline="-25000">
                  <a:latin typeface="Times New Roman" panose="02020603050405020304" pitchFamily="18" charset="0"/>
                  <a:ea typeface="楷体_GB2312" pitchFamily="49" charset="-122"/>
                </a:rPr>
                <a:t>3</a:t>
              </a:r>
              <a:r>
                <a:rPr lang="en-US" altLang="zh-CN" sz="2800">
                  <a:latin typeface="Times New Roman" panose="02020603050405020304" pitchFamily="18" charset="0"/>
                  <a:ea typeface="楷体_GB2312" pitchFamily="49" charset="-122"/>
                </a:rPr>
                <a:t>＝－2A，</a:t>
              </a:r>
            </a:p>
          </p:txBody>
        </p:sp>
        <p:sp>
          <p:nvSpPr>
            <p:cNvPr id="456733" name="Text Box 29"/>
            <p:cNvSpPr txBox="1">
              <a:spLocks noChangeArrowheads="1"/>
            </p:cNvSpPr>
            <p:nvPr/>
          </p:nvSpPr>
          <p:spPr bwMode="auto">
            <a:xfrm>
              <a:off x="434" y="785"/>
              <a:ext cx="952" cy="327"/>
            </a:xfrm>
            <a:prstGeom prst="rect">
              <a:avLst/>
            </a:prstGeom>
            <a:solidFill>
              <a:srgbClr val="59032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zh-CN" altLang="en-US" sz="2800">
                  <a:latin typeface="楷体_GB2312" pitchFamily="49" charset="-122"/>
                  <a:ea typeface="楷体_GB2312" pitchFamily="49" charset="-122"/>
                </a:rPr>
                <a:t>试求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I</a:t>
              </a:r>
              <a:r>
                <a:rPr lang="en-US" altLang="zh-CN" sz="2800" baseline="-25000">
                  <a:latin typeface="Times New Roman" panose="02020603050405020304" pitchFamily="18" charset="0"/>
                  <a:ea typeface="楷体_GB2312" pitchFamily="49" charset="-122"/>
                </a:rPr>
                <a:t>4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</a:rPr>
                <a:t>。</a:t>
              </a:r>
            </a:p>
          </p:txBody>
        </p:sp>
        <p:sp>
          <p:nvSpPr>
            <p:cNvPr id="456734" name="AutoShape 30"/>
            <p:cNvSpPr>
              <a:spLocks noChangeArrowheads="1"/>
            </p:cNvSpPr>
            <p:nvPr/>
          </p:nvSpPr>
          <p:spPr bwMode="auto">
            <a:xfrm>
              <a:off x="0" y="0"/>
              <a:ext cx="2784" cy="396"/>
            </a:xfrm>
            <a:prstGeom prst="ribbon2">
              <a:avLst>
                <a:gd name="adj1" fmla="val 12500"/>
                <a:gd name="adj2" fmla="val 50000"/>
              </a:avLst>
            </a:prstGeom>
            <a:solidFill>
              <a:srgbClr val="590322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latin typeface="楷体_GB2312" pitchFamily="49" charset="-122"/>
                  <a:ea typeface="楷体_GB2312" pitchFamily="49" charset="-122"/>
                </a:rPr>
                <a:t>例题1.5</a:t>
              </a:r>
            </a:p>
          </p:txBody>
        </p:sp>
        <p:sp>
          <p:nvSpPr>
            <p:cNvPr id="456735" name="Line 31"/>
            <p:cNvSpPr>
              <a:spLocks noChangeShapeType="1"/>
            </p:cNvSpPr>
            <p:nvPr/>
          </p:nvSpPr>
          <p:spPr bwMode="auto">
            <a:xfrm>
              <a:off x="0" y="1128"/>
              <a:ext cx="5760" cy="24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prstDash val="lgDashDot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6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6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6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6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56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456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6706" grpId="0" animBg="1" autoUpdateAnimBg="0"/>
      <p:bldP spid="456729" grpId="0" autoUpdateAnimBg="0"/>
      <p:bldP spid="456730" grpId="0" autoUpdateAnimBg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30" name="Text Box 2"/>
          <p:cNvSpPr txBox="1">
            <a:spLocks noChangeArrowheads="1"/>
          </p:cNvSpPr>
          <p:nvPr/>
        </p:nvSpPr>
        <p:spPr bwMode="auto">
          <a:xfrm>
            <a:off x="1127125" y="328613"/>
            <a:ext cx="6775450" cy="762000"/>
          </a:xfrm>
          <a:prstGeom prst="rect">
            <a:avLst/>
          </a:prstGeom>
          <a:solidFill>
            <a:srgbClr val="5903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4400">
                <a:latin typeface="楷体_GB2312" pitchFamily="49" charset="-122"/>
                <a:ea typeface="楷体_GB2312" pitchFamily="49" charset="-122"/>
              </a:rPr>
              <a:t>二、基尔霍夫电压定律</a:t>
            </a:r>
            <a:r>
              <a:rPr lang="en-US" altLang="zh-CN" sz="3600">
                <a:latin typeface="Times New Roman" panose="02020603050405020304" pitchFamily="18" charset="0"/>
                <a:ea typeface="楷体_GB2312" pitchFamily="49" charset="-122"/>
              </a:rPr>
              <a:t>KVL</a:t>
            </a:r>
            <a:endParaRPr lang="zh-CN" altLang="en-US" sz="360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457731" name="Rectangle 3"/>
          <p:cNvSpPr>
            <a:spLocks noChangeArrowheads="1"/>
          </p:cNvSpPr>
          <p:nvPr/>
        </p:nvSpPr>
        <p:spPr bwMode="auto">
          <a:xfrm>
            <a:off x="401638" y="1249363"/>
            <a:ext cx="8396287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从回路中任意一点出发，沿顺时针方向或逆时针方向</a:t>
            </a:r>
          </a:p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循行一周，则在这个方向上的电位升之和等于电位降</a:t>
            </a:r>
          </a:p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之和. 或电压的代数和为</a:t>
            </a:r>
            <a:r>
              <a:rPr lang="zh-CN" altLang="en-US">
                <a:latin typeface="Times New Roman" panose="02020603050405020304" pitchFamily="18" charset="0"/>
                <a:ea typeface="楷体_GB2312" pitchFamily="49" charset="-122"/>
              </a:rPr>
              <a:t> 0</a:t>
            </a:r>
            <a:r>
              <a:rPr lang="zh-CN" altLang="en-US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457801" name="Freeform 73"/>
          <p:cNvSpPr>
            <a:spLocks/>
          </p:cNvSpPr>
          <p:nvPr/>
        </p:nvSpPr>
        <p:spPr bwMode="auto">
          <a:xfrm>
            <a:off x="420688" y="4491038"/>
            <a:ext cx="498475" cy="596900"/>
          </a:xfrm>
          <a:custGeom>
            <a:avLst/>
            <a:gdLst>
              <a:gd name="T0" fmla="*/ 0 w 314"/>
              <a:gd name="T1" fmla="*/ 187 h 376"/>
              <a:gd name="T2" fmla="*/ 3 w 314"/>
              <a:gd name="T3" fmla="*/ 150 h 376"/>
              <a:gd name="T4" fmla="*/ 14 w 314"/>
              <a:gd name="T5" fmla="*/ 110 h 376"/>
              <a:gd name="T6" fmla="*/ 30 w 314"/>
              <a:gd name="T7" fmla="*/ 77 h 376"/>
              <a:gd name="T8" fmla="*/ 51 w 314"/>
              <a:gd name="T9" fmla="*/ 47 h 376"/>
              <a:gd name="T10" fmla="*/ 78 w 314"/>
              <a:gd name="T11" fmla="*/ 23 h 376"/>
              <a:gd name="T12" fmla="*/ 108 w 314"/>
              <a:gd name="T13" fmla="*/ 7 h 376"/>
              <a:gd name="T14" fmla="*/ 140 w 314"/>
              <a:gd name="T15" fmla="*/ 0 h 376"/>
              <a:gd name="T16" fmla="*/ 172 w 314"/>
              <a:gd name="T17" fmla="*/ 0 h 376"/>
              <a:gd name="T18" fmla="*/ 204 w 314"/>
              <a:gd name="T19" fmla="*/ 7 h 376"/>
              <a:gd name="T20" fmla="*/ 234 w 314"/>
              <a:gd name="T21" fmla="*/ 23 h 376"/>
              <a:gd name="T22" fmla="*/ 261 w 314"/>
              <a:gd name="T23" fmla="*/ 47 h 376"/>
              <a:gd name="T24" fmla="*/ 284 w 314"/>
              <a:gd name="T25" fmla="*/ 77 h 376"/>
              <a:gd name="T26" fmla="*/ 300 w 314"/>
              <a:gd name="T27" fmla="*/ 110 h 376"/>
              <a:gd name="T28" fmla="*/ 309 w 314"/>
              <a:gd name="T29" fmla="*/ 150 h 376"/>
              <a:gd name="T30" fmla="*/ 314 w 314"/>
              <a:gd name="T31" fmla="*/ 187 h 376"/>
              <a:gd name="T32" fmla="*/ 309 w 314"/>
              <a:gd name="T33" fmla="*/ 227 h 376"/>
              <a:gd name="T34" fmla="*/ 300 w 314"/>
              <a:gd name="T35" fmla="*/ 264 h 376"/>
              <a:gd name="T36" fmla="*/ 284 w 314"/>
              <a:gd name="T37" fmla="*/ 299 h 376"/>
              <a:gd name="T38" fmla="*/ 261 w 314"/>
              <a:gd name="T39" fmla="*/ 330 h 376"/>
              <a:gd name="T40" fmla="*/ 234 w 314"/>
              <a:gd name="T41" fmla="*/ 353 h 376"/>
              <a:gd name="T42" fmla="*/ 204 w 314"/>
              <a:gd name="T43" fmla="*/ 367 h 376"/>
              <a:gd name="T44" fmla="*/ 172 w 314"/>
              <a:gd name="T45" fmla="*/ 376 h 376"/>
              <a:gd name="T46" fmla="*/ 140 w 314"/>
              <a:gd name="T47" fmla="*/ 376 h 376"/>
              <a:gd name="T48" fmla="*/ 108 w 314"/>
              <a:gd name="T49" fmla="*/ 367 h 376"/>
              <a:gd name="T50" fmla="*/ 78 w 314"/>
              <a:gd name="T51" fmla="*/ 353 h 376"/>
              <a:gd name="T52" fmla="*/ 51 w 314"/>
              <a:gd name="T53" fmla="*/ 330 h 376"/>
              <a:gd name="T54" fmla="*/ 30 w 314"/>
              <a:gd name="T55" fmla="*/ 299 h 376"/>
              <a:gd name="T56" fmla="*/ 14 w 314"/>
              <a:gd name="T57" fmla="*/ 264 h 376"/>
              <a:gd name="T58" fmla="*/ 3 w 314"/>
              <a:gd name="T59" fmla="*/ 227 h 376"/>
              <a:gd name="T60" fmla="*/ 0 w 314"/>
              <a:gd name="T61" fmla="*/ 187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14" h="376">
                <a:moveTo>
                  <a:pt x="0" y="187"/>
                </a:moveTo>
                <a:lnTo>
                  <a:pt x="3" y="150"/>
                </a:lnTo>
                <a:lnTo>
                  <a:pt x="14" y="110"/>
                </a:lnTo>
                <a:lnTo>
                  <a:pt x="30" y="77"/>
                </a:lnTo>
                <a:lnTo>
                  <a:pt x="51" y="47"/>
                </a:lnTo>
                <a:lnTo>
                  <a:pt x="78" y="23"/>
                </a:lnTo>
                <a:lnTo>
                  <a:pt x="108" y="7"/>
                </a:lnTo>
                <a:lnTo>
                  <a:pt x="140" y="0"/>
                </a:lnTo>
                <a:lnTo>
                  <a:pt x="172" y="0"/>
                </a:lnTo>
                <a:lnTo>
                  <a:pt x="204" y="7"/>
                </a:lnTo>
                <a:lnTo>
                  <a:pt x="234" y="23"/>
                </a:lnTo>
                <a:lnTo>
                  <a:pt x="261" y="47"/>
                </a:lnTo>
                <a:lnTo>
                  <a:pt x="284" y="77"/>
                </a:lnTo>
                <a:lnTo>
                  <a:pt x="300" y="110"/>
                </a:lnTo>
                <a:lnTo>
                  <a:pt x="309" y="150"/>
                </a:lnTo>
                <a:lnTo>
                  <a:pt x="314" y="187"/>
                </a:lnTo>
                <a:lnTo>
                  <a:pt x="309" y="227"/>
                </a:lnTo>
                <a:lnTo>
                  <a:pt x="300" y="264"/>
                </a:lnTo>
                <a:lnTo>
                  <a:pt x="284" y="299"/>
                </a:lnTo>
                <a:lnTo>
                  <a:pt x="261" y="330"/>
                </a:lnTo>
                <a:lnTo>
                  <a:pt x="234" y="353"/>
                </a:lnTo>
                <a:lnTo>
                  <a:pt x="204" y="367"/>
                </a:lnTo>
                <a:lnTo>
                  <a:pt x="172" y="376"/>
                </a:lnTo>
                <a:lnTo>
                  <a:pt x="140" y="376"/>
                </a:lnTo>
                <a:lnTo>
                  <a:pt x="108" y="367"/>
                </a:lnTo>
                <a:lnTo>
                  <a:pt x="78" y="353"/>
                </a:lnTo>
                <a:lnTo>
                  <a:pt x="51" y="330"/>
                </a:lnTo>
                <a:lnTo>
                  <a:pt x="30" y="299"/>
                </a:lnTo>
                <a:lnTo>
                  <a:pt x="14" y="264"/>
                </a:lnTo>
                <a:lnTo>
                  <a:pt x="3" y="227"/>
                </a:lnTo>
                <a:lnTo>
                  <a:pt x="0" y="187"/>
                </a:lnTo>
                <a:close/>
              </a:path>
            </a:pathLst>
          </a:custGeom>
          <a:noFill/>
          <a:ln w="36576">
            <a:solidFill>
              <a:srgbClr val="FFFF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02" name="Line 74"/>
          <p:cNvSpPr>
            <a:spLocks noChangeShapeType="1"/>
          </p:cNvSpPr>
          <p:nvPr/>
        </p:nvSpPr>
        <p:spPr bwMode="auto">
          <a:xfrm>
            <a:off x="668338" y="4286250"/>
            <a:ext cx="1587" cy="1003300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03" name="Line 75"/>
          <p:cNvSpPr>
            <a:spLocks noChangeShapeType="1"/>
          </p:cNvSpPr>
          <p:nvPr/>
        </p:nvSpPr>
        <p:spPr bwMode="auto">
          <a:xfrm>
            <a:off x="744538" y="4371975"/>
            <a:ext cx="163512" cy="1588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04" name="Line 76"/>
          <p:cNvSpPr>
            <a:spLocks noChangeShapeType="1"/>
          </p:cNvSpPr>
          <p:nvPr/>
        </p:nvSpPr>
        <p:spPr bwMode="auto">
          <a:xfrm>
            <a:off x="828675" y="4286250"/>
            <a:ext cx="1588" cy="168275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05" name="Line 77"/>
          <p:cNvSpPr>
            <a:spLocks noChangeShapeType="1"/>
          </p:cNvSpPr>
          <p:nvPr/>
        </p:nvSpPr>
        <p:spPr bwMode="auto">
          <a:xfrm>
            <a:off x="744538" y="5289550"/>
            <a:ext cx="163512" cy="1588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06" name="Rectangle 78"/>
          <p:cNvSpPr>
            <a:spLocks noChangeArrowheads="1"/>
          </p:cNvSpPr>
          <p:nvPr/>
        </p:nvSpPr>
        <p:spPr bwMode="auto">
          <a:xfrm>
            <a:off x="3181350" y="3509963"/>
            <a:ext cx="687388" cy="219075"/>
          </a:xfrm>
          <a:prstGeom prst="rect">
            <a:avLst/>
          </a:prstGeom>
          <a:solidFill>
            <a:srgbClr val="FFFFFF"/>
          </a:solidFill>
          <a:ln w="36513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7807" name="Line 79"/>
          <p:cNvSpPr>
            <a:spLocks noChangeShapeType="1"/>
          </p:cNvSpPr>
          <p:nvPr/>
        </p:nvSpPr>
        <p:spPr bwMode="auto">
          <a:xfrm flipH="1">
            <a:off x="2952750" y="3617913"/>
            <a:ext cx="228600" cy="1587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08" name="Line 80"/>
          <p:cNvSpPr>
            <a:spLocks noChangeShapeType="1"/>
          </p:cNvSpPr>
          <p:nvPr/>
        </p:nvSpPr>
        <p:spPr bwMode="auto">
          <a:xfrm>
            <a:off x="3868738" y="3617913"/>
            <a:ext cx="228600" cy="1587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09" name="Rectangle 81"/>
          <p:cNvSpPr>
            <a:spLocks noChangeArrowheads="1"/>
          </p:cNvSpPr>
          <p:nvPr/>
        </p:nvSpPr>
        <p:spPr bwMode="auto">
          <a:xfrm>
            <a:off x="1384300" y="3509963"/>
            <a:ext cx="685800" cy="219075"/>
          </a:xfrm>
          <a:prstGeom prst="rect">
            <a:avLst/>
          </a:prstGeom>
          <a:solidFill>
            <a:srgbClr val="FFFFFF"/>
          </a:solidFill>
          <a:ln w="36513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7810" name="Line 82"/>
          <p:cNvSpPr>
            <a:spLocks noChangeShapeType="1"/>
          </p:cNvSpPr>
          <p:nvPr/>
        </p:nvSpPr>
        <p:spPr bwMode="auto">
          <a:xfrm flipH="1">
            <a:off x="1155700" y="3617913"/>
            <a:ext cx="228600" cy="1587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11" name="Line 83"/>
          <p:cNvSpPr>
            <a:spLocks noChangeShapeType="1"/>
          </p:cNvSpPr>
          <p:nvPr/>
        </p:nvSpPr>
        <p:spPr bwMode="auto">
          <a:xfrm>
            <a:off x="2070100" y="3617913"/>
            <a:ext cx="228600" cy="1587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12" name="Line 84"/>
          <p:cNvSpPr>
            <a:spLocks noChangeShapeType="1"/>
          </p:cNvSpPr>
          <p:nvPr/>
        </p:nvSpPr>
        <p:spPr bwMode="auto">
          <a:xfrm flipV="1">
            <a:off x="665163" y="3617913"/>
            <a:ext cx="1587" cy="668337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13" name="Line 85"/>
          <p:cNvSpPr>
            <a:spLocks noChangeShapeType="1"/>
          </p:cNvSpPr>
          <p:nvPr/>
        </p:nvSpPr>
        <p:spPr bwMode="auto">
          <a:xfrm flipV="1">
            <a:off x="4587875" y="3617913"/>
            <a:ext cx="1588" cy="668337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14" name="Line 86"/>
          <p:cNvSpPr>
            <a:spLocks noChangeShapeType="1"/>
          </p:cNvSpPr>
          <p:nvPr/>
        </p:nvSpPr>
        <p:spPr bwMode="auto">
          <a:xfrm>
            <a:off x="4587875" y="5289550"/>
            <a:ext cx="1588" cy="668338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15" name="Freeform 87"/>
          <p:cNvSpPr>
            <a:spLocks/>
          </p:cNvSpPr>
          <p:nvPr/>
        </p:nvSpPr>
        <p:spPr bwMode="auto">
          <a:xfrm>
            <a:off x="4343400" y="4491038"/>
            <a:ext cx="498475" cy="596900"/>
          </a:xfrm>
          <a:custGeom>
            <a:avLst/>
            <a:gdLst>
              <a:gd name="T0" fmla="*/ 0 w 314"/>
              <a:gd name="T1" fmla="*/ 187 h 376"/>
              <a:gd name="T2" fmla="*/ 3 w 314"/>
              <a:gd name="T3" fmla="*/ 150 h 376"/>
              <a:gd name="T4" fmla="*/ 14 w 314"/>
              <a:gd name="T5" fmla="*/ 110 h 376"/>
              <a:gd name="T6" fmla="*/ 30 w 314"/>
              <a:gd name="T7" fmla="*/ 77 h 376"/>
              <a:gd name="T8" fmla="*/ 53 w 314"/>
              <a:gd name="T9" fmla="*/ 47 h 376"/>
              <a:gd name="T10" fmla="*/ 78 w 314"/>
              <a:gd name="T11" fmla="*/ 23 h 376"/>
              <a:gd name="T12" fmla="*/ 108 w 314"/>
              <a:gd name="T13" fmla="*/ 7 h 376"/>
              <a:gd name="T14" fmla="*/ 140 w 314"/>
              <a:gd name="T15" fmla="*/ 0 h 376"/>
              <a:gd name="T16" fmla="*/ 174 w 314"/>
              <a:gd name="T17" fmla="*/ 0 h 376"/>
              <a:gd name="T18" fmla="*/ 206 w 314"/>
              <a:gd name="T19" fmla="*/ 7 h 376"/>
              <a:gd name="T20" fmla="*/ 236 w 314"/>
              <a:gd name="T21" fmla="*/ 23 h 376"/>
              <a:gd name="T22" fmla="*/ 261 w 314"/>
              <a:gd name="T23" fmla="*/ 47 h 376"/>
              <a:gd name="T24" fmla="*/ 284 w 314"/>
              <a:gd name="T25" fmla="*/ 77 h 376"/>
              <a:gd name="T26" fmla="*/ 300 w 314"/>
              <a:gd name="T27" fmla="*/ 110 h 376"/>
              <a:gd name="T28" fmla="*/ 309 w 314"/>
              <a:gd name="T29" fmla="*/ 150 h 376"/>
              <a:gd name="T30" fmla="*/ 314 w 314"/>
              <a:gd name="T31" fmla="*/ 187 h 376"/>
              <a:gd name="T32" fmla="*/ 309 w 314"/>
              <a:gd name="T33" fmla="*/ 227 h 376"/>
              <a:gd name="T34" fmla="*/ 300 w 314"/>
              <a:gd name="T35" fmla="*/ 264 h 376"/>
              <a:gd name="T36" fmla="*/ 284 w 314"/>
              <a:gd name="T37" fmla="*/ 299 h 376"/>
              <a:gd name="T38" fmla="*/ 261 w 314"/>
              <a:gd name="T39" fmla="*/ 330 h 376"/>
              <a:gd name="T40" fmla="*/ 236 w 314"/>
              <a:gd name="T41" fmla="*/ 353 h 376"/>
              <a:gd name="T42" fmla="*/ 206 w 314"/>
              <a:gd name="T43" fmla="*/ 367 h 376"/>
              <a:gd name="T44" fmla="*/ 174 w 314"/>
              <a:gd name="T45" fmla="*/ 376 h 376"/>
              <a:gd name="T46" fmla="*/ 140 w 314"/>
              <a:gd name="T47" fmla="*/ 376 h 376"/>
              <a:gd name="T48" fmla="*/ 108 w 314"/>
              <a:gd name="T49" fmla="*/ 367 h 376"/>
              <a:gd name="T50" fmla="*/ 78 w 314"/>
              <a:gd name="T51" fmla="*/ 353 h 376"/>
              <a:gd name="T52" fmla="*/ 53 w 314"/>
              <a:gd name="T53" fmla="*/ 330 h 376"/>
              <a:gd name="T54" fmla="*/ 30 w 314"/>
              <a:gd name="T55" fmla="*/ 299 h 376"/>
              <a:gd name="T56" fmla="*/ 14 w 314"/>
              <a:gd name="T57" fmla="*/ 264 h 376"/>
              <a:gd name="T58" fmla="*/ 3 w 314"/>
              <a:gd name="T59" fmla="*/ 227 h 376"/>
              <a:gd name="T60" fmla="*/ 0 w 314"/>
              <a:gd name="T61" fmla="*/ 187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14" h="376">
                <a:moveTo>
                  <a:pt x="0" y="187"/>
                </a:moveTo>
                <a:lnTo>
                  <a:pt x="3" y="150"/>
                </a:lnTo>
                <a:lnTo>
                  <a:pt x="14" y="110"/>
                </a:lnTo>
                <a:lnTo>
                  <a:pt x="30" y="77"/>
                </a:lnTo>
                <a:lnTo>
                  <a:pt x="53" y="47"/>
                </a:lnTo>
                <a:lnTo>
                  <a:pt x="78" y="23"/>
                </a:lnTo>
                <a:lnTo>
                  <a:pt x="108" y="7"/>
                </a:lnTo>
                <a:lnTo>
                  <a:pt x="140" y="0"/>
                </a:lnTo>
                <a:lnTo>
                  <a:pt x="174" y="0"/>
                </a:lnTo>
                <a:lnTo>
                  <a:pt x="206" y="7"/>
                </a:lnTo>
                <a:lnTo>
                  <a:pt x="236" y="23"/>
                </a:lnTo>
                <a:lnTo>
                  <a:pt x="261" y="47"/>
                </a:lnTo>
                <a:lnTo>
                  <a:pt x="284" y="77"/>
                </a:lnTo>
                <a:lnTo>
                  <a:pt x="300" y="110"/>
                </a:lnTo>
                <a:lnTo>
                  <a:pt x="309" y="150"/>
                </a:lnTo>
                <a:lnTo>
                  <a:pt x="314" y="187"/>
                </a:lnTo>
                <a:lnTo>
                  <a:pt x="309" y="227"/>
                </a:lnTo>
                <a:lnTo>
                  <a:pt x="300" y="264"/>
                </a:lnTo>
                <a:lnTo>
                  <a:pt x="284" y="299"/>
                </a:lnTo>
                <a:lnTo>
                  <a:pt x="261" y="330"/>
                </a:lnTo>
                <a:lnTo>
                  <a:pt x="236" y="353"/>
                </a:lnTo>
                <a:lnTo>
                  <a:pt x="206" y="367"/>
                </a:lnTo>
                <a:lnTo>
                  <a:pt x="174" y="376"/>
                </a:lnTo>
                <a:lnTo>
                  <a:pt x="140" y="376"/>
                </a:lnTo>
                <a:lnTo>
                  <a:pt x="108" y="367"/>
                </a:lnTo>
                <a:lnTo>
                  <a:pt x="78" y="353"/>
                </a:lnTo>
                <a:lnTo>
                  <a:pt x="53" y="330"/>
                </a:lnTo>
                <a:lnTo>
                  <a:pt x="30" y="299"/>
                </a:lnTo>
                <a:lnTo>
                  <a:pt x="14" y="264"/>
                </a:lnTo>
                <a:lnTo>
                  <a:pt x="3" y="227"/>
                </a:lnTo>
                <a:lnTo>
                  <a:pt x="0" y="187"/>
                </a:lnTo>
                <a:close/>
              </a:path>
            </a:pathLst>
          </a:custGeom>
          <a:noFill/>
          <a:ln w="36576">
            <a:solidFill>
              <a:srgbClr val="FFFF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16" name="Line 88"/>
          <p:cNvSpPr>
            <a:spLocks noChangeShapeType="1"/>
          </p:cNvSpPr>
          <p:nvPr/>
        </p:nvSpPr>
        <p:spPr bwMode="auto">
          <a:xfrm>
            <a:off x="4591050" y="4286250"/>
            <a:ext cx="1588" cy="1003300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17" name="Line 89"/>
          <p:cNvSpPr>
            <a:spLocks noChangeShapeType="1"/>
          </p:cNvSpPr>
          <p:nvPr/>
        </p:nvSpPr>
        <p:spPr bwMode="auto">
          <a:xfrm>
            <a:off x="4260850" y="4386263"/>
            <a:ext cx="166688" cy="1587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18" name="Line 90"/>
          <p:cNvSpPr>
            <a:spLocks noChangeShapeType="1"/>
          </p:cNvSpPr>
          <p:nvPr/>
        </p:nvSpPr>
        <p:spPr bwMode="auto">
          <a:xfrm>
            <a:off x="4343400" y="4286250"/>
            <a:ext cx="1588" cy="201613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19" name="Line 91"/>
          <p:cNvSpPr>
            <a:spLocks noChangeShapeType="1"/>
          </p:cNvSpPr>
          <p:nvPr/>
        </p:nvSpPr>
        <p:spPr bwMode="auto">
          <a:xfrm>
            <a:off x="4260850" y="5289550"/>
            <a:ext cx="166688" cy="1588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20" name="Line 92"/>
          <p:cNvSpPr>
            <a:spLocks noChangeShapeType="1"/>
          </p:cNvSpPr>
          <p:nvPr/>
        </p:nvSpPr>
        <p:spPr bwMode="auto">
          <a:xfrm>
            <a:off x="2619375" y="5251450"/>
            <a:ext cx="6350" cy="706438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21" name="Freeform 93"/>
          <p:cNvSpPr>
            <a:spLocks/>
          </p:cNvSpPr>
          <p:nvPr/>
        </p:nvSpPr>
        <p:spPr bwMode="auto">
          <a:xfrm>
            <a:off x="2582863" y="5913438"/>
            <a:ext cx="87312" cy="92075"/>
          </a:xfrm>
          <a:custGeom>
            <a:avLst/>
            <a:gdLst>
              <a:gd name="T0" fmla="*/ 27 w 55"/>
              <a:gd name="T1" fmla="*/ 0 h 58"/>
              <a:gd name="T2" fmla="*/ 20 w 55"/>
              <a:gd name="T3" fmla="*/ 0 h 58"/>
              <a:gd name="T4" fmla="*/ 16 w 55"/>
              <a:gd name="T5" fmla="*/ 2 h 58"/>
              <a:gd name="T6" fmla="*/ 11 w 55"/>
              <a:gd name="T7" fmla="*/ 7 h 58"/>
              <a:gd name="T8" fmla="*/ 7 w 55"/>
              <a:gd name="T9" fmla="*/ 9 h 58"/>
              <a:gd name="T10" fmla="*/ 2 w 55"/>
              <a:gd name="T11" fmla="*/ 14 h 58"/>
              <a:gd name="T12" fmla="*/ 0 w 55"/>
              <a:gd name="T13" fmla="*/ 21 h 58"/>
              <a:gd name="T14" fmla="*/ 0 w 55"/>
              <a:gd name="T15" fmla="*/ 25 h 58"/>
              <a:gd name="T16" fmla="*/ 0 w 55"/>
              <a:gd name="T17" fmla="*/ 32 h 58"/>
              <a:gd name="T18" fmla="*/ 0 w 55"/>
              <a:gd name="T19" fmla="*/ 37 h 58"/>
              <a:gd name="T20" fmla="*/ 2 w 55"/>
              <a:gd name="T21" fmla="*/ 44 h 58"/>
              <a:gd name="T22" fmla="*/ 7 w 55"/>
              <a:gd name="T23" fmla="*/ 49 h 58"/>
              <a:gd name="T24" fmla="*/ 11 w 55"/>
              <a:gd name="T25" fmla="*/ 53 h 58"/>
              <a:gd name="T26" fmla="*/ 16 w 55"/>
              <a:gd name="T27" fmla="*/ 56 h 58"/>
              <a:gd name="T28" fmla="*/ 23 w 55"/>
              <a:gd name="T29" fmla="*/ 58 h 58"/>
              <a:gd name="T30" fmla="*/ 27 w 55"/>
              <a:gd name="T31" fmla="*/ 58 h 58"/>
              <a:gd name="T32" fmla="*/ 34 w 55"/>
              <a:gd name="T33" fmla="*/ 58 h 58"/>
              <a:gd name="T34" fmla="*/ 39 w 55"/>
              <a:gd name="T35" fmla="*/ 56 h 58"/>
              <a:gd name="T36" fmla="*/ 43 w 55"/>
              <a:gd name="T37" fmla="*/ 51 h 58"/>
              <a:gd name="T38" fmla="*/ 48 w 55"/>
              <a:gd name="T39" fmla="*/ 49 h 58"/>
              <a:gd name="T40" fmla="*/ 52 w 55"/>
              <a:gd name="T41" fmla="*/ 44 h 58"/>
              <a:gd name="T42" fmla="*/ 55 w 55"/>
              <a:gd name="T43" fmla="*/ 37 h 58"/>
              <a:gd name="T44" fmla="*/ 55 w 55"/>
              <a:gd name="T45" fmla="*/ 32 h 58"/>
              <a:gd name="T46" fmla="*/ 55 w 55"/>
              <a:gd name="T47" fmla="*/ 25 h 58"/>
              <a:gd name="T48" fmla="*/ 55 w 55"/>
              <a:gd name="T49" fmla="*/ 21 h 58"/>
              <a:gd name="T50" fmla="*/ 52 w 55"/>
              <a:gd name="T51" fmla="*/ 14 h 58"/>
              <a:gd name="T52" fmla="*/ 48 w 55"/>
              <a:gd name="T53" fmla="*/ 9 h 58"/>
              <a:gd name="T54" fmla="*/ 43 w 55"/>
              <a:gd name="T55" fmla="*/ 4 h 58"/>
              <a:gd name="T56" fmla="*/ 39 w 55"/>
              <a:gd name="T57" fmla="*/ 2 h 58"/>
              <a:gd name="T58" fmla="*/ 32 w 55"/>
              <a:gd name="T59" fmla="*/ 0 h 58"/>
              <a:gd name="T60" fmla="*/ 27 w 55"/>
              <a:gd name="T61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" h="58">
                <a:moveTo>
                  <a:pt x="27" y="0"/>
                </a:moveTo>
                <a:lnTo>
                  <a:pt x="20" y="0"/>
                </a:lnTo>
                <a:lnTo>
                  <a:pt x="16" y="2"/>
                </a:lnTo>
                <a:lnTo>
                  <a:pt x="11" y="7"/>
                </a:lnTo>
                <a:lnTo>
                  <a:pt x="7" y="9"/>
                </a:lnTo>
                <a:lnTo>
                  <a:pt x="2" y="14"/>
                </a:lnTo>
                <a:lnTo>
                  <a:pt x="0" y="21"/>
                </a:lnTo>
                <a:lnTo>
                  <a:pt x="0" y="25"/>
                </a:lnTo>
                <a:lnTo>
                  <a:pt x="0" y="32"/>
                </a:lnTo>
                <a:lnTo>
                  <a:pt x="0" y="37"/>
                </a:lnTo>
                <a:lnTo>
                  <a:pt x="2" y="44"/>
                </a:lnTo>
                <a:lnTo>
                  <a:pt x="7" y="49"/>
                </a:lnTo>
                <a:lnTo>
                  <a:pt x="11" y="53"/>
                </a:lnTo>
                <a:lnTo>
                  <a:pt x="16" y="56"/>
                </a:lnTo>
                <a:lnTo>
                  <a:pt x="23" y="58"/>
                </a:lnTo>
                <a:lnTo>
                  <a:pt x="27" y="58"/>
                </a:lnTo>
                <a:lnTo>
                  <a:pt x="34" y="58"/>
                </a:lnTo>
                <a:lnTo>
                  <a:pt x="39" y="56"/>
                </a:lnTo>
                <a:lnTo>
                  <a:pt x="43" y="51"/>
                </a:lnTo>
                <a:lnTo>
                  <a:pt x="48" y="49"/>
                </a:lnTo>
                <a:lnTo>
                  <a:pt x="52" y="44"/>
                </a:lnTo>
                <a:lnTo>
                  <a:pt x="55" y="37"/>
                </a:lnTo>
                <a:lnTo>
                  <a:pt x="55" y="32"/>
                </a:lnTo>
                <a:lnTo>
                  <a:pt x="55" y="25"/>
                </a:lnTo>
                <a:lnTo>
                  <a:pt x="55" y="21"/>
                </a:lnTo>
                <a:lnTo>
                  <a:pt x="52" y="14"/>
                </a:lnTo>
                <a:lnTo>
                  <a:pt x="48" y="9"/>
                </a:lnTo>
                <a:lnTo>
                  <a:pt x="43" y="4"/>
                </a:lnTo>
                <a:lnTo>
                  <a:pt x="39" y="2"/>
                </a:lnTo>
                <a:lnTo>
                  <a:pt x="32" y="0"/>
                </a:lnTo>
                <a:lnTo>
                  <a:pt x="27" y="0"/>
                </a:lnTo>
                <a:close/>
              </a:path>
            </a:pathLst>
          </a:custGeom>
          <a:solidFill>
            <a:srgbClr val="0000FF"/>
          </a:solidFill>
          <a:ln w="36576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22" name="Line 94"/>
          <p:cNvSpPr>
            <a:spLocks noChangeShapeType="1"/>
          </p:cNvSpPr>
          <p:nvPr/>
        </p:nvSpPr>
        <p:spPr bwMode="auto">
          <a:xfrm>
            <a:off x="4097338" y="3617913"/>
            <a:ext cx="490537" cy="1587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23" name="Freeform 95"/>
          <p:cNvSpPr>
            <a:spLocks/>
          </p:cNvSpPr>
          <p:nvPr/>
        </p:nvSpPr>
        <p:spPr bwMode="auto">
          <a:xfrm>
            <a:off x="4543425" y="3573463"/>
            <a:ext cx="90488" cy="93662"/>
          </a:xfrm>
          <a:custGeom>
            <a:avLst/>
            <a:gdLst>
              <a:gd name="T0" fmla="*/ 0 w 57"/>
              <a:gd name="T1" fmla="*/ 28 h 59"/>
              <a:gd name="T2" fmla="*/ 0 w 57"/>
              <a:gd name="T3" fmla="*/ 35 h 59"/>
              <a:gd name="T4" fmla="*/ 2 w 57"/>
              <a:gd name="T5" fmla="*/ 40 h 59"/>
              <a:gd name="T6" fmla="*/ 5 w 57"/>
              <a:gd name="T7" fmla="*/ 47 h 59"/>
              <a:gd name="T8" fmla="*/ 9 w 57"/>
              <a:gd name="T9" fmla="*/ 52 h 59"/>
              <a:gd name="T10" fmla="*/ 14 w 57"/>
              <a:gd name="T11" fmla="*/ 54 h 59"/>
              <a:gd name="T12" fmla="*/ 18 w 57"/>
              <a:gd name="T13" fmla="*/ 56 h 59"/>
              <a:gd name="T14" fmla="*/ 25 w 57"/>
              <a:gd name="T15" fmla="*/ 59 h 59"/>
              <a:gd name="T16" fmla="*/ 30 w 57"/>
              <a:gd name="T17" fmla="*/ 59 h 59"/>
              <a:gd name="T18" fmla="*/ 37 w 57"/>
              <a:gd name="T19" fmla="*/ 56 h 59"/>
              <a:gd name="T20" fmla="*/ 41 w 57"/>
              <a:gd name="T21" fmla="*/ 54 h 59"/>
              <a:gd name="T22" fmla="*/ 46 w 57"/>
              <a:gd name="T23" fmla="*/ 52 h 59"/>
              <a:gd name="T24" fmla="*/ 51 w 57"/>
              <a:gd name="T25" fmla="*/ 47 h 59"/>
              <a:gd name="T26" fmla="*/ 53 w 57"/>
              <a:gd name="T27" fmla="*/ 40 h 59"/>
              <a:gd name="T28" fmla="*/ 55 w 57"/>
              <a:gd name="T29" fmla="*/ 35 h 59"/>
              <a:gd name="T30" fmla="*/ 57 w 57"/>
              <a:gd name="T31" fmla="*/ 28 h 59"/>
              <a:gd name="T32" fmla="*/ 55 w 57"/>
              <a:gd name="T33" fmla="*/ 24 h 59"/>
              <a:gd name="T34" fmla="*/ 53 w 57"/>
              <a:gd name="T35" fmla="*/ 17 h 59"/>
              <a:gd name="T36" fmla="*/ 51 w 57"/>
              <a:gd name="T37" fmla="*/ 12 h 59"/>
              <a:gd name="T38" fmla="*/ 46 w 57"/>
              <a:gd name="T39" fmla="*/ 7 h 59"/>
              <a:gd name="T40" fmla="*/ 41 w 57"/>
              <a:gd name="T41" fmla="*/ 5 h 59"/>
              <a:gd name="T42" fmla="*/ 37 w 57"/>
              <a:gd name="T43" fmla="*/ 3 h 59"/>
              <a:gd name="T44" fmla="*/ 30 w 57"/>
              <a:gd name="T45" fmla="*/ 0 h 59"/>
              <a:gd name="T46" fmla="*/ 25 w 57"/>
              <a:gd name="T47" fmla="*/ 0 h 59"/>
              <a:gd name="T48" fmla="*/ 18 w 57"/>
              <a:gd name="T49" fmla="*/ 3 h 59"/>
              <a:gd name="T50" fmla="*/ 14 w 57"/>
              <a:gd name="T51" fmla="*/ 5 h 59"/>
              <a:gd name="T52" fmla="*/ 9 w 57"/>
              <a:gd name="T53" fmla="*/ 7 h 59"/>
              <a:gd name="T54" fmla="*/ 5 w 57"/>
              <a:gd name="T55" fmla="*/ 12 h 59"/>
              <a:gd name="T56" fmla="*/ 2 w 57"/>
              <a:gd name="T57" fmla="*/ 17 h 59"/>
              <a:gd name="T58" fmla="*/ 0 w 57"/>
              <a:gd name="T59" fmla="*/ 24 h 59"/>
              <a:gd name="T60" fmla="*/ 0 w 57"/>
              <a:gd name="T61" fmla="*/ 28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7" h="59">
                <a:moveTo>
                  <a:pt x="0" y="28"/>
                </a:moveTo>
                <a:lnTo>
                  <a:pt x="0" y="35"/>
                </a:lnTo>
                <a:lnTo>
                  <a:pt x="2" y="40"/>
                </a:lnTo>
                <a:lnTo>
                  <a:pt x="5" y="47"/>
                </a:lnTo>
                <a:lnTo>
                  <a:pt x="9" y="52"/>
                </a:lnTo>
                <a:lnTo>
                  <a:pt x="14" y="54"/>
                </a:lnTo>
                <a:lnTo>
                  <a:pt x="18" y="56"/>
                </a:lnTo>
                <a:lnTo>
                  <a:pt x="25" y="59"/>
                </a:lnTo>
                <a:lnTo>
                  <a:pt x="30" y="59"/>
                </a:lnTo>
                <a:lnTo>
                  <a:pt x="37" y="56"/>
                </a:lnTo>
                <a:lnTo>
                  <a:pt x="41" y="54"/>
                </a:lnTo>
                <a:lnTo>
                  <a:pt x="46" y="52"/>
                </a:lnTo>
                <a:lnTo>
                  <a:pt x="51" y="47"/>
                </a:lnTo>
                <a:lnTo>
                  <a:pt x="53" y="40"/>
                </a:lnTo>
                <a:lnTo>
                  <a:pt x="55" y="35"/>
                </a:lnTo>
                <a:lnTo>
                  <a:pt x="57" y="28"/>
                </a:lnTo>
                <a:lnTo>
                  <a:pt x="55" y="24"/>
                </a:lnTo>
                <a:lnTo>
                  <a:pt x="53" y="17"/>
                </a:lnTo>
                <a:lnTo>
                  <a:pt x="51" y="12"/>
                </a:lnTo>
                <a:lnTo>
                  <a:pt x="46" y="7"/>
                </a:lnTo>
                <a:lnTo>
                  <a:pt x="41" y="5"/>
                </a:lnTo>
                <a:lnTo>
                  <a:pt x="37" y="3"/>
                </a:lnTo>
                <a:lnTo>
                  <a:pt x="30" y="0"/>
                </a:lnTo>
                <a:lnTo>
                  <a:pt x="25" y="0"/>
                </a:lnTo>
                <a:lnTo>
                  <a:pt x="18" y="3"/>
                </a:lnTo>
                <a:lnTo>
                  <a:pt x="14" y="5"/>
                </a:lnTo>
                <a:lnTo>
                  <a:pt x="9" y="7"/>
                </a:lnTo>
                <a:lnTo>
                  <a:pt x="5" y="12"/>
                </a:lnTo>
                <a:lnTo>
                  <a:pt x="2" y="17"/>
                </a:lnTo>
                <a:lnTo>
                  <a:pt x="0" y="24"/>
                </a:lnTo>
                <a:lnTo>
                  <a:pt x="0" y="28"/>
                </a:lnTo>
                <a:close/>
              </a:path>
            </a:pathLst>
          </a:custGeom>
          <a:solidFill>
            <a:srgbClr val="0000FF"/>
          </a:solidFill>
          <a:ln w="36576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24" name="Line 96"/>
          <p:cNvSpPr>
            <a:spLocks noChangeShapeType="1"/>
          </p:cNvSpPr>
          <p:nvPr/>
        </p:nvSpPr>
        <p:spPr bwMode="auto">
          <a:xfrm>
            <a:off x="665163" y="5289550"/>
            <a:ext cx="1587" cy="668338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25" name="Line 97"/>
          <p:cNvSpPr>
            <a:spLocks noChangeShapeType="1"/>
          </p:cNvSpPr>
          <p:nvPr/>
        </p:nvSpPr>
        <p:spPr bwMode="auto">
          <a:xfrm>
            <a:off x="665163" y="5957888"/>
            <a:ext cx="1960562" cy="1587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26" name="Line 98"/>
          <p:cNvSpPr>
            <a:spLocks noChangeShapeType="1"/>
          </p:cNvSpPr>
          <p:nvPr/>
        </p:nvSpPr>
        <p:spPr bwMode="auto">
          <a:xfrm>
            <a:off x="2298700" y="3617913"/>
            <a:ext cx="654050" cy="1587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27" name="Line 99"/>
          <p:cNvSpPr>
            <a:spLocks noChangeShapeType="1"/>
          </p:cNvSpPr>
          <p:nvPr/>
        </p:nvSpPr>
        <p:spPr bwMode="auto">
          <a:xfrm flipV="1">
            <a:off x="2619375" y="3617913"/>
            <a:ext cx="6350" cy="465137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28" name="Freeform 100"/>
          <p:cNvSpPr>
            <a:spLocks/>
          </p:cNvSpPr>
          <p:nvPr/>
        </p:nvSpPr>
        <p:spPr bwMode="auto">
          <a:xfrm>
            <a:off x="2582863" y="3573463"/>
            <a:ext cx="87312" cy="93662"/>
          </a:xfrm>
          <a:custGeom>
            <a:avLst/>
            <a:gdLst>
              <a:gd name="T0" fmla="*/ 27 w 55"/>
              <a:gd name="T1" fmla="*/ 59 h 59"/>
              <a:gd name="T2" fmla="*/ 32 w 55"/>
              <a:gd name="T3" fmla="*/ 56 h 59"/>
              <a:gd name="T4" fmla="*/ 39 w 55"/>
              <a:gd name="T5" fmla="*/ 56 h 59"/>
              <a:gd name="T6" fmla="*/ 43 w 55"/>
              <a:gd name="T7" fmla="*/ 52 h 59"/>
              <a:gd name="T8" fmla="*/ 48 w 55"/>
              <a:gd name="T9" fmla="*/ 49 h 59"/>
              <a:gd name="T10" fmla="*/ 52 w 55"/>
              <a:gd name="T11" fmla="*/ 45 h 59"/>
              <a:gd name="T12" fmla="*/ 55 w 55"/>
              <a:gd name="T13" fmla="*/ 38 h 59"/>
              <a:gd name="T14" fmla="*/ 55 w 55"/>
              <a:gd name="T15" fmla="*/ 33 h 59"/>
              <a:gd name="T16" fmla="*/ 55 w 55"/>
              <a:gd name="T17" fmla="*/ 26 h 59"/>
              <a:gd name="T18" fmla="*/ 55 w 55"/>
              <a:gd name="T19" fmla="*/ 21 h 59"/>
              <a:gd name="T20" fmla="*/ 52 w 55"/>
              <a:gd name="T21" fmla="*/ 14 h 59"/>
              <a:gd name="T22" fmla="*/ 48 w 55"/>
              <a:gd name="T23" fmla="*/ 10 h 59"/>
              <a:gd name="T24" fmla="*/ 43 w 55"/>
              <a:gd name="T25" fmla="*/ 5 h 59"/>
              <a:gd name="T26" fmla="*/ 39 w 55"/>
              <a:gd name="T27" fmla="*/ 3 h 59"/>
              <a:gd name="T28" fmla="*/ 34 w 55"/>
              <a:gd name="T29" fmla="*/ 0 h 59"/>
              <a:gd name="T30" fmla="*/ 27 w 55"/>
              <a:gd name="T31" fmla="*/ 0 h 59"/>
              <a:gd name="T32" fmla="*/ 23 w 55"/>
              <a:gd name="T33" fmla="*/ 0 h 59"/>
              <a:gd name="T34" fmla="*/ 16 w 55"/>
              <a:gd name="T35" fmla="*/ 3 h 59"/>
              <a:gd name="T36" fmla="*/ 11 w 55"/>
              <a:gd name="T37" fmla="*/ 5 h 59"/>
              <a:gd name="T38" fmla="*/ 7 w 55"/>
              <a:gd name="T39" fmla="*/ 10 h 59"/>
              <a:gd name="T40" fmla="*/ 2 w 55"/>
              <a:gd name="T41" fmla="*/ 14 h 59"/>
              <a:gd name="T42" fmla="*/ 0 w 55"/>
              <a:gd name="T43" fmla="*/ 19 h 59"/>
              <a:gd name="T44" fmla="*/ 0 w 55"/>
              <a:gd name="T45" fmla="*/ 26 h 59"/>
              <a:gd name="T46" fmla="*/ 0 w 55"/>
              <a:gd name="T47" fmla="*/ 31 h 59"/>
              <a:gd name="T48" fmla="*/ 0 w 55"/>
              <a:gd name="T49" fmla="*/ 38 h 59"/>
              <a:gd name="T50" fmla="*/ 2 w 55"/>
              <a:gd name="T51" fmla="*/ 42 h 59"/>
              <a:gd name="T52" fmla="*/ 7 w 55"/>
              <a:gd name="T53" fmla="*/ 47 h 59"/>
              <a:gd name="T54" fmla="*/ 11 w 55"/>
              <a:gd name="T55" fmla="*/ 52 h 59"/>
              <a:gd name="T56" fmla="*/ 16 w 55"/>
              <a:gd name="T57" fmla="*/ 56 h 59"/>
              <a:gd name="T58" fmla="*/ 20 w 55"/>
              <a:gd name="T59" fmla="*/ 56 h 59"/>
              <a:gd name="T60" fmla="*/ 27 w 55"/>
              <a:gd name="T61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" h="59">
                <a:moveTo>
                  <a:pt x="27" y="59"/>
                </a:moveTo>
                <a:lnTo>
                  <a:pt x="32" y="56"/>
                </a:lnTo>
                <a:lnTo>
                  <a:pt x="39" y="56"/>
                </a:lnTo>
                <a:lnTo>
                  <a:pt x="43" y="52"/>
                </a:lnTo>
                <a:lnTo>
                  <a:pt x="48" y="49"/>
                </a:lnTo>
                <a:lnTo>
                  <a:pt x="52" y="45"/>
                </a:lnTo>
                <a:lnTo>
                  <a:pt x="55" y="38"/>
                </a:lnTo>
                <a:lnTo>
                  <a:pt x="55" y="33"/>
                </a:lnTo>
                <a:lnTo>
                  <a:pt x="55" y="26"/>
                </a:lnTo>
                <a:lnTo>
                  <a:pt x="55" y="21"/>
                </a:lnTo>
                <a:lnTo>
                  <a:pt x="52" y="14"/>
                </a:lnTo>
                <a:lnTo>
                  <a:pt x="48" y="10"/>
                </a:lnTo>
                <a:lnTo>
                  <a:pt x="43" y="5"/>
                </a:lnTo>
                <a:lnTo>
                  <a:pt x="39" y="3"/>
                </a:lnTo>
                <a:lnTo>
                  <a:pt x="34" y="0"/>
                </a:lnTo>
                <a:lnTo>
                  <a:pt x="27" y="0"/>
                </a:lnTo>
                <a:lnTo>
                  <a:pt x="23" y="0"/>
                </a:lnTo>
                <a:lnTo>
                  <a:pt x="16" y="3"/>
                </a:lnTo>
                <a:lnTo>
                  <a:pt x="11" y="5"/>
                </a:lnTo>
                <a:lnTo>
                  <a:pt x="7" y="10"/>
                </a:lnTo>
                <a:lnTo>
                  <a:pt x="2" y="14"/>
                </a:lnTo>
                <a:lnTo>
                  <a:pt x="0" y="19"/>
                </a:lnTo>
                <a:lnTo>
                  <a:pt x="0" y="26"/>
                </a:lnTo>
                <a:lnTo>
                  <a:pt x="0" y="31"/>
                </a:lnTo>
                <a:lnTo>
                  <a:pt x="0" y="38"/>
                </a:lnTo>
                <a:lnTo>
                  <a:pt x="2" y="42"/>
                </a:lnTo>
                <a:lnTo>
                  <a:pt x="7" y="47"/>
                </a:lnTo>
                <a:lnTo>
                  <a:pt x="11" y="52"/>
                </a:lnTo>
                <a:lnTo>
                  <a:pt x="16" y="56"/>
                </a:lnTo>
                <a:lnTo>
                  <a:pt x="20" y="56"/>
                </a:lnTo>
                <a:lnTo>
                  <a:pt x="27" y="59"/>
                </a:lnTo>
                <a:close/>
              </a:path>
            </a:pathLst>
          </a:custGeom>
          <a:solidFill>
            <a:srgbClr val="0000FF"/>
          </a:solidFill>
          <a:ln w="36576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29" name="Line 101"/>
          <p:cNvSpPr>
            <a:spLocks noChangeShapeType="1"/>
          </p:cNvSpPr>
          <p:nvPr/>
        </p:nvSpPr>
        <p:spPr bwMode="auto">
          <a:xfrm flipH="1">
            <a:off x="665163" y="3617913"/>
            <a:ext cx="490537" cy="1587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30" name="Freeform 102"/>
          <p:cNvSpPr>
            <a:spLocks/>
          </p:cNvSpPr>
          <p:nvPr/>
        </p:nvSpPr>
        <p:spPr bwMode="auto">
          <a:xfrm>
            <a:off x="617538" y="3573463"/>
            <a:ext cx="90487" cy="93662"/>
          </a:xfrm>
          <a:custGeom>
            <a:avLst/>
            <a:gdLst>
              <a:gd name="T0" fmla="*/ 57 w 57"/>
              <a:gd name="T1" fmla="*/ 28 h 59"/>
              <a:gd name="T2" fmla="*/ 57 w 57"/>
              <a:gd name="T3" fmla="*/ 24 h 59"/>
              <a:gd name="T4" fmla="*/ 55 w 57"/>
              <a:gd name="T5" fmla="*/ 17 h 59"/>
              <a:gd name="T6" fmla="*/ 53 w 57"/>
              <a:gd name="T7" fmla="*/ 12 h 59"/>
              <a:gd name="T8" fmla="*/ 48 w 57"/>
              <a:gd name="T9" fmla="*/ 7 h 59"/>
              <a:gd name="T10" fmla="*/ 43 w 57"/>
              <a:gd name="T11" fmla="*/ 5 h 59"/>
              <a:gd name="T12" fmla="*/ 39 w 57"/>
              <a:gd name="T13" fmla="*/ 3 h 59"/>
              <a:gd name="T14" fmla="*/ 32 w 57"/>
              <a:gd name="T15" fmla="*/ 0 h 59"/>
              <a:gd name="T16" fmla="*/ 27 w 57"/>
              <a:gd name="T17" fmla="*/ 0 h 59"/>
              <a:gd name="T18" fmla="*/ 21 w 57"/>
              <a:gd name="T19" fmla="*/ 3 h 59"/>
              <a:gd name="T20" fmla="*/ 16 w 57"/>
              <a:gd name="T21" fmla="*/ 5 h 59"/>
              <a:gd name="T22" fmla="*/ 11 w 57"/>
              <a:gd name="T23" fmla="*/ 7 h 59"/>
              <a:gd name="T24" fmla="*/ 7 w 57"/>
              <a:gd name="T25" fmla="*/ 12 h 59"/>
              <a:gd name="T26" fmla="*/ 5 w 57"/>
              <a:gd name="T27" fmla="*/ 17 h 59"/>
              <a:gd name="T28" fmla="*/ 2 w 57"/>
              <a:gd name="T29" fmla="*/ 24 h 59"/>
              <a:gd name="T30" fmla="*/ 0 w 57"/>
              <a:gd name="T31" fmla="*/ 28 h 59"/>
              <a:gd name="T32" fmla="*/ 2 w 57"/>
              <a:gd name="T33" fmla="*/ 35 h 59"/>
              <a:gd name="T34" fmla="*/ 5 w 57"/>
              <a:gd name="T35" fmla="*/ 40 h 59"/>
              <a:gd name="T36" fmla="*/ 7 w 57"/>
              <a:gd name="T37" fmla="*/ 47 h 59"/>
              <a:gd name="T38" fmla="*/ 11 w 57"/>
              <a:gd name="T39" fmla="*/ 52 h 59"/>
              <a:gd name="T40" fmla="*/ 16 w 57"/>
              <a:gd name="T41" fmla="*/ 54 h 59"/>
              <a:gd name="T42" fmla="*/ 21 w 57"/>
              <a:gd name="T43" fmla="*/ 56 h 59"/>
              <a:gd name="T44" fmla="*/ 27 w 57"/>
              <a:gd name="T45" fmla="*/ 59 h 59"/>
              <a:gd name="T46" fmla="*/ 32 w 57"/>
              <a:gd name="T47" fmla="*/ 59 h 59"/>
              <a:gd name="T48" fmla="*/ 39 w 57"/>
              <a:gd name="T49" fmla="*/ 56 h 59"/>
              <a:gd name="T50" fmla="*/ 43 w 57"/>
              <a:gd name="T51" fmla="*/ 54 h 59"/>
              <a:gd name="T52" fmla="*/ 48 w 57"/>
              <a:gd name="T53" fmla="*/ 52 h 59"/>
              <a:gd name="T54" fmla="*/ 53 w 57"/>
              <a:gd name="T55" fmla="*/ 47 h 59"/>
              <a:gd name="T56" fmla="*/ 55 w 57"/>
              <a:gd name="T57" fmla="*/ 40 h 59"/>
              <a:gd name="T58" fmla="*/ 57 w 57"/>
              <a:gd name="T59" fmla="*/ 35 h 59"/>
              <a:gd name="T60" fmla="*/ 57 w 57"/>
              <a:gd name="T61" fmla="*/ 28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7" h="59">
                <a:moveTo>
                  <a:pt x="57" y="28"/>
                </a:moveTo>
                <a:lnTo>
                  <a:pt x="57" y="24"/>
                </a:lnTo>
                <a:lnTo>
                  <a:pt x="55" y="17"/>
                </a:lnTo>
                <a:lnTo>
                  <a:pt x="53" y="12"/>
                </a:lnTo>
                <a:lnTo>
                  <a:pt x="48" y="7"/>
                </a:lnTo>
                <a:lnTo>
                  <a:pt x="43" y="5"/>
                </a:lnTo>
                <a:lnTo>
                  <a:pt x="39" y="3"/>
                </a:lnTo>
                <a:lnTo>
                  <a:pt x="32" y="0"/>
                </a:lnTo>
                <a:lnTo>
                  <a:pt x="27" y="0"/>
                </a:lnTo>
                <a:lnTo>
                  <a:pt x="21" y="3"/>
                </a:lnTo>
                <a:lnTo>
                  <a:pt x="16" y="5"/>
                </a:lnTo>
                <a:lnTo>
                  <a:pt x="11" y="7"/>
                </a:lnTo>
                <a:lnTo>
                  <a:pt x="7" y="12"/>
                </a:lnTo>
                <a:lnTo>
                  <a:pt x="5" y="17"/>
                </a:lnTo>
                <a:lnTo>
                  <a:pt x="2" y="24"/>
                </a:lnTo>
                <a:lnTo>
                  <a:pt x="0" y="28"/>
                </a:lnTo>
                <a:lnTo>
                  <a:pt x="2" y="35"/>
                </a:lnTo>
                <a:lnTo>
                  <a:pt x="5" y="40"/>
                </a:lnTo>
                <a:lnTo>
                  <a:pt x="7" y="47"/>
                </a:lnTo>
                <a:lnTo>
                  <a:pt x="11" y="52"/>
                </a:lnTo>
                <a:lnTo>
                  <a:pt x="16" y="54"/>
                </a:lnTo>
                <a:lnTo>
                  <a:pt x="21" y="56"/>
                </a:lnTo>
                <a:lnTo>
                  <a:pt x="27" y="59"/>
                </a:lnTo>
                <a:lnTo>
                  <a:pt x="32" y="59"/>
                </a:lnTo>
                <a:lnTo>
                  <a:pt x="39" y="56"/>
                </a:lnTo>
                <a:lnTo>
                  <a:pt x="43" y="54"/>
                </a:lnTo>
                <a:lnTo>
                  <a:pt x="48" y="52"/>
                </a:lnTo>
                <a:lnTo>
                  <a:pt x="53" y="47"/>
                </a:lnTo>
                <a:lnTo>
                  <a:pt x="55" y="40"/>
                </a:lnTo>
                <a:lnTo>
                  <a:pt x="57" y="35"/>
                </a:lnTo>
                <a:lnTo>
                  <a:pt x="57" y="28"/>
                </a:lnTo>
                <a:close/>
              </a:path>
            </a:pathLst>
          </a:custGeom>
          <a:solidFill>
            <a:srgbClr val="0000FF"/>
          </a:solidFill>
          <a:ln w="36576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31" name="Line 103"/>
          <p:cNvSpPr>
            <a:spLocks noChangeShapeType="1"/>
          </p:cNvSpPr>
          <p:nvPr/>
        </p:nvSpPr>
        <p:spPr bwMode="auto">
          <a:xfrm flipH="1">
            <a:off x="2625725" y="5957888"/>
            <a:ext cx="1962150" cy="1587"/>
          </a:xfrm>
          <a:prstGeom prst="line">
            <a:avLst/>
          </a:prstGeom>
          <a:noFill/>
          <a:ln w="36576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32" name="Freeform 104"/>
          <p:cNvSpPr>
            <a:spLocks/>
          </p:cNvSpPr>
          <p:nvPr/>
        </p:nvSpPr>
        <p:spPr bwMode="auto">
          <a:xfrm>
            <a:off x="2582863" y="5913438"/>
            <a:ext cx="87312" cy="92075"/>
          </a:xfrm>
          <a:custGeom>
            <a:avLst/>
            <a:gdLst>
              <a:gd name="T0" fmla="*/ 55 w 55"/>
              <a:gd name="T1" fmla="*/ 28 h 58"/>
              <a:gd name="T2" fmla="*/ 55 w 55"/>
              <a:gd name="T3" fmla="*/ 23 h 58"/>
              <a:gd name="T4" fmla="*/ 52 w 55"/>
              <a:gd name="T5" fmla="*/ 16 h 58"/>
              <a:gd name="T6" fmla="*/ 50 w 55"/>
              <a:gd name="T7" fmla="*/ 11 h 58"/>
              <a:gd name="T8" fmla="*/ 45 w 55"/>
              <a:gd name="T9" fmla="*/ 7 h 58"/>
              <a:gd name="T10" fmla="*/ 41 w 55"/>
              <a:gd name="T11" fmla="*/ 4 h 58"/>
              <a:gd name="T12" fmla="*/ 36 w 55"/>
              <a:gd name="T13" fmla="*/ 2 h 58"/>
              <a:gd name="T14" fmla="*/ 29 w 55"/>
              <a:gd name="T15" fmla="*/ 0 h 58"/>
              <a:gd name="T16" fmla="*/ 25 w 55"/>
              <a:gd name="T17" fmla="*/ 0 h 58"/>
              <a:gd name="T18" fmla="*/ 18 w 55"/>
              <a:gd name="T19" fmla="*/ 2 h 58"/>
              <a:gd name="T20" fmla="*/ 13 w 55"/>
              <a:gd name="T21" fmla="*/ 4 h 58"/>
              <a:gd name="T22" fmla="*/ 9 w 55"/>
              <a:gd name="T23" fmla="*/ 7 h 58"/>
              <a:gd name="T24" fmla="*/ 4 w 55"/>
              <a:gd name="T25" fmla="*/ 11 h 58"/>
              <a:gd name="T26" fmla="*/ 2 w 55"/>
              <a:gd name="T27" fmla="*/ 16 h 58"/>
              <a:gd name="T28" fmla="*/ 0 w 55"/>
              <a:gd name="T29" fmla="*/ 23 h 58"/>
              <a:gd name="T30" fmla="*/ 0 w 55"/>
              <a:gd name="T31" fmla="*/ 28 h 58"/>
              <a:gd name="T32" fmla="*/ 0 w 55"/>
              <a:gd name="T33" fmla="*/ 35 h 58"/>
              <a:gd name="T34" fmla="*/ 2 w 55"/>
              <a:gd name="T35" fmla="*/ 42 h 58"/>
              <a:gd name="T36" fmla="*/ 4 w 55"/>
              <a:gd name="T37" fmla="*/ 46 h 58"/>
              <a:gd name="T38" fmla="*/ 9 w 55"/>
              <a:gd name="T39" fmla="*/ 51 h 58"/>
              <a:gd name="T40" fmla="*/ 13 w 55"/>
              <a:gd name="T41" fmla="*/ 53 h 58"/>
              <a:gd name="T42" fmla="*/ 18 w 55"/>
              <a:gd name="T43" fmla="*/ 56 h 58"/>
              <a:gd name="T44" fmla="*/ 25 w 55"/>
              <a:gd name="T45" fmla="*/ 58 h 58"/>
              <a:gd name="T46" fmla="*/ 29 w 55"/>
              <a:gd name="T47" fmla="*/ 58 h 58"/>
              <a:gd name="T48" fmla="*/ 36 w 55"/>
              <a:gd name="T49" fmla="*/ 56 h 58"/>
              <a:gd name="T50" fmla="*/ 41 w 55"/>
              <a:gd name="T51" fmla="*/ 53 h 58"/>
              <a:gd name="T52" fmla="*/ 45 w 55"/>
              <a:gd name="T53" fmla="*/ 51 h 58"/>
              <a:gd name="T54" fmla="*/ 50 w 55"/>
              <a:gd name="T55" fmla="*/ 46 h 58"/>
              <a:gd name="T56" fmla="*/ 52 w 55"/>
              <a:gd name="T57" fmla="*/ 42 h 58"/>
              <a:gd name="T58" fmla="*/ 55 w 55"/>
              <a:gd name="T59" fmla="*/ 35 h 58"/>
              <a:gd name="T60" fmla="*/ 55 w 55"/>
              <a:gd name="T61" fmla="*/ 2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5" h="58">
                <a:moveTo>
                  <a:pt x="55" y="28"/>
                </a:moveTo>
                <a:lnTo>
                  <a:pt x="55" y="23"/>
                </a:lnTo>
                <a:lnTo>
                  <a:pt x="52" y="16"/>
                </a:lnTo>
                <a:lnTo>
                  <a:pt x="50" y="11"/>
                </a:lnTo>
                <a:lnTo>
                  <a:pt x="45" y="7"/>
                </a:lnTo>
                <a:lnTo>
                  <a:pt x="41" y="4"/>
                </a:lnTo>
                <a:lnTo>
                  <a:pt x="36" y="2"/>
                </a:lnTo>
                <a:lnTo>
                  <a:pt x="29" y="0"/>
                </a:lnTo>
                <a:lnTo>
                  <a:pt x="25" y="0"/>
                </a:lnTo>
                <a:lnTo>
                  <a:pt x="18" y="2"/>
                </a:lnTo>
                <a:lnTo>
                  <a:pt x="13" y="4"/>
                </a:lnTo>
                <a:lnTo>
                  <a:pt x="9" y="7"/>
                </a:lnTo>
                <a:lnTo>
                  <a:pt x="4" y="11"/>
                </a:lnTo>
                <a:lnTo>
                  <a:pt x="2" y="16"/>
                </a:lnTo>
                <a:lnTo>
                  <a:pt x="0" y="23"/>
                </a:lnTo>
                <a:lnTo>
                  <a:pt x="0" y="28"/>
                </a:lnTo>
                <a:lnTo>
                  <a:pt x="0" y="35"/>
                </a:lnTo>
                <a:lnTo>
                  <a:pt x="2" y="42"/>
                </a:lnTo>
                <a:lnTo>
                  <a:pt x="4" y="46"/>
                </a:lnTo>
                <a:lnTo>
                  <a:pt x="9" y="51"/>
                </a:lnTo>
                <a:lnTo>
                  <a:pt x="13" y="53"/>
                </a:lnTo>
                <a:lnTo>
                  <a:pt x="18" y="56"/>
                </a:lnTo>
                <a:lnTo>
                  <a:pt x="25" y="58"/>
                </a:lnTo>
                <a:lnTo>
                  <a:pt x="29" y="58"/>
                </a:lnTo>
                <a:lnTo>
                  <a:pt x="36" y="56"/>
                </a:lnTo>
                <a:lnTo>
                  <a:pt x="41" y="53"/>
                </a:lnTo>
                <a:lnTo>
                  <a:pt x="45" y="51"/>
                </a:lnTo>
                <a:lnTo>
                  <a:pt x="50" y="46"/>
                </a:lnTo>
                <a:lnTo>
                  <a:pt x="52" y="42"/>
                </a:lnTo>
                <a:lnTo>
                  <a:pt x="55" y="35"/>
                </a:lnTo>
                <a:lnTo>
                  <a:pt x="55" y="28"/>
                </a:lnTo>
                <a:close/>
              </a:path>
            </a:pathLst>
          </a:custGeom>
          <a:solidFill>
            <a:srgbClr val="0000FF"/>
          </a:solidFill>
          <a:ln w="36576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33" name="Rectangle 105"/>
          <p:cNvSpPr>
            <a:spLocks noChangeArrowheads="1"/>
          </p:cNvSpPr>
          <p:nvPr/>
        </p:nvSpPr>
        <p:spPr bwMode="auto">
          <a:xfrm>
            <a:off x="50800" y="4538663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3500" b="0">
                <a:latin typeface="宋体" panose="02010600030101010101" pitchFamily="2" charset="-122"/>
              </a:rPr>
              <a:t>E</a:t>
            </a:r>
            <a:endParaRPr lang="en-US" altLang="zh-CN"/>
          </a:p>
        </p:txBody>
      </p:sp>
      <p:sp>
        <p:nvSpPr>
          <p:cNvPr id="457834" name="Rectangle 106"/>
          <p:cNvSpPr>
            <a:spLocks noChangeArrowheads="1"/>
          </p:cNvSpPr>
          <p:nvPr/>
        </p:nvSpPr>
        <p:spPr bwMode="auto">
          <a:xfrm>
            <a:off x="268288" y="4727575"/>
            <a:ext cx="114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1800" b="0">
                <a:latin typeface="宋体" panose="02010600030101010101" pitchFamily="2" charset="-122"/>
              </a:rPr>
              <a:t>1</a:t>
            </a:r>
            <a:endParaRPr lang="zh-CN" altLang="en-US"/>
          </a:p>
        </p:txBody>
      </p:sp>
      <p:sp>
        <p:nvSpPr>
          <p:cNvPr id="457835" name="Rectangle 107"/>
          <p:cNvSpPr>
            <a:spLocks noChangeArrowheads="1"/>
          </p:cNvSpPr>
          <p:nvPr/>
        </p:nvSpPr>
        <p:spPr bwMode="auto">
          <a:xfrm>
            <a:off x="758825" y="2752725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3500" b="0">
                <a:latin typeface="宋体" panose="02010600030101010101" pitchFamily="2" charset="-122"/>
              </a:rPr>
              <a:t>I</a:t>
            </a:r>
            <a:endParaRPr lang="en-US" altLang="zh-CN"/>
          </a:p>
        </p:txBody>
      </p:sp>
      <p:sp>
        <p:nvSpPr>
          <p:cNvPr id="457836" name="Rectangle 108"/>
          <p:cNvSpPr>
            <a:spLocks noChangeArrowheads="1"/>
          </p:cNvSpPr>
          <p:nvPr/>
        </p:nvSpPr>
        <p:spPr bwMode="auto">
          <a:xfrm>
            <a:off x="976313" y="2941638"/>
            <a:ext cx="1143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1800" b="0">
                <a:latin typeface="宋体" panose="02010600030101010101" pitchFamily="2" charset="-122"/>
              </a:rPr>
              <a:t>1</a:t>
            </a:r>
            <a:endParaRPr lang="zh-CN" altLang="en-US"/>
          </a:p>
        </p:txBody>
      </p:sp>
      <p:sp>
        <p:nvSpPr>
          <p:cNvPr id="457837" name="Rectangle 109"/>
          <p:cNvSpPr>
            <a:spLocks noChangeArrowheads="1"/>
          </p:cNvSpPr>
          <p:nvPr/>
        </p:nvSpPr>
        <p:spPr bwMode="auto">
          <a:xfrm>
            <a:off x="4873625" y="4538663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3500" b="0">
                <a:latin typeface="宋体" panose="02010600030101010101" pitchFamily="2" charset="-122"/>
              </a:rPr>
              <a:t>E</a:t>
            </a:r>
            <a:endParaRPr lang="en-US" altLang="zh-CN"/>
          </a:p>
        </p:txBody>
      </p:sp>
      <p:sp>
        <p:nvSpPr>
          <p:cNvPr id="457838" name="Rectangle 110"/>
          <p:cNvSpPr>
            <a:spLocks noChangeArrowheads="1"/>
          </p:cNvSpPr>
          <p:nvPr/>
        </p:nvSpPr>
        <p:spPr bwMode="auto">
          <a:xfrm>
            <a:off x="5092700" y="4727575"/>
            <a:ext cx="114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1800" b="0">
                <a:latin typeface="宋体" panose="02010600030101010101" pitchFamily="2" charset="-122"/>
              </a:rPr>
              <a:t>2</a:t>
            </a:r>
            <a:endParaRPr lang="zh-CN" altLang="en-US"/>
          </a:p>
        </p:txBody>
      </p:sp>
      <p:sp>
        <p:nvSpPr>
          <p:cNvPr id="457839" name="Rectangle 111"/>
          <p:cNvSpPr>
            <a:spLocks noChangeArrowheads="1"/>
          </p:cNvSpPr>
          <p:nvPr/>
        </p:nvSpPr>
        <p:spPr bwMode="auto">
          <a:xfrm>
            <a:off x="3933825" y="4538663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3500" b="0">
                <a:latin typeface="宋体" panose="02010600030101010101" pitchFamily="2" charset="-122"/>
              </a:rPr>
              <a:t>U</a:t>
            </a:r>
            <a:endParaRPr lang="en-US" altLang="zh-CN"/>
          </a:p>
        </p:txBody>
      </p:sp>
      <p:sp>
        <p:nvSpPr>
          <p:cNvPr id="457840" name="Rectangle 112"/>
          <p:cNvSpPr>
            <a:spLocks noChangeArrowheads="1"/>
          </p:cNvSpPr>
          <p:nvPr/>
        </p:nvSpPr>
        <p:spPr bwMode="auto">
          <a:xfrm>
            <a:off x="4151313" y="4727575"/>
            <a:ext cx="114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1800" b="0">
                <a:latin typeface="宋体" panose="02010600030101010101" pitchFamily="2" charset="-122"/>
              </a:rPr>
              <a:t>2</a:t>
            </a:r>
            <a:endParaRPr lang="zh-CN" altLang="en-US"/>
          </a:p>
        </p:txBody>
      </p:sp>
      <p:sp>
        <p:nvSpPr>
          <p:cNvPr id="457841" name="Freeform 113"/>
          <p:cNvSpPr>
            <a:spLocks/>
          </p:cNvSpPr>
          <p:nvPr/>
        </p:nvSpPr>
        <p:spPr bwMode="auto">
          <a:xfrm>
            <a:off x="1035050" y="3243263"/>
            <a:ext cx="214313" cy="111125"/>
          </a:xfrm>
          <a:custGeom>
            <a:avLst/>
            <a:gdLst>
              <a:gd name="T0" fmla="*/ 0 w 135"/>
              <a:gd name="T1" fmla="*/ 0 h 70"/>
              <a:gd name="T2" fmla="*/ 135 w 135"/>
              <a:gd name="T3" fmla="*/ 35 h 70"/>
              <a:gd name="T4" fmla="*/ 0 w 135"/>
              <a:gd name="T5" fmla="*/ 70 h 70"/>
              <a:gd name="T6" fmla="*/ 0 w 135"/>
              <a:gd name="T7" fmla="*/ 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5" h="70">
                <a:moveTo>
                  <a:pt x="0" y="0"/>
                </a:moveTo>
                <a:lnTo>
                  <a:pt x="135" y="35"/>
                </a:lnTo>
                <a:lnTo>
                  <a:pt x="0" y="7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36576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42" name="Line 114"/>
          <p:cNvSpPr>
            <a:spLocks noChangeShapeType="1"/>
          </p:cNvSpPr>
          <p:nvPr/>
        </p:nvSpPr>
        <p:spPr bwMode="auto">
          <a:xfrm flipH="1">
            <a:off x="646113" y="3298825"/>
            <a:ext cx="433387" cy="1588"/>
          </a:xfrm>
          <a:prstGeom prst="line">
            <a:avLst/>
          </a:prstGeom>
          <a:noFill/>
          <a:ln w="36576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43" name="Rectangle 115"/>
          <p:cNvSpPr>
            <a:spLocks noChangeArrowheads="1"/>
          </p:cNvSpPr>
          <p:nvPr/>
        </p:nvSpPr>
        <p:spPr bwMode="auto">
          <a:xfrm>
            <a:off x="4235450" y="2752725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3500" b="0">
                <a:latin typeface="宋体" panose="02010600030101010101" pitchFamily="2" charset="-122"/>
              </a:rPr>
              <a:t>I</a:t>
            </a:r>
            <a:endParaRPr lang="en-US" altLang="zh-CN"/>
          </a:p>
        </p:txBody>
      </p:sp>
      <p:sp>
        <p:nvSpPr>
          <p:cNvPr id="457844" name="Rectangle 116"/>
          <p:cNvSpPr>
            <a:spLocks noChangeArrowheads="1"/>
          </p:cNvSpPr>
          <p:nvPr/>
        </p:nvSpPr>
        <p:spPr bwMode="auto">
          <a:xfrm>
            <a:off x="4452938" y="2941638"/>
            <a:ext cx="1143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1800" b="0">
                <a:latin typeface="宋体" panose="02010600030101010101" pitchFamily="2" charset="-122"/>
              </a:rPr>
              <a:t>2</a:t>
            </a:r>
            <a:endParaRPr lang="zh-CN" altLang="en-US"/>
          </a:p>
        </p:txBody>
      </p:sp>
      <p:sp>
        <p:nvSpPr>
          <p:cNvPr id="457845" name="Freeform 117"/>
          <p:cNvSpPr>
            <a:spLocks/>
          </p:cNvSpPr>
          <p:nvPr/>
        </p:nvSpPr>
        <p:spPr bwMode="auto">
          <a:xfrm>
            <a:off x="3914775" y="3243263"/>
            <a:ext cx="214313" cy="111125"/>
          </a:xfrm>
          <a:custGeom>
            <a:avLst/>
            <a:gdLst>
              <a:gd name="T0" fmla="*/ 135 w 135"/>
              <a:gd name="T1" fmla="*/ 0 h 70"/>
              <a:gd name="T2" fmla="*/ 0 w 135"/>
              <a:gd name="T3" fmla="*/ 35 h 70"/>
              <a:gd name="T4" fmla="*/ 135 w 135"/>
              <a:gd name="T5" fmla="*/ 70 h 70"/>
              <a:gd name="T6" fmla="*/ 135 w 135"/>
              <a:gd name="T7" fmla="*/ 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5" h="70">
                <a:moveTo>
                  <a:pt x="135" y="0"/>
                </a:moveTo>
                <a:lnTo>
                  <a:pt x="0" y="35"/>
                </a:lnTo>
                <a:lnTo>
                  <a:pt x="135" y="70"/>
                </a:lnTo>
                <a:lnTo>
                  <a:pt x="135" y="0"/>
                </a:lnTo>
                <a:close/>
              </a:path>
            </a:pathLst>
          </a:custGeom>
          <a:solidFill>
            <a:srgbClr val="FF0000"/>
          </a:solidFill>
          <a:ln w="36576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46" name="Line 118"/>
          <p:cNvSpPr>
            <a:spLocks noChangeShapeType="1"/>
          </p:cNvSpPr>
          <p:nvPr/>
        </p:nvSpPr>
        <p:spPr bwMode="auto">
          <a:xfrm>
            <a:off x="4089400" y="3298825"/>
            <a:ext cx="428625" cy="1588"/>
          </a:xfrm>
          <a:prstGeom prst="line">
            <a:avLst/>
          </a:prstGeom>
          <a:noFill/>
          <a:ln w="365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7847" name="Rectangle 119"/>
          <p:cNvSpPr>
            <a:spLocks noChangeArrowheads="1"/>
          </p:cNvSpPr>
          <p:nvPr/>
        </p:nvSpPr>
        <p:spPr bwMode="auto">
          <a:xfrm>
            <a:off x="3403600" y="2982913"/>
            <a:ext cx="165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2600" b="0">
                <a:latin typeface="宋体" panose="02010600030101010101" pitchFamily="2" charset="-122"/>
              </a:rPr>
              <a:t>R</a:t>
            </a:r>
            <a:endParaRPr lang="en-US" altLang="zh-CN"/>
          </a:p>
        </p:txBody>
      </p:sp>
      <p:sp>
        <p:nvSpPr>
          <p:cNvPr id="457848" name="Rectangle 120"/>
          <p:cNvSpPr>
            <a:spLocks noChangeArrowheads="1"/>
          </p:cNvSpPr>
          <p:nvPr/>
        </p:nvSpPr>
        <p:spPr bwMode="auto">
          <a:xfrm>
            <a:off x="3567113" y="3074988"/>
            <a:ext cx="1143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1800" b="0">
                <a:latin typeface="宋体" panose="02010600030101010101" pitchFamily="2" charset="-122"/>
              </a:rPr>
              <a:t>2</a:t>
            </a:r>
            <a:endParaRPr lang="zh-CN" altLang="en-US"/>
          </a:p>
        </p:txBody>
      </p:sp>
      <p:sp>
        <p:nvSpPr>
          <p:cNvPr id="457849" name="Rectangle 121"/>
          <p:cNvSpPr>
            <a:spLocks noChangeArrowheads="1"/>
          </p:cNvSpPr>
          <p:nvPr/>
        </p:nvSpPr>
        <p:spPr bwMode="auto">
          <a:xfrm>
            <a:off x="1644650" y="2982913"/>
            <a:ext cx="165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2600" b="0">
                <a:latin typeface="宋体" panose="02010600030101010101" pitchFamily="2" charset="-122"/>
              </a:rPr>
              <a:t>R</a:t>
            </a:r>
            <a:endParaRPr lang="en-US" altLang="zh-CN"/>
          </a:p>
        </p:txBody>
      </p:sp>
      <p:sp>
        <p:nvSpPr>
          <p:cNvPr id="457850" name="Rectangle 122"/>
          <p:cNvSpPr>
            <a:spLocks noChangeArrowheads="1"/>
          </p:cNvSpPr>
          <p:nvPr/>
        </p:nvSpPr>
        <p:spPr bwMode="auto">
          <a:xfrm>
            <a:off x="1808163" y="3074988"/>
            <a:ext cx="1143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1800" b="0">
                <a:latin typeface="宋体" panose="02010600030101010101" pitchFamily="2" charset="-122"/>
              </a:rPr>
              <a:t>1</a:t>
            </a:r>
            <a:endParaRPr lang="zh-CN" altLang="en-US"/>
          </a:p>
        </p:txBody>
      </p:sp>
      <p:sp>
        <p:nvSpPr>
          <p:cNvPr id="457851" name="Rectangle 123"/>
          <p:cNvSpPr>
            <a:spLocks noChangeArrowheads="1"/>
          </p:cNvSpPr>
          <p:nvPr/>
        </p:nvSpPr>
        <p:spPr bwMode="auto">
          <a:xfrm>
            <a:off x="2543175" y="3124200"/>
            <a:ext cx="165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2600">
                <a:solidFill>
                  <a:srgbClr val="FFFF00"/>
                </a:solidFill>
                <a:latin typeface="宋体" panose="02010600030101010101" pitchFamily="2" charset="-122"/>
              </a:rPr>
              <a:t>a</a:t>
            </a:r>
            <a:endParaRPr lang="en-US" altLang="zh-CN">
              <a:solidFill>
                <a:srgbClr val="FFFF00"/>
              </a:solidFill>
            </a:endParaRPr>
          </a:p>
        </p:txBody>
      </p:sp>
      <p:sp>
        <p:nvSpPr>
          <p:cNvPr id="457853" name="Rectangle 125"/>
          <p:cNvSpPr>
            <a:spLocks noChangeArrowheads="1"/>
          </p:cNvSpPr>
          <p:nvPr/>
        </p:nvSpPr>
        <p:spPr bwMode="auto">
          <a:xfrm>
            <a:off x="461963" y="3284538"/>
            <a:ext cx="165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2600">
                <a:solidFill>
                  <a:srgbClr val="FFFF00"/>
                </a:solidFill>
                <a:latin typeface="宋体" panose="02010600030101010101" pitchFamily="2" charset="-122"/>
              </a:rPr>
              <a:t>c</a:t>
            </a:r>
            <a:endParaRPr lang="en-US" altLang="zh-CN">
              <a:solidFill>
                <a:srgbClr val="FFFF00"/>
              </a:solidFill>
            </a:endParaRPr>
          </a:p>
        </p:txBody>
      </p:sp>
      <p:sp>
        <p:nvSpPr>
          <p:cNvPr id="457854" name="Rectangle 126"/>
          <p:cNvSpPr>
            <a:spLocks noChangeArrowheads="1"/>
          </p:cNvSpPr>
          <p:nvPr/>
        </p:nvSpPr>
        <p:spPr bwMode="auto">
          <a:xfrm>
            <a:off x="4670425" y="3284538"/>
            <a:ext cx="165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2600">
                <a:solidFill>
                  <a:srgbClr val="FFFF00"/>
                </a:solidFill>
                <a:latin typeface="宋体" panose="02010600030101010101" pitchFamily="2" charset="-122"/>
              </a:rPr>
              <a:t>d</a:t>
            </a:r>
            <a:endParaRPr lang="en-US" altLang="zh-CN">
              <a:solidFill>
                <a:srgbClr val="FFFF00"/>
              </a:solidFill>
            </a:endParaRPr>
          </a:p>
        </p:txBody>
      </p:sp>
      <p:sp>
        <p:nvSpPr>
          <p:cNvPr id="457855" name="Rectangle 127"/>
          <p:cNvSpPr>
            <a:spLocks noChangeArrowheads="1"/>
          </p:cNvSpPr>
          <p:nvPr/>
        </p:nvSpPr>
        <p:spPr bwMode="auto">
          <a:xfrm>
            <a:off x="1085850" y="4591050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3500" b="0">
                <a:latin typeface="宋体" panose="02010600030101010101" pitchFamily="2" charset="-122"/>
              </a:rPr>
              <a:t>U</a:t>
            </a:r>
            <a:endParaRPr lang="en-US" altLang="zh-CN"/>
          </a:p>
        </p:txBody>
      </p:sp>
      <p:sp>
        <p:nvSpPr>
          <p:cNvPr id="457856" name="Rectangle 128"/>
          <p:cNvSpPr>
            <a:spLocks noChangeArrowheads="1"/>
          </p:cNvSpPr>
          <p:nvPr/>
        </p:nvSpPr>
        <p:spPr bwMode="auto">
          <a:xfrm>
            <a:off x="1303338" y="4779963"/>
            <a:ext cx="1143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1800" b="0">
                <a:latin typeface="宋体" panose="02010600030101010101" pitchFamily="2" charset="-122"/>
              </a:rPr>
              <a:t>1</a:t>
            </a:r>
            <a:endParaRPr lang="zh-CN" altLang="en-US"/>
          </a:p>
        </p:txBody>
      </p:sp>
      <p:sp>
        <p:nvSpPr>
          <p:cNvPr id="457857" name="Rectangle 129"/>
          <p:cNvSpPr>
            <a:spLocks noChangeArrowheads="1"/>
          </p:cNvSpPr>
          <p:nvPr/>
        </p:nvSpPr>
        <p:spPr bwMode="auto">
          <a:xfrm>
            <a:off x="1150938" y="3670300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3500" b="0">
                <a:latin typeface="宋体" panose="02010600030101010101" pitchFamily="2" charset="-122"/>
              </a:rPr>
              <a:t>+</a:t>
            </a:r>
            <a:endParaRPr lang="zh-CN" altLang="en-US"/>
          </a:p>
        </p:txBody>
      </p:sp>
      <p:sp>
        <p:nvSpPr>
          <p:cNvPr id="457858" name="Rectangle 130"/>
          <p:cNvSpPr>
            <a:spLocks noChangeArrowheads="1"/>
          </p:cNvSpPr>
          <p:nvPr/>
        </p:nvSpPr>
        <p:spPr bwMode="auto">
          <a:xfrm>
            <a:off x="4092575" y="3670300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3500" b="0">
                <a:latin typeface="宋体" panose="02010600030101010101" pitchFamily="2" charset="-122"/>
              </a:rPr>
              <a:t>+</a:t>
            </a:r>
            <a:endParaRPr lang="zh-CN" altLang="en-US"/>
          </a:p>
        </p:txBody>
      </p:sp>
      <p:sp>
        <p:nvSpPr>
          <p:cNvPr id="457859" name="Rectangle 131"/>
          <p:cNvSpPr>
            <a:spLocks noChangeArrowheads="1"/>
          </p:cNvSpPr>
          <p:nvPr/>
        </p:nvSpPr>
        <p:spPr bwMode="auto">
          <a:xfrm>
            <a:off x="2266950" y="3670300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3500" b="0">
                <a:latin typeface="宋体" panose="02010600030101010101" pitchFamily="2" charset="-122"/>
              </a:rPr>
              <a:t>-</a:t>
            </a:r>
            <a:endParaRPr lang="zh-CN" altLang="en-US"/>
          </a:p>
        </p:txBody>
      </p:sp>
      <p:sp>
        <p:nvSpPr>
          <p:cNvPr id="457860" name="Rectangle 132"/>
          <p:cNvSpPr>
            <a:spLocks noChangeArrowheads="1"/>
          </p:cNvSpPr>
          <p:nvPr/>
        </p:nvSpPr>
        <p:spPr bwMode="auto">
          <a:xfrm>
            <a:off x="2919413" y="3670300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3500" b="0">
                <a:latin typeface="宋体" panose="02010600030101010101" pitchFamily="2" charset="-122"/>
              </a:rPr>
              <a:t>-</a:t>
            </a:r>
            <a:endParaRPr lang="zh-CN" altLang="en-US"/>
          </a:p>
        </p:txBody>
      </p:sp>
      <p:sp>
        <p:nvSpPr>
          <p:cNvPr id="457861" name="Rectangle 133"/>
          <p:cNvSpPr>
            <a:spLocks noChangeArrowheads="1"/>
          </p:cNvSpPr>
          <p:nvPr/>
        </p:nvSpPr>
        <p:spPr bwMode="auto">
          <a:xfrm>
            <a:off x="1598613" y="3751263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3500" b="0">
                <a:latin typeface="宋体" panose="02010600030101010101" pitchFamily="2" charset="-122"/>
              </a:rPr>
              <a:t>U</a:t>
            </a:r>
            <a:endParaRPr lang="en-US" altLang="zh-CN"/>
          </a:p>
        </p:txBody>
      </p:sp>
      <p:sp>
        <p:nvSpPr>
          <p:cNvPr id="457862" name="Rectangle 134"/>
          <p:cNvSpPr>
            <a:spLocks noChangeArrowheads="1"/>
          </p:cNvSpPr>
          <p:nvPr/>
        </p:nvSpPr>
        <p:spPr bwMode="auto">
          <a:xfrm>
            <a:off x="1816100" y="3940175"/>
            <a:ext cx="114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1800" b="0">
                <a:latin typeface="宋体" panose="02010600030101010101" pitchFamily="2" charset="-122"/>
              </a:rPr>
              <a:t>3</a:t>
            </a:r>
            <a:endParaRPr lang="zh-CN" altLang="en-US"/>
          </a:p>
        </p:txBody>
      </p:sp>
      <p:sp>
        <p:nvSpPr>
          <p:cNvPr id="457863" name="Rectangle 135"/>
          <p:cNvSpPr>
            <a:spLocks noChangeArrowheads="1"/>
          </p:cNvSpPr>
          <p:nvPr/>
        </p:nvSpPr>
        <p:spPr bwMode="auto">
          <a:xfrm>
            <a:off x="3497263" y="3756025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3500" b="0">
                <a:latin typeface="宋体" panose="02010600030101010101" pitchFamily="2" charset="-122"/>
              </a:rPr>
              <a:t>U</a:t>
            </a:r>
            <a:endParaRPr lang="en-US" altLang="zh-CN"/>
          </a:p>
        </p:txBody>
      </p:sp>
      <p:sp>
        <p:nvSpPr>
          <p:cNvPr id="457864" name="Rectangle 136"/>
          <p:cNvSpPr>
            <a:spLocks noChangeArrowheads="1"/>
          </p:cNvSpPr>
          <p:nvPr/>
        </p:nvSpPr>
        <p:spPr bwMode="auto">
          <a:xfrm>
            <a:off x="3716338" y="3944938"/>
            <a:ext cx="1143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zh-CN" altLang="en-US" sz="1800" b="0">
                <a:latin typeface="宋体" panose="02010600030101010101" pitchFamily="2" charset="-122"/>
              </a:rPr>
              <a:t>4</a:t>
            </a:r>
            <a:endParaRPr lang="zh-CN" altLang="en-US"/>
          </a:p>
        </p:txBody>
      </p:sp>
      <p:grpSp>
        <p:nvGrpSpPr>
          <p:cNvPr id="457867" name="Group 139"/>
          <p:cNvGrpSpPr>
            <a:grpSpLocks/>
          </p:cNvGrpSpPr>
          <p:nvPr/>
        </p:nvGrpSpPr>
        <p:grpSpPr bwMode="auto">
          <a:xfrm>
            <a:off x="1828800" y="4114800"/>
            <a:ext cx="1920875" cy="1162050"/>
            <a:chOff x="1153" y="2616"/>
            <a:chExt cx="1210" cy="732"/>
          </a:xfrm>
        </p:grpSpPr>
        <p:sp>
          <p:nvSpPr>
            <p:cNvPr id="457865" name="Freeform 137"/>
            <p:cNvSpPr>
              <a:spLocks/>
            </p:cNvSpPr>
            <p:nvPr/>
          </p:nvSpPr>
          <p:spPr bwMode="auto">
            <a:xfrm>
              <a:off x="1187" y="2616"/>
              <a:ext cx="1176" cy="732"/>
            </a:xfrm>
            <a:custGeom>
              <a:avLst/>
              <a:gdLst>
                <a:gd name="T0" fmla="*/ 19 w 1176"/>
                <a:gd name="T1" fmla="*/ 603 h 732"/>
                <a:gd name="T2" fmla="*/ 62 w 1176"/>
                <a:gd name="T3" fmla="*/ 634 h 732"/>
                <a:gd name="T4" fmla="*/ 119 w 1176"/>
                <a:gd name="T5" fmla="*/ 660 h 732"/>
                <a:gd name="T6" fmla="*/ 186 w 1176"/>
                <a:gd name="T7" fmla="*/ 681 h 732"/>
                <a:gd name="T8" fmla="*/ 259 w 1176"/>
                <a:gd name="T9" fmla="*/ 699 h 732"/>
                <a:gd name="T10" fmla="*/ 339 w 1176"/>
                <a:gd name="T11" fmla="*/ 713 h 732"/>
                <a:gd name="T12" fmla="*/ 424 w 1176"/>
                <a:gd name="T13" fmla="*/ 725 h 732"/>
                <a:gd name="T14" fmla="*/ 513 w 1176"/>
                <a:gd name="T15" fmla="*/ 730 h 732"/>
                <a:gd name="T16" fmla="*/ 600 w 1176"/>
                <a:gd name="T17" fmla="*/ 732 h 732"/>
                <a:gd name="T18" fmla="*/ 689 w 1176"/>
                <a:gd name="T19" fmla="*/ 732 h 732"/>
                <a:gd name="T20" fmla="*/ 774 w 1176"/>
                <a:gd name="T21" fmla="*/ 725 h 732"/>
                <a:gd name="T22" fmla="*/ 856 w 1176"/>
                <a:gd name="T23" fmla="*/ 716 h 732"/>
                <a:gd name="T24" fmla="*/ 932 w 1176"/>
                <a:gd name="T25" fmla="*/ 702 h 732"/>
                <a:gd name="T26" fmla="*/ 1000 w 1176"/>
                <a:gd name="T27" fmla="*/ 683 h 732"/>
                <a:gd name="T28" fmla="*/ 1060 w 1176"/>
                <a:gd name="T29" fmla="*/ 662 h 732"/>
                <a:gd name="T30" fmla="*/ 1110 w 1176"/>
                <a:gd name="T31" fmla="*/ 636 h 732"/>
                <a:gd name="T32" fmla="*/ 1147 w 1176"/>
                <a:gd name="T33" fmla="*/ 606 h 732"/>
                <a:gd name="T34" fmla="*/ 1176 w 1176"/>
                <a:gd name="T35" fmla="*/ 536 h 732"/>
                <a:gd name="T36" fmla="*/ 1167 w 1176"/>
                <a:gd name="T37" fmla="*/ 475 h 732"/>
                <a:gd name="T38" fmla="*/ 1133 w 1176"/>
                <a:gd name="T39" fmla="*/ 412 h 732"/>
                <a:gd name="T40" fmla="*/ 1080 w 1176"/>
                <a:gd name="T41" fmla="*/ 346 h 732"/>
                <a:gd name="T42" fmla="*/ 1012 w 1176"/>
                <a:gd name="T43" fmla="*/ 281 h 732"/>
                <a:gd name="T44" fmla="*/ 927 w 1176"/>
                <a:gd name="T45" fmla="*/ 218 h 732"/>
                <a:gd name="T46" fmla="*/ 833 w 1176"/>
                <a:gd name="T47" fmla="*/ 157 h 732"/>
                <a:gd name="T48" fmla="*/ 733 w 1176"/>
                <a:gd name="T49" fmla="*/ 105 h 732"/>
                <a:gd name="T50" fmla="*/ 625 w 1176"/>
                <a:gd name="T51" fmla="*/ 61 h 732"/>
                <a:gd name="T52" fmla="*/ 518 w 1176"/>
                <a:gd name="T53" fmla="*/ 28 h 732"/>
                <a:gd name="T54" fmla="*/ 412 w 1176"/>
                <a:gd name="T55" fmla="*/ 7 h 732"/>
                <a:gd name="T56" fmla="*/ 314 w 1176"/>
                <a:gd name="T57" fmla="*/ 0 h 732"/>
                <a:gd name="T58" fmla="*/ 222 w 1176"/>
                <a:gd name="T59" fmla="*/ 12 h 732"/>
                <a:gd name="T60" fmla="*/ 142 w 1176"/>
                <a:gd name="T61" fmla="*/ 42 h 732"/>
                <a:gd name="T62" fmla="*/ 76 w 1176"/>
                <a:gd name="T63" fmla="*/ 94 h 732"/>
                <a:gd name="T64" fmla="*/ 30 w 1176"/>
                <a:gd name="T65" fmla="*/ 171 h 732"/>
                <a:gd name="T66" fmla="*/ 3 w 1176"/>
                <a:gd name="T67" fmla="*/ 271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6" h="732">
                  <a:moveTo>
                    <a:pt x="0" y="587"/>
                  </a:moveTo>
                  <a:lnTo>
                    <a:pt x="19" y="603"/>
                  </a:lnTo>
                  <a:lnTo>
                    <a:pt x="39" y="620"/>
                  </a:lnTo>
                  <a:lnTo>
                    <a:pt x="62" y="634"/>
                  </a:lnTo>
                  <a:lnTo>
                    <a:pt x="90" y="648"/>
                  </a:lnTo>
                  <a:lnTo>
                    <a:pt x="119" y="660"/>
                  </a:lnTo>
                  <a:lnTo>
                    <a:pt x="151" y="671"/>
                  </a:lnTo>
                  <a:lnTo>
                    <a:pt x="186" y="681"/>
                  </a:lnTo>
                  <a:lnTo>
                    <a:pt x="222" y="692"/>
                  </a:lnTo>
                  <a:lnTo>
                    <a:pt x="259" y="699"/>
                  </a:lnTo>
                  <a:lnTo>
                    <a:pt x="300" y="706"/>
                  </a:lnTo>
                  <a:lnTo>
                    <a:pt x="339" y="713"/>
                  </a:lnTo>
                  <a:lnTo>
                    <a:pt x="383" y="720"/>
                  </a:lnTo>
                  <a:lnTo>
                    <a:pt x="424" y="725"/>
                  </a:lnTo>
                  <a:lnTo>
                    <a:pt x="467" y="727"/>
                  </a:lnTo>
                  <a:lnTo>
                    <a:pt x="513" y="730"/>
                  </a:lnTo>
                  <a:lnTo>
                    <a:pt x="556" y="732"/>
                  </a:lnTo>
                  <a:lnTo>
                    <a:pt x="600" y="732"/>
                  </a:lnTo>
                  <a:lnTo>
                    <a:pt x="646" y="732"/>
                  </a:lnTo>
                  <a:lnTo>
                    <a:pt x="689" y="732"/>
                  </a:lnTo>
                  <a:lnTo>
                    <a:pt x="733" y="730"/>
                  </a:lnTo>
                  <a:lnTo>
                    <a:pt x="774" y="725"/>
                  </a:lnTo>
                  <a:lnTo>
                    <a:pt x="815" y="720"/>
                  </a:lnTo>
                  <a:lnTo>
                    <a:pt x="856" y="716"/>
                  </a:lnTo>
                  <a:lnTo>
                    <a:pt x="895" y="709"/>
                  </a:lnTo>
                  <a:lnTo>
                    <a:pt x="932" y="702"/>
                  </a:lnTo>
                  <a:lnTo>
                    <a:pt x="968" y="695"/>
                  </a:lnTo>
                  <a:lnTo>
                    <a:pt x="1000" y="683"/>
                  </a:lnTo>
                  <a:lnTo>
                    <a:pt x="1032" y="674"/>
                  </a:lnTo>
                  <a:lnTo>
                    <a:pt x="1060" y="662"/>
                  </a:lnTo>
                  <a:lnTo>
                    <a:pt x="1087" y="650"/>
                  </a:lnTo>
                  <a:lnTo>
                    <a:pt x="1110" y="636"/>
                  </a:lnTo>
                  <a:lnTo>
                    <a:pt x="1128" y="620"/>
                  </a:lnTo>
                  <a:lnTo>
                    <a:pt x="1147" y="606"/>
                  </a:lnTo>
                  <a:lnTo>
                    <a:pt x="1172" y="561"/>
                  </a:lnTo>
                  <a:lnTo>
                    <a:pt x="1176" y="536"/>
                  </a:lnTo>
                  <a:lnTo>
                    <a:pt x="1174" y="505"/>
                  </a:lnTo>
                  <a:lnTo>
                    <a:pt x="1167" y="475"/>
                  </a:lnTo>
                  <a:lnTo>
                    <a:pt x="1154" y="444"/>
                  </a:lnTo>
                  <a:lnTo>
                    <a:pt x="1133" y="412"/>
                  </a:lnTo>
                  <a:lnTo>
                    <a:pt x="1110" y="379"/>
                  </a:lnTo>
                  <a:lnTo>
                    <a:pt x="1080" y="346"/>
                  </a:lnTo>
                  <a:lnTo>
                    <a:pt x="1048" y="313"/>
                  </a:lnTo>
                  <a:lnTo>
                    <a:pt x="1012" y="281"/>
                  </a:lnTo>
                  <a:lnTo>
                    <a:pt x="971" y="248"/>
                  </a:lnTo>
                  <a:lnTo>
                    <a:pt x="927" y="218"/>
                  </a:lnTo>
                  <a:lnTo>
                    <a:pt x="881" y="187"/>
                  </a:lnTo>
                  <a:lnTo>
                    <a:pt x="833" y="157"/>
                  </a:lnTo>
                  <a:lnTo>
                    <a:pt x="783" y="131"/>
                  </a:lnTo>
                  <a:lnTo>
                    <a:pt x="733" y="105"/>
                  </a:lnTo>
                  <a:lnTo>
                    <a:pt x="678" y="82"/>
                  </a:lnTo>
                  <a:lnTo>
                    <a:pt x="625" y="61"/>
                  </a:lnTo>
                  <a:lnTo>
                    <a:pt x="572" y="42"/>
                  </a:lnTo>
                  <a:lnTo>
                    <a:pt x="518" y="28"/>
                  </a:lnTo>
                  <a:lnTo>
                    <a:pt x="465" y="14"/>
                  </a:lnTo>
                  <a:lnTo>
                    <a:pt x="412" y="7"/>
                  </a:lnTo>
                  <a:lnTo>
                    <a:pt x="362" y="2"/>
                  </a:lnTo>
                  <a:lnTo>
                    <a:pt x="314" y="0"/>
                  </a:lnTo>
                  <a:lnTo>
                    <a:pt x="266" y="5"/>
                  </a:lnTo>
                  <a:lnTo>
                    <a:pt x="222" y="12"/>
                  </a:lnTo>
                  <a:lnTo>
                    <a:pt x="181" y="26"/>
                  </a:lnTo>
                  <a:lnTo>
                    <a:pt x="142" y="42"/>
                  </a:lnTo>
                  <a:lnTo>
                    <a:pt x="108" y="66"/>
                  </a:lnTo>
                  <a:lnTo>
                    <a:pt x="76" y="94"/>
                  </a:lnTo>
                  <a:lnTo>
                    <a:pt x="51" y="129"/>
                  </a:lnTo>
                  <a:lnTo>
                    <a:pt x="30" y="171"/>
                  </a:lnTo>
                  <a:lnTo>
                    <a:pt x="14" y="218"/>
                  </a:lnTo>
                  <a:lnTo>
                    <a:pt x="3" y="271"/>
                  </a:lnTo>
                </a:path>
              </a:pathLst>
            </a:custGeom>
            <a:noFill/>
            <a:ln w="36576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7866" name="Freeform 138"/>
            <p:cNvSpPr>
              <a:spLocks/>
            </p:cNvSpPr>
            <p:nvPr/>
          </p:nvSpPr>
          <p:spPr bwMode="auto">
            <a:xfrm>
              <a:off x="1153" y="2876"/>
              <a:ext cx="76" cy="117"/>
            </a:xfrm>
            <a:custGeom>
              <a:avLst/>
              <a:gdLst>
                <a:gd name="T0" fmla="*/ 76 w 76"/>
                <a:gd name="T1" fmla="*/ 2 h 117"/>
                <a:gd name="T2" fmla="*/ 34 w 76"/>
                <a:gd name="T3" fmla="*/ 117 h 117"/>
                <a:gd name="T4" fmla="*/ 0 w 76"/>
                <a:gd name="T5" fmla="*/ 0 h 117"/>
                <a:gd name="T6" fmla="*/ 76 w 76"/>
                <a:gd name="T7" fmla="*/ 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117">
                  <a:moveTo>
                    <a:pt x="76" y="2"/>
                  </a:moveTo>
                  <a:lnTo>
                    <a:pt x="34" y="117"/>
                  </a:lnTo>
                  <a:lnTo>
                    <a:pt x="0" y="0"/>
                  </a:lnTo>
                  <a:lnTo>
                    <a:pt x="76" y="2"/>
                  </a:lnTo>
                  <a:close/>
                </a:path>
              </a:pathLst>
            </a:custGeom>
            <a:solidFill>
              <a:srgbClr val="FF0000"/>
            </a:solidFill>
            <a:ln w="36576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57733" name="Text Box 5"/>
          <p:cNvSpPr txBox="1">
            <a:spLocks noChangeArrowheads="1"/>
          </p:cNvSpPr>
          <p:nvPr/>
        </p:nvSpPr>
        <p:spPr bwMode="auto">
          <a:xfrm>
            <a:off x="5329238" y="3576638"/>
            <a:ext cx="3505200" cy="180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i="1" baseline="-2500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＋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i="1" baseline="-25000">
                <a:latin typeface="Times New Roman" panose="02020603050405020304" pitchFamily="18" charset="0"/>
                <a:ea typeface="楷体_GB2312" pitchFamily="49" charset="-122"/>
              </a:rPr>
              <a:t>4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i="1" baseline="-25000">
                <a:latin typeface="Times New Roman" panose="02020603050405020304" pitchFamily="18" charset="0"/>
                <a:ea typeface="楷体_GB2312" pitchFamily="49" charset="-122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＋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i="1" baseline="-25000">
                <a:latin typeface="Times New Roman" panose="02020603050405020304" pitchFamily="18" charset="0"/>
                <a:ea typeface="楷体_GB2312" pitchFamily="49" charset="-122"/>
              </a:rPr>
              <a:t>3</a:t>
            </a:r>
            <a:endParaRPr lang="en-US" altLang="zh-CN" sz="2800" i="1">
              <a:latin typeface="Times New Roman" panose="02020603050405020304" pitchFamily="18" charset="0"/>
              <a:ea typeface="楷体_GB2312" pitchFamily="49" charset="-122"/>
            </a:endParaRPr>
          </a:p>
          <a:p>
            <a:pPr algn="l" eaLnBrk="0" hangingPunct="0">
              <a:spcBef>
                <a:spcPct val="50000"/>
              </a:spcBef>
            </a:pP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＋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＝0</a:t>
            </a:r>
          </a:p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即 </a:t>
            </a:r>
            <a:r>
              <a:rPr lang="en-US" altLang="en-US" sz="280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</a:t>
            </a:r>
            <a:r>
              <a:rPr lang="en-US" altLang="zh-CN" sz="2800" i="1">
                <a:solidFill>
                  <a:srgbClr val="FFFF00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U</a:t>
            </a:r>
            <a:r>
              <a:rPr lang="en-US" altLang="zh-CN" sz="280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＝0</a:t>
            </a:r>
          </a:p>
        </p:txBody>
      </p:sp>
      <p:sp>
        <p:nvSpPr>
          <p:cNvPr id="457869" name="Rectangle 141"/>
          <p:cNvSpPr>
            <a:spLocks noChangeArrowheads="1"/>
          </p:cNvSpPr>
          <p:nvPr/>
        </p:nvSpPr>
        <p:spPr bwMode="auto">
          <a:xfrm>
            <a:off x="2590800" y="6019800"/>
            <a:ext cx="165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zh-CN" sz="2600">
                <a:solidFill>
                  <a:srgbClr val="FFFF00"/>
                </a:solidFill>
                <a:latin typeface="宋体" panose="02010600030101010101" pitchFamily="2" charset="-122"/>
              </a:rPr>
              <a:t>b</a:t>
            </a:r>
            <a:endParaRPr lang="en-US" altLang="zh-CN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7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7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457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57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7730" grpId="0" animBg="1" autoUpdateAnimBg="0"/>
      <p:bldP spid="457731" grpId="0" autoUpdateAnimBg="0"/>
      <p:bldP spid="45773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838200"/>
            <a:ext cx="8353425" cy="4822825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44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电路是对信号进行加工、处理的具体结构，</a:t>
            </a:r>
            <a:r>
              <a:rPr lang="zh-CN" altLang="en-US" sz="44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组成各种各样的电路的元件有电阻、电容和电感等，若再加上半导体元件，尤其是目前的集成电路，可以组成更为复杂的电路。</a:t>
            </a:r>
          </a:p>
        </p:txBody>
      </p:sp>
      <p:sp>
        <p:nvSpPr>
          <p:cNvPr id="385029" name="Rectangle 5"/>
          <p:cNvSpPr>
            <a:spLocks noChangeArrowheads="1"/>
          </p:cNvSpPr>
          <p:nvPr/>
        </p:nvSpPr>
        <p:spPr bwMode="auto">
          <a:xfrm>
            <a:off x="0" y="26050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5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7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Text Box 2"/>
          <p:cNvSpPr txBox="1">
            <a:spLocks noChangeArrowheads="1"/>
          </p:cNvSpPr>
          <p:nvPr/>
        </p:nvSpPr>
        <p:spPr bwMode="auto">
          <a:xfrm>
            <a:off x="822325" y="501650"/>
            <a:ext cx="6515100" cy="180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上式可改写为  </a:t>
            </a:r>
            <a:r>
              <a:rPr lang="zh-CN" altLang="en-US" sz="2800" i="1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E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E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＋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2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＝0</a:t>
            </a:r>
          </a:p>
          <a:p>
            <a:pPr algn="l" eaLnBrk="0" hangingPunct="0">
              <a:spcBef>
                <a:spcPct val="50000"/>
              </a:spcBef>
            </a:pP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     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或           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E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E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－ 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2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2</a:t>
            </a:r>
            <a:endParaRPr lang="en-US" altLang="zh-CN" sz="2800">
              <a:latin typeface="Times New Roman" panose="02020603050405020304" pitchFamily="18" charset="0"/>
              <a:ea typeface="楷体_GB2312" pitchFamily="49" charset="-122"/>
            </a:endParaRPr>
          </a:p>
          <a:p>
            <a:pPr algn="l" eaLnBrk="0" hangingPunct="0">
              <a:spcBef>
                <a:spcPct val="50000"/>
              </a:spcBef>
            </a:pP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     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即           </a:t>
            </a:r>
            <a:r>
              <a:rPr lang="en-US" altLang="en-US" sz="2800">
                <a:solidFill>
                  <a:srgbClr val="FFFF00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</a:t>
            </a:r>
            <a:r>
              <a:rPr lang="en-US" altLang="zh-CN" sz="2800" i="1">
                <a:solidFill>
                  <a:srgbClr val="FFFF00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E</a:t>
            </a:r>
            <a:r>
              <a:rPr lang="en-US" altLang="zh-CN" sz="2800">
                <a:solidFill>
                  <a:srgbClr val="FFFF00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＝ （</a:t>
            </a:r>
            <a:r>
              <a:rPr lang="en-US" altLang="zh-CN" sz="2800" i="1">
                <a:solidFill>
                  <a:srgbClr val="FFFF00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RI</a:t>
            </a:r>
            <a:r>
              <a:rPr lang="en-US" altLang="zh-CN" sz="2800">
                <a:solidFill>
                  <a:srgbClr val="FFFF00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）</a:t>
            </a:r>
          </a:p>
        </p:txBody>
      </p:sp>
      <p:sp>
        <p:nvSpPr>
          <p:cNvPr id="458755" name="Text Box 3"/>
          <p:cNvSpPr txBox="1">
            <a:spLocks noChangeArrowheads="1"/>
          </p:cNvSpPr>
          <p:nvPr/>
        </p:nvSpPr>
        <p:spPr bwMode="auto">
          <a:xfrm>
            <a:off x="1155700" y="2381250"/>
            <a:ext cx="7334250" cy="95567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在电阻电路中，在任一回路循行方向上，回路</a:t>
            </a:r>
          </a:p>
          <a:p>
            <a:pPr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中电动势的代数和等于电阻上电压降的代数和</a:t>
            </a:r>
          </a:p>
        </p:txBody>
      </p:sp>
      <p:sp>
        <p:nvSpPr>
          <p:cNvPr id="458756" name="Text Box 4"/>
          <p:cNvSpPr txBox="1">
            <a:spLocks noChangeArrowheads="1"/>
          </p:cNvSpPr>
          <p:nvPr/>
        </p:nvSpPr>
        <p:spPr bwMode="auto">
          <a:xfrm>
            <a:off x="920750" y="4048125"/>
            <a:ext cx="7813675" cy="180975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    在这里电动势的参考方向与所选回路循行方向相反者，取正号，一致者则取负号。</a:t>
            </a:r>
          </a:p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   电压与回路循行方向一致者，取正号，反之则取负号。</a:t>
            </a:r>
          </a:p>
        </p:txBody>
      </p:sp>
      <p:sp>
        <p:nvSpPr>
          <p:cNvPr id="458757" name="Oval 5"/>
          <p:cNvSpPr>
            <a:spLocks noChangeArrowheads="1"/>
          </p:cNvSpPr>
          <p:nvPr/>
        </p:nvSpPr>
        <p:spPr bwMode="auto">
          <a:xfrm>
            <a:off x="330200" y="2406650"/>
            <a:ext cx="650875" cy="46355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注</a:t>
            </a:r>
            <a:endParaRPr lang="zh-CN" altLang="en-US" sz="2800" i="1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58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8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8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58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58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8754" grpId="0" autoUpdateAnimBg="0"/>
      <p:bldP spid="458755" grpId="0" animBg="1" autoUpdateAnimBg="0"/>
      <p:bldP spid="458756" grpId="0" animBg="1" autoUpdateAnimBg="0"/>
      <p:bldP spid="458757" grpId="0" autoUpdateAnimBg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8" name="Text Box 2"/>
          <p:cNvSpPr txBox="1">
            <a:spLocks noChangeArrowheads="1"/>
          </p:cNvSpPr>
          <p:nvPr/>
        </p:nvSpPr>
        <p:spPr bwMode="auto">
          <a:xfrm>
            <a:off x="612775" y="333375"/>
            <a:ext cx="83962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基尔霍夫电压定律的推广：</a:t>
            </a:r>
            <a:r>
              <a:rPr lang="zh-CN" altLang="en-US" sz="280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可应用于回路的部分电路</a:t>
            </a:r>
          </a:p>
        </p:txBody>
      </p:sp>
      <p:sp>
        <p:nvSpPr>
          <p:cNvPr id="459788" name="Rectangle 12"/>
          <p:cNvSpPr>
            <a:spLocks noChangeArrowheads="1"/>
          </p:cNvSpPr>
          <p:nvPr/>
        </p:nvSpPr>
        <p:spPr bwMode="auto">
          <a:xfrm>
            <a:off x="2274888" y="1600200"/>
            <a:ext cx="219075" cy="619125"/>
          </a:xfrm>
          <a:prstGeom prst="rect">
            <a:avLst/>
          </a:prstGeom>
          <a:solidFill>
            <a:srgbClr val="590322"/>
          </a:solidFill>
          <a:ln w="39751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789" name="Line 13"/>
          <p:cNvSpPr>
            <a:spLocks noChangeShapeType="1"/>
          </p:cNvSpPr>
          <p:nvPr/>
        </p:nvSpPr>
        <p:spPr bwMode="auto">
          <a:xfrm flipV="1">
            <a:off x="2386013" y="1393825"/>
            <a:ext cx="1587" cy="206375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790" name="Line 14"/>
          <p:cNvSpPr>
            <a:spLocks noChangeShapeType="1"/>
          </p:cNvSpPr>
          <p:nvPr/>
        </p:nvSpPr>
        <p:spPr bwMode="auto">
          <a:xfrm>
            <a:off x="2386013" y="2219325"/>
            <a:ext cx="1587" cy="206375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791" name="Freeform 15"/>
          <p:cNvSpPr>
            <a:spLocks/>
          </p:cNvSpPr>
          <p:nvPr/>
        </p:nvSpPr>
        <p:spPr bwMode="auto">
          <a:xfrm>
            <a:off x="2682875" y="2659063"/>
            <a:ext cx="720725" cy="565150"/>
          </a:xfrm>
          <a:custGeom>
            <a:avLst/>
            <a:gdLst>
              <a:gd name="T0" fmla="*/ 356 w 454"/>
              <a:gd name="T1" fmla="*/ 356 h 356"/>
              <a:gd name="T2" fmla="*/ 0 w 454"/>
              <a:gd name="T3" fmla="*/ 77 h 356"/>
              <a:gd name="T4" fmla="*/ 95 w 454"/>
              <a:gd name="T5" fmla="*/ 0 h 356"/>
              <a:gd name="T6" fmla="*/ 454 w 454"/>
              <a:gd name="T7" fmla="*/ 279 h 356"/>
              <a:gd name="T8" fmla="*/ 356 w 454"/>
              <a:gd name="T9" fmla="*/ 356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356">
                <a:moveTo>
                  <a:pt x="356" y="356"/>
                </a:moveTo>
                <a:lnTo>
                  <a:pt x="0" y="77"/>
                </a:lnTo>
                <a:lnTo>
                  <a:pt x="95" y="0"/>
                </a:lnTo>
                <a:lnTo>
                  <a:pt x="454" y="279"/>
                </a:lnTo>
                <a:lnTo>
                  <a:pt x="356" y="356"/>
                </a:lnTo>
                <a:close/>
              </a:path>
            </a:pathLst>
          </a:custGeom>
          <a:solidFill>
            <a:srgbClr val="590322"/>
          </a:solidFill>
          <a:ln w="39751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9792" name="Line 16"/>
          <p:cNvSpPr>
            <a:spLocks noChangeShapeType="1"/>
          </p:cNvSpPr>
          <p:nvPr/>
        </p:nvSpPr>
        <p:spPr bwMode="auto">
          <a:xfrm flipH="1" flipV="1">
            <a:off x="2571750" y="2571750"/>
            <a:ext cx="188913" cy="149225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793" name="Line 17"/>
          <p:cNvSpPr>
            <a:spLocks noChangeShapeType="1"/>
          </p:cNvSpPr>
          <p:nvPr/>
        </p:nvSpPr>
        <p:spPr bwMode="auto">
          <a:xfrm>
            <a:off x="3325813" y="3163888"/>
            <a:ext cx="190500" cy="149225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794" name="Freeform 18"/>
          <p:cNvSpPr>
            <a:spLocks/>
          </p:cNvSpPr>
          <p:nvPr/>
        </p:nvSpPr>
        <p:spPr bwMode="auto">
          <a:xfrm>
            <a:off x="1363663" y="2655888"/>
            <a:ext cx="725487" cy="573087"/>
          </a:xfrm>
          <a:custGeom>
            <a:avLst/>
            <a:gdLst>
              <a:gd name="T0" fmla="*/ 0 w 457"/>
              <a:gd name="T1" fmla="*/ 284 h 361"/>
              <a:gd name="T2" fmla="*/ 359 w 457"/>
              <a:gd name="T3" fmla="*/ 0 h 361"/>
              <a:gd name="T4" fmla="*/ 457 w 457"/>
              <a:gd name="T5" fmla="*/ 77 h 361"/>
              <a:gd name="T6" fmla="*/ 98 w 457"/>
              <a:gd name="T7" fmla="*/ 361 h 361"/>
              <a:gd name="T8" fmla="*/ 0 w 457"/>
              <a:gd name="T9" fmla="*/ 284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7" h="361">
                <a:moveTo>
                  <a:pt x="0" y="284"/>
                </a:moveTo>
                <a:lnTo>
                  <a:pt x="359" y="0"/>
                </a:lnTo>
                <a:lnTo>
                  <a:pt x="457" y="77"/>
                </a:lnTo>
                <a:lnTo>
                  <a:pt x="98" y="361"/>
                </a:lnTo>
                <a:lnTo>
                  <a:pt x="0" y="284"/>
                </a:lnTo>
                <a:close/>
              </a:path>
            </a:pathLst>
          </a:custGeom>
          <a:solidFill>
            <a:srgbClr val="590322"/>
          </a:solidFill>
          <a:ln w="39751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795" name="Line 19"/>
          <p:cNvSpPr>
            <a:spLocks noChangeShapeType="1"/>
          </p:cNvSpPr>
          <p:nvPr/>
        </p:nvSpPr>
        <p:spPr bwMode="auto">
          <a:xfrm flipV="1">
            <a:off x="2011363" y="2566988"/>
            <a:ext cx="190500" cy="149225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796" name="Line 20"/>
          <p:cNvSpPr>
            <a:spLocks noChangeShapeType="1"/>
          </p:cNvSpPr>
          <p:nvPr/>
        </p:nvSpPr>
        <p:spPr bwMode="auto">
          <a:xfrm flipH="1">
            <a:off x="1252538" y="3167063"/>
            <a:ext cx="188912" cy="149225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797" name="Freeform 21"/>
          <p:cNvSpPr>
            <a:spLocks/>
          </p:cNvSpPr>
          <p:nvPr/>
        </p:nvSpPr>
        <p:spPr bwMode="auto">
          <a:xfrm>
            <a:off x="2166938" y="2425700"/>
            <a:ext cx="438150" cy="173038"/>
          </a:xfrm>
          <a:custGeom>
            <a:avLst/>
            <a:gdLst>
              <a:gd name="T0" fmla="*/ 0 w 276"/>
              <a:gd name="T1" fmla="*/ 109 h 109"/>
              <a:gd name="T2" fmla="*/ 138 w 276"/>
              <a:gd name="T3" fmla="*/ 0 h 109"/>
              <a:gd name="T4" fmla="*/ 276 w 276"/>
              <a:gd name="T5" fmla="*/ 109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6" h="109">
                <a:moveTo>
                  <a:pt x="0" y="109"/>
                </a:moveTo>
                <a:lnTo>
                  <a:pt x="138" y="0"/>
                </a:lnTo>
                <a:lnTo>
                  <a:pt x="276" y="109"/>
                </a:lnTo>
              </a:path>
            </a:pathLst>
          </a:custGeom>
          <a:noFill/>
          <a:ln w="39751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798" name="Line 22"/>
          <p:cNvSpPr>
            <a:spLocks noChangeShapeType="1"/>
          </p:cNvSpPr>
          <p:nvPr/>
        </p:nvSpPr>
        <p:spPr bwMode="auto">
          <a:xfrm flipV="1">
            <a:off x="2386013" y="1222375"/>
            <a:ext cx="1587" cy="171450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799" name="Line 23"/>
          <p:cNvSpPr>
            <a:spLocks noChangeShapeType="1"/>
          </p:cNvSpPr>
          <p:nvPr/>
        </p:nvSpPr>
        <p:spPr bwMode="auto">
          <a:xfrm>
            <a:off x="3481388" y="3286125"/>
            <a:ext cx="219075" cy="171450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00" name="Line 24"/>
          <p:cNvSpPr>
            <a:spLocks noChangeShapeType="1"/>
          </p:cNvSpPr>
          <p:nvPr/>
        </p:nvSpPr>
        <p:spPr bwMode="auto">
          <a:xfrm flipH="1">
            <a:off x="1066800" y="3286125"/>
            <a:ext cx="219075" cy="171450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01" name="Rectangle 25"/>
          <p:cNvSpPr>
            <a:spLocks noChangeArrowheads="1"/>
          </p:cNvSpPr>
          <p:nvPr/>
        </p:nvSpPr>
        <p:spPr bwMode="auto">
          <a:xfrm>
            <a:off x="2144713" y="1158875"/>
            <a:ext cx="17145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700" b="0">
                <a:latin typeface="宋体" panose="02010600030101010101" pitchFamily="2" charset="-122"/>
              </a:rPr>
              <a:t>+</a:t>
            </a:r>
            <a:endParaRPr lang="zh-CN" altLang="en-US"/>
          </a:p>
        </p:txBody>
      </p:sp>
      <p:sp>
        <p:nvSpPr>
          <p:cNvPr id="459802" name="Rectangle 26"/>
          <p:cNvSpPr>
            <a:spLocks noChangeArrowheads="1"/>
          </p:cNvSpPr>
          <p:nvPr/>
        </p:nvSpPr>
        <p:spPr bwMode="auto">
          <a:xfrm>
            <a:off x="2689225" y="1158875"/>
            <a:ext cx="17145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700" b="0">
                <a:latin typeface="宋体" panose="02010600030101010101" pitchFamily="2" charset="-122"/>
              </a:rPr>
              <a:t>+</a:t>
            </a:r>
            <a:endParaRPr lang="zh-CN" altLang="en-US"/>
          </a:p>
        </p:txBody>
      </p:sp>
      <p:sp>
        <p:nvSpPr>
          <p:cNvPr id="459803" name="Rectangle 27"/>
          <p:cNvSpPr>
            <a:spLocks noChangeArrowheads="1"/>
          </p:cNvSpPr>
          <p:nvPr/>
        </p:nvSpPr>
        <p:spPr bwMode="auto">
          <a:xfrm>
            <a:off x="3351213" y="3225800"/>
            <a:ext cx="17145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700" b="0">
                <a:latin typeface="宋体" panose="02010600030101010101" pitchFamily="2" charset="-122"/>
              </a:rPr>
              <a:t>+</a:t>
            </a:r>
            <a:endParaRPr lang="zh-CN" altLang="en-US"/>
          </a:p>
        </p:txBody>
      </p:sp>
      <p:sp>
        <p:nvSpPr>
          <p:cNvPr id="459804" name="Rectangle 28"/>
          <p:cNvSpPr>
            <a:spLocks noChangeArrowheads="1"/>
          </p:cNvSpPr>
          <p:nvPr/>
        </p:nvSpPr>
        <p:spPr bwMode="auto">
          <a:xfrm>
            <a:off x="2417763" y="2536825"/>
            <a:ext cx="17145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700" b="0">
                <a:latin typeface="宋体" panose="02010600030101010101" pitchFamily="2" charset="-122"/>
              </a:rPr>
              <a:t>-</a:t>
            </a:r>
            <a:endParaRPr lang="zh-CN" altLang="en-US"/>
          </a:p>
        </p:txBody>
      </p:sp>
      <p:sp>
        <p:nvSpPr>
          <p:cNvPr id="459805" name="Rectangle 29"/>
          <p:cNvSpPr>
            <a:spLocks noChangeArrowheads="1"/>
          </p:cNvSpPr>
          <p:nvPr/>
        </p:nvSpPr>
        <p:spPr bwMode="auto">
          <a:xfrm>
            <a:off x="2405063" y="931863"/>
            <a:ext cx="14605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300" b="0">
                <a:latin typeface="宋体" panose="02010600030101010101" pitchFamily="2" charset="-122"/>
              </a:rPr>
              <a:t>A</a:t>
            </a:r>
            <a:endParaRPr lang="en-US" altLang="zh-CN"/>
          </a:p>
        </p:txBody>
      </p:sp>
      <p:sp>
        <p:nvSpPr>
          <p:cNvPr id="459806" name="Rectangle 30"/>
          <p:cNvSpPr>
            <a:spLocks noChangeArrowheads="1"/>
          </p:cNvSpPr>
          <p:nvPr/>
        </p:nvSpPr>
        <p:spPr bwMode="auto">
          <a:xfrm>
            <a:off x="3884613" y="3427413"/>
            <a:ext cx="14605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300" b="0">
                <a:latin typeface="宋体" panose="02010600030101010101" pitchFamily="2" charset="-122"/>
              </a:rPr>
              <a:t>B</a:t>
            </a:r>
            <a:endParaRPr lang="en-US" altLang="zh-CN"/>
          </a:p>
        </p:txBody>
      </p:sp>
      <p:sp>
        <p:nvSpPr>
          <p:cNvPr id="459807" name="Rectangle 31"/>
          <p:cNvSpPr>
            <a:spLocks noChangeArrowheads="1"/>
          </p:cNvSpPr>
          <p:nvPr/>
        </p:nvSpPr>
        <p:spPr bwMode="auto">
          <a:xfrm>
            <a:off x="866775" y="3427413"/>
            <a:ext cx="14605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300" b="0">
                <a:latin typeface="宋体" panose="02010600030101010101" pitchFamily="2" charset="-122"/>
              </a:rPr>
              <a:t>C</a:t>
            </a:r>
            <a:endParaRPr lang="en-US" altLang="zh-CN"/>
          </a:p>
        </p:txBody>
      </p:sp>
      <p:sp>
        <p:nvSpPr>
          <p:cNvPr id="459808" name="Rectangle 32"/>
          <p:cNvSpPr>
            <a:spLocks noChangeArrowheads="1"/>
          </p:cNvSpPr>
          <p:nvPr/>
        </p:nvSpPr>
        <p:spPr bwMode="auto">
          <a:xfrm>
            <a:off x="2198688" y="2235200"/>
            <a:ext cx="17145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700" b="0">
                <a:latin typeface="宋体" panose="02010600030101010101" pitchFamily="2" charset="-122"/>
              </a:rPr>
              <a:t>-</a:t>
            </a:r>
            <a:endParaRPr lang="zh-CN" altLang="en-US"/>
          </a:p>
        </p:txBody>
      </p:sp>
      <p:sp>
        <p:nvSpPr>
          <p:cNvPr id="459809" name="Rectangle 33"/>
          <p:cNvSpPr>
            <a:spLocks noChangeArrowheads="1"/>
          </p:cNvSpPr>
          <p:nvPr/>
        </p:nvSpPr>
        <p:spPr bwMode="auto">
          <a:xfrm>
            <a:off x="3789363" y="3052763"/>
            <a:ext cx="17145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700" b="0">
                <a:latin typeface="宋体" panose="02010600030101010101" pitchFamily="2" charset="-122"/>
              </a:rPr>
              <a:t>-</a:t>
            </a:r>
            <a:endParaRPr lang="zh-CN" altLang="en-US"/>
          </a:p>
        </p:txBody>
      </p:sp>
      <p:sp>
        <p:nvSpPr>
          <p:cNvPr id="459810" name="Rectangle 34"/>
          <p:cNvSpPr>
            <a:spLocks noChangeArrowheads="1"/>
          </p:cNvSpPr>
          <p:nvPr/>
        </p:nvSpPr>
        <p:spPr bwMode="auto">
          <a:xfrm>
            <a:off x="3111500" y="1968500"/>
            <a:ext cx="14605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300" b="0">
                <a:latin typeface="宋体" panose="02010600030101010101" pitchFamily="2" charset="-122"/>
              </a:rPr>
              <a:t>U</a:t>
            </a:r>
            <a:endParaRPr lang="en-US" altLang="zh-CN"/>
          </a:p>
        </p:txBody>
      </p:sp>
      <p:sp>
        <p:nvSpPr>
          <p:cNvPr id="459811" name="Rectangle 35"/>
          <p:cNvSpPr>
            <a:spLocks noChangeArrowheads="1"/>
          </p:cNvSpPr>
          <p:nvPr/>
        </p:nvSpPr>
        <p:spPr bwMode="auto">
          <a:xfrm>
            <a:off x="3270250" y="2063750"/>
            <a:ext cx="1778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1400" b="0">
                <a:latin typeface="宋体" panose="02010600030101010101" pitchFamily="2" charset="-122"/>
              </a:rPr>
              <a:t>AB</a:t>
            </a:r>
            <a:endParaRPr lang="en-US" altLang="zh-CN"/>
          </a:p>
        </p:txBody>
      </p:sp>
      <p:sp>
        <p:nvSpPr>
          <p:cNvPr id="459812" name="Rectangle 36"/>
          <p:cNvSpPr>
            <a:spLocks noChangeArrowheads="1"/>
          </p:cNvSpPr>
          <p:nvPr/>
        </p:nvSpPr>
        <p:spPr bwMode="auto">
          <a:xfrm>
            <a:off x="1962150" y="1708150"/>
            <a:ext cx="14605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300" b="0">
                <a:latin typeface="宋体" panose="02010600030101010101" pitchFamily="2" charset="-122"/>
              </a:rPr>
              <a:t>U</a:t>
            </a:r>
            <a:endParaRPr lang="en-US" altLang="zh-CN"/>
          </a:p>
        </p:txBody>
      </p:sp>
      <p:sp>
        <p:nvSpPr>
          <p:cNvPr id="459813" name="Rectangle 37"/>
          <p:cNvSpPr>
            <a:spLocks noChangeArrowheads="1"/>
          </p:cNvSpPr>
          <p:nvPr/>
        </p:nvSpPr>
        <p:spPr bwMode="auto">
          <a:xfrm>
            <a:off x="2101850" y="1803400"/>
            <a:ext cx="889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1400" b="0">
                <a:latin typeface="宋体" panose="02010600030101010101" pitchFamily="2" charset="-122"/>
              </a:rPr>
              <a:t>A</a:t>
            </a:r>
            <a:endParaRPr lang="en-US" altLang="zh-CN"/>
          </a:p>
        </p:txBody>
      </p:sp>
      <p:sp>
        <p:nvSpPr>
          <p:cNvPr id="459814" name="Rectangle 38"/>
          <p:cNvSpPr>
            <a:spLocks noChangeArrowheads="1"/>
          </p:cNvSpPr>
          <p:nvPr/>
        </p:nvSpPr>
        <p:spPr bwMode="auto">
          <a:xfrm>
            <a:off x="2619375" y="2911475"/>
            <a:ext cx="14605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300" b="0">
                <a:latin typeface="宋体" panose="02010600030101010101" pitchFamily="2" charset="-122"/>
              </a:rPr>
              <a:t>U</a:t>
            </a:r>
            <a:endParaRPr lang="en-US" altLang="zh-CN"/>
          </a:p>
        </p:txBody>
      </p:sp>
      <p:sp>
        <p:nvSpPr>
          <p:cNvPr id="459815" name="Rectangle 39"/>
          <p:cNvSpPr>
            <a:spLocks noChangeArrowheads="1"/>
          </p:cNvSpPr>
          <p:nvPr/>
        </p:nvSpPr>
        <p:spPr bwMode="auto">
          <a:xfrm>
            <a:off x="2759075" y="3006725"/>
            <a:ext cx="889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1400" b="0">
                <a:latin typeface="宋体" panose="02010600030101010101" pitchFamily="2" charset="-122"/>
              </a:rPr>
              <a:t>B</a:t>
            </a:r>
            <a:endParaRPr lang="en-US" altLang="zh-CN"/>
          </a:p>
        </p:txBody>
      </p:sp>
      <p:sp>
        <p:nvSpPr>
          <p:cNvPr id="459816" name="Freeform 40"/>
          <p:cNvSpPr>
            <a:spLocks/>
          </p:cNvSpPr>
          <p:nvPr/>
        </p:nvSpPr>
        <p:spPr bwMode="auto">
          <a:xfrm>
            <a:off x="2713038" y="1738313"/>
            <a:ext cx="579437" cy="947737"/>
          </a:xfrm>
          <a:custGeom>
            <a:avLst/>
            <a:gdLst>
              <a:gd name="T0" fmla="*/ 70 w 365"/>
              <a:gd name="T1" fmla="*/ 0 h 597"/>
              <a:gd name="T2" fmla="*/ 40 w 365"/>
              <a:gd name="T3" fmla="*/ 51 h 597"/>
              <a:gd name="T4" fmla="*/ 18 w 365"/>
              <a:gd name="T5" fmla="*/ 104 h 597"/>
              <a:gd name="T6" fmla="*/ 6 w 365"/>
              <a:gd name="T7" fmla="*/ 161 h 597"/>
              <a:gd name="T8" fmla="*/ 0 w 365"/>
              <a:gd name="T9" fmla="*/ 219 h 597"/>
              <a:gd name="T10" fmla="*/ 3 w 365"/>
              <a:gd name="T11" fmla="*/ 279 h 597"/>
              <a:gd name="T12" fmla="*/ 15 w 365"/>
              <a:gd name="T13" fmla="*/ 337 h 597"/>
              <a:gd name="T14" fmla="*/ 36 w 365"/>
              <a:gd name="T15" fmla="*/ 392 h 597"/>
              <a:gd name="T16" fmla="*/ 64 w 365"/>
              <a:gd name="T17" fmla="*/ 445 h 597"/>
              <a:gd name="T18" fmla="*/ 104 w 365"/>
              <a:gd name="T19" fmla="*/ 491 h 597"/>
              <a:gd name="T20" fmla="*/ 153 w 365"/>
              <a:gd name="T21" fmla="*/ 530 h 597"/>
              <a:gd name="T22" fmla="*/ 214 w 365"/>
              <a:gd name="T23" fmla="*/ 563 h 597"/>
              <a:gd name="T24" fmla="*/ 285 w 365"/>
              <a:gd name="T25" fmla="*/ 585 h 597"/>
              <a:gd name="T26" fmla="*/ 365 w 365"/>
              <a:gd name="T27" fmla="*/ 597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65" h="597">
                <a:moveTo>
                  <a:pt x="70" y="0"/>
                </a:moveTo>
                <a:lnTo>
                  <a:pt x="40" y="51"/>
                </a:lnTo>
                <a:lnTo>
                  <a:pt x="18" y="104"/>
                </a:lnTo>
                <a:lnTo>
                  <a:pt x="6" y="161"/>
                </a:lnTo>
                <a:lnTo>
                  <a:pt x="0" y="219"/>
                </a:lnTo>
                <a:lnTo>
                  <a:pt x="3" y="279"/>
                </a:lnTo>
                <a:lnTo>
                  <a:pt x="15" y="337"/>
                </a:lnTo>
                <a:lnTo>
                  <a:pt x="36" y="392"/>
                </a:lnTo>
                <a:lnTo>
                  <a:pt x="64" y="445"/>
                </a:lnTo>
                <a:lnTo>
                  <a:pt x="104" y="491"/>
                </a:lnTo>
                <a:lnTo>
                  <a:pt x="153" y="530"/>
                </a:lnTo>
                <a:lnTo>
                  <a:pt x="214" y="563"/>
                </a:lnTo>
                <a:lnTo>
                  <a:pt x="285" y="585"/>
                </a:lnTo>
                <a:lnTo>
                  <a:pt x="365" y="597"/>
                </a:lnTo>
              </a:path>
            </a:pathLst>
          </a:custGeom>
          <a:noFill/>
          <a:ln w="39751">
            <a:solidFill>
              <a:srgbClr val="FFFF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17" name="Freeform 41"/>
          <p:cNvSpPr>
            <a:spLocks/>
          </p:cNvSpPr>
          <p:nvPr/>
        </p:nvSpPr>
        <p:spPr bwMode="auto">
          <a:xfrm>
            <a:off x="3271838" y="2632075"/>
            <a:ext cx="209550" cy="107950"/>
          </a:xfrm>
          <a:custGeom>
            <a:avLst/>
            <a:gdLst>
              <a:gd name="T0" fmla="*/ 0 w 132"/>
              <a:gd name="T1" fmla="*/ 0 h 68"/>
              <a:gd name="T2" fmla="*/ 132 w 132"/>
              <a:gd name="T3" fmla="*/ 32 h 68"/>
              <a:gd name="T4" fmla="*/ 3 w 132"/>
              <a:gd name="T5" fmla="*/ 68 h 68"/>
              <a:gd name="T6" fmla="*/ 0 w 132"/>
              <a:gd name="T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2" h="68">
                <a:moveTo>
                  <a:pt x="0" y="0"/>
                </a:moveTo>
                <a:lnTo>
                  <a:pt x="132" y="32"/>
                </a:lnTo>
                <a:lnTo>
                  <a:pt x="3" y="68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18" name="Line 42"/>
          <p:cNvSpPr>
            <a:spLocks noChangeShapeType="1"/>
          </p:cNvSpPr>
          <p:nvPr/>
        </p:nvSpPr>
        <p:spPr bwMode="auto">
          <a:xfrm>
            <a:off x="6194425" y="1876425"/>
            <a:ext cx="666750" cy="1588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19" name="Line 43"/>
          <p:cNvSpPr>
            <a:spLocks noChangeShapeType="1"/>
          </p:cNvSpPr>
          <p:nvPr/>
        </p:nvSpPr>
        <p:spPr bwMode="auto">
          <a:xfrm>
            <a:off x="6357938" y="2071688"/>
            <a:ext cx="338137" cy="1587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20" name="Line 44"/>
          <p:cNvSpPr>
            <a:spLocks noChangeShapeType="1"/>
          </p:cNvSpPr>
          <p:nvPr/>
        </p:nvSpPr>
        <p:spPr bwMode="auto">
          <a:xfrm>
            <a:off x="6527800" y="2071688"/>
            <a:ext cx="1588" cy="288925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21" name="Line 45"/>
          <p:cNvSpPr>
            <a:spLocks noChangeShapeType="1"/>
          </p:cNvSpPr>
          <p:nvPr/>
        </p:nvSpPr>
        <p:spPr bwMode="auto">
          <a:xfrm flipV="1">
            <a:off x="6527800" y="1587500"/>
            <a:ext cx="1588" cy="288925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22" name="Rectangle 46"/>
          <p:cNvSpPr>
            <a:spLocks noChangeArrowheads="1"/>
          </p:cNvSpPr>
          <p:nvPr/>
        </p:nvSpPr>
        <p:spPr bwMode="auto">
          <a:xfrm>
            <a:off x="6427788" y="2532063"/>
            <a:ext cx="204787" cy="515937"/>
          </a:xfrm>
          <a:prstGeom prst="rect">
            <a:avLst/>
          </a:prstGeom>
          <a:solidFill>
            <a:srgbClr val="590322"/>
          </a:solidFill>
          <a:ln w="39751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23" name="Line 47"/>
          <p:cNvSpPr>
            <a:spLocks noChangeShapeType="1"/>
          </p:cNvSpPr>
          <p:nvPr/>
        </p:nvSpPr>
        <p:spPr bwMode="auto">
          <a:xfrm flipV="1">
            <a:off x="6527800" y="2360613"/>
            <a:ext cx="1588" cy="171450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24" name="Line 48"/>
          <p:cNvSpPr>
            <a:spLocks noChangeShapeType="1"/>
          </p:cNvSpPr>
          <p:nvPr/>
        </p:nvSpPr>
        <p:spPr bwMode="auto">
          <a:xfrm>
            <a:off x="6527800" y="3048000"/>
            <a:ext cx="1588" cy="171450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25" name="Line 49"/>
          <p:cNvSpPr>
            <a:spLocks noChangeShapeType="1"/>
          </p:cNvSpPr>
          <p:nvPr/>
        </p:nvSpPr>
        <p:spPr bwMode="auto">
          <a:xfrm flipV="1">
            <a:off x="6527800" y="1243013"/>
            <a:ext cx="1588" cy="431800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26" name="Line 50"/>
          <p:cNvSpPr>
            <a:spLocks noChangeShapeType="1"/>
          </p:cNvSpPr>
          <p:nvPr/>
        </p:nvSpPr>
        <p:spPr bwMode="auto">
          <a:xfrm>
            <a:off x="6527800" y="3219450"/>
            <a:ext cx="1588" cy="255588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27" name="Line 51"/>
          <p:cNvSpPr>
            <a:spLocks noChangeShapeType="1"/>
          </p:cNvSpPr>
          <p:nvPr/>
        </p:nvSpPr>
        <p:spPr bwMode="auto">
          <a:xfrm flipH="1">
            <a:off x="6527800" y="3475038"/>
            <a:ext cx="1100138" cy="1587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28" name="Freeform 52"/>
          <p:cNvSpPr>
            <a:spLocks/>
          </p:cNvSpPr>
          <p:nvPr/>
        </p:nvSpPr>
        <p:spPr bwMode="auto">
          <a:xfrm>
            <a:off x="7627938" y="3390900"/>
            <a:ext cx="133350" cy="111125"/>
          </a:xfrm>
          <a:custGeom>
            <a:avLst/>
            <a:gdLst>
              <a:gd name="T0" fmla="*/ 0 w 84"/>
              <a:gd name="T1" fmla="*/ 36 h 70"/>
              <a:gd name="T2" fmla="*/ 3 w 84"/>
              <a:gd name="T3" fmla="*/ 19 h 70"/>
              <a:gd name="T4" fmla="*/ 15 w 84"/>
              <a:gd name="T5" fmla="*/ 7 h 70"/>
              <a:gd name="T6" fmla="*/ 31 w 84"/>
              <a:gd name="T7" fmla="*/ 0 h 70"/>
              <a:gd name="T8" fmla="*/ 50 w 84"/>
              <a:gd name="T9" fmla="*/ 0 h 70"/>
              <a:gd name="T10" fmla="*/ 69 w 84"/>
              <a:gd name="T11" fmla="*/ 7 h 70"/>
              <a:gd name="T12" fmla="*/ 78 w 84"/>
              <a:gd name="T13" fmla="*/ 19 h 70"/>
              <a:gd name="T14" fmla="*/ 84 w 84"/>
              <a:gd name="T15" fmla="*/ 36 h 70"/>
              <a:gd name="T16" fmla="*/ 78 w 84"/>
              <a:gd name="T17" fmla="*/ 50 h 70"/>
              <a:gd name="T18" fmla="*/ 69 w 84"/>
              <a:gd name="T19" fmla="*/ 62 h 70"/>
              <a:gd name="T20" fmla="*/ 50 w 84"/>
              <a:gd name="T21" fmla="*/ 70 h 70"/>
              <a:gd name="T22" fmla="*/ 31 w 84"/>
              <a:gd name="T23" fmla="*/ 70 h 70"/>
              <a:gd name="T24" fmla="*/ 15 w 84"/>
              <a:gd name="T25" fmla="*/ 62 h 70"/>
              <a:gd name="T26" fmla="*/ 3 w 84"/>
              <a:gd name="T27" fmla="*/ 50 h 70"/>
              <a:gd name="T28" fmla="*/ 0 w 84"/>
              <a:gd name="T29" fmla="*/ 36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4" h="70">
                <a:moveTo>
                  <a:pt x="0" y="36"/>
                </a:moveTo>
                <a:lnTo>
                  <a:pt x="3" y="19"/>
                </a:lnTo>
                <a:lnTo>
                  <a:pt x="15" y="7"/>
                </a:lnTo>
                <a:lnTo>
                  <a:pt x="31" y="0"/>
                </a:lnTo>
                <a:lnTo>
                  <a:pt x="50" y="0"/>
                </a:lnTo>
                <a:lnTo>
                  <a:pt x="69" y="7"/>
                </a:lnTo>
                <a:lnTo>
                  <a:pt x="78" y="19"/>
                </a:lnTo>
                <a:lnTo>
                  <a:pt x="84" y="36"/>
                </a:lnTo>
                <a:lnTo>
                  <a:pt x="78" y="50"/>
                </a:lnTo>
                <a:lnTo>
                  <a:pt x="69" y="62"/>
                </a:lnTo>
                <a:lnTo>
                  <a:pt x="50" y="70"/>
                </a:lnTo>
                <a:lnTo>
                  <a:pt x="31" y="70"/>
                </a:lnTo>
                <a:lnTo>
                  <a:pt x="15" y="62"/>
                </a:lnTo>
                <a:lnTo>
                  <a:pt x="3" y="50"/>
                </a:lnTo>
                <a:lnTo>
                  <a:pt x="0" y="36"/>
                </a:lnTo>
                <a:close/>
              </a:path>
            </a:pathLst>
          </a:custGeom>
          <a:solidFill>
            <a:srgbClr val="FFFFFF"/>
          </a:solidFill>
          <a:ln w="39751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29" name="Line 53"/>
          <p:cNvSpPr>
            <a:spLocks noChangeShapeType="1"/>
          </p:cNvSpPr>
          <p:nvPr/>
        </p:nvSpPr>
        <p:spPr bwMode="auto">
          <a:xfrm flipH="1">
            <a:off x="6527800" y="1243013"/>
            <a:ext cx="1100138" cy="1587"/>
          </a:xfrm>
          <a:prstGeom prst="line">
            <a:avLst/>
          </a:prstGeom>
          <a:noFill/>
          <a:ln w="3975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30" name="Freeform 54"/>
          <p:cNvSpPr>
            <a:spLocks/>
          </p:cNvSpPr>
          <p:nvPr/>
        </p:nvSpPr>
        <p:spPr bwMode="auto">
          <a:xfrm>
            <a:off x="7627938" y="1158875"/>
            <a:ext cx="133350" cy="111125"/>
          </a:xfrm>
          <a:custGeom>
            <a:avLst/>
            <a:gdLst>
              <a:gd name="T0" fmla="*/ 0 w 84"/>
              <a:gd name="T1" fmla="*/ 34 h 70"/>
              <a:gd name="T2" fmla="*/ 3 w 84"/>
              <a:gd name="T3" fmla="*/ 20 h 70"/>
              <a:gd name="T4" fmla="*/ 15 w 84"/>
              <a:gd name="T5" fmla="*/ 8 h 70"/>
              <a:gd name="T6" fmla="*/ 31 w 84"/>
              <a:gd name="T7" fmla="*/ 0 h 70"/>
              <a:gd name="T8" fmla="*/ 50 w 84"/>
              <a:gd name="T9" fmla="*/ 0 h 70"/>
              <a:gd name="T10" fmla="*/ 69 w 84"/>
              <a:gd name="T11" fmla="*/ 8 h 70"/>
              <a:gd name="T12" fmla="*/ 78 w 84"/>
              <a:gd name="T13" fmla="*/ 20 h 70"/>
              <a:gd name="T14" fmla="*/ 84 w 84"/>
              <a:gd name="T15" fmla="*/ 34 h 70"/>
              <a:gd name="T16" fmla="*/ 78 w 84"/>
              <a:gd name="T17" fmla="*/ 51 h 70"/>
              <a:gd name="T18" fmla="*/ 69 w 84"/>
              <a:gd name="T19" fmla="*/ 63 h 70"/>
              <a:gd name="T20" fmla="*/ 50 w 84"/>
              <a:gd name="T21" fmla="*/ 70 h 70"/>
              <a:gd name="T22" fmla="*/ 31 w 84"/>
              <a:gd name="T23" fmla="*/ 70 h 70"/>
              <a:gd name="T24" fmla="*/ 15 w 84"/>
              <a:gd name="T25" fmla="*/ 63 h 70"/>
              <a:gd name="T26" fmla="*/ 3 w 84"/>
              <a:gd name="T27" fmla="*/ 51 h 70"/>
              <a:gd name="T28" fmla="*/ 0 w 84"/>
              <a:gd name="T29" fmla="*/ 34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4" h="70">
                <a:moveTo>
                  <a:pt x="0" y="34"/>
                </a:moveTo>
                <a:lnTo>
                  <a:pt x="3" y="20"/>
                </a:lnTo>
                <a:lnTo>
                  <a:pt x="15" y="8"/>
                </a:lnTo>
                <a:lnTo>
                  <a:pt x="31" y="0"/>
                </a:lnTo>
                <a:lnTo>
                  <a:pt x="50" y="0"/>
                </a:lnTo>
                <a:lnTo>
                  <a:pt x="69" y="8"/>
                </a:lnTo>
                <a:lnTo>
                  <a:pt x="78" y="20"/>
                </a:lnTo>
                <a:lnTo>
                  <a:pt x="84" y="34"/>
                </a:lnTo>
                <a:lnTo>
                  <a:pt x="78" y="51"/>
                </a:lnTo>
                <a:lnTo>
                  <a:pt x="69" y="63"/>
                </a:lnTo>
                <a:lnTo>
                  <a:pt x="50" y="70"/>
                </a:lnTo>
                <a:lnTo>
                  <a:pt x="31" y="70"/>
                </a:lnTo>
                <a:lnTo>
                  <a:pt x="15" y="63"/>
                </a:lnTo>
                <a:lnTo>
                  <a:pt x="3" y="51"/>
                </a:lnTo>
                <a:lnTo>
                  <a:pt x="0" y="34"/>
                </a:lnTo>
                <a:close/>
              </a:path>
            </a:pathLst>
          </a:custGeom>
          <a:solidFill>
            <a:srgbClr val="FFFFFF"/>
          </a:solidFill>
          <a:ln w="39751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31" name="Rectangle 55"/>
          <p:cNvSpPr>
            <a:spLocks noChangeArrowheads="1"/>
          </p:cNvSpPr>
          <p:nvPr/>
        </p:nvSpPr>
        <p:spPr bwMode="auto">
          <a:xfrm>
            <a:off x="6048375" y="1868488"/>
            <a:ext cx="17145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700" b="0">
                <a:latin typeface="宋体" panose="02010600030101010101" pitchFamily="2" charset="-122"/>
              </a:rPr>
              <a:t>E</a:t>
            </a:r>
            <a:endParaRPr lang="en-US" altLang="zh-CN"/>
          </a:p>
        </p:txBody>
      </p:sp>
      <p:sp>
        <p:nvSpPr>
          <p:cNvPr id="459832" name="Rectangle 56"/>
          <p:cNvSpPr>
            <a:spLocks noChangeArrowheads="1"/>
          </p:cNvSpPr>
          <p:nvPr/>
        </p:nvSpPr>
        <p:spPr bwMode="auto">
          <a:xfrm>
            <a:off x="6943725" y="2643188"/>
            <a:ext cx="17145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700" b="0">
                <a:latin typeface="宋体" panose="02010600030101010101" pitchFamily="2" charset="-122"/>
              </a:rPr>
              <a:t>R</a:t>
            </a:r>
            <a:endParaRPr lang="en-US" altLang="zh-CN"/>
          </a:p>
        </p:txBody>
      </p:sp>
      <p:sp>
        <p:nvSpPr>
          <p:cNvPr id="459833" name="Rectangle 57"/>
          <p:cNvSpPr>
            <a:spLocks noChangeArrowheads="1"/>
          </p:cNvSpPr>
          <p:nvPr/>
        </p:nvSpPr>
        <p:spPr bwMode="auto">
          <a:xfrm>
            <a:off x="6272213" y="1525588"/>
            <a:ext cx="17145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700" b="0">
                <a:latin typeface="宋体" panose="02010600030101010101" pitchFamily="2" charset="-122"/>
              </a:rPr>
              <a:t>+</a:t>
            </a:r>
            <a:endParaRPr lang="zh-CN" altLang="en-US"/>
          </a:p>
        </p:txBody>
      </p:sp>
      <p:sp>
        <p:nvSpPr>
          <p:cNvPr id="459834" name="Rectangle 58"/>
          <p:cNvSpPr>
            <a:spLocks noChangeArrowheads="1"/>
          </p:cNvSpPr>
          <p:nvPr/>
        </p:nvSpPr>
        <p:spPr bwMode="auto">
          <a:xfrm>
            <a:off x="6272213" y="2124075"/>
            <a:ext cx="17145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700" b="0">
                <a:latin typeface="宋体" panose="02010600030101010101" pitchFamily="2" charset="-122"/>
              </a:rPr>
              <a:t>-</a:t>
            </a:r>
            <a:endParaRPr lang="zh-CN" altLang="en-US"/>
          </a:p>
        </p:txBody>
      </p:sp>
      <p:sp>
        <p:nvSpPr>
          <p:cNvPr id="459835" name="Rectangle 59"/>
          <p:cNvSpPr>
            <a:spLocks noChangeArrowheads="1"/>
          </p:cNvSpPr>
          <p:nvPr/>
        </p:nvSpPr>
        <p:spPr bwMode="auto">
          <a:xfrm>
            <a:off x="7640638" y="1373188"/>
            <a:ext cx="17145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700" b="0">
                <a:latin typeface="宋体" panose="02010600030101010101" pitchFamily="2" charset="-122"/>
              </a:rPr>
              <a:t>+</a:t>
            </a:r>
            <a:endParaRPr lang="zh-CN" altLang="en-US"/>
          </a:p>
        </p:txBody>
      </p:sp>
      <p:sp>
        <p:nvSpPr>
          <p:cNvPr id="459836" name="Rectangle 60"/>
          <p:cNvSpPr>
            <a:spLocks noChangeArrowheads="1"/>
          </p:cNvSpPr>
          <p:nvPr/>
        </p:nvSpPr>
        <p:spPr bwMode="auto">
          <a:xfrm>
            <a:off x="7675563" y="2898775"/>
            <a:ext cx="17145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2700" b="0">
                <a:latin typeface="宋体" panose="02010600030101010101" pitchFamily="2" charset="-122"/>
              </a:rPr>
              <a:t>-</a:t>
            </a:r>
            <a:endParaRPr lang="zh-CN" altLang="en-US"/>
          </a:p>
        </p:txBody>
      </p:sp>
      <p:sp>
        <p:nvSpPr>
          <p:cNvPr id="459837" name="Rectangle 61"/>
          <p:cNvSpPr>
            <a:spLocks noChangeArrowheads="1"/>
          </p:cNvSpPr>
          <p:nvPr/>
        </p:nvSpPr>
        <p:spPr bwMode="auto">
          <a:xfrm>
            <a:off x="7616825" y="2124075"/>
            <a:ext cx="17145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700" b="0">
                <a:latin typeface="宋体" panose="02010600030101010101" pitchFamily="2" charset="-122"/>
              </a:rPr>
              <a:t>U</a:t>
            </a:r>
            <a:endParaRPr lang="en-US" altLang="zh-CN"/>
          </a:p>
        </p:txBody>
      </p:sp>
      <p:sp>
        <p:nvSpPr>
          <p:cNvPr id="459838" name="Rectangle 62"/>
          <p:cNvSpPr>
            <a:spLocks noChangeArrowheads="1"/>
          </p:cNvSpPr>
          <p:nvPr/>
        </p:nvSpPr>
        <p:spPr bwMode="auto">
          <a:xfrm>
            <a:off x="6046788" y="2928938"/>
            <a:ext cx="14605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300" b="0">
                <a:latin typeface="宋体" panose="02010600030101010101" pitchFamily="2" charset="-122"/>
              </a:rPr>
              <a:t>I</a:t>
            </a:r>
            <a:endParaRPr lang="en-US" altLang="zh-CN"/>
          </a:p>
        </p:txBody>
      </p:sp>
      <p:sp>
        <p:nvSpPr>
          <p:cNvPr id="459839" name="Freeform 63"/>
          <p:cNvSpPr>
            <a:spLocks/>
          </p:cNvSpPr>
          <p:nvPr/>
        </p:nvSpPr>
        <p:spPr bwMode="auto">
          <a:xfrm>
            <a:off x="6143625" y="2616200"/>
            <a:ext cx="169863" cy="244475"/>
          </a:xfrm>
          <a:custGeom>
            <a:avLst/>
            <a:gdLst>
              <a:gd name="T0" fmla="*/ 107 w 107"/>
              <a:gd name="T1" fmla="*/ 154 h 154"/>
              <a:gd name="T2" fmla="*/ 54 w 107"/>
              <a:gd name="T3" fmla="*/ 0 h 154"/>
              <a:gd name="T4" fmla="*/ 0 w 107"/>
              <a:gd name="T5" fmla="*/ 154 h 154"/>
              <a:gd name="T6" fmla="*/ 107 w 107"/>
              <a:gd name="T7" fmla="*/ 15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" h="154">
                <a:moveTo>
                  <a:pt x="107" y="154"/>
                </a:moveTo>
                <a:lnTo>
                  <a:pt x="54" y="0"/>
                </a:lnTo>
                <a:lnTo>
                  <a:pt x="0" y="154"/>
                </a:lnTo>
                <a:lnTo>
                  <a:pt x="107" y="154"/>
                </a:lnTo>
                <a:close/>
              </a:path>
            </a:pathLst>
          </a:custGeom>
          <a:solidFill>
            <a:srgbClr val="FFFF00"/>
          </a:solidFill>
          <a:ln w="39751">
            <a:solidFill>
              <a:srgbClr val="FFFF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9840" name="Line 64"/>
          <p:cNvSpPr>
            <a:spLocks noChangeShapeType="1"/>
          </p:cNvSpPr>
          <p:nvPr/>
        </p:nvSpPr>
        <p:spPr bwMode="auto">
          <a:xfrm>
            <a:off x="6229350" y="2814638"/>
            <a:ext cx="1588" cy="488950"/>
          </a:xfrm>
          <a:prstGeom prst="line">
            <a:avLst/>
          </a:prstGeom>
          <a:noFill/>
          <a:ln w="39751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41" name="Freeform 65"/>
          <p:cNvSpPr>
            <a:spLocks/>
          </p:cNvSpPr>
          <p:nvPr/>
        </p:nvSpPr>
        <p:spPr bwMode="auto">
          <a:xfrm>
            <a:off x="6935788" y="1685925"/>
            <a:ext cx="681037" cy="1266825"/>
          </a:xfrm>
          <a:custGeom>
            <a:avLst/>
            <a:gdLst>
              <a:gd name="T0" fmla="*/ 307 w 429"/>
              <a:gd name="T1" fmla="*/ 154 h 798"/>
              <a:gd name="T2" fmla="*/ 317 w 429"/>
              <a:gd name="T3" fmla="*/ 120 h 798"/>
              <a:gd name="T4" fmla="*/ 317 w 429"/>
              <a:gd name="T5" fmla="*/ 91 h 798"/>
              <a:gd name="T6" fmla="*/ 313 w 429"/>
              <a:gd name="T7" fmla="*/ 65 h 798"/>
              <a:gd name="T8" fmla="*/ 307 w 429"/>
              <a:gd name="T9" fmla="*/ 46 h 798"/>
              <a:gd name="T10" fmla="*/ 295 w 429"/>
              <a:gd name="T11" fmla="*/ 29 h 798"/>
              <a:gd name="T12" fmla="*/ 279 w 429"/>
              <a:gd name="T13" fmla="*/ 17 h 798"/>
              <a:gd name="T14" fmla="*/ 260 w 429"/>
              <a:gd name="T15" fmla="*/ 7 h 798"/>
              <a:gd name="T16" fmla="*/ 238 w 429"/>
              <a:gd name="T17" fmla="*/ 2 h 798"/>
              <a:gd name="T18" fmla="*/ 216 w 429"/>
              <a:gd name="T19" fmla="*/ 0 h 798"/>
              <a:gd name="T20" fmla="*/ 191 w 429"/>
              <a:gd name="T21" fmla="*/ 0 h 798"/>
              <a:gd name="T22" fmla="*/ 166 w 429"/>
              <a:gd name="T23" fmla="*/ 2 h 798"/>
              <a:gd name="T24" fmla="*/ 144 w 429"/>
              <a:gd name="T25" fmla="*/ 7 h 798"/>
              <a:gd name="T26" fmla="*/ 119 w 429"/>
              <a:gd name="T27" fmla="*/ 14 h 798"/>
              <a:gd name="T28" fmla="*/ 97 w 429"/>
              <a:gd name="T29" fmla="*/ 22 h 798"/>
              <a:gd name="T30" fmla="*/ 53 w 429"/>
              <a:gd name="T31" fmla="*/ 50 h 798"/>
              <a:gd name="T32" fmla="*/ 31 w 429"/>
              <a:gd name="T33" fmla="*/ 74 h 798"/>
              <a:gd name="T34" fmla="*/ 16 w 429"/>
              <a:gd name="T35" fmla="*/ 98 h 798"/>
              <a:gd name="T36" fmla="*/ 6 w 429"/>
              <a:gd name="T37" fmla="*/ 125 h 798"/>
              <a:gd name="T38" fmla="*/ 3 w 429"/>
              <a:gd name="T39" fmla="*/ 156 h 798"/>
              <a:gd name="T40" fmla="*/ 0 w 429"/>
              <a:gd name="T41" fmla="*/ 187 h 798"/>
              <a:gd name="T42" fmla="*/ 3 w 429"/>
              <a:gd name="T43" fmla="*/ 221 h 798"/>
              <a:gd name="T44" fmla="*/ 9 w 429"/>
              <a:gd name="T45" fmla="*/ 257 h 798"/>
              <a:gd name="T46" fmla="*/ 16 w 429"/>
              <a:gd name="T47" fmla="*/ 293 h 798"/>
              <a:gd name="T48" fmla="*/ 25 w 429"/>
              <a:gd name="T49" fmla="*/ 332 h 798"/>
              <a:gd name="T50" fmla="*/ 34 w 429"/>
              <a:gd name="T51" fmla="*/ 370 h 798"/>
              <a:gd name="T52" fmla="*/ 44 w 429"/>
              <a:gd name="T53" fmla="*/ 411 h 798"/>
              <a:gd name="T54" fmla="*/ 53 w 429"/>
              <a:gd name="T55" fmla="*/ 452 h 798"/>
              <a:gd name="T56" fmla="*/ 63 w 429"/>
              <a:gd name="T57" fmla="*/ 492 h 798"/>
              <a:gd name="T58" fmla="*/ 72 w 429"/>
              <a:gd name="T59" fmla="*/ 553 h 798"/>
              <a:gd name="T60" fmla="*/ 75 w 429"/>
              <a:gd name="T61" fmla="*/ 574 h 798"/>
              <a:gd name="T62" fmla="*/ 78 w 429"/>
              <a:gd name="T63" fmla="*/ 593 h 798"/>
              <a:gd name="T64" fmla="*/ 78 w 429"/>
              <a:gd name="T65" fmla="*/ 613 h 798"/>
              <a:gd name="T66" fmla="*/ 81 w 429"/>
              <a:gd name="T67" fmla="*/ 632 h 798"/>
              <a:gd name="T68" fmla="*/ 85 w 429"/>
              <a:gd name="T69" fmla="*/ 651 h 798"/>
              <a:gd name="T70" fmla="*/ 88 w 429"/>
              <a:gd name="T71" fmla="*/ 668 h 798"/>
              <a:gd name="T72" fmla="*/ 91 w 429"/>
              <a:gd name="T73" fmla="*/ 687 h 798"/>
              <a:gd name="T74" fmla="*/ 94 w 429"/>
              <a:gd name="T75" fmla="*/ 701 h 798"/>
              <a:gd name="T76" fmla="*/ 97 w 429"/>
              <a:gd name="T77" fmla="*/ 718 h 798"/>
              <a:gd name="T78" fmla="*/ 103 w 429"/>
              <a:gd name="T79" fmla="*/ 733 h 798"/>
              <a:gd name="T80" fmla="*/ 106 w 429"/>
              <a:gd name="T81" fmla="*/ 745 h 798"/>
              <a:gd name="T82" fmla="*/ 116 w 429"/>
              <a:gd name="T83" fmla="*/ 757 h 798"/>
              <a:gd name="T84" fmla="*/ 122 w 429"/>
              <a:gd name="T85" fmla="*/ 766 h 798"/>
              <a:gd name="T86" fmla="*/ 147 w 429"/>
              <a:gd name="T87" fmla="*/ 786 h 798"/>
              <a:gd name="T88" fmla="*/ 163 w 429"/>
              <a:gd name="T89" fmla="*/ 793 h 798"/>
              <a:gd name="T90" fmla="*/ 182 w 429"/>
              <a:gd name="T91" fmla="*/ 798 h 798"/>
              <a:gd name="T92" fmla="*/ 204 w 429"/>
              <a:gd name="T93" fmla="*/ 798 h 798"/>
              <a:gd name="T94" fmla="*/ 226 w 429"/>
              <a:gd name="T95" fmla="*/ 795 h 798"/>
              <a:gd name="T96" fmla="*/ 248 w 429"/>
              <a:gd name="T97" fmla="*/ 793 h 798"/>
              <a:gd name="T98" fmla="*/ 273 w 429"/>
              <a:gd name="T99" fmla="*/ 786 h 798"/>
              <a:gd name="T100" fmla="*/ 295 w 429"/>
              <a:gd name="T101" fmla="*/ 778 h 798"/>
              <a:gd name="T102" fmla="*/ 320 w 429"/>
              <a:gd name="T103" fmla="*/ 769 h 798"/>
              <a:gd name="T104" fmla="*/ 342 w 429"/>
              <a:gd name="T105" fmla="*/ 757 h 798"/>
              <a:gd name="T106" fmla="*/ 364 w 429"/>
              <a:gd name="T107" fmla="*/ 745 h 798"/>
              <a:gd name="T108" fmla="*/ 382 w 429"/>
              <a:gd name="T109" fmla="*/ 730 h 798"/>
              <a:gd name="T110" fmla="*/ 401 w 429"/>
              <a:gd name="T111" fmla="*/ 714 h 798"/>
              <a:gd name="T112" fmla="*/ 417 w 429"/>
              <a:gd name="T113" fmla="*/ 697 h 798"/>
              <a:gd name="T114" fmla="*/ 429 w 429"/>
              <a:gd name="T115" fmla="*/ 68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29" h="798">
                <a:moveTo>
                  <a:pt x="307" y="154"/>
                </a:moveTo>
                <a:lnTo>
                  <a:pt x="317" y="120"/>
                </a:lnTo>
                <a:lnTo>
                  <a:pt x="317" y="91"/>
                </a:lnTo>
                <a:lnTo>
                  <a:pt x="313" y="65"/>
                </a:lnTo>
                <a:lnTo>
                  <a:pt x="307" y="46"/>
                </a:lnTo>
                <a:lnTo>
                  <a:pt x="295" y="29"/>
                </a:lnTo>
                <a:lnTo>
                  <a:pt x="279" y="17"/>
                </a:lnTo>
                <a:lnTo>
                  <a:pt x="260" y="7"/>
                </a:lnTo>
                <a:lnTo>
                  <a:pt x="238" y="2"/>
                </a:lnTo>
                <a:lnTo>
                  <a:pt x="216" y="0"/>
                </a:lnTo>
                <a:lnTo>
                  <a:pt x="191" y="0"/>
                </a:lnTo>
                <a:lnTo>
                  <a:pt x="166" y="2"/>
                </a:lnTo>
                <a:lnTo>
                  <a:pt x="144" y="7"/>
                </a:lnTo>
                <a:lnTo>
                  <a:pt x="119" y="14"/>
                </a:lnTo>
                <a:lnTo>
                  <a:pt x="97" y="22"/>
                </a:lnTo>
                <a:lnTo>
                  <a:pt x="53" y="50"/>
                </a:lnTo>
                <a:lnTo>
                  <a:pt x="31" y="74"/>
                </a:lnTo>
                <a:lnTo>
                  <a:pt x="16" y="98"/>
                </a:lnTo>
                <a:lnTo>
                  <a:pt x="6" y="125"/>
                </a:lnTo>
                <a:lnTo>
                  <a:pt x="3" y="156"/>
                </a:lnTo>
                <a:lnTo>
                  <a:pt x="0" y="187"/>
                </a:lnTo>
                <a:lnTo>
                  <a:pt x="3" y="221"/>
                </a:lnTo>
                <a:lnTo>
                  <a:pt x="9" y="257"/>
                </a:lnTo>
                <a:lnTo>
                  <a:pt x="16" y="293"/>
                </a:lnTo>
                <a:lnTo>
                  <a:pt x="25" y="332"/>
                </a:lnTo>
                <a:lnTo>
                  <a:pt x="34" y="370"/>
                </a:lnTo>
                <a:lnTo>
                  <a:pt x="44" y="411"/>
                </a:lnTo>
                <a:lnTo>
                  <a:pt x="53" y="452"/>
                </a:lnTo>
                <a:lnTo>
                  <a:pt x="63" y="492"/>
                </a:lnTo>
                <a:lnTo>
                  <a:pt x="72" y="553"/>
                </a:lnTo>
                <a:lnTo>
                  <a:pt x="75" y="574"/>
                </a:lnTo>
                <a:lnTo>
                  <a:pt x="78" y="593"/>
                </a:lnTo>
                <a:lnTo>
                  <a:pt x="78" y="613"/>
                </a:lnTo>
                <a:lnTo>
                  <a:pt x="81" y="632"/>
                </a:lnTo>
                <a:lnTo>
                  <a:pt x="85" y="651"/>
                </a:lnTo>
                <a:lnTo>
                  <a:pt x="88" y="668"/>
                </a:lnTo>
                <a:lnTo>
                  <a:pt x="91" y="687"/>
                </a:lnTo>
                <a:lnTo>
                  <a:pt x="94" y="701"/>
                </a:lnTo>
                <a:lnTo>
                  <a:pt x="97" y="718"/>
                </a:lnTo>
                <a:lnTo>
                  <a:pt x="103" y="733"/>
                </a:lnTo>
                <a:lnTo>
                  <a:pt x="106" y="745"/>
                </a:lnTo>
                <a:lnTo>
                  <a:pt x="116" y="757"/>
                </a:lnTo>
                <a:lnTo>
                  <a:pt x="122" y="766"/>
                </a:lnTo>
                <a:lnTo>
                  <a:pt x="147" y="786"/>
                </a:lnTo>
                <a:lnTo>
                  <a:pt x="163" y="793"/>
                </a:lnTo>
                <a:lnTo>
                  <a:pt x="182" y="798"/>
                </a:lnTo>
                <a:lnTo>
                  <a:pt x="204" y="798"/>
                </a:lnTo>
                <a:lnTo>
                  <a:pt x="226" y="795"/>
                </a:lnTo>
                <a:lnTo>
                  <a:pt x="248" y="793"/>
                </a:lnTo>
                <a:lnTo>
                  <a:pt x="273" y="786"/>
                </a:lnTo>
                <a:lnTo>
                  <a:pt x="295" y="778"/>
                </a:lnTo>
                <a:lnTo>
                  <a:pt x="320" y="769"/>
                </a:lnTo>
                <a:lnTo>
                  <a:pt x="342" y="757"/>
                </a:lnTo>
                <a:lnTo>
                  <a:pt x="364" y="745"/>
                </a:lnTo>
                <a:lnTo>
                  <a:pt x="382" y="730"/>
                </a:lnTo>
                <a:lnTo>
                  <a:pt x="401" y="714"/>
                </a:lnTo>
                <a:lnTo>
                  <a:pt x="417" y="697"/>
                </a:lnTo>
                <a:lnTo>
                  <a:pt x="429" y="680"/>
                </a:lnTo>
              </a:path>
            </a:pathLst>
          </a:custGeom>
          <a:noFill/>
          <a:ln w="39751">
            <a:solidFill>
              <a:srgbClr val="FFFF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842" name="Freeform 66"/>
          <p:cNvSpPr>
            <a:spLocks/>
          </p:cNvSpPr>
          <p:nvPr/>
        </p:nvSpPr>
        <p:spPr bwMode="auto">
          <a:xfrm>
            <a:off x="7548563" y="2616200"/>
            <a:ext cx="138112" cy="168275"/>
          </a:xfrm>
          <a:custGeom>
            <a:avLst/>
            <a:gdLst>
              <a:gd name="T0" fmla="*/ 0 w 87"/>
              <a:gd name="T1" fmla="*/ 96 h 106"/>
              <a:gd name="T2" fmla="*/ 62 w 87"/>
              <a:gd name="T3" fmla="*/ 0 h 106"/>
              <a:gd name="T4" fmla="*/ 87 w 87"/>
              <a:gd name="T5" fmla="*/ 106 h 106"/>
              <a:gd name="T6" fmla="*/ 0 w 87"/>
              <a:gd name="T7" fmla="*/ 96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" h="106">
                <a:moveTo>
                  <a:pt x="0" y="96"/>
                </a:moveTo>
                <a:lnTo>
                  <a:pt x="62" y="0"/>
                </a:lnTo>
                <a:lnTo>
                  <a:pt x="87" y="106"/>
                </a:lnTo>
                <a:lnTo>
                  <a:pt x="0" y="96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9781" name="Text Box 5"/>
          <p:cNvSpPr txBox="1">
            <a:spLocks noChangeArrowheads="1"/>
          </p:cNvSpPr>
          <p:nvPr/>
        </p:nvSpPr>
        <p:spPr bwMode="auto">
          <a:xfrm>
            <a:off x="908050" y="4368800"/>
            <a:ext cx="32051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l" eaLnBrk="0" hangingPunct="0"/>
            <a:r>
              <a:rPr lang="en-US" altLang="en-US" sz="2800"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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U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＝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B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AB</a:t>
            </a:r>
          </a:p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或  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AB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＝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B</a:t>
            </a:r>
            <a:endParaRPr lang="en-US" altLang="zh-CN" sz="2800">
              <a:latin typeface="Times New Roman" panose="02020603050405020304" pitchFamily="18" charset="0"/>
              <a:ea typeface="楷体_GB2312" pitchFamily="49" charset="-122"/>
              <a:sym typeface="Symbol" panose="05050102010706020507" pitchFamily="18" charset="2"/>
            </a:endParaRPr>
          </a:p>
        </p:txBody>
      </p:sp>
      <p:sp>
        <p:nvSpPr>
          <p:cNvPr id="459782" name="AutoShape 6"/>
          <p:cNvSpPr>
            <a:spLocks noChangeArrowheads="1"/>
          </p:cNvSpPr>
          <p:nvPr/>
        </p:nvSpPr>
        <p:spPr bwMode="auto">
          <a:xfrm>
            <a:off x="2136775" y="3375025"/>
            <a:ext cx="387350" cy="796925"/>
          </a:xfrm>
          <a:prstGeom prst="upDownArrow">
            <a:avLst>
              <a:gd name="adj1" fmla="val 50000"/>
              <a:gd name="adj2" fmla="val 41148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eaLnBrk="0" hangingPunct="0"/>
            <a:endParaRPr lang="zh-CN" altLang="en-US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9783" name="Text Box 7"/>
          <p:cNvSpPr txBox="1">
            <a:spLocks noChangeArrowheads="1"/>
          </p:cNvSpPr>
          <p:nvPr/>
        </p:nvSpPr>
        <p:spPr bwMode="auto">
          <a:xfrm>
            <a:off x="6054725" y="4468813"/>
            <a:ext cx="25098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E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U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RI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＝0</a:t>
            </a:r>
            <a:endParaRPr lang="en-US" altLang="zh-CN" sz="2800" baseline="-25000">
              <a:latin typeface="Times New Roman" panose="02020603050405020304" pitchFamily="18" charset="0"/>
              <a:ea typeface="楷体_GB2312" pitchFamily="49" charset="-122"/>
              <a:sym typeface="Symbol" panose="05050102010706020507" pitchFamily="18" charset="2"/>
            </a:endParaRPr>
          </a:p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或 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U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＝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E－RI</a:t>
            </a:r>
          </a:p>
        </p:txBody>
      </p:sp>
      <p:sp>
        <p:nvSpPr>
          <p:cNvPr id="459784" name="AutoShape 8"/>
          <p:cNvSpPr>
            <a:spLocks noChangeArrowheads="1"/>
          </p:cNvSpPr>
          <p:nvPr/>
        </p:nvSpPr>
        <p:spPr bwMode="auto">
          <a:xfrm>
            <a:off x="7000875" y="3552825"/>
            <a:ext cx="387350" cy="796925"/>
          </a:xfrm>
          <a:prstGeom prst="upDownArrow">
            <a:avLst>
              <a:gd name="adj1" fmla="val 50000"/>
              <a:gd name="adj2" fmla="val 41148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eaLnBrk="0" hangingPunct="0"/>
            <a:endParaRPr lang="zh-CN" altLang="en-US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9785" name="Oval 9"/>
          <p:cNvSpPr>
            <a:spLocks noChangeArrowheads="1"/>
          </p:cNvSpPr>
          <p:nvPr/>
        </p:nvSpPr>
        <p:spPr bwMode="auto">
          <a:xfrm>
            <a:off x="461963" y="5499100"/>
            <a:ext cx="650875" cy="46355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注</a:t>
            </a:r>
            <a:endParaRPr lang="zh-CN" altLang="en-US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59786" name="Text Box 10"/>
          <p:cNvSpPr txBox="1">
            <a:spLocks noChangeArrowheads="1"/>
          </p:cNvSpPr>
          <p:nvPr/>
        </p:nvSpPr>
        <p:spPr bwMode="auto">
          <a:xfrm>
            <a:off x="1325563" y="5500688"/>
            <a:ext cx="73247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列方程时，要先在电路图上标出电流、电压或</a:t>
            </a:r>
          </a:p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电动势的参考方向。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9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9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459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459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59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459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9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59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459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778" grpId="0" autoUpdateAnimBg="0"/>
      <p:bldP spid="459781" grpId="0" autoUpdateAnimBg="0"/>
      <p:bldP spid="459782" grpId="0" animBg="1" autoUpdateAnimBg="0"/>
      <p:bldP spid="459783" grpId="0" autoUpdateAnimBg="0"/>
      <p:bldP spid="459784" grpId="0" animBg="1" autoUpdateAnimBg="0"/>
      <p:bldP spid="459785" grpId="0" autoUpdateAnimBg="0"/>
      <p:bldP spid="459786" grpId="0" autoUpdateAnimBg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3" name="Rectangle 13"/>
          <p:cNvSpPr>
            <a:spLocks noChangeArrowheads="1"/>
          </p:cNvSpPr>
          <p:nvPr/>
        </p:nvSpPr>
        <p:spPr bwMode="auto">
          <a:xfrm>
            <a:off x="1001713" y="3933825"/>
            <a:ext cx="190500" cy="793750"/>
          </a:xfrm>
          <a:prstGeom prst="rect">
            <a:avLst/>
          </a:prstGeom>
          <a:solidFill>
            <a:srgbClr val="590322"/>
          </a:solidFill>
          <a:ln w="33401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60814" name="Line 14"/>
          <p:cNvSpPr>
            <a:spLocks noChangeShapeType="1"/>
          </p:cNvSpPr>
          <p:nvPr/>
        </p:nvSpPr>
        <p:spPr bwMode="auto">
          <a:xfrm flipV="1">
            <a:off x="1098550" y="3668713"/>
            <a:ext cx="1588" cy="265112"/>
          </a:xfrm>
          <a:prstGeom prst="line">
            <a:avLst/>
          </a:prstGeom>
          <a:noFill/>
          <a:ln w="3340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15" name="Line 15"/>
          <p:cNvSpPr>
            <a:spLocks noChangeShapeType="1"/>
          </p:cNvSpPr>
          <p:nvPr/>
        </p:nvSpPr>
        <p:spPr bwMode="auto">
          <a:xfrm>
            <a:off x="1098550" y="4727575"/>
            <a:ext cx="1588" cy="263525"/>
          </a:xfrm>
          <a:prstGeom prst="line">
            <a:avLst/>
          </a:prstGeom>
          <a:noFill/>
          <a:ln w="3340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16" name="Rectangle 16"/>
          <p:cNvSpPr>
            <a:spLocks noChangeArrowheads="1"/>
          </p:cNvSpPr>
          <p:nvPr/>
        </p:nvSpPr>
        <p:spPr bwMode="auto">
          <a:xfrm>
            <a:off x="2901950" y="3933825"/>
            <a:ext cx="188913" cy="793750"/>
          </a:xfrm>
          <a:prstGeom prst="rect">
            <a:avLst/>
          </a:prstGeom>
          <a:solidFill>
            <a:srgbClr val="590322"/>
          </a:solidFill>
          <a:ln w="33401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60817" name="Line 17"/>
          <p:cNvSpPr>
            <a:spLocks noChangeShapeType="1"/>
          </p:cNvSpPr>
          <p:nvPr/>
        </p:nvSpPr>
        <p:spPr bwMode="auto">
          <a:xfrm flipV="1">
            <a:off x="2994025" y="3668713"/>
            <a:ext cx="1588" cy="265112"/>
          </a:xfrm>
          <a:prstGeom prst="line">
            <a:avLst/>
          </a:prstGeom>
          <a:noFill/>
          <a:ln w="3340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18" name="Line 18"/>
          <p:cNvSpPr>
            <a:spLocks noChangeShapeType="1"/>
          </p:cNvSpPr>
          <p:nvPr/>
        </p:nvSpPr>
        <p:spPr bwMode="auto">
          <a:xfrm>
            <a:off x="2994025" y="4727575"/>
            <a:ext cx="1588" cy="263525"/>
          </a:xfrm>
          <a:prstGeom prst="line">
            <a:avLst/>
          </a:prstGeom>
          <a:noFill/>
          <a:ln w="3340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19" name="Rectangle 19"/>
          <p:cNvSpPr>
            <a:spLocks noChangeArrowheads="1"/>
          </p:cNvSpPr>
          <p:nvPr/>
        </p:nvSpPr>
        <p:spPr bwMode="auto">
          <a:xfrm>
            <a:off x="1704975" y="5324475"/>
            <a:ext cx="682625" cy="220663"/>
          </a:xfrm>
          <a:prstGeom prst="rect">
            <a:avLst/>
          </a:prstGeom>
          <a:solidFill>
            <a:srgbClr val="590322"/>
          </a:solidFill>
          <a:ln w="33401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60820" name="Line 20"/>
          <p:cNvSpPr>
            <a:spLocks noChangeShapeType="1"/>
          </p:cNvSpPr>
          <p:nvPr/>
        </p:nvSpPr>
        <p:spPr bwMode="auto">
          <a:xfrm flipH="1">
            <a:off x="1477963" y="5432425"/>
            <a:ext cx="227012" cy="1588"/>
          </a:xfrm>
          <a:prstGeom prst="line">
            <a:avLst/>
          </a:prstGeom>
          <a:noFill/>
          <a:ln w="3340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21" name="Line 21"/>
          <p:cNvSpPr>
            <a:spLocks noChangeShapeType="1"/>
          </p:cNvSpPr>
          <p:nvPr/>
        </p:nvSpPr>
        <p:spPr bwMode="auto">
          <a:xfrm>
            <a:off x="2387600" y="5432425"/>
            <a:ext cx="227013" cy="1588"/>
          </a:xfrm>
          <a:prstGeom prst="line">
            <a:avLst/>
          </a:prstGeom>
          <a:noFill/>
          <a:ln w="3340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22" name="Rectangle 22"/>
          <p:cNvSpPr>
            <a:spLocks noChangeArrowheads="1"/>
          </p:cNvSpPr>
          <p:nvPr/>
        </p:nvSpPr>
        <p:spPr bwMode="auto">
          <a:xfrm>
            <a:off x="1704975" y="3114675"/>
            <a:ext cx="682625" cy="220663"/>
          </a:xfrm>
          <a:prstGeom prst="rect">
            <a:avLst/>
          </a:prstGeom>
          <a:solidFill>
            <a:srgbClr val="590322"/>
          </a:solidFill>
          <a:ln w="33401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23" name="Line 23"/>
          <p:cNvSpPr>
            <a:spLocks noChangeShapeType="1"/>
          </p:cNvSpPr>
          <p:nvPr/>
        </p:nvSpPr>
        <p:spPr bwMode="auto">
          <a:xfrm flipH="1">
            <a:off x="1477963" y="3227388"/>
            <a:ext cx="227012" cy="1587"/>
          </a:xfrm>
          <a:prstGeom prst="line">
            <a:avLst/>
          </a:prstGeom>
          <a:noFill/>
          <a:ln w="3340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24" name="Line 24"/>
          <p:cNvSpPr>
            <a:spLocks noChangeShapeType="1"/>
          </p:cNvSpPr>
          <p:nvPr/>
        </p:nvSpPr>
        <p:spPr bwMode="auto">
          <a:xfrm>
            <a:off x="2387600" y="3227388"/>
            <a:ext cx="227013" cy="1587"/>
          </a:xfrm>
          <a:prstGeom prst="line">
            <a:avLst/>
          </a:prstGeom>
          <a:noFill/>
          <a:ln w="3340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25" name="Freeform 25"/>
          <p:cNvSpPr>
            <a:spLocks/>
          </p:cNvSpPr>
          <p:nvPr/>
        </p:nvSpPr>
        <p:spPr bwMode="auto">
          <a:xfrm>
            <a:off x="1098550" y="3227388"/>
            <a:ext cx="379413" cy="441325"/>
          </a:xfrm>
          <a:custGeom>
            <a:avLst/>
            <a:gdLst>
              <a:gd name="T0" fmla="*/ 239 w 239"/>
              <a:gd name="T1" fmla="*/ 0 h 278"/>
              <a:gd name="T2" fmla="*/ 0 w 239"/>
              <a:gd name="T3" fmla="*/ 0 h 278"/>
              <a:gd name="T4" fmla="*/ 0 w 239"/>
              <a:gd name="T5" fmla="*/ 278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9" h="278">
                <a:moveTo>
                  <a:pt x="239" y="0"/>
                </a:moveTo>
                <a:lnTo>
                  <a:pt x="0" y="0"/>
                </a:lnTo>
                <a:lnTo>
                  <a:pt x="0" y="278"/>
                </a:lnTo>
              </a:path>
            </a:pathLst>
          </a:custGeom>
          <a:noFill/>
          <a:ln w="33401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26" name="Freeform 26"/>
          <p:cNvSpPr>
            <a:spLocks/>
          </p:cNvSpPr>
          <p:nvPr/>
        </p:nvSpPr>
        <p:spPr bwMode="auto">
          <a:xfrm>
            <a:off x="2614613" y="3227388"/>
            <a:ext cx="379412" cy="441325"/>
          </a:xfrm>
          <a:custGeom>
            <a:avLst/>
            <a:gdLst>
              <a:gd name="T0" fmla="*/ 0 w 239"/>
              <a:gd name="T1" fmla="*/ 0 h 278"/>
              <a:gd name="T2" fmla="*/ 239 w 239"/>
              <a:gd name="T3" fmla="*/ 0 h 278"/>
              <a:gd name="T4" fmla="*/ 239 w 239"/>
              <a:gd name="T5" fmla="*/ 278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9" h="278">
                <a:moveTo>
                  <a:pt x="0" y="0"/>
                </a:moveTo>
                <a:lnTo>
                  <a:pt x="239" y="0"/>
                </a:lnTo>
                <a:lnTo>
                  <a:pt x="239" y="278"/>
                </a:lnTo>
              </a:path>
            </a:pathLst>
          </a:custGeom>
          <a:noFill/>
          <a:ln w="33401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27" name="Freeform 27"/>
          <p:cNvSpPr>
            <a:spLocks/>
          </p:cNvSpPr>
          <p:nvPr/>
        </p:nvSpPr>
        <p:spPr bwMode="auto">
          <a:xfrm>
            <a:off x="2614613" y="4991100"/>
            <a:ext cx="379412" cy="441325"/>
          </a:xfrm>
          <a:custGeom>
            <a:avLst/>
            <a:gdLst>
              <a:gd name="T0" fmla="*/ 239 w 239"/>
              <a:gd name="T1" fmla="*/ 0 h 278"/>
              <a:gd name="T2" fmla="*/ 239 w 239"/>
              <a:gd name="T3" fmla="*/ 278 h 278"/>
              <a:gd name="T4" fmla="*/ 0 w 239"/>
              <a:gd name="T5" fmla="*/ 278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9" h="278">
                <a:moveTo>
                  <a:pt x="239" y="0"/>
                </a:moveTo>
                <a:lnTo>
                  <a:pt x="239" y="278"/>
                </a:lnTo>
                <a:lnTo>
                  <a:pt x="0" y="278"/>
                </a:lnTo>
              </a:path>
            </a:pathLst>
          </a:custGeom>
          <a:noFill/>
          <a:ln w="33401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28" name="Freeform 28"/>
          <p:cNvSpPr>
            <a:spLocks/>
          </p:cNvSpPr>
          <p:nvPr/>
        </p:nvSpPr>
        <p:spPr bwMode="auto">
          <a:xfrm>
            <a:off x="1098550" y="4991100"/>
            <a:ext cx="379413" cy="441325"/>
          </a:xfrm>
          <a:custGeom>
            <a:avLst/>
            <a:gdLst>
              <a:gd name="T0" fmla="*/ 0 w 239"/>
              <a:gd name="T1" fmla="*/ 0 h 278"/>
              <a:gd name="T2" fmla="*/ 0 w 239"/>
              <a:gd name="T3" fmla="*/ 278 h 278"/>
              <a:gd name="T4" fmla="*/ 239 w 239"/>
              <a:gd name="T5" fmla="*/ 278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9" h="278">
                <a:moveTo>
                  <a:pt x="0" y="0"/>
                </a:moveTo>
                <a:lnTo>
                  <a:pt x="0" y="278"/>
                </a:lnTo>
                <a:lnTo>
                  <a:pt x="239" y="278"/>
                </a:lnTo>
              </a:path>
            </a:pathLst>
          </a:custGeom>
          <a:noFill/>
          <a:ln w="33401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29" name="Line 29"/>
          <p:cNvSpPr>
            <a:spLocks noChangeShapeType="1"/>
          </p:cNvSpPr>
          <p:nvPr/>
        </p:nvSpPr>
        <p:spPr bwMode="auto">
          <a:xfrm>
            <a:off x="720725" y="2787650"/>
            <a:ext cx="377825" cy="439738"/>
          </a:xfrm>
          <a:prstGeom prst="line">
            <a:avLst/>
          </a:prstGeom>
          <a:noFill/>
          <a:ln w="3340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30" name="Freeform 30"/>
          <p:cNvSpPr>
            <a:spLocks/>
          </p:cNvSpPr>
          <p:nvPr/>
        </p:nvSpPr>
        <p:spPr bwMode="auto">
          <a:xfrm>
            <a:off x="1052513" y="3173413"/>
            <a:ext cx="88900" cy="103187"/>
          </a:xfrm>
          <a:custGeom>
            <a:avLst/>
            <a:gdLst>
              <a:gd name="T0" fmla="*/ 8 w 56"/>
              <a:gd name="T1" fmla="*/ 10 h 65"/>
              <a:gd name="T2" fmla="*/ 6 w 56"/>
              <a:gd name="T3" fmla="*/ 16 h 65"/>
              <a:gd name="T4" fmla="*/ 3 w 56"/>
              <a:gd name="T5" fmla="*/ 22 h 65"/>
              <a:gd name="T6" fmla="*/ 0 w 56"/>
              <a:gd name="T7" fmla="*/ 28 h 65"/>
              <a:gd name="T8" fmla="*/ 0 w 56"/>
              <a:gd name="T9" fmla="*/ 34 h 65"/>
              <a:gd name="T10" fmla="*/ 3 w 56"/>
              <a:gd name="T11" fmla="*/ 44 h 65"/>
              <a:gd name="T12" fmla="*/ 3 w 56"/>
              <a:gd name="T13" fmla="*/ 50 h 65"/>
              <a:gd name="T14" fmla="*/ 8 w 56"/>
              <a:gd name="T15" fmla="*/ 56 h 65"/>
              <a:gd name="T16" fmla="*/ 11 w 56"/>
              <a:gd name="T17" fmla="*/ 59 h 65"/>
              <a:gd name="T18" fmla="*/ 16 w 56"/>
              <a:gd name="T19" fmla="*/ 62 h 65"/>
              <a:gd name="T20" fmla="*/ 21 w 56"/>
              <a:gd name="T21" fmla="*/ 65 h 65"/>
              <a:gd name="T22" fmla="*/ 27 w 56"/>
              <a:gd name="T23" fmla="*/ 65 h 65"/>
              <a:gd name="T24" fmla="*/ 35 w 56"/>
              <a:gd name="T25" fmla="*/ 65 h 65"/>
              <a:gd name="T26" fmla="*/ 40 w 56"/>
              <a:gd name="T27" fmla="*/ 65 h 65"/>
              <a:gd name="T28" fmla="*/ 45 w 56"/>
              <a:gd name="T29" fmla="*/ 62 h 65"/>
              <a:gd name="T30" fmla="*/ 48 w 56"/>
              <a:gd name="T31" fmla="*/ 56 h 65"/>
              <a:gd name="T32" fmla="*/ 53 w 56"/>
              <a:gd name="T33" fmla="*/ 53 h 65"/>
              <a:gd name="T34" fmla="*/ 56 w 56"/>
              <a:gd name="T35" fmla="*/ 47 h 65"/>
              <a:gd name="T36" fmla="*/ 56 w 56"/>
              <a:gd name="T37" fmla="*/ 41 h 65"/>
              <a:gd name="T38" fmla="*/ 56 w 56"/>
              <a:gd name="T39" fmla="*/ 31 h 65"/>
              <a:gd name="T40" fmla="*/ 56 w 56"/>
              <a:gd name="T41" fmla="*/ 25 h 65"/>
              <a:gd name="T42" fmla="*/ 53 w 56"/>
              <a:gd name="T43" fmla="*/ 19 h 65"/>
              <a:gd name="T44" fmla="*/ 51 w 56"/>
              <a:gd name="T45" fmla="*/ 13 h 65"/>
              <a:gd name="T46" fmla="*/ 48 w 56"/>
              <a:gd name="T47" fmla="*/ 10 h 65"/>
              <a:gd name="T48" fmla="*/ 43 w 56"/>
              <a:gd name="T49" fmla="*/ 3 h 65"/>
              <a:gd name="T50" fmla="*/ 37 w 56"/>
              <a:gd name="T51" fmla="*/ 3 h 65"/>
              <a:gd name="T52" fmla="*/ 29 w 56"/>
              <a:gd name="T53" fmla="*/ 0 h 65"/>
              <a:gd name="T54" fmla="*/ 24 w 56"/>
              <a:gd name="T55" fmla="*/ 0 h 65"/>
              <a:gd name="T56" fmla="*/ 19 w 56"/>
              <a:gd name="T57" fmla="*/ 3 h 65"/>
              <a:gd name="T58" fmla="*/ 13 w 56"/>
              <a:gd name="T59" fmla="*/ 7 h 65"/>
              <a:gd name="T60" fmla="*/ 8 w 56"/>
              <a:gd name="T61" fmla="*/ 1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6" h="65">
                <a:moveTo>
                  <a:pt x="8" y="10"/>
                </a:moveTo>
                <a:lnTo>
                  <a:pt x="6" y="16"/>
                </a:lnTo>
                <a:lnTo>
                  <a:pt x="3" y="22"/>
                </a:lnTo>
                <a:lnTo>
                  <a:pt x="0" y="28"/>
                </a:lnTo>
                <a:lnTo>
                  <a:pt x="0" y="34"/>
                </a:lnTo>
                <a:lnTo>
                  <a:pt x="3" y="44"/>
                </a:lnTo>
                <a:lnTo>
                  <a:pt x="3" y="50"/>
                </a:lnTo>
                <a:lnTo>
                  <a:pt x="8" y="56"/>
                </a:lnTo>
                <a:lnTo>
                  <a:pt x="11" y="59"/>
                </a:lnTo>
                <a:lnTo>
                  <a:pt x="16" y="62"/>
                </a:lnTo>
                <a:lnTo>
                  <a:pt x="21" y="65"/>
                </a:lnTo>
                <a:lnTo>
                  <a:pt x="27" y="65"/>
                </a:lnTo>
                <a:lnTo>
                  <a:pt x="35" y="65"/>
                </a:lnTo>
                <a:lnTo>
                  <a:pt x="40" y="65"/>
                </a:lnTo>
                <a:lnTo>
                  <a:pt x="45" y="62"/>
                </a:lnTo>
                <a:lnTo>
                  <a:pt x="48" y="56"/>
                </a:lnTo>
                <a:lnTo>
                  <a:pt x="53" y="53"/>
                </a:lnTo>
                <a:lnTo>
                  <a:pt x="56" y="47"/>
                </a:lnTo>
                <a:lnTo>
                  <a:pt x="56" y="41"/>
                </a:lnTo>
                <a:lnTo>
                  <a:pt x="56" y="31"/>
                </a:lnTo>
                <a:lnTo>
                  <a:pt x="56" y="25"/>
                </a:lnTo>
                <a:lnTo>
                  <a:pt x="53" y="19"/>
                </a:lnTo>
                <a:lnTo>
                  <a:pt x="51" y="13"/>
                </a:lnTo>
                <a:lnTo>
                  <a:pt x="48" y="10"/>
                </a:lnTo>
                <a:lnTo>
                  <a:pt x="43" y="3"/>
                </a:lnTo>
                <a:lnTo>
                  <a:pt x="37" y="3"/>
                </a:lnTo>
                <a:lnTo>
                  <a:pt x="29" y="0"/>
                </a:lnTo>
                <a:lnTo>
                  <a:pt x="24" y="0"/>
                </a:lnTo>
                <a:lnTo>
                  <a:pt x="19" y="3"/>
                </a:lnTo>
                <a:lnTo>
                  <a:pt x="13" y="7"/>
                </a:lnTo>
                <a:lnTo>
                  <a:pt x="8" y="10"/>
                </a:lnTo>
                <a:close/>
              </a:path>
            </a:pathLst>
          </a:custGeom>
          <a:solidFill>
            <a:srgbClr val="0000FF"/>
          </a:solidFill>
          <a:ln w="33401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31" name="Line 31"/>
          <p:cNvSpPr>
            <a:spLocks noChangeShapeType="1"/>
          </p:cNvSpPr>
          <p:nvPr/>
        </p:nvSpPr>
        <p:spPr bwMode="auto">
          <a:xfrm flipH="1">
            <a:off x="2994025" y="2787650"/>
            <a:ext cx="379413" cy="439738"/>
          </a:xfrm>
          <a:prstGeom prst="line">
            <a:avLst/>
          </a:prstGeom>
          <a:noFill/>
          <a:ln w="3340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32" name="Freeform 32"/>
          <p:cNvSpPr>
            <a:spLocks/>
          </p:cNvSpPr>
          <p:nvPr/>
        </p:nvSpPr>
        <p:spPr bwMode="auto">
          <a:xfrm>
            <a:off x="2951163" y="3173413"/>
            <a:ext cx="88900" cy="103187"/>
          </a:xfrm>
          <a:custGeom>
            <a:avLst/>
            <a:gdLst>
              <a:gd name="T0" fmla="*/ 48 w 56"/>
              <a:gd name="T1" fmla="*/ 10 h 65"/>
              <a:gd name="T2" fmla="*/ 43 w 56"/>
              <a:gd name="T3" fmla="*/ 7 h 65"/>
              <a:gd name="T4" fmla="*/ 38 w 56"/>
              <a:gd name="T5" fmla="*/ 3 h 65"/>
              <a:gd name="T6" fmla="*/ 32 w 56"/>
              <a:gd name="T7" fmla="*/ 0 h 65"/>
              <a:gd name="T8" fmla="*/ 27 w 56"/>
              <a:gd name="T9" fmla="*/ 0 h 65"/>
              <a:gd name="T10" fmla="*/ 19 w 56"/>
              <a:gd name="T11" fmla="*/ 3 h 65"/>
              <a:gd name="T12" fmla="*/ 14 w 56"/>
              <a:gd name="T13" fmla="*/ 3 h 65"/>
              <a:gd name="T14" fmla="*/ 8 w 56"/>
              <a:gd name="T15" fmla="*/ 10 h 65"/>
              <a:gd name="T16" fmla="*/ 6 w 56"/>
              <a:gd name="T17" fmla="*/ 13 h 65"/>
              <a:gd name="T18" fmla="*/ 3 w 56"/>
              <a:gd name="T19" fmla="*/ 19 h 65"/>
              <a:gd name="T20" fmla="*/ 0 w 56"/>
              <a:gd name="T21" fmla="*/ 25 h 65"/>
              <a:gd name="T22" fmla="*/ 0 w 56"/>
              <a:gd name="T23" fmla="*/ 31 h 65"/>
              <a:gd name="T24" fmla="*/ 0 w 56"/>
              <a:gd name="T25" fmla="*/ 41 h 65"/>
              <a:gd name="T26" fmla="*/ 0 w 56"/>
              <a:gd name="T27" fmla="*/ 47 h 65"/>
              <a:gd name="T28" fmla="*/ 3 w 56"/>
              <a:gd name="T29" fmla="*/ 53 h 65"/>
              <a:gd name="T30" fmla="*/ 8 w 56"/>
              <a:gd name="T31" fmla="*/ 56 h 65"/>
              <a:gd name="T32" fmla="*/ 11 w 56"/>
              <a:gd name="T33" fmla="*/ 62 h 65"/>
              <a:gd name="T34" fmla="*/ 16 w 56"/>
              <a:gd name="T35" fmla="*/ 65 h 65"/>
              <a:gd name="T36" fmla="*/ 22 w 56"/>
              <a:gd name="T37" fmla="*/ 65 h 65"/>
              <a:gd name="T38" fmla="*/ 30 w 56"/>
              <a:gd name="T39" fmla="*/ 65 h 65"/>
              <a:gd name="T40" fmla="*/ 35 w 56"/>
              <a:gd name="T41" fmla="*/ 65 h 65"/>
              <a:gd name="T42" fmla="*/ 40 w 56"/>
              <a:gd name="T43" fmla="*/ 62 h 65"/>
              <a:gd name="T44" fmla="*/ 46 w 56"/>
              <a:gd name="T45" fmla="*/ 59 h 65"/>
              <a:gd name="T46" fmla="*/ 48 w 56"/>
              <a:gd name="T47" fmla="*/ 56 h 65"/>
              <a:gd name="T48" fmla="*/ 53 w 56"/>
              <a:gd name="T49" fmla="*/ 50 h 65"/>
              <a:gd name="T50" fmla="*/ 53 w 56"/>
              <a:gd name="T51" fmla="*/ 44 h 65"/>
              <a:gd name="T52" fmla="*/ 56 w 56"/>
              <a:gd name="T53" fmla="*/ 34 h 65"/>
              <a:gd name="T54" fmla="*/ 56 w 56"/>
              <a:gd name="T55" fmla="*/ 28 h 65"/>
              <a:gd name="T56" fmla="*/ 53 w 56"/>
              <a:gd name="T57" fmla="*/ 22 h 65"/>
              <a:gd name="T58" fmla="*/ 51 w 56"/>
              <a:gd name="T59" fmla="*/ 16 h 65"/>
              <a:gd name="T60" fmla="*/ 48 w 56"/>
              <a:gd name="T61" fmla="*/ 1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6" h="65">
                <a:moveTo>
                  <a:pt x="48" y="10"/>
                </a:moveTo>
                <a:lnTo>
                  <a:pt x="43" y="7"/>
                </a:lnTo>
                <a:lnTo>
                  <a:pt x="38" y="3"/>
                </a:lnTo>
                <a:lnTo>
                  <a:pt x="32" y="0"/>
                </a:lnTo>
                <a:lnTo>
                  <a:pt x="27" y="0"/>
                </a:lnTo>
                <a:lnTo>
                  <a:pt x="19" y="3"/>
                </a:lnTo>
                <a:lnTo>
                  <a:pt x="14" y="3"/>
                </a:lnTo>
                <a:lnTo>
                  <a:pt x="8" y="10"/>
                </a:lnTo>
                <a:lnTo>
                  <a:pt x="6" y="13"/>
                </a:lnTo>
                <a:lnTo>
                  <a:pt x="3" y="19"/>
                </a:lnTo>
                <a:lnTo>
                  <a:pt x="0" y="25"/>
                </a:lnTo>
                <a:lnTo>
                  <a:pt x="0" y="31"/>
                </a:lnTo>
                <a:lnTo>
                  <a:pt x="0" y="41"/>
                </a:lnTo>
                <a:lnTo>
                  <a:pt x="0" y="47"/>
                </a:lnTo>
                <a:lnTo>
                  <a:pt x="3" y="53"/>
                </a:lnTo>
                <a:lnTo>
                  <a:pt x="8" y="56"/>
                </a:lnTo>
                <a:lnTo>
                  <a:pt x="11" y="62"/>
                </a:lnTo>
                <a:lnTo>
                  <a:pt x="16" y="65"/>
                </a:lnTo>
                <a:lnTo>
                  <a:pt x="22" y="65"/>
                </a:lnTo>
                <a:lnTo>
                  <a:pt x="30" y="65"/>
                </a:lnTo>
                <a:lnTo>
                  <a:pt x="35" y="65"/>
                </a:lnTo>
                <a:lnTo>
                  <a:pt x="40" y="62"/>
                </a:lnTo>
                <a:lnTo>
                  <a:pt x="46" y="59"/>
                </a:lnTo>
                <a:lnTo>
                  <a:pt x="48" y="56"/>
                </a:lnTo>
                <a:lnTo>
                  <a:pt x="53" y="50"/>
                </a:lnTo>
                <a:lnTo>
                  <a:pt x="53" y="44"/>
                </a:lnTo>
                <a:lnTo>
                  <a:pt x="56" y="34"/>
                </a:lnTo>
                <a:lnTo>
                  <a:pt x="56" y="28"/>
                </a:lnTo>
                <a:lnTo>
                  <a:pt x="53" y="22"/>
                </a:lnTo>
                <a:lnTo>
                  <a:pt x="51" y="16"/>
                </a:lnTo>
                <a:lnTo>
                  <a:pt x="48" y="10"/>
                </a:lnTo>
                <a:close/>
              </a:path>
            </a:pathLst>
          </a:custGeom>
          <a:solidFill>
            <a:srgbClr val="0000FF"/>
          </a:solidFill>
          <a:ln w="33401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33" name="Line 33"/>
          <p:cNvSpPr>
            <a:spLocks noChangeShapeType="1"/>
          </p:cNvSpPr>
          <p:nvPr/>
        </p:nvSpPr>
        <p:spPr bwMode="auto">
          <a:xfrm flipH="1" flipV="1">
            <a:off x="2971800" y="5410200"/>
            <a:ext cx="379413" cy="441325"/>
          </a:xfrm>
          <a:prstGeom prst="line">
            <a:avLst/>
          </a:prstGeom>
          <a:noFill/>
          <a:ln w="33401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34" name="Freeform 34"/>
          <p:cNvSpPr>
            <a:spLocks/>
          </p:cNvSpPr>
          <p:nvPr/>
        </p:nvSpPr>
        <p:spPr bwMode="auto">
          <a:xfrm>
            <a:off x="2951163" y="5383213"/>
            <a:ext cx="88900" cy="103187"/>
          </a:xfrm>
          <a:custGeom>
            <a:avLst/>
            <a:gdLst>
              <a:gd name="T0" fmla="*/ 48 w 56"/>
              <a:gd name="T1" fmla="*/ 56 h 65"/>
              <a:gd name="T2" fmla="*/ 51 w 56"/>
              <a:gd name="T3" fmla="*/ 50 h 65"/>
              <a:gd name="T4" fmla="*/ 53 w 56"/>
              <a:gd name="T5" fmla="*/ 43 h 65"/>
              <a:gd name="T6" fmla="*/ 56 w 56"/>
              <a:gd name="T7" fmla="*/ 37 h 65"/>
              <a:gd name="T8" fmla="*/ 56 w 56"/>
              <a:gd name="T9" fmla="*/ 31 h 65"/>
              <a:gd name="T10" fmla="*/ 53 w 56"/>
              <a:gd name="T11" fmla="*/ 22 h 65"/>
              <a:gd name="T12" fmla="*/ 53 w 56"/>
              <a:gd name="T13" fmla="*/ 16 h 65"/>
              <a:gd name="T14" fmla="*/ 48 w 56"/>
              <a:gd name="T15" fmla="*/ 9 h 65"/>
              <a:gd name="T16" fmla="*/ 46 w 56"/>
              <a:gd name="T17" fmla="*/ 6 h 65"/>
              <a:gd name="T18" fmla="*/ 40 w 56"/>
              <a:gd name="T19" fmla="*/ 3 h 65"/>
              <a:gd name="T20" fmla="*/ 35 w 56"/>
              <a:gd name="T21" fmla="*/ 0 h 65"/>
              <a:gd name="T22" fmla="*/ 30 w 56"/>
              <a:gd name="T23" fmla="*/ 0 h 65"/>
              <a:gd name="T24" fmla="*/ 22 w 56"/>
              <a:gd name="T25" fmla="*/ 0 h 65"/>
              <a:gd name="T26" fmla="*/ 16 w 56"/>
              <a:gd name="T27" fmla="*/ 0 h 65"/>
              <a:gd name="T28" fmla="*/ 11 w 56"/>
              <a:gd name="T29" fmla="*/ 3 h 65"/>
              <a:gd name="T30" fmla="*/ 8 w 56"/>
              <a:gd name="T31" fmla="*/ 9 h 65"/>
              <a:gd name="T32" fmla="*/ 3 w 56"/>
              <a:gd name="T33" fmla="*/ 12 h 65"/>
              <a:gd name="T34" fmla="*/ 0 w 56"/>
              <a:gd name="T35" fmla="*/ 19 h 65"/>
              <a:gd name="T36" fmla="*/ 0 w 56"/>
              <a:gd name="T37" fmla="*/ 25 h 65"/>
              <a:gd name="T38" fmla="*/ 0 w 56"/>
              <a:gd name="T39" fmla="*/ 34 h 65"/>
              <a:gd name="T40" fmla="*/ 0 w 56"/>
              <a:gd name="T41" fmla="*/ 40 h 65"/>
              <a:gd name="T42" fmla="*/ 3 w 56"/>
              <a:gd name="T43" fmla="*/ 46 h 65"/>
              <a:gd name="T44" fmla="*/ 6 w 56"/>
              <a:gd name="T45" fmla="*/ 53 h 65"/>
              <a:gd name="T46" fmla="*/ 8 w 56"/>
              <a:gd name="T47" fmla="*/ 56 h 65"/>
              <a:gd name="T48" fmla="*/ 14 w 56"/>
              <a:gd name="T49" fmla="*/ 62 h 65"/>
              <a:gd name="T50" fmla="*/ 19 w 56"/>
              <a:gd name="T51" fmla="*/ 62 h 65"/>
              <a:gd name="T52" fmla="*/ 27 w 56"/>
              <a:gd name="T53" fmla="*/ 65 h 65"/>
              <a:gd name="T54" fmla="*/ 32 w 56"/>
              <a:gd name="T55" fmla="*/ 65 h 65"/>
              <a:gd name="T56" fmla="*/ 38 w 56"/>
              <a:gd name="T57" fmla="*/ 62 h 65"/>
              <a:gd name="T58" fmla="*/ 43 w 56"/>
              <a:gd name="T59" fmla="*/ 59 h 65"/>
              <a:gd name="T60" fmla="*/ 48 w 56"/>
              <a:gd name="T61" fmla="*/ 56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6" h="65">
                <a:moveTo>
                  <a:pt x="48" y="56"/>
                </a:moveTo>
                <a:lnTo>
                  <a:pt x="51" y="50"/>
                </a:lnTo>
                <a:lnTo>
                  <a:pt x="53" y="43"/>
                </a:lnTo>
                <a:lnTo>
                  <a:pt x="56" y="37"/>
                </a:lnTo>
                <a:lnTo>
                  <a:pt x="56" y="31"/>
                </a:lnTo>
                <a:lnTo>
                  <a:pt x="53" y="22"/>
                </a:lnTo>
                <a:lnTo>
                  <a:pt x="53" y="16"/>
                </a:lnTo>
                <a:lnTo>
                  <a:pt x="48" y="9"/>
                </a:lnTo>
                <a:lnTo>
                  <a:pt x="46" y="6"/>
                </a:lnTo>
                <a:lnTo>
                  <a:pt x="40" y="3"/>
                </a:lnTo>
                <a:lnTo>
                  <a:pt x="35" y="0"/>
                </a:lnTo>
                <a:lnTo>
                  <a:pt x="30" y="0"/>
                </a:lnTo>
                <a:lnTo>
                  <a:pt x="22" y="0"/>
                </a:lnTo>
                <a:lnTo>
                  <a:pt x="16" y="0"/>
                </a:lnTo>
                <a:lnTo>
                  <a:pt x="11" y="3"/>
                </a:lnTo>
                <a:lnTo>
                  <a:pt x="8" y="9"/>
                </a:lnTo>
                <a:lnTo>
                  <a:pt x="3" y="12"/>
                </a:lnTo>
                <a:lnTo>
                  <a:pt x="0" y="19"/>
                </a:lnTo>
                <a:lnTo>
                  <a:pt x="0" y="25"/>
                </a:lnTo>
                <a:lnTo>
                  <a:pt x="0" y="34"/>
                </a:lnTo>
                <a:lnTo>
                  <a:pt x="0" y="40"/>
                </a:lnTo>
                <a:lnTo>
                  <a:pt x="3" y="46"/>
                </a:lnTo>
                <a:lnTo>
                  <a:pt x="6" y="53"/>
                </a:lnTo>
                <a:lnTo>
                  <a:pt x="8" y="56"/>
                </a:lnTo>
                <a:lnTo>
                  <a:pt x="14" y="62"/>
                </a:lnTo>
                <a:lnTo>
                  <a:pt x="19" y="62"/>
                </a:lnTo>
                <a:lnTo>
                  <a:pt x="27" y="65"/>
                </a:lnTo>
                <a:lnTo>
                  <a:pt x="32" y="65"/>
                </a:lnTo>
                <a:lnTo>
                  <a:pt x="38" y="62"/>
                </a:lnTo>
                <a:lnTo>
                  <a:pt x="43" y="59"/>
                </a:lnTo>
                <a:lnTo>
                  <a:pt x="48" y="56"/>
                </a:lnTo>
                <a:close/>
              </a:path>
            </a:pathLst>
          </a:custGeom>
          <a:solidFill>
            <a:srgbClr val="0000FF"/>
          </a:solidFill>
          <a:ln w="33401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35" name="Line 35"/>
          <p:cNvSpPr>
            <a:spLocks noChangeShapeType="1"/>
          </p:cNvSpPr>
          <p:nvPr/>
        </p:nvSpPr>
        <p:spPr bwMode="auto">
          <a:xfrm flipV="1">
            <a:off x="720725" y="5432425"/>
            <a:ext cx="377825" cy="441325"/>
          </a:xfrm>
          <a:prstGeom prst="line">
            <a:avLst/>
          </a:prstGeom>
          <a:noFill/>
          <a:ln w="33401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36" name="Freeform 36"/>
          <p:cNvSpPr>
            <a:spLocks/>
          </p:cNvSpPr>
          <p:nvPr/>
        </p:nvSpPr>
        <p:spPr bwMode="auto">
          <a:xfrm>
            <a:off x="1052513" y="5383213"/>
            <a:ext cx="88900" cy="103187"/>
          </a:xfrm>
          <a:custGeom>
            <a:avLst/>
            <a:gdLst>
              <a:gd name="T0" fmla="*/ 8 w 56"/>
              <a:gd name="T1" fmla="*/ 56 h 65"/>
              <a:gd name="T2" fmla="*/ 13 w 56"/>
              <a:gd name="T3" fmla="*/ 59 h 65"/>
              <a:gd name="T4" fmla="*/ 19 w 56"/>
              <a:gd name="T5" fmla="*/ 62 h 65"/>
              <a:gd name="T6" fmla="*/ 24 w 56"/>
              <a:gd name="T7" fmla="*/ 65 h 65"/>
              <a:gd name="T8" fmla="*/ 29 w 56"/>
              <a:gd name="T9" fmla="*/ 65 h 65"/>
              <a:gd name="T10" fmla="*/ 37 w 56"/>
              <a:gd name="T11" fmla="*/ 62 h 65"/>
              <a:gd name="T12" fmla="*/ 43 w 56"/>
              <a:gd name="T13" fmla="*/ 62 h 65"/>
              <a:gd name="T14" fmla="*/ 48 w 56"/>
              <a:gd name="T15" fmla="*/ 56 h 65"/>
              <a:gd name="T16" fmla="*/ 51 w 56"/>
              <a:gd name="T17" fmla="*/ 53 h 65"/>
              <a:gd name="T18" fmla="*/ 53 w 56"/>
              <a:gd name="T19" fmla="*/ 46 h 65"/>
              <a:gd name="T20" fmla="*/ 56 w 56"/>
              <a:gd name="T21" fmla="*/ 40 h 65"/>
              <a:gd name="T22" fmla="*/ 56 w 56"/>
              <a:gd name="T23" fmla="*/ 34 h 65"/>
              <a:gd name="T24" fmla="*/ 56 w 56"/>
              <a:gd name="T25" fmla="*/ 25 h 65"/>
              <a:gd name="T26" fmla="*/ 56 w 56"/>
              <a:gd name="T27" fmla="*/ 19 h 65"/>
              <a:gd name="T28" fmla="*/ 53 w 56"/>
              <a:gd name="T29" fmla="*/ 12 h 65"/>
              <a:gd name="T30" fmla="*/ 48 w 56"/>
              <a:gd name="T31" fmla="*/ 9 h 65"/>
              <a:gd name="T32" fmla="*/ 45 w 56"/>
              <a:gd name="T33" fmla="*/ 3 h 65"/>
              <a:gd name="T34" fmla="*/ 40 w 56"/>
              <a:gd name="T35" fmla="*/ 0 h 65"/>
              <a:gd name="T36" fmla="*/ 35 w 56"/>
              <a:gd name="T37" fmla="*/ 0 h 65"/>
              <a:gd name="T38" fmla="*/ 27 w 56"/>
              <a:gd name="T39" fmla="*/ 0 h 65"/>
              <a:gd name="T40" fmla="*/ 21 w 56"/>
              <a:gd name="T41" fmla="*/ 0 h 65"/>
              <a:gd name="T42" fmla="*/ 16 w 56"/>
              <a:gd name="T43" fmla="*/ 3 h 65"/>
              <a:gd name="T44" fmla="*/ 11 w 56"/>
              <a:gd name="T45" fmla="*/ 6 h 65"/>
              <a:gd name="T46" fmla="*/ 8 w 56"/>
              <a:gd name="T47" fmla="*/ 9 h 65"/>
              <a:gd name="T48" fmla="*/ 3 w 56"/>
              <a:gd name="T49" fmla="*/ 16 h 65"/>
              <a:gd name="T50" fmla="*/ 3 w 56"/>
              <a:gd name="T51" fmla="*/ 22 h 65"/>
              <a:gd name="T52" fmla="*/ 0 w 56"/>
              <a:gd name="T53" fmla="*/ 31 h 65"/>
              <a:gd name="T54" fmla="*/ 0 w 56"/>
              <a:gd name="T55" fmla="*/ 37 h 65"/>
              <a:gd name="T56" fmla="*/ 3 w 56"/>
              <a:gd name="T57" fmla="*/ 43 h 65"/>
              <a:gd name="T58" fmla="*/ 6 w 56"/>
              <a:gd name="T59" fmla="*/ 50 h 65"/>
              <a:gd name="T60" fmla="*/ 8 w 56"/>
              <a:gd name="T61" fmla="*/ 56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6" h="65">
                <a:moveTo>
                  <a:pt x="8" y="56"/>
                </a:moveTo>
                <a:lnTo>
                  <a:pt x="13" y="59"/>
                </a:lnTo>
                <a:lnTo>
                  <a:pt x="19" y="62"/>
                </a:lnTo>
                <a:lnTo>
                  <a:pt x="24" y="65"/>
                </a:lnTo>
                <a:lnTo>
                  <a:pt x="29" y="65"/>
                </a:lnTo>
                <a:lnTo>
                  <a:pt x="37" y="62"/>
                </a:lnTo>
                <a:lnTo>
                  <a:pt x="43" y="62"/>
                </a:lnTo>
                <a:lnTo>
                  <a:pt x="48" y="56"/>
                </a:lnTo>
                <a:lnTo>
                  <a:pt x="51" y="53"/>
                </a:lnTo>
                <a:lnTo>
                  <a:pt x="53" y="46"/>
                </a:lnTo>
                <a:lnTo>
                  <a:pt x="56" y="40"/>
                </a:lnTo>
                <a:lnTo>
                  <a:pt x="56" y="34"/>
                </a:lnTo>
                <a:lnTo>
                  <a:pt x="56" y="25"/>
                </a:lnTo>
                <a:lnTo>
                  <a:pt x="56" y="19"/>
                </a:lnTo>
                <a:lnTo>
                  <a:pt x="53" y="12"/>
                </a:lnTo>
                <a:lnTo>
                  <a:pt x="48" y="9"/>
                </a:lnTo>
                <a:lnTo>
                  <a:pt x="45" y="3"/>
                </a:lnTo>
                <a:lnTo>
                  <a:pt x="40" y="0"/>
                </a:lnTo>
                <a:lnTo>
                  <a:pt x="35" y="0"/>
                </a:lnTo>
                <a:lnTo>
                  <a:pt x="27" y="0"/>
                </a:lnTo>
                <a:lnTo>
                  <a:pt x="21" y="0"/>
                </a:lnTo>
                <a:lnTo>
                  <a:pt x="16" y="3"/>
                </a:lnTo>
                <a:lnTo>
                  <a:pt x="11" y="6"/>
                </a:lnTo>
                <a:lnTo>
                  <a:pt x="8" y="9"/>
                </a:lnTo>
                <a:lnTo>
                  <a:pt x="3" y="16"/>
                </a:lnTo>
                <a:lnTo>
                  <a:pt x="3" y="22"/>
                </a:lnTo>
                <a:lnTo>
                  <a:pt x="0" y="31"/>
                </a:lnTo>
                <a:lnTo>
                  <a:pt x="0" y="37"/>
                </a:lnTo>
                <a:lnTo>
                  <a:pt x="3" y="43"/>
                </a:lnTo>
                <a:lnTo>
                  <a:pt x="6" y="50"/>
                </a:lnTo>
                <a:lnTo>
                  <a:pt x="8" y="56"/>
                </a:lnTo>
                <a:close/>
              </a:path>
            </a:pathLst>
          </a:custGeom>
          <a:solidFill>
            <a:srgbClr val="0000FF"/>
          </a:solidFill>
          <a:ln w="33401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0837" name="Rectangle 37"/>
          <p:cNvSpPr>
            <a:spLocks noChangeArrowheads="1"/>
          </p:cNvSpPr>
          <p:nvPr/>
        </p:nvSpPr>
        <p:spPr bwMode="auto">
          <a:xfrm>
            <a:off x="1616075" y="2595563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500" b="0">
                <a:latin typeface="宋体" panose="02010600030101010101" pitchFamily="2" charset="-122"/>
              </a:rPr>
              <a:t>+</a:t>
            </a:r>
            <a:endParaRPr lang="zh-CN" altLang="en-US"/>
          </a:p>
        </p:txBody>
      </p:sp>
      <p:sp>
        <p:nvSpPr>
          <p:cNvPr id="460838" name="Rectangle 38"/>
          <p:cNvSpPr>
            <a:spLocks noChangeArrowheads="1"/>
          </p:cNvSpPr>
          <p:nvPr/>
        </p:nvSpPr>
        <p:spPr bwMode="auto">
          <a:xfrm>
            <a:off x="747713" y="4913313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500" b="0">
                <a:latin typeface="宋体" panose="02010600030101010101" pitchFamily="2" charset="-122"/>
              </a:rPr>
              <a:t>+</a:t>
            </a:r>
            <a:endParaRPr lang="zh-CN" altLang="en-US"/>
          </a:p>
        </p:txBody>
      </p:sp>
      <p:sp>
        <p:nvSpPr>
          <p:cNvPr id="460839" name="Rectangle 39"/>
          <p:cNvSpPr>
            <a:spLocks noChangeArrowheads="1"/>
          </p:cNvSpPr>
          <p:nvPr/>
        </p:nvSpPr>
        <p:spPr bwMode="auto">
          <a:xfrm>
            <a:off x="2452688" y="5573713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500" b="0">
                <a:latin typeface="宋体" panose="02010600030101010101" pitchFamily="2" charset="-122"/>
              </a:rPr>
              <a:t>+</a:t>
            </a:r>
            <a:endParaRPr lang="zh-CN" altLang="en-US"/>
          </a:p>
        </p:txBody>
      </p:sp>
      <p:sp>
        <p:nvSpPr>
          <p:cNvPr id="460840" name="Rectangle 40"/>
          <p:cNvSpPr>
            <a:spLocks noChangeArrowheads="1"/>
          </p:cNvSpPr>
          <p:nvPr/>
        </p:nvSpPr>
        <p:spPr bwMode="auto">
          <a:xfrm>
            <a:off x="3321050" y="3422650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500" b="0">
                <a:latin typeface="宋体" panose="02010600030101010101" pitchFamily="2" charset="-122"/>
              </a:rPr>
              <a:t>+</a:t>
            </a:r>
            <a:endParaRPr lang="zh-CN" altLang="en-US"/>
          </a:p>
        </p:txBody>
      </p:sp>
      <p:sp>
        <p:nvSpPr>
          <p:cNvPr id="460841" name="Rectangle 41"/>
          <p:cNvSpPr>
            <a:spLocks noChangeArrowheads="1"/>
          </p:cNvSpPr>
          <p:nvPr/>
        </p:nvSpPr>
        <p:spPr bwMode="auto">
          <a:xfrm>
            <a:off x="3362325" y="4965700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500" b="0">
                <a:latin typeface="宋体" panose="02010600030101010101" pitchFamily="2" charset="-122"/>
              </a:rPr>
              <a:t>-</a:t>
            </a:r>
            <a:endParaRPr lang="zh-CN" altLang="en-US"/>
          </a:p>
        </p:txBody>
      </p:sp>
      <p:sp>
        <p:nvSpPr>
          <p:cNvPr id="460842" name="Rectangle 42"/>
          <p:cNvSpPr>
            <a:spLocks noChangeArrowheads="1"/>
          </p:cNvSpPr>
          <p:nvPr/>
        </p:nvSpPr>
        <p:spPr bwMode="auto">
          <a:xfrm>
            <a:off x="1616075" y="5573713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500" b="0">
                <a:latin typeface="宋体" panose="02010600030101010101" pitchFamily="2" charset="-122"/>
              </a:rPr>
              <a:t>-</a:t>
            </a:r>
            <a:endParaRPr lang="zh-CN" altLang="en-US"/>
          </a:p>
        </p:txBody>
      </p:sp>
      <p:sp>
        <p:nvSpPr>
          <p:cNvPr id="460843" name="Rectangle 43"/>
          <p:cNvSpPr>
            <a:spLocks noChangeArrowheads="1"/>
          </p:cNvSpPr>
          <p:nvPr/>
        </p:nvSpPr>
        <p:spPr bwMode="auto">
          <a:xfrm>
            <a:off x="747713" y="3255963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500" b="0">
                <a:latin typeface="宋体" panose="02010600030101010101" pitchFamily="2" charset="-122"/>
              </a:rPr>
              <a:t>-</a:t>
            </a:r>
            <a:endParaRPr lang="zh-CN" altLang="en-US"/>
          </a:p>
        </p:txBody>
      </p:sp>
      <p:sp>
        <p:nvSpPr>
          <p:cNvPr id="460844" name="Rectangle 44"/>
          <p:cNvSpPr>
            <a:spLocks noChangeArrowheads="1"/>
          </p:cNvSpPr>
          <p:nvPr/>
        </p:nvSpPr>
        <p:spPr bwMode="auto">
          <a:xfrm>
            <a:off x="2452688" y="2595563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500" b="0">
                <a:latin typeface="宋体" panose="02010600030101010101" pitchFamily="2" charset="-122"/>
              </a:rPr>
              <a:t>-</a:t>
            </a:r>
            <a:endParaRPr lang="zh-CN" altLang="en-US"/>
          </a:p>
        </p:txBody>
      </p:sp>
      <p:sp>
        <p:nvSpPr>
          <p:cNvPr id="460845" name="Rectangle 45"/>
          <p:cNvSpPr>
            <a:spLocks noChangeArrowheads="1"/>
          </p:cNvSpPr>
          <p:nvPr/>
        </p:nvSpPr>
        <p:spPr bwMode="auto">
          <a:xfrm>
            <a:off x="1122363" y="2747963"/>
            <a:ext cx="18415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900" b="0">
                <a:latin typeface="宋体" panose="02010600030101010101" pitchFamily="2" charset="-122"/>
              </a:rPr>
              <a:t>A</a:t>
            </a:r>
            <a:endParaRPr lang="en-US" altLang="zh-CN"/>
          </a:p>
        </p:txBody>
      </p:sp>
      <p:sp>
        <p:nvSpPr>
          <p:cNvPr id="460846" name="Rectangle 46"/>
          <p:cNvSpPr>
            <a:spLocks noChangeArrowheads="1"/>
          </p:cNvSpPr>
          <p:nvPr/>
        </p:nvSpPr>
        <p:spPr bwMode="auto">
          <a:xfrm>
            <a:off x="2941638" y="5507038"/>
            <a:ext cx="18415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900" b="0">
                <a:latin typeface="宋体" panose="02010600030101010101" pitchFamily="2" charset="-122"/>
              </a:rPr>
              <a:t>C</a:t>
            </a:r>
            <a:endParaRPr lang="en-US" altLang="zh-CN"/>
          </a:p>
        </p:txBody>
      </p:sp>
      <p:sp>
        <p:nvSpPr>
          <p:cNvPr id="460847" name="Rectangle 47"/>
          <p:cNvSpPr>
            <a:spLocks noChangeArrowheads="1"/>
          </p:cNvSpPr>
          <p:nvPr/>
        </p:nvSpPr>
        <p:spPr bwMode="auto">
          <a:xfrm>
            <a:off x="2941638" y="2747963"/>
            <a:ext cx="18415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900" b="0">
                <a:latin typeface="宋体" panose="02010600030101010101" pitchFamily="2" charset="-122"/>
              </a:rPr>
              <a:t>B</a:t>
            </a:r>
            <a:endParaRPr lang="en-US" altLang="zh-CN"/>
          </a:p>
        </p:txBody>
      </p:sp>
      <p:sp>
        <p:nvSpPr>
          <p:cNvPr id="460848" name="Rectangle 48"/>
          <p:cNvSpPr>
            <a:spLocks noChangeArrowheads="1"/>
          </p:cNvSpPr>
          <p:nvPr/>
        </p:nvSpPr>
        <p:spPr bwMode="auto">
          <a:xfrm>
            <a:off x="1235075" y="5507038"/>
            <a:ext cx="18415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900" b="0">
                <a:latin typeface="宋体" panose="02010600030101010101" pitchFamily="2" charset="-122"/>
              </a:rPr>
              <a:t>D</a:t>
            </a:r>
            <a:endParaRPr lang="en-US" altLang="zh-CN"/>
          </a:p>
        </p:txBody>
      </p:sp>
      <p:sp>
        <p:nvSpPr>
          <p:cNvPr id="460849" name="Rectangle 49"/>
          <p:cNvSpPr>
            <a:spLocks noChangeArrowheads="1"/>
          </p:cNvSpPr>
          <p:nvPr/>
        </p:nvSpPr>
        <p:spPr bwMode="auto">
          <a:xfrm>
            <a:off x="2605088" y="4746625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500" b="0">
                <a:latin typeface="宋体" panose="02010600030101010101" pitchFamily="2" charset="-122"/>
              </a:rPr>
              <a:t>+</a:t>
            </a:r>
            <a:endParaRPr lang="zh-CN" altLang="en-US"/>
          </a:p>
        </p:txBody>
      </p:sp>
      <p:sp>
        <p:nvSpPr>
          <p:cNvPr id="460850" name="Rectangle 50"/>
          <p:cNvSpPr>
            <a:spLocks noChangeArrowheads="1"/>
          </p:cNvSpPr>
          <p:nvPr/>
        </p:nvSpPr>
        <p:spPr bwMode="auto">
          <a:xfrm>
            <a:off x="1425575" y="3476625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500" b="0">
                <a:latin typeface="宋体" panose="02010600030101010101" pitchFamily="2" charset="-122"/>
              </a:rPr>
              <a:t>-</a:t>
            </a:r>
            <a:endParaRPr lang="zh-CN" altLang="en-US"/>
          </a:p>
        </p:txBody>
      </p:sp>
      <p:sp>
        <p:nvSpPr>
          <p:cNvPr id="460851" name="Rectangle 51"/>
          <p:cNvSpPr>
            <a:spLocks noChangeArrowheads="1"/>
          </p:cNvSpPr>
          <p:nvPr/>
        </p:nvSpPr>
        <p:spPr bwMode="auto">
          <a:xfrm>
            <a:off x="1906588" y="2595563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500" b="0">
                <a:latin typeface="宋体" panose="02010600030101010101" pitchFamily="2" charset="-122"/>
              </a:rPr>
              <a:t>U</a:t>
            </a:r>
            <a:endParaRPr lang="en-US" altLang="zh-CN"/>
          </a:p>
        </p:txBody>
      </p:sp>
      <p:sp>
        <p:nvSpPr>
          <p:cNvPr id="460852" name="Rectangle 52"/>
          <p:cNvSpPr>
            <a:spLocks noChangeArrowheads="1"/>
          </p:cNvSpPr>
          <p:nvPr/>
        </p:nvSpPr>
        <p:spPr bwMode="auto">
          <a:xfrm>
            <a:off x="2062163" y="2719388"/>
            <a:ext cx="2921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300" b="0">
                <a:latin typeface="宋体" panose="02010600030101010101" pitchFamily="2" charset="-122"/>
              </a:rPr>
              <a:t>AB</a:t>
            </a:r>
            <a:endParaRPr lang="en-US" altLang="zh-CN"/>
          </a:p>
        </p:txBody>
      </p:sp>
      <p:sp>
        <p:nvSpPr>
          <p:cNvPr id="460853" name="Rectangle 53"/>
          <p:cNvSpPr>
            <a:spLocks noChangeArrowheads="1"/>
          </p:cNvSpPr>
          <p:nvPr/>
        </p:nvSpPr>
        <p:spPr bwMode="auto">
          <a:xfrm>
            <a:off x="3328988" y="4138613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500" b="0">
                <a:latin typeface="宋体" panose="02010600030101010101" pitchFamily="2" charset="-122"/>
              </a:rPr>
              <a:t>U</a:t>
            </a:r>
            <a:endParaRPr lang="en-US" altLang="zh-CN"/>
          </a:p>
        </p:txBody>
      </p:sp>
      <p:sp>
        <p:nvSpPr>
          <p:cNvPr id="460854" name="Rectangle 54"/>
          <p:cNvSpPr>
            <a:spLocks noChangeArrowheads="1"/>
          </p:cNvSpPr>
          <p:nvPr/>
        </p:nvSpPr>
        <p:spPr bwMode="auto">
          <a:xfrm>
            <a:off x="3484563" y="4262438"/>
            <a:ext cx="2921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300" b="0">
                <a:latin typeface="宋体" panose="02010600030101010101" pitchFamily="2" charset="-122"/>
              </a:rPr>
              <a:t>BC</a:t>
            </a:r>
            <a:endParaRPr lang="en-US" altLang="zh-CN"/>
          </a:p>
        </p:txBody>
      </p:sp>
      <p:sp>
        <p:nvSpPr>
          <p:cNvPr id="460855" name="Rectangle 55"/>
          <p:cNvSpPr>
            <a:spLocks noChangeArrowheads="1"/>
          </p:cNvSpPr>
          <p:nvPr/>
        </p:nvSpPr>
        <p:spPr bwMode="auto">
          <a:xfrm>
            <a:off x="1906588" y="5573713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500" b="0">
                <a:latin typeface="宋体" panose="02010600030101010101" pitchFamily="2" charset="-122"/>
              </a:rPr>
              <a:t>U</a:t>
            </a:r>
            <a:endParaRPr lang="en-US" altLang="zh-CN"/>
          </a:p>
        </p:txBody>
      </p:sp>
      <p:sp>
        <p:nvSpPr>
          <p:cNvPr id="460856" name="Rectangle 56"/>
          <p:cNvSpPr>
            <a:spLocks noChangeArrowheads="1"/>
          </p:cNvSpPr>
          <p:nvPr/>
        </p:nvSpPr>
        <p:spPr bwMode="auto">
          <a:xfrm>
            <a:off x="2062163" y="5697538"/>
            <a:ext cx="2921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300" b="0">
                <a:latin typeface="宋体" panose="02010600030101010101" pitchFamily="2" charset="-122"/>
              </a:rPr>
              <a:t>CD</a:t>
            </a:r>
            <a:endParaRPr lang="en-US" altLang="zh-CN"/>
          </a:p>
        </p:txBody>
      </p:sp>
      <p:sp>
        <p:nvSpPr>
          <p:cNvPr id="460857" name="Rectangle 57"/>
          <p:cNvSpPr>
            <a:spLocks noChangeArrowheads="1"/>
          </p:cNvSpPr>
          <p:nvPr/>
        </p:nvSpPr>
        <p:spPr bwMode="auto">
          <a:xfrm>
            <a:off x="487363" y="3917950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500" b="0">
                <a:latin typeface="宋体" panose="02010600030101010101" pitchFamily="2" charset="-122"/>
              </a:rPr>
              <a:t>U</a:t>
            </a:r>
            <a:endParaRPr lang="en-US" altLang="zh-CN"/>
          </a:p>
        </p:txBody>
      </p:sp>
      <p:sp>
        <p:nvSpPr>
          <p:cNvPr id="460858" name="Rectangle 58"/>
          <p:cNvSpPr>
            <a:spLocks noChangeArrowheads="1"/>
          </p:cNvSpPr>
          <p:nvPr/>
        </p:nvSpPr>
        <p:spPr bwMode="auto">
          <a:xfrm>
            <a:off x="642938" y="4041775"/>
            <a:ext cx="2921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300" b="0">
                <a:latin typeface="宋体" panose="02010600030101010101" pitchFamily="2" charset="-122"/>
              </a:rPr>
              <a:t>DA</a:t>
            </a:r>
            <a:endParaRPr lang="en-US" altLang="zh-CN"/>
          </a:p>
        </p:txBody>
      </p:sp>
      <p:sp>
        <p:nvSpPr>
          <p:cNvPr id="460859" name="Rectangle 59"/>
          <p:cNvSpPr>
            <a:spLocks noChangeArrowheads="1"/>
          </p:cNvSpPr>
          <p:nvPr/>
        </p:nvSpPr>
        <p:spPr bwMode="auto">
          <a:xfrm>
            <a:off x="1906588" y="4030663"/>
            <a:ext cx="222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500" b="0">
                <a:latin typeface="宋体" panose="02010600030101010101" pitchFamily="2" charset="-122"/>
              </a:rPr>
              <a:t>U</a:t>
            </a:r>
            <a:endParaRPr lang="en-US" altLang="zh-CN"/>
          </a:p>
        </p:txBody>
      </p:sp>
      <p:sp>
        <p:nvSpPr>
          <p:cNvPr id="460860" name="Rectangle 60"/>
          <p:cNvSpPr>
            <a:spLocks noChangeArrowheads="1"/>
          </p:cNvSpPr>
          <p:nvPr/>
        </p:nvSpPr>
        <p:spPr bwMode="auto">
          <a:xfrm>
            <a:off x="2062163" y="4154488"/>
            <a:ext cx="2921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2300" b="0">
                <a:latin typeface="宋体" panose="02010600030101010101" pitchFamily="2" charset="-122"/>
              </a:rPr>
              <a:t>CA</a:t>
            </a:r>
            <a:endParaRPr lang="en-US" altLang="zh-CN"/>
          </a:p>
        </p:txBody>
      </p:sp>
      <p:sp>
        <p:nvSpPr>
          <p:cNvPr id="460803" name="AutoShape 3"/>
          <p:cNvSpPr>
            <a:spLocks noChangeArrowheads="1"/>
          </p:cNvSpPr>
          <p:nvPr/>
        </p:nvSpPr>
        <p:spPr bwMode="auto">
          <a:xfrm>
            <a:off x="4410075" y="2524125"/>
            <a:ext cx="696913" cy="463550"/>
          </a:xfrm>
          <a:prstGeom prst="bracketPair">
            <a:avLst>
              <a:gd name="adj" fmla="val 16667"/>
            </a:avLst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解</a:t>
            </a:r>
            <a:endParaRPr lang="zh-CN" altLang="en-US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60804" name="Text Box 4"/>
          <p:cNvSpPr txBox="1">
            <a:spLocks noChangeArrowheads="1"/>
          </p:cNvSpPr>
          <p:nvPr/>
        </p:nvSpPr>
        <p:spPr bwMode="auto">
          <a:xfrm>
            <a:off x="4532313" y="3071813"/>
            <a:ext cx="41100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由基尔霍夫电压定律可得</a:t>
            </a:r>
          </a:p>
        </p:txBody>
      </p:sp>
      <p:sp>
        <p:nvSpPr>
          <p:cNvPr id="460805" name="Text Box 5"/>
          <p:cNvSpPr txBox="1">
            <a:spLocks noChangeArrowheads="1"/>
          </p:cNvSpPr>
          <p:nvPr/>
        </p:nvSpPr>
        <p:spPr bwMode="auto">
          <a:xfrm>
            <a:off x="3868738" y="3887788"/>
            <a:ext cx="5275262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（1）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AB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＋U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BC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＋U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CD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＋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DA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=0</a:t>
            </a:r>
          </a:p>
          <a:p>
            <a:pPr algn="l" eaLnBrk="0" hangingPunct="0"/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即   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CD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＝2V</a:t>
            </a:r>
          </a:p>
        </p:txBody>
      </p:sp>
      <p:sp>
        <p:nvSpPr>
          <p:cNvPr id="460806" name="Text Box 6"/>
          <p:cNvSpPr txBox="1">
            <a:spLocks noChangeArrowheads="1"/>
          </p:cNvSpPr>
          <p:nvPr/>
        </p:nvSpPr>
        <p:spPr bwMode="auto">
          <a:xfrm>
            <a:off x="3833813" y="5030788"/>
            <a:ext cx="4457700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（2）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AB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＋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BC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＋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CA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＝0</a:t>
            </a:r>
          </a:p>
          <a:p>
            <a:pPr algn="l" eaLnBrk="0" hangingPunct="0"/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    </a:t>
            </a:r>
          </a:p>
          <a:p>
            <a:pPr algn="l" eaLnBrk="0" hangingPunct="0"/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   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即 </a:t>
            </a:r>
            <a:r>
              <a:rPr lang="zh-CN" altLang="en-US" sz="2800" i="1">
                <a:latin typeface="Times New Roman" panose="02020603050405020304" pitchFamily="18" charset="0"/>
                <a:ea typeface="楷体_GB2312" pitchFamily="49" charset="-122"/>
              </a:rPr>
              <a:t>  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CA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＝－1V</a:t>
            </a:r>
          </a:p>
        </p:txBody>
      </p:sp>
      <p:grpSp>
        <p:nvGrpSpPr>
          <p:cNvPr id="460807" name="Group 7"/>
          <p:cNvGrpSpPr>
            <a:grpSpLocks/>
          </p:cNvGrpSpPr>
          <p:nvPr/>
        </p:nvGrpSpPr>
        <p:grpSpPr bwMode="auto">
          <a:xfrm>
            <a:off x="0" y="0"/>
            <a:ext cx="9144000" cy="2190750"/>
            <a:chOff x="0" y="0"/>
            <a:chExt cx="5760" cy="1380"/>
          </a:xfrm>
        </p:grpSpPr>
        <p:sp>
          <p:nvSpPr>
            <p:cNvPr id="460808" name="Text Box 8"/>
            <p:cNvSpPr txBox="1">
              <a:spLocks noChangeArrowheads="1"/>
            </p:cNvSpPr>
            <p:nvPr/>
          </p:nvSpPr>
          <p:spPr bwMode="auto">
            <a:xfrm>
              <a:off x="707" y="436"/>
              <a:ext cx="4839" cy="596"/>
            </a:xfrm>
            <a:prstGeom prst="rect">
              <a:avLst/>
            </a:prstGeom>
            <a:solidFill>
              <a:srgbClr val="59032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algn="l" eaLnBrk="0" hangingPunct="0"/>
              <a:r>
                <a:rPr lang="zh-CN" altLang="en-US" sz="2800">
                  <a:latin typeface="楷体_GB2312" pitchFamily="49" charset="-122"/>
                  <a:ea typeface="楷体_GB2312" pitchFamily="49" charset="-122"/>
                </a:rPr>
                <a:t>已知：下图为一闭合电路，各支路的元件是任意</a:t>
              </a:r>
            </a:p>
            <a:p>
              <a:pPr algn="l" eaLnBrk="0" hangingPunct="0"/>
              <a:r>
                <a:rPr lang="zh-CN" altLang="en-US" sz="2800">
                  <a:latin typeface="楷体_GB2312" pitchFamily="49" charset="-122"/>
                  <a:ea typeface="楷体_GB2312" pitchFamily="49" charset="-122"/>
                </a:rPr>
                <a:t>的，但知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U</a:t>
              </a:r>
              <a:r>
                <a:rPr lang="en-US" altLang="zh-CN" sz="2800" baseline="-25000">
                  <a:latin typeface="Times New Roman" panose="02020603050405020304" pitchFamily="18" charset="0"/>
                  <a:ea typeface="楷体_GB2312" pitchFamily="49" charset="-122"/>
                </a:rPr>
                <a:t>AB</a:t>
              </a:r>
              <a:r>
                <a:rPr lang="en-US" altLang="zh-CN" sz="2800">
                  <a:latin typeface="Times New Roman" panose="02020603050405020304" pitchFamily="18" charset="0"/>
                  <a:ea typeface="楷体_GB2312" pitchFamily="49" charset="-122"/>
                </a:rPr>
                <a:t>＝5V，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U</a:t>
              </a:r>
              <a:r>
                <a:rPr lang="en-US" altLang="zh-CN" sz="2800" baseline="-25000">
                  <a:latin typeface="Times New Roman" panose="02020603050405020304" pitchFamily="18" charset="0"/>
                  <a:ea typeface="楷体_GB2312" pitchFamily="49" charset="-122"/>
                </a:rPr>
                <a:t>BC</a:t>
              </a:r>
              <a:r>
                <a:rPr lang="en-US" altLang="zh-CN" sz="2800">
                  <a:latin typeface="Times New Roman" panose="02020603050405020304" pitchFamily="18" charset="0"/>
                  <a:ea typeface="楷体_GB2312" pitchFamily="49" charset="-122"/>
                </a:rPr>
                <a:t>＝－4V，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U</a:t>
              </a:r>
              <a:r>
                <a:rPr lang="en-US" altLang="zh-CN" sz="2800" baseline="-25000">
                  <a:latin typeface="Times New Roman" panose="02020603050405020304" pitchFamily="18" charset="0"/>
                  <a:ea typeface="楷体_GB2312" pitchFamily="49" charset="-122"/>
                </a:rPr>
                <a:t>DA</a:t>
              </a:r>
              <a:r>
                <a:rPr lang="en-US" altLang="zh-CN" sz="2800">
                  <a:latin typeface="Times New Roman" panose="02020603050405020304" pitchFamily="18" charset="0"/>
                  <a:ea typeface="楷体_GB2312" pitchFamily="49" charset="-122"/>
                </a:rPr>
                <a:t>＝－3V</a:t>
              </a:r>
            </a:p>
          </p:txBody>
        </p:sp>
        <p:sp>
          <p:nvSpPr>
            <p:cNvPr id="460809" name="Text Box 9"/>
            <p:cNvSpPr txBox="1">
              <a:spLocks noChangeArrowheads="1"/>
            </p:cNvSpPr>
            <p:nvPr/>
          </p:nvSpPr>
          <p:spPr bwMode="auto">
            <a:xfrm>
              <a:off x="902" y="1024"/>
              <a:ext cx="2832" cy="327"/>
            </a:xfrm>
            <a:prstGeom prst="rect">
              <a:avLst/>
            </a:prstGeom>
            <a:solidFill>
              <a:srgbClr val="59032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algn="l" eaLnBrk="0" hangingPunct="0"/>
              <a:r>
                <a:rPr lang="zh-CN" altLang="en-US" sz="2800">
                  <a:latin typeface="楷体_GB2312" pitchFamily="49" charset="-122"/>
                  <a:ea typeface="楷体_GB2312" pitchFamily="49" charset="-122"/>
                </a:rPr>
                <a:t>试求：（1）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U</a:t>
              </a:r>
              <a:r>
                <a:rPr lang="en-US" altLang="zh-CN" sz="2800" baseline="-25000">
                  <a:latin typeface="Times New Roman" panose="02020603050405020304" pitchFamily="18" charset="0"/>
                  <a:ea typeface="楷体_GB2312" pitchFamily="49" charset="-122"/>
                </a:rPr>
                <a:t>CD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</a:rPr>
                <a:t>（2）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U</a:t>
              </a:r>
              <a:r>
                <a:rPr lang="en-US" altLang="zh-CN" sz="2800" baseline="-25000">
                  <a:latin typeface="Times New Roman" panose="02020603050405020304" pitchFamily="18" charset="0"/>
                  <a:ea typeface="楷体_GB2312" pitchFamily="49" charset="-122"/>
                </a:rPr>
                <a:t>CA</a:t>
              </a:r>
              <a:r>
                <a:rPr lang="en-US" altLang="zh-CN" sz="2800" baseline="-25000">
                  <a:latin typeface="楷体_GB2312" pitchFamily="49" charset="-122"/>
                  <a:ea typeface="楷体_GB2312" pitchFamily="49" charset="-122"/>
                </a:rPr>
                <a:t>。</a:t>
              </a:r>
              <a:endParaRPr lang="en-US" altLang="zh-CN" sz="2800"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460810" name="AutoShape 10"/>
            <p:cNvSpPr>
              <a:spLocks noChangeArrowheads="1"/>
            </p:cNvSpPr>
            <p:nvPr/>
          </p:nvSpPr>
          <p:spPr bwMode="auto">
            <a:xfrm>
              <a:off x="0" y="0"/>
              <a:ext cx="2784" cy="396"/>
            </a:xfrm>
            <a:prstGeom prst="ribbon2">
              <a:avLst>
                <a:gd name="adj1" fmla="val 12500"/>
                <a:gd name="adj2" fmla="val 50000"/>
              </a:avLst>
            </a:prstGeom>
            <a:solidFill>
              <a:srgbClr val="590322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latin typeface="楷体_GB2312" pitchFamily="49" charset="-122"/>
                  <a:ea typeface="楷体_GB2312" pitchFamily="49" charset="-122"/>
                </a:rPr>
                <a:t>例题1.6</a:t>
              </a:r>
            </a:p>
          </p:txBody>
        </p:sp>
        <p:sp>
          <p:nvSpPr>
            <p:cNvPr id="460811" name="Line 11"/>
            <p:cNvSpPr>
              <a:spLocks noChangeShapeType="1"/>
            </p:cNvSpPr>
            <p:nvPr/>
          </p:nvSpPr>
          <p:spPr bwMode="auto">
            <a:xfrm>
              <a:off x="0" y="1356"/>
              <a:ext cx="5760" cy="24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prstDash val="lgDashDot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60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460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60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03" grpId="0" animBg="1" autoUpdateAnimBg="0"/>
      <p:bldP spid="460804" grpId="0" autoUpdateAnimBg="0"/>
      <p:bldP spid="460805" grpId="0" autoUpdateAnimBg="0"/>
      <p:bldP spid="460806" grpId="0" autoUpdateAnimBg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37" name="Freeform 13"/>
          <p:cNvSpPr>
            <a:spLocks/>
          </p:cNvSpPr>
          <p:nvPr/>
        </p:nvSpPr>
        <p:spPr bwMode="auto">
          <a:xfrm>
            <a:off x="585788" y="3892550"/>
            <a:ext cx="692150" cy="681038"/>
          </a:xfrm>
          <a:custGeom>
            <a:avLst/>
            <a:gdLst>
              <a:gd name="T0" fmla="*/ 436 w 436"/>
              <a:gd name="T1" fmla="*/ 215 h 429"/>
              <a:gd name="T2" fmla="*/ 430 w 436"/>
              <a:gd name="T3" fmla="*/ 266 h 429"/>
              <a:gd name="T4" fmla="*/ 411 w 436"/>
              <a:gd name="T5" fmla="*/ 314 h 429"/>
              <a:gd name="T6" fmla="*/ 382 w 436"/>
              <a:gd name="T7" fmla="*/ 359 h 429"/>
              <a:gd name="T8" fmla="*/ 340 w 436"/>
              <a:gd name="T9" fmla="*/ 391 h 429"/>
              <a:gd name="T10" fmla="*/ 295 w 436"/>
              <a:gd name="T11" fmla="*/ 417 h 429"/>
              <a:gd name="T12" fmla="*/ 244 w 436"/>
              <a:gd name="T13" fmla="*/ 429 h 429"/>
              <a:gd name="T14" fmla="*/ 192 w 436"/>
              <a:gd name="T15" fmla="*/ 429 h 429"/>
              <a:gd name="T16" fmla="*/ 141 w 436"/>
              <a:gd name="T17" fmla="*/ 417 h 429"/>
              <a:gd name="T18" fmla="*/ 96 w 436"/>
              <a:gd name="T19" fmla="*/ 391 h 429"/>
              <a:gd name="T20" fmla="*/ 54 w 436"/>
              <a:gd name="T21" fmla="*/ 359 h 429"/>
              <a:gd name="T22" fmla="*/ 26 w 436"/>
              <a:gd name="T23" fmla="*/ 314 h 429"/>
              <a:gd name="T24" fmla="*/ 6 w 436"/>
              <a:gd name="T25" fmla="*/ 266 h 429"/>
              <a:gd name="T26" fmla="*/ 0 w 436"/>
              <a:gd name="T27" fmla="*/ 215 h 429"/>
              <a:gd name="T28" fmla="*/ 6 w 436"/>
              <a:gd name="T29" fmla="*/ 164 h 429"/>
              <a:gd name="T30" fmla="*/ 26 w 436"/>
              <a:gd name="T31" fmla="*/ 112 h 429"/>
              <a:gd name="T32" fmla="*/ 54 w 436"/>
              <a:gd name="T33" fmla="*/ 71 h 429"/>
              <a:gd name="T34" fmla="*/ 96 w 436"/>
              <a:gd name="T35" fmla="*/ 36 h 429"/>
              <a:gd name="T36" fmla="*/ 141 w 436"/>
              <a:gd name="T37" fmla="*/ 13 h 429"/>
              <a:gd name="T38" fmla="*/ 192 w 436"/>
              <a:gd name="T39" fmla="*/ 0 h 429"/>
              <a:gd name="T40" fmla="*/ 244 w 436"/>
              <a:gd name="T41" fmla="*/ 0 h 429"/>
              <a:gd name="T42" fmla="*/ 295 w 436"/>
              <a:gd name="T43" fmla="*/ 13 h 429"/>
              <a:gd name="T44" fmla="*/ 340 w 436"/>
              <a:gd name="T45" fmla="*/ 36 h 429"/>
              <a:gd name="T46" fmla="*/ 382 w 436"/>
              <a:gd name="T47" fmla="*/ 71 h 429"/>
              <a:gd name="T48" fmla="*/ 411 w 436"/>
              <a:gd name="T49" fmla="*/ 112 h 429"/>
              <a:gd name="T50" fmla="*/ 430 w 436"/>
              <a:gd name="T51" fmla="*/ 164 h 429"/>
              <a:gd name="T52" fmla="*/ 436 w 436"/>
              <a:gd name="T53" fmla="*/ 215 h 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36" h="429">
                <a:moveTo>
                  <a:pt x="436" y="215"/>
                </a:moveTo>
                <a:lnTo>
                  <a:pt x="430" y="266"/>
                </a:lnTo>
                <a:lnTo>
                  <a:pt x="411" y="314"/>
                </a:lnTo>
                <a:lnTo>
                  <a:pt x="382" y="359"/>
                </a:lnTo>
                <a:lnTo>
                  <a:pt x="340" y="391"/>
                </a:lnTo>
                <a:lnTo>
                  <a:pt x="295" y="417"/>
                </a:lnTo>
                <a:lnTo>
                  <a:pt x="244" y="429"/>
                </a:lnTo>
                <a:lnTo>
                  <a:pt x="192" y="429"/>
                </a:lnTo>
                <a:lnTo>
                  <a:pt x="141" y="417"/>
                </a:lnTo>
                <a:lnTo>
                  <a:pt x="96" y="391"/>
                </a:lnTo>
                <a:lnTo>
                  <a:pt x="54" y="359"/>
                </a:lnTo>
                <a:lnTo>
                  <a:pt x="26" y="314"/>
                </a:lnTo>
                <a:lnTo>
                  <a:pt x="6" y="266"/>
                </a:lnTo>
                <a:lnTo>
                  <a:pt x="0" y="215"/>
                </a:lnTo>
                <a:lnTo>
                  <a:pt x="6" y="164"/>
                </a:lnTo>
                <a:lnTo>
                  <a:pt x="26" y="112"/>
                </a:lnTo>
                <a:lnTo>
                  <a:pt x="54" y="71"/>
                </a:lnTo>
                <a:lnTo>
                  <a:pt x="96" y="36"/>
                </a:lnTo>
                <a:lnTo>
                  <a:pt x="141" y="13"/>
                </a:lnTo>
                <a:lnTo>
                  <a:pt x="192" y="0"/>
                </a:lnTo>
                <a:lnTo>
                  <a:pt x="244" y="0"/>
                </a:lnTo>
                <a:lnTo>
                  <a:pt x="295" y="13"/>
                </a:lnTo>
                <a:lnTo>
                  <a:pt x="340" y="36"/>
                </a:lnTo>
                <a:lnTo>
                  <a:pt x="382" y="71"/>
                </a:lnTo>
                <a:lnTo>
                  <a:pt x="411" y="112"/>
                </a:lnTo>
                <a:lnTo>
                  <a:pt x="430" y="164"/>
                </a:lnTo>
                <a:lnTo>
                  <a:pt x="436" y="215"/>
                </a:lnTo>
                <a:close/>
              </a:path>
            </a:pathLst>
          </a:custGeom>
          <a:noFill/>
          <a:ln w="28575" cmpd="sng">
            <a:solidFill>
              <a:srgbClr val="FFFF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38" name="Line 14"/>
          <p:cNvSpPr>
            <a:spLocks noChangeShapeType="1"/>
          </p:cNvSpPr>
          <p:nvPr/>
        </p:nvSpPr>
        <p:spPr bwMode="auto">
          <a:xfrm flipV="1">
            <a:off x="931863" y="3659188"/>
            <a:ext cx="1587" cy="1144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461887" name="Group 63"/>
          <p:cNvGrpSpPr>
            <a:grpSpLocks/>
          </p:cNvGrpSpPr>
          <p:nvPr/>
        </p:nvGrpSpPr>
        <p:grpSpPr bwMode="auto">
          <a:xfrm>
            <a:off x="1143000" y="4572000"/>
            <a:ext cx="230188" cy="230188"/>
            <a:chOff x="731" y="2880"/>
            <a:chExt cx="145" cy="145"/>
          </a:xfrm>
        </p:grpSpPr>
        <p:sp>
          <p:nvSpPr>
            <p:cNvPr id="461839" name="Line 15"/>
            <p:cNvSpPr>
              <a:spLocks noChangeShapeType="1"/>
            </p:cNvSpPr>
            <p:nvPr/>
          </p:nvSpPr>
          <p:spPr bwMode="auto">
            <a:xfrm flipH="1">
              <a:off x="731" y="2955"/>
              <a:ext cx="145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1840" name="Line 16"/>
            <p:cNvSpPr>
              <a:spLocks noChangeShapeType="1"/>
            </p:cNvSpPr>
            <p:nvPr/>
          </p:nvSpPr>
          <p:spPr bwMode="auto">
            <a:xfrm flipV="1">
              <a:off x="816" y="2880"/>
              <a:ext cx="1" cy="14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61841" name="Line 17"/>
          <p:cNvSpPr>
            <a:spLocks noChangeShapeType="1"/>
          </p:cNvSpPr>
          <p:nvPr/>
        </p:nvSpPr>
        <p:spPr bwMode="auto">
          <a:xfrm flipH="1">
            <a:off x="1160463" y="3659188"/>
            <a:ext cx="230187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42" name="Rectangle 18"/>
          <p:cNvSpPr>
            <a:spLocks noChangeArrowheads="1"/>
          </p:cNvSpPr>
          <p:nvPr/>
        </p:nvSpPr>
        <p:spPr bwMode="auto">
          <a:xfrm>
            <a:off x="2673350" y="3317875"/>
            <a:ext cx="188913" cy="687388"/>
          </a:xfrm>
          <a:prstGeom prst="rect">
            <a:avLst/>
          </a:prstGeom>
          <a:solidFill>
            <a:srgbClr val="590322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61843" name="Line 19"/>
          <p:cNvSpPr>
            <a:spLocks noChangeShapeType="1"/>
          </p:cNvSpPr>
          <p:nvPr/>
        </p:nvSpPr>
        <p:spPr bwMode="auto">
          <a:xfrm flipV="1">
            <a:off x="2765425" y="3084513"/>
            <a:ext cx="1588" cy="2333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44" name="Line 20"/>
          <p:cNvSpPr>
            <a:spLocks noChangeShapeType="1"/>
          </p:cNvSpPr>
          <p:nvPr/>
        </p:nvSpPr>
        <p:spPr bwMode="auto">
          <a:xfrm>
            <a:off x="2765425" y="4005263"/>
            <a:ext cx="1588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45" name="Line 21"/>
          <p:cNvSpPr>
            <a:spLocks noChangeShapeType="1"/>
          </p:cNvSpPr>
          <p:nvPr/>
        </p:nvSpPr>
        <p:spPr bwMode="auto">
          <a:xfrm>
            <a:off x="2424113" y="4452938"/>
            <a:ext cx="687387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46" name="Line 22"/>
          <p:cNvSpPr>
            <a:spLocks noChangeShapeType="1"/>
          </p:cNvSpPr>
          <p:nvPr/>
        </p:nvSpPr>
        <p:spPr bwMode="auto">
          <a:xfrm>
            <a:off x="2597150" y="4640263"/>
            <a:ext cx="341313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47" name="Line 23"/>
          <p:cNvSpPr>
            <a:spLocks noChangeShapeType="1"/>
          </p:cNvSpPr>
          <p:nvPr/>
        </p:nvSpPr>
        <p:spPr bwMode="auto">
          <a:xfrm>
            <a:off x="2765425" y="4640263"/>
            <a:ext cx="1588" cy="279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48" name="Line 24"/>
          <p:cNvSpPr>
            <a:spLocks noChangeShapeType="1"/>
          </p:cNvSpPr>
          <p:nvPr/>
        </p:nvSpPr>
        <p:spPr bwMode="auto">
          <a:xfrm flipV="1">
            <a:off x="2765425" y="4171950"/>
            <a:ext cx="1588" cy="2809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49" name="Rectangle 25"/>
          <p:cNvSpPr>
            <a:spLocks noChangeArrowheads="1"/>
          </p:cNvSpPr>
          <p:nvPr/>
        </p:nvSpPr>
        <p:spPr bwMode="auto">
          <a:xfrm>
            <a:off x="1390650" y="2994025"/>
            <a:ext cx="687388" cy="187325"/>
          </a:xfrm>
          <a:prstGeom prst="rect">
            <a:avLst/>
          </a:prstGeom>
          <a:solidFill>
            <a:srgbClr val="590322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50" name="Line 26"/>
          <p:cNvSpPr>
            <a:spLocks noChangeShapeType="1"/>
          </p:cNvSpPr>
          <p:nvPr/>
        </p:nvSpPr>
        <p:spPr bwMode="auto">
          <a:xfrm flipH="1">
            <a:off x="1160463" y="3084513"/>
            <a:ext cx="230187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51" name="Line 27"/>
          <p:cNvSpPr>
            <a:spLocks noChangeShapeType="1"/>
          </p:cNvSpPr>
          <p:nvPr/>
        </p:nvSpPr>
        <p:spPr bwMode="auto">
          <a:xfrm>
            <a:off x="2078038" y="3084513"/>
            <a:ext cx="2286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52" name="Line 28"/>
          <p:cNvSpPr>
            <a:spLocks noChangeShapeType="1"/>
          </p:cNvSpPr>
          <p:nvPr/>
        </p:nvSpPr>
        <p:spPr bwMode="auto">
          <a:xfrm>
            <a:off x="931863" y="4803775"/>
            <a:ext cx="1587" cy="344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53" name="Line 29"/>
          <p:cNvSpPr>
            <a:spLocks noChangeShapeType="1"/>
          </p:cNvSpPr>
          <p:nvPr/>
        </p:nvSpPr>
        <p:spPr bwMode="auto">
          <a:xfrm>
            <a:off x="931863" y="5148263"/>
            <a:ext cx="1833562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54" name="Freeform 30"/>
          <p:cNvSpPr>
            <a:spLocks/>
          </p:cNvSpPr>
          <p:nvPr/>
        </p:nvSpPr>
        <p:spPr bwMode="auto">
          <a:xfrm>
            <a:off x="931863" y="3084513"/>
            <a:ext cx="228600" cy="574675"/>
          </a:xfrm>
          <a:custGeom>
            <a:avLst/>
            <a:gdLst>
              <a:gd name="T0" fmla="*/ 0 w 144"/>
              <a:gd name="T1" fmla="*/ 362 h 362"/>
              <a:gd name="T2" fmla="*/ 0 w 144"/>
              <a:gd name="T3" fmla="*/ 0 h 362"/>
              <a:gd name="T4" fmla="*/ 144 w 144"/>
              <a:gd name="T5" fmla="*/ 0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4" h="362">
                <a:moveTo>
                  <a:pt x="0" y="362"/>
                </a:moveTo>
                <a:lnTo>
                  <a:pt x="0" y="0"/>
                </a:lnTo>
                <a:lnTo>
                  <a:pt x="144" y="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55" name="Line 31"/>
          <p:cNvSpPr>
            <a:spLocks noChangeShapeType="1"/>
          </p:cNvSpPr>
          <p:nvPr/>
        </p:nvSpPr>
        <p:spPr bwMode="auto">
          <a:xfrm>
            <a:off x="2306638" y="3084513"/>
            <a:ext cx="458787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56" name="Line 32"/>
          <p:cNvSpPr>
            <a:spLocks noChangeShapeType="1"/>
          </p:cNvSpPr>
          <p:nvPr/>
        </p:nvSpPr>
        <p:spPr bwMode="auto">
          <a:xfrm>
            <a:off x="2765425" y="4919663"/>
            <a:ext cx="1588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57" name="Line 33"/>
          <p:cNvSpPr>
            <a:spLocks noChangeShapeType="1"/>
          </p:cNvSpPr>
          <p:nvPr/>
        </p:nvSpPr>
        <p:spPr bwMode="auto">
          <a:xfrm flipH="1">
            <a:off x="2765425" y="3084513"/>
            <a:ext cx="754063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58" name="Freeform 34"/>
          <p:cNvSpPr>
            <a:spLocks/>
          </p:cNvSpPr>
          <p:nvPr/>
        </p:nvSpPr>
        <p:spPr bwMode="auto">
          <a:xfrm>
            <a:off x="3519488" y="3049588"/>
            <a:ext cx="168275" cy="76200"/>
          </a:xfrm>
          <a:custGeom>
            <a:avLst/>
            <a:gdLst>
              <a:gd name="T0" fmla="*/ 0 w 106"/>
              <a:gd name="T1" fmla="*/ 22 h 48"/>
              <a:gd name="T2" fmla="*/ 3 w 106"/>
              <a:gd name="T3" fmla="*/ 13 h 48"/>
              <a:gd name="T4" fmla="*/ 19 w 106"/>
              <a:gd name="T5" fmla="*/ 6 h 48"/>
              <a:gd name="T6" fmla="*/ 41 w 106"/>
              <a:gd name="T7" fmla="*/ 0 h 48"/>
              <a:gd name="T8" fmla="*/ 64 w 106"/>
              <a:gd name="T9" fmla="*/ 0 h 48"/>
              <a:gd name="T10" fmla="*/ 83 w 106"/>
              <a:gd name="T11" fmla="*/ 6 h 48"/>
              <a:gd name="T12" fmla="*/ 99 w 106"/>
              <a:gd name="T13" fmla="*/ 13 h 48"/>
              <a:gd name="T14" fmla="*/ 106 w 106"/>
              <a:gd name="T15" fmla="*/ 22 h 48"/>
              <a:gd name="T16" fmla="*/ 99 w 106"/>
              <a:gd name="T17" fmla="*/ 35 h 48"/>
              <a:gd name="T18" fmla="*/ 83 w 106"/>
              <a:gd name="T19" fmla="*/ 41 h 48"/>
              <a:gd name="T20" fmla="*/ 64 w 106"/>
              <a:gd name="T21" fmla="*/ 48 h 48"/>
              <a:gd name="T22" fmla="*/ 41 w 106"/>
              <a:gd name="T23" fmla="*/ 48 h 48"/>
              <a:gd name="T24" fmla="*/ 19 w 106"/>
              <a:gd name="T25" fmla="*/ 41 h 48"/>
              <a:gd name="T26" fmla="*/ 3 w 106"/>
              <a:gd name="T27" fmla="*/ 35 h 48"/>
              <a:gd name="T28" fmla="*/ 0 w 106"/>
              <a:gd name="T29" fmla="*/ 22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6" h="48">
                <a:moveTo>
                  <a:pt x="0" y="22"/>
                </a:moveTo>
                <a:lnTo>
                  <a:pt x="3" y="13"/>
                </a:lnTo>
                <a:lnTo>
                  <a:pt x="19" y="6"/>
                </a:lnTo>
                <a:lnTo>
                  <a:pt x="41" y="0"/>
                </a:lnTo>
                <a:lnTo>
                  <a:pt x="64" y="0"/>
                </a:lnTo>
                <a:lnTo>
                  <a:pt x="83" y="6"/>
                </a:lnTo>
                <a:lnTo>
                  <a:pt x="99" y="13"/>
                </a:lnTo>
                <a:lnTo>
                  <a:pt x="106" y="22"/>
                </a:lnTo>
                <a:lnTo>
                  <a:pt x="99" y="35"/>
                </a:lnTo>
                <a:lnTo>
                  <a:pt x="83" y="41"/>
                </a:lnTo>
                <a:lnTo>
                  <a:pt x="64" y="48"/>
                </a:lnTo>
                <a:lnTo>
                  <a:pt x="41" y="48"/>
                </a:lnTo>
                <a:lnTo>
                  <a:pt x="19" y="41"/>
                </a:lnTo>
                <a:lnTo>
                  <a:pt x="3" y="35"/>
                </a:lnTo>
                <a:lnTo>
                  <a:pt x="0" y="22"/>
                </a:ln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59" name="Line 35"/>
          <p:cNvSpPr>
            <a:spLocks noChangeShapeType="1"/>
          </p:cNvSpPr>
          <p:nvPr/>
        </p:nvSpPr>
        <p:spPr bwMode="auto">
          <a:xfrm flipH="1">
            <a:off x="2765425" y="5148263"/>
            <a:ext cx="754063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60" name="Freeform 36"/>
          <p:cNvSpPr>
            <a:spLocks/>
          </p:cNvSpPr>
          <p:nvPr/>
        </p:nvSpPr>
        <p:spPr bwMode="auto">
          <a:xfrm>
            <a:off x="3519488" y="5113338"/>
            <a:ext cx="168275" cy="71437"/>
          </a:xfrm>
          <a:custGeom>
            <a:avLst/>
            <a:gdLst>
              <a:gd name="T0" fmla="*/ 0 w 106"/>
              <a:gd name="T1" fmla="*/ 22 h 45"/>
              <a:gd name="T2" fmla="*/ 3 w 106"/>
              <a:gd name="T3" fmla="*/ 13 h 45"/>
              <a:gd name="T4" fmla="*/ 19 w 106"/>
              <a:gd name="T5" fmla="*/ 3 h 45"/>
              <a:gd name="T6" fmla="*/ 41 w 106"/>
              <a:gd name="T7" fmla="*/ 0 h 45"/>
              <a:gd name="T8" fmla="*/ 64 w 106"/>
              <a:gd name="T9" fmla="*/ 0 h 45"/>
              <a:gd name="T10" fmla="*/ 83 w 106"/>
              <a:gd name="T11" fmla="*/ 3 h 45"/>
              <a:gd name="T12" fmla="*/ 99 w 106"/>
              <a:gd name="T13" fmla="*/ 13 h 45"/>
              <a:gd name="T14" fmla="*/ 106 w 106"/>
              <a:gd name="T15" fmla="*/ 22 h 45"/>
              <a:gd name="T16" fmla="*/ 99 w 106"/>
              <a:gd name="T17" fmla="*/ 32 h 45"/>
              <a:gd name="T18" fmla="*/ 83 w 106"/>
              <a:gd name="T19" fmla="*/ 41 h 45"/>
              <a:gd name="T20" fmla="*/ 64 w 106"/>
              <a:gd name="T21" fmla="*/ 45 h 45"/>
              <a:gd name="T22" fmla="*/ 41 w 106"/>
              <a:gd name="T23" fmla="*/ 45 h 45"/>
              <a:gd name="T24" fmla="*/ 19 w 106"/>
              <a:gd name="T25" fmla="*/ 41 h 45"/>
              <a:gd name="T26" fmla="*/ 3 w 106"/>
              <a:gd name="T27" fmla="*/ 32 h 45"/>
              <a:gd name="T28" fmla="*/ 0 w 106"/>
              <a:gd name="T29" fmla="*/ 22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6" h="45">
                <a:moveTo>
                  <a:pt x="0" y="22"/>
                </a:moveTo>
                <a:lnTo>
                  <a:pt x="3" y="13"/>
                </a:lnTo>
                <a:lnTo>
                  <a:pt x="19" y="3"/>
                </a:lnTo>
                <a:lnTo>
                  <a:pt x="41" y="0"/>
                </a:lnTo>
                <a:lnTo>
                  <a:pt x="64" y="0"/>
                </a:lnTo>
                <a:lnTo>
                  <a:pt x="83" y="3"/>
                </a:lnTo>
                <a:lnTo>
                  <a:pt x="99" y="13"/>
                </a:lnTo>
                <a:lnTo>
                  <a:pt x="106" y="22"/>
                </a:lnTo>
                <a:lnTo>
                  <a:pt x="99" y="32"/>
                </a:lnTo>
                <a:lnTo>
                  <a:pt x="83" y="41"/>
                </a:lnTo>
                <a:lnTo>
                  <a:pt x="64" y="45"/>
                </a:lnTo>
                <a:lnTo>
                  <a:pt x="41" y="45"/>
                </a:lnTo>
                <a:lnTo>
                  <a:pt x="19" y="41"/>
                </a:lnTo>
                <a:lnTo>
                  <a:pt x="3" y="32"/>
                </a:lnTo>
                <a:lnTo>
                  <a:pt x="0" y="22"/>
                </a:ln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61" name="Rectangle 37"/>
          <p:cNvSpPr>
            <a:spLocks noChangeArrowheads="1"/>
          </p:cNvSpPr>
          <p:nvPr/>
        </p:nvSpPr>
        <p:spPr bwMode="auto">
          <a:xfrm>
            <a:off x="227013" y="3978275"/>
            <a:ext cx="228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600" b="0">
                <a:latin typeface="宋体" panose="02010600030101010101" pitchFamily="2" charset="-122"/>
              </a:rPr>
              <a:t>U</a:t>
            </a:r>
            <a:endParaRPr lang="en-US" altLang="zh-CN"/>
          </a:p>
        </p:txBody>
      </p:sp>
      <p:sp>
        <p:nvSpPr>
          <p:cNvPr id="461862" name="Rectangle 38"/>
          <p:cNvSpPr>
            <a:spLocks noChangeArrowheads="1"/>
          </p:cNvSpPr>
          <p:nvPr/>
        </p:nvSpPr>
        <p:spPr bwMode="auto">
          <a:xfrm>
            <a:off x="417513" y="4105275"/>
            <a:ext cx="152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b="0">
                <a:latin typeface="宋体" panose="02010600030101010101" pitchFamily="2" charset="-122"/>
              </a:rPr>
              <a:t>s</a:t>
            </a:r>
            <a:endParaRPr lang="en-US" altLang="zh-CN"/>
          </a:p>
        </p:txBody>
      </p:sp>
      <p:sp>
        <p:nvSpPr>
          <p:cNvPr id="461865" name="Rectangle 41"/>
          <p:cNvSpPr>
            <a:spLocks noChangeArrowheads="1"/>
          </p:cNvSpPr>
          <p:nvPr/>
        </p:nvSpPr>
        <p:spPr bwMode="auto">
          <a:xfrm>
            <a:off x="2933700" y="2647950"/>
            <a:ext cx="190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000" b="0">
                <a:latin typeface="宋体" panose="02010600030101010101" pitchFamily="2" charset="-122"/>
              </a:rPr>
              <a:t>I</a:t>
            </a:r>
            <a:endParaRPr lang="en-US" altLang="zh-CN"/>
          </a:p>
        </p:txBody>
      </p:sp>
      <p:sp>
        <p:nvSpPr>
          <p:cNvPr id="461866" name="Rectangle 42"/>
          <p:cNvSpPr>
            <a:spLocks noChangeArrowheads="1"/>
          </p:cNvSpPr>
          <p:nvPr/>
        </p:nvSpPr>
        <p:spPr bwMode="auto">
          <a:xfrm>
            <a:off x="3089275" y="2774950"/>
            <a:ext cx="114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1800" b="0">
                <a:latin typeface="宋体" panose="02010600030101010101" pitchFamily="2" charset="-122"/>
              </a:rPr>
              <a:t>B</a:t>
            </a:r>
            <a:endParaRPr lang="en-US" altLang="zh-CN"/>
          </a:p>
        </p:txBody>
      </p:sp>
      <p:sp>
        <p:nvSpPr>
          <p:cNvPr id="461867" name="Rectangle 43"/>
          <p:cNvSpPr>
            <a:spLocks noChangeArrowheads="1"/>
          </p:cNvSpPr>
          <p:nvPr/>
        </p:nvSpPr>
        <p:spPr bwMode="auto">
          <a:xfrm>
            <a:off x="2246313" y="3506788"/>
            <a:ext cx="190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000" b="0">
                <a:latin typeface="宋体" panose="02010600030101010101" pitchFamily="2" charset="-122"/>
              </a:rPr>
              <a:t>R</a:t>
            </a:r>
            <a:endParaRPr lang="en-US" altLang="zh-CN"/>
          </a:p>
        </p:txBody>
      </p:sp>
      <p:sp>
        <p:nvSpPr>
          <p:cNvPr id="461868" name="Rectangle 44"/>
          <p:cNvSpPr>
            <a:spLocks noChangeArrowheads="1"/>
          </p:cNvSpPr>
          <p:nvPr/>
        </p:nvSpPr>
        <p:spPr bwMode="auto">
          <a:xfrm>
            <a:off x="2401888" y="3633788"/>
            <a:ext cx="1143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1800" b="0">
                <a:latin typeface="宋体" panose="02010600030101010101" pitchFamily="2" charset="-122"/>
              </a:rPr>
              <a:t>B</a:t>
            </a:r>
            <a:endParaRPr lang="en-US" altLang="zh-CN"/>
          </a:p>
        </p:txBody>
      </p:sp>
      <p:sp>
        <p:nvSpPr>
          <p:cNvPr id="461869" name="Rectangle 45"/>
          <p:cNvSpPr>
            <a:spLocks noChangeArrowheads="1"/>
          </p:cNvSpPr>
          <p:nvPr/>
        </p:nvSpPr>
        <p:spPr bwMode="auto">
          <a:xfrm>
            <a:off x="3162300" y="3506788"/>
            <a:ext cx="190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000" b="0">
                <a:latin typeface="宋体" panose="02010600030101010101" pitchFamily="2" charset="-122"/>
              </a:rPr>
              <a:t>I</a:t>
            </a:r>
            <a:endParaRPr lang="en-US" altLang="zh-CN"/>
          </a:p>
        </p:txBody>
      </p:sp>
      <p:sp>
        <p:nvSpPr>
          <p:cNvPr id="461870" name="Rectangle 46"/>
          <p:cNvSpPr>
            <a:spLocks noChangeArrowheads="1"/>
          </p:cNvSpPr>
          <p:nvPr/>
        </p:nvSpPr>
        <p:spPr bwMode="auto">
          <a:xfrm>
            <a:off x="3317875" y="3633788"/>
            <a:ext cx="1143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1800" b="0">
                <a:latin typeface="宋体" panose="02010600030101010101" pitchFamily="2" charset="-122"/>
              </a:rPr>
              <a:t>2</a:t>
            </a:r>
            <a:endParaRPr lang="zh-CN" altLang="en-US"/>
          </a:p>
        </p:txBody>
      </p:sp>
      <p:sp>
        <p:nvSpPr>
          <p:cNvPr id="461871" name="Rectangle 47"/>
          <p:cNvSpPr>
            <a:spLocks noChangeArrowheads="1"/>
          </p:cNvSpPr>
          <p:nvPr/>
        </p:nvSpPr>
        <p:spPr bwMode="auto">
          <a:xfrm>
            <a:off x="2017713" y="4310063"/>
            <a:ext cx="190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000" b="0">
                <a:latin typeface="宋体" panose="02010600030101010101" pitchFamily="2" charset="-122"/>
              </a:rPr>
              <a:t>E</a:t>
            </a:r>
            <a:endParaRPr lang="en-US" altLang="zh-CN"/>
          </a:p>
        </p:txBody>
      </p:sp>
      <p:sp>
        <p:nvSpPr>
          <p:cNvPr id="461872" name="Rectangle 48"/>
          <p:cNvSpPr>
            <a:spLocks noChangeArrowheads="1"/>
          </p:cNvSpPr>
          <p:nvPr/>
        </p:nvSpPr>
        <p:spPr bwMode="auto">
          <a:xfrm>
            <a:off x="2173288" y="4437063"/>
            <a:ext cx="1143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1800" b="0">
                <a:latin typeface="宋体" panose="02010600030101010101" pitchFamily="2" charset="-122"/>
              </a:rPr>
              <a:t>B</a:t>
            </a:r>
            <a:endParaRPr lang="en-US" altLang="zh-CN"/>
          </a:p>
        </p:txBody>
      </p:sp>
      <p:sp>
        <p:nvSpPr>
          <p:cNvPr id="461873" name="Rectangle 49"/>
          <p:cNvSpPr>
            <a:spLocks noChangeArrowheads="1"/>
          </p:cNvSpPr>
          <p:nvPr/>
        </p:nvSpPr>
        <p:spPr bwMode="auto">
          <a:xfrm>
            <a:off x="3621088" y="3963988"/>
            <a:ext cx="190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000" b="0">
                <a:latin typeface="宋体" panose="02010600030101010101" pitchFamily="2" charset="-122"/>
              </a:rPr>
              <a:t>U</a:t>
            </a:r>
            <a:endParaRPr lang="en-US" altLang="zh-CN"/>
          </a:p>
        </p:txBody>
      </p:sp>
      <p:sp>
        <p:nvSpPr>
          <p:cNvPr id="461874" name="Rectangle 50"/>
          <p:cNvSpPr>
            <a:spLocks noChangeArrowheads="1"/>
          </p:cNvSpPr>
          <p:nvPr/>
        </p:nvSpPr>
        <p:spPr bwMode="auto">
          <a:xfrm>
            <a:off x="3778250" y="409098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1800" b="0">
                <a:latin typeface="宋体" panose="02010600030101010101" pitchFamily="2" charset="-122"/>
              </a:rPr>
              <a:t>BE</a:t>
            </a:r>
            <a:endParaRPr lang="en-US" altLang="zh-CN"/>
          </a:p>
        </p:txBody>
      </p:sp>
      <p:sp>
        <p:nvSpPr>
          <p:cNvPr id="461875" name="Rectangle 51"/>
          <p:cNvSpPr>
            <a:spLocks noChangeArrowheads="1"/>
          </p:cNvSpPr>
          <p:nvPr/>
        </p:nvSpPr>
        <p:spPr bwMode="auto">
          <a:xfrm>
            <a:off x="2532063" y="4019550"/>
            <a:ext cx="190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000" b="0">
                <a:latin typeface="宋体" panose="02010600030101010101" pitchFamily="2" charset="-122"/>
              </a:rPr>
              <a:t>+</a:t>
            </a:r>
            <a:endParaRPr lang="zh-CN" altLang="en-US"/>
          </a:p>
        </p:txBody>
      </p:sp>
      <p:sp>
        <p:nvSpPr>
          <p:cNvPr id="461877" name="Rectangle 53"/>
          <p:cNvSpPr>
            <a:spLocks noChangeArrowheads="1"/>
          </p:cNvSpPr>
          <p:nvPr/>
        </p:nvSpPr>
        <p:spPr bwMode="auto">
          <a:xfrm>
            <a:off x="2474913" y="4706938"/>
            <a:ext cx="190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000" b="0">
                <a:latin typeface="宋体" panose="02010600030101010101" pitchFamily="2" charset="-122"/>
              </a:rPr>
              <a:t>-</a:t>
            </a:r>
            <a:endParaRPr lang="zh-CN" altLang="en-US"/>
          </a:p>
        </p:txBody>
      </p:sp>
      <p:sp>
        <p:nvSpPr>
          <p:cNvPr id="461878" name="Rectangle 54"/>
          <p:cNvSpPr>
            <a:spLocks noChangeArrowheads="1"/>
          </p:cNvSpPr>
          <p:nvPr/>
        </p:nvSpPr>
        <p:spPr bwMode="auto">
          <a:xfrm>
            <a:off x="3621088" y="4630738"/>
            <a:ext cx="190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zh-CN" altLang="en-US" sz="3000" b="0">
                <a:latin typeface="宋体" panose="02010600030101010101" pitchFamily="2" charset="-122"/>
              </a:rPr>
              <a:t>-</a:t>
            </a:r>
            <a:endParaRPr lang="zh-CN" altLang="en-US"/>
          </a:p>
        </p:txBody>
      </p:sp>
      <p:sp>
        <p:nvSpPr>
          <p:cNvPr id="461879" name="Freeform 55"/>
          <p:cNvSpPr>
            <a:spLocks/>
          </p:cNvSpPr>
          <p:nvPr/>
        </p:nvSpPr>
        <p:spPr bwMode="auto">
          <a:xfrm>
            <a:off x="2928938" y="3430588"/>
            <a:ext cx="131762" cy="244475"/>
          </a:xfrm>
          <a:custGeom>
            <a:avLst/>
            <a:gdLst>
              <a:gd name="T0" fmla="*/ 0 w 83"/>
              <a:gd name="T1" fmla="*/ 154 h 154"/>
              <a:gd name="T2" fmla="*/ 41 w 83"/>
              <a:gd name="T3" fmla="*/ 0 h 154"/>
              <a:gd name="T4" fmla="*/ 83 w 83"/>
              <a:gd name="T5" fmla="*/ 154 h 154"/>
              <a:gd name="T6" fmla="*/ 0 w 83"/>
              <a:gd name="T7" fmla="*/ 15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3" h="154">
                <a:moveTo>
                  <a:pt x="0" y="154"/>
                </a:moveTo>
                <a:lnTo>
                  <a:pt x="41" y="0"/>
                </a:lnTo>
                <a:lnTo>
                  <a:pt x="83" y="154"/>
                </a:lnTo>
                <a:lnTo>
                  <a:pt x="0" y="154"/>
                </a:lnTo>
                <a:close/>
              </a:path>
            </a:pathLst>
          </a:custGeom>
          <a:solidFill>
            <a:srgbClr val="FFFF00"/>
          </a:solidFill>
          <a:ln w="4826">
            <a:solidFill>
              <a:srgbClr val="FFFF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61880" name="Line 56"/>
          <p:cNvSpPr>
            <a:spLocks noChangeShapeType="1"/>
          </p:cNvSpPr>
          <p:nvPr/>
        </p:nvSpPr>
        <p:spPr bwMode="auto">
          <a:xfrm>
            <a:off x="2994025" y="3629025"/>
            <a:ext cx="1588" cy="487363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81" name="Freeform 57"/>
          <p:cNvSpPr>
            <a:spLocks/>
          </p:cNvSpPr>
          <p:nvPr/>
        </p:nvSpPr>
        <p:spPr bwMode="auto">
          <a:xfrm>
            <a:off x="1847850" y="2779713"/>
            <a:ext cx="244475" cy="131762"/>
          </a:xfrm>
          <a:custGeom>
            <a:avLst/>
            <a:gdLst>
              <a:gd name="T0" fmla="*/ 154 w 154"/>
              <a:gd name="T1" fmla="*/ 83 h 83"/>
              <a:gd name="T2" fmla="*/ 0 w 154"/>
              <a:gd name="T3" fmla="*/ 42 h 83"/>
              <a:gd name="T4" fmla="*/ 154 w 154"/>
              <a:gd name="T5" fmla="*/ 0 h 83"/>
              <a:gd name="T6" fmla="*/ 154 w 154"/>
              <a:gd name="T7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4" h="83">
                <a:moveTo>
                  <a:pt x="154" y="83"/>
                </a:moveTo>
                <a:lnTo>
                  <a:pt x="0" y="42"/>
                </a:lnTo>
                <a:lnTo>
                  <a:pt x="154" y="0"/>
                </a:lnTo>
                <a:lnTo>
                  <a:pt x="154" y="83"/>
                </a:lnTo>
                <a:close/>
              </a:path>
            </a:pathLst>
          </a:custGeom>
          <a:solidFill>
            <a:srgbClr val="FF0000"/>
          </a:solidFill>
          <a:ln w="2857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82" name="Line 58"/>
          <p:cNvSpPr>
            <a:spLocks noChangeShapeType="1"/>
          </p:cNvSpPr>
          <p:nvPr/>
        </p:nvSpPr>
        <p:spPr bwMode="auto">
          <a:xfrm>
            <a:off x="2047875" y="2846388"/>
            <a:ext cx="488950" cy="1587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83" name="Freeform 59"/>
          <p:cNvSpPr>
            <a:spLocks/>
          </p:cNvSpPr>
          <p:nvPr/>
        </p:nvSpPr>
        <p:spPr bwMode="auto">
          <a:xfrm>
            <a:off x="3671888" y="2789238"/>
            <a:ext cx="244475" cy="133350"/>
          </a:xfrm>
          <a:custGeom>
            <a:avLst/>
            <a:gdLst>
              <a:gd name="T0" fmla="*/ 0 w 154"/>
              <a:gd name="T1" fmla="*/ 0 h 84"/>
              <a:gd name="T2" fmla="*/ 154 w 154"/>
              <a:gd name="T3" fmla="*/ 42 h 84"/>
              <a:gd name="T4" fmla="*/ 0 w 154"/>
              <a:gd name="T5" fmla="*/ 84 h 84"/>
              <a:gd name="T6" fmla="*/ 0 w 154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4" h="84">
                <a:moveTo>
                  <a:pt x="0" y="0"/>
                </a:moveTo>
                <a:lnTo>
                  <a:pt x="154" y="42"/>
                </a:lnTo>
                <a:lnTo>
                  <a:pt x="0" y="84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2857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84" name="Line 60"/>
          <p:cNvSpPr>
            <a:spLocks noChangeShapeType="1"/>
          </p:cNvSpPr>
          <p:nvPr/>
        </p:nvSpPr>
        <p:spPr bwMode="auto">
          <a:xfrm flipH="1">
            <a:off x="3228975" y="2855913"/>
            <a:ext cx="488950" cy="1587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1827" name="AutoShape 3"/>
          <p:cNvSpPr>
            <a:spLocks noChangeArrowheads="1"/>
          </p:cNvSpPr>
          <p:nvPr/>
        </p:nvSpPr>
        <p:spPr bwMode="auto">
          <a:xfrm>
            <a:off x="4352925" y="2628900"/>
            <a:ext cx="696913" cy="463550"/>
          </a:xfrm>
          <a:prstGeom prst="bracketPair">
            <a:avLst>
              <a:gd name="adj" fmla="val 16667"/>
            </a:avLst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解</a:t>
            </a:r>
            <a:endParaRPr lang="zh-CN" altLang="en-US" sz="2800" i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61828" name="Text Box 4"/>
          <p:cNvSpPr txBox="1">
            <a:spLocks noChangeArrowheads="1"/>
          </p:cNvSpPr>
          <p:nvPr/>
        </p:nvSpPr>
        <p:spPr bwMode="auto">
          <a:xfrm>
            <a:off x="4964113" y="2959100"/>
            <a:ext cx="3951287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应用基尔霍夫电压定律列出</a:t>
            </a:r>
          </a:p>
          <a:p>
            <a:pPr algn="l" eaLnBrk="0" hangingPunct="0"/>
            <a:r>
              <a:rPr lang="zh-CN" altLang="en-US" sz="2800" i="1">
                <a:latin typeface="Times New Roman" panose="02020603050405020304" pitchFamily="18" charset="0"/>
                <a:ea typeface="楷体_GB2312" pitchFamily="49" charset="-122"/>
              </a:rPr>
              <a:t>        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E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B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B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BE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＝0</a:t>
            </a:r>
          </a:p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得  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＝0.315mA</a:t>
            </a:r>
          </a:p>
        </p:txBody>
      </p:sp>
      <p:sp>
        <p:nvSpPr>
          <p:cNvPr id="461829" name="Text Box 5"/>
          <p:cNvSpPr txBox="1">
            <a:spLocks noChangeArrowheads="1"/>
          </p:cNvSpPr>
          <p:nvPr/>
        </p:nvSpPr>
        <p:spPr bwMode="auto">
          <a:xfrm>
            <a:off x="5248275" y="4341813"/>
            <a:ext cx="3848100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l" eaLnBrk="0" hangingPunct="0"/>
            <a:endParaRPr lang="zh-CN" altLang="en-US" sz="2800">
              <a:latin typeface="楷体_GB2312" pitchFamily="49" charset="-122"/>
              <a:ea typeface="楷体_GB2312" pitchFamily="49" charset="-122"/>
            </a:endParaRPr>
          </a:p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E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B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B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＋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S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＝0</a:t>
            </a:r>
          </a:p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得    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＝0.57mA</a:t>
            </a:r>
          </a:p>
        </p:txBody>
      </p:sp>
      <p:sp>
        <p:nvSpPr>
          <p:cNvPr id="461830" name="Text Box 6"/>
          <p:cNvSpPr txBox="1">
            <a:spLocks noChangeArrowheads="1"/>
          </p:cNvSpPr>
          <p:nvPr/>
        </p:nvSpPr>
        <p:spPr bwMode="auto">
          <a:xfrm>
            <a:off x="411163" y="5732463"/>
            <a:ext cx="79089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l" eaLnBrk="0" hangingPunct="0"/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应用基尔霍夫电流定律列出  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－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  <a:ea typeface="楷体_GB2312" pitchFamily="49" charset="-122"/>
              </a:rPr>
              <a:t>B</a:t>
            </a:r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</a:rPr>
              <a:t>＝0</a:t>
            </a:r>
          </a:p>
          <a:p>
            <a:pPr algn="l" eaLnBrk="0" hangingPunct="0"/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              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得 </a:t>
            </a:r>
            <a:r>
              <a:rPr lang="en-US" altLang="zh-CN" sz="2800" i="1">
                <a:latin typeface="Times New Roman" panose="02020603050405020304" pitchFamily="18" charset="0"/>
                <a:ea typeface="楷体_GB2312" pitchFamily="49" charset="-122"/>
              </a:rPr>
              <a:t>I</a:t>
            </a:r>
            <a:r>
              <a:rPr lang="en-US" altLang="zh-CN" sz="2800" baseline="-25000">
                <a:latin typeface="楷体_GB2312" pitchFamily="49" charset="-122"/>
                <a:ea typeface="楷体_GB2312" pitchFamily="49" charset="-122"/>
              </a:rPr>
              <a:t>B</a:t>
            </a:r>
            <a:r>
              <a:rPr lang="en-US" altLang="zh-CN" sz="2800">
                <a:latin typeface="楷体_GB2312" pitchFamily="49" charset="-122"/>
                <a:ea typeface="楷体_GB2312" pitchFamily="49" charset="-122"/>
              </a:rPr>
              <a:t>＝－0.255mA</a:t>
            </a:r>
          </a:p>
        </p:txBody>
      </p:sp>
      <p:grpSp>
        <p:nvGrpSpPr>
          <p:cNvPr id="461831" name="Group 7"/>
          <p:cNvGrpSpPr>
            <a:grpSpLocks/>
          </p:cNvGrpSpPr>
          <p:nvPr/>
        </p:nvGrpSpPr>
        <p:grpSpPr bwMode="auto">
          <a:xfrm>
            <a:off x="0" y="76200"/>
            <a:ext cx="9144000" cy="1981200"/>
            <a:chOff x="0" y="168"/>
            <a:chExt cx="5760" cy="1248"/>
          </a:xfrm>
        </p:grpSpPr>
        <p:sp>
          <p:nvSpPr>
            <p:cNvPr id="461832" name="Text Box 8"/>
            <p:cNvSpPr txBox="1">
              <a:spLocks noChangeArrowheads="1"/>
            </p:cNvSpPr>
            <p:nvPr/>
          </p:nvSpPr>
          <p:spPr bwMode="auto">
            <a:xfrm>
              <a:off x="821" y="509"/>
              <a:ext cx="4292" cy="596"/>
            </a:xfrm>
            <a:prstGeom prst="rect">
              <a:avLst/>
            </a:prstGeom>
            <a:solidFill>
              <a:srgbClr val="59032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algn="l" eaLnBrk="0" hangingPunct="0"/>
              <a:r>
                <a:rPr lang="zh-CN" altLang="en-US" sz="2800">
                  <a:latin typeface="楷体_GB2312" pitchFamily="49" charset="-122"/>
                  <a:ea typeface="楷体_GB2312" pitchFamily="49" charset="-122"/>
                </a:rPr>
                <a:t>如图：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R</a:t>
              </a:r>
              <a:r>
                <a:rPr lang="en-US" altLang="zh-CN" sz="2800" baseline="-25000">
                  <a:latin typeface="楷体_GB2312" pitchFamily="49" charset="-122"/>
                  <a:ea typeface="楷体_GB2312" pitchFamily="49" charset="-122"/>
                </a:rPr>
                <a:t>B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</a:rPr>
                <a:t>＝20K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  <a:sym typeface="Symbol" panose="05050102010706020507" pitchFamily="18" charset="2"/>
                </a:rPr>
                <a:t>  ， 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R</a:t>
              </a:r>
              <a:r>
                <a:rPr lang="en-US" altLang="zh-CN" sz="2800" baseline="-25000">
                  <a:latin typeface="楷体_GB2312" pitchFamily="49" charset="-122"/>
                  <a:ea typeface="楷体_GB2312" pitchFamily="49" charset="-122"/>
                </a:rPr>
                <a:t>1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</a:rPr>
                <a:t>＝10K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  <a:sym typeface="Symbol" panose="05050102010706020507" pitchFamily="18" charset="2"/>
                </a:rPr>
                <a:t> 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</a:rPr>
                <a:t>，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E</a:t>
              </a:r>
              <a:r>
                <a:rPr lang="en-US" altLang="zh-CN" sz="2800" baseline="-25000">
                  <a:latin typeface="楷体_GB2312" pitchFamily="49" charset="-122"/>
                  <a:ea typeface="楷体_GB2312" pitchFamily="49" charset="-122"/>
                </a:rPr>
                <a:t>B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</a:rPr>
                <a:t>＝6V</a:t>
              </a:r>
            </a:p>
            <a:p>
              <a:pPr algn="l" eaLnBrk="0" hangingPunct="0"/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U</a:t>
              </a:r>
              <a:r>
                <a:rPr lang="en-US" altLang="zh-CN" sz="2800" baseline="-25000">
                  <a:latin typeface="楷体_GB2312" pitchFamily="49" charset="-122"/>
                  <a:ea typeface="楷体_GB2312" pitchFamily="49" charset="-122"/>
                </a:rPr>
                <a:t>S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</a:rPr>
                <a:t>＝6V，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U</a:t>
              </a:r>
              <a:r>
                <a:rPr lang="en-US" altLang="zh-CN" sz="2800" baseline="-25000">
                  <a:latin typeface="楷体_GB2312" pitchFamily="49" charset="-122"/>
                  <a:ea typeface="楷体_GB2312" pitchFamily="49" charset="-122"/>
                </a:rPr>
                <a:t>BE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</a:rPr>
                <a:t>＝－0.3V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  <a:sym typeface="Symbol" panose="05050102010706020507" pitchFamily="18" charset="2"/>
                </a:rPr>
                <a:t> </a:t>
              </a:r>
            </a:p>
          </p:txBody>
        </p:sp>
        <p:sp>
          <p:nvSpPr>
            <p:cNvPr id="461833" name="Text Box 9"/>
            <p:cNvSpPr txBox="1">
              <a:spLocks noChangeArrowheads="1"/>
            </p:cNvSpPr>
            <p:nvPr/>
          </p:nvSpPr>
          <p:spPr bwMode="auto">
            <a:xfrm>
              <a:off x="838" y="1066"/>
              <a:ext cx="2318" cy="327"/>
            </a:xfrm>
            <a:prstGeom prst="rect">
              <a:avLst/>
            </a:prstGeom>
            <a:solidFill>
              <a:srgbClr val="59032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algn="l" eaLnBrk="0" hangingPunct="0"/>
              <a:r>
                <a:rPr lang="zh-CN" altLang="en-US" sz="2800">
                  <a:latin typeface="楷体_GB2312" pitchFamily="49" charset="-122"/>
                  <a:ea typeface="楷体_GB2312" pitchFamily="49" charset="-122"/>
                </a:rPr>
                <a:t>试求电流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I</a:t>
              </a:r>
              <a:r>
                <a:rPr lang="en-US" altLang="zh-CN" sz="2800" baseline="-25000">
                  <a:latin typeface="Times New Roman" panose="02020603050405020304" pitchFamily="18" charset="0"/>
                  <a:ea typeface="楷体_GB2312" pitchFamily="49" charset="-122"/>
                </a:rPr>
                <a:t>B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</a:rPr>
                <a:t> ，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I</a:t>
              </a:r>
              <a:r>
                <a:rPr lang="en-US" altLang="zh-CN" sz="2800" baseline="-25000">
                  <a:latin typeface="楷体_GB2312" pitchFamily="49" charset="-122"/>
                  <a:ea typeface="楷体_GB2312" pitchFamily="49" charset="-122"/>
                </a:rPr>
                <a:t>2</a:t>
              </a:r>
              <a:r>
                <a:rPr lang="zh-CN" altLang="en-US" sz="2800">
                  <a:latin typeface="楷体_GB2312" pitchFamily="49" charset="-122"/>
                  <a:ea typeface="楷体_GB2312" pitchFamily="49" charset="-122"/>
                </a:rPr>
                <a:t>及</a:t>
              </a:r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I</a:t>
              </a:r>
              <a:r>
                <a:rPr lang="en-US" altLang="zh-CN" sz="2800" baseline="-25000">
                  <a:latin typeface="楷体_GB2312" pitchFamily="49" charset="-122"/>
                  <a:ea typeface="楷体_GB2312" pitchFamily="49" charset="-122"/>
                </a:rPr>
                <a:t>1</a:t>
              </a:r>
              <a:r>
                <a:rPr lang="en-US" altLang="zh-CN" sz="2800">
                  <a:latin typeface="楷体_GB2312" pitchFamily="49" charset="-122"/>
                  <a:ea typeface="楷体_GB2312" pitchFamily="49" charset="-122"/>
                </a:rPr>
                <a:t>。</a:t>
              </a:r>
            </a:p>
          </p:txBody>
        </p:sp>
        <p:sp>
          <p:nvSpPr>
            <p:cNvPr id="461834" name="AutoShape 10"/>
            <p:cNvSpPr>
              <a:spLocks noChangeArrowheads="1"/>
            </p:cNvSpPr>
            <p:nvPr/>
          </p:nvSpPr>
          <p:spPr bwMode="auto">
            <a:xfrm>
              <a:off x="0" y="168"/>
              <a:ext cx="2784" cy="396"/>
            </a:xfrm>
            <a:prstGeom prst="ribbon2">
              <a:avLst>
                <a:gd name="adj1" fmla="val 12500"/>
                <a:gd name="adj2" fmla="val 50000"/>
              </a:avLst>
            </a:prstGeom>
            <a:solidFill>
              <a:srgbClr val="590322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latin typeface="楷体_GB2312" pitchFamily="49" charset="-122"/>
                  <a:ea typeface="楷体_GB2312" pitchFamily="49" charset="-122"/>
                </a:rPr>
                <a:t>例题1.7</a:t>
              </a:r>
            </a:p>
          </p:txBody>
        </p:sp>
        <p:sp>
          <p:nvSpPr>
            <p:cNvPr id="461835" name="Line 11"/>
            <p:cNvSpPr>
              <a:spLocks noChangeShapeType="1"/>
            </p:cNvSpPr>
            <p:nvPr/>
          </p:nvSpPr>
          <p:spPr bwMode="auto">
            <a:xfrm>
              <a:off x="0" y="1392"/>
              <a:ext cx="5760" cy="24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prstDash val="lgDashDot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61886" name="Rectangle 62"/>
          <p:cNvSpPr>
            <a:spLocks noChangeArrowheads="1"/>
          </p:cNvSpPr>
          <p:nvPr/>
        </p:nvSpPr>
        <p:spPr bwMode="auto">
          <a:xfrm>
            <a:off x="1447800" y="2438400"/>
            <a:ext cx="317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zh-CN" sz="3000" b="0">
                <a:latin typeface="宋体" panose="02010600030101010101" pitchFamily="2" charset="-122"/>
              </a:rPr>
              <a:t>I</a:t>
            </a:r>
            <a:r>
              <a:rPr lang="en-US" altLang="zh-CN" sz="3000" b="0" baseline="-25000">
                <a:latin typeface="宋体" panose="02010600030101010101" pitchFamily="2" charset="-122"/>
              </a:rPr>
              <a:t>1</a:t>
            </a:r>
          </a:p>
        </p:txBody>
      </p:sp>
      <p:grpSp>
        <p:nvGrpSpPr>
          <p:cNvPr id="461888" name="Group 64"/>
          <p:cNvGrpSpPr>
            <a:grpSpLocks/>
          </p:cNvGrpSpPr>
          <p:nvPr/>
        </p:nvGrpSpPr>
        <p:grpSpPr bwMode="auto">
          <a:xfrm>
            <a:off x="3657600" y="3200400"/>
            <a:ext cx="230188" cy="230188"/>
            <a:chOff x="731" y="2880"/>
            <a:chExt cx="145" cy="145"/>
          </a:xfrm>
        </p:grpSpPr>
        <p:sp>
          <p:nvSpPr>
            <p:cNvPr id="461889" name="Line 65"/>
            <p:cNvSpPr>
              <a:spLocks noChangeShapeType="1"/>
            </p:cNvSpPr>
            <p:nvPr/>
          </p:nvSpPr>
          <p:spPr bwMode="auto">
            <a:xfrm flipH="1">
              <a:off x="731" y="2955"/>
              <a:ext cx="145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1890" name="Line 66"/>
            <p:cNvSpPr>
              <a:spLocks noChangeShapeType="1"/>
            </p:cNvSpPr>
            <p:nvPr/>
          </p:nvSpPr>
          <p:spPr bwMode="auto">
            <a:xfrm flipV="1">
              <a:off x="816" y="2880"/>
              <a:ext cx="1" cy="14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1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1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1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1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61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461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61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827" grpId="0" animBg="1" autoUpdateAnimBg="0"/>
      <p:bldP spid="461828" grpId="0" autoUpdateAnimBg="0"/>
      <p:bldP spid="461829" grpId="0" autoUpdateAnimBg="0"/>
      <p:bldP spid="461830" grpId="0" autoUpdateAnimBg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4" name="Text Box 4"/>
          <p:cNvSpPr txBox="1">
            <a:spLocks noChangeArrowheads="1"/>
          </p:cNvSpPr>
          <p:nvPr/>
        </p:nvSpPr>
        <p:spPr bwMode="auto">
          <a:xfrm>
            <a:off x="609600" y="2209800"/>
            <a:ext cx="487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zh-CN" altLang="en-US"/>
          </a:p>
        </p:txBody>
      </p:sp>
      <p:pic>
        <p:nvPicPr>
          <p:cNvPr id="471045" name="Picture 5" descr="未命名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743200"/>
            <a:ext cx="6858000" cy="330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50" name="Text Box 10"/>
          <p:cNvSpPr txBox="1">
            <a:spLocks noChangeArrowheads="1"/>
          </p:cNvSpPr>
          <p:nvPr/>
        </p:nvSpPr>
        <p:spPr bwMode="auto">
          <a:xfrm>
            <a:off x="381000" y="6096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zh-CN" altLang="en-US"/>
          </a:p>
        </p:txBody>
      </p:sp>
      <p:grpSp>
        <p:nvGrpSpPr>
          <p:cNvPr id="471051" name="Group 11"/>
          <p:cNvGrpSpPr>
            <a:grpSpLocks/>
          </p:cNvGrpSpPr>
          <p:nvPr/>
        </p:nvGrpSpPr>
        <p:grpSpPr bwMode="auto">
          <a:xfrm>
            <a:off x="0" y="0"/>
            <a:ext cx="9144000" cy="2532063"/>
            <a:chOff x="0" y="144"/>
            <a:chExt cx="5760" cy="1104"/>
          </a:xfrm>
        </p:grpSpPr>
        <p:sp>
          <p:nvSpPr>
            <p:cNvPr id="471052" name="Text Box 12"/>
            <p:cNvSpPr txBox="1">
              <a:spLocks noChangeArrowheads="1"/>
            </p:cNvSpPr>
            <p:nvPr/>
          </p:nvSpPr>
          <p:spPr bwMode="auto">
            <a:xfrm>
              <a:off x="773" y="549"/>
              <a:ext cx="4370" cy="678"/>
            </a:xfrm>
            <a:prstGeom prst="rect">
              <a:avLst/>
            </a:prstGeom>
            <a:solidFill>
              <a:srgbClr val="59032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algn="l"/>
              <a:r>
                <a:rPr lang="zh-CN" altLang="en-US" sz="3200">
                  <a:latin typeface="宋体e眠副浡渀." charset="-122"/>
                  <a:ea typeface="宋体e眠副浡渀." charset="-122"/>
                </a:rPr>
                <a:t>已知</a:t>
              </a:r>
              <a:r>
                <a:rPr lang="en-US" altLang="zh-CN" sz="3200" i="1">
                  <a:latin typeface="Times New Roman" panose="02020603050405020304" pitchFamily="18" charset="0"/>
                  <a:ea typeface="宋体e眠副浡渀." charset="-122"/>
                </a:rPr>
                <a:t>R</a:t>
              </a:r>
              <a:r>
                <a:rPr lang="en-US" altLang="zh-CN" sz="3200" baseline="-25000">
                  <a:latin typeface="Times New Roman" panose="02020603050405020304" pitchFamily="18" charset="0"/>
                  <a:ea typeface="宋体e眠副浡渀." charset="-122"/>
                </a:rPr>
                <a:t>1</a:t>
              </a:r>
              <a:r>
                <a:rPr lang="en-US" altLang="zh-CN" sz="3200" baseline="30000">
                  <a:latin typeface="Times New Roman" panose="02020603050405020304" pitchFamily="18" charset="0"/>
                  <a:ea typeface="宋体e眠副浡渀." charset="-122"/>
                </a:rPr>
                <a:t> </a:t>
              </a:r>
              <a:r>
                <a:rPr lang="en-US" altLang="zh-CN" sz="3200">
                  <a:latin typeface="Times New Roman" panose="02020603050405020304" pitchFamily="18" charset="0"/>
                  <a:ea typeface="宋体e眠副浡渀." charset="-122"/>
                </a:rPr>
                <a:t>= </a:t>
              </a:r>
              <a:r>
                <a:rPr lang="en-US" altLang="zh-CN" sz="3200" i="1">
                  <a:latin typeface="Times New Roman" panose="02020603050405020304" pitchFamily="18" charset="0"/>
                  <a:ea typeface="宋体e眠副浡渀." charset="-122"/>
                </a:rPr>
                <a:t>R</a:t>
              </a:r>
              <a:r>
                <a:rPr lang="en-US" altLang="zh-CN" sz="3200" baseline="-25000">
                  <a:latin typeface="Times New Roman" panose="02020603050405020304" pitchFamily="18" charset="0"/>
                  <a:ea typeface="宋体e眠副浡渀." charset="-122"/>
                </a:rPr>
                <a:t>2</a:t>
              </a:r>
              <a:r>
                <a:rPr lang="en-US" altLang="zh-CN" sz="3200" baseline="30000">
                  <a:latin typeface="Times New Roman" panose="02020603050405020304" pitchFamily="18" charset="0"/>
                  <a:ea typeface="宋体e眠副浡渀." charset="-122"/>
                </a:rPr>
                <a:t> </a:t>
              </a:r>
              <a:r>
                <a:rPr lang="en-US" altLang="zh-CN" sz="3200">
                  <a:latin typeface="Times New Roman" panose="02020603050405020304" pitchFamily="18" charset="0"/>
                  <a:ea typeface="宋体e眠副浡渀." charset="-122"/>
                </a:rPr>
                <a:t>=1Ω</a:t>
              </a:r>
              <a:r>
                <a:rPr lang="en-US" altLang="zh-CN" sz="3200">
                  <a:latin typeface="宋体e眠副浡渀." charset="-122"/>
                  <a:ea typeface="宋体e眠副浡渀." charset="-122"/>
                </a:rPr>
                <a:t>，</a:t>
              </a:r>
              <a:r>
                <a:rPr lang="en-US" altLang="zh-CN" sz="3200" i="1">
                  <a:latin typeface="Times New Roman" panose="02020603050405020304" pitchFamily="18" charset="0"/>
                  <a:ea typeface="宋体e眠副浡渀." charset="-122"/>
                </a:rPr>
                <a:t>R</a:t>
              </a:r>
              <a:r>
                <a:rPr lang="en-US" altLang="zh-CN" sz="3200" baseline="-25000">
                  <a:latin typeface="Times New Roman" panose="02020603050405020304" pitchFamily="18" charset="0"/>
                  <a:ea typeface="宋体e眠副浡渀." charset="-122"/>
                </a:rPr>
                <a:t>3</a:t>
              </a:r>
              <a:r>
                <a:rPr lang="en-US" altLang="zh-CN" sz="3200" baseline="30000">
                  <a:latin typeface="Times New Roman" panose="02020603050405020304" pitchFamily="18" charset="0"/>
                  <a:ea typeface="宋体e眠副浡渀." charset="-122"/>
                </a:rPr>
                <a:t> </a:t>
              </a:r>
              <a:r>
                <a:rPr lang="en-US" altLang="zh-CN" sz="3200">
                  <a:latin typeface="Times New Roman" panose="02020603050405020304" pitchFamily="18" charset="0"/>
                  <a:ea typeface="宋体e眠副浡渀." charset="-122"/>
                </a:rPr>
                <a:t>= 7Ω</a:t>
              </a:r>
              <a:r>
                <a:rPr lang="en-US" altLang="zh-CN" sz="3200">
                  <a:latin typeface="宋体e眠副浡渀." charset="-122"/>
                  <a:ea typeface="宋体e眠副浡渀." charset="-122"/>
                </a:rPr>
                <a:t>，R</a:t>
              </a:r>
              <a:r>
                <a:rPr lang="en-US" altLang="zh-CN" sz="3200" baseline="-25000">
                  <a:latin typeface="Times New Roman" panose="02020603050405020304" pitchFamily="18" charset="0"/>
                  <a:ea typeface="宋体e眠副浡渀." charset="-122"/>
                </a:rPr>
                <a:t>4</a:t>
              </a:r>
              <a:r>
                <a:rPr lang="en-US" altLang="zh-CN" sz="3200">
                  <a:latin typeface="Times New Roman" panose="02020603050405020304" pitchFamily="18" charset="0"/>
                  <a:ea typeface="宋体e眠副浡渀." charset="-122"/>
                </a:rPr>
                <a:t>=2Ω</a:t>
              </a:r>
              <a:r>
                <a:rPr lang="en-US" altLang="zh-CN" sz="3200">
                  <a:latin typeface="宋体e眠副浡渀." charset="-122"/>
                  <a:ea typeface="宋体e眠副浡渀." charset="-122"/>
                </a:rPr>
                <a:t>，</a:t>
              </a:r>
            </a:p>
            <a:p>
              <a:pPr algn="l"/>
              <a:r>
                <a:rPr lang="en-US" altLang="zh-CN" sz="3200">
                  <a:latin typeface="宋体e眠副浡渀." charset="-122"/>
                  <a:ea typeface="宋体e眠副浡渀." charset="-122"/>
                </a:rPr>
                <a:t>E</a:t>
              </a:r>
              <a:r>
                <a:rPr lang="en-US" altLang="zh-CN" sz="3200" baseline="-25000">
                  <a:latin typeface="Times New Roman" panose="02020603050405020304" pitchFamily="18" charset="0"/>
                  <a:ea typeface="宋体e眠副浡渀." charset="-122"/>
                </a:rPr>
                <a:t>1</a:t>
              </a:r>
              <a:r>
                <a:rPr lang="en-US" altLang="zh-CN" sz="3200">
                  <a:latin typeface="Times New Roman" panose="02020603050405020304" pitchFamily="18" charset="0"/>
                  <a:ea typeface="宋体e眠副浡渀." charset="-122"/>
                </a:rPr>
                <a:t>=10V</a:t>
              </a:r>
              <a:r>
                <a:rPr lang="en-US" altLang="zh-CN" sz="3200">
                  <a:latin typeface="宋体e眠副浡渀." charset="-122"/>
                  <a:ea typeface="宋体e眠副浡渀." charset="-122"/>
                </a:rPr>
                <a:t>，</a:t>
              </a:r>
              <a:r>
                <a:rPr lang="en-US" altLang="zh-CN" sz="3200" i="1">
                  <a:latin typeface="Times New Roman" panose="02020603050405020304" pitchFamily="18" charset="0"/>
                  <a:ea typeface="宋体e眠副浡渀." charset="-122"/>
                </a:rPr>
                <a:t>E</a:t>
              </a:r>
              <a:r>
                <a:rPr lang="en-US" altLang="zh-CN" sz="3200" baseline="-25000">
                  <a:latin typeface="Times New Roman" panose="02020603050405020304" pitchFamily="18" charset="0"/>
                  <a:ea typeface="宋体e眠副浡渀." charset="-122"/>
                </a:rPr>
                <a:t>2</a:t>
              </a:r>
              <a:r>
                <a:rPr lang="en-US" altLang="zh-CN" sz="3200" baseline="30000">
                  <a:latin typeface="Times New Roman" panose="02020603050405020304" pitchFamily="18" charset="0"/>
                  <a:ea typeface="宋体e眠副浡渀." charset="-122"/>
                </a:rPr>
                <a:t> </a:t>
              </a:r>
              <a:r>
                <a:rPr lang="en-US" altLang="zh-CN" sz="3200">
                  <a:latin typeface="Times New Roman" panose="02020603050405020304" pitchFamily="18" charset="0"/>
                  <a:ea typeface="宋体e眠副浡渀." charset="-122"/>
                </a:rPr>
                <a:t>= 8V</a:t>
              </a:r>
              <a:r>
                <a:rPr lang="en-US" altLang="zh-CN" sz="3200">
                  <a:latin typeface="宋体e眠副浡渀." charset="-122"/>
                  <a:ea typeface="宋体e眠副浡渀." charset="-122"/>
                </a:rPr>
                <a:t>，</a:t>
              </a:r>
              <a:r>
                <a:rPr lang="en-US" altLang="zh-CN" sz="3200" i="1">
                  <a:latin typeface="Times New Roman" panose="02020603050405020304" pitchFamily="18" charset="0"/>
                  <a:ea typeface="宋体e眠副浡渀." charset="-122"/>
                </a:rPr>
                <a:t>E</a:t>
              </a:r>
              <a:r>
                <a:rPr lang="en-US" altLang="zh-CN" sz="3200" baseline="-25000">
                  <a:latin typeface="Times New Roman" panose="02020603050405020304" pitchFamily="18" charset="0"/>
                  <a:ea typeface="宋体e眠副浡渀." charset="-122"/>
                </a:rPr>
                <a:t>3</a:t>
              </a:r>
              <a:r>
                <a:rPr lang="en-US" altLang="zh-CN" sz="3200" baseline="30000">
                  <a:latin typeface="Times New Roman" panose="02020603050405020304" pitchFamily="18" charset="0"/>
                  <a:ea typeface="宋体e眠副浡渀." charset="-122"/>
                </a:rPr>
                <a:t> </a:t>
              </a:r>
              <a:r>
                <a:rPr lang="en-US" altLang="zh-CN" sz="3200">
                  <a:latin typeface="Times New Roman" panose="02020603050405020304" pitchFamily="18" charset="0"/>
                  <a:ea typeface="宋体e眠副浡渀." charset="-122"/>
                </a:rPr>
                <a:t>= 9V</a:t>
              </a:r>
              <a:r>
                <a:rPr lang="en-US" altLang="zh-CN" sz="3200">
                  <a:latin typeface="宋体e眠副浡渀." charset="-122"/>
                  <a:ea typeface="宋体e眠副浡渀." charset="-122"/>
                </a:rPr>
                <a:t>。</a:t>
              </a:r>
              <a:r>
                <a:rPr lang="zh-CN" altLang="en-US" sz="3200">
                  <a:latin typeface="宋体e眠副浡渀." charset="-122"/>
                  <a:ea typeface="宋体e眠副浡渀." charset="-122"/>
                </a:rPr>
                <a:t>求电流</a:t>
              </a:r>
              <a:r>
                <a:rPr lang="en-US" altLang="zh-CN" sz="3200" i="1">
                  <a:latin typeface="Times New Roman" panose="02020603050405020304" pitchFamily="18" charset="0"/>
                  <a:ea typeface="宋体e眠副浡渀." charset="-122"/>
                </a:rPr>
                <a:t>I</a:t>
              </a:r>
              <a:r>
                <a:rPr lang="en-US" altLang="zh-CN" sz="3200" baseline="-25000">
                  <a:latin typeface="Times New Roman" panose="02020603050405020304" pitchFamily="18" charset="0"/>
                  <a:ea typeface="宋体e眠副浡渀." charset="-122"/>
                </a:rPr>
                <a:t>1</a:t>
              </a:r>
              <a:endParaRPr lang="en-US" altLang="zh-CN" sz="3200" i="1">
                <a:latin typeface="Times New Roman" panose="02020603050405020304" pitchFamily="18" charset="0"/>
                <a:ea typeface="宋体e眠副浡渀." charset="-122"/>
              </a:endParaRPr>
            </a:p>
            <a:p>
              <a:pPr algn="l"/>
              <a:r>
                <a:rPr lang="zh-CN" altLang="en-US" sz="3200">
                  <a:latin typeface="宋体e眠副浡渀." charset="-122"/>
                  <a:ea typeface="宋体e眠副浡渀." charset="-122"/>
                </a:rPr>
                <a:t>及</a:t>
              </a:r>
              <a:r>
                <a:rPr lang="en-US" altLang="zh-CN" sz="3200">
                  <a:latin typeface="Times New Roman" panose="02020603050405020304" pitchFamily="18" charset="0"/>
                  <a:ea typeface="宋体e眠副浡渀." charset="-122"/>
                </a:rPr>
                <a:t>A</a:t>
              </a:r>
              <a:r>
                <a:rPr lang="zh-CN" altLang="en-US" sz="3200">
                  <a:latin typeface="宋体e眠副浡渀." charset="-122"/>
                  <a:ea typeface="宋体e眠副浡渀." charset="-122"/>
                </a:rPr>
                <a:t>点电位</a:t>
              </a:r>
              <a:r>
                <a:rPr lang="en-US" altLang="zh-CN" sz="3200" i="1">
                  <a:latin typeface="Times New Roman" panose="02020603050405020304" pitchFamily="18" charset="0"/>
                  <a:ea typeface="宋体e眠副浡渀." charset="-122"/>
                </a:rPr>
                <a:t>V</a:t>
              </a:r>
              <a:r>
                <a:rPr lang="en-US" altLang="zh-CN" sz="3200" baseline="-25000">
                  <a:latin typeface="Times New Roman" panose="02020603050405020304" pitchFamily="18" charset="0"/>
                  <a:ea typeface="宋体e眠副浡渀." charset="-122"/>
                </a:rPr>
                <a:t>A</a:t>
              </a:r>
              <a:r>
                <a:rPr lang="en-US" altLang="zh-CN" sz="3200">
                  <a:latin typeface="宋体e眠副浡渀." charset="-122"/>
                  <a:ea typeface="宋体e眠副浡渀." charset="-122"/>
                </a:rPr>
                <a:t>。</a:t>
              </a:r>
            </a:p>
          </p:txBody>
        </p:sp>
        <p:sp>
          <p:nvSpPr>
            <p:cNvPr id="471053" name="AutoShape 13"/>
            <p:cNvSpPr>
              <a:spLocks noChangeArrowheads="1"/>
            </p:cNvSpPr>
            <p:nvPr/>
          </p:nvSpPr>
          <p:spPr bwMode="auto">
            <a:xfrm>
              <a:off x="0" y="144"/>
              <a:ext cx="2784" cy="396"/>
            </a:xfrm>
            <a:prstGeom prst="ribbon2">
              <a:avLst>
                <a:gd name="adj1" fmla="val 12500"/>
                <a:gd name="adj2" fmla="val 50000"/>
              </a:avLst>
            </a:prstGeom>
            <a:solidFill>
              <a:srgbClr val="590322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solidFill>
                    <a:schemeClr val="accent2"/>
                  </a:solidFill>
                  <a:latin typeface="楷体_GB2312" pitchFamily="49" charset="-122"/>
                  <a:ea typeface="楷体_GB2312" pitchFamily="49" charset="-122"/>
                </a:rPr>
                <a:t>例题1.8</a:t>
              </a:r>
            </a:p>
          </p:txBody>
        </p:sp>
        <p:sp>
          <p:nvSpPr>
            <p:cNvPr id="471054" name="Line 14"/>
            <p:cNvSpPr>
              <a:spLocks noChangeShapeType="1"/>
            </p:cNvSpPr>
            <p:nvPr/>
          </p:nvSpPr>
          <p:spPr bwMode="auto">
            <a:xfrm>
              <a:off x="0" y="1224"/>
              <a:ext cx="5760" cy="24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prstDash val="lgDashDot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Text Box 2"/>
          <p:cNvSpPr txBox="1">
            <a:spLocks noChangeArrowheads="1"/>
          </p:cNvSpPr>
          <p:nvPr/>
        </p:nvSpPr>
        <p:spPr bwMode="auto">
          <a:xfrm>
            <a:off x="304800" y="685800"/>
            <a:ext cx="8610600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zh-CN" altLang="en-US" sz="3600">
                <a:solidFill>
                  <a:srgbClr val="FFFF00"/>
                </a:solidFill>
                <a:latin typeface="Times New Roman" panose="02020603050405020304" pitchFamily="18" charset="0"/>
                <a:ea typeface="宋体e眠副浡渀." charset="-122"/>
              </a:rPr>
              <a:t>【解】</a:t>
            </a:r>
            <a:r>
              <a:rPr lang="zh-CN" altLang="en-US" sz="3600">
                <a:latin typeface="Times New Roman" panose="02020603050405020304" pitchFamily="18" charset="0"/>
                <a:ea typeface="宋体e眠副浡渀." charset="-122"/>
              </a:rPr>
              <a:t> 由基尔霍夫电压定律有</a:t>
            </a:r>
          </a:p>
          <a:p>
            <a:pPr algn="just"/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                   E</a:t>
            </a:r>
            <a:r>
              <a:rPr lang="zh-CN" altLang="en-US" sz="3600" baseline="-25000">
                <a:latin typeface="Times New Roman" panose="02020603050405020304" pitchFamily="18" charset="0"/>
                <a:ea typeface="宋体e眠副浡渀." charset="-122"/>
              </a:rPr>
              <a:t>3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− E</a:t>
            </a:r>
            <a:r>
              <a:rPr lang="zh-CN" altLang="en-US" sz="3600" baseline="-25000">
                <a:latin typeface="Times New Roman" panose="02020603050405020304" pitchFamily="18" charset="0"/>
                <a:ea typeface="宋体e眠副浡渀." charset="-122"/>
              </a:rPr>
              <a:t>1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=I</a:t>
            </a:r>
            <a:r>
              <a:rPr lang="zh-CN" altLang="en-US" sz="3600" baseline="-25000">
                <a:latin typeface="Times New Roman" panose="02020603050405020304" pitchFamily="18" charset="0"/>
                <a:ea typeface="宋体e眠副浡渀." charset="-122"/>
              </a:rPr>
              <a:t>1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R</a:t>
            </a:r>
            <a:r>
              <a:rPr lang="zh-CN" altLang="en-US" sz="3600" baseline="-25000">
                <a:latin typeface="Times New Roman" panose="02020603050405020304" pitchFamily="18" charset="0"/>
                <a:ea typeface="宋体e眠副浡渀." charset="-122"/>
              </a:rPr>
              <a:t>1</a:t>
            </a:r>
          </a:p>
          <a:p>
            <a:pPr algn="just"/>
            <a:r>
              <a:rPr lang="zh-CN" altLang="en-US" sz="3600">
                <a:latin typeface="Times New Roman" panose="02020603050405020304" pitchFamily="18" charset="0"/>
                <a:ea typeface="宋体e眠副浡渀." charset="-122"/>
              </a:rPr>
              <a:t>则    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I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1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=( E</a:t>
            </a:r>
            <a:r>
              <a:rPr lang="zh-CN" altLang="en-US" sz="3600" baseline="-25000">
                <a:latin typeface="Times New Roman" panose="02020603050405020304" pitchFamily="18" charset="0"/>
                <a:ea typeface="宋体e眠副浡渀." charset="-122"/>
              </a:rPr>
              <a:t>3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− E</a:t>
            </a:r>
            <a:r>
              <a:rPr lang="zh-CN" altLang="en-US" sz="3600" baseline="-25000">
                <a:latin typeface="Times New Roman" panose="02020603050405020304" pitchFamily="18" charset="0"/>
                <a:ea typeface="宋体e眠副浡渀." charset="-122"/>
              </a:rPr>
              <a:t>1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)/R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1 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=(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 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9 − 10)/1 = −1A</a:t>
            </a:r>
          </a:p>
          <a:p>
            <a:pPr algn="just"/>
            <a:r>
              <a:rPr lang="zh-CN" altLang="en-US" sz="3600">
                <a:latin typeface="Times New Roman" panose="02020603050405020304" pitchFamily="18" charset="0"/>
                <a:ea typeface="宋体e眠副浡渀." charset="-122"/>
              </a:rPr>
              <a:t>又因为       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E</a:t>
            </a:r>
            <a:r>
              <a:rPr lang="zh-CN" altLang="en-US" sz="3600" baseline="-25000">
                <a:latin typeface="Times New Roman" panose="02020603050405020304" pitchFamily="18" charset="0"/>
                <a:ea typeface="宋体e眠副浡渀." charset="-122"/>
              </a:rPr>
              <a:t>3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− E</a:t>
            </a:r>
            <a:r>
              <a:rPr lang="zh-CN" altLang="en-US" sz="3600" baseline="-25000">
                <a:latin typeface="Times New Roman" panose="02020603050405020304" pitchFamily="18" charset="0"/>
                <a:ea typeface="宋体e眠副浡渀." charset="-122"/>
              </a:rPr>
              <a:t>2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=I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2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R</a:t>
            </a:r>
            <a:r>
              <a:rPr lang="zh-CN" altLang="en-US" sz="3600" baseline="-25000">
                <a:latin typeface="Times New Roman" panose="02020603050405020304" pitchFamily="18" charset="0"/>
                <a:ea typeface="宋体e眠副浡渀." charset="-122"/>
              </a:rPr>
              <a:t>2</a:t>
            </a:r>
            <a:endParaRPr lang="en-US" altLang="zh-CN" sz="3600">
              <a:latin typeface="Times New Roman" panose="02020603050405020304" pitchFamily="18" charset="0"/>
              <a:ea typeface="宋体e眠副浡渀." charset="-122"/>
            </a:endParaRPr>
          </a:p>
          <a:p>
            <a:pPr algn="just"/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 I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2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=( E</a:t>
            </a:r>
            <a:r>
              <a:rPr lang="zh-CN" altLang="en-US" sz="3600" baseline="-25000">
                <a:latin typeface="Times New Roman" panose="02020603050405020304" pitchFamily="18" charset="0"/>
                <a:ea typeface="宋体e眠副浡渀." charset="-122"/>
              </a:rPr>
              <a:t>3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− E</a:t>
            </a:r>
            <a:r>
              <a:rPr lang="zh-CN" altLang="en-US" sz="3600" baseline="-25000">
                <a:latin typeface="Times New Roman" panose="02020603050405020304" pitchFamily="18" charset="0"/>
                <a:ea typeface="宋体e眠副浡渀." charset="-122"/>
              </a:rPr>
              <a:t>2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)/R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2 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=(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 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9 − 8)/1 = 1A</a:t>
            </a:r>
          </a:p>
          <a:p>
            <a:pPr algn="just"/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 U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4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= R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4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E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3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/(R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3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+ R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4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)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 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=2*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 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9 /(7+2) = 2V</a:t>
            </a:r>
          </a:p>
          <a:p>
            <a:pPr algn="just"/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  V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A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=U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4 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− I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2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R</a:t>
            </a:r>
            <a:r>
              <a:rPr lang="en-US" altLang="zh-CN" sz="3600" baseline="-25000">
                <a:latin typeface="Times New Roman" panose="02020603050405020304" pitchFamily="18" charset="0"/>
                <a:ea typeface="宋体e眠副浡渀." charset="-122"/>
              </a:rPr>
              <a:t>2</a:t>
            </a:r>
            <a:r>
              <a:rPr lang="en-US" altLang="zh-CN" sz="3600">
                <a:latin typeface="Times New Roman" panose="02020603050405020304" pitchFamily="18" charset="0"/>
                <a:ea typeface="宋体e眠副浡渀." charset="-122"/>
              </a:rPr>
              <a:t>=2 − 1=1V</a:t>
            </a:r>
          </a:p>
        </p:txBody>
      </p:sp>
      <p:sp>
        <p:nvSpPr>
          <p:cNvPr id="472067" name="Text Box 3"/>
          <p:cNvSpPr txBox="1">
            <a:spLocks noChangeArrowheads="1"/>
          </p:cNvSpPr>
          <p:nvPr/>
        </p:nvSpPr>
        <p:spPr bwMode="auto">
          <a:xfrm>
            <a:off x="533400" y="4953000"/>
            <a:ext cx="662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zh-CN" altLang="en-US"/>
          </a:p>
        </p:txBody>
      </p:sp>
      <p:pic>
        <p:nvPicPr>
          <p:cNvPr id="472068" name="Picture 4" descr="未命名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538" y="4625975"/>
            <a:ext cx="4800600" cy="231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620000" cy="685800"/>
          </a:xfrm>
          <a:solidFill>
            <a:srgbClr val="590322"/>
          </a:solidFill>
        </p:spPr>
        <p:txBody>
          <a:bodyPr/>
          <a:lstStyle/>
          <a:p>
            <a:r>
              <a:rPr lang="zh-CN" altLang="en-US" sz="40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1.8 受控源</a:t>
            </a:r>
            <a:r>
              <a:rPr lang="zh-CN" altLang="en-US" sz="40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(</a:t>
            </a:r>
            <a:r>
              <a:rPr lang="en-US" altLang="zh-CN" sz="40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controlled source)</a:t>
            </a:r>
          </a:p>
        </p:txBody>
      </p:sp>
      <p:sp>
        <p:nvSpPr>
          <p:cNvPr id="475142" name="Text Box 6"/>
          <p:cNvSpPr txBox="1">
            <a:spLocks noChangeArrowheads="1"/>
          </p:cNvSpPr>
          <p:nvPr/>
        </p:nvSpPr>
        <p:spPr bwMode="auto">
          <a:xfrm>
            <a:off x="419100" y="1360488"/>
            <a:ext cx="8305800" cy="206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1333500" indent="-1333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524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714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905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95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527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099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671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9243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20000"/>
              </a:lnSpc>
              <a:spcBef>
                <a:spcPct val="50000"/>
              </a:spcBef>
            </a:pPr>
            <a:r>
              <a:rPr lang="zh-CN" altLang="en-US" sz="3600" i="1">
                <a:solidFill>
                  <a:schemeClr val="tx2"/>
                </a:solidFill>
                <a:latin typeface="Times New Roman" panose="02020603050405020304" pitchFamily="18" charset="0"/>
              </a:rPr>
              <a:t>1.定义</a:t>
            </a: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</a:rPr>
              <a:t>：电压源电压或电流源电流不是给定的时间函数，而是受电路中某个支路的电压(或电流)的控制。</a:t>
            </a:r>
          </a:p>
        </p:txBody>
      </p:sp>
      <p:sp>
        <p:nvSpPr>
          <p:cNvPr id="475143" name="Text Box 7"/>
          <p:cNvSpPr txBox="1">
            <a:spLocks noChangeArrowheads="1"/>
          </p:cNvSpPr>
          <p:nvPr/>
        </p:nvSpPr>
        <p:spPr bwMode="auto">
          <a:xfrm>
            <a:off x="228600" y="4151313"/>
            <a:ext cx="2195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电路符号</a:t>
            </a:r>
            <a:endParaRPr lang="zh-CN" altLang="en-US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5145" name="AutoShape 9"/>
          <p:cNvSpPr>
            <a:spLocks noChangeArrowheads="1"/>
          </p:cNvSpPr>
          <p:nvPr/>
        </p:nvSpPr>
        <p:spPr bwMode="auto">
          <a:xfrm rot="5400000">
            <a:off x="3794919" y="3937794"/>
            <a:ext cx="423862" cy="685800"/>
          </a:xfrm>
          <a:prstGeom prst="diamond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5146" name="Line 10"/>
          <p:cNvSpPr>
            <a:spLocks noChangeShapeType="1"/>
          </p:cNvSpPr>
          <p:nvPr/>
        </p:nvSpPr>
        <p:spPr bwMode="auto">
          <a:xfrm>
            <a:off x="3282950" y="4279900"/>
            <a:ext cx="1447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5147" name="Oval 11"/>
          <p:cNvSpPr>
            <a:spLocks noChangeArrowheads="1"/>
          </p:cNvSpPr>
          <p:nvPr/>
        </p:nvSpPr>
        <p:spPr bwMode="auto">
          <a:xfrm>
            <a:off x="4730750" y="4241800"/>
            <a:ext cx="76200" cy="76200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5148" name="Oval 12"/>
          <p:cNvSpPr>
            <a:spLocks noChangeArrowheads="1"/>
          </p:cNvSpPr>
          <p:nvPr/>
        </p:nvSpPr>
        <p:spPr bwMode="auto">
          <a:xfrm>
            <a:off x="3206750" y="4241800"/>
            <a:ext cx="76200" cy="76200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5149" name="Text Box 13"/>
          <p:cNvSpPr txBox="1">
            <a:spLocks noChangeArrowheads="1"/>
          </p:cNvSpPr>
          <p:nvPr/>
        </p:nvSpPr>
        <p:spPr bwMode="auto">
          <a:xfrm>
            <a:off x="3359150" y="3741738"/>
            <a:ext cx="3921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+</a:t>
            </a:r>
            <a:endParaRPr lang="zh-CN" altLang="en-US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5150" name="Text Box 14"/>
          <p:cNvSpPr txBox="1">
            <a:spLocks noChangeArrowheads="1"/>
          </p:cNvSpPr>
          <p:nvPr/>
        </p:nvSpPr>
        <p:spPr bwMode="auto">
          <a:xfrm>
            <a:off x="4262438" y="3741738"/>
            <a:ext cx="3921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–</a:t>
            </a:r>
            <a:endParaRPr lang="zh-CN" altLang="en-US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5153" name="AutoShape 17"/>
          <p:cNvSpPr>
            <a:spLocks noChangeArrowheads="1"/>
          </p:cNvSpPr>
          <p:nvPr/>
        </p:nvSpPr>
        <p:spPr bwMode="auto">
          <a:xfrm rot="5400000">
            <a:off x="6303962" y="3906838"/>
            <a:ext cx="422275" cy="685800"/>
          </a:xfrm>
          <a:prstGeom prst="diamond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5154" name="Line 18"/>
          <p:cNvSpPr>
            <a:spLocks noChangeShapeType="1"/>
          </p:cNvSpPr>
          <p:nvPr/>
        </p:nvSpPr>
        <p:spPr bwMode="auto">
          <a:xfrm rot="5400000">
            <a:off x="6321425" y="4281488"/>
            <a:ext cx="4191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5155" name="Line 19"/>
          <p:cNvSpPr>
            <a:spLocks noChangeShapeType="1"/>
          </p:cNvSpPr>
          <p:nvPr/>
        </p:nvSpPr>
        <p:spPr bwMode="auto">
          <a:xfrm>
            <a:off x="5732463" y="4281488"/>
            <a:ext cx="4572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5156" name="Line 20"/>
          <p:cNvSpPr>
            <a:spLocks noChangeShapeType="1"/>
          </p:cNvSpPr>
          <p:nvPr/>
        </p:nvSpPr>
        <p:spPr bwMode="auto">
          <a:xfrm>
            <a:off x="6875463" y="4281488"/>
            <a:ext cx="4572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5157" name="Oval 21"/>
          <p:cNvSpPr>
            <a:spLocks noChangeArrowheads="1"/>
          </p:cNvSpPr>
          <p:nvPr/>
        </p:nvSpPr>
        <p:spPr bwMode="auto">
          <a:xfrm>
            <a:off x="5656263" y="4243388"/>
            <a:ext cx="76200" cy="762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5158" name="Oval 22"/>
          <p:cNvSpPr>
            <a:spLocks noChangeArrowheads="1"/>
          </p:cNvSpPr>
          <p:nvPr/>
        </p:nvSpPr>
        <p:spPr bwMode="auto">
          <a:xfrm>
            <a:off x="7332663" y="4243388"/>
            <a:ext cx="76200" cy="762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5159" name="Line 23"/>
          <p:cNvSpPr>
            <a:spLocks noChangeShapeType="1"/>
          </p:cNvSpPr>
          <p:nvPr/>
        </p:nvSpPr>
        <p:spPr bwMode="auto">
          <a:xfrm>
            <a:off x="6113463" y="3998913"/>
            <a:ext cx="7620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5160" name="Text Box 24"/>
          <p:cNvSpPr txBox="1">
            <a:spLocks noChangeArrowheads="1"/>
          </p:cNvSpPr>
          <p:nvPr/>
        </p:nvSpPr>
        <p:spPr bwMode="auto">
          <a:xfrm>
            <a:off x="2667000" y="5105400"/>
            <a:ext cx="2725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受控电压源</a:t>
            </a:r>
            <a:endParaRPr lang="zh-CN" altLang="en-US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5161" name="Text Box 25"/>
          <p:cNvSpPr txBox="1">
            <a:spLocks noChangeArrowheads="1"/>
          </p:cNvSpPr>
          <p:nvPr/>
        </p:nvSpPr>
        <p:spPr bwMode="auto">
          <a:xfrm>
            <a:off x="5638800" y="5105400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</a:rPr>
              <a:t>受控电流源</a:t>
            </a:r>
            <a:endParaRPr lang="zh-CN" altLang="en-US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5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5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47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47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5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5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7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138" grpId="0" animBg="1" autoUpdateAnimBg="0"/>
      <p:bldP spid="475142" grpId="0" autoUpdateAnimBg="0"/>
      <p:bldP spid="475143" grpId="0" autoUpdateAnimBg="0"/>
      <p:bldP spid="475160" grpId="0" autoUpdateAnimBg="0"/>
      <p:bldP spid="475161" grpId="0" autoUpdateAnimBg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22" name="Text Box 2"/>
          <p:cNvSpPr txBox="1">
            <a:spLocks noChangeArrowheads="1"/>
          </p:cNvSpPr>
          <p:nvPr/>
        </p:nvSpPr>
        <p:spPr bwMode="auto">
          <a:xfrm>
            <a:off x="215900" y="1552575"/>
            <a:ext cx="8710613" cy="375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1143000" indent="-1143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524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714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905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95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527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099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671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9243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20000"/>
              </a:lnSpc>
              <a:spcBef>
                <a:spcPct val="50000"/>
              </a:spcBef>
            </a:pPr>
            <a:r>
              <a:rPr lang="zh-CN" altLang="en-US" sz="4000">
                <a:solidFill>
                  <a:schemeClr val="tx2"/>
                </a:solidFill>
                <a:latin typeface="Times New Roman" panose="02020603050405020304" pitchFamily="18" charset="0"/>
              </a:rPr>
              <a:t>2. 分类：根据控制量和被控制量是电压</a:t>
            </a:r>
            <a:r>
              <a:rPr lang="en-US" altLang="zh-CN" sz="4000" i="1">
                <a:solidFill>
                  <a:schemeClr val="tx2"/>
                </a:solidFill>
                <a:latin typeface="Times New Roman" panose="02020603050405020304" pitchFamily="18" charset="0"/>
              </a:rPr>
              <a:t>u</a:t>
            </a:r>
            <a:r>
              <a:rPr lang="zh-CN" altLang="en-US" sz="4000">
                <a:solidFill>
                  <a:schemeClr val="tx2"/>
                </a:solidFill>
                <a:latin typeface="Times New Roman" panose="02020603050405020304" pitchFamily="18" charset="0"/>
              </a:rPr>
              <a:t>或电流</a:t>
            </a:r>
            <a:r>
              <a:rPr lang="en-US" altLang="zh-CN" sz="4000" i="1">
                <a:solidFill>
                  <a:schemeClr val="tx2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4000">
                <a:solidFill>
                  <a:schemeClr val="tx2"/>
                </a:solidFill>
                <a:latin typeface="Times New Roman" panose="02020603050405020304" pitchFamily="18" charset="0"/>
              </a:rPr>
              <a:t> ，</a:t>
            </a:r>
            <a:r>
              <a:rPr lang="zh-CN" altLang="en-US" sz="4000">
                <a:solidFill>
                  <a:schemeClr val="tx2"/>
                </a:solidFill>
                <a:latin typeface="Times New Roman" panose="02020603050405020304" pitchFamily="18" charset="0"/>
              </a:rPr>
              <a:t>受控源可分为四种类型：当被控制量是电压时，用受控电压源表示；当被控制量是电流时，用受控电流源表示。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93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22" grpId="0" autoUpdateAnimBg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Text Box 2"/>
          <p:cNvSpPr txBox="1">
            <a:spLocks noChangeArrowheads="1"/>
          </p:cNvSpPr>
          <p:nvPr/>
        </p:nvSpPr>
        <p:spPr bwMode="auto">
          <a:xfrm>
            <a:off x="330200" y="228600"/>
            <a:ext cx="84820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a)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电流控制的电流源 (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Current Controlled Current Source )</a:t>
            </a:r>
          </a:p>
        </p:txBody>
      </p:sp>
      <p:sp>
        <p:nvSpPr>
          <p:cNvPr id="587779" name="Text Box 3"/>
          <p:cNvSpPr txBox="1">
            <a:spLocks noChangeArrowheads="1"/>
          </p:cNvSpPr>
          <p:nvPr/>
        </p:nvSpPr>
        <p:spPr bwMode="auto">
          <a:xfrm>
            <a:off x="5105400" y="2743200"/>
            <a:ext cx="3452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i="1">
                <a:solidFill>
                  <a:schemeClr val="tx2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 </a:t>
            </a:r>
            <a:r>
              <a:rPr lang="zh-CN" altLang="en-US">
                <a:solidFill>
                  <a:schemeClr val="tx2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: 转移</a:t>
            </a:r>
            <a:r>
              <a:rPr lang="zh-CN" altLang="en-US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电流比，无量纲</a:t>
            </a:r>
          </a:p>
        </p:txBody>
      </p:sp>
      <p:sp>
        <p:nvSpPr>
          <p:cNvPr id="587780" name="Text Box 4"/>
          <p:cNvSpPr txBox="1">
            <a:spLocks noChangeArrowheads="1"/>
          </p:cNvSpPr>
          <p:nvPr/>
        </p:nvSpPr>
        <p:spPr bwMode="auto">
          <a:xfrm>
            <a:off x="5334000" y="57150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zh-CN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r  </a:t>
            </a:r>
            <a:r>
              <a: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: </a:t>
            </a:r>
            <a:r>
              <a:rPr lang="zh-CN" altLang="en-US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转移电阻 ，电阻量纲</a:t>
            </a:r>
          </a:p>
        </p:txBody>
      </p:sp>
      <p:grpSp>
        <p:nvGrpSpPr>
          <p:cNvPr id="587781" name="Group 5"/>
          <p:cNvGrpSpPr>
            <a:grpSpLocks/>
          </p:cNvGrpSpPr>
          <p:nvPr/>
        </p:nvGrpSpPr>
        <p:grpSpPr bwMode="auto">
          <a:xfrm>
            <a:off x="5867400" y="1524000"/>
            <a:ext cx="1524000" cy="1065213"/>
            <a:chOff x="2448" y="721"/>
            <a:chExt cx="960" cy="671"/>
          </a:xfrm>
        </p:grpSpPr>
        <p:sp>
          <p:nvSpPr>
            <p:cNvPr id="587782" name="Text Box 6"/>
            <p:cNvSpPr txBox="1">
              <a:spLocks noChangeArrowheads="1"/>
            </p:cNvSpPr>
            <p:nvPr/>
          </p:nvSpPr>
          <p:spPr bwMode="auto">
            <a:xfrm>
              <a:off x="2448" y="721"/>
              <a:ext cx="466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6000" b="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{</a:t>
              </a:r>
              <a:endParaRPr lang="zh-CN" altLang="en-US" sz="6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2640" y="768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=0</a:t>
              </a:r>
            </a:p>
          </p:txBody>
        </p:sp>
        <p:sp>
          <p:nvSpPr>
            <p:cNvPr id="587784" name="Text Box 8"/>
            <p:cNvSpPr txBox="1">
              <a:spLocks noChangeArrowheads="1"/>
            </p:cNvSpPr>
            <p:nvPr/>
          </p:nvSpPr>
          <p:spPr bwMode="auto">
            <a:xfrm>
              <a:off x="2688" y="1104"/>
              <a:ext cx="7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=</a:t>
              </a:r>
              <a:r>
                <a:rPr lang="en-US" altLang="zh-CN" i="1">
                  <a:solidFill>
                    <a:schemeClr val="tx2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b </a:t>
              </a: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587785" name="Group 9"/>
          <p:cNvGrpSpPr>
            <a:grpSpLocks/>
          </p:cNvGrpSpPr>
          <p:nvPr/>
        </p:nvGrpSpPr>
        <p:grpSpPr bwMode="auto">
          <a:xfrm>
            <a:off x="5105400" y="4583113"/>
            <a:ext cx="1524000" cy="1065212"/>
            <a:chOff x="2448" y="721"/>
            <a:chExt cx="960" cy="671"/>
          </a:xfrm>
        </p:grpSpPr>
        <p:sp>
          <p:nvSpPr>
            <p:cNvPr id="587786" name="Text Box 10"/>
            <p:cNvSpPr txBox="1">
              <a:spLocks noChangeArrowheads="1"/>
            </p:cNvSpPr>
            <p:nvPr/>
          </p:nvSpPr>
          <p:spPr bwMode="auto">
            <a:xfrm>
              <a:off x="2448" y="721"/>
              <a:ext cx="466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6000" b="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{</a:t>
              </a:r>
              <a:endParaRPr lang="zh-CN" altLang="en-US" sz="6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7787" name="Text Box 11"/>
            <p:cNvSpPr txBox="1">
              <a:spLocks noChangeArrowheads="1"/>
            </p:cNvSpPr>
            <p:nvPr/>
          </p:nvSpPr>
          <p:spPr bwMode="auto">
            <a:xfrm>
              <a:off x="2640" y="768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=0</a:t>
              </a:r>
            </a:p>
          </p:txBody>
        </p:sp>
        <p:sp>
          <p:nvSpPr>
            <p:cNvPr id="587788" name="Text Box 12"/>
            <p:cNvSpPr txBox="1">
              <a:spLocks noChangeArrowheads="1"/>
            </p:cNvSpPr>
            <p:nvPr/>
          </p:nvSpPr>
          <p:spPr bwMode="auto">
            <a:xfrm>
              <a:off x="2688" y="1104"/>
              <a:ext cx="7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=</a:t>
              </a: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ri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587789" name="Group 13"/>
          <p:cNvGrpSpPr>
            <a:grpSpLocks/>
          </p:cNvGrpSpPr>
          <p:nvPr/>
        </p:nvGrpSpPr>
        <p:grpSpPr bwMode="auto">
          <a:xfrm>
            <a:off x="838200" y="1333500"/>
            <a:ext cx="3048000" cy="2095500"/>
            <a:chOff x="624" y="1050"/>
            <a:chExt cx="1920" cy="1320"/>
          </a:xfrm>
        </p:grpSpPr>
        <p:sp>
          <p:nvSpPr>
            <p:cNvPr id="587790" name="Text Box 14"/>
            <p:cNvSpPr txBox="1">
              <a:spLocks noChangeArrowheads="1"/>
            </p:cNvSpPr>
            <p:nvPr/>
          </p:nvSpPr>
          <p:spPr bwMode="auto">
            <a:xfrm>
              <a:off x="924" y="2082"/>
              <a:ext cx="8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CCCS</a:t>
              </a:r>
            </a:p>
          </p:txBody>
        </p:sp>
        <p:sp>
          <p:nvSpPr>
            <p:cNvPr id="587791" name="AutoShape 15"/>
            <p:cNvSpPr>
              <a:spLocks noChangeArrowheads="1"/>
            </p:cNvSpPr>
            <p:nvPr/>
          </p:nvSpPr>
          <p:spPr bwMode="auto">
            <a:xfrm>
              <a:off x="1356" y="1578"/>
              <a:ext cx="192" cy="288"/>
            </a:xfrm>
            <a:prstGeom prst="flowChartSor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E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792" name="Line 16"/>
            <p:cNvSpPr>
              <a:spLocks noChangeShapeType="1"/>
            </p:cNvSpPr>
            <p:nvPr/>
          </p:nvSpPr>
          <p:spPr bwMode="auto">
            <a:xfrm>
              <a:off x="1452" y="1866"/>
              <a:ext cx="0" cy="168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1452" y="2034"/>
              <a:ext cx="67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794" name="Line 18"/>
            <p:cNvSpPr>
              <a:spLocks noChangeShapeType="1"/>
            </p:cNvSpPr>
            <p:nvPr/>
          </p:nvSpPr>
          <p:spPr bwMode="auto">
            <a:xfrm flipV="1">
              <a:off x="1452" y="1386"/>
              <a:ext cx="0" cy="192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795" name="Line 19"/>
            <p:cNvSpPr>
              <a:spLocks noChangeShapeType="1"/>
            </p:cNvSpPr>
            <p:nvPr/>
          </p:nvSpPr>
          <p:spPr bwMode="auto">
            <a:xfrm>
              <a:off x="1452" y="1386"/>
              <a:ext cx="67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796" name="Text Box 20"/>
            <p:cNvSpPr txBox="1">
              <a:spLocks noChangeArrowheads="1"/>
            </p:cNvSpPr>
            <p:nvPr/>
          </p:nvSpPr>
          <p:spPr bwMode="auto">
            <a:xfrm>
              <a:off x="2076" y="1278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7797" name="Text Box 21"/>
            <p:cNvSpPr txBox="1">
              <a:spLocks noChangeArrowheads="1"/>
            </p:cNvSpPr>
            <p:nvPr/>
          </p:nvSpPr>
          <p:spPr bwMode="auto">
            <a:xfrm>
              <a:off x="2080" y="1926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7798" name="Text Box 22"/>
            <p:cNvSpPr txBox="1">
              <a:spLocks noChangeArrowheads="1"/>
            </p:cNvSpPr>
            <p:nvPr/>
          </p:nvSpPr>
          <p:spPr bwMode="auto">
            <a:xfrm>
              <a:off x="1584" y="1566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=</a:t>
              </a:r>
              <a:r>
                <a:rPr lang="en-US" altLang="zh-CN">
                  <a:solidFill>
                    <a:schemeClr val="tx2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b </a:t>
              </a: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7799" name="Text Box 23"/>
            <p:cNvSpPr txBox="1">
              <a:spLocks noChangeArrowheads="1"/>
            </p:cNvSpPr>
            <p:nvPr/>
          </p:nvSpPr>
          <p:spPr bwMode="auto">
            <a:xfrm>
              <a:off x="2256" y="1290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87800" name="Text Box 24"/>
            <p:cNvSpPr txBox="1">
              <a:spLocks noChangeArrowheads="1"/>
            </p:cNvSpPr>
            <p:nvPr/>
          </p:nvSpPr>
          <p:spPr bwMode="auto">
            <a:xfrm>
              <a:off x="2256" y="1794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587801" name="Text Box 25"/>
            <p:cNvSpPr txBox="1">
              <a:spLocks noChangeArrowheads="1"/>
            </p:cNvSpPr>
            <p:nvPr/>
          </p:nvSpPr>
          <p:spPr bwMode="auto">
            <a:xfrm>
              <a:off x="2220" y="1578"/>
              <a:ext cx="3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7802" name="Line 26"/>
            <p:cNvSpPr>
              <a:spLocks noChangeShapeType="1"/>
            </p:cNvSpPr>
            <p:nvPr/>
          </p:nvSpPr>
          <p:spPr bwMode="auto">
            <a:xfrm flipH="1">
              <a:off x="1608" y="1278"/>
              <a:ext cx="264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803" name="Text Box 27"/>
            <p:cNvSpPr txBox="1">
              <a:spLocks noChangeArrowheads="1"/>
            </p:cNvSpPr>
            <p:nvPr/>
          </p:nvSpPr>
          <p:spPr bwMode="auto">
            <a:xfrm>
              <a:off x="1872" y="105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7804" name="Text Box 28"/>
            <p:cNvSpPr txBox="1">
              <a:spLocks noChangeArrowheads="1"/>
            </p:cNvSpPr>
            <p:nvPr/>
          </p:nvSpPr>
          <p:spPr bwMode="auto">
            <a:xfrm>
              <a:off x="748" y="1926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7805" name="Line 29"/>
            <p:cNvSpPr>
              <a:spLocks noChangeShapeType="1"/>
            </p:cNvSpPr>
            <p:nvPr/>
          </p:nvSpPr>
          <p:spPr bwMode="auto">
            <a:xfrm>
              <a:off x="816" y="1386"/>
              <a:ext cx="384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806" name="Line 30"/>
            <p:cNvSpPr>
              <a:spLocks noChangeShapeType="1"/>
            </p:cNvSpPr>
            <p:nvPr/>
          </p:nvSpPr>
          <p:spPr bwMode="auto">
            <a:xfrm>
              <a:off x="960" y="1278"/>
              <a:ext cx="24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807" name="Line 31"/>
            <p:cNvSpPr>
              <a:spLocks noChangeShapeType="1"/>
            </p:cNvSpPr>
            <p:nvPr/>
          </p:nvSpPr>
          <p:spPr bwMode="auto">
            <a:xfrm>
              <a:off x="1200" y="1386"/>
              <a:ext cx="0" cy="648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808" name="Line 32"/>
            <p:cNvSpPr>
              <a:spLocks noChangeShapeType="1"/>
            </p:cNvSpPr>
            <p:nvPr/>
          </p:nvSpPr>
          <p:spPr bwMode="auto">
            <a:xfrm flipH="1" flipV="1">
              <a:off x="816" y="2034"/>
              <a:ext cx="384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809" name="Text Box 33"/>
            <p:cNvSpPr txBox="1">
              <a:spLocks noChangeArrowheads="1"/>
            </p:cNvSpPr>
            <p:nvPr/>
          </p:nvSpPr>
          <p:spPr bwMode="auto">
            <a:xfrm>
              <a:off x="736" y="1278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7810" name="Text Box 34"/>
            <p:cNvSpPr txBox="1">
              <a:spLocks noChangeArrowheads="1"/>
            </p:cNvSpPr>
            <p:nvPr/>
          </p:nvSpPr>
          <p:spPr bwMode="auto">
            <a:xfrm>
              <a:off x="718" y="1398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87811" name="Text Box 35"/>
            <p:cNvSpPr txBox="1">
              <a:spLocks noChangeArrowheads="1"/>
            </p:cNvSpPr>
            <p:nvPr/>
          </p:nvSpPr>
          <p:spPr bwMode="auto">
            <a:xfrm>
              <a:off x="708" y="1674"/>
              <a:ext cx="1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587812" name="Text Box 36"/>
            <p:cNvSpPr txBox="1">
              <a:spLocks noChangeArrowheads="1"/>
            </p:cNvSpPr>
            <p:nvPr/>
          </p:nvSpPr>
          <p:spPr bwMode="auto">
            <a:xfrm>
              <a:off x="624" y="1578"/>
              <a:ext cx="3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7813" name="Text Box 37"/>
            <p:cNvSpPr txBox="1">
              <a:spLocks noChangeArrowheads="1"/>
            </p:cNvSpPr>
            <p:nvPr/>
          </p:nvSpPr>
          <p:spPr bwMode="auto">
            <a:xfrm>
              <a:off x="684" y="1050"/>
              <a:ext cx="3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7814" name="Line 38"/>
            <p:cNvSpPr>
              <a:spLocks noChangeShapeType="1"/>
            </p:cNvSpPr>
            <p:nvPr/>
          </p:nvSpPr>
          <p:spPr bwMode="auto">
            <a:xfrm>
              <a:off x="1584" y="1626"/>
              <a:ext cx="0" cy="246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587816" name="Group 40"/>
          <p:cNvGrpSpPr>
            <a:grpSpLocks/>
          </p:cNvGrpSpPr>
          <p:nvPr/>
        </p:nvGrpSpPr>
        <p:grpSpPr bwMode="auto">
          <a:xfrm>
            <a:off x="762000" y="4572000"/>
            <a:ext cx="2914650" cy="2133600"/>
            <a:chOff x="708" y="2592"/>
            <a:chExt cx="1836" cy="1344"/>
          </a:xfrm>
        </p:grpSpPr>
        <p:sp>
          <p:nvSpPr>
            <p:cNvPr id="587817" name="Line 41"/>
            <p:cNvSpPr>
              <a:spLocks noChangeShapeType="1"/>
            </p:cNvSpPr>
            <p:nvPr/>
          </p:nvSpPr>
          <p:spPr bwMode="auto">
            <a:xfrm>
              <a:off x="1536" y="3408"/>
              <a:ext cx="0" cy="168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818" name="Line 42"/>
            <p:cNvSpPr>
              <a:spLocks noChangeShapeType="1"/>
            </p:cNvSpPr>
            <p:nvPr/>
          </p:nvSpPr>
          <p:spPr bwMode="auto">
            <a:xfrm>
              <a:off x="1536" y="3576"/>
              <a:ext cx="67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819" name="Line 43"/>
            <p:cNvSpPr>
              <a:spLocks noChangeShapeType="1"/>
            </p:cNvSpPr>
            <p:nvPr/>
          </p:nvSpPr>
          <p:spPr bwMode="auto">
            <a:xfrm flipV="1">
              <a:off x="1536" y="2928"/>
              <a:ext cx="0" cy="192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820" name="Line 44"/>
            <p:cNvSpPr>
              <a:spLocks noChangeShapeType="1"/>
            </p:cNvSpPr>
            <p:nvPr/>
          </p:nvSpPr>
          <p:spPr bwMode="auto">
            <a:xfrm>
              <a:off x="1536" y="2928"/>
              <a:ext cx="67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821" name="Text Box 45"/>
            <p:cNvSpPr txBox="1">
              <a:spLocks noChangeArrowheads="1"/>
            </p:cNvSpPr>
            <p:nvPr/>
          </p:nvSpPr>
          <p:spPr bwMode="auto">
            <a:xfrm>
              <a:off x="2160" y="282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7822" name="Text Box 46"/>
            <p:cNvSpPr txBox="1">
              <a:spLocks noChangeArrowheads="1"/>
            </p:cNvSpPr>
            <p:nvPr/>
          </p:nvSpPr>
          <p:spPr bwMode="auto">
            <a:xfrm>
              <a:off x="2164" y="3468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7823" name="Text Box 47"/>
            <p:cNvSpPr txBox="1">
              <a:spLocks noChangeArrowheads="1"/>
            </p:cNvSpPr>
            <p:nvPr/>
          </p:nvSpPr>
          <p:spPr bwMode="auto">
            <a:xfrm>
              <a:off x="832" y="3468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7824" name="Line 48"/>
            <p:cNvSpPr>
              <a:spLocks noChangeShapeType="1"/>
            </p:cNvSpPr>
            <p:nvPr/>
          </p:nvSpPr>
          <p:spPr bwMode="auto">
            <a:xfrm>
              <a:off x="900" y="2928"/>
              <a:ext cx="384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825" name="Line 49"/>
            <p:cNvSpPr>
              <a:spLocks noChangeShapeType="1"/>
            </p:cNvSpPr>
            <p:nvPr/>
          </p:nvSpPr>
          <p:spPr bwMode="auto">
            <a:xfrm>
              <a:off x="1032" y="2820"/>
              <a:ext cx="24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826" name="Line 50"/>
            <p:cNvSpPr>
              <a:spLocks noChangeShapeType="1"/>
            </p:cNvSpPr>
            <p:nvPr/>
          </p:nvSpPr>
          <p:spPr bwMode="auto">
            <a:xfrm>
              <a:off x="1284" y="2928"/>
              <a:ext cx="0" cy="648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827" name="Line 51"/>
            <p:cNvSpPr>
              <a:spLocks noChangeShapeType="1"/>
            </p:cNvSpPr>
            <p:nvPr/>
          </p:nvSpPr>
          <p:spPr bwMode="auto">
            <a:xfrm flipH="1" flipV="1">
              <a:off x="900" y="3576"/>
              <a:ext cx="384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828" name="Text Box 52"/>
            <p:cNvSpPr txBox="1">
              <a:spLocks noChangeArrowheads="1"/>
            </p:cNvSpPr>
            <p:nvPr/>
          </p:nvSpPr>
          <p:spPr bwMode="auto">
            <a:xfrm>
              <a:off x="820" y="282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7829" name="Text Box 53"/>
            <p:cNvSpPr txBox="1">
              <a:spLocks noChangeArrowheads="1"/>
            </p:cNvSpPr>
            <p:nvPr/>
          </p:nvSpPr>
          <p:spPr bwMode="auto">
            <a:xfrm>
              <a:off x="802" y="2928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87830" name="Text Box 54"/>
            <p:cNvSpPr txBox="1">
              <a:spLocks noChangeArrowheads="1"/>
            </p:cNvSpPr>
            <p:nvPr/>
          </p:nvSpPr>
          <p:spPr bwMode="auto">
            <a:xfrm>
              <a:off x="792" y="3216"/>
              <a:ext cx="1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587831" name="Text Box 55"/>
            <p:cNvSpPr txBox="1">
              <a:spLocks noChangeArrowheads="1"/>
            </p:cNvSpPr>
            <p:nvPr/>
          </p:nvSpPr>
          <p:spPr bwMode="auto">
            <a:xfrm>
              <a:off x="708" y="3120"/>
              <a:ext cx="3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7832" name="Text Box 56"/>
            <p:cNvSpPr txBox="1">
              <a:spLocks noChangeArrowheads="1"/>
            </p:cNvSpPr>
            <p:nvPr/>
          </p:nvSpPr>
          <p:spPr bwMode="auto">
            <a:xfrm>
              <a:off x="736" y="2592"/>
              <a:ext cx="3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7833" name="Text Box 57"/>
            <p:cNvSpPr txBox="1">
              <a:spLocks noChangeArrowheads="1"/>
            </p:cNvSpPr>
            <p:nvPr/>
          </p:nvSpPr>
          <p:spPr bwMode="auto">
            <a:xfrm>
              <a:off x="1584" y="3096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=</a:t>
              </a: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ri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7834" name="Text Box 58"/>
            <p:cNvSpPr txBox="1">
              <a:spLocks noChangeArrowheads="1"/>
            </p:cNvSpPr>
            <p:nvPr/>
          </p:nvSpPr>
          <p:spPr bwMode="auto">
            <a:xfrm>
              <a:off x="2302" y="2880"/>
              <a:ext cx="1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87835" name="Text Box 59"/>
            <p:cNvSpPr txBox="1">
              <a:spLocks noChangeArrowheads="1"/>
            </p:cNvSpPr>
            <p:nvPr/>
          </p:nvSpPr>
          <p:spPr bwMode="auto">
            <a:xfrm>
              <a:off x="2304" y="3258"/>
              <a:ext cx="1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587836" name="Text Box 60"/>
            <p:cNvSpPr txBox="1">
              <a:spLocks noChangeArrowheads="1"/>
            </p:cNvSpPr>
            <p:nvPr/>
          </p:nvSpPr>
          <p:spPr bwMode="auto">
            <a:xfrm>
              <a:off x="2220" y="3108"/>
              <a:ext cx="3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7837" name="Line 61"/>
            <p:cNvSpPr>
              <a:spLocks noChangeShapeType="1"/>
            </p:cNvSpPr>
            <p:nvPr/>
          </p:nvSpPr>
          <p:spPr bwMode="auto">
            <a:xfrm flipH="1">
              <a:off x="1620" y="2820"/>
              <a:ext cx="264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838" name="Text Box 62"/>
            <p:cNvSpPr txBox="1">
              <a:spLocks noChangeArrowheads="1"/>
            </p:cNvSpPr>
            <p:nvPr/>
          </p:nvSpPr>
          <p:spPr bwMode="auto">
            <a:xfrm>
              <a:off x="1920" y="2592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7839" name="Text Box 63"/>
            <p:cNvSpPr txBox="1">
              <a:spLocks noChangeArrowheads="1"/>
            </p:cNvSpPr>
            <p:nvPr/>
          </p:nvSpPr>
          <p:spPr bwMode="auto">
            <a:xfrm>
              <a:off x="1084" y="3648"/>
              <a:ext cx="8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CCVS</a:t>
              </a:r>
            </a:p>
          </p:txBody>
        </p:sp>
        <p:sp>
          <p:nvSpPr>
            <p:cNvPr id="587840" name="AutoShape 64"/>
            <p:cNvSpPr>
              <a:spLocks noChangeArrowheads="1"/>
            </p:cNvSpPr>
            <p:nvPr/>
          </p:nvSpPr>
          <p:spPr bwMode="auto">
            <a:xfrm rot="-5400000">
              <a:off x="1371" y="3159"/>
              <a:ext cx="318" cy="180"/>
            </a:xfrm>
            <a:prstGeom prst="flowChartSor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E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7841" name="Text Box 65"/>
            <p:cNvSpPr txBox="1">
              <a:spLocks noChangeArrowheads="1"/>
            </p:cNvSpPr>
            <p:nvPr/>
          </p:nvSpPr>
          <p:spPr bwMode="auto">
            <a:xfrm>
              <a:off x="1536" y="2880"/>
              <a:ext cx="1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87842" name="Text Box 66"/>
            <p:cNvSpPr txBox="1">
              <a:spLocks noChangeArrowheads="1"/>
            </p:cNvSpPr>
            <p:nvPr/>
          </p:nvSpPr>
          <p:spPr bwMode="auto">
            <a:xfrm>
              <a:off x="1548" y="3216"/>
              <a:ext cx="1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</p:grpSp>
      <p:sp>
        <p:nvSpPr>
          <p:cNvPr id="587843" name="Text Box 67"/>
          <p:cNvSpPr txBox="1">
            <a:spLocks noChangeArrowheads="1"/>
          </p:cNvSpPr>
          <p:nvPr/>
        </p:nvSpPr>
        <p:spPr bwMode="auto">
          <a:xfrm>
            <a:off x="330200" y="3429000"/>
            <a:ext cx="84820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b)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电流控制的电压源 (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Current Controlled Voltage Source )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58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7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7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87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7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77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877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87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87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87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87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"/>
                                        <p:tgtEl>
                                          <p:spTgt spid="587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7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87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87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87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877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877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87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87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87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87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autoUpdateAnimBg="0"/>
      <p:bldP spid="587779" grpId="0" autoUpdateAnimBg="0"/>
      <p:bldP spid="587780" grpId="0" autoUpdateAnimBg="0"/>
      <p:bldP spid="587843" grpId="0" autoUpdateAnimBg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802" name="Text Box 2"/>
          <p:cNvSpPr txBox="1">
            <a:spLocks noChangeArrowheads="1"/>
          </p:cNvSpPr>
          <p:nvPr/>
        </p:nvSpPr>
        <p:spPr bwMode="auto">
          <a:xfrm>
            <a:off x="5121275" y="2667000"/>
            <a:ext cx="3589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zh-CN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:  </a:t>
            </a:r>
            <a:r>
              <a:rPr lang="zh-CN" altLang="en-US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转移电导 ，电导量纲</a:t>
            </a:r>
          </a:p>
        </p:txBody>
      </p:sp>
      <p:sp>
        <p:nvSpPr>
          <p:cNvPr id="588803" name="Text Box 3"/>
          <p:cNvSpPr txBox="1">
            <a:spLocks noChangeArrowheads="1"/>
          </p:cNvSpPr>
          <p:nvPr/>
        </p:nvSpPr>
        <p:spPr bwMode="auto">
          <a:xfrm>
            <a:off x="5121275" y="5467350"/>
            <a:ext cx="3641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 :转移电压比，无量纲</a:t>
            </a:r>
          </a:p>
        </p:txBody>
      </p:sp>
      <p:grpSp>
        <p:nvGrpSpPr>
          <p:cNvPr id="588804" name="Group 4"/>
          <p:cNvGrpSpPr>
            <a:grpSpLocks/>
          </p:cNvGrpSpPr>
          <p:nvPr/>
        </p:nvGrpSpPr>
        <p:grpSpPr bwMode="auto">
          <a:xfrm>
            <a:off x="5311775" y="1352550"/>
            <a:ext cx="1524000" cy="1065213"/>
            <a:chOff x="2448" y="721"/>
            <a:chExt cx="960" cy="671"/>
          </a:xfrm>
        </p:grpSpPr>
        <p:sp>
          <p:nvSpPr>
            <p:cNvPr id="588805" name="Text Box 5"/>
            <p:cNvSpPr txBox="1">
              <a:spLocks noChangeArrowheads="1"/>
            </p:cNvSpPr>
            <p:nvPr/>
          </p:nvSpPr>
          <p:spPr bwMode="auto">
            <a:xfrm>
              <a:off x="2448" y="721"/>
              <a:ext cx="466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6000" b="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{</a:t>
              </a:r>
              <a:endParaRPr lang="zh-CN" altLang="en-US" sz="6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8806" name="Text Box 6"/>
            <p:cNvSpPr txBox="1">
              <a:spLocks noChangeArrowheads="1"/>
            </p:cNvSpPr>
            <p:nvPr/>
          </p:nvSpPr>
          <p:spPr bwMode="auto">
            <a:xfrm>
              <a:off x="2640" y="768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=0</a:t>
              </a:r>
            </a:p>
          </p:txBody>
        </p:sp>
        <p:sp>
          <p:nvSpPr>
            <p:cNvPr id="588807" name="Text Box 7"/>
            <p:cNvSpPr txBox="1">
              <a:spLocks noChangeArrowheads="1"/>
            </p:cNvSpPr>
            <p:nvPr/>
          </p:nvSpPr>
          <p:spPr bwMode="auto">
            <a:xfrm>
              <a:off x="2688" y="1104"/>
              <a:ext cx="7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=</a:t>
              </a: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gu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588808" name="Group 8"/>
          <p:cNvGrpSpPr>
            <a:grpSpLocks/>
          </p:cNvGrpSpPr>
          <p:nvPr/>
        </p:nvGrpSpPr>
        <p:grpSpPr bwMode="auto">
          <a:xfrm>
            <a:off x="5311775" y="4019550"/>
            <a:ext cx="1755775" cy="1065213"/>
            <a:chOff x="2448" y="721"/>
            <a:chExt cx="960" cy="671"/>
          </a:xfrm>
        </p:grpSpPr>
        <p:sp>
          <p:nvSpPr>
            <p:cNvPr id="588809" name="Text Box 9"/>
            <p:cNvSpPr txBox="1">
              <a:spLocks noChangeArrowheads="1"/>
            </p:cNvSpPr>
            <p:nvPr/>
          </p:nvSpPr>
          <p:spPr bwMode="auto">
            <a:xfrm>
              <a:off x="2448" y="721"/>
              <a:ext cx="466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6000" b="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{</a:t>
              </a:r>
              <a:endParaRPr lang="zh-CN" altLang="en-US" sz="6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8810" name="Text Box 10"/>
            <p:cNvSpPr txBox="1">
              <a:spLocks noChangeArrowheads="1"/>
            </p:cNvSpPr>
            <p:nvPr/>
          </p:nvSpPr>
          <p:spPr bwMode="auto">
            <a:xfrm>
              <a:off x="2640" y="768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=0</a:t>
              </a:r>
            </a:p>
          </p:txBody>
        </p:sp>
        <p:sp>
          <p:nvSpPr>
            <p:cNvPr id="588811" name="Text Box 11"/>
            <p:cNvSpPr txBox="1">
              <a:spLocks noChangeArrowheads="1"/>
            </p:cNvSpPr>
            <p:nvPr/>
          </p:nvSpPr>
          <p:spPr bwMode="auto">
            <a:xfrm>
              <a:off x="2688" y="1104"/>
              <a:ext cx="7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= </a:t>
              </a:r>
              <a:r>
                <a:rPr lang="en-US" altLang="zh-CN">
                  <a:solidFill>
                    <a:schemeClr val="tx2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</a:t>
              </a: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</a:p>
          </p:txBody>
        </p:sp>
      </p:grpSp>
      <p:grpSp>
        <p:nvGrpSpPr>
          <p:cNvPr id="588812" name="Group 12"/>
          <p:cNvGrpSpPr>
            <a:grpSpLocks/>
          </p:cNvGrpSpPr>
          <p:nvPr/>
        </p:nvGrpSpPr>
        <p:grpSpPr bwMode="auto">
          <a:xfrm>
            <a:off x="1219200" y="1143000"/>
            <a:ext cx="3048000" cy="2095500"/>
            <a:chOff x="-1056" y="414"/>
            <a:chExt cx="1920" cy="1320"/>
          </a:xfrm>
        </p:grpSpPr>
        <p:sp>
          <p:nvSpPr>
            <p:cNvPr id="588813" name="Text Box 13"/>
            <p:cNvSpPr txBox="1">
              <a:spLocks noChangeArrowheads="1"/>
            </p:cNvSpPr>
            <p:nvPr/>
          </p:nvSpPr>
          <p:spPr bwMode="auto">
            <a:xfrm>
              <a:off x="-756" y="1446"/>
              <a:ext cx="8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VCCS</a:t>
              </a:r>
            </a:p>
          </p:txBody>
        </p:sp>
        <p:sp>
          <p:nvSpPr>
            <p:cNvPr id="588814" name="AutoShape 14"/>
            <p:cNvSpPr>
              <a:spLocks noChangeArrowheads="1"/>
            </p:cNvSpPr>
            <p:nvPr/>
          </p:nvSpPr>
          <p:spPr bwMode="auto">
            <a:xfrm>
              <a:off x="-324" y="942"/>
              <a:ext cx="192" cy="288"/>
            </a:xfrm>
            <a:prstGeom prst="flowChartSor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E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15" name="Line 15"/>
            <p:cNvSpPr>
              <a:spLocks noChangeShapeType="1"/>
            </p:cNvSpPr>
            <p:nvPr/>
          </p:nvSpPr>
          <p:spPr bwMode="auto">
            <a:xfrm>
              <a:off x="-228" y="1230"/>
              <a:ext cx="0" cy="168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16" name="Line 16"/>
            <p:cNvSpPr>
              <a:spLocks noChangeShapeType="1"/>
            </p:cNvSpPr>
            <p:nvPr/>
          </p:nvSpPr>
          <p:spPr bwMode="auto">
            <a:xfrm>
              <a:off x="-228" y="1398"/>
              <a:ext cx="67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17" name="Line 17"/>
            <p:cNvSpPr>
              <a:spLocks noChangeShapeType="1"/>
            </p:cNvSpPr>
            <p:nvPr/>
          </p:nvSpPr>
          <p:spPr bwMode="auto">
            <a:xfrm flipV="1">
              <a:off x="-228" y="750"/>
              <a:ext cx="0" cy="192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18" name="Line 18"/>
            <p:cNvSpPr>
              <a:spLocks noChangeShapeType="1"/>
            </p:cNvSpPr>
            <p:nvPr/>
          </p:nvSpPr>
          <p:spPr bwMode="auto">
            <a:xfrm>
              <a:off x="-228" y="750"/>
              <a:ext cx="67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19" name="Text Box 19"/>
            <p:cNvSpPr txBox="1">
              <a:spLocks noChangeArrowheads="1"/>
            </p:cNvSpPr>
            <p:nvPr/>
          </p:nvSpPr>
          <p:spPr bwMode="auto">
            <a:xfrm>
              <a:off x="396" y="642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8820" name="Text Box 20"/>
            <p:cNvSpPr txBox="1">
              <a:spLocks noChangeArrowheads="1"/>
            </p:cNvSpPr>
            <p:nvPr/>
          </p:nvSpPr>
          <p:spPr bwMode="auto">
            <a:xfrm>
              <a:off x="400" y="129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8821" name="Text Box 21"/>
            <p:cNvSpPr txBox="1">
              <a:spLocks noChangeArrowheads="1"/>
            </p:cNvSpPr>
            <p:nvPr/>
          </p:nvSpPr>
          <p:spPr bwMode="auto">
            <a:xfrm>
              <a:off x="-72" y="948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=</a:t>
              </a: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gu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8822" name="Text Box 22"/>
            <p:cNvSpPr txBox="1">
              <a:spLocks noChangeArrowheads="1"/>
            </p:cNvSpPr>
            <p:nvPr/>
          </p:nvSpPr>
          <p:spPr bwMode="auto">
            <a:xfrm>
              <a:off x="576" y="654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88823" name="Text Box 23"/>
            <p:cNvSpPr txBox="1">
              <a:spLocks noChangeArrowheads="1"/>
            </p:cNvSpPr>
            <p:nvPr/>
          </p:nvSpPr>
          <p:spPr bwMode="auto">
            <a:xfrm>
              <a:off x="576" y="1158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588824" name="Text Box 24"/>
            <p:cNvSpPr txBox="1">
              <a:spLocks noChangeArrowheads="1"/>
            </p:cNvSpPr>
            <p:nvPr/>
          </p:nvSpPr>
          <p:spPr bwMode="auto">
            <a:xfrm>
              <a:off x="540" y="942"/>
              <a:ext cx="3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8825" name="Line 25"/>
            <p:cNvSpPr>
              <a:spLocks noChangeShapeType="1"/>
            </p:cNvSpPr>
            <p:nvPr/>
          </p:nvSpPr>
          <p:spPr bwMode="auto">
            <a:xfrm flipH="1">
              <a:off x="-72" y="642"/>
              <a:ext cx="264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26" name="Text Box 26"/>
            <p:cNvSpPr txBox="1">
              <a:spLocks noChangeArrowheads="1"/>
            </p:cNvSpPr>
            <p:nvPr/>
          </p:nvSpPr>
          <p:spPr bwMode="auto">
            <a:xfrm>
              <a:off x="192" y="414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8827" name="Text Box 27"/>
            <p:cNvSpPr txBox="1">
              <a:spLocks noChangeArrowheads="1"/>
            </p:cNvSpPr>
            <p:nvPr/>
          </p:nvSpPr>
          <p:spPr bwMode="auto">
            <a:xfrm>
              <a:off x="-932" y="129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8828" name="Line 28"/>
            <p:cNvSpPr>
              <a:spLocks noChangeShapeType="1"/>
            </p:cNvSpPr>
            <p:nvPr/>
          </p:nvSpPr>
          <p:spPr bwMode="auto">
            <a:xfrm>
              <a:off x="-864" y="750"/>
              <a:ext cx="384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29" name="Line 29"/>
            <p:cNvSpPr>
              <a:spLocks noChangeShapeType="1"/>
            </p:cNvSpPr>
            <p:nvPr/>
          </p:nvSpPr>
          <p:spPr bwMode="auto">
            <a:xfrm>
              <a:off x="-720" y="642"/>
              <a:ext cx="24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30" name="Line 30"/>
            <p:cNvSpPr>
              <a:spLocks noChangeShapeType="1"/>
            </p:cNvSpPr>
            <p:nvPr/>
          </p:nvSpPr>
          <p:spPr bwMode="auto">
            <a:xfrm flipH="1" flipV="1">
              <a:off x="-864" y="1398"/>
              <a:ext cx="384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31" name="Text Box 31"/>
            <p:cNvSpPr txBox="1">
              <a:spLocks noChangeArrowheads="1"/>
            </p:cNvSpPr>
            <p:nvPr/>
          </p:nvSpPr>
          <p:spPr bwMode="auto">
            <a:xfrm>
              <a:off x="-944" y="642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8832" name="Text Box 32"/>
            <p:cNvSpPr txBox="1">
              <a:spLocks noChangeArrowheads="1"/>
            </p:cNvSpPr>
            <p:nvPr/>
          </p:nvSpPr>
          <p:spPr bwMode="auto">
            <a:xfrm>
              <a:off x="-962" y="762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88833" name="Text Box 33"/>
            <p:cNvSpPr txBox="1">
              <a:spLocks noChangeArrowheads="1"/>
            </p:cNvSpPr>
            <p:nvPr/>
          </p:nvSpPr>
          <p:spPr bwMode="auto">
            <a:xfrm>
              <a:off x="-972" y="1038"/>
              <a:ext cx="1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588834" name="Text Box 34"/>
            <p:cNvSpPr txBox="1">
              <a:spLocks noChangeArrowheads="1"/>
            </p:cNvSpPr>
            <p:nvPr/>
          </p:nvSpPr>
          <p:spPr bwMode="auto">
            <a:xfrm>
              <a:off x="-1056" y="942"/>
              <a:ext cx="3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8835" name="Text Box 35"/>
            <p:cNvSpPr txBox="1">
              <a:spLocks noChangeArrowheads="1"/>
            </p:cNvSpPr>
            <p:nvPr/>
          </p:nvSpPr>
          <p:spPr bwMode="auto">
            <a:xfrm>
              <a:off x="-996" y="414"/>
              <a:ext cx="3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8836" name="Line 36"/>
            <p:cNvSpPr>
              <a:spLocks noChangeShapeType="1"/>
            </p:cNvSpPr>
            <p:nvPr/>
          </p:nvSpPr>
          <p:spPr bwMode="auto">
            <a:xfrm>
              <a:off x="-96" y="990"/>
              <a:ext cx="0" cy="246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588837" name="Text Box 37"/>
          <p:cNvSpPr txBox="1">
            <a:spLocks noChangeArrowheads="1"/>
          </p:cNvSpPr>
          <p:nvPr/>
        </p:nvSpPr>
        <p:spPr bwMode="auto">
          <a:xfrm>
            <a:off x="228600" y="57150"/>
            <a:ext cx="84820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c)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电压控制的电流源 (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Voltage  Controlled Current Source )</a:t>
            </a:r>
          </a:p>
        </p:txBody>
      </p:sp>
      <p:grpSp>
        <p:nvGrpSpPr>
          <p:cNvPr id="588838" name="Group 38"/>
          <p:cNvGrpSpPr>
            <a:grpSpLocks/>
          </p:cNvGrpSpPr>
          <p:nvPr/>
        </p:nvGrpSpPr>
        <p:grpSpPr bwMode="auto">
          <a:xfrm>
            <a:off x="990600" y="4419600"/>
            <a:ext cx="2914650" cy="2133600"/>
            <a:chOff x="852" y="2484"/>
            <a:chExt cx="1836" cy="1344"/>
          </a:xfrm>
        </p:grpSpPr>
        <p:sp>
          <p:nvSpPr>
            <p:cNvPr id="588839" name="Line 39"/>
            <p:cNvSpPr>
              <a:spLocks noChangeShapeType="1"/>
            </p:cNvSpPr>
            <p:nvPr/>
          </p:nvSpPr>
          <p:spPr bwMode="auto">
            <a:xfrm>
              <a:off x="1680" y="3300"/>
              <a:ext cx="0" cy="168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40" name="Line 40"/>
            <p:cNvSpPr>
              <a:spLocks noChangeShapeType="1"/>
            </p:cNvSpPr>
            <p:nvPr/>
          </p:nvSpPr>
          <p:spPr bwMode="auto">
            <a:xfrm>
              <a:off x="1680" y="3468"/>
              <a:ext cx="67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41" name="Line 41"/>
            <p:cNvSpPr>
              <a:spLocks noChangeShapeType="1"/>
            </p:cNvSpPr>
            <p:nvPr/>
          </p:nvSpPr>
          <p:spPr bwMode="auto">
            <a:xfrm flipV="1">
              <a:off x="1680" y="2820"/>
              <a:ext cx="0" cy="192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42" name="Line 42"/>
            <p:cNvSpPr>
              <a:spLocks noChangeShapeType="1"/>
            </p:cNvSpPr>
            <p:nvPr/>
          </p:nvSpPr>
          <p:spPr bwMode="auto">
            <a:xfrm>
              <a:off x="1680" y="2820"/>
              <a:ext cx="67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43" name="Text Box 43"/>
            <p:cNvSpPr txBox="1">
              <a:spLocks noChangeArrowheads="1"/>
            </p:cNvSpPr>
            <p:nvPr/>
          </p:nvSpPr>
          <p:spPr bwMode="auto">
            <a:xfrm>
              <a:off x="2304" y="2712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8844" name="Text Box 44"/>
            <p:cNvSpPr txBox="1">
              <a:spLocks noChangeArrowheads="1"/>
            </p:cNvSpPr>
            <p:nvPr/>
          </p:nvSpPr>
          <p:spPr bwMode="auto">
            <a:xfrm>
              <a:off x="976" y="336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8845" name="Line 45"/>
            <p:cNvSpPr>
              <a:spLocks noChangeShapeType="1"/>
            </p:cNvSpPr>
            <p:nvPr/>
          </p:nvSpPr>
          <p:spPr bwMode="auto">
            <a:xfrm>
              <a:off x="1044" y="2820"/>
              <a:ext cx="384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46" name="Line 46"/>
            <p:cNvSpPr>
              <a:spLocks noChangeShapeType="1"/>
            </p:cNvSpPr>
            <p:nvPr/>
          </p:nvSpPr>
          <p:spPr bwMode="auto">
            <a:xfrm>
              <a:off x="1176" y="2712"/>
              <a:ext cx="24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47" name="Line 47"/>
            <p:cNvSpPr>
              <a:spLocks noChangeShapeType="1"/>
            </p:cNvSpPr>
            <p:nvPr/>
          </p:nvSpPr>
          <p:spPr bwMode="auto">
            <a:xfrm flipH="1" flipV="1">
              <a:off x="1044" y="3468"/>
              <a:ext cx="384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48" name="Text Box 48"/>
            <p:cNvSpPr txBox="1">
              <a:spLocks noChangeArrowheads="1"/>
            </p:cNvSpPr>
            <p:nvPr/>
          </p:nvSpPr>
          <p:spPr bwMode="auto">
            <a:xfrm>
              <a:off x="964" y="2712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8849" name="Text Box 49"/>
            <p:cNvSpPr txBox="1">
              <a:spLocks noChangeArrowheads="1"/>
            </p:cNvSpPr>
            <p:nvPr/>
          </p:nvSpPr>
          <p:spPr bwMode="auto">
            <a:xfrm>
              <a:off x="946" y="282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88850" name="Text Box 50"/>
            <p:cNvSpPr txBox="1">
              <a:spLocks noChangeArrowheads="1"/>
            </p:cNvSpPr>
            <p:nvPr/>
          </p:nvSpPr>
          <p:spPr bwMode="auto">
            <a:xfrm>
              <a:off x="936" y="3108"/>
              <a:ext cx="1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588851" name="Text Box 51"/>
            <p:cNvSpPr txBox="1">
              <a:spLocks noChangeArrowheads="1"/>
            </p:cNvSpPr>
            <p:nvPr/>
          </p:nvSpPr>
          <p:spPr bwMode="auto">
            <a:xfrm>
              <a:off x="852" y="3012"/>
              <a:ext cx="3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8852" name="Text Box 52"/>
            <p:cNvSpPr txBox="1">
              <a:spLocks noChangeArrowheads="1"/>
            </p:cNvSpPr>
            <p:nvPr/>
          </p:nvSpPr>
          <p:spPr bwMode="auto">
            <a:xfrm>
              <a:off x="880" y="2484"/>
              <a:ext cx="3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8853" name="Text Box 53"/>
            <p:cNvSpPr txBox="1">
              <a:spLocks noChangeArrowheads="1"/>
            </p:cNvSpPr>
            <p:nvPr/>
          </p:nvSpPr>
          <p:spPr bwMode="auto">
            <a:xfrm>
              <a:off x="1708" y="2952"/>
              <a:ext cx="7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=</a:t>
              </a: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 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8854" name="Text Box 54"/>
            <p:cNvSpPr txBox="1">
              <a:spLocks noChangeArrowheads="1"/>
            </p:cNvSpPr>
            <p:nvPr/>
          </p:nvSpPr>
          <p:spPr bwMode="auto">
            <a:xfrm>
              <a:off x="2446" y="2772"/>
              <a:ext cx="1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88855" name="Text Box 55"/>
            <p:cNvSpPr txBox="1">
              <a:spLocks noChangeArrowheads="1"/>
            </p:cNvSpPr>
            <p:nvPr/>
          </p:nvSpPr>
          <p:spPr bwMode="auto">
            <a:xfrm>
              <a:off x="2448" y="3150"/>
              <a:ext cx="1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588856" name="Text Box 56"/>
            <p:cNvSpPr txBox="1">
              <a:spLocks noChangeArrowheads="1"/>
            </p:cNvSpPr>
            <p:nvPr/>
          </p:nvSpPr>
          <p:spPr bwMode="auto">
            <a:xfrm>
              <a:off x="2364" y="3000"/>
              <a:ext cx="3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8857" name="Line 57"/>
            <p:cNvSpPr>
              <a:spLocks noChangeShapeType="1"/>
            </p:cNvSpPr>
            <p:nvPr/>
          </p:nvSpPr>
          <p:spPr bwMode="auto">
            <a:xfrm flipH="1">
              <a:off x="1764" y="2712"/>
              <a:ext cx="264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58" name="Text Box 58"/>
            <p:cNvSpPr txBox="1">
              <a:spLocks noChangeArrowheads="1"/>
            </p:cNvSpPr>
            <p:nvPr/>
          </p:nvSpPr>
          <p:spPr bwMode="auto">
            <a:xfrm>
              <a:off x="2064" y="2484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8859" name="Text Box 59"/>
            <p:cNvSpPr txBox="1">
              <a:spLocks noChangeArrowheads="1"/>
            </p:cNvSpPr>
            <p:nvPr/>
          </p:nvSpPr>
          <p:spPr bwMode="auto">
            <a:xfrm>
              <a:off x="1228" y="3540"/>
              <a:ext cx="8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VCVS</a:t>
              </a:r>
            </a:p>
          </p:txBody>
        </p:sp>
        <p:sp>
          <p:nvSpPr>
            <p:cNvPr id="588860" name="AutoShape 60"/>
            <p:cNvSpPr>
              <a:spLocks noChangeArrowheads="1"/>
            </p:cNvSpPr>
            <p:nvPr/>
          </p:nvSpPr>
          <p:spPr bwMode="auto">
            <a:xfrm rot="-5400000">
              <a:off x="1515" y="3051"/>
              <a:ext cx="318" cy="180"/>
            </a:xfrm>
            <a:prstGeom prst="flowChartSor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E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8861" name="Text Box 61"/>
            <p:cNvSpPr txBox="1">
              <a:spLocks noChangeArrowheads="1"/>
            </p:cNvSpPr>
            <p:nvPr/>
          </p:nvSpPr>
          <p:spPr bwMode="auto">
            <a:xfrm>
              <a:off x="1680" y="2772"/>
              <a:ext cx="1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88862" name="Text Box 62"/>
            <p:cNvSpPr txBox="1">
              <a:spLocks noChangeArrowheads="1"/>
            </p:cNvSpPr>
            <p:nvPr/>
          </p:nvSpPr>
          <p:spPr bwMode="auto">
            <a:xfrm>
              <a:off x="1692" y="3108"/>
              <a:ext cx="1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</p:grpSp>
      <p:sp>
        <p:nvSpPr>
          <p:cNvPr id="588863" name="Text Box 63"/>
          <p:cNvSpPr txBox="1">
            <a:spLocks noChangeArrowheads="1"/>
          </p:cNvSpPr>
          <p:nvPr/>
        </p:nvSpPr>
        <p:spPr bwMode="auto">
          <a:xfrm>
            <a:off x="280988" y="3181350"/>
            <a:ext cx="848201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d)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电压控制的电压源 (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Voltage  Controlled Voltage Source )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"/>
                                        <p:tgtEl>
                                          <p:spTgt spid="588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8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8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88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8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8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88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8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8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"/>
                                        <p:tgtEl>
                                          <p:spTgt spid="588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88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8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88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88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888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888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88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88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8802" grpId="0" autoUpdateAnimBg="0"/>
      <p:bldP spid="588803" grpId="0" autoUpdateAnimBg="0"/>
      <p:bldP spid="588837" grpId="0" autoUpdateAnimBg="0"/>
      <p:bldP spid="58886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2" name="Rectangle 4"/>
          <p:cNvSpPr>
            <a:spLocks noChangeArrowheads="1"/>
          </p:cNvSpPr>
          <p:nvPr/>
        </p:nvSpPr>
        <p:spPr bwMode="auto">
          <a:xfrm>
            <a:off x="250825" y="381000"/>
            <a:ext cx="8353425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SzPct val="80000"/>
              <a:buBlip>
                <a:blip r:embed="rId2"/>
              </a:buBlip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l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l"/>
              <a:defRPr kumimoji="1"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l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zh-CN" altLang="en-US">
                <a:solidFill>
                  <a:schemeClr val="tx2"/>
                </a:solidFill>
                <a:ea typeface="楷体_GB2312" pitchFamily="49" charset="-122"/>
              </a:rPr>
              <a:t>  信号在电路中传输时，根据条件的不同存在两中不同的分析研究方法：</a:t>
            </a:r>
            <a:r>
              <a:rPr lang="zh-CN" altLang="en-US">
                <a:solidFill>
                  <a:schemeClr val="hlink"/>
                </a:solidFill>
                <a:ea typeface="楷体_GB2312" pitchFamily="49" charset="-122"/>
              </a:rPr>
              <a:t>电磁场理论</a:t>
            </a:r>
            <a:r>
              <a:rPr lang="zh-CN" altLang="en-US">
                <a:solidFill>
                  <a:schemeClr val="tx2"/>
                </a:solidFill>
                <a:ea typeface="楷体_GB2312" pitchFamily="49" charset="-122"/>
              </a:rPr>
              <a:t>的方法和</a:t>
            </a:r>
            <a:r>
              <a:rPr lang="zh-CN" altLang="en-US">
                <a:solidFill>
                  <a:schemeClr val="hlink"/>
                </a:solidFill>
                <a:ea typeface="楷体_GB2312" pitchFamily="49" charset="-122"/>
              </a:rPr>
              <a:t>电路理论</a:t>
            </a:r>
            <a:r>
              <a:rPr lang="zh-CN" altLang="en-US">
                <a:solidFill>
                  <a:schemeClr val="tx2"/>
                </a:solidFill>
                <a:ea typeface="楷体_GB2312" pitchFamily="49" charset="-122"/>
              </a:rPr>
              <a:t>的方法。 </a:t>
            </a:r>
          </a:p>
        </p:txBody>
      </p:sp>
      <p:sp>
        <p:nvSpPr>
          <p:cNvPr id="386054" name="Rectangle 6"/>
          <p:cNvSpPr>
            <a:spLocks noChangeArrowheads="1"/>
          </p:cNvSpPr>
          <p:nvPr/>
        </p:nvSpPr>
        <p:spPr bwMode="auto">
          <a:xfrm>
            <a:off x="0" y="26050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386058" name="Rectangle 10"/>
          <p:cNvSpPr>
            <a:spLocks noChangeArrowheads="1"/>
          </p:cNvSpPr>
          <p:nvPr/>
        </p:nvSpPr>
        <p:spPr bwMode="auto">
          <a:xfrm>
            <a:off x="179388" y="2036763"/>
            <a:ext cx="8964612" cy="165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SzPct val="80000"/>
              <a:buBlip>
                <a:blip r:embed="rId2"/>
              </a:buBlip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l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l"/>
              <a:defRPr kumimoji="1"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l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 sz="3200">
                <a:solidFill>
                  <a:schemeClr val="tx2"/>
                </a:solidFill>
                <a:ea typeface="楷体_GB2312" pitchFamily="49" charset="-122"/>
              </a:rPr>
              <a:t>    </a:t>
            </a:r>
            <a:r>
              <a:rPr lang="zh-CN" altLang="en-US">
                <a:solidFill>
                  <a:schemeClr val="hlink"/>
                </a:solidFill>
                <a:ea typeface="楷体_GB2312" pitchFamily="49" charset="-122"/>
              </a:rPr>
              <a:t>电磁场理论</a:t>
            </a:r>
            <a:r>
              <a:rPr lang="zh-CN" altLang="en-US">
                <a:solidFill>
                  <a:schemeClr val="tx2"/>
                </a:solidFill>
                <a:ea typeface="楷体_GB2312" pitchFamily="49" charset="-122"/>
              </a:rPr>
              <a:t>是在三维空间中研究各种电磁现象，诸如电荷的分布，电流密度的分布，电磁场的传播以及电磁能的辐射等。</a:t>
            </a:r>
            <a:endParaRPr lang="zh-CN" altLang="en-US"/>
          </a:p>
        </p:txBody>
      </p:sp>
      <p:sp>
        <p:nvSpPr>
          <p:cNvPr id="386062" name="Rectangle 14"/>
          <p:cNvSpPr>
            <a:spLocks noChangeArrowheads="1"/>
          </p:cNvSpPr>
          <p:nvPr/>
        </p:nvSpPr>
        <p:spPr bwMode="auto">
          <a:xfrm>
            <a:off x="152400" y="3838575"/>
            <a:ext cx="8523288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SzPct val="80000"/>
              <a:buBlip>
                <a:blip r:embed="rId2"/>
              </a:buBlip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l"/>
              <a:defRPr kumimoji="1"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l"/>
              <a:defRPr kumimoji="1"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l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en-US">
                <a:solidFill>
                  <a:schemeClr val="tx2"/>
                </a:solidFill>
                <a:ea typeface="楷体_GB2312" pitchFamily="49" charset="-122"/>
              </a:rPr>
              <a:t>   </a:t>
            </a:r>
            <a:r>
              <a:rPr lang="zh-CN" altLang="en-US">
                <a:solidFill>
                  <a:schemeClr val="hlink"/>
                </a:solidFill>
                <a:ea typeface="楷体_GB2312" pitchFamily="49" charset="-122"/>
              </a:rPr>
              <a:t>电路理论</a:t>
            </a:r>
            <a:r>
              <a:rPr lang="zh-CN" altLang="en-US">
                <a:solidFill>
                  <a:schemeClr val="tx2"/>
                </a:solidFill>
                <a:ea typeface="楷体_GB2312" pitchFamily="49" charset="-122"/>
              </a:rPr>
              <a:t>是研究电路元件的外部功能，不讨论电磁场的具体分布情况，所涉及到的只是各元件的电压、电流及功率等等。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86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86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86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052" grpId="0"/>
      <p:bldP spid="386058" grpId="0"/>
      <p:bldP spid="38606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826" name="Text Box 2"/>
          <p:cNvSpPr txBox="1">
            <a:spLocks noChangeArrowheads="1"/>
          </p:cNvSpPr>
          <p:nvPr/>
        </p:nvSpPr>
        <p:spPr bwMode="auto">
          <a:xfrm>
            <a:off x="723900" y="2149475"/>
            <a:ext cx="4038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  <a:sym typeface="Symbol" panose="05050102010706020507" pitchFamily="18" charset="2"/>
              </a:rPr>
              <a:t>3. 受控源的功率</a:t>
            </a:r>
          </a:p>
        </p:txBody>
      </p:sp>
      <p:sp>
        <p:nvSpPr>
          <p:cNvPr id="589827" name="Text Box 3"/>
          <p:cNvSpPr txBox="1">
            <a:spLocks noChangeArrowheads="1"/>
          </p:cNvSpPr>
          <p:nvPr/>
        </p:nvSpPr>
        <p:spPr bwMode="auto">
          <a:xfrm>
            <a:off x="3505200" y="3384550"/>
            <a:ext cx="55626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571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  <a:sym typeface="Symbol" panose="05050102010706020507" pitchFamily="18" charset="2"/>
              </a:rPr>
              <a:t>受控源是四端元件，有两个端口(</a:t>
            </a: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Port)</a:t>
            </a:r>
          </a:p>
          <a:p>
            <a:pPr algn="just"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  <a:sym typeface="Symbol" panose="05050102010706020507" pitchFamily="18" charset="2"/>
              </a:rPr>
              <a:t>其吸收功率</a:t>
            </a: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p=p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+p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2</a:t>
            </a:r>
            <a:endParaRPr lang="en-US" altLang="zh-CN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                       =u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+u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2</a:t>
            </a:r>
          </a:p>
          <a:p>
            <a:pPr algn="just" eaLnBrk="0" hangingPunct="0">
              <a:spcBef>
                <a:spcPct val="50000"/>
              </a:spcBef>
            </a:pP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                       =0+ u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2      </a:t>
            </a: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zh-CN" altLang="en-US">
                <a:latin typeface="Times New Roman" panose="02020603050405020304" pitchFamily="18" charset="0"/>
                <a:sym typeface="Symbol" panose="05050102010706020507" pitchFamily="18" charset="2"/>
              </a:rPr>
              <a:t>因</a:t>
            </a: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1 </a:t>
            </a:r>
            <a:r>
              <a:rPr lang="zh-CN" altLang="en-US">
                <a:latin typeface="Times New Roman" panose="02020603050405020304" pitchFamily="18" charset="0"/>
                <a:sym typeface="Symbol" panose="05050102010706020507" pitchFamily="18" charset="2"/>
              </a:rPr>
              <a:t>或</a:t>
            </a: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=0）</a:t>
            </a:r>
            <a:endParaRPr lang="en-US" altLang="zh-CN" baseline="-2500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                                  </a:t>
            </a: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= u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2</a:t>
            </a:r>
          </a:p>
        </p:txBody>
      </p:sp>
      <p:grpSp>
        <p:nvGrpSpPr>
          <p:cNvPr id="589828" name="Group 4"/>
          <p:cNvGrpSpPr>
            <a:grpSpLocks/>
          </p:cNvGrpSpPr>
          <p:nvPr/>
        </p:nvGrpSpPr>
        <p:grpSpPr bwMode="auto">
          <a:xfrm>
            <a:off x="457200" y="3200400"/>
            <a:ext cx="2914650" cy="2133600"/>
            <a:chOff x="852" y="2484"/>
            <a:chExt cx="1836" cy="1344"/>
          </a:xfrm>
        </p:grpSpPr>
        <p:sp>
          <p:nvSpPr>
            <p:cNvPr id="589829" name="Line 5"/>
            <p:cNvSpPr>
              <a:spLocks noChangeShapeType="1"/>
            </p:cNvSpPr>
            <p:nvPr/>
          </p:nvSpPr>
          <p:spPr bwMode="auto">
            <a:xfrm>
              <a:off x="1680" y="3300"/>
              <a:ext cx="0" cy="168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9830" name="Line 6"/>
            <p:cNvSpPr>
              <a:spLocks noChangeShapeType="1"/>
            </p:cNvSpPr>
            <p:nvPr/>
          </p:nvSpPr>
          <p:spPr bwMode="auto">
            <a:xfrm>
              <a:off x="1680" y="3468"/>
              <a:ext cx="67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9831" name="Line 7"/>
            <p:cNvSpPr>
              <a:spLocks noChangeShapeType="1"/>
            </p:cNvSpPr>
            <p:nvPr/>
          </p:nvSpPr>
          <p:spPr bwMode="auto">
            <a:xfrm flipV="1">
              <a:off x="1680" y="2820"/>
              <a:ext cx="0" cy="192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9832" name="Line 8"/>
            <p:cNvSpPr>
              <a:spLocks noChangeShapeType="1"/>
            </p:cNvSpPr>
            <p:nvPr/>
          </p:nvSpPr>
          <p:spPr bwMode="auto">
            <a:xfrm>
              <a:off x="1680" y="2820"/>
              <a:ext cx="67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9833" name="Text Box 9"/>
            <p:cNvSpPr txBox="1">
              <a:spLocks noChangeArrowheads="1"/>
            </p:cNvSpPr>
            <p:nvPr/>
          </p:nvSpPr>
          <p:spPr bwMode="auto">
            <a:xfrm>
              <a:off x="2304" y="2712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9834" name="Text Box 10"/>
            <p:cNvSpPr txBox="1">
              <a:spLocks noChangeArrowheads="1"/>
            </p:cNvSpPr>
            <p:nvPr/>
          </p:nvSpPr>
          <p:spPr bwMode="auto">
            <a:xfrm>
              <a:off x="976" y="336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9835" name="Line 11"/>
            <p:cNvSpPr>
              <a:spLocks noChangeShapeType="1"/>
            </p:cNvSpPr>
            <p:nvPr/>
          </p:nvSpPr>
          <p:spPr bwMode="auto">
            <a:xfrm>
              <a:off x="1044" y="2820"/>
              <a:ext cx="384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9836" name="Line 12"/>
            <p:cNvSpPr>
              <a:spLocks noChangeShapeType="1"/>
            </p:cNvSpPr>
            <p:nvPr/>
          </p:nvSpPr>
          <p:spPr bwMode="auto">
            <a:xfrm>
              <a:off x="1176" y="2712"/>
              <a:ext cx="24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9837" name="Line 13"/>
            <p:cNvSpPr>
              <a:spLocks noChangeShapeType="1"/>
            </p:cNvSpPr>
            <p:nvPr/>
          </p:nvSpPr>
          <p:spPr bwMode="auto">
            <a:xfrm flipH="1" flipV="1">
              <a:off x="1044" y="3468"/>
              <a:ext cx="384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9838" name="Text Box 14"/>
            <p:cNvSpPr txBox="1">
              <a:spLocks noChangeArrowheads="1"/>
            </p:cNvSpPr>
            <p:nvPr/>
          </p:nvSpPr>
          <p:spPr bwMode="auto">
            <a:xfrm>
              <a:off x="964" y="2712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589839" name="Text Box 15"/>
            <p:cNvSpPr txBox="1">
              <a:spLocks noChangeArrowheads="1"/>
            </p:cNvSpPr>
            <p:nvPr/>
          </p:nvSpPr>
          <p:spPr bwMode="auto">
            <a:xfrm>
              <a:off x="946" y="282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89840" name="Text Box 16"/>
            <p:cNvSpPr txBox="1">
              <a:spLocks noChangeArrowheads="1"/>
            </p:cNvSpPr>
            <p:nvPr/>
          </p:nvSpPr>
          <p:spPr bwMode="auto">
            <a:xfrm>
              <a:off x="936" y="3108"/>
              <a:ext cx="1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589841" name="Text Box 17"/>
            <p:cNvSpPr txBox="1">
              <a:spLocks noChangeArrowheads="1"/>
            </p:cNvSpPr>
            <p:nvPr/>
          </p:nvSpPr>
          <p:spPr bwMode="auto">
            <a:xfrm>
              <a:off x="852" y="3012"/>
              <a:ext cx="3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9842" name="Text Box 18"/>
            <p:cNvSpPr txBox="1">
              <a:spLocks noChangeArrowheads="1"/>
            </p:cNvSpPr>
            <p:nvPr/>
          </p:nvSpPr>
          <p:spPr bwMode="auto">
            <a:xfrm>
              <a:off x="880" y="2484"/>
              <a:ext cx="3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9843" name="Text Box 19"/>
            <p:cNvSpPr txBox="1">
              <a:spLocks noChangeArrowheads="1"/>
            </p:cNvSpPr>
            <p:nvPr/>
          </p:nvSpPr>
          <p:spPr bwMode="auto">
            <a:xfrm>
              <a:off x="1708" y="2952"/>
              <a:ext cx="7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en-US" altLang="zh-CN">
                  <a:latin typeface="Times New Roman" panose="02020603050405020304" pitchFamily="18" charset="0"/>
                  <a:sym typeface="Symbol" panose="05050102010706020507" pitchFamily="18" charset="2"/>
                </a:rPr>
                <a:t>=</a:t>
              </a:r>
              <a:r>
                <a:rPr lang="en-US" altLang="zh-CN" i="1">
                  <a:latin typeface="Times New Roman" panose="02020603050405020304" pitchFamily="18" charset="0"/>
                  <a:sym typeface="Symbol" panose="05050102010706020507" pitchFamily="18" charset="2"/>
                </a:rPr>
                <a:t> u</a:t>
              </a:r>
              <a:r>
                <a:rPr lang="en-US" altLang="zh-CN" baseline="-25000"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en-US" altLang="zh-CN"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9844" name="Text Box 20"/>
            <p:cNvSpPr txBox="1">
              <a:spLocks noChangeArrowheads="1"/>
            </p:cNvSpPr>
            <p:nvPr/>
          </p:nvSpPr>
          <p:spPr bwMode="auto">
            <a:xfrm>
              <a:off x="2446" y="2772"/>
              <a:ext cx="1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89845" name="Text Box 21"/>
            <p:cNvSpPr txBox="1">
              <a:spLocks noChangeArrowheads="1"/>
            </p:cNvSpPr>
            <p:nvPr/>
          </p:nvSpPr>
          <p:spPr bwMode="auto">
            <a:xfrm>
              <a:off x="2448" y="3150"/>
              <a:ext cx="1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589846" name="Text Box 22"/>
            <p:cNvSpPr txBox="1">
              <a:spLocks noChangeArrowheads="1"/>
            </p:cNvSpPr>
            <p:nvPr/>
          </p:nvSpPr>
          <p:spPr bwMode="auto">
            <a:xfrm>
              <a:off x="2364" y="3000"/>
              <a:ext cx="3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endParaRPr lang="en-US" altLang="zh-CN"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9847" name="Line 23"/>
            <p:cNvSpPr>
              <a:spLocks noChangeShapeType="1"/>
            </p:cNvSpPr>
            <p:nvPr/>
          </p:nvSpPr>
          <p:spPr bwMode="auto">
            <a:xfrm flipH="1">
              <a:off x="1764" y="2712"/>
              <a:ext cx="264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9848" name="Text Box 24"/>
            <p:cNvSpPr txBox="1">
              <a:spLocks noChangeArrowheads="1"/>
            </p:cNvSpPr>
            <p:nvPr/>
          </p:nvSpPr>
          <p:spPr bwMode="auto">
            <a:xfrm>
              <a:off x="2064" y="2484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endParaRPr lang="en-US" altLang="zh-CN"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589849" name="Text Box 25"/>
            <p:cNvSpPr txBox="1">
              <a:spLocks noChangeArrowheads="1"/>
            </p:cNvSpPr>
            <p:nvPr/>
          </p:nvSpPr>
          <p:spPr bwMode="auto">
            <a:xfrm>
              <a:off x="1228" y="3540"/>
              <a:ext cx="8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  <a:sym typeface="Symbol" panose="05050102010706020507" pitchFamily="18" charset="2"/>
                </a:rPr>
                <a:t>VCVS</a:t>
              </a:r>
            </a:p>
          </p:txBody>
        </p:sp>
        <p:sp>
          <p:nvSpPr>
            <p:cNvPr id="589850" name="AutoShape 26"/>
            <p:cNvSpPr>
              <a:spLocks noChangeArrowheads="1"/>
            </p:cNvSpPr>
            <p:nvPr/>
          </p:nvSpPr>
          <p:spPr bwMode="auto">
            <a:xfrm rot="-5400000">
              <a:off x="1515" y="3051"/>
              <a:ext cx="318" cy="180"/>
            </a:xfrm>
            <a:prstGeom prst="flowChartSor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E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89851" name="Text Box 27"/>
            <p:cNvSpPr txBox="1">
              <a:spLocks noChangeArrowheads="1"/>
            </p:cNvSpPr>
            <p:nvPr/>
          </p:nvSpPr>
          <p:spPr bwMode="auto">
            <a:xfrm>
              <a:off x="1680" y="2772"/>
              <a:ext cx="1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89852" name="Text Box 28"/>
            <p:cNvSpPr txBox="1">
              <a:spLocks noChangeArrowheads="1"/>
            </p:cNvSpPr>
            <p:nvPr/>
          </p:nvSpPr>
          <p:spPr bwMode="auto">
            <a:xfrm>
              <a:off x="1692" y="3108"/>
              <a:ext cx="1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</p:grpSp>
      <p:sp>
        <p:nvSpPr>
          <p:cNvPr id="589853" name="AutoShape 29"/>
          <p:cNvSpPr>
            <a:spLocks/>
          </p:cNvSpPr>
          <p:nvPr/>
        </p:nvSpPr>
        <p:spPr bwMode="auto">
          <a:xfrm>
            <a:off x="1168400" y="590550"/>
            <a:ext cx="428625" cy="1162050"/>
          </a:xfrm>
          <a:prstGeom prst="leftBrace">
            <a:avLst>
              <a:gd name="adj1" fmla="val 22593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89854" name="Text Box 30"/>
          <p:cNvSpPr txBox="1">
            <a:spLocks noChangeArrowheads="1"/>
          </p:cNvSpPr>
          <p:nvPr/>
        </p:nvSpPr>
        <p:spPr bwMode="auto">
          <a:xfrm>
            <a:off x="1676400" y="400050"/>
            <a:ext cx="5486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线性受控源:  、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r、g </a:t>
            </a: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或  为常数</a:t>
            </a:r>
          </a:p>
        </p:txBody>
      </p:sp>
      <p:sp>
        <p:nvSpPr>
          <p:cNvPr id="589855" name="Text Box 31"/>
          <p:cNvSpPr txBox="1">
            <a:spLocks noChangeArrowheads="1"/>
          </p:cNvSpPr>
          <p:nvPr/>
        </p:nvSpPr>
        <p:spPr bwMode="auto">
          <a:xfrm>
            <a:off x="1654175" y="1443038"/>
            <a:ext cx="6918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非线性受控源： 、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r、g </a:t>
            </a: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或  不为常数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9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9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9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9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9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9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589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589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9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9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9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9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9826" grpId="0" autoUpdateAnimBg="0"/>
      <p:bldP spid="589827" grpId="0" autoUpdateAnimBg="0"/>
      <p:bldP spid="589853" grpId="0" animBg="1"/>
      <p:bldP spid="589854" grpId="0" autoUpdateAnimBg="0"/>
      <p:bldP spid="589855" grpId="0" autoUpdateAnimBg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854" name="Text Box 6"/>
          <p:cNvSpPr txBox="1">
            <a:spLocks noChangeArrowheads="1"/>
          </p:cNvSpPr>
          <p:nvPr/>
        </p:nvSpPr>
        <p:spPr bwMode="auto">
          <a:xfrm>
            <a:off x="742950" y="4208463"/>
            <a:ext cx="9429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 i="1">
                <a:latin typeface="Times New Roman" panose="02020603050405020304" pitchFamily="18" charset="0"/>
                <a:sym typeface="Symbol" panose="05050102010706020507" pitchFamily="18" charset="2"/>
              </a:rPr>
              <a:t>解:</a:t>
            </a:r>
          </a:p>
        </p:txBody>
      </p:sp>
      <p:graphicFrame>
        <p:nvGraphicFramePr>
          <p:cNvPr id="590856" name="Object 8"/>
          <p:cNvGraphicFramePr>
            <a:graphicFrameLocks/>
          </p:cNvGraphicFramePr>
          <p:nvPr/>
        </p:nvGraphicFramePr>
        <p:xfrm>
          <a:off x="1771650" y="4011613"/>
          <a:ext cx="3400425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0953" name="Equation" r:id="rId3" imgW="1790640" imgH="495000" progId="Equation.DSMT4">
                  <p:embed/>
                </p:oleObj>
              </mc:Choice>
              <mc:Fallback>
                <p:oleObj name="Equation" r:id="rId3" imgW="1790640" imgH="495000" progId="Equation.DSMT4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1650" y="4011613"/>
                        <a:ext cx="3400425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0857" name="Object 9"/>
          <p:cNvGraphicFramePr>
            <a:graphicFrameLocks/>
          </p:cNvGraphicFramePr>
          <p:nvPr/>
        </p:nvGraphicFramePr>
        <p:xfrm>
          <a:off x="1727200" y="5092700"/>
          <a:ext cx="3325813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0954" name="Equation" r:id="rId5" imgW="1409400" imgH="279360" progId="Equation.DSMT4">
                  <p:embed/>
                </p:oleObj>
              </mc:Choice>
              <mc:Fallback>
                <p:oleObj name="Equation" r:id="rId5" imgW="1409400" imgH="279360" progId="Equation.DSMT4">
                  <p:embed/>
                  <p:pic>
                    <p:nvPicPr>
                      <p:cNvPr id="0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200" y="5092700"/>
                        <a:ext cx="3325813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0858" name="Object 10"/>
          <p:cNvGraphicFramePr>
            <a:graphicFrameLocks/>
          </p:cNvGraphicFramePr>
          <p:nvPr/>
        </p:nvGraphicFramePr>
        <p:xfrm>
          <a:off x="1741488" y="5807075"/>
          <a:ext cx="6154737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0955" name="Equation" r:id="rId7" imgW="2539800" imgH="279360" progId="Equation.DSMT4">
                  <p:embed/>
                </p:oleObj>
              </mc:Choice>
              <mc:Fallback>
                <p:oleObj name="Equation" r:id="rId7" imgW="2539800" imgH="279360" progId="Equation.DSMT4">
                  <p:embed/>
                  <p:pic>
                    <p:nvPicPr>
                      <p:cNvPr id="0" name="Object 10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1488" y="5807075"/>
                        <a:ext cx="6154737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0859" name="Object 11"/>
          <p:cNvGraphicFramePr>
            <a:graphicFrameLocks noChangeAspect="1"/>
          </p:cNvGraphicFramePr>
          <p:nvPr/>
        </p:nvGraphicFramePr>
        <p:xfrm>
          <a:off x="20638" y="2881313"/>
          <a:ext cx="9199562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0956" name="Equation" r:id="rId9" imgW="3301920" imgH="507960" progId="Equation.DSMT4">
                  <p:embed/>
                </p:oleObj>
              </mc:Choice>
              <mc:Fallback>
                <p:oleObj name="Equation" r:id="rId9" imgW="3301920" imgH="50796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8" y="2881313"/>
                        <a:ext cx="9199562" cy="117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0852" name="Rectangle 4"/>
          <p:cNvSpPr>
            <a:spLocks noChangeArrowheads="1"/>
          </p:cNvSpPr>
          <p:nvPr/>
        </p:nvSpPr>
        <p:spPr bwMode="auto">
          <a:xfrm>
            <a:off x="5753100" y="258763"/>
            <a:ext cx="1709738" cy="23272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90862" name="Line 14"/>
          <p:cNvSpPr>
            <a:spLocks noChangeShapeType="1"/>
          </p:cNvSpPr>
          <p:nvPr/>
        </p:nvSpPr>
        <p:spPr bwMode="auto">
          <a:xfrm>
            <a:off x="5287963" y="779463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90863" name="Line 15"/>
          <p:cNvSpPr>
            <a:spLocks noChangeShapeType="1"/>
          </p:cNvSpPr>
          <p:nvPr/>
        </p:nvSpPr>
        <p:spPr bwMode="auto">
          <a:xfrm flipV="1">
            <a:off x="5287963" y="2286000"/>
            <a:ext cx="1066800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90864" name="Line 16"/>
          <p:cNvSpPr>
            <a:spLocks noChangeShapeType="1"/>
          </p:cNvSpPr>
          <p:nvPr/>
        </p:nvSpPr>
        <p:spPr bwMode="auto">
          <a:xfrm rot="5400000">
            <a:off x="5581650" y="1552576"/>
            <a:ext cx="15462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90865" name="AutoShape 17"/>
          <p:cNvSpPr>
            <a:spLocks noChangeArrowheads="1"/>
          </p:cNvSpPr>
          <p:nvPr/>
        </p:nvSpPr>
        <p:spPr bwMode="auto">
          <a:xfrm>
            <a:off x="5210175" y="738188"/>
            <a:ext cx="79375" cy="93662"/>
          </a:xfrm>
          <a:prstGeom prst="flowChartConnector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90866" name="AutoShape 18"/>
          <p:cNvSpPr>
            <a:spLocks noChangeArrowheads="1"/>
          </p:cNvSpPr>
          <p:nvPr/>
        </p:nvSpPr>
        <p:spPr bwMode="auto">
          <a:xfrm>
            <a:off x="5208588" y="2241550"/>
            <a:ext cx="79375" cy="93663"/>
          </a:xfrm>
          <a:prstGeom prst="flowChartConnector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pSp>
        <p:nvGrpSpPr>
          <p:cNvPr id="590867" name="Group 19"/>
          <p:cNvGrpSpPr>
            <a:grpSpLocks/>
          </p:cNvGrpSpPr>
          <p:nvPr/>
        </p:nvGrpSpPr>
        <p:grpSpPr bwMode="auto">
          <a:xfrm>
            <a:off x="6843713" y="735013"/>
            <a:ext cx="1147762" cy="1597025"/>
            <a:chOff x="4256" y="1053"/>
            <a:chExt cx="723" cy="1006"/>
          </a:xfrm>
        </p:grpSpPr>
        <p:sp>
          <p:nvSpPr>
            <p:cNvPr id="590868" name="Line 20"/>
            <p:cNvSpPr>
              <a:spLocks noChangeShapeType="1"/>
            </p:cNvSpPr>
            <p:nvPr/>
          </p:nvSpPr>
          <p:spPr bwMode="auto">
            <a:xfrm rot="10800000">
              <a:off x="4257" y="2034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90869" name="Line 21"/>
            <p:cNvSpPr>
              <a:spLocks noChangeShapeType="1"/>
            </p:cNvSpPr>
            <p:nvPr/>
          </p:nvSpPr>
          <p:spPr bwMode="auto">
            <a:xfrm rot="10800000" flipV="1">
              <a:off x="4256" y="1066"/>
              <a:ext cx="671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90870" name="Line 22"/>
            <p:cNvSpPr>
              <a:spLocks noChangeShapeType="1"/>
            </p:cNvSpPr>
            <p:nvPr/>
          </p:nvSpPr>
          <p:spPr bwMode="auto">
            <a:xfrm rot="16200000">
              <a:off x="3770" y="1547"/>
              <a:ext cx="9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90871" name="AutoShape 23"/>
            <p:cNvSpPr>
              <a:spLocks noChangeArrowheads="1"/>
            </p:cNvSpPr>
            <p:nvPr/>
          </p:nvSpPr>
          <p:spPr bwMode="auto">
            <a:xfrm rot="10800000">
              <a:off x="4928" y="2000"/>
              <a:ext cx="50" cy="59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E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90872" name="AutoShape 24"/>
            <p:cNvSpPr>
              <a:spLocks noChangeArrowheads="1"/>
            </p:cNvSpPr>
            <p:nvPr/>
          </p:nvSpPr>
          <p:spPr bwMode="auto">
            <a:xfrm rot="10800000">
              <a:off x="4929" y="1053"/>
              <a:ext cx="50" cy="59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E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590873" name="Rectangle 25"/>
          <p:cNvSpPr>
            <a:spLocks noChangeArrowheads="1"/>
          </p:cNvSpPr>
          <p:nvPr/>
        </p:nvSpPr>
        <p:spPr bwMode="auto">
          <a:xfrm rot="5400000">
            <a:off x="6091238" y="1443038"/>
            <a:ext cx="527050" cy="215900"/>
          </a:xfrm>
          <a:prstGeom prst="rect">
            <a:avLst/>
          </a:prstGeom>
          <a:solidFill>
            <a:srgbClr val="590322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90874" name="AutoShape 26"/>
          <p:cNvSpPr>
            <a:spLocks noChangeArrowheads="1"/>
          </p:cNvSpPr>
          <p:nvPr/>
        </p:nvSpPr>
        <p:spPr bwMode="auto">
          <a:xfrm rot="10800000">
            <a:off x="6646863" y="1193800"/>
            <a:ext cx="422275" cy="685800"/>
          </a:xfrm>
          <a:prstGeom prst="diamond">
            <a:avLst/>
          </a:prstGeom>
          <a:solidFill>
            <a:srgbClr val="59032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90875" name="Line 27"/>
          <p:cNvSpPr>
            <a:spLocks noChangeShapeType="1"/>
          </p:cNvSpPr>
          <p:nvPr/>
        </p:nvSpPr>
        <p:spPr bwMode="auto">
          <a:xfrm rot="10800000">
            <a:off x="6645275" y="1535113"/>
            <a:ext cx="419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0876" name="Line 28"/>
          <p:cNvSpPr>
            <a:spLocks noChangeShapeType="1"/>
          </p:cNvSpPr>
          <p:nvPr/>
        </p:nvSpPr>
        <p:spPr bwMode="auto">
          <a:xfrm rot="5400000">
            <a:off x="6711156" y="2037557"/>
            <a:ext cx="2778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90877" name="Line 29"/>
          <p:cNvSpPr>
            <a:spLocks noChangeShapeType="1"/>
          </p:cNvSpPr>
          <p:nvPr/>
        </p:nvSpPr>
        <p:spPr bwMode="auto">
          <a:xfrm>
            <a:off x="6278563" y="2286000"/>
            <a:ext cx="6254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90878" name="Text Box 30"/>
          <p:cNvSpPr txBox="1">
            <a:spLocks noChangeArrowheads="1"/>
          </p:cNvSpPr>
          <p:nvPr/>
        </p:nvSpPr>
        <p:spPr bwMode="auto">
          <a:xfrm>
            <a:off x="4933950" y="358775"/>
            <a:ext cx="968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b</a:t>
            </a:r>
          </a:p>
        </p:txBody>
      </p:sp>
      <p:sp>
        <p:nvSpPr>
          <p:cNvPr id="590879" name="Text Box 31"/>
          <p:cNvSpPr txBox="1">
            <a:spLocks noChangeArrowheads="1"/>
          </p:cNvSpPr>
          <p:nvPr/>
        </p:nvSpPr>
        <p:spPr bwMode="auto">
          <a:xfrm>
            <a:off x="7667625" y="320675"/>
            <a:ext cx="3794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c</a:t>
            </a:r>
          </a:p>
        </p:txBody>
      </p:sp>
      <p:sp>
        <p:nvSpPr>
          <p:cNvPr id="590880" name="Text Box 32"/>
          <p:cNvSpPr txBox="1">
            <a:spLocks noChangeArrowheads="1"/>
          </p:cNvSpPr>
          <p:nvPr/>
        </p:nvSpPr>
        <p:spPr bwMode="auto">
          <a:xfrm>
            <a:off x="5794375" y="1862138"/>
            <a:ext cx="968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e</a:t>
            </a:r>
          </a:p>
        </p:txBody>
      </p:sp>
      <p:sp>
        <p:nvSpPr>
          <p:cNvPr id="590881" name="Text Box 33"/>
          <p:cNvSpPr txBox="1">
            <a:spLocks noChangeArrowheads="1"/>
          </p:cNvSpPr>
          <p:nvPr/>
        </p:nvSpPr>
        <p:spPr bwMode="auto">
          <a:xfrm>
            <a:off x="4784725" y="692150"/>
            <a:ext cx="968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+</a:t>
            </a:r>
          </a:p>
        </p:txBody>
      </p:sp>
      <p:sp>
        <p:nvSpPr>
          <p:cNvPr id="590882" name="Text Box 34"/>
          <p:cNvSpPr txBox="1">
            <a:spLocks noChangeArrowheads="1"/>
          </p:cNvSpPr>
          <p:nvPr/>
        </p:nvSpPr>
        <p:spPr bwMode="auto">
          <a:xfrm>
            <a:off x="4822825" y="1852613"/>
            <a:ext cx="968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-</a:t>
            </a:r>
          </a:p>
        </p:txBody>
      </p:sp>
      <p:sp>
        <p:nvSpPr>
          <p:cNvPr id="590883" name="Text Box 35"/>
          <p:cNvSpPr txBox="1">
            <a:spLocks noChangeArrowheads="1"/>
          </p:cNvSpPr>
          <p:nvPr/>
        </p:nvSpPr>
        <p:spPr bwMode="auto">
          <a:xfrm>
            <a:off x="4940300" y="1281113"/>
            <a:ext cx="8715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i="1"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2800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be</a:t>
            </a:r>
            <a:endParaRPr lang="en-US" altLang="zh-CN" sz="2800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590884" name="Text Box 36"/>
          <p:cNvSpPr txBox="1">
            <a:spLocks noChangeArrowheads="1"/>
          </p:cNvSpPr>
          <p:nvPr/>
        </p:nvSpPr>
        <p:spPr bwMode="auto">
          <a:xfrm>
            <a:off x="5303838" y="712788"/>
            <a:ext cx="968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i="1"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800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b</a:t>
            </a:r>
            <a:endParaRPr lang="en-US" altLang="zh-CN" sz="2800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590885" name="Line 37"/>
          <p:cNvSpPr>
            <a:spLocks noChangeShapeType="1"/>
          </p:cNvSpPr>
          <p:nvPr/>
        </p:nvSpPr>
        <p:spPr bwMode="auto">
          <a:xfrm>
            <a:off x="5545138" y="779463"/>
            <a:ext cx="5064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590886" name="Object 38"/>
          <p:cNvGraphicFramePr>
            <a:graphicFrameLocks noChangeAspect="1"/>
          </p:cNvGraphicFramePr>
          <p:nvPr/>
        </p:nvGraphicFramePr>
        <p:xfrm>
          <a:off x="6978650" y="1308100"/>
          <a:ext cx="581025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0957" name="Equation" r:id="rId11" imgW="279360" imgH="253800" progId="Equation.DSMT4">
                  <p:embed/>
                </p:oleObj>
              </mc:Choice>
              <mc:Fallback>
                <p:oleObj name="Equation" r:id="rId11" imgW="279360" imgH="253800" progId="Equation.DSMT4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8650" y="1308100"/>
                        <a:ext cx="581025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0887" name="Line 39"/>
          <p:cNvSpPr>
            <a:spLocks noChangeShapeType="1"/>
          </p:cNvSpPr>
          <p:nvPr/>
        </p:nvSpPr>
        <p:spPr bwMode="auto">
          <a:xfrm rot="5400000">
            <a:off x="6900069" y="1531144"/>
            <a:ext cx="1535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90888" name="Rectangle 40"/>
          <p:cNvSpPr>
            <a:spLocks noChangeArrowheads="1"/>
          </p:cNvSpPr>
          <p:nvPr/>
        </p:nvSpPr>
        <p:spPr bwMode="auto">
          <a:xfrm rot="5400000">
            <a:off x="7404100" y="1455738"/>
            <a:ext cx="527050" cy="215900"/>
          </a:xfrm>
          <a:prstGeom prst="rect">
            <a:avLst/>
          </a:prstGeom>
          <a:solidFill>
            <a:srgbClr val="590322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90889" name="Text Box 41"/>
          <p:cNvSpPr txBox="1">
            <a:spLocks noChangeArrowheads="1"/>
          </p:cNvSpPr>
          <p:nvPr/>
        </p:nvSpPr>
        <p:spPr bwMode="auto">
          <a:xfrm>
            <a:off x="7623175" y="1308100"/>
            <a:ext cx="69373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i="1">
                <a:latin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800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l</a:t>
            </a:r>
            <a:endParaRPr lang="en-US" altLang="zh-CN" sz="2800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590890" name="Text Box 42"/>
          <p:cNvSpPr txBox="1">
            <a:spLocks noChangeArrowheads="1"/>
          </p:cNvSpPr>
          <p:nvPr/>
        </p:nvSpPr>
        <p:spPr bwMode="auto">
          <a:xfrm>
            <a:off x="6786563" y="228600"/>
            <a:ext cx="968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i="1"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800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c</a:t>
            </a:r>
            <a:endParaRPr lang="en-US" altLang="zh-CN" sz="2800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590891" name="Line 43"/>
          <p:cNvSpPr>
            <a:spLocks noChangeShapeType="1"/>
          </p:cNvSpPr>
          <p:nvPr/>
        </p:nvSpPr>
        <p:spPr bwMode="auto">
          <a:xfrm rot="10800000">
            <a:off x="6884988" y="760413"/>
            <a:ext cx="5064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90892" name="Text Box 44"/>
          <p:cNvSpPr txBox="1">
            <a:spLocks noChangeArrowheads="1"/>
          </p:cNvSpPr>
          <p:nvPr/>
        </p:nvSpPr>
        <p:spPr bwMode="auto">
          <a:xfrm>
            <a:off x="5499100" y="1169988"/>
            <a:ext cx="968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i="1">
                <a:latin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800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be</a:t>
            </a:r>
            <a:endParaRPr lang="en-US" altLang="zh-CN" sz="2800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590893" name="Text Box 45"/>
          <p:cNvSpPr txBox="1">
            <a:spLocks noChangeArrowheads="1"/>
          </p:cNvSpPr>
          <p:nvPr/>
        </p:nvSpPr>
        <p:spPr bwMode="auto">
          <a:xfrm>
            <a:off x="7716838" y="473075"/>
            <a:ext cx="968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i="1">
                <a:latin typeface="Times New Roman" panose="02020603050405020304" pitchFamily="18" charset="0"/>
                <a:sym typeface="Symbol" panose="05050102010706020507" pitchFamily="18" charset="2"/>
              </a:rPr>
              <a:t>+</a:t>
            </a:r>
          </a:p>
        </p:txBody>
      </p:sp>
      <p:sp>
        <p:nvSpPr>
          <p:cNvPr id="590894" name="Text Box 46"/>
          <p:cNvSpPr txBox="1">
            <a:spLocks noChangeArrowheads="1"/>
          </p:cNvSpPr>
          <p:nvPr/>
        </p:nvSpPr>
        <p:spPr bwMode="auto">
          <a:xfrm>
            <a:off x="7775575" y="1982788"/>
            <a:ext cx="968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i="1">
                <a:latin typeface="Times New Roman" panose="02020603050405020304" pitchFamily="18" charset="0"/>
                <a:sym typeface="Symbol" panose="05050102010706020507" pitchFamily="18" charset="2"/>
              </a:rPr>
              <a:t>-</a:t>
            </a:r>
          </a:p>
        </p:txBody>
      </p:sp>
      <p:sp>
        <p:nvSpPr>
          <p:cNvPr id="590895" name="Text Box 47"/>
          <p:cNvSpPr txBox="1">
            <a:spLocks noChangeArrowheads="1"/>
          </p:cNvSpPr>
          <p:nvPr/>
        </p:nvSpPr>
        <p:spPr bwMode="auto">
          <a:xfrm>
            <a:off x="7947025" y="1270000"/>
            <a:ext cx="968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i="1"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0</a:t>
            </a:r>
            <a:endParaRPr lang="en-US" altLang="zh-CN" sz="280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pSp>
        <p:nvGrpSpPr>
          <p:cNvPr id="590896" name="Group 48"/>
          <p:cNvGrpSpPr>
            <a:grpSpLocks/>
          </p:cNvGrpSpPr>
          <p:nvPr/>
        </p:nvGrpSpPr>
        <p:grpSpPr bwMode="auto">
          <a:xfrm>
            <a:off x="6462713" y="2279650"/>
            <a:ext cx="328612" cy="263525"/>
            <a:chOff x="836" y="3337"/>
            <a:chExt cx="207" cy="166"/>
          </a:xfrm>
        </p:grpSpPr>
        <p:sp>
          <p:nvSpPr>
            <p:cNvPr id="590897" name="Line 49"/>
            <p:cNvSpPr>
              <a:spLocks noChangeShapeType="1"/>
            </p:cNvSpPr>
            <p:nvPr/>
          </p:nvSpPr>
          <p:spPr bwMode="auto">
            <a:xfrm rot="5400000">
              <a:off x="853" y="3420"/>
              <a:ext cx="1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90898" name="Line 50"/>
            <p:cNvSpPr>
              <a:spLocks noChangeShapeType="1"/>
            </p:cNvSpPr>
            <p:nvPr/>
          </p:nvSpPr>
          <p:spPr bwMode="auto">
            <a:xfrm>
              <a:off x="836" y="3492"/>
              <a:ext cx="2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590899" name="Rectangle 51"/>
          <p:cNvSpPr>
            <a:spLocks noChangeArrowheads="1"/>
          </p:cNvSpPr>
          <p:nvPr/>
        </p:nvSpPr>
        <p:spPr bwMode="auto">
          <a:xfrm>
            <a:off x="6772275" y="251936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zh-CN" altLang="en-US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590942" name="AutoShape 94"/>
          <p:cNvSpPr>
            <a:spLocks noChangeArrowheads="1"/>
          </p:cNvSpPr>
          <p:nvPr/>
        </p:nvSpPr>
        <p:spPr bwMode="auto">
          <a:xfrm>
            <a:off x="0" y="0"/>
            <a:ext cx="4419600" cy="628650"/>
          </a:xfrm>
          <a:prstGeom prst="ribbon2">
            <a:avLst>
              <a:gd name="adj1" fmla="val 12500"/>
              <a:gd name="adj2" fmla="val 50000"/>
            </a:avLst>
          </a:prstGeom>
          <a:solidFill>
            <a:srgbClr val="59032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例题1.9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0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590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90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90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90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90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0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90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90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90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0854" grpId="0" autoUpdateAnimBg="0"/>
      <p:bldP spid="590852" grpId="0" animBg="1"/>
      <p:bldP spid="590942" grpId="0" animBg="1" autoUpdateAnimBg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7" name="Rectangle 3"/>
          <p:cNvSpPr>
            <a:spLocks noChangeArrowheads="1"/>
          </p:cNvSpPr>
          <p:nvPr/>
        </p:nvSpPr>
        <p:spPr bwMode="auto">
          <a:xfrm>
            <a:off x="533400" y="1733550"/>
            <a:ext cx="2438400" cy="14478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94948" name="Text Box 4"/>
          <p:cNvSpPr txBox="1">
            <a:spLocks noChangeArrowheads="1"/>
          </p:cNvSpPr>
          <p:nvPr/>
        </p:nvSpPr>
        <p:spPr bwMode="auto">
          <a:xfrm>
            <a:off x="1162050" y="1116013"/>
            <a:ext cx="3984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+</a:t>
            </a:r>
          </a:p>
        </p:txBody>
      </p:sp>
      <p:sp>
        <p:nvSpPr>
          <p:cNvPr id="594949" name="Text Box 5"/>
          <p:cNvSpPr txBox="1">
            <a:spLocks noChangeArrowheads="1"/>
          </p:cNvSpPr>
          <p:nvPr/>
        </p:nvSpPr>
        <p:spPr bwMode="auto">
          <a:xfrm>
            <a:off x="1371600" y="1138238"/>
            <a:ext cx="781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endParaRPr lang="en-US" altLang="zh-CN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pSp>
        <p:nvGrpSpPr>
          <p:cNvPr id="594951" name="Group 7"/>
          <p:cNvGrpSpPr>
            <a:grpSpLocks/>
          </p:cNvGrpSpPr>
          <p:nvPr/>
        </p:nvGrpSpPr>
        <p:grpSpPr bwMode="auto">
          <a:xfrm>
            <a:off x="1543050" y="1524000"/>
            <a:ext cx="723900" cy="419100"/>
            <a:chOff x="912" y="960"/>
            <a:chExt cx="456" cy="264"/>
          </a:xfrm>
        </p:grpSpPr>
        <p:grpSp>
          <p:nvGrpSpPr>
            <p:cNvPr id="594952" name="Group 8"/>
            <p:cNvGrpSpPr>
              <a:grpSpLocks/>
            </p:cNvGrpSpPr>
            <p:nvPr/>
          </p:nvGrpSpPr>
          <p:grpSpPr bwMode="auto">
            <a:xfrm rot="5400000">
              <a:off x="906" y="966"/>
              <a:ext cx="264" cy="252"/>
              <a:chOff x="1032" y="3252"/>
              <a:chExt cx="264" cy="252"/>
            </a:xfrm>
          </p:grpSpPr>
          <p:sp>
            <p:nvSpPr>
              <p:cNvPr id="594953" name="Oval 9"/>
              <p:cNvSpPr>
                <a:spLocks noChangeArrowheads="1"/>
              </p:cNvSpPr>
              <p:nvPr/>
            </p:nvSpPr>
            <p:spPr bwMode="auto">
              <a:xfrm>
                <a:off x="1044" y="3252"/>
                <a:ext cx="252" cy="252"/>
              </a:xfrm>
              <a:prstGeom prst="ellipse">
                <a:avLst/>
              </a:prstGeom>
              <a:solidFill>
                <a:srgbClr val="59032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94954" name="Line 10"/>
              <p:cNvSpPr>
                <a:spLocks noChangeShapeType="1"/>
              </p:cNvSpPr>
              <p:nvPr/>
            </p:nvSpPr>
            <p:spPr bwMode="auto">
              <a:xfrm>
                <a:off x="1032" y="3384"/>
                <a:ext cx="26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94955" name="Line 11"/>
            <p:cNvSpPr>
              <a:spLocks noChangeShapeType="1"/>
            </p:cNvSpPr>
            <p:nvPr/>
          </p:nvSpPr>
          <p:spPr bwMode="auto">
            <a:xfrm flipV="1">
              <a:off x="1164" y="1092"/>
              <a:ext cx="2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594956" name="Text Box 12"/>
          <p:cNvSpPr txBox="1">
            <a:spLocks noChangeArrowheads="1"/>
          </p:cNvSpPr>
          <p:nvPr/>
        </p:nvSpPr>
        <p:spPr bwMode="auto">
          <a:xfrm>
            <a:off x="1333500" y="1866900"/>
            <a:ext cx="87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A</a:t>
            </a:r>
          </a:p>
        </p:txBody>
      </p:sp>
      <p:sp>
        <p:nvSpPr>
          <p:cNvPr id="594959" name="Rectangle 15"/>
          <p:cNvSpPr>
            <a:spLocks noChangeArrowheads="1"/>
          </p:cNvSpPr>
          <p:nvPr/>
        </p:nvSpPr>
        <p:spPr bwMode="auto">
          <a:xfrm>
            <a:off x="2867025" y="2206625"/>
            <a:ext cx="209550" cy="514350"/>
          </a:xfrm>
          <a:prstGeom prst="rect">
            <a:avLst/>
          </a:prstGeom>
          <a:solidFill>
            <a:srgbClr val="59032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94960" name="Text Box 16"/>
          <p:cNvSpPr txBox="1">
            <a:spLocks noChangeArrowheads="1"/>
          </p:cNvSpPr>
          <p:nvPr/>
        </p:nvSpPr>
        <p:spPr bwMode="auto">
          <a:xfrm>
            <a:off x="3019425" y="1809750"/>
            <a:ext cx="495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+</a:t>
            </a:r>
          </a:p>
        </p:txBody>
      </p:sp>
      <p:sp>
        <p:nvSpPr>
          <p:cNvPr id="594961" name="Text Box 17"/>
          <p:cNvSpPr txBox="1">
            <a:spLocks noChangeArrowheads="1"/>
          </p:cNvSpPr>
          <p:nvPr/>
        </p:nvSpPr>
        <p:spPr bwMode="auto">
          <a:xfrm>
            <a:off x="3019425" y="2597150"/>
            <a:ext cx="495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-</a:t>
            </a:r>
          </a:p>
        </p:txBody>
      </p:sp>
      <p:sp>
        <p:nvSpPr>
          <p:cNvPr id="594962" name="Text Box 18"/>
          <p:cNvSpPr txBox="1">
            <a:spLocks noChangeArrowheads="1"/>
          </p:cNvSpPr>
          <p:nvPr/>
        </p:nvSpPr>
        <p:spPr bwMode="auto">
          <a:xfrm>
            <a:off x="3019425" y="2206625"/>
            <a:ext cx="495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</a:p>
        </p:txBody>
      </p:sp>
      <p:sp>
        <p:nvSpPr>
          <p:cNvPr id="594963" name="Text Box 19"/>
          <p:cNvSpPr txBox="1">
            <a:spLocks noChangeArrowheads="1"/>
          </p:cNvSpPr>
          <p:nvPr/>
        </p:nvSpPr>
        <p:spPr bwMode="auto">
          <a:xfrm>
            <a:off x="2266950" y="2206625"/>
            <a:ext cx="723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4</a:t>
            </a:r>
          </a:p>
        </p:txBody>
      </p:sp>
      <p:sp>
        <p:nvSpPr>
          <p:cNvPr id="594964" name="Text Box 20"/>
          <p:cNvSpPr txBox="1">
            <a:spLocks noChangeArrowheads="1"/>
          </p:cNvSpPr>
          <p:nvPr/>
        </p:nvSpPr>
        <p:spPr bwMode="auto">
          <a:xfrm>
            <a:off x="2047875" y="1062038"/>
            <a:ext cx="3984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-</a:t>
            </a:r>
          </a:p>
        </p:txBody>
      </p:sp>
      <p:sp>
        <p:nvSpPr>
          <p:cNvPr id="594966" name="AutoShape 22"/>
          <p:cNvSpPr>
            <a:spLocks noChangeArrowheads="1"/>
          </p:cNvSpPr>
          <p:nvPr/>
        </p:nvSpPr>
        <p:spPr bwMode="auto">
          <a:xfrm rot="10800000">
            <a:off x="311150" y="2114550"/>
            <a:ext cx="423863" cy="685800"/>
          </a:xfrm>
          <a:prstGeom prst="diamond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967" name="Line 23"/>
          <p:cNvSpPr>
            <a:spLocks noChangeShapeType="1"/>
          </p:cNvSpPr>
          <p:nvPr/>
        </p:nvSpPr>
        <p:spPr bwMode="auto">
          <a:xfrm rot="5400000">
            <a:off x="-198437" y="2457450"/>
            <a:ext cx="14478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94968" name="Text Box 24"/>
          <p:cNvSpPr txBox="1">
            <a:spLocks noChangeArrowheads="1"/>
          </p:cNvSpPr>
          <p:nvPr/>
        </p:nvSpPr>
        <p:spPr bwMode="auto">
          <a:xfrm rot="5400000">
            <a:off x="578643" y="1777207"/>
            <a:ext cx="392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594969" name="Text Box 25"/>
          <p:cNvSpPr txBox="1">
            <a:spLocks noChangeArrowheads="1"/>
          </p:cNvSpPr>
          <p:nvPr/>
        </p:nvSpPr>
        <p:spPr bwMode="auto">
          <a:xfrm>
            <a:off x="639763" y="259715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-</a:t>
            </a:r>
          </a:p>
        </p:txBody>
      </p:sp>
      <p:sp>
        <p:nvSpPr>
          <p:cNvPr id="594970" name="Text Box 26"/>
          <p:cNvSpPr txBox="1">
            <a:spLocks noChangeArrowheads="1"/>
          </p:cNvSpPr>
          <p:nvPr/>
        </p:nvSpPr>
        <p:spPr bwMode="auto">
          <a:xfrm>
            <a:off x="641350" y="2201863"/>
            <a:ext cx="6080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</a:p>
        </p:txBody>
      </p:sp>
      <p:sp>
        <p:nvSpPr>
          <p:cNvPr id="594971" name="Text Box 27"/>
          <p:cNvSpPr txBox="1">
            <a:spLocks noChangeArrowheads="1"/>
          </p:cNvSpPr>
          <p:nvPr/>
        </p:nvSpPr>
        <p:spPr bwMode="auto">
          <a:xfrm>
            <a:off x="4038600" y="1268413"/>
            <a:ext cx="914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解：</a:t>
            </a:r>
          </a:p>
        </p:txBody>
      </p:sp>
      <p:sp>
        <p:nvSpPr>
          <p:cNvPr id="594972" name="Text Box 28"/>
          <p:cNvSpPr txBox="1">
            <a:spLocks noChangeArrowheads="1"/>
          </p:cNvSpPr>
          <p:nvPr/>
        </p:nvSpPr>
        <p:spPr bwMode="auto">
          <a:xfrm>
            <a:off x="4038600" y="1790700"/>
            <a:ext cx="3219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u=4×3=12V</a:t>
            </a:r>
          </a:p>
        </p:txBody>
      </p:sp>
      <p:sp>
        <p:nvSpPr>
          <p:cNvPr id="594973" name="Text Box 29"/>
          <p:cNvSpPr txBox="1">
            <a:spLocks noChangeArrowheads="1"/>
          </p:cNvSpPr>
          <p:nvPr/>
        </p:nvSpPr>
        <p:spPr bwMode="auto">
          <a:xfrm>
            <a:off x="4038600" y="2387600"/>
            <a:ext cx="2838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=2u-u=u=12V</a:t>
            </a:r>
          </a:p>
        </p:txBody>
      </p:sp>
      <p:sp>
        <p:nvSpPr>
          <p:cNvPr id="594974" name="Text Box 30"/>
          <p:cNvSpPr txBox="1">
            <a:spLocks noChangeArrowheads="1"/>
          </p:cNvSpPr>
          <p:nvPr/>
        </p:nvSpPr>
        <p:spPr bwMode="auto">
          <a:xfrm>
            <a:off x="963613" y="3397250"/>
            <a:ext cx="75707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电流源吸收功率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en-US" altLang="zh-CN" sz="28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=U</a:t>
            </a:r>
            <a:r>
              <a:rPr lang="en-US" altLang="zh-CN" sz="28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×3=12×3=36W(</a:t>
            </a: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关联）</a:t>
            </a:r>
          </a:p>
        </p:txBody>
      </p:sp>
      <p:sp>
        <p:nvSpPr>
          <p:cNvPr id="594975" name="Text Box 31"/>
          <p:cNvSpPr txBox="1">
            <a:spLocks noChangeArrowheads="1"/>
          </p:cNvSpPr>
          <p:nvPr/>
        </p:nvSpPr>
        <p:spPr bwMode="auto">
          <a:xfrm>
            <a:off x="965200" y="4006850"/>
            <a:ext cx="80264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受控源吸收功率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en-US" altLang="zh-CN" sz="28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= -2u×3 (</a:t>
            </a: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非关联）</a:t>
            </a:r>
          </a:p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                         = -2×12×3= -72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W&lt;0（</a:t>
            </a: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实为产生）</a:t>
            </a:r>
          </a:p>
        </p:txBody>
      </p:sp>
      <p:sp>
        <p:nvSpPr>
          <p:cNvPr id="594976" name="Text Box 32"/>
          <p:cNvSpPr txBox="1">
            <a:spLocks noChangeArrowheads="1"/>
          </p:cNvSpPr>
          <p:nvPr/>
        </p:nvSpPr>
        <p:spPr bwMode="auto">
          <a:xfrm>
            <a:off x="965200" y="5164138"/>
            <a:ext cx="71501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电阻吸收功率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en-US" altLang="zh-CN" sz="28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=u×3 = 36 (</a:t>
            </a: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关联)</a:t>
            </a:r>
          </a:p>
        </p:txBody>
      </p:sp>
      <p:sp>
        <p:nvSpPr>
          <p:cNvPr id="594977" name="Text Box 33"/>
          <p:cNvSpPr txBox="1">
            <a:spLocks noChangeArrowheads="1"/>
          </p:cNvSpPr>
          <p:nvPr/>
        </p:nvSpPr>
        <p:spPr bwMode="auto">
          <a:xfrm>
            <a:off x="3467100" y="687388"/>
            <a:ext cx="5524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如图电路，求各元件的功率。</a:t>
            </a:r>
          </a:p>
        </p:txBody>
      </p:sp>
      <p:sp>
        <p:nvSpPr>
          <p:cNvPr id="594978" name="Text Box 34"/>
          <p:cNvSpPr txBox="1">
            <a:spLocks noChangeArrowheads="1"/>
          </p:cNvSpPr>
          <p:nvPr/>
        </p:nvSpPr>
        <p:spPr bwMode="auto">
          <a:xfrm>
            <a:off x="1249363" y="6038850"/>
            <a:ext cx="56276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E0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注：      功率平衡：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en-US" altLang="zh-CN" sz="28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+P</a:t>
            </a:r>
            <a:r>
              <a:rPr lang="en-US" altLang="zh-CN" sz="28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+ P</a:t>
            </a:r>
            <a:r>
              <a:rPr lang="en-US" altLang="zh-CN" sz="28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=0</a:t>
            </a:r>
          </a:p>
        </p:txBody>
      </p:sp>
      <p:sp>
        <p:nvSpPr>
          <p:cNvPr id="594981" name="AutoShape 37"/>
          <p:cNvSpPr>
            <a:spLocks noChangeArrowheads="1"/>
          </p:cNvSpPr>
          <p:nvPr/>
        </p:nvSpPr>
        <p:spPr bwMode="auto">
          <a:xfrm>
            <a:off x="152400" y="0"/>
            <a:ext cx="4419600" cy="628650"/>
          </a:xfrm>
          <a:prstGeom prst="ribbon2">
            <a:avLst>
              <a:gd name="adj1" fmla="val 12500"/>
              <a:gd name="adj2" fmla="val 50000"/>
            </a:avLst>
          </a:prstGeom>
          <a:solidFill>
            <a:srgbClr val="59032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例题1.10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94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4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94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94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94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4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94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94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94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94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4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4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94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94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94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94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94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94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94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94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94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94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94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94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947" grpId="0" animBg="1"/>
      <p:bldP spid="594948" grpId="0" autoUpdateAnimBg="0"/>
      <p:bldP spid="594949" grpId="0" autoUpdateAnimBg="0"/>
      <p:bldP spid="594964" grpId="0" autoUpdateAnimBg="0"/>
      <p:bldP spid="594971" grpId="0" autoUpdateAnimBg="0"/>
      <p:bldP spid="594972" grpId="0" autoUpdateAnimBg="0"/>
      <p:bldP spid="594973" grpId="0" autoUpdateAnimBg="0"/>
      <p:bldP spid="594974" grpId="0" autoUpdateAnimBg="0"/>
      <p:bldP spid="594975" grpId="0" autoUpdateAnimBg="0"/>
      <p:bldP spid="594976" grpId="0" autoUpdateAnimBg="0"/>
      <p:bldP spid="594977" grpId="0" autoUpdateAnimBg="0"/>
      <p:bldP spid="594978" grpId="0" autoUpdateAnimBg="0"/>
      <p:bldP spid="594981" grpId="0" animBg="1" autoUpdateAnimBg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898" name="Text Box 2"/>
          <p:cNvSpPr txBox="1">
            <a:spLocks noChangeArrowheads="1"/>
          </p:cNvSpPr>
          <p:nvPr/>
        </p:nvSpPr>
        <p:spPr bwMode="auto">
          <a:xfrm>
            <a:off x="685800" y="304800"/>
            <a:ext cx="5867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4. 受控源与独立源的</a:t>
            </a:r>
            <a:r>
              <a:rPr lang="zh-CN" altLang="en-US" sz="36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比较</a:t>
            </a:r>
          </a:p>
        </p:txBody>
      </p:sp>
      <p:sp>
        <p:nvSpPr>
          <p:cNvPr id="592899" name="Text Box 3"/>
          <p:cNvSpPr txBox="1">
            <a:spLocks noChangeArrowheads="1"/>
          </p:cNvSpPr>
          <p:nvPr/>
        </p:nvSpPr>
        <p:spPr bwMode="auto">
          <a:xfrm>
            <a:off x="342900" y="1066800"/>
            <a:ext cx="8458200" cy="206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81000" indent="-381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571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20000"/>
              </a:lnSpc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(1) 独立源电压(或电流)由电源本身决定，与电路中其它电压、电流无关，而受控源电压(或电流)直接由控制量决定。</a:t>
            </a:r>
          </a:p>
        </p:txBody>
      </p:sp>
      <p:sp>
        <p:nvSpPr>
          <p:cNvPr id="592900" name="Text Box 4"/>
          <p:cNvSpPr txBox="1">
            <a:spLocks noChangeArrowheads="1"/>
          </p:cNvSpPr>
          <p:nvPr/>
        </p:nvSpPr>
        <p:spPr bwMode="auto">
          <a:xfrm>
            <a:off x="266700" y="3429000"/>
            <a:ext cx="8610600" cy="338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81000" indent="-381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571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20000"/>
              </a:lnSpc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(2) 独立源作为电路中“激励”，在电路中产生电压、电流，而受控源只是反映输出端与输入端的关系，在电路中不能作为“激励”。当控制量为零时，受控源被控制量也为零。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592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592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2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2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2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2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2898" grpId="0" autoUpdateAnimBg="0"/>
      <p:bldP spid="592899" grpId="0" autoUpdateAnimBg="0"/>
      <p:bldP spid="592900" grpId="0" autoUpdateAnimBg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590322"/>
          </a:solidFill>
        </p:spPr>
        <p:txBody>
          <a:bodyPr/>
          <a:lstStyle/>
          <a:p>
            <a:r>
              <a:rPr lang="zh-CN" altLang="en-US"/>
              <a:t>作业</a:t>
            </a:r>
          </a:p>
        </p:txBody>
      </p:sp>
      <p:sp>
        <p:nvSpPr>
          <p:cNvPr id="473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P23，1－3</a:t>
            </a:r>
            <a:r>
              <a:rPr lang="zh-CN" altLang="en-US"/>
              <a:t>题</a:t>
            </a:r>
          </a:p>
          <a:p>
            <a:r>
              <a:rPr lang="en-US" altLang="zh-CN"/>
              <a:t>P23，1－4</a:t>
            </a:r>
            <a:r>
              <a:rPr lang="zh-CN" altLang="en-US"/>
              <a:t>题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6946" name="Object 2"/>
          <p:cNvGraphicFramePr>
            <a:graphicFrameLocks noChangeAspect="1"/>
          </p:cNvGraphicFramePr>
          <p:nvPr/>
        </p:nvGraphicFramePr>
        <p:xfrm>
          <a:off x="0" y="0"/>
          <a:ext cx="9369425" cy="687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6952" name="图像文档" r:id="rId3" imgW="7086600" imgH="5086440" progId="Imaging.Document">
                  <p:embed/>
                </p:oleObj>
              </mc:Choice>
              <mc:Fallback>
                <p:oleObj name="图像文档" r:id="rId3" imgW="7086600" imgH="5086440" progId="Imaging.Document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36000" contrast="-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369425" cy="687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99CC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6947" name="Text Box 3"/>
          <p:cNvSpPr txBox="1">
            <a:spLocks noChangeArrowheads="1"/>
          </p:cNvSpPr>
          <p:nvPr/>
        </p:nvSpPr>
        <p:spPr bwMode="auto">
          <a:xfrm>
            <a:off x="2852738" y="3703638"/>
            <a:ext cx="3843337" cy="1433512"/>
          </a:xfrm>
          <a:prstGeom prst="rect">
            <a:avLst/>
          </a:prstGeom>
          <a:solidFill>
            <a:srgbClr val="5903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8800" b="0">
                <a:latin typeface="Times New Roman" panose="02020603050405020304" pitchFamily="18" charset="0"/>
                <a:ea typeface="隶书" panose="02010509060101010101" pitchFamily="49" charset="-122"/>
              </a:rPr>
              <a:t>结   束</a:t>
            </a:r>
          </a:p>
        </p:txBody>
      </p:sp>
      <p:sp>
        <p:nvSpPr>
          <p:cNvPr id="466948" name="Text Box 4"/>
          <p:cNvSpPr txBox="1">
            <a:spLocks noChangeArrowheads="1"/>
          </p:cNvSpPr>
          <p:nvPr/>
        </p:nvSpPr>
        <p:spPr bwMode="auto">
          <a:xfrm>
            <a:off x="3348038" y="604838"/>
            <a:ext cx="2952750" cy="1198562"/>
          </a:xfrm>
          <a:prstGeom prst="rect">
            <a:avLst/>
          </a:prstGeom>
          <a:solidFill>
            <a:srgbClr val="59032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571500"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14500"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86000"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zh-CN" altLang="zh-CN" sz="7200">
                <a:solidFill>
                  <a:srgbClr val="FFFF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第</a:t>
            </a:r>
            <a:r>
              <a:rPr lang="zh-CN" altLang="en-US" sz="7200">
                <a:solidFill>
                  <a:srgbClr val="FFFF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1 </a:t>
            </a:r>
            <a:r>
              <a:rPr lang="zh-CN" altLang="zh-CN" sz="7200">
                <a:solidFill>
                  <a:srgbClr val="FFFF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章</a:t>
            </a:r>
            <a:endParaRPr lang="zh-CN" altLang="en-US" sz="2800">
              <a:solidFill>
                <a:srgbClr val="FFFF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ost Modern">
  <a:themeElements>
    <a:clrScheme name="">
      <a:dk1>
        <a:srgbClr val="990000"/>
      </a:dk1>
      <a:lt1>
        <a:srgbClr val="FFFFFF"/>
      </a:lt1>
      <a:dk2>
        <a:srgbClr val="000000"/>
      </a:dk2>
      <a:lt2>
        <a:srgbClr val="FFFFFF"/>
      </a:lt2>
      <a:accent1>
        <a:srgbClr val="BABE90"/>
      </a:accent1>
      <a:accent2>
        <a:srgbClr val="FFFFFF"/>
      </a:accent2>
      <a:accent3>
        <a:srgbClr val="AAAAAA"/>
      </a:accent3>
      <a:accent4>
        <a:srgbClr val="DADADA"/>
      </a:accent4>
      <a:accent5>
        <a:srgbClr val="D9DBC6"/>
      </a:accent5>
      <a:accent6>
        <a:srgbClr val="E7E7E7"/>
      </a:accent6>
      <a:hlink>
        <a:srgbClr val="00FF00"/>
      </a:hlink>
      <a:folHlink>
        <a:srgbClr val="00FF00"/>
      </a:folHlink>
    </a:clrScheme>
    <a:fontScheme name="Post Modern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Post Modern 1">
        <a:dk1>
          <a:srgbClr val="8383AD"/>
        </a:dk1>
        <a:lt1>
          <a:srgbClr val="FEFED6"/>
        </a:lt1>
        <a:dk2>
          <a:srgbClr val="404176"/>
        </a:dk2>
        <a:lt2>
          <a:srgbClr val="969696"/>
        </a:lt2>
        <a:accent1>
          <a:srgbClr val="BABE90"/>
        </a:accent1>
        <a:accent2>
          <a:srgbClr val="666699"/>
        </a:accent2>
        <a:accent3>
          <a:srgbClr val="FEFEE8"/>
        </a:accent3>
        <a:accent4>
          <a:srgbClr val="6F6F9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 Modern 2">
        <a:dk1>
          <a:srgbClr val="8383AD"/>
        </a:dk1>
        <a:lt1>
          <a:srgbClr val="FFFFFF"/>
        </a:lt1>
        <a:dk2>
          <a:srgbClr val="404176"/>
        </a:dk2>
        <a:lt2>
          <a:srgbClr val="969696"/>
        </a:lt2>
        <a:accent1>
          <a:srgbClr val="BABE90"/>
        </a:accent1>
        <a:accent2>
          <a:srgbClr val="666699"/>
        </a:accent2>
        <a:accent3>
          <a:srgbClr val="FFFFFF"/>
        </a:accent3>
        <a:accent4>
          <a:srgbClr val="6F6F9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 Modern 3">
        <a:dk1>
          <a:srgbClr val="4D4D4D"/>
        </a:dk1>
        <a:lt1>
          <a:srgbClr val="FFFFFF"/>
        </a:lt1>
        <a:dk2>
          <a:srgbClr val="000000"/>
        </a:dk2>
        <a:lt2>
          <a:srgbClr val="969696"/>
        </a:lt2>
        <a:accent1>
          <a:srgbClr val="DDDDDD"/>
        </a:accent1>
        <a:accent2>
          <a:srgbClr val="5F5F5F"/>
        </a:accent2>
        <a:accent3>
          <a:srgbClr val="FFFFFF"/>
        </a:accent3>
        <a:accent4>
          <a:srgbClr val="404040"/>
        </a:accent4>
        <a:accent5>
          <a:srgbClr val="EBEBEB"/>
        </a:accent5>
        <a:accent6>
          <a:srgbClr val="555555"/>
        </a:accent6>
        <a:hlink>
          <a:srgbClr val="C0C0C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 Modern 4">
        <a:dk1>
          <a:srgbClr val="424262"/>
        </a:dk1>
        <a:lt1>
          <a:srgbClr val="FFFFFF"/>
        </a:lt1>
        <a:dk2>
          <a:srgbClr val="22659C"/>
        </a:dk2>
        <a:lt2>
          <a:srgbClr val="A4AEC2"/>
        </a:lt2>
        <a:accent1>
          <a:srgbClr val="B1C7E7"/>
        </a:accent1>
        <a:accent2>
          <a:srgbClr val="494983"/>
        </a:accent2>
        <a:accent3>
          <a:srgbClr val="FFFFFF"/>
        </a:accent3>
        <a:accent4>
          <a:srgbClr val="373753"/>
        </a:accent4>
        <a:accent5>
          <a:srgbClr val="D5E0F1"/>
        </a:accent5>
        <a:accent6>
          <a:srgbClr val="414176"/>
        </a:accent6>
        <a:hlink>
          <a:srgbClr val="6EADC4"/>
        </a:hlink>
        <a:folHlink>
          <a:srgbClr val="3E688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 Modern 5">
        <a:dk1>
          <a:srgbClr val="000000"/>
        </a:dk1>
        <a:lt1>
          <a:srgbClr val="FFFFFF"/>
        </a:lt1>
        <a:dk2>
          <a:srgbClr val="404176"/>
        </a:dk2>
        <a:lt2>
          <a:srgbClr val="969696"/>
        </a:lt2>
        <a:accent1>
          <a:srgbClr val="B4CD81"/>
        </a:accent1>
        <a:accent2>
          <a:srgbClr val="717EB5"/>
        </a:accent2>
        <a:accent3>
          <a:srgbClr val="FFFFFF"/>
        </a:accent3>
        <a:accent4>
          <a:srgbClr val="000000"/>
        </a:accent4>
        <a:accent5>
          <a:srgbClr val="D6E3C1"/>
        </a:accent5>
        <a:accent6>
          <a:srgbClr val="6672A4"/>
        </a:accent6>
        <a:hlink>
          <a:srgbClr val="D793C2"/>
        </a:hlink>
        <a:folHlink>
          <a:srgbClr val="8267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 Modern 6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B4CD81"/>
        </a:accent1>
        <a:accent2>
          <a:srgbClr val="DEA45E"/>
        </a:accent2>
        <a:accent3>
          <a:srgbClr val="FFFFFF"/>
        </a:accent3>
        <a:accent4>
          <a:srgbClr val="000000"/>
        </a:accent4>
        <a:accent5>
          <a:srgbClr val="D6E3C1"/>
        </a:accent5>
        <a:accent6>
          <a:srgbClr val="C99454"/>
        </a:accent6>
        <a:hlink>
          <a:srgbClr val="D793C2"/>
        </a:hlink>
        <a:folHlink>
          <a:srgbClr val="A08BB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 Modern 7">
        <a:dk1>
          <a:srgbClr val="111111"/>
        </a:dk1>
        <a:lt1>
          <a:srgbClr val="FAF5D2"/>
        </a:lt1>
        <a:dk2>
          <a:srgbClr val="4D4D4D"/>
        </a:dk2>
        <a:lt2>
          <a:srgbClr val="D0C59E"/>
        </a:lt2>
        <a:accent1>
          <a:srgbClr val="BABE90"/>
        </a:accent1>
        <a:accent2>
          <a:srgbClr val="666699"/>
        </a:accent2>
        <a:accent3>
          <a:srgbClr val="B2B2B2"/>
        </a:accent3>
        <a:accent4>
          <a:srgbClr val="D6D1B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Designs\Post Modern.pot</Template>
  <TotalTime>5113</TotalTime>
  <Words>5840</Words>
  <Application>Microsoft Office PowerPoint</Application>
  <PresentationFormat>On-screen Show (4:3)</PresentationFormat>
  <Paragraphs>948</Paragraphs>
  <Slides>95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96" baseType="lpstr">
      <vt:lpstr>Post Modern</vt:lpstr>
      <vt:lpstr>电路理论</vt:lpstr>
      <vt:lpstr>和我联系</vt:lpstr>
      <vt:lpstr>教  材</vt:lpstr>
      <vt:lpstr>目  录</vt:lpstr>
      <vt:lpstr>参考书目</vt:lpstr>
      <vt:lpstr>参考书目</vt:lpstr>
      <vt:lpstr>绪      言 </vt:lpstr>
      <vt:lpstr>PowerPoint Presentation</vt:lpstr>
      <vt:lpstr>PowerPoint Presentation</vt:lpstr>
      <vt:lpstr>PowerPoint Presentation</vt:lpstr>
      <vt:lpstr>PowerPoint Presentation</vt:lpstr>
      <vt:lpstr>第一章 电路的基本概念 和定律</vt:lpstr>
      <vt:lpstr>PowerPoint Presentation</vt:lpstr>
      <vt:lpstr>1.1 电路模型</vt:lpstr>
      <vt:lpstr>PowerPoint Presentation</vt:lpstr>
      <vt:lpstr>1.1 电路模型</vt:lpstr>
      <vt:lpstr>1.1 电路模型</vt:lpstr>
      <vt:lpstr>1.1 电路模型</vt:lpstr>
      <vt:lpstr>PowerPoint Presentation</vt:lpstr>
      <vt:lpstr>1.1 电路模型</vt:lpstr>
      <vt:lpstr>1.1 电路模型</vt:lpstr>
      <vt:lpstr>1.2  电路的基本物理量</vt:lpstr>
      <vt:lpstr>1.2  电路的基本物理量</vt:lpstr>
      <vt:lpstr>与电流有关的几个名词</vt:lpstr>
      <vt:lpstr>电流及其参考方向</vt:lpstr>
      <vt:lpstr>电流及其参考方向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1.3  理想电源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1.4  电阻元件 (resistor)</vt:lpstr>
      <vt:lpstr>PowerPoint Presentation</vt:lpstr>
      <vt:lpstr>PowerPoint Presentation</vt:lpstr>
      <vt:lpstr>PowerPoint Presentation</vt:lpstr>
      <vt:lpstr>PowerPoint Presentation</vt:lpstr>
      <vt:lpstr>1.5  电容元件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1.6   电感元件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1.7 基尔霍夫定律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1.8 受控源(controlled source)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作业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he</dc:creator>
  <cp:lastModifiedBy>Rongren Xu</cp:lastModifiedBy>
  <cp:revision>377</cp:revision>
  <cp:lastPrinted>1601-01-01T00:00:00Z</cp:lastPrinted>
  <dcterms:created xsi:type="dcterms:W3CDTF">2000-08-21T12:57:55Z</dcterms:created>
  <dcterms:modified xsi:type="dcterms:W3CDTF">2017-06-19T15:11:49Z</dcterms:modified>
</cp:coreProperties>
</file>