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8"/>
  </p:notesMasterIdLst>
  <p:handoutMasterIdLst>
    <p:handoutMasterId r:id="rId49"/>
  </p:handoutMasterIdLst>
  <p:sldIdLst>
    <p:sldId id="256" r:id="rId2"/>
    <p:sldId id="302" r:id="rId3"/>
    <p:sldId id="460" r:id="rId4"/>
    <p:sldId id="419" r:id="rId5"/>
    <p:sldId id="461" r:id="rId6"/>
    <p:sldId id="421" r:id="rId7"/>
    <p:sldId id="462" r:id="rId8"/>
    <p:sldId id="423" r:id="rId9"/>
    <p:sldId id="424" r:id="rId10"/>
    <p:sldId id="425" r:id="rId11"/>
    <p:sldId id="426" r:id="rId12"/>
    <p:sldId id="427" r:id="rId13"/>
    <p:sldId id="428" r:id="rId14"/>
    <p:sldId id="429" r:id="rId15"/>
    <p:sldId id="430" r:id="rId16"/>
    <p:sldId id="431" r:id="rId17"/>
    <p:sldId id="432" r:id="rId18"/>
    <p:sldId id="433" r:id="rId19"/>
    <p:sldId id="463" r:id="rId20"/>
    <p:sldId id="435" r:id="rId21"/>
    <p:sldId id="436" r:id="rId22"/>
    <p:sldId id="437" r:id="rId23"/>
    <p:sldId id="438" r:id="rId24"/>
    <p:sldId id="439" r:id="rId25"/>
    <p:sldId id="440" r:id="rId26"/>
    <p:sldId id="441" r:id="rId27"/>
    <p:sldId id="442" r:id="rId28"/>
    <p:sldId id="443" r:id="rId29"/>
    <p:sldId id="444" r:id="rId30"/>
    <p:sldId id="445" r:id="rId31"/>
    <p:sldId id="446" r:id="rId32"/>
    <p:sldId id="447" r:id="rId33"/>
    <p:sldId id="448" r:id="rId34"/>
    <p:sldId id="449" r:id="rId35"/>
    <p:sldId id="450" r:id="rId36"/>
    <p:sldId id="464" r:id="rId37"/>
    <p:sldId id="452" r:id="rId38"/>
    <p:sldId id="453" r:id="rId39"/>
    <p:sldId id="454" r:id="rId40"/>
    <p:sldId id="455" r:id="rId41"/>
    <p:sldId id="456" r:id="rId42"/>
    <p:sldId id="457" r:id="rId43"/>
    <p:sldId id="458" r:id="rId44"/>
    <p:sldId id="459" r:id="rId45"/>
    <p:sldId id="307" r:id="rId46"/>
    <p:sldId id="301" r:id="rId47"/>
  </p:sldIdLst>
  <p:sldSz cx="9144000" cy="6858000" type="screen4x3"/>
  <p:notesSz cx="6858000" cy="9144000"/>
  <p:defaultTextStyle>
    <a:defPPr>
      <a:defRPr lang="en-US"/>
    </a:defPPr>
    <a:lvl1pPr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algn="l" defTabSz="914400" rtl="0" eaLnBrk="1" latinLnBrk="0" hangingPunct="1"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algn="l" defTabSz="914400" rtl="0" eaLnBrk="1" latinLnBrk="0" hangingPunct="1"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algn="l" defTabSz="914400" rtl="0" eaLnBrk="1" latinLnBrk="0" hangingPunct="1">
      <a:defRPr kumimoji="1" sz="2400" b="1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90322"/>
    <a:srgbClr val="670511"/>
    <a:srgbClr val="0F006C"/>
    <a:srgbClr val="000000"/>
    <a:srgbClr val="CC0000"/>
    <a:srgbClr val="339933"/>
    <a:srgbClr val="FFFF25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107" autoAdjust="0"/>
    <p:restoredTop sz="94692" autoAdjust="0"/>
  </p:normalViewPr>
  <p:slideViewPr>
    <p:cSldViewPr>
      <p:cViewPr varScale="1">
        <p:scale>
          <a:sx n="75" d="100"/>
          <a:sy n="75" d="100"/>
        </p:scale>
        <p:origin x="930" y="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  <p:sld r:id="rId2" collapse="1"/>
      <p:sld r:id="rId3" collapse="1"/>
      <p:sld r:id="rId4" collapse="1"/>
    </p:sldLst>
  </p:outlin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4" d="100"/>
          <a:sy n="54" d="100"/>
        </p:scale>
        <p:origin x="-181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/Relationships>
</file>

<file path=ppt/_rels/viewProps.xml.rels><?xml version="1.0" encoding="UTF-8" standalone="yes"?>
<Relationships xmlns="http://schemas.openxmlformats.org/package/2006/relationships"><Relationship Id="rId3" Type="http://schemas.openxmlformats.org/officeDocument/2006/relationships/slide" Target="slides/slide45.xml"/><Relationship Id="rId2" Type="http://schemas.openxmlformats.org/officeDocument/2006/relationships/slide" Target="slides/slide2.xml"/><Relationship Id="rId1" Type="http://schemas.openxmlformats.org/officeDocument/2006/relationships/slide" Target="slides/slide1.xml"/><Relationship Id="rId4" Type="http://schemas.openxmlformats.org/officeDocument/2006/relationships/slide" Target="slides/slide46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image" Target="../media/image3.emf"/><Relationship Id="rId4" Type="http://schemas.openxmlformats.org/officeDocument/2006/relationships/image" Target="../media/image6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image" Target="../media/image30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2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image" Target="../media/image7.emf"/><Relationship Id="rId4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image" Target="../media/image11.emf"/><Relationship Id="rId5" Type="http://schemas.openxmlformats.org/officeDocument/2006/relationships/image" Target="../media/image15.emf"/><Relationship Id="rId4" Type="http://schemas.openxmlformats.org/officeDocument/2006/relationships/image" Target="../media/image1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image" Target="../media/image19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image" Target="../media/image23.emf"/><Relationship Id="rId5" Type="http://schemas.openxmlformats.org/officeDocument/2006/relationships/image" Target="../media/image27.emf"/><Relationship Id="rId4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image" Target="../media/image2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64409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64410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zh-CN"/>
          </a:p>
        </p:txBody>
      </p:sp>
      <p:sp>
        <p:nvSpPr>
          <p:cNvPr id="64410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2E4D466-00D2-4878-832C-F4301235CFC1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6176131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43110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 altLang="zh-CN"/>
          </a:p>
        </p:txBody>
      </p:sp>
      <p:sp>
        <p:nvSpPr>
          <p:cNvPr id="431108" name="Rectangle 4"/>
          <p:cNvSpPr>
            <a:spLocks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43110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43111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/>
            </a:lvl1pPr>
          </a:lstStyle>
          <a:p>
            <a:endParaRPr lang="en-US" altLang="zh-CN"/>
          </a:p>
        </p:txBody>
      </p:sp>
      <p:sp>
        <p:nvSpPr>
          <p:cNvPr id="43111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A12F8D4-4973-46B5-8F2A-D25A8350943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2528832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58" name="Group 318"/>
          <p:cNvGrpSpPr>
            <a:grpSpLocks/>
          </p:cNvGrpSpPr>
          <p:nvPr/>
        </p:nvGrpSpPr>
        <p:grpSpPr bwMode="auto">
          <a:xfrm>
            <a:off x="0" y="107950"/>
            <a:ext cx="9101138" cy="6751638"/>
            <a:chOff x="0" y="68"/>
            <a:chExt cx="5733" cy="4252"/>
          </a:xfrm>
        </p:grpSpPr>
        <p:grpSp>
          <p:nvGrpSpPr>
            <p:cNvPr id="10553" name="Group 313"/>
            <p:cNvGrpSpPr>
              <a:grpSpLocks/>
            </p:cNvGrpSpPr>
            <p:nvPr/>
          </p:nvGrpSpPr>
          <p:grpSpPr bwMode="auto">
            <a:xfrm>
              <a:off x="0" y="68"/>
              <a:ext cx="5733" cy="4088"/>
              <a:chOff x="0" y="68"/>
              <a:chExt cx="5733" cy="4088"/>
            </a:xfrm>
          </p:grpSpPr>
          <p:grpSp>
            <p:nvGrpSpPr>
              <p:cNvPr id="10552" name="Group 312"/>
              <p:cNvGrpSpPr>
                <a:grpSpLocks/>
              </p:cNvGrpSpPr>
              <p:nvPr userDrawn="1"/>
            </p:nvGrpSpPr>
            <p:grpSpPr bwMode="auto">
              <a:xfrm>
                <a:off x="0" y="144"/>
                <a:ext cx="5730" cy="4012"/>
                <a:chOff x="0" y="144"/>
                <a:chExt cx="5730" cy="4012"/>
              </a:xfrm>
            </p:grpSpPr>
            <p:sp>
              <p:nvSpPr>
                <p:cNvPr id="10334" name="Line 94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395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5" name="Line 95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896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6" name="Line 96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141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7" name="Line 97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1918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8" name="Line 98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2438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9" name="Line 99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2939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40" name="Line 100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3460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41" name="Line 101"/>
                <p:cNvSpPr>
                  <a:spLocks noChangeShapeType="1"/>
                </p:cNvSpPr>
                <p:nvPr/>
              </p:nvSpPr>
              <p:spPr bwMode="hidden">
                <a:xfrm rot="-5400000">
                  <a:off x="195" y="3961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10551" name="Group 311"/>
                <p:cNvGrpSpPr>
                  <a:grpSpLocks/>
                </p:cNvGrpSpPr>
                <p:nvPr userDrawn="1"/>
              </p:nvGrpSpPr>
              <p:grpSpPr bwMode="auto">
                <a:xfrm>
                  <a:off x="483" y="144"/>
                  <a:ext cx="975" cy="4012"/>
                  <a:chOff x="483" y="144"/>
                  <a:chExt cx="975" cy="4012"/>
                </a:xfrm>
              </p:grpSpPr>
              <p:grpSp>
                <p:nvGrpSpPr>
                  <p:cNvPr id="10545" name="Group 305"/>
                  <p:cNvGrpSpPr>
                    <a:grpSpLocks/>
                  </p:cNvGrpSpPr>
                  <p:nvPr userDrawn="1"/>
                </p:nvGrpSpPr>
                <p:grpSpPr bwMode="auto">
                  <a:xfrm>
                    <a:off x="483" y="144"/>
                    <a:ext cx="975" cy="947"/>
                    <a:chOff x="483" y="144"/>
                    <a:chExt cx="975" cy="947"/>
                  </a:xfrm>
                </p:grpSpPr>
                <p:sp>
                  <p:nvSpPr>
                    <p:cNvPr id="10344" name="Line 10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83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5" name="Line 10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984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6" name="Line 10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984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7" name="Line 10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83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8" name="Line 10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34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49" name="Line 10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263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0" name="Line 11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263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1" name="Line 11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34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52" name="Group 112"/>
                  <p:cNvGrpSpPr>
                    <a:grpSpLocks/>
                  </p:cNvGrpSpPr>
                  <p:nvPr/>
                </p:nvGrpSpPr>
                <p:grpSpPr bwMode="auto">
                  <a:xfrm>
                    <a:off x="483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53" name="Line 11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4" name="Line 11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5" name="Line 11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6" name="Line 11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7" name="Line 11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8" name="Line 11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59" name="Line 11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0" name="Line 12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61" name="Group 121"/>
                  <p:cNvGrpSpPr>
                    <a:grpSpLocks/>
                  </p:cNvGrpSpPr>
                  <p:nvPr/>
                </p:nvGrpSpPr>
                <p:grpSpPr bwMode="auto">
                  <a:xfrm>
                    <a:off x="483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62" name="Line 12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3" name="Line 12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4" name="Line 12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5" name="Line 12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6" name="Line 12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7" name="Line 12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8" name="Line 12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69" name="Line 12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70" name="Group 130"/>
                  <p:cNvGrpSpPr>
                    <a:grpSpLocks/>
                  </p:cNvGrpSpPr>
                  <p:nvPr/>
                </p:nvGrpSpPr>
                <p:grpSpPr bwMode="auto">
                  <a:xfrm>
                    <a:off x="483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71" name="Line 13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2" name="Line 13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3" name="Line 13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4" name="Line 13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5" name="Line 13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6" name="Line 13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7" name="Line 13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78" name="Line 13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0550" name="Group 310"/>
                <p:cNvGrpSpPr>
                  <a:grpSpLocks/>
                </p:cNvGrpSpPr>
                <p:nvPr userDrawn="1"/>
              </p:nvGrpSpPr>
              <p:grpSpPr bwMode="auto">
                <a:xfrm>
                  <a:off x="1551" y="144"/>
                  <a:ext cx="975" cy="4012"/>
                  <a:chOff x="1551" y="144"/>
                  <a:chExt cx="975" cy="4012"/>
                </a:xfrm>
              </p:grpSpPr>
              <p:grpSp>
                <p:nvGrpSpPr>
                  <p:cNvPr id="10544" name="Group 304"/>
                  <p:cNvGrpSpPr>
                    <a:grpSpLocks/>
                  </p:cNvGrpSpPr>
                  <p:nvPr userDrawn="1"/>
                </p:nvGrpSpPr>
                <p:grpSpPr bwMode="auto">
                  <a:xfrm>
                    <a:off x="1551" y="144"/>
                    <a:ext cx="975" cy="947"/>
                    <a:chOff x="1551" y="144"/>
                    <a:chExt cx="975" cy="947"/>
                  </a:xfrm>
                </p:grpSpPr>
                <p:sp>
                  <p:nvSpPr>
                    <p:cNvPr id="10381" name="Line 14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551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2" name="Line 14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052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3" name="Line 14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052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4" name="Line 14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551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5" name="Line 14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802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6" name="Line 14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331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7" name="Line 14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331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88" name="Line 14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802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89" name="Group 149"/>
                  <p:cNvGrpSpPr>
                    <a:grpSpLocks/>
                  </p:cNvGrpSpPr>
                  <p:nvPr/>
                </p:nvGrpSpPr>
                <p:grpSpPr bwMode="auto">
                  <a:xfrm>
                    <a:off x="1551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90" name="Line 15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1" name="Line 15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2" name="Line 15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3" name="Line 15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4" name="Line 15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5" name="Line 15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6" name="Line 15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397" name="Line 15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398" name="Group 158"/>
                  <p:cNvGrpSpPr>
                    <a:grpSpLocks/>
                  </p:cNvGrpSpPr>
                  <p:nvPr/>
                </p:nvGrpSpPr>
                <p:grpSpPr bwMode="auto">
                  <a:xfrm>
                    <a:off x="1551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399" name="Line 15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0" name="Line 16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1" name="Line 16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2" name="Line 16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3" name="Line 16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4" name="Line 16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5" name="Line 16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6" name="Line 16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07" name="Group 167"/>
                  <p:cNvGrpSpPr>
                    <a:grpSpLocks/>
                  </p:cNvGrpSpPr>
                  <p:nvPr/>
                </p:nvGrpSpPr>
                <p:grpSpPr bwMode="auto">
                  <a:xfrm>
                    <a:off x="1551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08" name="Line 16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09" name="Line 16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0" name="Line 17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1" name="Line 17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2" name="Line 17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3" name="Line 17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4" name="Line 17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5" name="Line 17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0549" name="Group 309"/>
                <p:cNvGrpSpPr>
                  <a:grpSpLocks/>
                </p:cNvGrpSpPr>
                <p:nvPr userDrawn="1"/>
              </p:nvGrpSpPr>
              <p:grpSpPr bwMode="auto">
                <a:xfrm>
                  <a:off x="2619" y="144"/>
                  <a:ext cx="975" cy="4012"/>
                  <a:chOff x="2619" y="144"/>
                  <a:chExt cx="975" cy="4012"/>
                </a:xfrm>
              </p:grpSpPr>
              <p:grpSp>
                <p:nvGrpSpPr>
                  <p:cNvPr id="10543" name="Group 303"/>
                  <p:cNvGrpSpPr>
                    <a:grpSpLocks/>
                  </p:cNvGrpSpPr>
                  <p:nvPr userDrawn="1"/>
                </p:nvGrpSpPr>
                <p:grpSpPr bwMode="auto">
                  <a:xfrm>
                    <a:off x="2619" y="144"/>
                    <a:ext cx="975" cy="947"/>
                    <a:chOff x="2619" y="144"/>
                    <a:chExt cx="975" cy="947"/>
                  </a:xfrm>
                </p:grpSpPr>
                <p:sp>
                  <p:nvSpPr>
                    <p:cNvPr id="10418" name="Line 17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619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19" name="Line 17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120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0" name="Line 18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120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1" name="Line 18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619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2" name="Line 18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870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3" name="Line 18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399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4" name="Line 18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399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5" name="Line 18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2870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26" name="Group 186"/>
                  <p:cNvGrpSpPr>
                    <a:grpSpLocks/>
                  </p:cNvGrpSpPr>
                  <p:nvPr/>
                </p:nvGrpSpPr>
                <p:grpSpPr bwMode="auto">
                  <a:xfrm>
                    <a:off x="2619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27" name="Line 18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8" name="Line 18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29" name="Line 18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0" name="Line 19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1" name="Line 19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2" name="Line 19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3" name="Line 19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4" name="Line 19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35" name="Group 195"/>
                  <p:cNvGrpSpPr>
                    <a:grpSpLocks/>
                  </p:cNvGrpSpPr>
                  <p:nvPr/>
                </p:nvGrpSpPr>
                <p:grpSpPr bwMode="auto">
                  <a:xfrm>
                    <a:off x="2619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36" name="Line 19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7" name="Line 19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8" name="Line 19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39" name="Line 19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0" name="Line 20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1" name="Line 20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2" name="Line 20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3" name="Line 20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44" name="Group 204"/>
                  <p:cNvGrpSpPr>
                    <a:grpSpLocks/>
                  </p:cNvGrpSpPr>
                  <p:nvPr/>
                </p:nvGrpSpPr>
                <p:grpSpPr bwMode="auto">
                  <a:xfrm>
                    <a:off x="2619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45" name="Line 20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6" name="Line 20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7" name="Line 20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8" name="Line 20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49" name="Line 20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0" name="Line 21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1" name="Line 21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2" name="Line 21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0548" name="Group 308"/>
                <p:cNvGrpSpPr>
                  <a:grpSpLocks/>
                </p:cNvGrpSpPr>
                <p:nvPr userDrawn="1"/>
              </p:nvGrpSpPr>
              <p:grpSpPr bwMode="auto">
                <a:xfrm>
                  <a:off x="3687" y="144"/>
                  <a:ext cx="975" cy="4012"/>
                  <a:chOff x="3687" y="144"/>
                  <a:chExt cx="975" cy="4012"/>
                </a:xfrm>
              </p:grpSpPr>
              <p:grpSp>
                <p:nvGrpSpPr>
                  <p:cNvPr id="10542" name="Group 302"/>
                  <p:cNvGrpSpPr>
                    <a:grpSpLocks/>
                  </p:cNvGrpSpPr>
                  <p:nvPr userDrawn="1"/>
                </p:nvGrpSpPr>
                <p:grpSpPr bwMode="auto">
                  <a:xfrm>
                    <a:off x="3687" y="144"/>
                    <a:ext cx="975" cy="947"/>
                    <a:chOff x="3687" y="144"/>
                    <a:chExt cx="975" cy="947"/>
                  </a:xfrm>
                </p:grpSpPr>
                <p:sp>
                  <p:nvSpPr>
                    <p:cNvPr id="10455" name="Line 21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687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6" name="Line 21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188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7" name="Line 21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188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8" name="Line 218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3687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59" name="Line 21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938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0" name="Line 22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4467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1" name="Line 22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4467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2" name="Line 222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3938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63" name="Group 223"/>
                  <p:cNvGrpSpPr>
                    <a:grpSpLocks/>
                  </p:cNvGrpSpPr>
                  <p:nvPr/>
                </p:nvGrpSpPr>
                <p:grpSpPr bwMode="auto">
                  <a:xfrm>
                    <a:off x="3687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64" name="Line 22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5" name="Line 22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6" name="Line 22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7" name="Line 227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8" name="Line 22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69" name="Line 22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0" name="Line 23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1" name="Line 231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72" name="Group 232"/>
                  <p:cNvGrpSpPr>
                    <a:grpSpLocks/>
                  </p:cNvGrpSpPr>
                  <p:nvPr/>
                </p:nvGrpSpPr>
                <p:grpSpPr bwMode="auto">
                  <a:xfrm>
                    <a:off x="3687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73" name="Line 23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4" name="Line 23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5" name="Line 23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6" name="Line 236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7" name="Line 23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8" name="Line 23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79" name="Line 23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0" name="Line 240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481" name="Group 241"/>
                  <p:cNvGrpSpPr>
                    <a:grpSpLocks/>
                  </p:cNvGrpSpPr>
                  <p:nvPr/>
                </p:nvGrpSpPr>
                <p:grpSpPr bwMode="auto">
                  <a:xfrm>
                    <a:off x="3687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482" name="Line 24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3" name="Line 24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4" name="Line 24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5" name="Line 24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6" name="Line 24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7" name="Line 24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8" name="Line 24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89" name="Line 24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  <p:grpSp>
              <p:nvGrpSpPr>
                <p:cNvPr id="10547" name="Group 307"/>
                <p:cNvGrpSpPr>
                  <a:grpSpLocks/>
                </p:cNvGrpSpPr>
                <p:nvPr userDrawn="1"/>
              </p:nvGrpSpPr>
              <p:grpSpPr bwMode="auto">
                <a:xfrm>
                  <a:off x="4755" y="144"/>
                  <a:ext cx="975" cy="4012"/>
                  <a:chOff x="4755" y="144"/>
                  <a:chExt cx="975" cy="4012"/>
                </a:xfrm>
              </p:grpSpPr>
              <p:grpSp>
                <p:nvGrpSpPr>
                  <p:cNvPr id="10541" name="Group 301"/>
                  <p:cNvGrpSpPr>
                    <a:grpSpLocks/>
                  </p:cNvGrpSpPr>
                  <p:nvPr userDrawn="1"/>
                </p:nvGrpSpPr>
                <p:grpSpPr bwMode="auto">
                  <a:xfrm>
                    <a:off x="4755" y="144"/>
                    <a:ext cx="975" cy="947"/>
                    <a:chOff x="4755" y="144"/>
                    <a:chExt cx="975" cy="947"/>
                  </a:xfrm>
                </p:grpSpPr>
                <p:sp>
                  <p:nvSpPr>
                    <p:cNvPr id="10492" name="Line 25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755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3" name="Line 25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5256" y="144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4" name="Line 25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5256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5" name="Line 255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4755" y="64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6" name="Line 25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006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7" name="Line 25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535" y="395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8" name="Line 25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535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499" name="Line 259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5006" y="896"/>
                      <a:ext cx="0" cy="390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500" name="Group 260"/>
                  <p:cNvGrpSpPr>
                    <a:grpSpLocks/>
                  </p:cNvGrpSpPr>
                  <p:nvPr/>
                </p:nvGrpSpPr>
                <p:grpSpPr bwMode="auto">
                  <a:xfrm>
                    <a:off x="4755" y="1166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501" name="Line 26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2" name="Line 26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3" name="Line 26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4" name="Line 264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5" name="Line 26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6" name="Line 26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7" name="Line 26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08" name="Line 268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509" name="Group 269"/>
                  <p:cNvGrpSpPr>
                    <a:grpSpLocks/>
                  </p:cNvGrpSpPr>
                  <p:nvPr/>
                </p:nvGrpSpPr>
                <p:grpSpPr bwMode="auto">
                  <a:xfrm>
                    <a:off x="4755" y="2187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510" name="Line 27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1" name="Line 27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2" name="Line 27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3" name="Line 273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4" name="Line 27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5" name="Line 27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6" name="Line 27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17" name="Line 277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  <p:grpSp>
                <p:nvGrpSpPr>
                  <p:cNvPr id="10518" name="Group 278"/>
                  <p:cNvGrpSpPr>
                    <a:grpSpLocks/>
                  </p:cNvGrpSpPr>
                  <p:nvPr/>
                </p:nvGrpSpPr>
                <p:grpSpPr bwMode="auto">
                  <a:xfrm>
                    <a:off x="4755" y="3209"/>
                    <a:ext cx="975" cy="947"/>
                    <a:chOff x="288" y="528"/>
                    <a:chExt cx="1680" cy="1632"/>
                  </a:xfrm>
                </p:grpSpPr>
                <p:sp>
                  <p:nvSpPr>
                    <p:cNvPr id="10519" name="Line 279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0" name="Line 280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528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1" name="Line 281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1152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2" name="Line 282"/>
                    <p:cNvSpPr>
                      <a:spLocks noChangeShapeType="1"/>
                    </p:cNvSpPr>
                    <p:nvPr/>
                  </p:nvSpPr>
                  <p:spPr bwMode="hidden">
                    <a:xfrm>
                      <a:off x="288" y="1392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3" name="Line 283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4" name="Line 284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960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5" name="Line 285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1632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  <p:sp>
                  <p:nvSpPr>
                    <p:cNvPr id="10526" name="Line 286"/>
                    <p:cNvSpPr>
                      <a:spLocks noChangeShapeType="1"/>
                    </p:cNvSpPr>
                    <p:nvPr/>
                  </p:nvSpPr>
                  <p:spPr bwMode="hidden">
                    <a:xfrm rot="-5400000">
                      <a:off x="720" y="1824"/>
                      <a:ext cx="0" cy="672"/>
                    </a:xfrm>
                    <a:prstGeom prst="line">
                      <a:avLst/>
                    </a:prstGeom>
                    <a:noFill/>
                    <a:ln w="28575">
                      <a:pattFill prst="pct25">
                        <a:fgClr>
                          <a:schemeClr val="bg2"/>
                        </a:fgClr>
                        <a:bgClr>
                          <a:schemeClr val="bg1"/>
                        </a:bgClr>
                      </a:pattFill>
                      <a:round/>
                      <a:headEnd/>
                      <a:tailE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  <p:grpSp>
            <p:nvGrpSpPr>
              <p:cNvPr id="10546" name="Group 306"/>
              <p:cNvGrpSpPr>
                <a:grpSpLocks/>
              </p:cNvGrpSpPr>
              <p:nvPr userDrawn="1"/>
            </p:nvGrpSpPr>
            <p:grpSpPr bwMode="auto">
              <a:xfrm>
                <a:off x="3" y="68"/>
                <a:ext cx="5730" cy="0"/>
                <a:chOff x="3" y="68"/>
                <a:chExt cx="5730" cy="0"/>
              </a:xfrm>
            </p:grpSpPr>
            <p:sp>
              <p:nvSpPr>
                <p:cNvPr id="10530" name="Line 290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198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1" name="Line 291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737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2" name="Line 292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1266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3" name="Line 293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1805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4" name="Line 294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2334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5" name="Line 295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2873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6" name="Line 296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3402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7" name="Line 297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3941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8" name="Line 298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4470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39" name="Line 299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5009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540" name="Line 300"/>
                <p:cNvSpPr>
                  <a:spLocks noChangeShapeType="1"/>
                </p:cNvSpPr>
                <p:nvPr userDrawn="1"/>
              </p:nvSpPr>
              <p:spPr bwMode="hidden">
                <a:xfrm rot="-5400000">
                  <a:off x="5538" y="-127"/>
                  <a:ext cx="0" cy="390"/>
                </a:xfrm>
                <a:prstGeom prst="line">
                  <a:avLst/>
                </a:prstGeom>
                <a:noFill/>
                <a:ln w="28575">
                  <a:pattFill prst="pct25">
                    <a:fgClr>
                      <a:schemeClr val="bg2"/>
                    </a:fgClr>
                    <a:bgClr>
                      <a:schemeClr val="bg1"/>
                    </a:bgClr>
                  </a:patt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  <p:grpSp>
          <p:nvGrpSpPr>
            <p:cNvPr id="10555" name="Group 315"/>
            <p:cNvGrpSpPr>
              <a:grpSpLocks/>
            </p:cNvGrpSpPr>
            <p:nvPr/>
          </p:nvGrpSpPr>
          <p:grpSpPr bwMode="auto">
            <a:xfrm>
              <a:off x="336" y="1200"/>
              <a:ext cx="5088" cy="1056"/>
              <a:chOff x="336" y="1200"/>
              <a:chExt cx="5088" cy="1056"/>
            </a:xfrm>
          </p:grpSpPr>
          <p:sp>
            <p:nvSpPr>
              <p:cNvPr id="10249" name="Rectangle 9"/>
              <p:cNvSpPr>
                <a:spLocks noChangeArrowheads="1"/>
              </p:cNvSpPr>
              <p:nvPr userDrawn="1"/>
            </p:nvSpPr>
            <p:spPr bwMode="auto">
              <a:xfrm>
                <a:off x="2880" y="1200"/>
                <a:ext cx="2544" cy="528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0" name="Rectangle 10"/>
              <p:cNvSpPr>
                <a:spLocks noChangeArrowheads="1"/>
              </p:cNvSpPr>
              <p:nvPr userDrawn="1"/>
            </p:nvSpPr>
            <p:spPr bwMode="auto">
              <a:xfrm>
                <a:off x="2880" y="1728"/>
                <a:ext cx="2544" cy="528"/>
              </a:xfrm>
              <a:prstGeom prst="rect">
                <a:avLst/>
              </a:prstGeom>
              <a:solidFill>
                <a:schemeClr val="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1" name="Rectangle 11"/>
              <p:cNvSpPr>
                <a:spLocks noChangeArrowheads="1"/>
              </p:cNvSpPr>
              <p:nvPr userDrawn="1"/>
            </p:nvSpPr>
            <p:spPr bwMode="auto">
              <a:xfrm>
                <a:off x="336" y="1728"/>
                <a:ext cx="2544" cy="528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2" name="Rectangle 12"/>
              <p:cNvSpPr>
                <a:spLocks noChangeArrowheads="1"/>
              </p:cNvSpPr>
              <p:nvPr userDrawn="1"/>
            </p:nvSpPr>
            <p:spPr bwMode="auto">
              <a:xfrm>
                <a:off x="336" y="1200"/>
                <a:ext cx="2544" cy="52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10253" name="Rectangle 13"/>
              <p:cNvSpPr>
                <a:spLocks noChangeArrowheads="1"/>
              </p:cNvSpPr>
              <p:nvPr userDrawn="1"/>
            </p:nvSpPr>
            <p:spPr bwMode="white">
              <a:xfrm>
                <a:off x="432" y="1296"/>
                <a:ext cx="4896" cy="864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10527" name="Group 287"/>
            <p:cNvGrpSpPr>
              <a:grpSpLocks/>
            </p:cNvGrpSpPr>
            <p:nvPr/>
          </p:nvGrpSpPr>
          <p:grpSpPr bwMode="auto">
            <a:xfrm>
              <a:off x="192" y="4273"/>
              <a:ext cx="5328" cy="47"/>
              <a:chOff x="192" y="3840"/>
              <a:chExt cx="5328" cy="47"/>
            </a:xfrm>
          </p:grpSpPr>
          <p:grpSp>
            <p:nvGrpSpPr>
              <p:cNvPr id="10313" name="Group 73"/>
              <p:cNvGrpSpPr>
                <a:grpSpLocks/>
              </p:cNvGrpSpPr>
              <p:nvPr userDrawn="1"/>
            </p:nvGrpSpPr>
            <p:grpSpPr bwMode="auto">
              <a:xfrm>
                <a:off x="192" y="3840"/>
                <a:ext cx="624" cy="47"/>
                <a:chOff x="624" y="3706"/>
                <a:chExt cx="1056" cy="106"/>
              </a:xfrm>
            </p:grpSpPr>
            <p:sp>
              <p:nvSpPr>
                <p:cNvPr id="10256" name="Rectangle 16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257" name="Rectangle 17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12" name="Group 72"/>
              <p:cNvGrpSpPr>
                <a:grpSpLocks/>
              </p:cNvGrpSpPr>
              <p:nvPr userDrawn="1"/>
            </p:nvGrpSpPr>
            <p:grpSpPr bwMode="auto">
              <a:xfrm>
                <a:off x="864" y="3840"/>
                <a:ext cx="624" cy="47"/>
                <a:chOff x="624" y="3600"/>
                <a:chExt cx="1056" cy="106"/>
              </a:xfrm>
            </p:grpSpPr>
            <p:sp>
              <p:nvSpPr>
                <p:cNvPr id="10255" name="Rectangle 15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258" name="Rectangle 18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14" name="Group 74"/>
              <p:cNvGrpSpPr>
                <a:grpSpLocks/>
              </p:cNvGrpSpPr>
              <p:nvPr userDrawn="1"/>
            </p:nvGrpSpPr>
            <p:grpSpPr bwMode="auto">
              <a:xfrm>
                <a:off x="1536" y="3840"/>
                <a:ext cx="624" cy="47"/>
                <a:chOff x="624" y="3706"/>
                <a:chExt cx="1056" cy="106"/>
              </a:xfrm>
            </p:grpSpPr>
            <p:sp>
              <p:nvSpPr>
                <p:cNvPr id="10315" name="Rectangle 75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16" name="Rectangle 76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17" name="Group 77"/>
              <p:cNvGrpSpPr>
                <a:grpSpLocks/>
              </p:cNvGrpSpPr>
              <p:nvPr userDrawn="1"/>
            </p:nvGrpSpPr>
            <p:grpSpPr bwMode="auto">
              <a:xfrm>
                <a:off x="2208" y="3840"/>
                <a:ext cx="624" cy="47"/>
                <a:chOff x="624" y="3600"/>
                <a:chExt cx="1056" cy="106"/>
              </a:xfrm>
            </p:grpSpPr>
            <p:sp>
              <p:nvSpPr>
                <p:cNvPr id="10318" name="Rectangle 78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19" name="Rectangle 79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20" name="Group 80"/>
              <p:cNvGrpSpPr>
                <a:grpSpLocks/>
              </p:cNvGrpSpPr>
              <p:nvPr userDrawn="1"/>
            </p:nvGrpSpPr>
            <p:grpSpPr bwMode="auto">
              <a:xfrm>
                <a:off x="2880" y="3840"/>
                <a:ext cx="624" cy="47"/>
                <a:chOff x="624" y="3706"/>
                <a:chExt cx="1056" cy="106"/>
              </a:xfrm>
            </p:grpSpPr>
            <p:sp>
              <p:nvSpPr>
                <p:cNvPr id="10321" name="Rectangle 81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22" name="Rectangle 82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23" name="Group 83"/>
              <p:cNvGrpSpPr>
                <a:grpSpLocks/>
              </p:cNvGrpSpPr>
              <p:nvPr userDrawn="1"/>
            </p:nvGrpSpPr>
            <p:grpSpPr bwMode="auto">
              <a:xfrm>
                <a:off x="3552" y="3840"/>
                <a:ext cx="624" cy="47"/>
                <a:chOff x="624" y="3600"/>
                <a:chExt cx="1056" cy="106"/>
              </a:xfrm>
            </p:grpSpPr>
            <p:sp>
              <p:nvSpPr>
                <p:cNvPr id="10324" name="Rectangle 84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25" name="Rectangle 85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26" name="Group 86"/>
              <p:cNvGrpSpPr>
                <a:grpSpLocks/>
              </p:cNvGrpSpPr>
              <p:nvPr userDrawn="1"/>
            </p:nvGrpSpPr>
            <p:grpSpPr bwMode="auto">
              <a:xfrm>
                <a:off x="4224" y="3840"/>
                <a:ext cx="624" cy="47"/>
                <a:chOff x="624" y="3706"/>
                <a:chExt cx="1056" cy="106"/>
              </a:xfrm>
            </p:grpSpPr>
            <p:sp>
              <p:nvSpPr>
                <p:cNvPr id="10327" name="Rectangle 87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706"/>
                  <a:ext cx="528" cy="106"/>
                </a:xfrm>
                <a:prstGeom prst="rect">
                  <a:avLst/>
                </a:prstGeom>
                <a:solidFill>
                  <a:schemeClr val="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28" name="Rectangle 88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706"/>
                  <a:ext cx="528" cy="106"/>
                </a:xfrm>
                <a:prstGeom prst="rect">
                  <a:avLst/>
                </a:prstGeom>
                <a:solidFill>
                  <a:schemeClr val="folHlink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  <p:grpSp>
            <p:nvGrpSpPr>
              <p:cNvPr id="10329" name="Group 89"/>
              <p:cNvGrpSpPr>
                <a:grpSpLocks/>
              </p:cNvGrpSpPr>
              <p:nvPr userDrawn="1"/>
            </p:nvGrpSpPr>
            <p:grpSpPr bwMode="auto">
              <a:xfrm>
                <a:off x="4896" y="3840"/>
                <a:ext cx="624" cy="47"/>
                <a:chOff x="624" y="3600"/>
                <a:chExt cx="1056" cy="106"/>
              </a:xfrm>
            </p:grpSpPr>
            <p:sp>
              <p:nvSpPr>
                <p:cNvPr id="10330" name="Rectangle 90"/>
                <p:cNvSpPr>
                  <a:spLocks noChangeArrowheads="1"/>
                </p:cNvSpPr>
                <p:nvPr userDrawn="1"/>
              </p:nvSpPr>
              <p:spPr bwMode="ltGray">
                <a:xfrm>
                  <a:off x="1152" y="3600"/>
                  <a:ext cx="528" cy="106"/>
                </a:xfrm>
                <a:prstGeom prst="rect">
                  <a:avLst/>
                </a:prstGeom>
                <a:solidFill>
                  <a:schemeClr val="accent2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10331" name="Rectangle 91"/>
                <p:cNvSpPr>
                  <a:spLocks noChangeArrowheads="1"/>
                </p:cNvSpPr>
                <p:nvPr userDrawn="1"/>
              </p:nvSpPr>
              <p:spPr bwMode="ltGray">
                <a:xfrm>
                  <a:off x="624" y="3600"/>
                  <a:ext cx="528" cy="106"/>
                </a:xfrm>
                <a:prstGeom prst="rect">
                  <a:avLst/>
                </a:prstGeom>
                <a:solidFill>
                  <a:schemeClr val="accent1"/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</p:grpSp>
        </p:grpSp>
      </p:grpSp>
      <p:sp>
        <p:nvSpPr>
          <p:cNvPr id="1024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85800" y="2133600"/>
            <a:ext cx="7772400" cy="1143000"/>
          </a:xfrm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/>
            </a:lvl1pPr>
          </a:lstStyle>
          <a:p>
            <a:pPr lvl="0"/>
            <a:r>
              <a:rPr lang="zh-CN" altLang="en-US" noProof="0" smtClean="0"/>
              <a:t>单击此处编辑母版标题样式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 anchor="ctr"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zh-CN" altLang="en-US" noProof="0" smtClean="0"/>
              <a:t>单击此处编辑母版副标题样式</a:t>
            </a:r>
          </a:p>
        </p:txBody>
      </p:sp>
      <p:sp>
        <p:nvSpPr>
          <p:cNvPr id="10244" name="Rectangle 4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10245" name="Rectangle 5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57170B9C-BC8C-492C-B2FF-0F28A29F5B67}" type="slidenum">
              <a:rPr lang="zh-CN" altLang="en-US"/>
              <a:pPr/>
              <a:t>‹#›</a:t>
            </a:fld>
            <a:endParaRPr lang="en-US" altLang="zh-CN"/>
          </a:p>
        </p:txBody>
      </p:sp>
      <p:pic>
        <p:nvPicPr>
          <p:cNvPr id="10559" name="Picture 319" descr="posbul1a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5938" y="3429000"/>
            <a:ext cx="246062" cy="2460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A99FD1E-7B14-4A80-A227-6A913C8433CC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011910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15100" y="228600"/>
            <a:ext cx="1943100" cy="5943600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85800" y="228600"/>
            <a:ext cx="5676900" cy="5943600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39E2B9-2A25-4832-838A-BECC7F64DF0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9281665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E2EBD6-7D53-400C-B6AA-DB41EC425F1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45915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11F154E-5FAC-4140-BB86-81827CB5A3C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243958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85800" y="1524000"/>
            <a:ext cx="3810000" cy="464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3810000" cy="4648200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643532C-E37B-4F01-95F3-A9B36D0E2DA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902412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1B20F3-913A-456F-ABD3-FD6B2307D15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64448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33AE754-3BE0-4468-AC98-32D732F012F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21071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16B2DC-928E-4592-9648-D0AD1316134E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090201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155485-59B4-4F4A-AB27-ED593C45694B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378826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zh-CN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CDB36EC-E1ED-4C95-A9F8-C8AE94CD156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816634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228600"/>
            <a:ext cx="7772400" cy="685800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单击此处编辑母版标题样式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524000"/>
            <a:ext cx="7772400" cy="464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kumimoji="0" sz="1400" b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0" sz="1400" b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0" sz="1400" b="0">
                <a:solidFill>
                  <a:schemeClr val="tx2"/>
                </a:solidFill>
                <a:latin typeface="Arial Narrow" panose="020B0606020202030204" pitchFamily="34" charset="0"/>
              </a:defRPr>
            </a:lvl1pPr>
          </a:lstStyle>
          <a:p>
            <a:fld id="{D19854B7-4316-4D30-9E6C-3E9528DCBAB1}" type="slidenum">
              <a:rPr lang="zh-CN" altLang="en-US"/>
              <a:pPr/>
              <a:t>‹#›</a:t>
            </a:fld>
            <a:endParaRPr lang="en-US" altLang="zh-CN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 b="1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SzPct val="80000"/>
        <a:buBlip>
          <a:blip r:embed="rId13"/>
        </a:buBlip>
        <a:defRPr kumimoji="1" sz="3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anose="05000000000000000000" pitchFamily="2" charset="2"/>
        <a:buChar char="l"/>
        <a:defRPr kumimoji="1" sz="2800" b="1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65000"/>
        <a:buFont typeface="Wingdings" panose="05000000000000000000" pitchFamily="2" charset="2"/>
        <a:buChar char="l"/>
        <a:defRPr kumimoji="1" sz="2400" b="1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5000"/>
        <a:buFont typeface="Wingdings" panose="05000000000000000000" pitchFamily="2" charset="2"/>
        <a:buChar char="l"/>
        <a:defRPr kumimoji="1" sz="2000" b="1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kumimoji="1" sz="2000" b="1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5.bin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8.bin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oleObject" Target="../embeddings/oleObject9.bin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5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2.e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4.emf"/><Relationship Id="rId4" Type="http://schemas.openxmlformats.org/officeDocument/2006/relationships/image" Target="../media/image11.emf"/><Relationship Id="rId9" Type="http://schemas.openxmlformats.org/officeDocument/2006/relationships/oleObject" Target="../embeddings/oleObject12.bin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audio" Target="../media/audio2.wav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14.bin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7" Type="http://schemas.openxmlformats.org/officeDocument/2006/relationships/image" Target="../media/image18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16.bin"/><Relationship Id="rId5" Type="http://schemas.openxmlformats.org/officeDocument/2006/relationships/image" Target="../media/image17.emf"/><Relationship Id="rId4" Type="http://schemas.openxmlformats.org/officeDocument/2006/relationships/oleObject" Target="../embeddings/oleObject15.bin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20.emf"/><Relationship Id="rId5" Type="http://schemas.openxmlformats.org/officeDocument/2006/relationships/oleObject" Target="../embeddings/oleObject18.bin"/><Relationship Id="rId4" Type="http://schemas.openxmlformats.org/officeDocument/2006/relationships/image" Target="../media/image19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7" Type="http://schemas.openxmlformats.org/officeDocument/2006/relationships/image" Target="../media/image22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1.emf"/><Relationship Id="rId4" Type="http://schemas.openxmlformats.org/officeDocument/2006/relationships/oleObject" Target="../embeddings/oleObject19.bin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12" Type="http://schemas.openxmlformats.org/officeDocument/2006/relationships/image" Target="../media/image27.emf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24.emf"/><Relationship Id="rId11" Type="http://schemas.openxmlformats.org/officeDocument/2006/relationships/oleObject" Target="../embeddings/oleObject25.bin"/><Relationship Id="rId5" Type="http://schemas.openxmlformats.org/officeDocument/2006/relationships/oleObject" Target="../embeddings/oleObject22.bin"/><Relationship Id="rId10" Type="http://schemas.openxmlformats.org/officeDocument/2006/relationships/image" Target="../media/image26.emf"/><Relationship Id="rId4" Type="http://schemas.openxmlformats.org/officeDocument/2006/relationships/image" Target="../media/image23.emf"/><Relationship Id="rId9" Type="http://schemas.openxmlformats.org/officeDocument/2006/relationships/oleObject" Target="../embeddings/oleObject24.bin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29.emf"/><Relationship Id="rId5" Type="http://schemas.openxmlformats.org/officeDocument/2006/relationships/oleObject" Target="../embeddings/oleObject27.bin"/><Relationship Id="rId4" Type="http://schemas.openxmlformats.org/officeDocument/2006/relationships/image" Target="../media/image28.emf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31.e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30.emf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32.w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6.emf"/><Relationship Id="rId4" Type="http://schemas.openxmlformats.org/officeDocument/2006/relationships/image" Target="../media/image3.emf"/><Relationship Id="rId9" Type="http://schemas.openxmlformats.org/officeDocument/2006/relationships/oleObject" Target="../embeddings/oleObject4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ctrTitle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6000">
                <a:latin typeface="方正姚体" panose="02010601030101010101" pitchFamily="2" charset="-122"/>
                <a:ea typeface="方正姚体" panose="02010601030101010101" pitchFamily="2" charset="-122"/>
              </a:rPr>
              <a:t>电路理论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9650" y="4267200"/>
            <a:ext cx="7162800" cy="1143000"/>
          </a:xfrm>
        </p:spPr>
        <p:txBody>
          <a:bodyPr/>
          <a:lstStyle/>
          <a:p>
            <a:pPr eaLnBrk="0" hangingPunct="0">
              <a:spcBef>
                <a:spcPct val="0"/>
              </a:spcBef>
              <a:buSzTx/>
            </a:pPr>
            <a:r>
              <a:rPr lang="zh-CN" altLang="en-US" b="0">
                <a:solidFill>
                  <a:schemeClr val="tx2"/>
                </a:solidFill>
                <a:ea typeface="隶书" panose="02010509060101010101" pitchFamily="49" charset="-122"/>
              </a:rPr>
              <a:t>华中科技大学电气与电子工程学院</a:t>
            </a:r>
          </a:p>
          <a:p>
            <a:pPr eaLnBrk="0" hangingPunct="0">
              <a:spcBef>
                <a:spcPct val="0"/>
              </a:spcBef>
              <a:buSzTx/>
            </a:pPr>
            <a:r>
              <a:rPr lang="zh-CN" altLang="en-US" b="0">
                <a:solidFill>
                  <a:schemeClr val="tx2"/>
                </a:solidFill>
                <a:ea typeface="隶书" panose="02010509060101010101" pitchFamily="49" charset="-122"/>
              </a:rPr>
              <a:t>何仁平</a:t>
            </a:r>
          </a:p>
        </p:txBody>
      </p:sp>
      <p:sp>
        <p:nvSpPr>
          <p:cNvPr id="34821" name="Text Box 5"/>
          <p:cNvSpPr txBox="1">
            <a:spLocks noChangeArrowheads="1"/>
          </p:cNvSpPr>
          <p:nvPr/>
        </p:nvSpPr>
        <p:spPr bwMode="auto">
          <a:xfrm>
            <a:off x="5181600" y="57150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12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年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9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348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818" grpId="0" build="p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210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2590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4. 功率关系</a:t>
            </a:r>
          </a:p>
        </p:txBody>
      </p:sp>
      <p:sp>
        <p:nvSpPr>
          <p:cNvPr id="606211" name="Text Box 3"/>
          <p:cNvSpPr txBox="1">
            <a:spLocks noChangeArrowheads="1"/>
          </p:cNvSpPr>
          <p:nvPr/>
        </p:nvSpPr>
        <p:spPr bwMode="auto">
          <a:xfrm>
            <a:off x="3200400" y="533400"/>
            <a:ext cx="5791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>
                <a:latin typeface="Times New Roman" panose="02020603050405020304" pitchFamily="18" charset="0"/>
              </a:rPr>
              <a:t>=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，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=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，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，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>
                <a:latin typeface="Times New Roman" panose="02020603050405020304" pitchFamily="18" charset="0"/>
              </a:rPr>
              <a:t>=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endParaRPr lang="en-US" altLang="zh-CN" sz="3200">
              <a:latin typeface="Times New Roman" panose="02020603050405020304" pitchFamily="18" charset="0"/>
            </a:endParaRPr>
          </a:p>
        </p:txBody>
      </p:sp>
      <p:sp>
        <p:nvSpPr>
          <p:cNvPr id="606212" name="Text Box 4"/>
          <p:cNvSpPr txBox="1">
            <a:spLocks noChangeArrowheads="1"/>
          </p:cNvSpPr>
          <p:nvPr/>
        </p:nvSpPr>
        <p:spPr bwMode="auto">
          <a:xfrm>
            <a:off x="3276600" y="1371600"/>
            <a:ext cx="5410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>
                <a:latin typeface="Times New Roman" panose="02020603050405020304" pitchFamily="18" charset="0"/>
              </a:rPr>
              <a:t>: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2 </a:t>
            </a:r>
            <a:r>
              <a:rPr lang="en-US" altLang="zh-CN" sz="3200">
                <a:latin typeface="Times New Roman" panose="02020603050405020304" pitchFamily="18" charset="0"/>
              </a:rPr>
              <a:t>: 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 :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>
                <a:latin typeface="Times New Roman" panose="02020603050405020304" pitchFamily="18" charset="0"/>
              </a:rPr>
              <a:t>= 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1 </a:t>
            </a:r>
            <a:r>
              <a:rPr lang="en-US" altLang="zh-CN" sz="3200">
                <a:latin typeface="Times New Roman" panose="02020603050405020304" pitchFamily="18" charset="0"/>
              </a:rPr>
              <a:t>: 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2  </a:t>
            </a:r>
            <a:r>
              <a:rPr lang="en-US" altLang="zh-CN" sz="3200">
                <a:latin typeface="Times New Roman" panose="02020603050405020304" pitchFamily="18" charset="0"/>
              </a:rPr>
              <a:t>: 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 :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endParaRPr lang="en-US" altLang="zh-CN" sz="3200" baseline="30000">
              <a:latin typeface="Times New Roman" panose="02020603050405020304" pitchFamily="18" charset="0"/>
            </a:endParaRPr>
          </a:p>
        </p:txBody>
      </p:sp>
      <p:sp>
        <p:nvSpPr>
          <p:cNvPr id="606213" name="Rectangle 5"/>
          <p:cNvSpPr>
            <a:spLocks noChangeArrowheads="1"/>
          </p:cNvSpPr>
          <p:nvPr/>
        </p:nvSpPr>
        <p:spPr bwMode="auto">
          <a:xfrm>
            <a:off x="914400" y="2209800"/>
            <a:ext cx="7391400" cy="2043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总功率    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>
                <a:latin typeface="Times New Roman" panose="02020603050405020304" pitchFamily="18" charset="0"/>
              </a:rPr>
              <a:t>=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eq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 </a:t>
            </a:r>
            <a:r>
              <a:rPr lang="en-US" altLang="zh-CN" sz="3200">
                <a:latin typeface="Times New Roman" panose="02020603050405020304" pitchFamily="18" charset="0"/>
              </a:rPr>
              <a:t>= (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>
                <a:latin typeface="Times New Roman" panose="02020603050405020304" pitchFamily="18" charset="0"/>
              </a:rPr>
              <a:t>+ 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+ …+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 </a:t>
            </a:r>
            <a:r>
              <a:rPr lang="en-US" altLang="zh-CN" sz="3200">
                <a:latin typeface="Times New Roman" panose="02020603050405020304" pitchFamily="18" charset="0"/>
              </a:rPr>
              <a:t>) 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</a:p>
          <a:p>
            <a:pPr algn="l">
              <a:spcBef>
                <a:spcPct val="50000"/>
              </a:spcBef>
            </a:pPr>
            <a:r>
              <a:rPr lang="en-US" altLang="zh-CN" sz="3200">
                <a:latin typeface="Times New Roman" panose="02020603050405020304" pitchFamily="18" charset="0"/>
              </a:rPr>
              <a:t>                   =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+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+ 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</a:t>
            </a:r>
            <a:r>
              <a:rPr lang="en-US" altLang="zh-CN" sz="3200">
                <a:latin typeface="Times New Roman" panose="02020603050405020304" pitchFamily="18" charset="0"/>
              </a:rPr>
              <a:t>+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</a:p>
          <a:p>
            <a:pPr algn="l">
              <a:spcBef>
                <a:spcPct val="50000"/>
              </a:spcBef>
            </a:pPr>
            <a:r>
              <a:rPr lang="en-US" altLang="zh-CN" sz="3200">
                <a:latin typeface="Times New Roman" panose="02020603050405020304" pitchFamily="18" charset="0"/>
              </a:rPr>
              <a:t>                   =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>
                <a:latin typeface="Times New Roman" panose="02020603050405020304" pitchFamily="18" charset="0"/>
              </a:rPr>
              <a:t>+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+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+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62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62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500"/>
                                        <p:tgtEl>
                                          <p:spTgt spid="606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06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6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06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6210" grpId="0" autoUpdateAnimBg="0"/>
      <p:bldP spid="606211" grpId="0" autoUpdateAnimBg="0"/>
      <p:bldP spid="606212" grpId="0" autoUpdateAnimBg="0"/>
      <p:bldP spid="606213" grpId="0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7234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655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二、电阻并联 (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</a:rPr>
              <a:t>Parallel Connection)</a:t>
            </a:r>
            <a:endParaRPr lang="en-US" altLang="zh-CN" sz="3200" b="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07235" name="Group 3"/>
          <p:cNvGrpSpPr>
            <a:grpSpLocks/>
          </p:cNvGrpSpPr>
          <p:nvPr/>
        </p:nvGrpSpPr>
        <p:grpSpPr bwMode="auto">
          <a:xfrm>
            <a:off x="1716088" y="838200"/>
            <a:ext cx="5446712" cy="2476500"/>
            <a:chOff x="1080" y="597"/>
            <a:chExt cx="3180" cy="1357"/>
          </a:xfrm>
        </p:grpSpPr>
        <p:sp>
          <p:nvSpPr>
            <p:cNvPr id="607236" name="Text Box 4"/>
            <p:cNvSpPr txBox="1">
              <a:spLocks noChangeArrowheads="1"/>
            </p:cNvSpPr>
            <p:nvPr/>
          </p:nvSpPr>
          <p:spPr bwMode="auto">
            <a:xfrm>
              <a:off x="3936" y="960"/>
              <a:ext cx="32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n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7237" name="Line 5"/>
            <p:cNvSpPr>
              <a:spLocks noChangeShapeType="1"/>
            </p:cNvSpPr>
            <p:nvPr/>
          </p:nvSpPr>
          <p:spPr bwMode="auto">
            <a:xfrm>
              <a:off x="1296" y="960"/>
              <a:ext cx="11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38" name="Line 6"/>
            <p:cNvSpPr>
              <a:spLocks noChangeShapeType="1"/>
            </p:cNvSpPr>
            <p:nvPr/>
          </p:nvSpPr>
          <p:spPr bwMode="auto">
            <a:xfrm rot="-5400000">
              <a:off x="1354" y="1440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39" name="Line 7"/>
            <p:cNvSpPr>
              <a:spLocks noChangeShapeType="1"/>
            </p:cNvSpPr>
            <p:nvPr/>
          </p:nvSpPr>
          <p:spPr bwMode="auto">
            <a:xfrm rot="-5400000">
              <a:off x="1790" y="1440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0" name="Line 8"/>
            <p:cNvSpPr>
              <a:spLocks noChangeShapeType="1"/>
            </p:cNvSpPr>
            <p:nvPr/>
          </p:nvSpPr>
          <p:spPr bwMode="auto">
            <a:xfrm>
              <a:off x="1296" y="1920"/>
              <a:ext cx="11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1" name="Line 9"/>
            <p:cNvSpPr>
              <a:spLocks noChangeShapeType="1"/>
            </p:cNvSpPr>
            <p:nvPr/>
          </p:nvSpPr>
          <p:spPr bwMode="auto">
            <a:xfrm>
              <a:off x="2400" y="96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2" name="Line 10"/>
            <p:cNvSpPr>
              <a:spLocks noChangeShapeType="1"/>
            </p:cNvSpPr>
            <p:nvPr/>
          </p:nvSpPr>
          <p:spPr bwMode="auto">
            <a:xfrm>
              <a:off x="2414" y="192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3" name="Line 11"/>
            <p:cNvSpPr>
              <a:spLocks noChangeShapeType="1"/>
            </p:cNvSpPr>
            <p:nvPr/>
          </p:nvSpPr>
          <p:spPr bwMode="auto">
            <a:xfrm>
              <a:off x="2798" y="96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4" name="Line 12"/>
            <p:cNvSpPr>
              <a:spLocks noChangeShapeType="1"/>
            </p:cNvSpPr>
            <p:nvPr/>
          </p:nvSpPr>
          <p:spPr bwMode="auto">
            <a:xfrm rot="-5400000">
              <a:off x="2506" y="1440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5" name="Line 13"/>
            <p:cNvSpPr>
              <a:spLocks noChangeShapeType="1"/>
            </p:cNvSpPr>
            <p:nvPr/>
          </p:nvSpPr>
          <p:spPr bwMode="auto">
            <a:xfrm>
              <a:off x="2798" y="192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6" name="Line 14"/>
            <p:cNvSpPr>
              <a:spLocks noChangeShapeType="1"/>
            </p:cNvSpPr>
            <p:nvPr/>
          </p:nvSpPr>
          <p:spPr bwMode="auto">
            <a:xfrm>
              <a:off x="3134" y="96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7" name="Line 15"/>
            <p:cNvSpPr>
              <a:spLocks noChangeShapeType="1"/>
            </p:cNvSpPr>
            <p:nvPr/>
          </p:nvSpPr>
          <p:spPr bwMode="auto">
            <a:xfrm>
              <a:off x="3182" y="192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8" name="Line 16"/>
            <p:cNvSpPr>
              <a:spLocks noChangeShapeType="1"/>
            </p:cNvSpPr>
            <p:nvPr/>
          </p:nvSpPr>
          <p:spPr bwMode="auto">
            <a:xfrm>
              <a:off x="3518" y="960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49" name="Line 17"/>
            <p:cNvSpPr>
              <a:spLocks noChangeShapeType="1"/>
            </p:cNvSpPr>
            <p:nvPr/>
          </p:nvSpPr>
          <p:spPr bwMode="auto">
            <a:xfrm>
              <a:off x="3518" y="1920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50" name="Line 18"/>
            <p:cNvSpPr>
              <a:spLocks noChangeShapeType="1"/>
            </p:cNvSpPr>
            <p:nvPr/>
          </p:nvSpPr>
          <p:spPr bwMode="auto">
            <a:xfrm rot="-5400000">
              <a:off x="3374" y="1440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51" name="Rectangle 19"/>
            <p:cNvSpPr>
              <a:spLocks noChangeArrowheads="1"/>
            </p:cNvSpPr>
            <p:nvPr/>
          </p:nvSpPr>
          <p:spPr bwMode="auto">
            <a:xfrm>
              <a:off x="1523" y="1266"/>
              <a:ext cx="285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1</a:t>
              </a:r>
              <a:endParaRPr lang="en-US" altLang="zh-CN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607252" name="Rectangle 20"/>
            <p:cNvSpPr>
              <a:spLocks noChangeArrowheads="1"/>
            </p:cNvSpPr>
            <p:nvPr/>
          </p:nvSpPr>
          <p:spPr bwMode="auto">
            <a:xfrm>
              <a:off x="1926" y="1266"/>
              <a:ext cx="2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2</a:t>
              </a:r>
              <a:endParaRPr lang="en-US" altLang="zh-CN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607253" name="Rectangle 21"/>
            <p:cNvSpPr>
              <a:spLocks noChangeArrowheads="1"/>
            </p:cNvSpPr>
            <p:nvPr/>
          </p:nvSpPr>
          <p:spPr bwMode="auto">
            <a:xfrm>
              <a:off x="2645" y="1266"/>
              <a:ext cx="286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607254" name="Rectangle 22"/>
            <p:cNvSpPr>
              <a:spLocks noChangeArrowheads="1"/>
            </p:cNvSpPr>
            <p:nvPr/>
          </p:nvSpPr>
          <p:spPr bwMode="auto">
            <a:xfrm>
              <a:off x="3520" y="1266"/>
              <a:ext cx="2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607255" name="Line 23"/>
            <p:cNvSpPr>
              <a:spLocks noChangeShapeType="1"/>
            </p:cNvSpPr>
            <p:nvPr/>
          </p:nvSpPr>
          <p:spPr bwMode="auto">
            <a:xfrm>
              <a:off x="1296" y="878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56" name="Text Box 24"/>
            <p:cNvSpPr txBox="1">
              <a:spLocks noChangeArrowheads="1"/>
            </p:cNvSpPr>
            <p:nvPr/>
          </p:nvSpPr>
          <p:spPr bwMode="auto">
            <a:xfrm>
              <a:off x="1373" y="597"/>
              <a:ext cx="165" cy="2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07257" name="Rectangle 25"/>
            <p:cNvSpPr>
              <a:spLocks noChangeArrowheads="1"/>
            </p:cNvSpPr>
            <p:nvPr/>
          </p:nvSpPr>
          <p:spPr bwMode="auto">
            <a:xfrm>
              <a:off x="1112" y="930"/>
              <a:ext cx="209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CN" altLang="en-US">
                  <a:solidFill>
                    <a:srgbClr val="FFFF00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  <a:endParaRPr lang="zh-CN" altLang="en-US" sz="4400">
                <a:solidFill>
                  <a:srgbClr val="FFFF00"/>
                </a:solidFill>
                <a:latin typeface="Times New Roman" panose="02020603050405020304" pitchFamily="18" charset="0"/>
                <a:sym typeface="CommonBullets" pitchFamily="34" charset="2"/>
              </a:endParaRPr>
            </a:p>
          </p:txBody>
        </p:sp>
        <p:sp>
          <p:nvSpPr>
            <p:cNvPr id="607258" name="Text Box 26"/>
            <p:cNvSpPr txBox="1">
              <a:spLocks noChangeArrowheads="1"/>
            </p:cNvSpPr>
            <p:nvPr/>
          </p:nvSpPr>
          <p:spPr bwMode="auto">
            <a:xfrm>
              <a:off x="1080" y="1342"/>
              <a:ext cx="207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607259" name="Rectangle 27"/>
            <p:cNvSpPr>
              <a:spLocks noChangeArrowheads="1"/>
            </p:cNvSpPr>
            <p:nvPr/>
          </p:nvSpPr>
          <p:spPr bwMode="auto">
            <a:xfrm>
              <a:off x="2206" y="1287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7260" name="Rectangle 28"/>
            <p:cNvSpPr>
              <a:spLocks noChangeArrowheads="1"/>
            </p:cNvSpPr>
            <p:nvPr/>
          </p:nvSpPr>
          <p:spPr bwMode="auto">
            <a:xfrm>
              <a:off x="1778" y="1287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7261" name="Rectangle 29"/>
            <p:cNvSpPr>
              <a:spLocks noChangeArrowheads="1"/>
            </p:cNvSpPr>
            <p:nvPr/>
          </p:nvSpPr>
          <p:spPr bwMode="auto">
            <a:xfrm>
              <a:off x="2926" y="1287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7262" name="Rectangle 30"/>
            <p:cNvSpPr>
              <a:spLocks noChangeArrowheads="1"/>
            </p:cNvSpPr>
            <p:nvPr/>
          </p:nvSpPr>
          <p:spPr bwMode="auto">
            <a:xfrm>
              <a:off x="3794" y="1287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7263" name="Line 31"/>
            <p:cNvSpPr>
              <a:spLocks noChangeShapeType="1"/>
            </p:cNvSpPr>
            <p:nvPr/>
          </p:nvSpPr>
          <p:spPr bwMode="auto">
            <a:xfrm>
              <a:off x="1920" y="1008"/>
              <a:ext cx="0" cy="2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64" name="Text Box 32"/>
            <p:cNvSpPr txBox="1">
              <a:spLocks noChangeArrowheads="1"/>
            </p:cNvSpPr>
            <p:nvPr/>
          </p:nvSpPr>
          <p:spPr bwMode="auto">
            <a:xfrm>
              <a:off x="1920" y="960"/>
              <a:ext cx="32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1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7265" name="Text Box 33"/>
            <p:cNvSpPr txBox="1">
              <a:spLocks noChangeArrowheads="1"/>
            </p:cNvSpPr>
            <p:nvPr/>
          </p:nvSpPr>
          <p:spPr bwMode="auto">
            <a:xfrm>
              <a:off x="2352" y="960"/>
              <a:ext cx="32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2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7266" name="Text Box 34"/>
            <p:cNvSpPr txBox="1">
              <a:spLocks noChangeArrowheads="1"/>
            </p:cNvSpPr>
            <p:nvPr/>
          </p:nvSpPr>
          <p:spPr bwMode="auto">
            <a:xfrm>
              <a:off x="3120" y="960"/>
              <a:ext cx="324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k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7267" name="Text Box 35"/>
            <p:cNvSpPr txBox="1">
              <a:spLocks noChangeArrowheads="1"/>
            </p:cNvSpPr>
            <p:nvPr/>
          </p:nvSpPr>
          <p:spPr bwMode="auto">
            <a:xfrm>
              <a:off x="1108" y="1610"/>
              <a:ext cx="197" cy="25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solidFill>
                    <a:srgbClr val="FFFF00"/>
                  </a:solidFill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07268" name="Line 36"/>
            <p:cNvSpPr>
              <a:spLocks noChangeShapeType="1"/>
            </p:cNvSpPr>
            <p:nvPr/>
          </p:nvSpPr>
          <p:spPr bwMode="auto">
            <a:xfrm>
              <a:off x="2352" y="1008"/>
              <a:ext cx="0" cy="2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69" name="Line 37"/>
            <p:cNvSpPr>
              <a:spLocks noChangeShapeType="1"/>
            </p:cNvSpPr>
            <p:nvPr/>
          </p:nvSpPr>
          <p:spPr bwMode="auto">
            <a:xfrm>
              <a:off x="3072" y="1008"/>
              <a:ext cx="0" cy="2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70" name="Line 38"/>
            <p:cNvSpPr>
              <a:spLocks noChangeShapeType="1"/>
            </p:cNvSpPr>
            <p:nvPr/>
          </p:nvSpPr>
          <p:spPr bwMode="auto">
            <a:xfrm>
              <a:off x="3936" y="960"/>
              <a:ext cx="0" cy="2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71" name="Oval 39"/>
            <p:cNvSpPr>
              <a:spLocks noChangeArrowheads="1"/>
            </p:cNvSpPr>
            <p:nvPr/>
          </p:nvSpPr>
          <p:spPr bwMode="auto">
            <a:xfrm>
              <a:off x="1234" y="188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7272" name="Oval 40"/>
            <p:cNvSpPr>
              <a:spLocks noChangeArrowheads="1"/>
            </p:cNvSpPr>
            <p:nvPr/>
          </p:nvSpPr>
          <p:spPr bwMode="auto">
            <a:xfrm>
              <a:off x="1234" y="92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07273" name="Text Box 41"/>
          <p:cNvSpPr txBox="1">
            <a:spLocks noChangeArrowheads="1"/>
          </p:cNvSpPr>
          <p:nvPr/>
        </p:nvSpPr>
        <p:spPr bwMode="auto">
          <a:xfrm>
            <a:off x="457200" y="3448050"/>
            <a:ext cx="3124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1. 电路特点:</a:t>
            </a:r>
          </a:p>
        </p:txBody>
      </p:sp>
      <p:sp>
        <p:nvSpPr>
          <p:cNvPr id="607274" name="Text Box 42"/>
          <p:cNvSpPr txBox="1">
            <a:spLocks noChangeArrowheads="1"/>
          </p:cNvSpPr>
          <p:nvPr/>
        </p:nvSpPr>
        <p:spPr bwMode="auto">
          <a:xfrm>
            <a:off x="0" y="4114800"/>
            <a:ext cx="9144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(</a:t>
            </a:r>
            <a:r>
              <a:rPr lang="en-US" altLang="zh-CN" sz="3200">
                <a:latin typeface="Times New Roman" panose="02020603050405020304" pitchFamily="18" charset="0"/>
              </a:rPr>
              <a:t>a) </a:t>
            </a:r>
            <a:r>
              <a:rPr lang="zh-CN" altLang="zh-CN" sz="3200">
                <a:latin typeface="Times New Roman" panose="02020603050405020304" pitchFamily="18" charset="0"/>
              </a:rPr>
              <a:t>各电阻两端分别接在一起，两端为同一电压 </a:t>
            </a:r>
            <a:r>
              <a:rPr lang="zh-CN" altLang="en-US" sz="3200">
                <a:latin typeface="Times New Roman" panose="02020603050405020304" pitchFamily="18" charset="0"/>
              </a:rPr>
              <a:t>(</a:t>
            </a:r>
            <a:r>
              <a:rPr lang="en-US" altLang="zh-CN" sz="3200">
                <a:latin typeface="Times New Roman" panose="02020603050405020304" pitchFamily="18" charset="0"/>
              </a:rPr>
              <a:t>KVL)；</a:t>
            </a:r>
          </a:p>
        </p:txBody>
      </p:sp>
      <p:sp>
        <p:nvSpPr>
          <p:cNvPr id="607275" name="Text Box 43"/>
          <p:cNvSpPr txBox="1">
            <a:spLocks noChangeArrowheads="1"/>
          </p:cNvSpPr>
          <p:nvPr/>
        </p:nvSpPr>
        <p:spPr bwMode="auto">
          <a:xfrm>
            <a:off x="0" y="5364163"/>
            <a:ext cx="9144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(</a:t>
            </a:r>
            <a:r>
              <a:rPr lang="en-US" altLang="zh-CN" sz="3200">
                <a:latin typeface="Times New Roman" panose="02020603050405020304" pitchFamily="18" charset="0"/>
              </a:rPr>
              <a:t>b) </a:t>
            </a:r>
            <a:r>
              <a:rPr lang="zh-CN" altLang="en-US" sz="3200">
                <a:latin typeface="Times New Roman" panose="02020603050405020304" pitchFamily="18" charset="0"/>
              </a:rPr>
              <a:t>总电流等于流过各并联电阻的电流之和</a:t>
            </a:r>
            <a:r>
              <a:rPr lang="zh-CN" altLang="zh-CN" sz="3200"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latin typeface="Times New Roman" panose="02020603050405020304" pitchFamily="18" charset="0"/>
              </a:rPr>
              <a:t>(</a:t>
            </a:r>
            <a:r>
              <a:rPr lang="en-US" altLang="zh-CN" sz="3200">
                <a:latin typeface="Times New Roman" panose="02020603050405020304" pitchFamily="18" charset="0"/>
              </a:rPr>
              <a:t>KCL)。</a:t>
            </a:r>
          </a:p>
        </p:txBody>
      </p:sp>
      <p:sp>
        <p:nvSpPr>
          <p:cNvPr id="607276" name="Text Box 44"/>
          <p:cNvSpPr txBox="1">
            <a:spLocks noChangeArrowheads="1"/>
          </p:cNvSpPr>
          <p:nvPr/>
        </p:nvSpPr>
        <p:spPr bwMode="auto">
          <a:xfrm>
            <a:off x="2006600" y="6049963"/>
            <a:ext cx="6146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i="1">
                <a:latin typeface="Times New Roman" panose="02020603050405020304" pitchFamily="18" charset="0"/>
              </a:rPr>
              <a:t>i = i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i="1">
                <a:latin typeface="Times New Roman" panose="02020603050405020304" pitchFamily="18" charset="0"/>
              </a:rPr>
              <a:t>+ i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 i="1">
                <a:latin typeface="Times New Roman" panose="02020603050405020304" pitchFamily="18" charset="0"/>
              </a:rPr>
              <a:t>+</a:t>
            </a:r>
            <a:r>
              <a:rPr lang="en-US" altLang="zh-CN" sz="3200" i="1">
                <a:latin typeface="Times New Roman" panose="02020603050405020304" pitchFamily="18" charset="0"/>
                <a:sym typeface="Math4" pitchFamily="2" charset="2"/>
              </a:rPr>
              <a:t> …</a:t>
            </a:r>
            <a:r>
              <a:rPr lang="en-US" altLang="zh-CN" sz="3200" i="1">
                <a:latin typeface="Times New Roman" panose="02020603050405020304" pitchFamily="18" charset="0"/>
              </a:rPr>
              <a:t>+ i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k</a:t>
            </a:r>
            <a:r>
              <a:rPr lang="en-US" altLang="zh-CN" sz="3200" i="1">
                <a:latin typeface="Times New Roman" panose="02020603050405020304" pitchFamily="18" charset="0"/>
              </a:rPr>
              <a:t>+ …+i</a:t>
            </a:r>
            <a:r>
              <a:rPr lang="en-US" altLang="zh-CN" sz="3200" baseline="-25000">
                <a:latin typeface="Times New Roman" panose="02020603050405020304" pitchFamily="18" charset="0"/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72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72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2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3" dur="500"/>
                                        <p:tgtEl>
                                          <p:spTgt spid="6072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72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072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6072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6072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1" presetID="2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7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072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072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7234" grpId="0" autoUpdateAnimBg="0"/>
      <p:bldP spid="607273" grpId="0" autoUpdateAnimBg="0"/>
      <p:bldP spid="607274" grpId="0" autoUpdateAnimBg="0"/>
      <p:bldP spid="607275" grpId="0" autoUpdateAnimBg="0"/>
      <p:bldP spid="607276" grpId="0" autoUpdateAnimBg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08258" name="Group 2"/>
          <p:cNvGrpSpPr>
            <a:grpSpLocks/>
          </p:cNvGrpSpPr>
          <p:nvPr/>
        </p:nvGrpSpPr>
        <p:grpSpPr bwMode="auto">
          <a:xfrm>
            <a:off x="5638800" y="1622425"/>
            <a:ext cx="990600" cy="762000"/>
            <a:chOff x="3648" y="1008"/>
            <a:chExt cx="624" cy="480"/>
          </a:xfrm>
        </p:grpSpPr>
        <p:sp>
          <p:nvSpPr>
            <p:cNvPr id="608259" name="AutoShape 3"/>
            <p:cNvSpPr>
              <a:spLocks noChangeArrowheads="1"/>
            </p:cNvSpPr>
            <p:nvPr/>
          </p:nvSpPr>
          <p:spPr bwMode="auto">
            <a:xfrm>
              <a:off x="3648" y="1200"/>
              <a:ext cx="624" cy="288"/>
            </a:xfrm>
            <a:prstGeom prst="rightArrow">
              <a:avLst>
                <a:gd name="adj1" fmla="val 50000"/>
                <a:gd name="adj2" fmla="val 54167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60" name="Text Box 4"/>
            <p:cNvSpPr txBox="1">
              <a:spLocks noChangeArrowheads="1"/>
            </p:cNvSpPr>
            <p:nvPr/>
          </p:nvSpPr>
          <p:spPr bwMode="auto">
            <a:xfrm>
              <a:off x="3648" y="1008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等效</a:t>
              </a:r>
            </a:p>
          </p:txBody>
        </p:sp>
      </p:grpSp>
      <p:sp>
        <p:nvSpPr>
          <p:cNvPr id="608262" name="Text Box 6"/>
          <p:cNvSpPr txBox="1">
            <a:spLocks noChangeArrowheads="1"/>
          </p:cNvSpPr>
          <p:nvPr/>
        </p:nvSpPr>
        <p:spPr bwMode="auto">
          <a:xfrm>
            <a:off x="152400" y="3214688"/>
            <a:ext cx="6019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由</a:t>
            </a:r>
            <a:r>
              <a:rPr lang="en-US" altLang="zh-CN" sz="2800">
                <a:latin typeface="Times New Roman" panose="02020603050405020304" pitchFamily="18" charset="0"/>
              </a:rPr>
              <a:t>KCL:  </a:t>
            </a:r>
            <a:r>
              <a:rPr lang="en-US" altLang="zh-CN" sz="2800" i="1">
                <a:latin typeface="Times New Roman" panose="02020603050405020304" pitchFamily="18" charset="0"/>
              </a:rPr>
              <a:t>i = i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</a:rPr>
              <a:t>+ i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sym typeface="Math4" pitchFamily="2" charset="2"/>
              </a:rPr>
              <a:t> …</a:t>
            </a:r>
            <a:r>
              <a:rPr lang="en-US" altLang="zh-CN" sz="2800" i="1">
                <a:latin typeface="Times New Roman" panose="02020603050405020304" pitchFamily="18" charset="0"/>
              </a:rPr>
              <a:t>+ i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k</a:t>
            </a:r>
            <a:r>
              <a:rPr lang="en-US" altLang="zh-CN" sz="2800" i="1">
                <a:latin typeface="Times New Roman" panose="02020603050405020304" pitchFamily="18" charset="0"/>
              </a:rPr>
              <a:t>+ i</a:t>
            </a:r>
            <a:r>
              <a:rPr lang="en-US" altLang="zh-CN" sz="2800" baseline="-25000">
                <a:latin typeface="Times New Roman" panose="02020603050405020304" pitchFamily="18" charset="0"/>
              </a:rPr>
              <a:t>n</a:t>
            </a:r>
            <a:r>
              <a:rPr lang="en-US" altLang="zh-CN" sz="2800" i="1">
                <a:latin typeface="Times New Roman" panose="02020603050405020304" pitchFamily="18" charset="0"/>
              </a:rPr>
              <a:t>= u / R</a:t>
            </a:r>
            <a:r>
              <a:rPr lang="en-US" altLang="zh-CN" sz="2800" baseline="-25000">
                <a:latin typeface="Times New Roman" panose="02020603050405020304" pitchFamily="18" charset="0"/>
              </a:rPr>
              <a:t>eq</a:t>
            </a:r>
          </a:p>
        </p:txBody>
      </p:sp>
      <p:sp>
        <p:nvSpPr>
          <p:cNvPr id="608264" name="Text Box 8"/>
          <p:cNvSpPr txBox="1">
            <a:spLocks noChangeArrowheads="1"/>
          </p:cNvSpPr>
          <p:nvPr/>
        </p:nvSpPr>
        <p:spPr bwMode="auto">
          <a:xfrm>
            <a:off x="0" y="3886200"/>
            <a:ext cx="9144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故有 </a:t>
            </a:r>
            <a:r>
              <a:rPr lang="en-US" altLang="zh-CN" sz="2800" i="1">
                <a:latin typeface="Times New Roman" panose="02020603050405020304" pitchFamily="18" charset="0"/>
              </a:rPr>
              <a:t>u/R</a:t>
            </a:r>
            <a:r>
              <a:rPr lang="en-US" altLang="zh-CN" sz="2800" baseline="-25000">
                <a:latin typeface="Times New Roman" panose="02020603050405020304" pitchFamily="18" charset="0"/>
              </a:rPr>
              <a:t>eq</a:t>
            </a:r>
            <a:r>
              <a:rPr lang="en-US" altLang="zh-CN" sz="2800" i="1">
                <a:latin typeface="Times New Roman" panose="02020603050405020304" pitchFamily="18" charset="0"/>
              </a:rPr>
              <a:t>= i = u/R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</a:rPr>
              <a:t> +u/R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sym typeface="Math4" pitchFamily="2" charset="2"/>
              </a:rPr>
              <a:t> …</a:t>
            </a:r>
            <a:r>
              <a:rPr lang="en-US" altLang="zh-CN" sz="2800" i="1">
                <a:latin typeface="Times New Roman" panose="02020603050405020304" pitchFamily="18" charset="0"/>
              </a:rPr>
              <a:t>+u/R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2800" i="1">
                <a:latin typeface="Times New Roman" panose="02020603050405020304" pitchFamily="18" charset="0"/>
              </a:rPr>
              <a:t>=u</a:t>
            </a:r>
            <a:r>
              <a:rPr lang="en-US" altLang="zh-CN" sz="2800">
                <a:latin typeface="Times New Roman" panose="02020603050405020304" pitchFamily="18" charset="0"/>
              </a:rPr>
              <a:t>(1</a:t>
            </a:r>
            <a:r>
              <a:rPr lang="en-US" altLang="zh-CN" sz="2800" i="1">
                <a:latin typeface="Times New Roman" panose="02020603050405020304" pitchFamily="18" charset="0"/>
              </a:rPr>
              <a:t>/R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</a:rPr>
              <a:t>+</a:t>
            </a:r>
            <a:r>
              <a:rPr lang="en-US" altLang="zh-CN" sz="2800"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</a:rPr>
              <a:t>/R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  <a:sym typeface="Math4" pitchFamily="2" charset="2"/>
              </a:rPr>
              <a:t>…</a:t>
            </a:r>
            <a:r>
              <a:rPr lang="en-US" altLang="zh-CN" sz="2800" i="1">
                <a:latin typeface="Times New Roman" panose="02020603050405020304" pitchFamily="18" charset="0"/>
              </a:rPr>
              <a:t>+</a:t>
            </a:r>
            <a:r>
              <a:rPr lang="en-US" altLang="zh-CN" sz="2800"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</a:rPr>
              <a:t>/R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2800">
                <a:latin typeface="Times New Roman" panose="02020603050405020304" pitchFamily="18" charset="0"/>
              </a:rPr>
              <a:t>)</a:t>
            </a:r>
          </a:p>
        </p:txBody>
      </p:sp>
      <p:sp>
        <p:nvSpPr>
          <p:cNvPr id="608266" name="Text Box 10"/>
          <p:cNvSpPr txBox="1">
            <a:spLocks noChangeArrowheads="1"/>
          </p:cNvSpPr>
          <p:nvPr/>
        </p:nvSpPr>
        <p:spPr bwMode="auto">
          <a:xfrm>
            <a:off x="1219200" y="4648200"/>
            <a:ext cx="5715000" cy="592138"/>
          </a:xfrm>
          <a:prstGeom prst="rect">
            <a:avLst/>
          </a:prstGeom>
          <a:solidFill>
            <a:srgbClr val="590322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即   </a:t>
            </a:r>
            <a:r>
              <a:rPr lang="zh-CN" altLang="en-US" sz="3200" b="0">
                <a:latin typeface="Times New Roman" panose="02020603050405020304" pitchFamily="18" charset="0"/>
              </a:rPr>
              <a:t>1</a:t>
            </a:r>
            <a:r>
              <a:rPr lang="zh-CN" altLang="en-US" sz="3200" b="0" i="1">
                <a:latin typeface="Times New Roman" panose="02020603050405020304" pitchFamily="18" charset="0"/>
              </a:rPr>
              <a:t>/</a:t>
            </a:r>
            <a:r>
              <a:rPr lang="en-US" altLang="zh-CN" sz="3200" b="0" i="1">
                <a:latin typeface="Times New Roman" panose="02020603050405020304" pitchFamily="18" charset="0"/>
              </a:rPr>
              <a:t>R</a:t>
            </a:r>
            <a:r>
              <a:rPr lang="en-US" altLang="zh-CN" sz="3200" b="0" baseline="-25000">
                <a:latin typeface="Times New Roman" panose="02020603050405020304" pitchFamily="18" charset="0"/>
              </a:rPr>
              <a:t>eq</a:t>
            </a:r>
            <a:r>
              <a:rPr lang="en-US" altLang="zh-CN" sz="3200" b="0" i="1">
                <a:latin typeface="Times New Roman" panose="02020603050405020304" pitchFamily="18" charset="0"/>
              </a:rPr>
              <a:t>= </a:t>
            </a:r>
            <a:r>
              <a:rPr lang="en-US" altLang="zh-CN" sz="3200" b="0">
                <a:latin typeface="Times New Roman" panose="02020603050405020304" pitchFamily="18" charset="0"/>
              </a:rPr>
              <a:t>1</a:t>
            </a:r>
            <a:r>
              <a:rPr lang="en-US" altLang="zh-CN" sz="3200" b="0" i="1">
                <a:latin typeface="Times New Roman" panose="02020603050405020304" pitchFamily="18" charset="0"/>
              </a:rPr>
              <a:t>/R</a:t>
            </a:r>
            <a:r>
              <a:rPr lang="en-US" altLang="zh-CN" sz="3200" b="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b="0" i="1">
                <a:latin typeface="Times New Roman" panose="02020603050405020304" pitchFamily="18" charset="0"/>
              </a:rPr>
              <a:t>+</a:t>
            </a:r>
            <a:r>
              <a:rPr lang="en-US" altLang="zh-CN" sz="3200" b="0">
                <a:latin typeface="Times New Roman" panose="02020603050405020304" pitchFamily="18" charset="0"/>
              </a:rPr>
              <a:t>1</a:t>
            </a:r>
            <a:r>
              <a:rPr lang="en-US" altLang="zh-CN" sz="3200" b="0" i="1">
                <a:latin typeface="Times New Roman" panose="02020603050405020304" pitchFamily="18" charset="0"/>
              </a:rPr>
              <a:t>/R</a:t>
            </a:r>
            <a:r>
              <a:rPr lang="en-US" altLang="zh-CN" sz="3200" b="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 b="0" i="1">
                <a:latin typeface="Times New Roman" panose="02020603050405020304" pitchFamily="18" charset="0"/>
              </a:rPr>
              <a:t>+</a:t>
            </a:r>
            <a:r>
              <a:rPr lang="en-US" altLang="zh-CN" sz="3200" i="1">
                <a:latin typeface="Times New Roman" panose="02020603050405020304" pitchFamily="18" charset="0"/>
                <a:sym typeface="Math4" pitchFamily="2" charset="2"/>
              </a:rPr>
              <a:t>…</a:t>
            </a:r>
            <a:r>
              <a:rPr lang="en-US" altLang="zh-CN" sz="3200" b="0" i="1">
                <a:latin typeface="Times New Roman" panose="02020603050405020304" pitchFamily="18" charset="0"/>
              </a:rPr>
              <a:t>+</a:t>
            </a:r>
            <a:r>
              <a:rPr lang="en-US" altLang="zh-CN" sz="3200" b="0">
                <a:latin typeface="Times New Roman" panose="02020603050405020304" pitchFamily="18" charset="0"/>
              </a:rPr>
              <a:t>1</a:t>
            </a:r>
            <a:r>
              <a:rPr lang="en-US" altLang="zh-CN" sz="3200" b="0" i="1">
                <a:latin typeface="Times New Roman" panose="02020603050405020304" pitchFamily="18" charset="0"/>
              </a:rPr>
              <a:t>/R</a:t>
            </a:r>
            <a:r>
              <a:rPr lang="en-US" altLang="zh-CN" sz="3200" b="0" i="1" baseline="-25000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608267" name="Text Box 11"/>
          <p:cNvSpPr txBox="1">
            <a:spLocks noChangeArrowheads="1"/>
          </p:cNvSpPr>
          <p:nvPr/>
        </p:nvSpPr>
        <p:spPr bwMode="auto">
          <a:xfrm>
            <a:off x="457200" y="5257800"/>
            <a:ext cx="4267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令 </a:t>
            </a:r>
            <a:r>
              <a:rPr lang="en-US" altLang="zh-CN" sz="3200" i="1">
                <a:latin typeface="Times New Roman" panose="02020603050405020304" pitchFamily="18" charset="0"/>
              </a:rPr>
              <a:t>G =</a:t>
            </a:r>
            <a:r>
              <a:rPr lang="en-US" altLang="zh-CN" sz="3200">
                <a:latin typeface="Times New Roman" panose="02020603050405020304" pitchFamily="18" charset="0"/>
              </a:rPr>
              <a:t>1 </a:t>
            </a:r>
            <a:r>
              <a:rPr lang="en-US" altLang="zh-CN" sz="3200" i="1">
                <a:latin typeface="Times New Roman" panose="02020603050405020304" pitchFamily="18" charset="0"/>
              </a:rPr>
              <a:t>/ R,</a:t>
            </a:r>
            <a:r>
              <a:rPr lang="en-US" altLang="zh-CN" sz="3200"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latin typeface="Times New Roman" panose="02020603050405020304" pitchFamily="18" charset="0"/>
              </a:rPr>
              <a:t>称为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电导</a:t>
            </a:r>
          </a:p>
        </p:txBody>
      </p:sp>
      <p:sp>
        <p:nvSpPr>
          <p:cNvPr id="608268" name="Text Box 12"/>
          <p:cNvSpPr txBox="1">
            <a:spLocks noChangeArrowheads="1"/>
          </p:cNvSpPr>
          <p:nvPr/>
        </p:nvSpPr>
        <p:spPr bwMode="auto">
          <a:xfrm>
            <a:off x="762000" y="6019800"/>
            <a:ext cx="8001000" cy="592138"/>
          </a:xfrm>
          <a:prstGeom prst="rect">
            <a:avLst/>
          </a:prstGeom>
          <a:solidFill>
            <a:srgbClr val="590322"/>
          </a:solidFill>
          <a:ln w="12700">
            <a:solidFill>
              <a:schemeClr val="tx1"/>
            </a:solidFill>
            <a:miter lim="800000"/>
            <a:headEnd/>
            <a:tailEnd/>
          </a:ln>
          <a:effectLst>
            <a:prstShdw prst="shdw13" dist="53882" dir="13500000">
              <a:schemeClr val="bg2"/>
            </a:prstShdw>
          </a:effec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b="0" i="1">
                <a:latin typeface="Times New Roman" panose="02020603050405020304" pitchFamily="18" charset="0"/>
              </a:rPr>
              <a:t>G</a:t>
            </a:r>
            <a:r>
              <a:rPr lang="en-US" altLang="zh-CN" sz="3200" b="0" baseline="-25000">
                <a:latin typeface="Times New Roman" panose="02020603050405020304" pitchFamily="18" charset="0"/>
              </a:rPr>
              <a:t>eq</a:t>
            </a:r>
            <a:r>
              <a:rPr lang="en-US" altLang="zh-CN" sz="3200" b="0" i="1">
                <a:latin typeface="Times New Roman" panose="02020603050405020304" pitchFamily="18" charset="0"/>
              </a:rPr>
              <a:t>=G</a:t>
            </a:r>
            <a:r>
              <a:rPr lang="en-US" altLang="zh-CN" sz="3200" b="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b="0" i="1">
                <a:latin typeface="Times New Roman" panose="02020603050405020304" pitchFamily="18" charset="0"/>
              </a:rPr>
              <a:t>+G</a:t>
            </a:r>
            <a:r>
              <a:rPr lang="en-US" altLang="zh-CN" sz="3200" b="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 b="0" i="1">
                <a:latin typeface="Times New Roman" panose="02020603050405020304" pitchFamily="18" charset="0"/>
              </a:rPr>
              <a:t>+</a:t>
            </a:r>
            <a:r>
              <a:rPr lang="en-US" altLang="zh-CN" sz="3200" i="1">
                <a:latin typeface="Times New Roman" panose="02020603050405020304" pitchFamily="18" charset="0"/>
                <a:sym typeface="Math4" pitchFamily="2" charset="2"/>
              </a:rPr>
              <a:t>…</a:t>
            </a:r>
            <a:r>
              <a:rPr lang="en-US" altLang="zh-CN" sz="3200" b="0" i="1">
                <a:latin typeface="Times New Roman" panose="02020603050405020304" pitchFamily="18" charset="0"/>
              </a:rPr>
              <a:t>+G</a:t>
            </a:r>
            <a:r>
              <a:rPr lang="en-US" altLang="zh-CN" sz="3200" b="0" i="1" baseline="-25000">
                <a:latin typeface="Times New Roman" panose="02020603050405020304" pitchFamily="18" charset="0"/>
              </a:rPr>
              <a:t>k</a:t>
            </a:r>
            <a:r>
              <a:rPr lang="en-US" altLang="zh-CN" sz="3200" b="0" i="1">
                <a:latin typeface="Times New Roman" panose="02020603050405020304" pitchFamily="18" charset="0"/>
              </a:rPr>
              <a:t>+</a:t>
            </a:r>
            <a:r>
              <a:rPr lang="en-US" altLang="zh-CN" sz="3200" i="1">
                <a:latin typeface="Times New Roman" panose="02020603050405020304" pitchFamily="18" charset="0"/>
                <a:sym typeface="Math4" pitchFamily="2" charset="2"/>
              </a:rPr>
              <a:t>…</a:t>
            </a:r>
            <a:r>
              <a:rPr lang="en-US" altLang="zh-CN" sz="3200" b="0" i="1">
                <a:latin typeface="Times New Roman" panose="02020603050405020304" pitchFamily="18" charset="0"/>
              </a:rPr>
              <a:t>+G</a:t>
            </a:r>
            <a:r>
              <a:rPr lang="en-US" altLang="zh-CN" sz="3200" b="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 b="0" i="1">
                <a:latin typeface="Times New Roman" panose="02020603050405020304" pitchFamily="18" charset="0"/>
              </a:rPr>
              <a:t>=</a:t>
            </a:r>
            <a:r>
              <a:rPr lang="en-US" altLang="zh-CN" sz="3200" b="0">
                <a:latin typeface="Times New Roman" panose="02020603050405020304" pitchFamily="18" charset="0"/>
                <a:sym typeface="Symbol" panose="05050102010706020507" pitchFamily="18" charset="2"/>
              </a:rPr>
              <a:t></a:t>
            </a:r>
            <a:r>
              <a:rPr lang="en-US" altLang="zh-CN" sz="3200" b="0" i="1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3200" b="0" i="1">
                <a:latin typeface="Times New Roman" panose="02020603050405020304" pitchFamily="18" charset="0"/>
              </a:rPr>
              <a:t>G</a:t>
            </a:r>
            <a:r>
              <a:rPr lang="en-US" altLang="zh-CN" sz="3200" b="0" i="1" baseline="-25000">
                <a:latin typeface="Times New Roman" panose="02020603050405020304" pitchFamily="18" charset="0"/>
              </a:rPr>
              <a:t>k</a:t>
            </a:r>
            <a:r>
              <a:rPr lang="en-US" altLang="zh-CN" sz="3200" b="0" i="1">
                <a:latin typeface="Times New Roman" panose="02020603050405020304" pitchFamily="18" charset="0"/>
              </a:rPr>
              <a:t>=</a:t>
            </a:r>
            <a:r>
              <a:rPr lang="en-US" altLang="zh-CN" sz="3200" b="0">
                <a:latin typeface="Times New Roman" panose="02020603050405020304" pitchFamily="18" charset="0"/>
                <a:sym typeface="Symbol" panose="05050102010706020507" pitchFamily="18" charset="2"/>
              </a:rPr>
              <a:t> 1</a:t>
            </a:r>
            <a:r>
              <a:rPr lang="en-US" altLang="zh-CN" sz="3200" b="0" i="1">
                <a:latin typeface="Times New Roman" panose="02020603050405020304" pitchFamily="18" charset="0"/>
                <a:sym typeface="Symbol" panose="05050102010706020507" pitchFamily="18" charset="2"/>
              </a:rPr>
              <a:t>/R</a:t>
            </a:r>
            <a:r>
              <a:rPr lang="en-US" altLang="zh-CN" sz="3200" b="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k</a:t>
            </a:r>
          </a:p>
        </p:txBody>
      </p:sp>
      <p:grpSp>
        <p:nvGrpSpPr>
          <p:cNvPr id="608269" name="Group 13"/>
          <p:cNvGrpSpPr>
            <a:grpSpLocks/>
          </p:cNvGrpSpPr>
          <p:nvPr/>
        </p:nvGrpSpPr>
        <p:grpSpPr bwMode="auto">
          <a:xfrm>
            <a:off x="754063" y="784225"/>
            <a:ext cx="5060950" cy="2187575"/>
            <a:chOff x="1072" y="576"/>
            <a:chExt cx="3188" cy="1378"/>
          </a:xfrm>
        </p:grpSpPr>
        <p:sp>
          <p:nvSpPr>
            <p:cNvPr id="608270" name="Text Box 14"/>
            <p:cNvSpPr txBox="1">
              <a:spLocks noChangeArrowheads="1"/>
            </p:cNvSpPr>
            <p:nvPr/>
          </p:nvSpPr>
          <p:spPr bwMode="auto">
            <a:xfrm>
              <a:off x="3936" y="960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n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8271" name="Line 15"/>
            <p:cNvSpPr>
              <a:spLocks noChangeShapeType="1"/>
            </p:cNvSpPr>
            <p:nvPr/>
          </p:nvSpPr>
          <p:spPr bwMode="auto">
            <a:xfrm>
              <a:off x="1296" y="960"/>
              <a:ext cx="11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72" name="Line 16"/>
            <p:cNvSpPr>
              <a:spLocks noChangeShapeType="1"/>
            </p:cNvSpPr>
            <p:nvPr/>
          </p:nvSpPr>
          <p:spPr bwMode="auto">
            <a:xfrm rot="-5400000">
              <a:off x="1354" y="1440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73" name="Line 17"/>
            <p:cNvSpPr>
              <a:spLocks noChangeShapeType="1"/>
            </p:cNvSpPr>
            <p:nvPr/>
          </p:nvSpPr>
          <p:spPr bwMode="auto">
            <a:xfrm rot="-5400000">
              <a:off x="1790" y="1440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74" name="Line 18"/>
            <p:cNvSpPr>
              <a:spLocks noChangeShapeType="1"/>
            </p:cNvSpPr>
            <p:nvPr/>
          </p:nvSpPr>
          <p:spPr bwMode="auto">
            <a:xfrm>
              <a:off x="1296" y="1920"/>
              <a:ext cx="110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75" name="Line 19"/>
            <p:cNvSpPr>
              <a:spLocks noChangeShapeType="1"/>
            </p:cNvSpPr>
            <p:nvPr/>
          </p:nvSpPr>
          <p:spPr bwMode="auto">
            <a:xfrm>
              <a:off x="2400" y="96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76" name="Line 20"/>
            <p:cNvSpPr>
              <a:spLocks noChangeShapeType="1"/>
            </p:cNvSpPr>
            <p:nvPr/>
          </p:nvSpPr>
          <p:spPr bwMode="auto">
            <a:xfrm>
              <a:off x="2414" y="192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77" name="Line 21"/>
            <p:cNvSpPr>
              <a:spLocks noChangeShapeType="1"/>
            </p:cNvSpPr>
            <p:nvPr/>
          </p:nvSpPr>
          <p:spPr bwMode="auto">
            <a:xfrm>
              <a:off x="2798" y="96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78" name="Line 22"/>
            <p:cNvSpPr>
              <a:spLocks noChangeShapeType="1"/>
            </p:cNvSpPr>
            <p:nvPr/>
          </p:nvSpPr>
          <p:spPr bwMode="auto">
            <a:xfrm rot="-5400000">
              <a:off x="2506" y="1440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 type="oval" w="med" len="med"/>
              <a:tailEnd type="oval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79" name="Line 23"/>
            <p:cNvSpPr>
              <a:spLocks noChangeShapeType="1"/>
            </p:cNvSpPr>
            <p:nvPr/>
          </p:nvSpPr>
          <p:spPr bwMode="auto">
            <a:xfrm>
              <a:off x="2798" y="192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80" name="Line 24"/>
            <p:cNvSpPr>
              <a:spLocks noChangeShapeType="1"/>
            </p:cNvSpPr>
            <p:nvPr/>
          </p:nvSpPr>
          <p:spPr bwMode="auto">
            <a:xfrm>
              <a:off x="3134" y="96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81" name="Line 25"/>
            <p:cNvSpPr>
              <a:spLocks noChangeShapeType="1"/>
            </p:cNvSpPr>
            <p:nvPr/>
          </p:nvSpPr>
          <p:spPr bwMode="auto">
            <a:xfrm>
              <a:off x="3182" y="192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82" name="Line 26"/>
            <p:cNvSpPr>
              <a:spLocks noChangeShapeType="1"/>
            </p:cNvSpPr>
            <p:nvPr/>
          </p:nvSpPr>
          <p:spPr bwMode="auto">
            <a:xfrm>
              <a:off x="3518" y="960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83" name="Line 27"/>
            <p:cNvSpPr>
              <a:spLocks noChangeShapeType="1"/>
            </p:cNvSpPr>
            <p:nvPr/>
          </p:nvSpPr>
          <p:spPr bwMode="auto">
            <a:xfrm>
              <a:off x="3518" y="1920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84" name="Line 28"/>
            <p:cNvSpPr>
              <a:spLocks noChangeShapeType="1"/>
            </p:cNvSpPr>
            <p:nvPr/>
          </p:nvSpPr>
          <p:spPr bwMode="auto">
            <a:xfrm rot="-5400000">
              <a:off x="3374" y="1440"/>
              <a:ext cx="9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85" name="Rectangle 29"/>
            <p:cNvSpPr>
              <a:spLocks noChangeArrowheads="1"/>
            </p:cNvSpPr>
            <p:nvPr/>
          </p:nvSpPr>
          <p:spPr bwMode="auto">
            <a:xfrm>
              <a:off x="1512" y="124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1</a:t>
              </a:r>
              <a:endParaRPr lang="en-US" altLang="zh-CN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608286" name="Rectangle 30"/>
            <p:cNvSpPr>
              <a:spLocks noChangeArrowheads="1"/>
            </p:cNvSpPr>
            <p:nvPr/>
          </p:nvSpPr>
          <p:spPr bwMode="auto">
            <a:xfrm>
              <a:off x="1915" y="124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2</a:t>
              </a:r>
              <a:endParaRPr lang="en-US" altLang="zh-CN" i="1" baseline="-25000">
                <a:latin typeface="Times New Roman" panose="02020603050405020304" pitchFamily="18" charset="0"/>
              </a:endParaRPr>
            </a:p>
          </p:txBody>
        </p:sp>
        <p:sp>
          <p:nvSpPr>
            <p:cNvPr id="608287" name="Rectangle 31"/>
            <p:cNvSpPr>
              <a:spLocks noChangeArrowheads="1"/>
            </p:cNvSpPr>
            <p:nvPr/>
          </p:nvSpPr>
          <p:spPr bwMode="auto">
            <a:xfrm>
              <a:off x="2634" y="1248"/>
              <a:ext cx="3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k</a:t>
              </a:r>
            </a:p>
          </p:txBody>
        </p:sp>
        <p:sp>
          <p:nvSpPr>
            <p:cNvPr id="608288" name="Rectangle 32"/>
            <p:cNvSpPr>
              <a:spLocks noChangeArrowheads="1"/>
            </p:cNvSpPr>
            <p:nvPr/>
          </p:nvSpPr>
          <p:spPr bwMode="auto">
            <a:xfrm>
              <a:off x="3509" y="1248"/>
              <a:ext cx="31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n</a:t>
              </a:r>
            </a:p>
          </p:txBody>
        </p:sp>
        <p:sp>
          <p:nvSpPr>
            <p:cNvPr id="608289" name="Line 33"/>
            <p:cNvSpPr>
              <a:spLocks noChangeShapeType="1"/>
            </p:cNvSpPr>
            <p:nvPr/>
          </p:nvSpPr>
          <p:spPr bwMode="auto">
            <a:xfrm>
              <a:off x="1296" y="878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90" name="Text Box 34"/>
            <p:cNvSpPr txBox="1">
              <a:spLocks noChangeArrowheads="1"/>
            </p:cNvSpPr>
            <p:nvPr/>
          </p:nvSpPr>
          <p:spPr bwMode="auto">
            <a:xfrm>
              <a:off x="1366" y="576"/>
              <a:ext cx="1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08291" name="Rectangle 35"/>
            <p:cNvSpPr>
              <a:spLocks noChangeArrowheads="1"/>
            </p:cNvSpPr>
            <p:nvPr/>
          </p:nvSpPr>
          <p:spPr bwMode="auto">
            <a:xfrm>
              <a:off x="1104" y="91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zh-CN" altLang="en-US">
                  <a:solidFill>
                    <a:srgbClr val="FFFF00"/>
                  </a:solidFill>
                  <a:latin typeface="Times New Roman" panose="02020603050405020304" pitchFamily="18" charset="0"/>
                  <a:sym typeface="CommonBullets" pitchFamily="34" charset="2"/>
                </a:rPr>
                <a:t>+</a:t>
              </a:r>
              <a:endParaRPr lang="zh-CN" altLang="en-US" sz="4400">
                <a:solidFill>
                  <a:srgbClr val="FFFF00"/>
                </a:solidFill>
                <a:latin typeface="Times New Roman" panose="02020603050405020304" pitchFamily="18" charset="0"/>
                <a:sym typeface="CommonBullets" pitchFamily="34" charset="2"/>
              </a:endParaRPr>
            </a:p>
          </p:txBody>
        </p:sp>
        <p:sp>
          <p:nvSpPr>
            <p:cNvPr id="608292" name="Text Box 36"/>
            <p:cNvSpPr txBox="1">
              <a:spLocks noChangeArrowheads="1"/>
            </p:cNvSpPr>
            <p:nvPr/>
          </p:nvSpPr>
          <p:spPr bwMode="auto">
            <a:xfrm>
              <a:off x="1072" y="1324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</a:p>
          </p:txBody>
        </p:sp>
        <p:sp>
          <p:nvSpPr>
            <p:cNvPr id="608293" name="Rectangle 37"/>
            <p:cNvSpPr>
              <a:spLocks noChangeArrowheads="1"/>
            </p:cNvSpPr>
            <p:nvPr/>
          </p:nvSpPr>
          <p:spPr bwMode="auto">
            <a:xfrm>
              <a:off x="2206" y="1287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8294" name="Rectangle 38"/>
            <p:cNvSpPr>
              <a:spLocks noChangeArrowheads="1"/>
            </p:cNvSpPr>
            <p:nvPr/>
          </p:nvSpPr>
          <p:spPr bwMode="auto">
            <a:xfrm>
              <a:off x="1778" y="1287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8295" name="Rectangle 39"/>
            <p:cNvSpPr>
              <a:spLocks noChangeArrowheads="1"/>
            </p:cNvSpPr>
            <p:nvPr/>
          </p:nvSpPr>
          <p:spPr bwMode="auto">
            <a:xfrm>
              <a:off x="2926" y="1287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8296" name="Rectangle 40"/>
            <p:cNvSpPr>
              <a:spLocks noChangeArrowheads="1"/>
            </p:cNvSpPr>
            <p:nvPr/>
          </p:nvSpPr>
          <p:spPr bwMode="auto">
            <a:xfrm>
              <a:off x="3794" y="1287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8297" name="Line 41"/>
            <p:cNvSpPr>
              <a:spLocks noChangeShapeType="1"/>
            </p:cNvSpPr>
            <p:nvPr/>
          </p:nvSpPr>
          <p:spPr bwMode="auto">
            <a:xfrm>
              <a:off x="1920" y="1008"/>
              <a:ext cx="0" cy="2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298" name="Text Box 42"/>
            <p:cNvSpPr txBox="1">
              <a:spLocks noChangeArrowheads="1"/>
            </p:cNvSpPr>
            <p:nvPr/>
          </p:nvSpPr>
          <p:spPr bwMode="auto">
            <a:xfrm>
              <a:off x="1920" y="960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1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8299" name="Text Box 43"/>
            <p:cNvSpPr txBox="1">
              <a:spLocks noChangeArrowheads="1"/>
            </p:cNvSpPr>
            <p:nvPr/>
          </p:nvSpPr>
          <p:spPr bwMode="auto">
            <a:xfrm>
              <a:off x="2352" y="960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2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8300" name="Text Box 44"/>
            <p:cNvSpPr txBox="1">
              <a:spLocks noChangeArrowheads="1"/>
            </p:cNvSpPr>
            <p:nvPr/>
          </p:nvSpPr>
          <p:spPr bwMode="auto">
            <a:xfrm>
              <a:off x="3120" y="960"/>
              <a:ext cx="3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k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8301" name="Text Box 45"/>
            <p:cNvSpPr txBox="1">
              <a:spLocks noChangeArrowheads="1"/>
            </p:cNvSpPr>
            <p:nvPr/>
          </p:nvSpPr>
          <p:spPr bwMode="auto">
            <a:xfrm>
              <a:off x="1108" y="161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solidFill>
                    <a:srgbClr val="FFFF00"/>
                  </a:solidFill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08302" name="Line 46"/>
            <p:cNvSpPr>
              <a:spLocks noChangeShapeType="1"/>
            </p:cNvSpPr>
            <p:nvPr/>
          </p:nvSpPr>
          <p:spPr bwMode="auto">
            <a:xfrm>
              <a:off x="2352" y="1008"/>
              <a:ext cx="0" cy="2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303" name="Line 47"/>
            <p:cNvSpPr>
              <a:spLocks noChangeShapeType="1"/>
            </p:cNvSpPr>
            <p:nvPr/>
          </p:nvSpPr>
          <p:spPr bwMode="auto">
            <a:xfrm>
              <a:off x="3072" y="1008"/>
              <a:ext cx="0" cy="2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304" name="Line 48"/>
            <p:cNvSpPr>
              <a:spLocks noChangeShapeType="1"/>
            </p:cNvSpPr>
            <p:nvPr/>
          </p:nvSpPr>
          <p:spPr bwMode="auto">
            <a:xfrm>
              <a:off x="3936" y="960"/>
              <a:ext cx="0" cy="252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305" name="Oval 49"/>
            <p:cNvSpPr>
              <a:spLocks noChangeArrowheads="1"/>
            </p:cNvSpPr>
            <p:nvPr/>
          </p:nvSpPr>
          <p:spPr bwMode="auto">
            <a:xfrm>
              <a:off x="1234" y="188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306" name="Oval 50"/>
            <p:cNvSpPr>
              <a:spLocks noChangeArrowheads="1"/>
            </p:cNvSpPr>
            <p:nvPr/>
          </p:nvSpPr>
          <p:spPr bwMode="auto">
            <a:xfrm>
              <a:off x="1234" y="92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08307" name="Text Box 51"/>
          <p:cNvSpPr txBox="1">
            <a:spLocks noChangeArrowheads="1"/>
          </p:cNvSpPr>
          <p:nvPr/>
        </p:nvSpPr>
        <p:spPr bwMode="auto">
          <a:xfrm>
            <a:off x="609600" y="152400"/>
            <a:ext cx="304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2. 等效电阻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eq</a:t>
            </a:r>
            <a:endParaRPr lang="en-US" altLang="zh-CN" sz="3200">
              <a:latin typeface="Times New Roman" panose="02020603050405020304" pitchFamily="18" charset="0"/>
            </a:endParaRPr>
          </a:p>
        </p:txBody>
      </p:sp>
      <p:grpSp>
        <p:nvGrpSpPr>
          <p:cNvPr id="608308" name="Group 52"/>
          <p:cNvGrpSpPr>
            <a:grpSpLocks/>
          </p:cNvGrpSpPr>
          <p:nvPr/>
        </p:nvGrpSpPr>
        <p:grpSpPr bwMode="auto">
          <a:xfrm>
            <a:off x="6781800" y="708025"/>
            <a:ext cx="1981200" cy="2241550"/>
            <a:chOff x="4272" y="288"/>
            <a:chExt cx="1248" cy="1412"/>
          </a:xfrm>
        </p:grpSpPr>
        <p:sp>
          <p:nvSpPr>
            <p:cNvPr id="608309" name="Freeform 53"/>
            <p:cNvSpPr>
              <a:spLocks/>
            </p:cNvSpPr>
            <p:nvPr/>
          </p:nvSpPr>
          <p:spPr bwMode="auto">
            <a:xfrm>
              <a:off x="4443" y="705"/>
              <a:ext cx="597" cy="2"/>
            </a:xfrm>
            <a:custGeom>
              <a:avLst/>
              <a:gdLst>
                <a:gd name="T0" fmla="*/ 0 w 597"/>
                <a:gd name="T1" fmla="*/ 0 h 2"/>
                <a:gd name="T2" fmla="*/ 597 w 597"/>
                <a:gd name="T3" fmla="*/ 2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97" h="2">
                  <a:moveTo>
                    <a:pt x="0" y="0"/>
                  </a:moveTo>
                  <a:lnTo>
                    <a:pt x="597" y="2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310" name="Freeform 54"/>
            <p:cNvSpPr>
              <a:spLocks/>
            </p:cNvSpPr>
            <p:nvPr/>
          </p:nvSpPr>
          <p:spPr bwMode="auto">
            <a:xfrm>
              <a:off x="4479" y="1667"/>
              <a:ext cx="561" cy="1"/>
            </a:xfrm>
            <a:custGeom>
              <a:avLst/>
              <a:gdLst>
                <a:gd name="T0" fmla="*/ 0 w 561"/>
                <a:gd name="T1" fmla="*/ 1 h 1"/>
                <a:gd name="T2" fmla="*/ 561 w 5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61" h="1">
                  <a:moveTo>
                    <a:pt x="0" y="1"/>
                  </a:moveTo>
                  <a:lnTo>
                    <a:pt x="561" y="0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311" name="Freeform 55"/>
            <p:cNvSpPr>
              <a:spLocks/>
            </p:cNvSpPr>
            <p:nvPr/>
          </p:nvSpPr>
          <p:spPr bwMode="auto">
            <a:xfrm>
              <a:off x="5040" y="702"/>
              <a:ext cx="3" cy="966"/>
            </a:xfrm>
            <a:custGeom>
              <a:avLst/>
              <a:gdLst>
                <a:gd name="T0" fmla="*/ 0 w 3"/>
                <a:gd name="T1" fmla="*/ 0 h 966"/>
                <a:gd name="T2" fmla="*/ 3 w 3"/>
                <a:gd name="T3" fmla="*/ 966 h 9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" h="966">
                  <a:moveTo>
                    <a:pt x="0" y="0"/>
                  </a:moveTo>
                  <a:lnTo>
                    <a:pt x="3" y="966"/>
                  </a:lnTo>
                </a:path>
              </a:pathLst>
            </a:cu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312" name="Line 56"/>
            <p:cNvSpPr>
              <a:spLocks noChangeShapeType="1"/>
            </p:cNvSpPr>
            <p:nvPr/>
          </p:nvSpPr>
          <p:spPr bwMode="auto">
            <a:xfrm>
              <a:off x="4416" y="624"/>
              <a:ext cx="28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313" name="Text Box 57"/>
            <p:cNvSpPr txBox="1">
              <a:spLocks noChangeArrowheads="1"/>
            </p:cNvSpPr>
            <p:nvPr/>
          </p:nvSpPr>
          <p:spPr bwMode="auto">
            <a:xfrm>
              <a:off x="4272" y="76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08314" name="Text Box 58"/>
            <p:cNvSpPr txBox="1">
              <a:spLocks noChangeArrowheads="1"/>
            </p:cNvSpPr>
            <p:nvPr/>
          </p:nvSpPr>
          <p:spPr bwMode="auto">
            <a:xfrm>
              <a:off x="4272" y="105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08315" name="Text Box 59"/>
            <p:cNvSpPr txBox="1">
              <a:spLocks noChangeArrowheads="1"/>
            </p:cNvSpPr>
            <p:nvPr/>
          </p:nvSpPr>
          <p:spPr bwMode="auto">
            <a:xfrm>
              <a:off x="4320" y="1296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08316" name="Text Box 60"/>
            <p:cNvSpPr txBox="1">
              <a:spLocks noChangeArrowheads="1"/>
            </p:cNvSpPr>
            <p:nvPr/>
          </p:nvSpPr>
          <p:spPr bwMode="auto">
            <a:xfrm>
              <a:off x="4464" y="28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08317" name="Text Box 61"/>
            <p:cNvSpPr txBox="1">
              <a:spLocks noChangeArrowheads="1"/>
            </p:cNvSpPr>
            <p:nvPr/>
          </p:nvSpPr>
          <p:spPr bwMode="auto">
            <a:xfrm>
              <a:off x="5088" y="1008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eq</a:t>
              </a:r>
            </a:p>
          </p:txBody>
        </p:sp>
        <p:sp>
          <p:nvSpPr>
            <p:cNvPr id="608318" name="Rectangle 62"/>
            <p:cNvSpPr>
              <a:spLocks noChangeArrowheads="1"/>
            </p:cNvSpPr>
            <p:nvPr/>
          </p:nvSpPr>
          <p:spPr bwMode="auto">
            <a:xfrm>
              <a:off x="4980" y="1008"/>
              <a:ext cx="120" cy="288"/>
            </a:xfrm>
            <a:prstGeom prst="rect">
              <a:avLst/>
            </a:prstGeom>
            <a:solidFill>
              <a:schemeClr val="accent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8319" name="Oval 63"/>
            <p:cNvSpPr>
              <a:spLocks noChangeArrowheads="1"/>
            </p:cNvSpPr>
            <p:nvPr/>
          </p:nvSpPr>
          <p:spPr bwMode="auto">
            <a:xfrm>
              <a:off x="4416" y="1632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8320" name="Oval 64"/>
            <p:cNvSpPr>
              <a:spLocks noChangeArrowheads="1"/>
            </p:cNvSpPr>
            <p:nvPr/>
          </p:nvSpPr>
          <p:spPr bwMode="auto">
            <a:xfrm>
              <a:off x="4368" y="672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8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1" dur="500"/>
                                        <p:tgtEl>
                                          <p:spTgt spid="608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6" dur="500"/>
                                        <p:tgtEl>
                                          <p:spTgt spid="60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083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083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4" presetID="12" presetClass="entr" presetSubtype="2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6" dur="500"/>
                                        <p:tgtEl>
                                          <p:spTgt spid="608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082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082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082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082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82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82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8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82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082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8262" grpId="0" autoUpdateAnimBg="0"/>
      <p:bldP spid="608264" grpId="0" autoUpdateAnimBg="0"/>
      <p:bldP spid="608266" grpId="0" animBg="1" autoUpdateAnimBg="0"/>
      <p:bldP spid="608267" grpId="0" autoUpdateAnimBg="0"/>
      <p:bldP spid="608268" grpId="0" animBg="1" autoUpdateAnimBg="0"/>
      <p:bldP spid="608307" grpId="0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9282" name="WordArt 2"/>
          <p:cNvSpPr>
            <a:spLocks noChangeArrowheads="1" noChangeShapeType="1" noTextEdit="1"/>
          </p:cNvSpPr>
          <p:nvPr/>
        </p:nvSpPr>
        <p:spPr bwMode="auto">
          <a:xfrm rot="13362">
            <a:off x="533400" y="762000"/>
            <a:ext cx="458788" cy="381000"/>
          </a:xfrm>
          <a:prstGeom prst="rect">
            <a:avLst/>
          </a:prstGeom>
          <a:extLst>
            <a:ext uri="{AF507438-7753-43E0-B8FC-AC1667EBCBE1}">
              <a14:hiddenEffects xmlns:a14="http://schemas.microsoft.com/office/drawing/2010/main">
                <a:effectLst/>
              </a14:hiddenEffects>
            </a:ext>
          </a:extLst>
        </p:spPr>
        <p:txBody>
          <a:bodyPr vert="wordArtVert" wrap="none" fromWordArt="1">
            <a:prstTxWarp prst="textPlain">
              <a:avLst>
                <a:gd name="adj" fmla="val 50000"/>
              </a:avLst>
            </a:prstTxWarp>
            <a:scene3d>
              <a:camera prst="legacyPerspectiveFront">
                <a:rot lat="20639999" lon="20699999" rev="0"/>
              </a:camera>
              <a:lightRig rig="legacyNormal3" dir="l"/>
            </a:scene3d>
            <a:sp3d extrusionH="201600" prstMaterial="legacyPlastic">
              <a:extrusionClr>
                <a:srgbClr val="FF9966"/>
              </a:extrusionClr>
              <a:contourClr>
                <a:srgbClr val="CC0000"/>
              </a:contourClr>
            </a:sp3d>
          </a:bodyPr>
          <a:lstStyle/>
          <a:p>
            <a:pPr fontAlgn="auto"/>
            <a:r>
              <a:rPr lang="en-US" altLang="zh-CN" sz="8000" kern="10">
                <a:ln w="9525">
                  <a:round/>
                  <a:headEnd/>
                  <a:tailEnd/>
                </a:ln>
                <a:solidFill>
                  <a:srgbClr val="CC0000">
                    <a:alpha val="50000"/>
                  </a:srgbClr>
                </a:solidFill>
                <a:latin typeface="宋体" panose="02010600030101010101" pitchFamily="2" charset="-122"/>
              </a:rPr>
              <a:t>?</a:t>
            </a:r>
            <a:endParaRPr lang="zh-CN" altLang="en-US" sz="8000" kern="10">
              <a:ln w="9525">
                <a:round/>
                <a:headEnd/>
                <a:tailEnd/>
              </a:ln>
              <a:solidFill>
                <a:srgbClr val="CC0000">
                  <a:alpha val="50000"/>
                </a:srgbClr>
              </a:solidFill>
              <a:latin typeface="宋体" panose="02010600030101010101" pitchFamily="2" charset="-122"/>
            </a:endParaRPr>
          </a:p>
        </p:txBody>
      </p:sp>
      <p:sp>
        <p:nvSpPr>
          <p:cNvPr id="609283" name="Text Box 3"/>
          <p:cNvSpPr txBox="1">
            <a:spLocks noChangeArrowheads="1"/>
          </p:cNvSpPr>
          <p:nvPr/>
        </p:nvSpPr>
        <p:spPr bwMode="auto">
          <a:xfrm>
            <a:off x="5105400" y="228600"/>
            <a:ext cx="3733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in</a:t>
            </a:r>
            <a:r>
              <a:rPr lang="en-US" altLang="zh-CN" sz="2800">
                <a:latin typeface="Times New Roman" panose="02020603050405020304" pitchFamily="18" charset="0"/>
              </a:rPr>
              <a:t>=1.3∥6.5∥13</a:t>
            </a:r>
          </a:p>
        </p:txBody>
      </p:sp>
      <p:sp>
        <p:nvSpPr>
          <p:cNvPr id="609284" name="Text Box 4"/>
          <p:cNvSpPr txBox="1">
            <a:spLocks noChangeArrowheads="1"/>
          </p:cNvSpPr>
          <p:nvPr/>
        </p:nvSpPr>
        <p:spPr bwMode="auto">
          <a:xfrm>
            <a:off x="4648200" y="838200"/>
            <a:ext cx="4572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由   </a:t>
            </a:r>
            <a:r>
              <a:rPr lang="en-US" altLang="zh-CN" sz="2800" i="1">
                <a:latin typeface="Times New Roman" panose="02020603050405020304" pitchFamily="18" charset="0"/>
              </a:rPr>
              <a:t>G </a:t>
            </a:r>
            <a:r>
              <a:rPr lang="en-US" altLang="zh-CN" sz="2800">
                <a:latin typeface="Times New Roman" panose="02020603050405020304" pitchFamily="18" charset="0"/>
              </a:rPr>
              <a:t>=1/1.3+1/6.5+1/13 = 1</a:t>
            </a:r>
          </a:p>
        </p:txBody>
      </p:sp>
      <p:sp>
        <p:nvSpPr>
          <p:cNvPr id="609285" name="Text Box 5"/>
          <p:cNvSpPr txBox="1">
            <a:spLocks noChangeArrowheads="1"/>
          </p:cNvSpPr>
          <p:nvPr/>
        </p:nvSpPr>
        <p:spPr bwMode="auto">
          <a:xfrm>
            <a:off x="4953000" y="1447800"/>
            <a:ext cx="25908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故   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>
                <a:latin typeface="Times New Roman" panose="02020603050405020304" pitchFamily="18" charset="0"/>
              </a:rPr>
              <a:t>=1</a:t>
            </a:r>
            <a:r>
              <a:rPr lang="en-US" altLang="zh-CN" sz="2800" i="1">
                <a:latin typeface="Times New Roman" panose="02020603050405020304" pitchFamily="18" charset="0"/>
              </a:rPr>
              <a:t>/G</a:t>
            </a:r>
            <a:r>
              <a:rPr lang="en-US" altLang="zh-CN" sz="2800">
                <a:latin typeface="Times New Roman" panose="02020603050405020304" pitchFamily="18" charset="0"/>
              </a:rPr>
              <a:t>=1</a:t>
            </a:r>
          </a:p>
        </p:txBody>
      </p:sp>
      <p:sp>
        <p:nvSpPr>
          <p:cNvPr id="609286" name="Text Box 6"/>
          <p:cNvSpPr txBox="1">
            <a:spLocks noChangeArrowheads="1"/>
          </p:cNvSpPr>
          <p:nvPr/>
        </p:nvSpPr>
        <p:spPr bwMode="auto">
          <a:xfrm>
            <a:off x="381000" y="1981200"/>
            <a:ext cx="5105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3. 并联电阻的电流分配</a:t>
            </a:r>
          </a:p>
        </p:txBody>
      </p:sp>
      <p:graphicFrame>
        <p:nvGraphicFramePr>
          <p:cNvPr id="609287" name="Object 7"/>
          <p:cNvGraphicFramePr>
            <a:graphicFrameLocks noChangeAspect="1"/>
          </p:cNvGraphicFramePr>
          <p:nvPr/>
        </p:nvGraphicFramePr>
        <p:xfrm>
          <a:off x="2232025" y="2690813"/>
          <a:ext cx="2873375" cy="11191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328" name="Equation" r:id="rId3" imgW="1104840" imgH="431640" progId="Equation.3">
                  <p:embed/>
                </p:oleObj>
              </mc:Choice>
              <mc:Fallback>
                <p:oleObj name="Equation" r:id="rId3" imgW="1104840" imgH="43164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2025" y="2690813"/>
                        <a:ext cx="2873375" cy="1119187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9288" name="Text Box 8"/>
          <p:cNvSpPr txBox="1">
            <a:spLocks noChangeArrowheads="1"/>
          </p:cNvSpPr>
          <p:nvPr/>
        </p:nvSpPr>
        <p:spPr bwMode="auto">
          <a:xfrm>
            <a:off x="1524000" y="3062288"/>
            <a:ext cx="5715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由</a:t>
            </a:r>
          </a:p>
        </p:txBody>
      </p:sp>
      <p:sp>
        <p:nvSpPr>
          <p:cNvPr id="609289" name="Text Box 9"/>
          <p:cNvSpPr txBox="1">
            <a:spLocks noChangeArrowheads="1"/>
          </p:cNvSpPr>
          <p:nvPr/>
        </p:nvSpPr>
        <p:spPr bwMode="auto">
          <a:xfrm>
            <a:off x="685800" y="3810000"/>
            <a:ext cx="54864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即 电流分配与电导成正比</a:t>
            </a:r>
          </a:p>
        </p:txBody>
      </p:sp>
      <p:sp>
        <p:nvSpPr>
          <p:cNvPr id="609290" name="Text Box 10"/>
          <p:cNvSpPr txBox="1">
            <a:spLocks noChangeArrowheads="1"/>
          </p:cNvSpPr>
          <p:nvPr/>
        </p:nvSpPr>
        <p:spPr bwMode="auto">
          <a:xfrm>
            <a:off x="5562600" y="3062288"/>
            <a:ext cx="685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知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</a:p>
        </p:txBody>
      </p:sp>
      <p:graphicFrame>
        <p:nvGraphicFramePr>
          <p:cNvPr id="609291" name="Object 11"/>
          <p:cNvGraphicFramePr>
            <a:graphicFrameLocks noChangeAspect="1"/>
          </p:cNvGraphicFramePr>
          <p:nvPr/>
        </p:nvGraphicFramePr>
        <p:xfrm>
          <a:off x="6629400" y="3019425"/>
          <a:ext cx="1752600" cy="982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329" name="Equation" r:id="rId5" imgW="1358640" imgH="761760" progId="Equation.3">
                  <p:embed/>
                </p:oleObj>
              </mc:Choice>
              <mc:Fallback>
                <p:oleObj name="Equation" r:id="rId5" imgW="1358640" imgH="76176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29400" y="3019425"/>
                        <a:ext cx="1752600" cy="982663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prstShdw prst="shdw13" dist="53882" dir="13500000">
                          <a:srgbClr val="808080"/>
                        </a:prst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9292" name="Text Box 12"/>
          <p:cNvSpPr txBox="1">
            <a:spLocks noChangeArrowheads="1"/>
          </p:cNvSpPr>
          <p:nvPr/>
        </p:nvSpPr>
        <p:spPr bwMode="auto">
          <a:xfrm>
            <a:off x="0" y="4586288"/>
            <a:ext cx="36576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对于两电阻并联，有</a:t>
            </a:r>
          </a:p>
        </p:txBody>
      </p:sp>
      <p:graphicFrame>
        <p:nvGraphicFramePr>
          <p:cNvPr id="609293" name="Object 13"/>
          <p:cNvGraphicFramePr>
            <a:graphicFrameLocks noChangeAspect="1"/>
          </p:cNvGraphicFramePr>
          <p:nvPr/>
        </p:nvGraphicFramePr>
        <p:xfrm>
          <a:off x="4260850" y="4633913"/>
          <a:ext cx="4583113" cy="1011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330" name="公式" r:id="rId7" imgW="1752480" imgH="406080" progId="Equation.3">
                  <p:embed/>
                </p:oleObj>
              </mc:Choice>
              <mc:Fallback>
                <p:oleObj name="公式" r:id="rId7" imgW="1752480" imgH="40608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60850" y="4633913"/>
                        <a:ext cx="4583113" cy="1011237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prstShdw prst="shdw13" dist="53882" dir="13500000">
                          <a:srgbClr val="808080"/>
                        </a:prstShdw>
                      </a:effec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09294" name="Group 14"/>
          <p:cNvGrpSpPr>
            <a:grpSpLocks/>
          </p:cNvGrpSpPr>
          <p:nvPr/>
        </p:nvGrpSpPr>
        <p:grpSpPr bwMode="auto">
          <a:xfrm>
            <a:off x="838200" y="5124450"/>
            <a:ext cx="2717800" cy="1733550"/>
            <a:chOff x="528" y="3216"/>
            <a:chExt cx="1712" cy="1092"/>
          </a:xfrm>
        </p:grpSpPr>
        <p:sp>
          <p:nvSpPr>
            <p:cNvPr id="609295" name="Line 15"/>
            <p:cNvSpPr>
              <a:spLocks noChangeShapeType="1"/>
            </p:cNvSpPr>
            <p:nvPr/>
          </p:nvSpPr>
          <p:spPr bwMode="auto">
            <a:xfrm>
              <a:off x="620" y="4140"/>
              <a:ext cx="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296" name="Line 16"/>
            <p:cNvSpPr>
              <a:spLocks noChangeShapeType="1"/>
            </p:cNvSpPr>
            <p:nvPr/>
          </p:nvSpPr>
          <p:spPr bwMode="auto">
            <a:xfrm>
              <a:off x="608" y="3468"/>
              <a:ext cx="12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297" name="Line 17"/>
            <p:cNvSpPr>
              <a:spLocks noChangeShapeType="1"/>
            </p:cNvSpPr>
            <p:nvPr/>
          </p:nvSpPr>
          <p:spPr bwMode="auto">
            <a:xfrm>
              <a:off x="1004" y="3468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298" name="Line 18"/>
            <p:cNvSpPr>
              <a:spLocks noChangeShapeType="1"/>
            </p:cNvSpPr>
            <p:nvPr/>
          </p:nvSpPr>
          <p:spPr bwMode="auto">
            <a:xfrm>
              <a:off x="1808" y="3468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299" name="Rectangle 19"/>
            <p:cNvSpPr>
              <a:spLocks noChangeArrowheads="1"/>
            </p:cNvSpPr>
            <p:nvPr/>
          </p:nvSpPr>
          <p:spPr bwMode="auto">
            <a:xfrm>
              <a:off x="944" y="3660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9300" name="Rectangle 20"/>
            <p:cNvSpPr>
              <a:spLocks noChangeArrowheads="1"/>
            </p:cNvSpPr>
            <p:nvPr/>
          </p:nvSpPr>
          <p:spPr bwMode="auto">
            <a:xfrm>
              <a:off x="1748" y="363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9301" name="Text Box 21"/>
            <p:cNvSpPr txBox="1">
              <a:spLocks noChangeArrowheads="1"/>
            </p:cNvSpPr>
            <p:nvPr/>
          </p:nvSpPr>
          <p:spPr bwMode="auto">
            <a:xfrm>
              <a:off x="1040" y="366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1</a:t>
              </a:r>
              <a:endParaRPr lang="en-US" altLang="zh-CN" sz="2000" i="1">
                <a:latin typeface="Times New Roman" panose="02020603050405020304" pitchFamily="18" charset="0"/>
              </a:endParaRPr>
            </a:p>
          </p:txBody>
        </p:sp>
        <p:sp>
          <p:nvSpPr>
            <p:cNvPr id="609302" name="Text Box 22"/>
            <p:cNvSpPr txBox="1">
              <a:spLocks noChangeArrowheads="1"/>
            </p:cNvSpPr>
            <p:nvPr/>
          </p:nvSpPr>
          <p:spPr bwMode="auto">
            <a:xfrm>
              <a:off x="1904" y="366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R</a:t>
              </a:r>
              <a:r>
                <a:rPr lang="en-US" altLang="zh-CN" b="0" baseline="-25000">
                  <a:latin typeface="Times New Roman" panose="02020603050405020304" pitchFamily="18" charset="0"/>
                </a:rPr>
                <a:t>2</a:t>
              </a:r>
              <a:endParaRPr lang="en-US" altLang="zh-CN" sz="2000" b="0" i="1">
                <a:latin typeface="Times New Roman" panose="02020603050405020304" pitchFamily="18" charset="0"/>
              </a:endParaRPr>
            </a:p>
          </p:txBody>
        </p:sp>
        <p:sp>
          <p:nvSpPr>
            <p:cNvPr id="609303" name="Line 23"/>
            <p:cNvSpPr>
              <a:spLocks noChangeShapeType="1"/>
            </p:cNvSpPr>
            <p:nvPr/>
          </p:nvSpPr>
          <p:spPr bwMode="auto">
            <a:xfrm>
              <a:off x="1004" y="346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304" name="Line 24"/>
            <p:cNvSpPr>
              <a:spLocks noChangeShapeType="1"/>
            </p:cNvSpPr>
            <p:nvPr/>
          </p:nvSpPr>
          <p:spPr bwMode="auto">
            <a:xfrm rot="-10800000">
              <a:off x="1808" y="3468"/>
              <a:ext cx="0" cy="1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305" name="Line 25"/>
            <p:cNvSpPr>
              <a:spLocks noChangeShapeType="1"/>
            </p:cNvSpPr>
            <p:nvPr/>
          </p:nvSpPr>
          <p:spPr bwMode="auto">
            <a:xfrm>
              <a:off x="656" y="3468"/>
              <a:ext cx="1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306" name="Text Box 26"/>
            <p:cNvSpPr txBox="1">
              <a:spLocks noChangeArrowheads="1"/>
            </p:cNvSpPr>
            <p:nvPr/>
          </p:nvSpPr>
          <p:spPr bwMode="auto">
            <a:xfrm>
              <a:off x="992" y="342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1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9307" name="Text Box 27"/>
            <p:cNvSpPr txBox="1">
              <a:spLocks noChangeArrowheads="1"/>
            </p:cNvSpPr>
            <p:nvPr/>
          </p:nvSpPr>
          <p:spPr bwMode="auto">
            <a:xfrm>
              <a:off x="1808" y="337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2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09308" name="Text Box 28"/>
            <p:cNvSpPr txBox="1">
              <a:spLocks noChangeArrowheads="1"/>
            </p:cNvSpPr>
            <p:nvPr/>
          </p:nvSpPr>
          <p:spPr bwMode="auto">
            <a:xfrm>
              <a:off x="656" y="321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09309" name="Text Box 29"/>
            <p:cNvSpPr txBox="1">
              <a:spLocks noChangeArrowheads="1"/>
            </p:cNvSpPr>
            <p:nvPr/>
          </p:nvSpPr>
          <p:spPr bwMode="auto">
            <a:xfrm>
              <a:off x="528" y="33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09310" name="Text Box 30"/>
            <p:cNvSpPr txBox="1">
              <a:spLocks noChangeArrowheads="1"/>
            </p:cNvSpPr>
            <p:nvPr/>
          </p:nvSpPr>
          <p:spPr bwMode="auto">
            <a:xfrm>
              <a:off x="540" y="402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grpSp>
        <p:nvGrpSpPr>
          <p:cNvPr id="609311" name="Group 31"/>
          <p:cNvGrpSpPr>
            <a:grpSpLocks/>
          </p:cNvGrpSpPr>
          <p:nvPr/>
        </p:nvGrpSpPr>
        <p:grpSpPr bwMode="auto">
          <a:xfrm>
            <a:off x="914400" y="209550"/>
            <a:ext cx="3886200" cy="1524000"/>
            <a:chOff x="576" y="132"/>
            <a:chExt cx="2448" cy="960"/>
          </a:xfrm>
        </p:grpSpPr>
        <p:sp>
          <p:nvSpPr>
            <p:cNvPr id="609312" name="Text Box 32"/>
            <p:cNvSpPr txBox="1">
              <a:spLocks noChangeArrowheads="1"/>
            </p:cNvSpPr>
            <p:nvPr/>
          </p:nvSpPr>
          <p:spPr bwMode="auto">
            <a:xfrm>
              <a:off x="2544" y="432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000">
                  <a:latin typeface="Times New Roman" panose="02020603050405020304" pitchFamily="18" charset="0"/>
                </a:rPr>
                <a:t>13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  <a:endParaRPr lang="zh-CN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609313" name="Line 33"/>
            <p:cNvSpPr>
              <a:spLocks noChangeShapeType="1"/>
            </p:cNvSpPr>
            <p:nvPr/>
          </p:nvSpPr>
          <p:spPr bwMode="auto">
            <a:xfrm>
              <a:off x="960" y="912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314" name="Line 34"/>
            <p:cNvSpPr>
              <a:spLocks noChangeShapeType="1"/>
            </p:cNvSpPr>
            <p:nvPr/>
          </p:nvSpPr>
          <p:spPr bwMode="auto">
            <a:xfrm>
              <a:off x="960" y="240"/>
              <a:ext cx="15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315" name="Line 35"/>
            <p:cNvSpPr>
              <a:spLocks noChangeShapeType="1"/>
            </p:cNvSpPr>
            <p:nvPr/>
          </p:nvSpPr>
          <p:spPr bwMode="auto">
            <a:xfrm>
              <a:off x="1248" y="240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316" name="Line 36"/>
            <p:cNvSpPr>
              <a:spLocks noChangeShapeType="1"/>
            </p:cNvSpPr>
            <p:nvPr/>
          </p:nvSpPr>
          <p:spPr bwMode="auto">
            <a:xfrm>
              <a:off x="1872" y="240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317" name="Line 37"/>
            <p:cNvSpPr>
              <a:spLocks noChangeShapeType="1"/>
            </p:cNvSpPr>
            <p:nvPr/>
          </p:nvSpPr>
          <p:spPr bwMode="auto">
            <a:xfrm>
              <a:off x="2496" y="240"/>
              <a:ext cx="0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9318" name="Rectangle 38"/>
            <p:cNvSpPr>
              <a:spLocks noChangeArrowheads="1"/>
            </p:cNvSpPr>
            <p:nvPr/>
          </p:nvSpPr>
          <p:spPr bwMode="auto">
            <a:xfrm>
              <a:off x="1188" y="420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9319" name="Rectangle 39"/>
            <p:cNvSpPr>
              <a:spLocks noChangeArrowheads="1"/>
            </p:cNvSpPr>
            <p:nvPr/>
          </p:nvSpPr>
          <p:spPr bwMode="auto">
            <a:xfrm>
              <a:off x="1812" y="43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9320" name="Rectangle 40"/>
            <p:cNvSpPr>
              <a:spLocks noChangeArrowheads="1"/>
            </p:cNvSpPr>
            <p:nvPr/>
          </p:nvSpPr>
          <p:spPr bwMode="auto">
            <a:xfrm>
              <a:off x="2436" y="43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9321" name="Text Box 41"/>
            <p:cNvSpPr txBox="1">
              <a:spLocks noChangeArrowheads="1"/>
            </p:cNvSpPr>
            <p:nvPr/>
          </p:nvSpPr>
          <p:spPr bwMode="auto">
            <a:xfrm>
              <a:off x="1284" y="432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000">
                  <a:latin typeface="Times New Roman" panose="02020603050405020304" pitchFamily="18" charset="0"/>
                </a:rPr>
                <a:t>1.3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  <a:endParaRPr lang="zh-CN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609322" name="Text Box 42"/>
            <p:cNvSpPr txBox="1">
              <a:spLocks noChangeArrowheads="1"/>
            </p:cNvSpPr>
            <p:nvPr/>
          </p:nvSpPr>
          <p:spPr bwMode="auto">
            <a:xfrm>
              <a:off x="1920" y="432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000">
                  <a:latin typeface="Times New Roman" panose="02020603050405020304" pitchFamily="18" charset="0"/>
                </a:rPr>
                <a:t>6.5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  <a:endParaRPr lang="zh-CN" altLang="en-US" sz="2000">
                <a:latin typeface="Times New Roman" panose="02020603050405020304" pitchFamily="18" charset="0"/>
              </a:endParaRPr>
            </a:p>
          </p:txBody>
        </p:sp>
        <p:sp>
          <p:nvSpPr>
            <p:cNvPr id="609323" name="Text Box 43"/>
            <p:cNvSpPr txBox="1">
              <a:spLocks noChangeArrowheads="1"/>
            </p:cNvSpPr>
            <p:nvPr/>
          </p:nvSpPr>
          <p:spPr bwMode="auto">
            <a:xfrm>
              <a:off x="576" y="432"/>
              <a:ext cx="6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latinLnBrk="1">
                <a:spcBef>
                  <a:spcPct val="50000"/>
                </a:spcBef>
              </a:pPr>
              <a:r>
                <a:rPr lang="en-US" altLang="zh-CN" i="1">
                  <a:solidFill>
                    <a:srgbClr val="FFFF00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solidFill>
                    <a:srgbClr val="FFFF00"/>
                  </a:solidFill>
                  <a:latin typeface="Times New Roman" panose="02020603050405020304" pitchFamily="18" charset="0"/>
                </a:rPr>
                <a:t>in</a:t>
              </a:r>
              <a:r>
                <a:rPr lang="en-US" altLang="zh-CN">
                  <a:solidFill>
                    <a:srgbClr val="FFFF00"/>
                  </a:solidFill>
                  <a:latin typeface="Times New Roman" panose="02020603050405020304" pitchFamily="18" charset="0"/>
                </a:rPr>
                <a:t>=?</a:t>
              </a:r>
              <a:endParaRPr lang="en-US" altLang="zh-CN" sz="2000">
                <a:solidFill>
                  <a:srgbClr val="FFFF00"/>
                </a:solidFill>
                <a:latin typeface="Times New Roman" panose="02020603050405020304" pitchFamily="18" charset="0"/>
              </a:endParaRPr>
            </a:p>
          </p:txBody>
        </p:sp>
        <p:sp>
          <p:nvSpPr>
            <p:cNvPr id="609324" name="Text Box 44"/>
            <p:cNvSpPr txBox="1">
              <a:spLocks noChangeArrowheads="1"/>
            </p:cNvSpPr>
            <p:nvPr/>
          </p:nvSpPr>
          <p:spPr bwMode="auto">
            <a:xfrm>
              <a:off x="876" y="13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09325" name="Text Box 45"/>
            <p:cNvSpPr txBox="1">
              <a:spLocks noChangeArrowheads="1"/>
            </p:cNvSpPr>
            <p:nvPr/>
          </p:nvSpPr>
          <p:spPr bwMode="auto">
            <a:xfrm>
              <a:off x="876" y="804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graphicFrame>
        <p:nvGraphicFramePr>
          <p:cNvPr id="609327" name="Object 47"/>
          <p:cNvGraphicFramePr>
            <a:graphicFrameLocks noChangeAspect="1"/>
          </p:cNvGraphicFramePr>
          <p:nvPr/>
        </p:nvGraphicFramePr>
        <p:xfrm>
          <a:off x="3962400" y="5802313"/>
          <a:ext cx="5181600" cy="10556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9331" name="公式" r:id="rId9" imgW="2108160" imgH="431640" progId="Equation.3">
                  <p:embed/>
                </p:oleObj>
              </mc:Choice>
              <mc:Fallback>
                <p:oleObj name="公式" r:id="rId9" imgW="2108160" imgH="431640" progId="Equation.3">
                  <p:embed/>
                  <p:pic>
                    <p:nvPicPr>
                      <p:cNvPr id="0" name="Object 4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5802313"/>
                        <a:ext cx="5181600" cy="1055687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prstShdw prst="shdw13" dist="53882" dir="13500000">
                          <a:srgbClr val="808080"/>
                        </a:prstShdw>
                      </a:effec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3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093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9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6092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6092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092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092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092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092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09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609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092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092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1" dur="500"/>
                                        <p:tgtEl>
                                          <p:spTgt spid="609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3" presetID="1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5" dur="500"/>
                                        <p:tgtEl>
                                          <p:spTgt spid="6092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0" dur="500"/>
                                        <p:tgtEl>
                                          <p:spTgt spid="6092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5" dur="500"/>
                                        <p:tgtEl>
                                          <p:spTgt spid="609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7" presetID="1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9" dur="500"/>
                                        <p:tgtEl>
                                          <p:spTgt spid="609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 nodeType="clickPar">
                      <p:stCondLst>
                        <p:cond delay="indefinite"/>
                      </p:stCondLst>
                      <p:childTnLst>
                        <p:par>
                          <p:cTn id="6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09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609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609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609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609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609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 nodeType="clickPar">
                      <p:stCondLst>
                        <p:cond delay="indefinite"/>
                      </p:stCondLst>
                      <p:childTnLst>
                        <p:par>
                          <p:cTn id="7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9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500" fill="hold"/>
                                        <p:tgtEl>
                                          <p:spTgt spid="6093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6093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9282" grpId="0" animBg="1"/>
      <p:bldP spid="609283" grpId="0" autoUpdateAnimBg="0"/>
      <p:bldP spid="609284" grpId="0" autoUpdateAnimBg="0"/>
      <p:bldP spid="609285" grpId="0" autoUpdateAnimBg="0"/>
      <p:bldP spid="609286" grpId="0" autoUpdateAnimBg="0"/>
      <p:bldP spid="609288" grpId="0" autoUpdateAnimBg="0"/>
      <p:bldP spid="609289" grpId="0" autoUpdateAnimBg="0"/>
      <p:bldP spid="609290" grpId="0" autoUpdateAnimBg="0"/>
      <p:bldP spid="609292" grpId="0" autoUpdateAnimBg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306" name="Text Box 2"/>
          <p:cNvSpPr txBox="1">
            <a:spLocks noChangeArrowheads="1"/>
          </p:cNvSpPr>
          <p:nvPr/>
        </p:nvSpPr>
        <p:spPr bwMode="auto">
          <a:xfrm>
            <a:off x="533400" y="533400"/>
            <a:ext cx="2743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4. 功率关系</a:t>
            </a:r>
          </a:p>
        </p:txBody>
      </p:sp>
      <p:sp>
        <p:nvSpPr>
          <p:cNvPr id="610307" name="Text Box 3"/>
          <p:cNvSpPr txBox="1">
            <a:spLocks noChangeArrowheads="1"/>
          </p:cNvSpPr>
          <p:nvPr/>
        </p:nvSpPr>
        <p:spPr bwMode="auto">
          <a:xfrm>
            <a:off x="704850" y="1649413"/>
            <a:ext cx="64579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>
                <a:latin typeface="Times New Roman" panose="02020603050405020304" pitchFamily="18" charset="0"/>
              </a:rPr>
              <a:t>=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i="1">
                <a:latin typeface="Times New Roman" panose="02020603050405020304" pitchFamily="18" charset="0"/>
              </a:rPr>
              <a:t>u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，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=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 i="1">
                <a:latin typeface="Times New Roman" panose="02020603050405020304" pitchFamily="18" charset="0"/>
              </a:rPr>
              <a:t>u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，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，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>
                <a:latin typeface="Times New Roman" panose="02020603050405020304" pitchFamily="18" charset="0"/>
              </a:rPr>
              <a:t>=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 i="1">
                <a:latin typeface="Times New Roman" panose="02020603050405020304" pitchFamily="18" charset="0"/>
              </a:rPr>
              <a:t>u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endParaRPr lang="en-US" altLang="zh-CN" sz="3200">
              <a:latin typeface="Times New Roman" panose="02020603050405020304" pitchFamily="18" charset="0"/>
            </a:endParaRPr>
          </a:p>
        </p:txBody>
      </p:sp>
      <p:sp>
        <p:nvSpPr>
          <p:cNvPr id="610308" name="Text Box 4"/>
          <p:cNvSpPr txBox="1">
            <a:spLocks noChangeArrowheads="1"/>
          </p:cNvSpPr>
          <p:nvPr/>
        </p:nvSpPr>
        <p:spPr bwMode="auto">
          <a:xfrm>
            <a:off x="723900" y="2468563"/>
            <a:ext cx="63627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>
                <a:latin typeface="Times New Roman" panose="02020603050405020304" pitchFamily="18" charset="0"/>
              </a:rPr>
              <a:t>: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2 </a:t>
            </a:r>
            <a:r>
              <a:rPr lang="en-US" altLang="zh-CN" sz="3200">
                <a:latin typeface="Times New Roman" panose="02020603050405020304" pitchFamily="18" charset="0"/>
              </a:rPr>
              <a:t>: 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 :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>
                <a:latin typeface="Times New Roman" panose="02020603050405020304" pitchFamily="18" charset="0"/>
              </a:rPr>
              <a:t>= 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latin typeface="Times New Roman" panose="02020603050405020304" pitchFamily="18" charset="0"/>
              </a:rPr>
              <a:t>1 </a:t>
            </a:r>
            <a:r>
              <a:rPr lang="en-US" altLang="zh-CN" sz="3200">
                <a:latin typeface="Times New Roman" panose="02020603050405020304" pitchFamily="18" charset="0"/>
              </a:rPr>
              <a:t>: 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latin typeface="Times New Roman" panose="02020603050405020304" pitchFamily="18" charset="0"/>
              </a:rPr>
              <a:t>2  </a:t>
            </a:r>
            <a:r>
              <a:rPr lang="en-US" altLang="zh-CN" sz="3200">
                <a:latin typeface="Times New Roman" panose="02020603050405020304" pitchFamily="18" charset="0"/>
              </a:rPr>
              <a:t>: 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 :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endParaRPr lang="en-US" altLang="zh-CN" sz="3200" baseline="30000">
              <a:latin typeface="Times New Roman" panose="02020603050405020304" pitchFamily="18" charset="0"/>
            </a:endParaRPr>
          </a:p>
        </p:txBody>
      </p:sp>
      <p:sp>
        <p:nvSpPr>
          <p:cNvPr id="610309" name="Rectangle 5"/>
          <p:cNvSpPr>
            <a:spLocks noChangeArrowheads="1"/>
          </p:cNvSpPr>
          <p:nvPr/>
        </p:nvSpPr>
        <p:spPr bwMode="auto">
          <a:xfrm>
            <a:off x="609600" y="3748088"/>
            <a:ext cx="8077200" cy="2043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总功率    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>
                <a:latin typeface="Times New Roman" panose="02020603050405020304" pitchFamily="18" charset="0"/>
              </a:rPr>
              <a:t>=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latin typeface="Times New Roman" panose="02020603050405020304" pitchFamily="18" charset="0"/>
              </a:rPr>
              <a:t>eq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 </a:t>
            </a:r>
            <a:r>
              <a:rPr lang="en-US" altLang="zh-CN" sz="3200">
                <a:latin typeface="Times New Roman" panose="02020603050405020304" pitchFamily="18" charset="0"/>
              </a:rPr>
              <a:t>= (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>
                <a:latin typeface="Times New Roman" panose="02020603050405020304" pitchFamily="18" charset="0"/>
              </a:rPr>
              <a:t>+ 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+ …+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 </a:t>
            </a:r>
            <a:r>
              <a:rPr lang="en-US" altLang="zh-CN" sz="3200">
                <a:latin typeface="Times New Roman" panose="02020603050405020304" pitchFamily="18" charset="0"/>
              </a:rPr>
              <a:t>) </a:t>
            </a:r>
            <a:r>
              <a:rPr lang="en-US" altLang="zh-CN" sz="3200" i="1">
                <a:latin typeface="Times New Roman" panose="02020603050405020304" pitchFamily="18" charset="0"/>
              </a:rPr>
              <a:t>u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en-US" altLang="zh-CN" sz="3200">
                <a:latin typeface="Times New Roman" panose="02020603050405020304" pitchFamily="18" charset="0"/>
              </a:rPr>
              <a:t>                   =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+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+ 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</a:t>
            </a:r>
            <a:r>
              <a:rPr lang="en-US" altLang="zh-CN" sz="3200">
                <a:latin typeface="Times New Roman" panose="02020603050405020304" pitchFamily="18" charset="0"/>
              </a:rPr>
              <a:t>+</a:t>
            </a:r>
            <a:r>
              <a:rPr lang="en-US" altLang="zh-CN" sz="3200" i="1">
                <a:latin typeface="Times New Roman" panose="02020603050405020304" pitchFamily="18" charset="0"/>
              </a:rPr>
              <a:t>G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30000">
                <a:latin typeface="Times New Roman" panose="02020603050405020304" pitchFamily="18" charset="0"/>
              </a:rPr>
              <a:t>2</a:t>
            </a:r>
          </a:p>
          <a:p>
            <a:pPr>
              <a:spcBef>
                <a:spcPct val="50000"/>
              </a:spcBef>
            </a:pPr>
            <a:r>
              <a:rPr lang="en-US" altLang="zh-CN" sz="3200">
                <a:latin typeface="Times New Roman" panose="02020603050405020304" pitchFamily="18" charset="0"/>
              </a:rPr>
              <a:t>                   =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>
                <a:latin typeface="Times New Roman" panose="02020603050405020304" pitchFamily="18" charset="0"/>
              </a:rPr>
              <a:t>+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+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+ </a:t>
            </a:r>
            <a:r>
              <a:rPr lang="en-US" altLang="zh-CN" sz="3200" i="1">
                <a:latin typeface="Times New Roman" panose="02020603050405020304" pitchFamily="18" charset="0"/>
              </a:rPr>
              <a:t>p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103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103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6103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03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03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0306" grpId="0" autoUpdateAnimBg="0"/>
      <p:bldP spid="610307" grpId="0" autoUpdateAnimBg="0"/>
      <p:bldP spid="610308" grpId="0" autoUpdateAnimBg="0"/>
      <p:bldP spid="610309" grpId="0" autoUpdateAnimBg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1346" name="Text Box 18"/>
          <p:cNvSpPr txBox="1">
            <a:spLocks noChangeArrowheads="1"/>
          </p:cNvSpPr>
          <p:nvPr/>
        </p:nvSpPr>
        <p:spPr bwMode="auto">
          <a:xfrm>
            <a:off x="609600" y="304800"/>
            <a:ext cx="5562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三、 电阻的串并联</a:t>
            </a:r>
          </a:p>
        </p:txBody>
      </p:sp>
      <p:sp>
        <p:nvSpPr>
          <p:cNvPr id="611347" name="Text Box 19"/>
          <p:cNvSpPr txBox="1">
            <a:spLocks noChangeArrowheads="1"/>
          </p:cNvSpPr>
          <p:nvPr/>
        </p:nvSpPr>
        <p:spPr bwMode="auto">
          <a:xfrm>
            <a:off x="1066800" y="990600"/>
            <a:ext cx="7467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solidFill>
                  <a:srgbClr val="FF0000"/>
                </a:solidFill>
                <a:latin typeface="Times New Roman" panose="02020603050405020304" pitchFamily="18" charset="0"/>
              </a:rPr>
              <a:t>要求</a:t>
            </a:r>
            <a:r>
              <a:rPr lang="zh-CN" altLang="en-US" sz="3200">
                <a:latin typeface="Times New Roman" panose="02020603050405020304" pitchFamily="18" charset="0"/>
              </a:rPr>
              <a:t>：弄清楚串、并联的概念。</a:t>
            </a:r>
          </a:p>
        </p:txBody>
      </p:sp>
      <p:sp>
        <p:nvSpPr>
          <p:cNvPr id="611348" name="Text Box 20"/>
          <p:cNvSpPr txBox="1">
            <a:spLocks noChangeArrowheads="1"/>
          </p:cNvSpPr>
          <p:nvPr/>
        </p:nvSpPr>
        <p:spPr bwMode="auto">
          <a:xfrm>
            <a:off x="304800" y="2495550"/>
            <a:ext cx="13335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例1.</a:t>
            </a:r>
          </a:p>
        </p:txBody>
      </p:sp>
      <p:sp>
        <p:nvSpPr>
          <p:cNvPr id="611349" name="Text Box 21"/>
          <p:cNvSpPr txBox="1">
            <a:spLocks noChangeArrowheads="1"/>
          </p:cNvSpPr>
          <p:nvPr/>
        </p:nvSpPr>
        <p:spPr bwMode="auto">
          <a:xfrm>
            <a:off x="1066800" y="4991100"/>
            <a:ext cx="256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3600" i="1">
                <a:latin typeface="Times New Roman" panose="02020603050405020304" pitchFamily="18" charset="0"/>
              </a:rPr>
              <a:t>R</a:t>
            </a:r>
            <a:r>
              <a:rPr lang="en-US" altLang="zh-CN" sz="3600">
                <a:latin typeface="Times New Roman" panose="02020603050405020304" pitchFamily="18" charset="0"/>
              </a:rPr>
              <a:t>  = 2 </a:t>
            </a:r>
            <a:r>
              <a:rPr lang="en-US" altLang="zh-CN" sz="36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</a:p>
        </p:txBody>
      </p:sp>
      <p:grpSp>
        <p:nvGrpSpPr>
          <p:cNvPr id="611387" name="Group 59"/>
          <p:cNvGrpSpPr>
            <a:grpSpLocks/>
          </p:cNvGrpSpPr>
          <p:nvPr/>
        </p:nvGrpSpPr>
        <p:grpSpPr bwMode="auto">
          <a:xfrm>
            <a:off x="1371600" y="2133600"/>
            <a:ext cx="2736850" cy="2571750"/>
            <a:chOff x="864" y="1344"/>
            <a:chExt cx="1724" cy="1620"/>
          </a:xfrm>
        </p:grpSpPr>
        <p:sp>
          <p:nvSpPr>
            <p:cNvPr id="611331" name="Line 3"/>
            <p:cNvSpPr>
              <a:spLocks noChangeShapeType="1"/>
            </p:cNvSpPr>
            <p:nvPr/>
          </p:nvSpPr>
          <p:spPr bwMode="auto">
            <a:xfrm>
              <a:off x="1616" y="2220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32" name="Line 4"/>
            <p:cNvSpPr>
              <a:spLocks noChangeShapeType="1"/>
            </p:cNvSpPr>
            <p:nvPr/>
          </p:nvSpPr>
          <p:spPr bwMode="auto">
            <a:xfrm>
              <a:off x="1232" y="1632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33" name="Line 5"/>
            <p:cNvSpPr>
              <a:spLocks noChangeShapeType="1"/>
            </p:cNvSpPr>
            <p:nvPr/>
          </p:nvSpPr>
          <p:spPr bwMode="auto">
            <a:xfrm>
              <a:off x="1244" y="2784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34" name="Line 6"/>
            <p:cNvSpPr>
              <a:spLocks noChangeShapeType="1"/>
            </p:cNvSpPr>
            <p:nvPr/>
          </p:nvSpPr>
          <p:spPr bwMode="auto">
            <a:xfrm>
              <a:off x="1616" y="1632"/>
              <a:ext cx="0" cy="11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35" name="Rectangle 7"/>
            <p:cNvSpPr>
              <a:spLocks noChangeArrowheads="1"/>
            </p:cNvSpPr>
            <p:nvPr/>
          </p:nvSpPr>
          <p:spPr bwMode="auto">
            <a:xfrm>
              <a:off x="1556" y="2340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1336" name="Line 8"/>
            <p:cNvSpPr>
              <a:spLocks noChangeShapeType="1"/>
            </p:cNvSpPr>
            <p:nvPr/>
          </p:nvSpPr>
          <p:spPr bwMode="auto">
            <a:xfrm>
              <a:off x="2576" y="1632"/>
              <a:ext cx="0" cy="11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37" name="Rectangle 9"/>
            <p:cNvSpPr>
              <a:spLocks noChangeArrowheads="1"/>
            </p:cNvSpPr>
            <p:nvPr/>
          </p:nvSpPr>
          <p:spPr bwMode="auto">
            <a:xfrm>
              <a:off x="1556" y="1776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1338" name="Rectangle 10"/>
            <p:cNvSpPr>
              <a:spLocks noChangeArrowheads="1"/>
            </p:cNvSpPr>
            <p:nvPr/>
          </p:nvSpPr>
          <p:spPr bwMode="auto">
            <a:xfrm rot="-5400000">
              <a:off x="2108" y="1488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1339" name="Rectangle 11"/>
            <p:cNvSpPr>
              <a:spLocks noChangeArrowheads="1"/>
            </p:cNvSpPr>
            <p:nvPr/>
          </p:nvSpPr>
          <p:spPr bwMode="auto">
            <a:xfrm rot="-5400000">
              <a:off x="2108" y="2076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1340" name="Text Box 12"/>
            <p:cNvSpPr txBox="1">
              <a:spLocks noChangeArrowheads="1"/>
            </p:cNvSpPr>
            <p:nvPr/>
          </p:nvSpPr>
          <p:spPr bwMode="auto">
            <a:xfrm>
              <a:off x="1664" y="1776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2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1341" name="Text Box 13"/>
            <p:cNvSpPr txBox="1">
              <a:spLocks noChangeArrowheads="1"/>
            </p:cNvSpPr>
            <p:nvPr/>
          </p:nvSpPr>
          <p:spPr bwMode="auto">
            <a:xfrm>
              <a:off x="2024" y="134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4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1342" name="Text Box 14"/>
            <p:cNvSpPr txBox="1">
              <a:spLocks noChangeArrowheads="1"/>
            </p:cNvSpPr>
            <p:nvPr/>
          </p:nvSpPr>
          <p:spPr bwMode="auto">
            <a:xfrm>
              <a:off x="2024" y="192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3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1343" name="Text Box 15"/>
            <p:cNvSpPr txBox="1">
              <a:spLocks noChangeArrowheads="1"/>
            </p:cNvSpPr>
            <p:nvPr/>
          </p:nvSpPr>
          <p:spPr bwMode="auto">
            <a:xfrm>
              <a:off x="1712" y="23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6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1344" name="Text Box 16"/>
            <p:cNvSpPr txBox="1">
              <a:spLocks noChangeArrowheads="1"/>
            </p:cNvSpPr>
            <p:nvPr/>
          </p:nvSpPr>
          <p:spPr bwMode="auto">
            <a:xfrm>
              <a:off x="1152" y="1524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11345" name="Text Box 17"/>
            <p:cNvSpPr txBox="1">
              <a:spLocks noChangeArrowheads="1"/>
            </p:cNvSpPr>
            <p:nvPr/>
          </p:nvSpPr>
          <p:spPr bwMode="auto">
            <a:xfrm>
              <a:off x="1164" y="267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grpSp>
          <p:nvGrpSpPr>
            <p:cNvPr id="611350" name="Group 22"/>
            <p:cNvGrpSpPr>
              <a:grpSpLocks/>
            </p:cNvGrpSpPr>
            <p:nvPr/>
          </p:nvGrpSpPr>
          <p:grpSpPr bwMode="auto">
            <a:xfrm>
              <a:off x="864" y="2268"/>
              <a:ext cx="384" cy="432"/>
              <a:chOff x="816" y="1488"/>
              <a:chExt cx="384" cy="432"/>
            </a:xfrm>
          </p:grpSpPr>
          <p:sp>
            <p:nvSpPr>
              <p:cNvPr id="611351" name="Text Box 23"/>
              <p:cNvSpPr txBox="1">
                <a:spLocks noChangeArrowheads="1"/>
              </p:cNvSpPr>
              <p:nvPr/>
            </p:nvSpPr>
            <p:spPr bwMode="auto">
              <a:xfrm>
                <a:off x="864" y="1632"/>
                <a:ext cx="2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R</a:t>
                </a:r>
              </a:p>
            </p:txBody>
          </p:sp>
          <p:sp>
            <p:nvSpPr>
              <p:cNvPr id="611352" name="AutoShape 24"/>
              <p:cNvSpPr>
                <a:spLocks noChangeArrowheads="1"/>
              </p:cNvSpPr>
              <p:nvPr/>
            </p:nvSpPr>
            <p:spPr bwMode="auto">
              <a:xfrm>
                <a:off x="816" y="1488"/>
                <a:ext cx="384" cy="144"/>
              </a:xfrm>
              <a:prstGeom prst="notchedRightArrow">
                <a:avLst>
                  <a:gd name="adj1" fmla="val 50000"/>
                  <a:gd name="adj2" fmla="val 66667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sp>
        <p:nvSpPr>
          <p:cNvPr id="611353" name="Text Box 25"/>
          <p:cNvSpPr txBox="1">
            <a:spLocks noChangeArrowheads="1"/>
          </p:cNvSpPr>
          <p:nvPr/>
        </p:nvSpPr>
        <p:spPr bwMode="auto">
          <a:xfrm>
            <a:off x="685800" y="1676400"/>
            <a:ext cx="2209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  计算举例：</a:t>
            </a:r>
          </a:p>
        </p:txBody>
      </p:sp>
      <p:grpSp>
        <p:nvGrpSpPr>
          <p:cNvPr id="611354" name="Group 26"/>
          <p:cNvGrpSpPr>
            <a:grpSpLocks/>
          </p:cNvGrpSpPr>
          <p:nvPr/>
        </p:nvGrpSpPr>
        <p:grpSpPr bwMode="auto">
          <a:xfrm>
            <a:off x="4533900" y="4724400"/>
            <a:ext cx="609600" cy="876300"/>
            <a:chOff x="2856" y="2976"/>
            <a:chExt cx="384" cy="552"/>
          </a:xfrm>
        </p:grpSpPr>
        <p:sp>
          <p:nvSpPr>
            <p:cNvPr id="611355" name="Text Box 27"/>
            <p:cNvSpPr txBox="1">
              <a:spLocks noChangeArrowheads="1"/>
            </p:cNvSpPr>
            <p:nvPr/>
          </p:nvSpPr>
          <p:spPr bwMode="auto">
            <a:xfrm>
              <a:off x="2928" y="2976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11356" name="AutoShape 28"/>
            <p:cNvSpPr>
              <a:spLocks noChangeArrowheads="1"/>
            </p:cNvSpPr>
            <p:nvPr/>
          </p:nvSpPr>
          <p:spPr bwMode="auto">
            <a:xfrm>
              <a:off x="2856" y="3384"/>
              <a:ext cx="384" cy="144"/>
            </a:xfrm>
            <a:prstGeom prst="notchedRightArrow">
              <a:avLst>
                <a:gd name="adj1" fmla="val 50000"/>
                <a:gd name="adj2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11357" name="Group 29"/>
          <p:cNvGrpSpPr>
            <a:grpSpLocks/>
          </p:cNvGrpSpPr>
          <p:nvPr/>
        </p:nvGrpSpPr>
        <p:grpSpPr bwMode="auto">
          <a:xfrm>
            <a:off x="4800600" y="3276600"/>
            <a:ext cx="609600" cy="685800"/>
            <a:chOff x="3024" y="2064"/>
            <a:chExt cx="384" cy="432"/>
          </a:xfrm>
        </p:grpSpPr>
        <p:sp>
          <p:nvSpPr>
            <p:cNvPr id="611358" name="AutoShape 30"/>
            <p:cNvSpPr>
              <a:spLocks noChangeArrowheads="1"/>
            </p:cNvSpPr>
            <p:nvPr/>
          </p:nvSpPr>
          <p:spPr bwMode="auto">
            <a:xfrm>
              <a:off x="3024" y="2064"/>
              <a:ext cx="384" cy="144"/>
            </a:xfrm>
            <a:prstGeom prst="notchedRightArrow">
              <a:avLst>
                <a:gd name="adj1" fmla="val 50000"/>
                <a:gd name="adj2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59" name="Text Box 31"/>
            <p:cNvSpPr txBox="1">
              <a:spLocks noChangeArrowheads="1"/>
            </p:cNvSpPr>
            <p:nvPr/>
          </p:nvSpPr>
          <p:spPr bwMode="auto">
            <a:xfrm>
              <a:off x="3072" y="2208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</a:p>
          </p:txBody>
        </p:sp>
      </p:grpSp>
      <p:grpSp>
        <p:nvGrpSpPr>
          <p:cNvPr id="611386" name="Group 58"/>
          <p:cNvGrpSpPr>
            <a:grpSpLocks/>
          </p:cNvGrpSpPr>
          <p:nvPr/>
        </p:nvGrpSpPr>
        <p:grpSpPr bwMode="auto">
          <a:xfrm>
            <a:off x="5519738" y="4987925"/>
            <a:ext cx="2862262" cy="982663"/>
            <a:chOff x="3477" y="3142"/>
            <a:chExt cx="1803" cy="619"/>
          </a:xfrm>
        </p:grpSpPr>
        <p:sp>
          <p:nvSpPr>
            <p:cNvPr id="611361" name="Freeform 33"/>
            <p:cNvSpPr>
              <a:spLocks/>
            </p:cNvSpPr>
            <p:nvPr/>
          </p:nvSpPr>
          <p:spPr bwMode="auto">
            <a:xfrm>
              <a:off x="4807" y="3142"/>
              <a:ext cx="3" cy="602"/>
            </a:xfrm>
            <a:custGeom>
              <a:avLst/>
              <a:gdLst>
                <a:gd name="T0" fmla="*/ 0 w 3"/>
                <a:gd name="T1" fmla="*/ 0 h 602"/>
                <a:gd name="T2" fmla="*/ 3 w 3"/>
                <a:gd name="T3" fmla="*/ 602 h 6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3" h="602">
                  <a:moveTo>
                    <a:pt x="0" y="0"/>
                  </a:moveTo>
                  <a:lnTo>
                    <a:pt x="3" y="602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63" name="Freeform 35"/>
            <p:cNvSpPr>
              <a:spLocks/>
            </p:cNvSpPr>
            <p:nvPr/>
          </p:nvSpPr>
          <p:spPr bwMode="auto">
            <a:xfrm>
              <a:off x="3883" y="3149"/>
              <a:ext cx="5" cy="597"/>
            </a:xfrm>
            <a:custGeom>
              <a:avLst/>
              <a:gdLst>
                <a:gd name="T0" fmla="*/ 0 w 5"/>
                <a:gd name="T1" fmla="*/ 0 h 597"/>
                <a:gd name="T2" fmla="*/ 5 w 5"/>
                <a:gd name="T3" fmla="*/ 59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" h="597">
                  <a:moveTo>
                    <a:pt x="0" y="0"/>
                  </a:moveTo>
                  <a:lnTo>
                    <a:pt x="5" y="59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64" name="Line 36"/>
            <p:cNvSpPr>
              <a:spLocks noChangeShapeType="1"/>
            </p:cNvSpPr>
            <p:nvPr/>
          </p:nvSpPr>
          <p:spPr bwMode="auto">
            <a:xfrm>
              <a:off x="3488" y="3168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65" name="Freeform 37"/>
            <p:cNvSpPr>
              <a:spLocks/>
            </p:cNvSpPr>
            <p:nvPr/>
          </p:nvSpPr>
          <p:spPr bwMode="auto">
            <a:xfrm>
              <a:off x="3477" y="3760"/>
              <a:ext cx="1361" cy="1"/>
            </a:xfrm>
            <a:custGeom>
              <a:avLst/>
              <a:gdLst>
                <a:gd name="T0" fmla="*/ 0 w 1361"/>
                <a:gd name="T1" fmla="*/ 0 h 1"/>
                <a:gd name="T2" fmla="*/ 1361 w 1361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61" h="1">
                  <a:moveTo>
                    <a:pt x="0" y="0"/>
                  </a:moveTo>
                  <a:lnTo>
                    <a:pt x="1361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66" name="Rectangle 38"/>
            <p:cNvSpPr>
              <a:spLocks noChangeArrowheads="1"/>
            </p:cNvSpPr>
            <p:nvPr/>
          </p:nvSpPr>
          <p:spPr bwMode="auto">
            <a:xfrm>
              <a:off x="3812" y="3312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1367" name="Rectangle 39"/>
            <p:cNvSpPr>
              <a:spLocks noChangeArrowheads="1"/>
            </p:cNvSpPr>
            <p:nvPr/>
          </p:nvSpPr>
          <p:spPr bwMode="auto">
            <a:xfrm>
              <a:off x="4752" y="3312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1368" name="Text Box 40"/>
            <p:cNvSpPr txBox="1">
              <a:spLocks noChangeArrowheads="1"/>
            </p:cNvSpPr>
            <p:nvPr/>
          </p:nvSpPr>
          <p:spPr bwMode="auto">
            <a:xfrm>
              <a:off x="4944" y="331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4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1369" name="Rectangle 41"/>
            <p:cNvSpPr>
              <a:spLocks noChangeArrowheads="1"/>
            </p:cNvSpPr>
            <p:nvPr/>
          </p:nvSpPr>
          <p:spPr bwMode="auto">
            <a:xfrm>
              <a:off x="4032" y="3312"/>
              <a:ext cx="3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4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</p:grpSp>
      <p:grpSp>
        <p:nvGrpSpPr>
          <p:cNvPr id="611385" name="Group 57"/>
          <p:cNvGrpSpPr>
            <a:grpSpLocks/>
          </p:cNvGrpSpPr>
          <p:nvPr/>
        </p:nvGrpSpPr>
        <p:grpSpPr bwMode="auto">
          <a:xfrm>
            <a:off x="5562600" y="2209800"/>
            <a:ext cx="2173288" cy="2084388"/>
            <a:chOff x="3504" y="1392"/>
            <a:chExt cx="1369" cy="1313"/>
          </a:xfrm>
        </p:grpSpPr>
        <p:sp>
          <p:nvSpPr>
            <p:cNvPr id="611371" name="Freeform 43"/>
            <p:cNvSpPr>
              <a:spLocks/>
            </p:cNvSpPr>
            <p:nvPr/>
          </p:nvSpPr>
          <p:spPr bwMode="auto">
            <a:xfrm>
              <a:off x="3883" y="1661"/>
              <a:ext cx="5" cy="597"/>
            </a:xfrm>
            <a:custGeom>
              <a:avLst/>
              <a:gdLst>
                <a:gd name="T0" fmla="*/ 0 w 5"/>
                <a:gd name="T1" fmla="*/ 0 h 597"/>
                <a:gd name="T2" fmla="*/ 5 w 5"/>
                <a:gd name="T3" fmla="*/ 597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" h="597">
                  <a:moveTo>
                    <a:pt x="0" y="0"/>
                  </a:moveTo>
                  <a:lnTo>
                    <a:pt x="5" y="597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74" name="Line 46"/>
            <p:cNvSpPr>
              <a:spLocks noChangeShapeType="1"/>
            </p:cNvSpPr>
            <p:nvPr/>
          </p:nvSpPr>
          <p:spPr bwMode="auto">
            <a:xfrm>
              <a:off x="3888" y="2268"/>
              <a:ext cx="9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75" name="Line 47"/>
            <p:cNvSpPr>
              <a:spLocks noChangeShapeType="1"/>
            </p:cNvSpPr>
            <p:nvPr/>
          </p:nvSpPr>
          <p:spPr bwMode="auto">
            <a:xfrm>
              <a:off x="3504" y="1680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76" name="Freeform 48"/>
            <p:cNvSpPr>
              <a:spLocks/>
            </p:cNvSpPr>
            <p:nvPr/>
          </p:nvSpPr>
          <p:spPr bwMode="auto">
            <a:xfrm>
              <a:off x="3568" y="2687"/>
              <a:ext cx="1305" cy="1"/>
            </a:xfrm>
            <a:custGeom>
              <a:avLst/>
              <a:gdLst>
                <a:gd name="T0" fmla="*/ 0 w 1305"/>
                <a:gd name="T1" fmla="*/ 1 h 1"/>
                <a:gd name="T2" fmla="*/ 1305 w 1305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305" h="1">
                  <a:moveTo>
                    <a:pt x="0" y="1"/>
                  </a:moveTo>
                  <a:lnTo>
                    <a:pt x="1305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77" name="Freeform 49"/>
            <p:cNvSpPr>
              <a:spLocks/>
            </p:cNvSpPr>
            <p:nvPr/>
          </p:nvSpPr>
          <p:spPr bwMode="auto">
            <a:xfrm>
              <a:off x="4862" y="1680"/>
              <a:ext cx="2" cy="578"/>
            </a:xfrm>
            <a:custGeom>
              <a:avLst/>
              <a:gdLst>
                <a:gd name="T0" fmla="*/ 2 w 2"/>
                <a:gd name="T1" fmla="*/ 0 h 578"/>
                <a:gd name="T2" fmla="*/ 0 w 2"/>
                <a:gd name="T3" fmla="*/ 578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578">
                  <a:moveTo>
                    <a:pt x="2" y="0"/>
                  </a:moveTo>
                  <a:lnTo>
                    <a:pt x="0" y="578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78" name="Freeform 50"/>
            <p:cNvSpPr>
              <a:spLocks/>
            </p:cNvSpPr>
            <p:nvPr/>
          </p:nvSpPr>
          <p:spPr bwMode="auto">
            <a:xfrm>
              <a:off x="4864" y="2304"/>
              <a:ext cx="1" cy="401"/>
            </a:xfrm>
            <a:custGeom>
              <a:avLst/>
              <a:gdLst>
                <a:gd name="T0" fmla="*/ 0 w 1"/>
                <a:gd name="T1" fmla="*/ 0 h 401"/>
                <a:gd name="T2" fmla="*/ 1 w 1"/>
                <a:gd name="T3" fmla="*/ 401 h 4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401">
                  <a:moveTo>
                    <a:pt x="0" y="0"/>
                  </a:moveTo>
                  <a:lnTo>
                    <a:pt x="1" y="401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1379" name="Rectangle 51"/>
            <p:cNvSpPr>
              <a:spLocks noChangeArrowheads="1"/>
            </p:cNvSpPr>
            <p:nvPr/>
          </p:nvSpPr>
          <p:spPr bwMode="auto">
            <a:xfrm>
              <a:off x="3828" y="1824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1380" name="Rectangle 52"/>
            <p:cNvSpPr>
              <a:spLocks noChangeArrowheads="1"/>
            </p:cNvSpPr>
            <p:nvPr/>
          </p:nvSpPr>
          <p:spPr bwMode="auto">
            <a:xfrm rot="-5400000">
              <a:off x="4380" y="1536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1381" name="Rectangle 53"/>
            <p:cNvSpPr>
              <a:spLocks noChangeArrowheads="1"/>
            </p:cNvSpPr>
            <p:nvPr/>
          </p:nvSpPr>
          <p:spPr bwMode="auto">
            <a:xfrm rot="-5400000">
              <a:off x="4380" y="2124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1382" name="Text Box 54"/>
            <p:cNvSpPr txBox="1">
              <a:spLocks noChangeArrowheads="1"/>
            </p:cNvSpPr>
            <p:nvPr/>
          </p:nvSpPr>
          <p:spPr bwMode="auto">
            <a:xfrm>
              <a:off x="3936" y="182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2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1383" name="Text Box 55"/>
            <p:cNvSpPr txBox="1">
              <a:spLocks noChangeArrowheads="1"/>
            </p:cNvSpPr>
            <p:nvPr/>
          </p:nvSpPr>
          <p:spPr bwMode="auto">
            <a:xfrm>
              <a:off x="4296" y="139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4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1384" name="Rectangle 56"/>
            <p:cNvSpPr>
              <a:spLocks noChangeArrowheads="1"/>
            </p:cNvSpPr>
            <p:nvPr/>
          </p:nvSpPr>
          <p:spPr bwMode="auto">
            <a:xfrm>
              <a:off x="4272" y="2304"/>
              <a:ext cx="33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2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113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2" dur="500"/>
                                        <p:tgtEl>
                                          <p:spTgt spid="611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7" dur="500"/>
                                        <p:tgtEl>
                                          <p:spTgt spid="6113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0" fill="hold"/>
                                        <p:tgtEl>
                                          <p:spTgt spid="6113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0" fill="hold"/>
                                        <p:tgtEl>
                                          <p:spTgt spid="6113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611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4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3" dur="500"/>
                                        <p:tgtEl>
                                          <p:spTgt spid="611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1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611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346" grpId="0" autoUpdateAnimBg="0"/>
      <p:bldP spid="611347" grpId="0" autoUpdateAnimBg="0"/>
      <p:bldP spid="611348" grpId="0" autoUpdateAnimBg="0"/>
      <p:bldP spid="611349" grpId="0" autoUpdateAnimBg="0"/>
      <p:bldP spid="611353" grpId="0" autoUpdateAnimBg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12354" name="Group 2"/>
          <p:cNvGrpSpPr>
            <a:grpSpLocks/>
          </p:cNvGrpSpPr>
          <p:nvPr/>
        </p:nvGrpSpPr>
        <p:grpSpPr bwMode="auto">
          <a:xfrm>
            <a:off x="4876800" y="533400"/>
            <a:ext cx="2868613" cy="2949575"/>
            <a:chOff x="3072" y="336"/>
            <a:chExt cx="1807" cy="1858"/>
          </a:xfrm>
        </p:grpSpPr>
        <p:sp>
          <p:nvSpPr>
            <p:cNvPr id="612355" name="Oval 3"/>
            <p:cNvSpPr>
              <a:spLocks noChangeArrowheads="1"/>
            </p:cNvSpPr>
            <p:nvPr/>
          </p:nvSpPr>
          <p:spPr bwMode="auto">
            <a:xfrm>
              <a:off x="3504" y="1824"/>
              <a:ext cx="48" cy="48"/>
            </a:xfrm>
            <a:prstGeom prst="ellipse">
              <a:avLst/>
            </a:prstGeom>
            <a:solidFill>
              <a:srgbClr val="0000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12356" name="Group 4"/>
            <p:cNvGrpSpPr>
              <a:grpSpLocks/>
            </p:cNvGrpSpPr>
            <p:nvPr/>
          </p:nvGrpSpPr>
          <p:grpSpPr bwMode="auto">
            <a:xfrm>
              <a:off x="3072" y="336"/>
              <a:ext cx="1807" cy="1858"/>
              <a:chOff x="3072" y="336"/>
              <a:chExt cx="1807" cy="1858"/>
            </a:xfrm>
          </p:grpSpPr>
          <p:sp>
            <p:nvSpPr>
              <p:cNvPr id="612357" name="Oval 5"/>
              <p:cNvSpPr>
                <a:spLocks noChangeArrowheads="1"/>
              </p:cNvSpPr>
              <p:nvPr/>
            </p:nvSpPr>
            <p:spPr bwMode="auto">
              <a:xfrm>
                <a:off x="4656" y="960"/>
                <a:ext cx="48" cy="48"/>
              </a:xfrm>
              <a:prstGeom prst="ellipse">
                <a:avLst/>
              </a:prstGeom>
              <a:solidFill>
                <a:srgbClr val="000000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grpSp>
            <p:nvGrpSpPr>
              <p:cNvPr id="612358" name="Group 6"/>
              <p:cNvGrpSpPr>
                <a:grpSpLocks/>
              </p:cNvGrpSpPr>
              <p:nvPr/>
            </p:nvGrpSpPr>
            <p:grpSpPr bwMode="auto">
              <a:xfrm>
                <a:off x="3072" y="336"/>
                <a:ext cx="1807" cy="1858"/>
                <a:chOff x="3072" y="336"/>
                <a:chExt cx="1807" cy="1858"/>
              </a:xfrm>
            </p:grpSpPr>
            <p:sp>
              <p:nvSpPr>
                <p:cNvPr id="612359" name="Oval 7"/>
                <p:cNvSpPr>
                  <a:spLocks noChangeArrowheads="1"/>
                </p:cNvSpPr>
                <p:nvPr/>
              </p:nvSpPr>
              <p:spPr bwMode="auto">
                <a:xfrm>
                  <a:off x="4656" y="1584"/>
                  <a:ext cx="48" cy="48"/>
                </a:xfrm>
                <a:prstGeom prst="ellipse">
                  <a:avLst/>
                </a:prstGeom>
                <a:solidFill>
                  <a:srgbClr val="000000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grpSp>
              <p:nvGrpSpPr>
                <p:cNvPr id="612360" name="Group 8"/>
                <p:cNvGrpSpPr>
                  <a:grpSpLocks/>
                </p:cNvGrpSpPr>
                <p:nvPr/>
              </p:nvGrpSpPr>
              <p:grpSpPr bwMode="auto">
                <a:xfrm>
                  <a:off x="3072" y="336"/>
                  <a:ext cx="1807" cy="1858"/>
                  <a:chOff x="3072" y="336"/>
                  <a:chExt cx="1807" cy="1858"/>
                </a:xfrm>
              </p:grpSpPr>
              <p:sp>
                <p:nvSpPr>
                  <p:cNvPr id="612361" name="Freeform 9"/>
                  <p:cNvSpPr>
                    <a:spLocks/>
                  </p:cNvSpPr>
                  <p:nvPr/>
                </p:nvSpPr>
                <p:spPr bwMode="auto">
                  <a:xfrm>
                    <a:off x="3529" y="1613"/>
                    <a:ext cx="1" cy="241"/>
                  </a:xfrm>
                  <a:custGeom>
                    <a:avLst/>
                    <a:gdLst>
                      <a:gd name="T0" fmla="*/ 0 w 1"/>
                      <a:gd name="T1" fmla="*/ 0 h 241"/>
                      <a:gd name="T2" fmla="*/ 0 w 1"/>
                      <a:gd name="T3" fmla="*/ 241 h 241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</a:cxnLst>
                    <a:rect l="0" t="0" r="r" b="b"/>
                    <a:pathLst>
                      <a:path w="1" h="241">
                        <a:moveTo>
                          <a:pt x="0" y="0"/>
                        </a:moveTo>
                        <a:lnTo>
                          <a:pt x="0" y="241"/>
                        </a:lnTo>
                      </a:path>
                    </a:pathLst>
                  </a:custGeom>
                  <a:noFill/>
                  <a:ln w="12700">
                    <a:solidFill>
                      <a:schemeClr val="tx1"/>
                    </a:solidFill>
                    <a:round/>
                    <a:headEnd type="oval" w="sm" len="med"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zh-CN" altLang="en-US"/>
                  </a:p>
                </p:txBody>
              </p:sp>
              <p:grpSp>
                <p:nvGrpSpPr>
                  <p:cNvPr id="612362" name="Group 10"/>
                  <p:cNvGrpSpPr>
                    <a:grpSpLocks/>
                  </p:cNvGrpSpPr>
                  <p:nvPr/>
                </p:nvGrpSpPr>
                <p:grpSpPr bwMode="auto">
                  <a:xfrm>
                    <a:off x="3072" y="336"/>
                    <a:ext cx="1807" cy="1858"/>
                    <a:chOff x="3072" y="336"/>
                    <a:chExt cx="1807" cy="1858"/>
                  </a:xfrm>
                </p:grpSpPr>
                <p:grpSp>
                  <p:nvGrpSpPr>
                    <p:cNvPr id="612363" name="Group 11"/>
                    <p:cNvGrpSpPr>
                      <a:grpSpLocks/>
                    </p:cNvGrpSpPr>
                    <p:nvPr/>
                  </p:nvGrpSpPr>
                  <p:grpSpPr bwMode="auto">
                    <a:xfrm>
                      <a:off x="3072" y="336"/>
                      <a:ext cx="1700" cy="1858"/>
                      <a:chOff x="3072" y="336"/>
                      <a:chExt cx="1700" cy="1858"/>
                    </a:xfrm>
                  </p:grpSpPr>
                  <p:grpSp>
                    <p:nvGrpSpPr>
                      <p:cNvPr id="612364" name="Group 12"/>
                      <p:cNvGrpSpPr>
                        <a:grpSpLocks/>
                      </p:cNvGrpSpPr>
                      <p:nvPr/>
                    </p:nvGrpSpPr>
                    <p:grpSpPr bwMode="auto">
                      <a:xfrm>
                        <a:off x="3072" y="336"/>
                        <a:ext cx="1700" cy="1858"/>
                        <a:chOff x="3072" y="336"/>
                        <a:chExt cx="1700" cy="1858"/>
                      </a:xfrm>
                    </p:grpSpPr>
                    <p:sp>
                      <p:nvSpPr>
                        <p:cNvPr id="612365" name="Freeform 13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504" y="972"/>
                          <a:ext cx="1177" cy="3"/>
                        </a:xfrm>
                        <a:custGeom>
                          <a:avLst/>
                          <a:gdLst>
                            <a:gd name="T0" fmla="*/ 0 w 1177"/>
                            <a:gd name="T1" fmla="*/ 0 h 3"/>
                            <a:gd name="T2" fmla="*/ 1177 w 1177"/>
                            <a:gd name="T3" fmla="*/ 3 h 3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</a:cxnLst>
                          <a:rect l="0" t="0" r="r" b="b"/>
                          <a:pathLst>
                            <a:path w="1177" h="3">
                              <a:moveTo>
                                <a:pt x="0" y="0"/>
                              </a:moveTo>
                              <a:lnTo>
                                <a:pt x="1177" y="3"/>
                              </a:lnTo>
                            </a:path>
                          </a:pathLst>
                        </a:cu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2366" name="Rectangle 1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164" y="828"/>
                          <a:ext cx="120" cy="288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 w="12700">
                          <a:solidFill>
                            <a:schemeClr val="tx2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2367" name="Text Box 15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72" y="1728"/>
                          <a:ext cx="223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en-US" altLang="zh-CN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b</a:t>
                          </a:r>
                          <a:endParaRPr lang="en-US" altLang="zh-CN">
                            <a:latin typeface="Times New Roman" panose="02020603050405020304" pitchFamily="18" charset="0"/>
                            <a:sym typeface="Symbol" panose="05050102010706020507" pitchFamily="18" charset="2"/>
                          </a:endParaRPr>
                        </a:p>
                      </p:txBody>
                    </p:sp>
                    <p:sp>
                      <p:nvSpPr>
                        <p:cNvPr id="612368" name="Text Box 16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571" y="336"/>
                          <a:ext cx="201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en-US" altLang="zh-CN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c</a:t>
                          </a:r>
                          <a:endParaRPr lang="en-US" altLang="zh-CN">
                            <a:latin typeface="Times New Roman" panose="02020603050405020304" pitchFamily="18" charset="0"/>
                            <a:sym typeface="Symbol" panose="05050102010706020507" pitchFamily="18" charset="2"/>
                          </a:endParaRPr>
                        </a:p>
                      </p:txBody>
                    </p:sp>
                    <p:sp>
                      <p:nvSpPr>
                        <p:cNvPr id="612369" name="Text Box 17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077" y="576"/>
                          <a:ext cx="21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en-US" altLang="zh-CN">
                              <a:latin typeface="Times New Roman" panose="02020603050405020304" pitchFamily="18" charset="0"/>
                              <a:cs typeface="Times New Roman" panose="02020603050405020304" pitchFamily="18" charset="0"/>
                              <a:sym typeface="Symbol" panose="05050102010706020507" pitchFamily="18" charset="2"/>
                            </a:rPr>
                            <a:t>a</a:t>
                          </a:r>
                          <a:endParaRPr lang="en-US" altLang="zh-CN">
                            <a:latin typeface="Times New Roman" panose="02020603050405020304" pitchFamily="18" charset="0"/>
                            <a:sym typeface="Symbol" panose="05050102010706020507" pitchFamily="18" charset="2"/>
                          </a:endParaRPr>
                        </a:p>
                      </p:txBody>
                    </p:sp>
                    <p:sp>
                      <p:nvSpPr>
                        <p:cNvPr id="612370" name="Text Box 18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103" y="406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l">
                            <a:spcBef>
                              <a:spcPct val="50000"/>
                            </a:spcBef>
                          </a:pPr>
                          <a:r>
                            <a:rPr lang="zh-CN" altLang="en-US">
                              <a:latin typeface="Times New Roman" panose="02020603050405020304" pitchFamily="18" charset="0"/>
                            </a:rPr>
                            <a:t>40</a:t>
                          </a:r>
                          <a:r>
                            <a:rPr lang="zh-CN" altLang="en-US" sz="2000">
                              <a:latin typeface="Times New Roman" panose="02020603050405020304" pitchFamily="18" charset="0"/>
                              <a:sym typeface="Symbol" panose="05050102010706020507" pitchFamily="18" charset="2"/>
                            </a:rPr>
                            <a:t></a:t>
                          </a:r>
                        </a:p>
                      </p:txBody>
                    </p:sp>
                    <p:sp>
                      <p:nvSpPr>
                        <p:cNvPr id="612371" name="Rectangle 1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408" y="672"/>
                          <a:ext cx="374" cy="40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zh-CN" altLang="en-US" sz="3600">
                              <a:latin typeface="Times New Roman" panose="02020603050405020304" pitchFamily="18" charset="0"/>
                              <a:sym typeface="Symbol" panose="05050102010706020507" pitchFamily="18" charset="2"/>
                            </a:rPr>
                            <a:t>．</a:t>
                          </a:r>
                        </a:p>
                      </p:txBody>
                    </p:sp>
                    <p:sp>
                      <p:nvSpPr>
                        <p:cNvPr id="612372" name="Line 20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371" y="1858"/>
                          <a:ext cx="1344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2373" name="Freeform 21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4691" y="706"/>
                          <a:ext cx="1" cy="1430"/>
                        </a:xfrm>
                        <a:custGeom>
                          <a:avLst/>
                          <a:gdLst>
                            <a:gd name="T0" fmla="*/ 0 w 1"/>
                            <a:gd name="T1" fmla="*/ 0 h 1430"/>
                            <a:gd name="T2" fmla="*/ 1 w 1"/>
                            <a:gd name="T3" fmla="*/ 1430 h 1430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</a:cxnLst>
                          <a:rect l="0" t="0" r="r" b="b"/>
                          <a:pathLst>
                            <a:path w="1" h="1430">
                              <a:moveTo>
                                <a:pt x="0" y="0"/>
                              </a:moveTo>
                              <a:lnTo>
                                <a:pt x="1" y="1430"/>
                              </a:lnTo>
                            </a:path>
                          </a:pathLst>
                        </a:cu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 type="oval" w="med" len="med"/>
                          <a:tailEnd type="oval" w="med" len="med"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2374" name="Freeform 22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527" y="706"/>
                          <a:ext cx="2" cy="289"/>
                        </a:xfrm>
                        <a:custGeom>
                          <a:avLst/>
                          <a:gdLst>
                            <a:gd name="T0" fmla="*/ 0 w 2"/>
                            <a:gd name="T1" fmla="*/ 0 h 289"/>
                            <a:gd name="T2" fmla="*/ 2 w 2"/>
                            <a:gd name="T3" fmla="*/ 289 h 289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</a:cxnLst>
                          <a:rect l="0" t="0" r="r" b="b"/>
                          <a:pathLst>
                            <a:path w="2" h="289">
                              <a:moveTo>
                                <a:pt x="0" y="0"/>
                              </a:moveTo>
                              <a:lnTo>
                                <a:pt x="2" y="289"/>
                              </a:lnTo>
                            </a:path>
                          </a:pathLst>
                        </a:cu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 type="oval" w="med" len="med"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2375" name="Line 23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527" y="1846"/>
                          <a:ext cx="0" cy="288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 type="oval" w="sm" len="med"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2376" name="Text Box 24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4055" y="1846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l">
                            <a:spcBef>
                              <a:spcPct val="50000"/>
                            </a:spcBef>
                          </a:pPr>
                          <a:r>
                            <a:rPr lang="zh-CN" altLang="en-US">
                              <a:latin typeface="Times New Roman" panose="02020603050405020304" pitchFamily="18" charset="0"/>
                            </a:rPr>
                            <a:t>30</a:t>
                          </a:r>
                          <a:r>
                            <a:rPr lang="zh-CN" altLang="en-US" sz="2000">
                              <a:latin typeface="Times New Roman" panose="02020603050405020304" pitchFamily="18" charset="0"/>
                              <a:sym typeface="Symbol" panose="05050102010706020507" pitchFamily="18" charset="2"/>
                            </a:rPr>
                            <a:t></a:t>
                          </a:r>
                        </a:p>
                      </p:txBody>
                    </p:sp>
                    <p:sp>
                      <p:nvSpPr>
                        <p:cNvPr id="612377" name="Freeform 25"/>
                        <p:cNvSpPr>
                          <a:spLocks/>
                        </p:cNvSpPr>
                        <p:nvPr/>
                      </p:nvSpPr>
                      <p:spPr bwMode="auto">
                        <a:xfrm>
                          <a:off x="3527" y="2134"/>
                          <a:ext cx="1165" cy="2"/>
                        </a:xfrm>
                        <a:custGeom>
                          <a:avLst/>
                          <a:gdLst>
                            <a:gd name="T0" fmla="*/ 0 w 1165"/>
                            <a:gd name="T1" fmla="*/ 0 h 2"/>
                            <a:gd name="T2" fmla="*/ 1165 w 1165"/>
                            <a:gd name="T3" fmla="*/ 2 h 2"/>
                          </a:gdLst>
                          <a:ahLst/>
                          <a:cxnLst>
                            <a:cxn ang="0">
                              <a:pos x="T0" y="T1"/>
                            </a:cxn>
                            <a:cxn ang="0">
                              <a:pos x="T2" y="T3"/>
                            </a:cxn>
                          </a:cxnLst>
                          <a:rect l="0" t="0" r="r" b="b"/>
                          <a:pathLst>
                            <a:path w="1165" h="2">
                              <a:moveTo>
                                <a:pt x="0" y="0"/>
                              </a:moveTo>
                              <a:lnTo>
                                <a:pt x="1165" y="2"/>
                              </a:lnTo>
                            </a:path>
                          </a:pathLst>
                        </a:cu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grpSp>
                      <p:nvGrpSpPr>
                        <p:cNvPr id="612378" name="Group 26"/>
                        <p:cNvGrpSpPr>
                          <a:grpSpLocks/>
                        </p:cNvGrpSpPr>
                        <p:nvPr/>
                      </p:nvGrpSpPr>
                      <p:grpSpPr bwMode="auto">
                        <a:xfrm>
                          <a:off x="3527" y="1560"/>
                          <a:ext cx="1177" cy="120"/>
                          <a:chOff x="3504" y="1560"/>
                          <a:chExt cx="1177" cy="120"/>
                        </a:xfrm>
                      </p:grpSpPr>
                      <p:sp>
                        <p:nvSpPr>
                          <p:cNvPr id="612379" name="Freeform 27"/>
                          <p:cNvSpPr>
                            <a:spLocks/>
                          </p:cNvSpPr>
                          <p:nvPr/>
                        </p:nvSpPr>
                        <p:spPr bwMode="auto">
                          <a:xfrm>
                            <a:off x="3504" y="1620"/>
                            <a:ext cx="1177" cy="3"/>
                          </a:xfrm>
                          <a:custGeom>
                            <a:avLst/>
                            <a:gdLst>
                              <a:gd name="T0" fmla="*/ 0 w 1177"/>
                              <a:gd name="T1" fmla="*/ 0 h 3"/>
                              <a:gd name="T2" fmla="*/ 1177 w 1177"/>
                              <a:gd name="T3" fmla="*/ 3 h 3"/>
                            </a:gdLst>
                            <a:ahLst/>
                            <a:cxnLst>
                              <a:cxn ang="0">
                                <a:pos x="T0" y="T1"/>
                              </a:cxn>
                              <a:cxn ang="0">
                                <a:pos x="T2" y="T3"/>
                              </a:cxn>
                            </a:cxnLst>
                            <a:rect l="0" t="0" r="r" b="b"/>
                            <a:pathLst>
                              <a:path w="1177" h="3">
                                <a:moveTo>
                                  <a:pt x="0" y="0"/>
                                </a:moveTo>
                                <a:lnTo>
                                  <a:pt x="1177" y="3"/>
                                </a:lnTo>
                              </a:path>
                            </a:pathLst>
                          </a:custGeom>
                          <a:noFill/>
                          <a:ln w="12700">
                            <a:solidFill>
                              <a:schemeClr val="tx1"/>
                            </a:solidFill>
                            <a:round/>
                            <a:headEnd/>
                            <a:tailEnd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rgbClr val="FFFFFF"/>
                                </a:solidFill>
                              </a14:hiddenFill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/>
                          <a:lstStyle/>
                          <a:p>
                            <a:endParaRPr lang="zh-CN" altLang="en-US"/>
                          </a:p>
                        </p:txBody>
                      </p:sp>
                      <p:sp>
                        <p:nvSpPr>
                          <p:cNvPr id="612380" name="Rectangle 28"/>
                          <p:cNvSpPr>
                            <a:spLocks noChangeArrowheads="1"/>
                          </p:cNvSpPr>
                          <p:nvPr/>
                        </p:nvSpPr>
                        <p:spPr bwMode="auto">
                          <a:xfrm rot="-5400000">
                            <a:off x="4164" y="1476"/>
                            <a:ext cx="120" cy="288"/>
                          </a:xfrm>
                          <a:prstGeom prst="rect">
                            <a:avLst/>
                          </a:prstGeom>
                          <a:solidFill>
                            <a:schemeClr val="accent1"/>
                          </a:solidFill>
                          <a:ln w="12700">
                            <a:solidFill>
                              <a:schemeClr val="tx2"/>
                            </a:solidFill>
                            <a:miter lim="800000"/>
                            <a:headEnd/>
                            <a:tailEnd/>
                          </a:ln>
                          <a:effectLst/>
                          <a:extLs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 wrap="none" anchor="ctr">
                            <a:spAutoFit/>
                          </a:bodyPr>
                          <a:lstStyle/>
                          <a:p>
                            <a:endParaRPr lang="zh-CN" altLang="en-US"/>
                          </a:p>
                        </p:txBody>
                      </p:sp>
                    </p:grpSp>
                    <p:sp>
                      <p:nvSpPr>
                        <p:cNvPr id="612381" name="Rectangle 29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84" y="1056"/>
                          <a:ext cx="431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zh-CN" altLang="en-US">
                              <a:latin typeface="Times New Roman" panose="02020603050405020304" pitchFamily="18" charset="0"/>
                            </a:rPr>
                            <a:t>40</a:t>
                          </a:r>
                          <a:r>
                            <a:rPr lang="zh-CN" altLang="en-US" sz="2000">
                              <a:latin typeface="Times New Roman" panose="02020603050405020304" pitchFamily="18" charset="0"/>
                              <a:sym typeface="Symbol" panose="05050102010706020507" pitchFamily="18" charset="2"/>
                            </a:rPr>
                            <a:t></a:t>
                          </a:r>
                        </a:p>
                      </p:txBody>
                    </p:sp>
                    <p:sp>
                      <p:nvSpPr>
                        <p:cNvPr id="612382" name="Rectangle 30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985" y="1296"/>
                          <a:ext cx="431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rgbClr val="FFFFFF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>
                          <a:spAutoFit/>
                        </a:bodyPr>
                        <a:lstStyle/>
                        <a:p>
                          <a:pPr eaLnBrk="0" hangingPunct="0"/>
                          <a:r>
                            <a:rPr lang="zh-CN" altLang="en-US">
                              <a:latin typeface="Times New Roman" panose="02020603050405020304" pitchFamily="18" charset="0"/>
                            </a:rPr>
                            <a:t>30</a:t>
                          </a:r>
                          <a:r>
                            <a:rPr lang="zh-CN" altLang="en-US" sz="2000">
                              <a:latin typeface="Times New Roman" panose="02020603050405020304" pitchFamily="18" charset="0"/>
                              <a:sym typeface="Symbol" panose="05050102010706020507" pitchFamily="18" charset="2"/>
                            </a:rPr>
                            <a:t></a:t>
                          </a:r>
                        </a:p>
                      </p:txBody>
                    </p:sp>
                    <p:sp>
                      <p:nvSpPr>
                        <p:cNvPr id="612383" name="Line 31"/>
                        <p:cNvSpPr>
                          <a:spLocks noChangeShapeType="1"/>
                        </p:cNvSpPr>
                        <p:nvPr/>
                      </p:nvSpPr>
                      <p:spPr bwMode="auto">
                        <a:xfrm>
                          <a:off x="3359" y="706"/>
                          <a:ext cx="1344" cy="0"/>
                        </a:xfrm>
                        <a:prstGeom prst="line">
                          <a:avLst/>
                        </a:prstGeom>
                        <a:noFill/>
                        <a:ln w="12700">
                          <a:solidFill>
                            <a:schemeClr val="tx1"/>
                          </a:solidFill>
                          <a:round/>
                          <a:headEnd/>
                          <a:tailE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/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2384" name="Rectangle 32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235" y="562"/>
                          <a:ext cx="120" cy="288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 w="12700">
                          <a:solidFill>
                            <a:schemeClr val="tx2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  <p:sp>
                      <p:nvSpPr>
                        <p:cNvPr id="612385" name="Text Box 33"/>
                        <p:cNvSpPr txBox="1">
                          <a:spLocks noChangeArrowheads="1"/>
                        </p:cNvSpPr>
                        <p:nvPr/>
                      </p:nvSpPr>
                      <p:spPr bwMode="auto">
                        <a:xfrm>
                          <a:off x="3888" y="1584"/>
                          <a:ext cx="432" cy="2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>
                          <a:spAutoFit/>
                        </a:bodyPr>
                        <a:lstStyle/>
                        <a:p>
                          <a:pPr algn="l">
                            <a:spcBef>
                              <a:spcPct val="50000"/>
                            </a:spcBef>
                          </a:pPr>
                          <a:r>
                            <a:rPr lang="zh-CN" altLang="en-US">
                              <a:latin typeface="Times New Roman" panose="02020603050405020304" pitchFamily="18" charset="0"/>
                            </a:rPr>
                            <a:t>30</a:t>
                          </a:r>
                          <a:r>
                            <a:rPr lang="zh-CN" altLang="en-US" sz="2000">
                              <a:latin typeface="Times New Roman" panose="02020603050405020304" pitchFamily="18" charset="0"/>
                              <a:sym typeface="Symbol" panose="05050102010706020507" pitchFamily="18" charset="2"/>
                            </a:rPr>
                            <a:t></a:t>
                          </a:r>
                        </a:p>
                      </p:txBody>
                    </p:sp>
                    <p:sp>
                      <p:nvSpPr>
                        <p:cNvPr id="612386" name="Rectangle 34"/>
                        <p:cNvSpPr>
                          <a:spLocks noChangeArrowheads="1"/>
                        </p:cNvSpPr>
                        <p:nvPr/>
                      </p:nvSpPr>
                      <p:spPr bwMode="auto">
                        <a:xfrm rot="-5400000">
                          <a:off x="4187" y="1990"/>
                          <a:ext cx="120" cy="288"/>
                        </a:xfrm>
                        <a:prstGeom prst="rect">
                          <a:avLst/>
                        </a:prstGeom>
                        <a:solidFill>
                          <a:schemeClr val="accent1"/>
                        </a:solidFill>
                        <a:ln w="12700">
                          <a:solidFill>
                            <a:schemeClr val="tx2"/>
                          </a:solidFill>
                          <a:miter lim="800000"/>
                          <a:headEnd/>
                          <a:tailEnd/>
                        </a:ln>
                        <a:effectLst/>
                        <a:extLs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none" anchor="ctr">
                          <a:spAutoFit/>
                        </a:bodyPr>
                        <a:lstStyle/>
                        <a:p>
                          <a:endParaRPr lang="zh-CN" altLang="en-US"/>
                        </a:p>
                      </p:txBody>
                    </p:sp>
                  </p:grpSp>
                  <p:sp>
                    <p:nvSpPr>
                      <p:cNvPr id="612387" name="Rectangle 35"/>
                      <p:cNvSpPr>
                        <a:spLocks noChangeArrowheads="1"/>
                      </p:cNvSpPr>
                      <p:nvPr/>
                    </p:nvSpPr>
                    <p:spPr bwMode="auto">
                      <a:xfrm rot="-5400000">
                        <a:off x="4187" y="1702"/>
                        <a:ext cx="120" cy="2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12700">
                        <a:solidFill>
                          <a:schemeClr val="tx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 wrap="none" anchor="ctr">
                        <a:spAutoFit/>
                      </a:bodyPr>
                      <a:lstStyle/>
                      <a:p>
                        <a:endParaRPr lang="zh-CN" altLang="en-US"/>
                      </a:p>
                    </p:txBody>
                  </p:sp>
                </p:grpSp>
                <p:sp>
                  <p:nvSpPr>
                    <p:cNvPr id="612388" name="Text Box 36"/>
                    <p:cNvSpPr txBox="1">
                      <a:spLocks noChangeArrowheads="1"/>
                    </p:cNvSpPr>
                    <p:nvPr/>
                  </p:nvSpPr>
                  <p:spPr bwMode="auto">
                    <a:xfrm>
                      <a:off x="4656" y="1776"/>
                      <a:ext cx="223" cy="288"/>
                    </a:xfrm>
                    <a:prstGeom prst="rect">
                      <a:avLst/>
                    </a:prstGeom>
                    <a:noFill/>
                    <a:ln>
                      <a:noFill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solidFill>
                            <a:srgbClr val="FFFFFF"/>
                          </a:solidFill>
                        </a14:hiddenFill>
                      </a:ext>
                      <a:ext uri="{91240B29-F687-4F45-9708-019B960494DF}">
                        <a14:hiddenLine xmlns:a14="http://schemas.microsoft.com/office/drawing/2010/main" w="9525">
                          <a:solidFill>
                            <a:schemeClr val="tx1"/>
                          </a:solidFill>
                          <a:miter lim="800000"/>
                          <a:headEnd/>
                          <a:tailEnd/>
                        </a14:hiddenLine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>
                      <a:spAutoFit/>
                    </a:bodyPr>
                    <a:lstStyle/>
                    <a:p>
                      <a:pPr eaLnBrk="0" hangingPunct="0"/>
                      <a:r>
                        <a:rPr lang="en-US" altLang="zh-CN">
                          <a:latin typeface="Times New Roman" panose="02020603050405020304" pitchFamily="18" charset="0"/>
                          <a:cs typeface="Times New Roman" panose="02020603050405020304" pitchFamily="18" charset="0"/>
                          <a:sym typeface="Symbol" panose="05050102010706020507" pitchFamily="18" charset="2"/>
                        </a:rPr>
                        <a:t>d</a:t>
                      </a:r>
                      <a:endParaRPr lang="en-US" altLang="zh-CN">
                        <a:latin typeface="Times New Roman" panose="02020603050405020304" pitchFamily="18" charset="0"/>
                        <a:sym typeface="Symbol" panose="05050102010706020507" pitchFamily="18" charset="2"/>
                      </a:endParaRPr>
                    </a:p>
                  </p:txBody>
                </p:sp>
                <p:sp>
                  <p:nvSpPr>
                    <p:cNvPr id="612389" name="Oval 37"/>
                    <p:cNvSpPr>
                      <a:spLocks noChangeArrowheads="1"/>
                    </p:cNvSpPr>
                    <p:nvPr/>
                  </p:nvSpPr>
                  <p:spPr bwMode="auto">
                    <a:xfrm>
                      <a:off x="4656" y="1824"/>
                      <a:ext cx="48" cy="48"/>
                    </a:xfrm>
                    <a:prstGeom prst="ellipse">
                      <a:avLst/>
                    </a:prstGeom>
                    <a:solidFill>
                      <a:srgbClr val="000000"/>
                    </a:solidFill>
                    <a:ln w="9525">
                      <a:solidFill>
                        <a:schemeClr val="tx1"/>
                      </a:solidFill>
                      <a:round/>
                      <a:headEnd/>
                      <a:tailEnd/>
                    </a:ln>
                    <a:effectLst/>
                    <a:extLs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 wrap="none" anchor="ctr"/>
                    <a:lstStyle/>
                    <a:p>
                      <a:endParaRPr lang="zh-CN" altLang="en-US"/>
                    </a:p>
                  </p:txBody>
                </p:sp>
              </p:grpSp>
            </p:grpSp>
          </p:grpSp>
        </p:grpSp>
      </p:grpSp>
      <p:grpSp>
        <p:nvGrpSpPr>
          <p:cNvPr id="612390" name="Group 38"/>
          <p:cNvGrpSpPr>
            <a:grpSpLocks/>
          </p:cNvGrpSpPr>
          <p:nvPr/>
        </p:nvGrpSpPr>
        <p:grpSpPr bwMode="auto">
          <a:xfrm>
            <a:off x="1066800" y="1676400"/>
            <a:ext cx="609600" cy="685800"/>
            <a:chOff x="816" y="1488"/>
            <a:chExt cx="384" cy="432"/>
          </a:xfrm>
        </p:grpSpPr>
        <p:sp>
          <p:nvSpPr>
            <p:cNvPr id="612391" name="Text Box 39"/>
            <p:cNvSpPr txBox="1">
              <a:spLocks noChangeArrowheads="1"/>
            </p:cNvSpPr>
            <p:nvPr/>
          </p:nvSpPr>
          <p:spPr bwMode="auto">
            <a:xfrm>
              <a:off x="864" y="1632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12392" name="AutoShape 40"/>
            <p:cNvSpPr>
              <a:spLocks noChangeArrowheads="1"/>
            </p:cNvSpPr>
            <p:nvPr/>
          </p:nvSpPr>
          <p:spPr bwMode="auto">
            <a:xfrm>
              <a:off x="816" y="1488"/>
              <a:ext cx="384" cy="144"/>
            </a:xfrm>
            <a:prstGeom prst="notchedRightArrow">
              <a:avLst>
                <a:gd name="adj1" fmla="val 50000"/>
                <a:gd name="adj2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12393" name="Text Box 41"/>
          <p:cNvSpPr txBox="1">
            <a:spLocks noChangeArrowheads="1"/>
          </p:cNvSpPr>
          <p:nvPr/>
        </p:nvSpPr>
        <p:spPr bwMode="auto">
          <a:xfrm>
            <a:off x="152400" y="228600"/>
            <a:ext cx="9906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例2.</a:t>
            </a:r>
          </a:p>
        </p:txBody>
      </p:sp>
      <p:sp>
        <p:nvSpPr>
          <p:cNvPr id="612394" name="Text Box 42"/>
          <p:cNvSpPr txBox="1">
            <a:spLocks noChangeArrowheads="1"/>
          </p:cNvSpPr>
          <p:nvPr/>
        </p:nvSpPr>
        <p:spPr bwMode="auto">
          <a:xfrm>
            <a:off x="1905000" y="3657600"/>
            <a:ext cx="304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  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>
                <a:latin typeface="Times New Roman" panose="02020603050405020304" pitchFamily="18" charset="0"/>
              </a:rPr>
              <a:t> = 30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</a:p>
        </p:txBody>
      </p:sp>
      <p:grpSp>
        <p:nvGrpSpPr>
          <p:cNvPr id="612395" name="Group 43"/>
          <p:cNvGrpSpPr>
            <a:grpSpLocks/>
          </p:cNvGrpSpPr>
          <p:nvPr/>
        </p:nvGrpSpPr>
        <p:grpSpPr bwMode="auto">
          <a:xfrm>
            <a:off x="1524000" y="457200"/>
            <a:ext cx="2603500" cy="2838450"/>
            <a:chOff x="304" y="2352"/>
            <a:chExt cx="1640" cy="1788"/>
          </a:xfrm>
        </p:grpSpPr>
        <p:sp>
          <p:nvSpPr>
            <p:cNvPr id="612396" name="Text Box 44"/>
            <p:cNvSpPr txBox="1">
              <a:spLocks noChangeArrowheads="1"/>
            </p:cNvSpPr>
            <p:nvPr/>
          </p:nvSpPr>
          <p:spPr bwMode="auto">
            <a:xfrm>
              <a:off x="1128" y="2352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40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2397" name="Line 45"/>
            <p:cNvSpPr>
              <a:spLocks noChangeShapeType="1"/>
            </p:cNvSpPr>
            <p:nvPr/>
          </p:nvSpPr>
          <p:spPr bwMode="auto">
            <a:xfrm>
              <a:off x="384" y="2652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2398" name="Line 46"/>
            <p:cNvSpPr>
              <a:spLocks noChangeShapeType="1"/>
            </p:cNvSpPr>
            <p:nvPr/>
          </p:nvSpPr>
          <p:spPr bwMode="auto">
            <a:xfrm>
              <a:off x="396" y="3804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2399" name="Line 47"/>
            <p:cNvSpPr>
              <a:spLocks noChangeShapeType="1"/>
            </p:cNvSpPr>
            <p:nvPr/>
          </p:nvSpPr>
          <p:spPr bwMode="auto">
            <a:xfrm>
              <a:off x="1716" y="2652"/>
              <a:ext cx="0" cy="11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2400" name="Rectangle 48"/>
            <p:cNvSpPr>
              <a:spLocks noChangeArrowheads="1"/>
            </p:cNvSpPr>
            <p:nvPr/>
          </p:nvSpPr>
          <p:spPr bwMode="auto">
            <a:xfrm rot="-5400000">
              <a:off x="1260" y="250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2401" name="Rectangle 49"/>
            <p:cNvSpPr>
              <a:spLocks noChangeArrowheads="1"/>
            </p:cNvSpPr>
            <p:nvPr/>
          </p:nvSpPr>
          <p:spPr bwMode="auto">
            <a:xfrm rot="-5400000">
              <a:off x="1212" y="364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2402" name="Text Box 50"/>
            <p:cNvSpPr txBox="1">
              <a:spLocks noChangeArrowheads="1"/>
            </p:cNvSpPr>
            <p:nvPr/>
          </p:nvSpPr>
          <p:spPr bwMode="auto">
            <a:xfrm>
              <a:off x="1128" y="3516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30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2403" name="Line 51"/>
            <p:cNvSpPr>
              <a:spLocks noChangeShapeType="1"/>
            </p:cNvSpPr>
            <p:nvPr/>
          </p:nvSpPr>
          <p:spPr bwMode="auto">
            <a:xfrm flipH="1" flipV="1">
              <a:off x="1176" y="3276"/>
              <a:ext cx="528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none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2404" name="Line 52"/>
            <p:cNvSpPr>
              <a:spLocks noChangeShapeType="1"/>
            </p:cNvSpPr>
            <p:nvPr/>
          </p:nvSpPr>
          <p:spPr bwMode="auto">
            <a:xfrm>
              <a:off x="552" y="2652"/>
              <a:ext cx="528" cy="52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cxnSp>
          <p:nvCxnSpPr>
            <p:cNvPr id="612405" name="AutoShape 53"/>
            <p:cNvCxnSpPr>
              <a:cxnSpLocks noChangeShapeType="1"/>
              <a:stCxn id="612404" idx="1"/>
              <a:endCxn id="612403" idx="1"/>
            </p:cNvCxnSpPr>
            <p:nvPr/>
          </p:nvCxnSpPr>
          <p:spPr bwMode="auto">
            <a:xfrm rot="16200000" flipH="1">
              <a:off x="1080" y="3180"/>
              <a:ext cx="96" cy="96"/>
            </a:xfrm>
            <a:prstGeom prst="bentConnector3">
              <a:avLst>
                <a:gd name="adj1" fmla="val 50000"/>
              </a:avLst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sp>
          <p:nvSpPr>
            <p:cNvPr id="612406" name="Rectangle 54"/>
            <p:cNvSpPr>
              <a:spLocks noChangeArrowheads="1"/>
            </p:cNvSpPr>
            <p:nvPr/>
          </p:nvSpPr>
          <p:spPr bwMode="auto">
            <a:xfrm rot="-2700000">
              <a:off x="840" y="284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2407" name="Line 55"/>
            <p:cNvSpPr>
              <a:spLocks noChangeShapeType="1"/>
            </p:cNvSpPr>
            <p:nvPr/>
          </p:nvSpPr>
          <p:spPr bwMode="auto">
            <a:xfrm flipH="1">
              <a:off x="552" y="2652"/>
              <a:ext cx="1152" cy="11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2408" name="Rectangle 56"/>
            <p:cNvSpPr>
              <a:spLocks noChangeArrowheads="1"/>
            </p:cNvSpPr>
            <p:nvPr/>
          </p:nvSpPr>
          <p:spPr bwMode="auto">
            <a:xfrm rot="2700000">
              <a:off x="1308" y="285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2409" name="Line 57"/>
            <p:cNvSpPr>
              <a:spLocks noChangeShapeType="1"/>
            </p:cNvSpPr>
            <p:nvPr/>
          </p:nvSpPr>
          <p:spPr bwMode="auto">
            <a:xfrm>
              <a:off x="1704" y="265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2410" name="Line 58"/>
            <p:cNvSpPr>
              <a:spLocks noChangeShapeType="1"/>
            </p:cNvSpPr>
            <p:nvPr/>
          </p:nvSpPr>
          <p:spPr bwMode="auto">
            <a:xfrm>
              <a:off x="1944" y="2652"/>
              <a:ext cx="0" cy="14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2411" name="Line 59"/>
            <p:cNvSpPr>
              <a:spLocks noChangeShapeType="1"/>
            </p:cNvSpPr>
            <p:nvPr/>
          </p:nvSpPr>
          <p:spPr bwMode="auto">
            <a:xfrm>
              <a:off x="552" y="3792"/>
              <a:ext cx="0" cy="28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med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2412" name="Line 60"/>
            <p:cNvSpPr>
              <a:spLocks noChangeShapeType="1"/>
            </p:cNvSpPr>
            <p:nvPr/>
          </p:nvSpPr>
          <p:spPr bwMode="auto">
            <a:xfrm>
              <a:off x="552" y="4080"/>
              <a:ext cx="139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2413" name="Text Box 61"/>
            <p:cNvSpPr txBox="1">
              <a:spLocks noChangeArrowheads="1"/>
            </p:cNvSpPr>
            <p:nvPr/>
          </p:nvSpPr>
          <p:spPr bwMode="auto">
            <a:xfrm>
              <a:off x="1080" y="3792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30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2414" name="Text Box 62"/>
            <p:cNvSpPr txBox="1">
              <a:spLocks noChangeArrowheads="1"/>
            </p:cNvSpPr>
            <p:nvPr/>
          </p:nvSpPr>
          <p:spPr bwMode="auto">
            <a:xfrm rot="2668168">
              <a:off x="792" y="2736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40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2415" name="Text Box 63"/>
            <p:cNvSpPr txBox="1">
              <a:spLocks noChangeArrowheads="1"/>
            </p:cNvSpPr>
            <p:nvPr/>
          </p:nvSpPr>
          <p:spPr bwMode="auto">
            <a:xfrm rot="-2700000">
              <a:off x="1308" y="2928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30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12416" name="Rectangle 64"/>
            <p:cNvSpPr>
              <a:spLocks noChangeArrowheads="1"/>
            </p:cNvSpPr>
            <p:nvPr/>
          </p:nvSpPr>
          <p:spPr bwMode="auto">
            <a:xfrm rot="-5400000">
              <a:off x="1212" y="393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2417" name="Text Box 65"/>
            <p:cNvSpPr txBox="1">
              <a:spLocks noChangeArrowheads="1"/>
            </p:cNvSpPr>
            <p:nvPr/>
          </p:nvSpPr>
          <p:spPr bwMode="auto">
            <a:xfrm>
              <a:off x="304" y="2544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12418" name="Text Box 66"/>
            <p:cNvSpPr txBox="1">
              <a:spLocks noChangeArrowheads="1"/>
            </p:cNvSpPr>
            <p:nvPr/>
          </p:nvSpPr>
          <p:spPr bwMode="auto">
            <a:xfrm>
              <a:off x="316" y="369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grpSp>
        <p:nvGrpSpPr>
          <p:cNvPr id="612419" name="Group 67"/>
          <p:cNvGrpSpPr>
            <a:grpSpLocks/>
          </p:cNvGrpSpPr>
          <p:nvPr/>
        </p:nvGrpSpPr>
        <p:grpSpPr bwMode="auto">
          <a:xfrm>
            <a:off x="1195388" y="346075"/>
            <a:ext cx="2868612" cy="2743200"/>
            <a:chOff x="753" y="218"/>
            <a:chExt cx="1807" cy="1728"/>
          </a:xfrm>
        </p:grpSpPr>
        <p:sp>
          <p:nvSpPr>
            <p:cNvPr id="612420" name="Text Box 68"/>
            <p:cNvSpPr txBox="1">
              <a:spLocks noChangeArrowheads="1"/>
            </p:cNvSpPr>
            <p:nvPr/>
          </p:nvSpPr>
          <p:spPr bwMode="auto">
            <a:xfrm>
              <a:off x="758" y="458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a</a:t>
              </a:r>
              <a:endParaRPr lang="en-US" altLang="zh-CN"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612421" name="Text Box 69"/>
            <p:cNvSpPr txBox="1">
              <a:spLocks noChangeArrowheads="1"/>
            </p:cNvSpPr>
            <p:nvPr/>
          </p:nvSpPr>
          <p:spPr bwMode="auto">
            <a:xfrm>
              <a:off x="753" y="1610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b</a:t>
              </a:r>
              <a:endParaRPr lang="en-US" altLang="zh-CN"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612422" name="Text Box 70"/>
            <p:cNvSpPr txBox="1">
              <a:spLocks noChangeArrowheads="1"/>
            </p:cNvSpPr>
            <p:nvPr/>
          </p:nvSpPr>
          <p:spPr bwMode="auto">
            <a:xfrm>
              <a:off x="2252" y="218"/>
              <a:ext cx="20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c</a:t>
              </a:r>
              <a:endParaRPr lang="en-US" altLang="zh-CN"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612423" name="Text Box 71"/>
            <p:cNvSpPr txBox="1">
              <a:spLocks noChangeArrowheads="1"/>
            </p:cNvSpPr>
            <p:nvPr/>
          </p:nvSpPr>
          <p:spPr bwMode="auto">
            <a:xfrm>
              <a:off x="2337" y="1658"/>
              <a:ext cx="22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>
                  <a:latin typeface="Times New Roman" panose="02020603050405020304" pitchFamily="18" charset="0"/>
                  <a:cs typeface="Times New Roman" panose="02020603050405020304" pitchFamily="18" charset="0"/>
                  <a:sym typeface="Symbol" panose="05050102010706020507" pitchFamily="18" charset="2"/>
                </a:rPr>
                <a:t>d</a:t>
              </a:r>
              <a:endParaRPr lang="en-US" altLang="zh-CN"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</p:grpSp>
      <p:grpSp>
        <p:nvGrpSpPr>
          <p:cNvPr id="612424" name="Group 72"/>
          <p:cNvGrpSpPr>
            <a:grpSpLocks/>
          </p:cNvGrpSpPr>
          <p:nvPr/>
        </p:nvGrpSpPr>
        <p:grpSpPr bwMode="auto">
          <a:xfrm>
            <a:off x="4572000" y="1828800"/>
            <a:ext cx="609600" cy="685800"/>
            <a:chOff x="816" y="1488"/>
            <a:chExt cx="384" cy="432"/>
          </a:xfrm>
        </p:grpSpPr>
        <p:sp>
          <p:nvSpPr>
            <p:cNvPr id="612425" name="Text Box 73"/>
            <p:cNvSpPr txBox="1">
              <a:spLocks noChangeArrowheads="1"/>
            </p:cNvSpPr>
            <p:nvPr/>
          </p:nvSpPr>
          <p:spPr bwMode="auto">
            <a:xfrm>
              <a:off x="864" y="1632"/>
              <a:ext cx="24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12426" name="AutoShape 74"/>
            <p:cNvSpPr>
              <a:spLocks noChangeArrowheads="1"/>
            </p:cNvSpPr>
            <p:nvPr/>
          </p:nvSpPr>
          <p:spPr bwMode="auto">
            <a:xfrm>
              <a:off x="816" y="1488"/>
              <a:ext cx="384" cy="144"/>
            </a:xfrm>
            <a:prstGeom prst="notchedRightArrow">
              <a:avLst>
                <a:gd name="adj1" fmla="val 50000"/>
                <a:gd name="adj2" fmla="val 66667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123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123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23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123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23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23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2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9" dur="500"/>
                                        <p:tgtEl>
                                          <p:spTgt spid="6123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4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4" dur="500"/>
                                        <p:tgtEl>
                                          <p:spTgt spid="6124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2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12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12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2393" grpId="0" autoUpdateAnimBg="0"/>
      <p:bldP spid="612394" grpId="0" autoUpdateAnimBg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379" name="Text Box 3"/>
          <p:cNvSpPr txBox="1">
            <a:spLocks noChangeArrowheads="1"/>
          </p:cNvSpPr>
          <p:nvPr/>
        </p:nvSpPr>
        <p:spPr bwMode="auto">
          <a:xfrm>
            <a:off x="381000" y="152400"/>
            <a:ext cx="7620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例 3.  </a:t>
            </a:r>
            <a:r>
              <a:rPr lang="zh-CN" altLang="en-US" sz="3200">
                <a:latin typeface="Times New Roman" panose="02020603050405020304" pitchFamily="18" charset="0"/>
              </a:rPr>
              <a:t>求 </a:t>
            </a:r>
            <a:r>
              <a:rPr lang="en-US" altLang="zh-CN" sz="3200">
                <a:latin typeface="Times New Roman" panose="02020603050405020304" pitchFamily="18" charset="0"/>
              </a:rPr>
              <a:t>a,b </a:t>
            </a:r>
            <a:r>
              <a:rPr lang="zh-CN" altLang="en-US" sz="3200">
                <a:latin typeface="Times New Roman" panose="02020603050405020304" pitchFamily="18" charset="0"/>
              </a:rPr>
              <a:t>两端的入端电阻 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ab </a:t>
            </a:r>
            <a:r>
              <a:rPr lang="en-US" altLang="zh-CN" sz="3200">
                <a:latin typeface="Times New Roman" panose="02020603050405020304" pitchFamily="18" charset="0"/>
              </a:rPr>
              <a:t>(</a:t>
            </a:r>
            <a:r>
              <a:rPr lang="en-US" altLang="zh-CN" sz="3200" i="1">
                <a:solidFill>
                  <a:schemeClr val="tx2"/>
                </a:solidFill>
                <a:latin typeface="Symbol" panose="05050102010706020507" pitchFamily="18" charset="2"/>
              </a:rPr>
              <a:t>b</a:t>
            </a:r>
            <a:r>
              <a:rPr lang="en-US" altLang="zh-CN" sz="3200">
                <a:solidFill>
                  <a:schemeClr val="tx2"/>
                </a:solidFill>
                <a:latin typeface="Symbol" panose="05050102010706020507" pitchFamily="18" charset="2"/>
              </a:rPr>
              <a:t> ≠</a:t>
            </a:r>
            <a:r>
              <a:rPr lang="en-US" altLang="zh-CN" sz="3200">
                <a:latin typeface="Times New Roman" panose="02020603050405020304" pitchFamily="18" charset="0"/>
              </a:rPr>
              <a:t>1)</a:t>
            </a:r>
          </a:p>
        </p:txBody>
      </p:sp>
      <p:sp>
        <p:nvSpPr>
          <p:cNvPr id="613380" name="Text Box 4"/>
          <p:cNvSpPr txBox="1">
            <a:spLocks noChangeArrowheads="1"/>
          </p:cNvSpPr>
          <p:nvPr/>
        </p:nvSpPr>
        <p:spPr bwMode="auto">
          <a:xfrm>
            <a:off x="4640263" y="1181100"/>
            <a:ext cx="36655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Times New Roman" panose="02020603050405020304" pitchFamily="18" charset="0"/>
              </a:rPr>
              <a:t>解：</a:t>
            </a:r>
            <a:r>
              <a:rPr lang="zh-CN" altLang="en-US" sz="2800">
                <a:solidFill>
                  <a:schemeClr val="accent2"/>
                </a:solidFill>
                <a:latin typeface="Times New Roman" panose="02020603050405020304" pitchFamily="18" charset="0"/>
              </a:rPr>
              <a:t>加流求压法</a:t>
            </a:r>
            <a:r>
              <a:rPr lang="zh-CN" altLang="en-US" sz="2800">
                <a:latin typeface="Times New Roman" panose="02020603050405020304" pitchFamily="18" charset="0"/>
              </a:rPr>
              <a:t>求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ab</a:t>
            </a:r>
            <a:endParaRPr lang="en-US" altLang="zh-CN" sz="2800">
              <a:latin typeface="Times New Roman" panose="02020603050405020304" pitchFamily="18" charset="0"/>
            </a:endParaRPr>
          </a:p>
        </p:txBody>
      </p:sp>
      <p:sp>
        <p:nvSpPr>
          <p:cNvPr id="613381" name="Text Box 5"/>
          <p:cNvSpPr txBox="1">
            <a:spLocks noChangeArrowheads="1"/>
          </p:cNvSpPr>
          <p:nvPr/>
        </p:nvSpPr>
        <p:spPr bwMode="auto">
          <a:xfrm>
            <a:off x="4648200" y="5119688"/>
            <a:ext cx="3200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ab</a:t>
            </a:r>
            <a:r>
              <a:rPr lang="en-US" altLang="zh-CN" sz="2800" i="1">
                <a:latin typeface="Times New Roman" panose="02020603050405020304" pitchFamily="18" charset="0"/>
              </a:rPr>
              <a:t>=U/I=</a:t>
            </a:r>
            <a:r>
              <a:rPr lang="en-US" altLang="zh-CN" sz="2800">
                <a:latin typeface="Times New Roman" panose="02020603050405020304" pitchFamily="18" charset="0"/>
              </a:rPr>
              <a:t>(</a:t>
            </a:r>
            <a:r>
              <a:rPr lang="en-US" altLang="zh-CN" sz="2800" i="1">
                <a:latin typeface="Times New Roman" panose="02020603050405020304" pitchFamily="18" charset="0"/>
              </a:rPr>
              <a:t>1-</a:t>
            </a:r>
            <a:r>
              <a:rPr lang="en-US" altLang="zh-CN" sz="2800" i="1">
                <a:solidFill>
                  <a:schemeClr val="tx2"/>
                </a:solidFill>
                <a:latin typeface="Symbol" panose="05050102010706020507" pitchFamily="18" charset="2"/>
              </a:rPr>
              <a:t>b </a:t>
            </a:r>
            <a:r>
              <a:rPr lang="en-US" altLang="zh-CN" sz="2800">
                <a:latin typeface="Times New Roman" panose="02020603050405020304" pitchFamily="18" charset="0"/>
              </a:rPr>
              <a:t>)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endParaRPr lang="en-US" altLang="zh-CN" sz="2800">
              <a:latin typeface="Times New Roman" panose="02020603050405020304" pitchFamily="18" charset="0"/>
            </a:endParaRPr>
          </a:p>
        </p:txBody>
      </p:sp>
      <p:grpSp>
        <p:nvGrpSpPr>
          <p:cNvPr id="613382" name="Group 6"/>
          <p:cNvGrpSpPr>
            <a:grpSpLocks/>
          </p:cNvGrpSpPr>
          <p:nvPr/>
        </p:nvGrpSpPr>
        <p:grpSpPr bwMode="auto">
          <a:xfrm>
            <a:off x="1466850" y="762000"/>
            <a:ext cx="533400" cy="457200"/>
            <a:chOff x="816" y="480"/>
            <a:chExt cx="336" cy="288"/>
          </a:xfrm>
        </p:grpSpPr>
        <p:sp>
          <p:nvSpPr>
            <p:cNvPr id="613383" name="Line 7"/>
            <p:cNvSpPr>
              <a:spLocks noChangeShapeType="1"/>
            </p:cNvSpPr>
            <p:nvPr/>
          </p:nvSpPr>
          <p:spPr bwMode="auto">
            <a:xfrm>
              <a:off x="816" y="768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3384" name="Text Box 8"/>
            <p:cNvSpPr txBox="1">
              <a:spLocks noChangeArrowheads="1"/>
            </p:cNvSpPr>
            <p:nvPr/>
          </p:nvSpPr>
          <p:spPr bwMode="auto">
            <a:xfrm>
              <a:off x="912" y="48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3385" name="Group 9"/>
          <p:cNvGrpSpPr>
            <a:grpSpLocks/>
          </p:cNvGrpSpPr>
          <p:nvPr/>
        </p:nvGrpSpPr>
        <p:grpSpPr bwMode="auto">
          <a:xfrm>
            <a:off x="1066800" y="1066800"/>
            <a:ext cx="3048000" cy="2419350"/>
            <a:chOff x="672" y="672"/>
            <a:chExt cx="1920" cy="1524"/>
          </a:xfrm>
        </p:grpSpPr>
        <p:sp>
          <p:nvSpPr>
            <p:cNvPr id="613386" name="Line 10"/>
            <p:cNvSpPr>
              <a:spLocks noChangeShapeType="1"/>
            </p:cNvSpPr>
            <p:nvPr/>
          </p:nvSpPr>
          <p:spPr bwMode="auto">
            <a:xfrm>
              <a:off x="912" y="864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3387" name="Line 11"/>
            <p:cNvSpPr>
              <a:spLocks noChangeShapeType="1"/>
            </p:cNvSpPr>
            <p:nvPr/>
          </p:nvSpPr>
          <p:spPr bwMode="auto">
            <a:xfrm>
              <a:off x="924" y="2016"/>
              <a:ext cx="13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3388" name="Line 12"/>
            <p:cNvSpPr>
              <a:spLocks noChangeShapeType="1"/>
            </p:cNvSpPr>
            <p:nvPr/>
          </p:nvSpPr>
          <p:spPr bwMode="auto">
            <a:xfrm>
              <a:off x="1488" y="864"/>
              <a:ext cx="0" cy="11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3389" name="Line 13"/>
            <p:cNvSpPr>
              <a:spLocks noChangeShapeType="1"/>
            </p:cNvSpPr>
            <p:nvPr/>
          </p:nvSpPr>
          <p:spPr bwMode="auto">
            <a:xfrm>
              <a:off x="2244" y="864"/>
              <a:ext cx="0" cy="115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3390" name="Rectangle 14"/>
            <p:cNvSpPr>
              <a:spLocks noChangeArrowheads="1"/>
            </p:cNvSpPr>
            <p:nvPr/>
          </p:nvSpPr>
          <p:spPr bwMode="auto">
            <a:xfrm>
              <a:off x="2184" y="124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3391" name="AutoShape 15"/>
            <p:cNvSpPr>
              <a:spLocks noChangeArrowheads="1"/>
            </p:cNvSpPr>
            <p:nvPr/>
          </p:nvSpPr>
          <p:spPr bwMode="auto">
            <a:xfrm>
              <a:off x="1392" y="1248"/>
              <a:ext cx="192" cy="288"/>
            </a:xfrm>
            <a:prstGeom prst="flowChartSort">
              <a:avLst/>
            </a:prstGeom>
            <a:solidFill>
              <a:schemeClr val="accent1"/>
            </a:solidFill>
            <a:ln w="1905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3392" name="Text Box 16"/>
            <p:cNvSpPr txBox="1">
              <a:spLocks noChangeArrowheads="1"/>
            </p:cNvSpPr>
            <p:nvPr/>
          </p:nvSpPr>
          <p:spPr bwMode="auto">
            <a:xfrm>
              <a:off x="1584" y="129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i="1">
                  <a:solidFill>
                    <a:schemeClr val="tx2"/>
                  </a:solidFill>
                  <a:latin typeface="Symbol" panose="05050102010706020507" pitchFamily="18" charset="2"/>
                  <a:sym typeface="Symbol" panose="05050102010706020507" pitchFamily="18" charset="2"/>
                </a:rPr>
                <a:t>b </a:t>
              </a:r>
              <a:r>
                <a:rPr lang="en-US" altLang="zh-CN" i="1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endParaRPr lang="en-US" altLang="zh-CN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endParaRPr>
            </a:p>
          </p:txBody>
        </p:sp>
        <p:sp>
          <p:nvSpPr>
            <p:cNvPr id="613393" name="Line 17"/>
            <p:cNvSpPr>
              <a:spLocks noChangeShapeType="1"/>
            </p:cNvSpPr>
            <p:nvPr/>
          </p:nvSpPr>
          <p:spPr bwMode="auto">
            <a:xfrm>
              <a:off x="1632" y="1248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3394" name="Text Box 18"/>
            <p:cNvSpPr txBox="1">
              <a:spLocks noChangeArrowheads="1"/>
            </p:cNvSpPr>
            <p:nvPr/>
          </p:nvSpPr>
          <p:spPr bwMode="auto">
            <a:xfrm>
              <a:off x="672" y="67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13395" name="Text Box 19"/>
            <p:cNvSpPr txBox="1">
              <a:spLocks noChangeArrowheads="1"/>
            </p:cNvSpPr>
            <p:nvPr/>
          </p:nvSpPr>
          <p:spPr bwMode="auto">
            <a:xfrm>
              <a:off x="672" y="1836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613396" name="Text Box 20"/>
            <p:cNvSpPr txBox="1">
              <a:spLocks noChangeArrowheads="1"/>
            </p:cNvSpPr>
            <p:nvPr/>
          </p:nvSpPr>
          <p:spPr bwMode="auto">
            <a:xfrm>
              <a:off x="2352" y="12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3397" name="Text Box 21"/>
            <p:cNvSpPr txBox="1">
              <a:spLocks noChangeArrowheads="1"/>
            </p:cNvSpPr>
            <p:nvPr/>
          </p:nvSpPr>
          <p:spPr bwMode="auto">
            <a:xfrm>
              <a:off x="828" y="744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13398" name="Text Box 22"/>
            <p:cNvSpPr txBox="1">
              <a:spLocks noChangeArrowheads="1"/>
            </p:cNvSpPr>
            <p:nvPr/>
          </p:nvSpPr>
          <p:spPr bwMode="auto">
            <a:xfrm>
              <a:off x="840" y="1908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grpSp>
        <p:nvGrpSpPr>
          <p:cNvPr id="613399" name="Group 23"/>
          <p:cNvGrpSpPr>
            <a:grpSpLocks/>
          </p:cNvGrpSpPr>
          <p:nvPr/>
        </p:nvGrpSpPr>
        <p:grpSpPr bwMode="auto">
          <a:xfrm>
            <a:off x="1238250" y="2057400"/>
            <a:ext cx="739775" cy="457200"/>
            <a:chOff x="4672" y="1174"/>
            <a:chExt cx="466" cy="288"/>
          </a:xfrm>
        </p:grpSpPr>
        <p:sp>
          <p:nvSpPr>
            <p:cNvPr id="613400" name="Text Box 24"/>
            <p:cNvSpPr txBox="1">
              <a:spLocks noChangeArrowheads="1"/>
            </p:cNvSpPr>
            <p:nvPr/>
          </p:nvSpPr>
          <p:spPr bwMode="auto">
            <a:xfrm>
              <a:off x="4672" y="1174"/>
              <a:ext cx="3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sz="1400">
                  <a:latin typeface="Times New Roman" panose="02020603050405020304" pitchFamily="18" charset="0"/>
                </a:rPr>
                <a:t>ab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13401" name="AutoShape 25"/>
            <p:cNvSpPr>
              <a:spLocks noChangeArrowheads="1"/>
            </p:cNvSpPr>
            <p:nvPr/>
          </p:nvSpPr>
          <p:spPr bwMode="auto">
            <a:xfrm>
              <a:off x="4992" y="1292"/>
              <a:ext cx="146" cy="100"/>
            </a:xfrm>
            <a:prstGeom prst="rightArrow">
              <a:avLst>
                <a:gd name="adj1" fmla="val 50000"/>
                <a:gd name="adj2" fmla="val 365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13402" name="Group 26"/>
          <p:cNvGrpSpPr>
            <a:grpSpLocks/>
          </p:cNvGrpSpPr>
          <p:nvPr/>
        </p:nvGrpSpPr>
        <p:grpSpPr bwMode="auto">
          <a:xfrm>
            <a:off x="800100" y="1524000"/>
            <a:ext cx="342900" cy="1447800"/>
            <a:chOff x="672" y="960"/>
            <a:chExt cx="216" cy="912"/>
          </a:xfrm>
        </p:grpSpPr>
        <p:sp>
          <p:nvSpPr>
            <p:cNvPr id="613403" name="Text Box 27"/>
            <p:cNvSpPr txBox="1">
              <a:spLocks noChangeArrowheads="1"/>
            </p:cNvSpPr>
            <p:nvPr/>
          </p:nvSpPr>
          <p:spPr bwMode="auto">
            <a:xfrm>
              <a:off x="672" y="96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13404" name="Text Box 28"/>
            <p:cNvSpPr txBox="1">
              <a:spLocks noChangeArrowheads="1"/>
            </p:cNvSpPr>
            <p:nvPr/>
          </p:nvSpPr>
          <p:spPr bwMode="auto">
            <a:xfrm>
              <a:off x="672" y="1344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3405" name="Text Box 29"/>
            <p:cNvSpPr txBox="1">
              <a:spLocks noChangeArrowheads="1"/>
            </p:cNvSpPr>
            <p:nvPr/>
          </p:nvSpPr>
          <p:spPr bwMode="auto">
            <a:xfrm>
              <a:off x="696" y="1584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_</a:t>
              </a:r>
            </a:p>
          </p:txBody>
        </p:sp>
      </p:grpSp>
      <p:sp>
        <p:nvSpPr>
          <p:cNvPr id="613406" name="Text Box 30"/>
          <p:cNvSpPr txBox="1">
            <a:spLocks noChangeArrowheads="1"/>
          </p:cNvSpPr>
          <p:nvPr/>
        </p:nvSpPr>
        <p:spPr bwMode="auto">
          <a:xfrm>
            <a:off x="4495800" y="1720850"/>
            <a:ext cx="44704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根据等效的概念，该图可以</a:t>
            </a:r>
          </a:p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等效成图②</a:t>
            </a:r>
          </a:p>
        </p:txBody>
      </p:sp>
      <p:sp>
        <p:nvSpPr>
          <p:cNvPr id="613407" name="Text Box 31"/>
          <p:cNvSpPr txBox="1">
            <a:spLocks noChangeArrowheads="1"/>
          </p:cNvSpPr>
          <p:nvPr/>
        </p:nvSpPr>
        <p:spPr bwMode="auto">
          <a:xfrm>
            <a:off x="2344738" y="3373438"/>
            <a:ext cx="492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①</a:t>
            </a:r>
          </a:p>
        </p:txBody>
      </p:sp>
      <p:grpSp>
        <p:nvGrpSpPr>
          <p:cNvPr id="613408" name="Group 32"/>
          <p:cNvGrpSpPr>
            <a:grpSpLocks/>
          </p:cNvGrpSpPr>
          <p:nvPr/>
        </p:nvGrpSpPr>
        <p:grpSpPr bwMode="auto">
          <a:xfrm>
            <a:off x="914400" y="3581400"/>
            <a:ext cx="2303463" cy="2533650"/>
            <a:chOff x="576" y="2256"/>
            <a:chExt cx="1451" cy="1596"/>
          </a:xfrm>
        </p:grpSpPr>
        <p:sp>
          <p:nvSpPr>
            <p:cNvPr id="613409" name="Freeform 33"/>
            <p:cNvSpPr>
              <a:spLocks/>
            </p:cNvSpPr>
            <p:nvPr/>
          </p:nvSpPr>
          <p:spPr bwMode="auto">
            <a:xfrm>
              <a:off x="960" y="2587"/>
              <a:ext cx="548" cy="5"/>
            </a:xfrm>
            <a:custGeom>
              <a:avLst/>
              <a:gdLst>
                <a:gd name="T0" fmla="*/ 0 w 548"/>
                <a:gd name="T1" fmla="*/ 5 h 5"/>
                <a:gd name="T2" fmla="*/ 548 w 548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8" h="5">
                  <a:moveTo>
                    <a:pt x="0" y="5"/>
                  </a:moveTo>
                  <a:lnTo>
                    <a:pt x="548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3410" name="Freeform 34"/>
            <p:cNvSpPr>
              <a:spLocks/>
            </p:cNvSpPr>
            <p:nvPr/>
          </p:nvSpPr>
          <p:spPr bwMode="auto">
            <a:xfrm>
              <a:off x="972" y="3739"/>
              <a:ext cx="547" cy="5"/>
            </a:xfrm>
            <a:custGeom>
              <a:avLst/>
              <a:gdLst>
                <a:gd name="T0" fmla="*/ 0 w 547"/>
                <a:gd name="T1" fmla="*/ 5 h 5"/>
                <a:gd name="T2" fmla="*/ 547 w 547"/>
                <a:gd name="T3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7" h="5">
                  <a:moveTo>
                    <a:pt x="0" y="5"/>
                  </a:moveTo>
                  <a:lnTo>
                    <a:pt x="547" y="0"/>
                  </a:lnTo>
                </a:path>
              </a:pathLst>
            </a:cu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13411" name="Group 35"/>
            <p:cNvGrpSpPr>
              <a:grpSpLocks/>
            </p:cNvGrpSpPr>
            <p:nvPr/>
          </p:nvGrpSpPr>
          <p:grpSpPr bwMode="auto">
            <a:xfrm>
              <a:off x="1440" y="2592"/>
              <a:ext cx="120" cy="1152"/>
              <a:chOff x="2232" y="2592"/>
              <a:chExt cx="120" cy="1152"/>
            </a:xfrm>
          </p:grpSpPr>
          <p:sp>
            <p:nvSpPr>
              <p:cNvPr id="613412" name="Line 36"/>
              <p:cNvSpPr>
                <a:spLocks noChangeShapeType="1"/>
              </p:cNvSpPr>
              <p:nvPr/>
            </p:nvSpPr>
            <p:spPr bwMode="auto">
              <a:xfrm>
                <a:off x="2292" y="2592"/>
                <a:ext cx="0" cy="115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13413" name="Rectangle 37"/>
              <p:cNvSpPr>
                <a:spLocks noChangeArrowheads="1"/>
              </p:cNvSpPr>
              <p:nvPr/>
            </p:nvSpPr>
            <p:spPr bwMode="auto">
              <a:xfrm>
                <a:off x="2232" y="2976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13414" name="Text Box 38"/>
            <p:cNvSpPr txBox="1">
              <a:spLocks noChangeArrowheads="1"/>
            </p:cNvSpPr>
            <p:nvPr/>
          </p:nvSpPr>
          <p:spPr bwMode="auto">
            <a:xfrm>
              <a:off x="720" y="240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13415" name="Text Box 39"/>
            <p:cNvSpPr txBox="1">
              <a:spLocks noChangeArrowheads="1"/>
            </p:cNvSpPr>
            <p:nvPr/>
          </p:nvSpPr>
          <p:spPr bwMode="auto">
            <a:xfrm>
              <a:off x="720" y="3564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613416" name="Text Box 40"/>
            <p:cNvSpPr txBox="1">
              <a:spLocks noChangeArrowheads="1"/>
            </p:cNvSpPr>
            <p:nvPr/>
          </p:nvSpPr>
          <p:spPr bwMode="auto">
            <a:xfrm>
              <a:off x="876" y="247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grpSp>
          <p:nvGrpSpPr>
            <p:cNvPr id="613417" name="Group 41"/>
            <p:cNvGrpSpPr>
              <a:grpSpLocks/>
            </p:cNvGrpSpPr>
            <p:nvPr/>
          </p:nvGrpSpPr>
          <p:grpSpPr bwMode="auto">
            <a:xfrm>
              <a:off x="576" y="2688"/>
              <a:ext cx="216" cy="912"/>
              <a:chOff x="672" y="960"/>
              <a:chExt cx="216" cy="912"/>
            </a:xfrm>
          </p:grpSpPr>
          <p:sp>
            <p:nvSpPr>
              <p:cNvPr id="613418" name="Text Box 42"/>
              <p:cNvSpPr txBox="1">
                <a:spLocks noChangeArrowheads="1"/>
              </p:cNvSpPr>
              <p:nvPr/>
            </p:nvSpPr>
            <p:spPr bwMode="auto">
              <a:xfrm>
                <a:off x="672" y="960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613419" name="Text Box 43"/>
              <p:cNvSpPr txBox="1">
                <a:spLocks noChangeArrowheads="1"/>
              </p:cNvSpPr>
              <p:nvPr/>
            </p:nvSpPr>
            <p:spPr bwMode="auto">
              <a:xfrm>
                <a:off x="672" y="1344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U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13420" name="Text Box 44"/>
              <p:cNvSpPr txBox="1">
                <a:spLocks noChangeArrowheads="1"/>
              </p:cNvSpPr>
              <p:nvPr/>
            </p:nvSpPr>
            <p:spPr bwMode="auto">
              <a:xfrm>
                <a:off x="696" y="1584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_</a:t>
                </a:r>
              </a:p>
            </p:txBody>
          </p:sp>
        </p:grpSp>
        <p:grpSp>
          <p:nvGrpSpPr>
            <p:cNvPr id="613421" name="Group 45"/>
            <p:cNvGrpSpPr>
              <a:grpSpLocks/>
            </p:cNvGrpSpPr>
            <p:nvPr/>
          </p:nvGrpSpPr>
          <p:grpSpPr bwMode="auto">
            <a:xfrm>
              <a:off x="1104" y="2256"/>
              <a:ext cx="336" cy="288"/>
              <a:chOff x="816" y="480"/>
              <a:chExt cx="336" cy="288"/>
            </a:xfrm>
          </p:grpSpPr>
          <p:sp>
            <p:nvSpPr>
              <p:cNvPr id="613422" name="Line 46"/>
              <p:cNvSpPr>
                <a:spLocks noChangeShapeType="1"/>
              </p:cNvSpPr>
              <p:nvPr/>
            </p:nvSpPr>
            <p:spPr bwMode="auto">
              <a:xfrm>
                <a:off x="816" y="768"/>
                <a:ext cx="336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 type="stealth" w="sm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13423" name="Text Box 47"/>
              <p:cNvSpPr txBox="1">
                <a:spLocks noChangeArrowheads="1"/>
              </p:cNvSpPr>
              <p:nvPr/>
            </p:nvSpPr>
            <p:spPr bwMode="auto">
              <a:xfrm>
                <a:off x="912" y="480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I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13424" name="Rectangle 48"/>
            <p:cNvSpPr>
              <a:spLocks noChangeArrowheads="1"/>
            </p:cNvSpPr>
            <p:nvPr/>
          </p:nvSpPr>
          <p:spPr bwMode="auto">
            <a:xfrm>
              <a:off x="1632" y="2976"/>
              <a:ext cx="36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sz="1400">
                  <a:latin typeface="Times New Roman" panose="02020603050405020304" pitchFamily="18" charset="0"/>
                </a:rPr>
                <a:t>ab</a:t>
              </a:r>
            </a:p>
          </p:txBody>
        </p:sp>
        <p:sp>
          <p:nvSpPr>
            <p:cNvPr id="613425" name="Text Box 49"/>
            <p:cNvSpPr txBox="1">
              <a:spLocks noChangeArrowheads="1"/>
            </p:cNvSpPr>
            <p:nvPr/>
          </p:nvSpPr>
          <p:spPr bwMode="auto">
            <a:xfrm>
              <a:off x="1717" y="3421"/>
              <a:ext cx="31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②</a:t>
              </a:r>
            </a:p>
          </p:txBody>
        </p:sp>
      </p:grpSp>
      <p:sp>
        <p:nvSpPr>
          <p:cNvPr id="613426" name="Rectangle 50"/>
          <p:cNvSpPr>
            <a:spLocks noChangeArrowheads="1"/>
          </p:cNvSpPr>
          <p:nvPr/>
        </p:nvSpPr>
        <p:spPr bwMode="auto">
          <a:xfrm>
            <a:off x="4572000" y="2681288"/>
            <a:ext cx="24447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可知</a:t>
            </a:r>
            <a:r>
              <a:rPr lang="zh-CN" altLang="en-US" sz="2800" i="1">
                <a:latin typeface="Times New Roman" panose="02020603050405020304" pitchFamily="18" charset="0"/>
              </a:rPr>
              <a:t>：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ab</a:t>
            </a:r>
            <a:r>
              <a:rPr lang="en-US" altLang="zh-CN" sz="2800" i="1">
                <a:latin typeface="Times New Roman" panose="02020603050405020304" pitchFamily="18" charset="0"/>
              </a:rPr>
              <a:t>=U/I</a:t>
            </a:r>
          </a:p>
        </p:txBody>
      </p:sp>
      <p:sp>
        <p:nvSpPr>
          <p:cNvPr id="613427" name="Text Box 51"/>
          <p:cNvSpPr txBox="1">
            <a:spLocks noChangeArrowheads="1"/>
          </p:cNvSpPr>
          <p:nvPr/>
        </p:nvSpPr>
        <p:spPr bwMode="auto">
          <a:xfrm>
            <a:off x="4572000" y="3290888"/>
            <a:ext cx="32543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设流过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的电流为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</a:p>
        </p:txBody>
      </p:sp>
      <p:sp>
        <p:nvSpPr>
          <p:cNvPr id="613428" name="Text Box 52"/>
          <p:cNvSpPr txBox="1">
            <a:spLocks noChangeArrowheads="1"/>
          </p:cNvSpPr>
          <p:nvPr/>
        </p:nvSpPr>
        <p:spPr bwMode="auto">
          <a:xfrm>
            <a:off x="4648200" y="3900488"/>
            <a:ext cx="41148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根据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KCL：</a:t>
            </a: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8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= I-</a:t>
            </a:r>
            <a:r>
              <a:rPr lang="en-US" altLang="zh-CN" sz="2800" i="1">
                <a:solidFill>
                  <a:schemeClr val="tx2"/>
                </a:solidFill>
                <a:latin typeface="Symbol" panose="05050102010706020507" pitchFamily="18" charset="2"/>
                <a:sym typeface="Symbol" panose="05050102010706020507" pitchFamily="18" charset="2"/>
              </a:rPr>
              <a:t>b </a:t>
            </a:r>
            <a:r>
              <a:rPr lang="en-US" altLang="zh-CN" sz="2800" i="1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I </a:t>
            </a:r>
            <a:endParaRPr lang="en-US" altLang="zh-CN" sz="2800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613429" name="Text Box 53"/>
          <p:cNvSpPr txBox="1">
            <a:spLocks noChangeArrowheads="1"/>
          </p:cNvSpPr>
          <p:nvPr/>
        </p:nvSpPr>
        <p:spPr bwMode="auto">
          <a:xfrm>
            <a:off x="4937125" y="4510088"/>
            <a:ext cx="18034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U= I</a:t>
            </a:r>
            <a:r>
              <a:rPr lang="en-US" altLang="zh-CN" sz="28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X</a:t>
            </a: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 ﹒ 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endParaRPr lang="en-US" altLang="zh-CN" sz="2800" baseline="-25000">
              <a:latin typeface="Times New Roman" panose="02020603050405020304" pitchFamily="18" charset="0"/>
            </a:endParaRPr>
          </a:p>
        </p:txBody>
      </p:sp>
      <p:grpSp>
        <p:nvGrpSpPr>
          <p:cNvPr id="613430" name="Group 54"/>
          <p:cNvGrpSpPr>
            <a:grpSpLocks/>
          </p:cNvGrpSpPr>
          <p:nvPr/>
        </p:nvGrpSpPr>
        <p:grpSpPr bwMode="auto">
          <a:xfrm>
            <a:off x="3810000" y="1371600"/>
            <a:ext cx="438150" cy="533400"/>
            <a:chOff x="2400" y="864"/>
            <a:chExt cx="276" cy="336"/>
          </a:xfrm>
        </p:grpSpPr>
        <p:sp>
          <p:nvSpPr>
            <p:cNvPr id="613431" name="Line 55"/>
            <p:cNvSpPr>
              <a:spLocks noChangeShapeType="1"/>
            </p:cNvSpPr>
            <p:nvPr/>
          </p:nvSpPr>
          <p:spPr bwMode="auto">
            <a:xfrm>
              <a:off x="2400" y="864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3432" name="Rectangle 56"/>
            <p:cNvSpPr>
              <a:spLocks noChangeArrowheads="1"/>
            </p:cNvSpPr>
            <p:nvPr/>
          </p:nvSpPr>
          <p:spPr bwMode="auto">
            <a:xfrm>
              <a:off x="2400" y="864"/>
              <a:ext cx="2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 i="1">
                  <a:latin typeface="Times New Roman" panose="02020603050405020304" pitchFamily="18" charset="0"/>
                  <a:sym typeface="Symbol" panose="05050102010706020507" pitchFamily="18" charset="2"/>
                </a:rPr>
                <a:t>I</a:t>
              </a:r>
              <a:r>
                <a:rPr lang="en-US" altLang="zh-CN" i="1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X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33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33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33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33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13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13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6133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7" presetID="16" presetClass="entr" presetSubtype="4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9" dur="500"/>
                                        <p:tgtEl>
                                          <p:spTgt spid="6133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33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33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40" dur="500"/>
                                        <p:tgtEl>
                                          <p:spTgt spid="6134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613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0" dur="500"/>
                                        <p:tgtEl>
                                          <p:spTgt spid="613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6134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 nodeType="clickPar">
                      <p:stCondLst>
                        <p:cond delay="indefinite"/>
                      </p:stCondLst>
                      <p:childTnLst>
                        <p:par>
                          <p:cTn id="5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500"/>
                                        <p:tgtEl>
                                          <p:spTgt spid="6134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 nodeType="clickPar">
                      <p:stCondLst>
                        <p:cond delay="indefinite"/>
                      </p:stCondLst>
                      <p:childTnLst>
                        <p:par>
                          <p:cTn id="6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3" presetID="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0" fill="hold"/>
                                        <p:tgtEl>
                                          <p:spTgt spid="6134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0" fill="hold"/>
                                        <p:tgtEl>
                                          <p:spTgt spid="6134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6134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 nodeType="clickPar">
                      <p:stCondLst>
                        <p:cond delay="indefinite"/>
                      </p:stCondLst>
                      <p:childTnLst>
                        <p:par>
                          <p:cTn id="7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4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6134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 nodeType="clickPar">
                      <p:stCondLst>
                        <p:cond delay="indefinite"/>
                      </p:stCondLst>
                      <p:childTnLst>
                        <p:par>
                          <p:cTn id="7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9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33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500"/>
                                        <p:tgtEl>
                                          <p:spTgt spid="6133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79" grpId="0" autoUpdateAnimBg="0"/>
      <p:bldP spid="613380" grpId="0" autoUpdateAnimBg="0"/>
      <p:bldP spid="613381" grpId="0" autoUpdateAnimBg="0"/>
      <p:bldP spid="613406" grpId="0" autoUpdateAnimBg="0"/>
      <p:bldP spid="613407" grpId="0" autoUpdateAnimBg="0"/>
      <p:bldP spid="613426" grpId="0" autoUpdateAnimBg="0"/>
      <p:bldP spid="613427" grpId="0" autoUpdateAnimBg="0"/>
      <p:bldP spid="613428" grpId="0" autoUpdateAnimBg="0"/>
      <p:bldP spid="613429" grpId="0" autoUpdateAnimBg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02" name="Text Box 2"/>
          <p:cNvSpPr txBox="1">
            <a:spLocks noChangeArrowheads="1"/>
          </p:cNvSpPr>
          <p:nvPr/>
        </p:nvSpPr>
        <p:spPr bwMode="auto">
          <a:xfrm>
            <a:off x="304800" y="400050"/>
            <a:ext cx="1066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例4.</a:t>
            </a:r>
          </a:p>
        </p:txBody>
      </p:sp>
      <p:sp>
        <p:nvSpPr>
          <p:cNvPr id="614404" name="Text Box 4"/>
          <p:cNvSpPr txBox="1">
            <a:spLocks noChangeArrowheads="1"/>
          </p:cNvSpPr>
          <p:nvPr/>
        </p:nvSpPr>
        <p:spPr bwMode="auto">
          <a:xfrm>
            <a:off x="1066800" y="2590800"/>
            <a:ext cx="3810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解： ① 用分流方法做</a:t>
            </a:r>
          </a:p>
        </p:txBody>
      </p:sp>
      <p:sp>
        <p:nvSpPr>
          <p:cNvPr id="614405" name="Text Box 5"/>
          <p:cNvSpPr txBox="1">
            <a:spLocks noChangeArrowheads="1"/>
          </p:cNvSpPr>
          <p:nvPr/>
        </p:nvSpPr>
        <p:spPr bwMode="auto">
          <a:xfrm>
            <a:off x="1066800" y="5287963"/>
            <a:ext cx="4724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②用分压方法做</a:t>
            </a:r>
          </a:p>
        </p:txBody>
      </p:sp>
      <p:graphicFrame>
        <p:nvGraphicFramePr>
          <p:cNvPr id="614406" name="Object 6"/>
          <p:cNvGraphicFramePr>
            <a:graphicFrameLocks noChangeAspect="1"/>
          </p:cNvGraphicFramePr>
          <p:nvPr/>
        </p:nvGraphicFramePr>
        <p:xfrm>
          <a:off x="1828800" y="3078163"/>
          <a:ext cx="5334000" cy="6556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58" name="Microsoft 公式 3.0" r:id="rId3" imgW="2882880" imgH="355320" progId="Equation.3">
                  <p:embed/>
                </p:oleObj>
              </mc:Choice>
              <mc:Fallback>
                <p:oleObj name="Microsoft 公式 3.0" r:id="rId3" imgW="2882880" imgH="35532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078163"/>
                        <a:ext cx="5334000" cy="655637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07" name="Object 7"/>
          <p:cNvGraphicFramePr>
            <a:graphicFrameLocks noChangeAspect="1"/>
          </p:cNvGraphicFramePr>
          <p:nvPr/>
        </p:nvGraphicFramePr>
        <p:xfrm>
          <a:off x="1468438" y="6124575"/>
          <a:ext cx="2700337" cy="708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59" name="Microsoft 公式 3.0" r:id="rId5" imgW="1396800" imgH="368280" progId="Equation.3">
                  <p:embed/>
                </p:oleObj>
              </mc:Choice>
              <mc:Fallback>
                <p:oleObj name="Microsoft 公式 3.0" r:id="rId5" imgW="1396800" imgH="3682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8438" y="6124575"/>
                        <a:ext cx="2700337" cy="708025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08" name="Object 8"/>
          <p:cNvGraphicFramePr>
            <a:graphicFrameLocks noChangeAspect="1"/>
          </p:cNvGraphicFramePr>
          <p:nvPr/>
        </p:nvGraphicFramePr>
        <p:xfrm>
          <a:off x="1828800" y="4495800"/>
          <a:ext cx="1030288" cy="700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60" name="Microsoft 公式 3.0" r:id="rId7" imgW="520560" imgH="355320" progId="Equation.3">
                  <p:embed/>
                </p:oleObj>
              </mc:Choice>
              <mc:Fallback>
                <p:oleObj name="Microsoft 公式 3.0" r:id="rId7" imgW="520560" imgH="35532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4495800"/>
                        <a:ext cx="1030288" cy="700088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09" name="Object 9"/>
          <p:cNvGraphicFramePr>
            <a:graphicFrameLocks noChangeAspect="1"/>
          </p:cNvGraphicFramePr>
          <p:nvPr/>
        </p:nvGraphicFramePr>
        <p:xfrm>
          <a:off x="1828800" y="3892550"/>
          <a:ext cx="2914650" cy="450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61" name="Microsoft 公式 3.0" r:id="rId9" imgW="1384200" imgH="215640" progId="Equation.3">
                  <p:embed/>
                </p:oleObj>
              </mc:Choice>
              <mc:Fallback>
                <p:oleObj name="Microsoft 公式 3.0" r:id="rId9" imgW="1384200" imgH="21564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28800" y="3892550"/>
                        <a:ext cx="2914650" cy="450850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410" name="Object 10"/>
          <p:cNvGraphicFramePr>
            <a:graphicFrameLocks noChangeAspect="1"/>
          </p:cNvGraphicFramePr>
          <p:nvPr/>
        </p:nvGraphicFramePr>
        <p:xfrm>
          <a:off x="4876800" y="6126163"/>
          <a:ext cx="1416050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462" name="Microsoft 公式 3.0" r:id="rId11" imgW="685800" imgH="355320" progId="Equation.3">
                  <p:embed/>
                </p:oleObj>
              </mc:Choice>
              <mc:Fallback>
                <p:oleObj name="Microsoft 公式 3.0" r:id="rId11" imgW="685800" imgH="35532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76800" y="6126163"/>
                        <a:ext cx="1416050" cy="731837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4411" name="Text Box 11"/>
          <p:cNvSpPr txBox="1">
            <a:spLocks noChangeArrowheads="1"/>
          </p:cNvSpPr>
          <p:nvPr/>
        </p:nvSpPr>
        <p:spPr bwMode="auto">
          <a:xfrm>
            <a:off x="6654800" y="781050"/>
            <a:ext cx="248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求：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latin typeface="Times New Roman" panose="02020603050405020304" pitchFamily="18" charset="0"/>
              </a:rPr>
              <a:t>,I</a:t>
            </a:r>
            <a:r>
              <a:rPr lang="en-US" altLang="zh-CN" sz="3200" baseline="-25000">
                <a:latin typeface="Times New Roman" panose="02020603050405020304" pitchFamily="18" charset="0"/>
              </a:rPr>
              <a:t>4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latin typeface="Times New Roman" panose="02020603050405020304" pitchFamily="18" charset="0"/>
              </a:rPr>
              <a:t>,U</a:t>
            </a:r>
            <a:r>
              <a:rPr lang="en-US" altLang="zh-CN" sz="3200" baseline="-25000">
                <a:latin typeface="Times New Roman" panose="02020603050405020304" pitchFamily="18" charset="0"/>
              </a:rPr>
              <a:t>4</a:t>
            </a:r>
            <a:endParaRPr lang="en-US" altLang="zh-CN" sz="3200">
              <a:latin typeface="Times New Roman" panose="02020603050405020304" pitchFamily="18" charset="0"/>
            </a:endParaRPr>
          </a:p>
        </p:txBody>
      </p:sp>
      <p:grpSp>
        <p:nvGrpSpPr>
          <p:cNvPr id="614412" name="Group 12"/>
          <p:cNvGrpSpPr>
            <a:grpSpLocks/>
          </p:cNvGrpSpPr>
          <p:nvPr/>
        </p:nvGrpSpPr>
        <p:grpSpPr bwMode="auto">
          <a:xfrm>
            <a:off x="685800" y="304800"/>
            <a:ext cx="5619750" cy="2076450"/>
            <a:chOff x="480" y="468"/>
            <a:chExt cx="3540" cy="1308"/>
          </a:xfrm>
        </p:grpSpPr>
        <p:grpSp>
          <p:nvGrpSpPr>
            <p:cNvPr id="614413" name="Group 13"/>
            <p:cNvGrpSpPr>
              <a:grpSpLocks/>
            </p:cNvGrpSpPr>
            <p:nvPr/>
          </p:nvGrpSpPr>
          <p:grpSpPr bwMode="auto">
            <a:xfrm>
              <a:off x="783" y="900"/>
              <a:ext cx="417" cy="616"/>
              <a:chOff x="783" y="900"/>
              <a:chExt cx="417" cy="616"/>
            </a:xfrm>
          </p:grpSpPr>
          <p:sp>
            <p:nvSpPr>
              <p:cNvPr id="614414" name="Oval 14"/>
              <p:cNvSpPr>
                <a:spLocks noChangeArrowheads="1"/>
              </p:cNvSpPr>
              <p:nvPr/>
            </p:nvSpPr>
            <p:spPr bwMode="auto">
              <a:xfrm>
                <a:off x="912" y="1132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14415" name="Text Box 15"/>
              <p:cNvSpPr txBox="1">
                <a:spLocks noChangeArrowheads="1"/>
              </p:cNvSpPr>
              <p:nvPr/>
            </p:nvSpPr>
            <p:spPr bwMode="auto">
              <a:xfrm>
                <a:off x="783" y="900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827E4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614416" name="Text Box 16"/>
              <p:cNvSpPr txBox="1">
                <a:spLocks noChangeArrowheads="1"/>
              </p:cNvSpPr>
              <p:nvPr/>
            </p:nvSpPr>
            <p:spPr bwMode="auto">
              <a:xfrm>
                <a:off x="796" y="1228"/>
                <a:ext cx="2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0827E4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_</a:t>
                </a:r>
              </a:p>
            </p:txBody>
          </p:sp>
        </p:grpSp>
        <p:sp>
          <p:nvSpPr>
            <p:cNvPr id="614417" name="Line 17"/>
            <p:cNvSpPr>
              <a:spLocks noChangeShapeType="1"/>
            </p:cNvSpPr>
            <p:nvPr/>
          </p:nvSpPr>
          <p:spPr bwMode="auto">
            <a:xfrm>
              <a:off x="1056" y="768"/>
              <a:ext cx="26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18" name="Line 18"/>
            <p:cNvSpPr>
              <a:spLocks noChangeShapeType="1"/>
            </p:cNvSpPr>
            <p:nvPr/>
          </p:nvSpPr>
          <p:spPr bwMode="auto">
            <a:xfrm>
              <a:off x="1056" y="1776"/>
              <a:ext cx="26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19" name="Line 19"/>
            <p:cNvSpPr>
              <a:spLocks noChangeShapeType="1"/>
            </p:cNvSpPr>
            <p:nvPr/>
          </p:nvSpPr>
          <p:spPr bwMode="auto">
            <a:xfrm>
              <a:off x="1056" y="768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20" name="Line 20"/>
            <p:cNvSpPr>
              <a:spLocks noChangeShapeType="1"/>
            </p:cNvSpPr>
            <p:nvPr/>
          </p:nvSpPr>
          <p:spPr bwMode="auto">
            <a:xfrm>
              <a:off x="1728" y="768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21" name="Line 21"/>
            <p:cNvSpPr>
              <a:spLocks noChangeShapeType="1"/>
            </p:cNvSpPr>
            <p:nvPr/>
          </p:nvSpPr>
          <p:spPr bwMode="auto">
            <a:xfrm>
              <a:off x="2400" y="768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22" name="Line 22"/>
            <p:cNvSpPr>
              <a:spLocks noChangeShapeType="1"/>
            </p:cNvSpPr>
            <p:nvPr/>
          </p:nvSpPr>
          <p:spPr bwMode="auto">
            <a:xfrm>
              <a:off x="3048" y="768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23" name="Line 23"/>
            <p:cNvSpPr>
              <a:spLocks noChangeShapeType="1"/>
            </p:cNvSpPr>
            <p:nvPr/>
          </p:nvSpPr>
          <p:spPr bwMode="auto">
            <a:xfrm>
              <a:off x="3684" y="768"/>
              <a:ext cx="0" cy="10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24" name="Rectangle 24"/>
            <p:cNvSpPr>
              <a:spLocks noChangeArrowheads="1"/>
            </p:cNvSpPr>
            <p:nvPr/>
          </p:nvSpPr>
          <p:spPr bwMode="auto">
            <a:xfrm>
              <a:off x="3624" y="112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4425" name="Text Box 25"/>
            <p:cNvSpPr txBox="1">
              <a:spLocks noChangeArrowheads="1"/>
            </p:cNvSpPr>
            <p:nvPr/>
          </p:nvSpPr>
          <p:spPr bwMode="auto">
            <a:xfrm>
              <a:off x="3312" y="1104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2</a:t>
              </a: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14426" name="Rectangle 26"/>
            <p:cNvSpPr>
              <a:spLocks noChangeArrowheads="1"/>
            </p:cNvSpPr>
            <p:nvPr/>
          </p:nvSpPr>
          <p:spPr bwMode="auto">
            <a:xfrm>
              <a:off x="2988" y="111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4427" name="Text Box 27"/>
            <p:cNvSpPr txBox="1">
              <a:spLocks noChangeArrowheads="1"/>
            </p:cNvSpPr>
            <p:nvPr/>
          </p:nvSpPr>
          <p:spPr bwMode="auto">
            <a:xfrm>
              <a:off x="2688" y="1104"/>
              <a:ext cx="43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latinLnBrk="1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2</a:t>
              </a: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14428" name="Rectangle 28"/>
            <p:cNvSpPr>
              <a:spLocks noChangeArrowheads="1"/>
            </p:cNvSpPr>
            <p:nvPr/>
          </p:nvSpPr>
          <p:spPr bwMode="auto">
            <a:xfrm>
              <a:off x="2340" y="110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4429" name="Text Box 29"/>
            <p:cNvSpPr txBox="1">
              <a:spLocks noChangeArrowheads="1"/>
            </p:cNvSpPr>
            <p:nvPr/>
          </p:nvSpPr>
          <p:spPr bwMode="auto">
            <a:xfrm>
              <a:off x="2064" y="1104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2</a:t>
              </a: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14430" name="Rectangle 30"/>
            <p:cNvSpPr>
              <a:spLocks noChangeArrowheads="1"/>
            </p:cNvSpPr>
            <p:nvPr/>
          </p:nvSpPr>
          <p:spPr bwMode="auto">
            <a:xfrm>
              <a:off x="1668" y="110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4431" name="Text Box 31"/>
            <p:cNvSpPr txBox="1">
              <a:spLocks noChangeArrowheads="1"/>
            </p:cNvSpPr>
            <p:nvPr/>
          </p:nvSpPr>
          <p:spPr bwMode="auto">
            <a:xfrm>
              <a:off x="1392" y="1104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2</a:t>
              </a: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14432" name="Rectangle 32"/>
            <p:cNvSpPr>
              <a:spLocks noChangeArrowheads="1"/>
            </p:cNvSpPr>
            <p:nvPr/>
          </p:nvSpPr>
          <p:spPr bwMode="auto">
            <a:xfrm rot="-5400000">
              <a:off x="2052" y="63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4433" name="Rectangle 33"/>
            <p:cNvSpPr>
              <a:spLocks noChangeArrowheads="1"/>
            </p:cNvSpPr>
            <p:nvPr/>
          </p:nvSpPr>
          <p:spPr bwMode="auto">
            <a:xfrm rot="-5400000">
              <a:off x="2724" y="63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4434" name="Text Box 34"/>
            <p:cNvSpPr txBox="1">
              <a:spLocks noChangeArrowheads="1"/>
            </p:cNvSpPr>
            <p:nvPr/>
          </p:nvSpPr>
          <p:spPr bwMode="auto">
            <a:xfrm>
              <a:off x="2016" y="48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14435" name="Text Box 35"/>
            <p:cNvSpPr txBox="1">
              <a:spLocks noChangeArrowheads="1"/>
            </p:cNvSpPr>
            <p:nvPr/>
          </p:nvSpPr>
          <p:spPr bwMode="auto">
            <a:xfrm>
              <a:off x="2688" y="48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</a:p>
          </p:txBody>
        </p:sp>
        <p:sp>
          <p:nvSpPr>
            <p:cNvPr id="614436" name="Line 36"/>
            <p:cNvSpPr>
              <a:spLocks noChangeShapeType="1"/>
            </p:cNvSpPr>
            <p:nvPr/>
          </p:nvSpPr>
          <p:spPr bwMode="auto">
            <a:xfrm>
              <a:off x="1200" y="768"/>
              <a:ext cx="33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37" name="Line 37"/>
            <p:cNvSpPr>
              <a:spLocks noChangeShapeType="1"/>
            </p:cNvSpPr>
            <p:nvPr/>
          </p:nvSpPr>
          <p:spPr bwMode="auto">
            <a:xfrm>
              <a:off x="1824" y="768"/>
              <a:ext cx="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38" name="Line 38"/>
            <p:cNvSpPr>
              <a:spLocks noChangeShapeType="1"/>
            </p:cNvSpPr>
            <p:nvPr/>
          </p:nvSpPr>
          <p:spPr bwMode="auto">
            <a:xfrm>
              <a:off x="2400" y="768"/>
              <a:ext cx="14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39" name="Line 39"/>
            <p:cNvSpPr>
              <a:spLocks noChangeShapeType="1"/>
            </p:cNvSpPr>
            <p:nvPr/>
          </p:nvSpPr>
          <p:spPr bwMode="auto">
            <a:xfrm>
              <a:off x="3048" y="768"/>
              <a:ext cx="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40" name="Line 40"/>
            <p:cNvSpPr>
              <a:spLocks noChangeShapeType="1"/>
            </p:cNvSpPr>
            <p:nvPr/>
          </p:nvSpPr>
          <p:spPr bwMode="auto">
            <a:xfrm flipH="1">
              <a:off x="3264" y="768"/>
              <a:ext cx="2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4441" name="Text Box 41"/>
            <p:cNvSpPr txBox="1">
              <a:spLocks noChangeArrowheads="1"/>
            </p:cNvSpPr>
            <p:nvPr/>
          </p:nvSpPr>
          <p:spPr bwMode="auto">
            <a:xfrm>
              <a:off x="1344" y="46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1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14442" name="Text Box 42"/>
            <p:cNvSpPr txBox="1">
              <a:spLocks noChangeArrowheads="1"/>
            </p:cNvSpPr>
            <p:nvPr/>
          </p:nvSpPr>
          <p:spPr bwMode="auto">
            <a:xfrm>
              <a:off x="1716" y="46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2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14443" name="Text Box 43"/>
            <p:cNvSpPr txBox="1">
              <a:spLocks noChangeArrowheads="1"/>
            </p:cNvSpPr>
            <p:nvPr/>
          </p:nvSpPr>
          <p:spPr bwMode="auto">
            <a:xfrm>
              <a:off x="2400" y="48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3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14444" name="Text Box 44"/>
            <p:cNvSpPr txBox="1">
              <a:spLocks noChangeArrowheads="1"/>
            </p:cNvSpPr>
            <p:nvPr/>
          </p:nvSpPr>
          <p:spPr bwMode="auto">
            <a:xfrm>
              <a:off x="3312" y="48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4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14445" name="Text Box 45"/>
            <p:cNvSpPr txBox="1">
              <a:spLocks noChangeArrowheads="1"/>
            </p:cNvSpPr>
            <p:nvPr/>
          </p:nvSpPr>
          <p:spPr bwMode="auto">
            <a:xfrm>
              <a:off x="480" y="1128"/>
              <a:ext cx="50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12</a:t>
              </a:r>
              <a:r>
                <a:rPr lang="en-US" altLang="zh-CN">
                  <a:latin typeface="Times New Roman" panose="02020603050405020304" pitchFamily="18" charset="0"/>
                </a:rPr>
                <a:t>V</a:t>
              </a:r>
            </a:p>
          </p:txBody>
        </p:sp>
        <p:grpSp>
          <p:nvGrpSpPr>
            <p:cNvPr id="614446" name="Group 46"/>
            <p:cNvGrpSpPr>
              <a:grpSpLocks/>
            </p:cNvGrpSpPr>
            <p:nvPr/>
          </p:nvGrpSpPr>
          <p:grpSpPr bwMode="auto">
            <a:xfrm>
              <a:off x="3696" y="952"/>
              <a:ext cx="324" cy="564"/>
              <a:chOff x="276" y="2616"/>
              <a:chExt cx="324" cy="564"/>
            </a:xfrm>
          </p:grpSpPr>
          <p:sp>
            <p:nvSpPr>
              <p:cNvPr id="614447" name="Text Box 47"/>
              <p:cNvSpPr txBox="1">
                <a:spLocks noChangeArrowheads="1"/>
              </p:cNvSpPr>
              <p:nvPr/>
            </p:nvSpPr>
            <p:spPr bwMode="auto">
              <a:xfrm>
                <a:off x="370" y="2616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614448" name="Text Box 48"/>
              <p:cNvSpPr txBox="1">
                <a:spLocks noChangeArrowheads="1"/>
              </p:cNvSpPr>
              <p:nvPr/>
            </p:nvSpPr>
            <p:spPr bwMode="auto">
              <a:xfrm>
                <a:off x="360" y="2892"/>
                <a:ext cx="1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_</a:t>
                </a:r>
              </a:p>
            </p:txBody>
          </p:sp>
          <p:sp>
            <p:nvSpPr>
              <p:cNvPr id="614449" name="Text Box 49"/>
              <p:cNvSpPr txBox="1">
                <a:spLocks noChangeArrowheads="1"/>
              </p:cNvSpPr>
              <p:nvPr/>
            </p:nvSpPr>
            <p:spPr bwMode="auto">
              <a:xfrm>
                <a:off x="276" y="2784"/>
                <a:ext cx="3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U</a:t>
                </a:r>
                <a:r>
                  <a:rPr lang="en-US" altLang="zh-CN" baseline="-25000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4</a:t>
                </a:r>
                <a:endPara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</p:grpSp>
        <p:grpSp>
          <p:nvGrpSpPr>
            <p:cNvPr id="614450" name="Group 50"/>
            <p:cNvGrpSpPr>
              <a:grpSpLocks/>
            </p:cNvGrpSpPr>
            <p:nvPr/>
          </p:nvGrpSpPr>
          <p:grpSpPr bwMode="auto">
            <a:xfrm>
              <a:off x="2404" y="952"/>
              <a:ext cx="324" cy="564"/>
              <a:chOff x="276" y="2616"/>
              <a:chExt cx="324" cy="564"/>
            </a:xfrm>
          </p:grpSpPr>
          <p:sp>
            <p:nvSpPr>
              <p:cNvPr id="614451" name="Text Box 51"/>
              <p:cNvSpPr txBox="1">
                <a:spLocks noChangeArrowheads="1"/>
              </p:cNvSpPr>
              <p:nvPr/>
            </p:nvSpPr>
            <p:spPr bwMode="auto">
              <a:xfrm>
                <a:off x="370" y="2616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614452" name="Text Box 52"/>
              <p:cNvSpPr txBox="1">
                <a:spLocks noChangeArrowheads="1"/>
              </p:cNvSpPr>
              <p:nvPr/>
            </p:nvSpPr>
            <p:spPr bwMode="auto">
              <a:xfrm>
                <a:off x="360" y="2892"/>
                <a:ext cx="1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_</a:t>
                </a:r>
              </a:p>
            </p:txBody>
          </p:sp>
          <p:sp>
            <p:nvSpPr>
              <p:cNvPr id="614453" name="Text Box 53"/>
              <p:cNvSpPr txBox="1">
                <a:spLocks noChangeArrowheads="1"/>
              </p:cNvSpPr>
              <p:nvPr/>
            </p:nvSpPr>
            <p:spPr bwMode="auto">
              <a:xfrm>
                <a:off x="276" y="2784"/>
                <a:ext cx="3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U</a:t>
                </a:r>
                <a:r>
                  <a:rPr lang="en-US" altLang="zh-CN" baseline="-25000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2</a:t>
                </a:r>
                <a:endPara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</p:grpSp>
        <p:grpSp>
          <p:nvGrpSpPr>
            <p:cNvPr id="614454" name="Group 54"/>
            <p:cNvGrpSpPr>
              <a:grpSpLocks/>
            </p:cNvGrpSpPr>
            <p:nvPr/>
          </p:nvGrpSpPr>
          <p:grpSpPr bwMode="auto">
            <a:xfrm>
              <a:off x="1728" y="912"/>
              <a:ext cx="324" cy="564"/>
              <a:chOff x="276" y="2616"/>
              <a:chExt cx="324" cy="564"/>
            </a:xfrm>
          </p:grpSpPr>
          <p:sp>
            <p:nvSpPr>
              <p:cNvPr id="614455" name="Text Box 55"/>
              <p:cNvSpPr txBox="1">
                <a:spLocks noChangeArrowheads="1"/>
              </p:cNvSpPr>
              <p:nvPr/>
            </p:nvSpPr>
            <p:spPr bwMode="auto">
              <a:xfrm>
                <a:off x="370" y="2616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614456" name="Text Box 56"/>
              <p:cNvSpPr txBox="1">
                <a:spLocks noChangeArrowheads="1"/>
              </p:cNvSpPr>
              <p:nvPr/>
            </p:nvSpPr>
            <p:spPr bwMode="auto">
              <a:xfrm>
                <a:off x="360" y="2892"/>
                <a:ext cx="1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_</a:t>
                </a:r>
              </a:p>
            </p:txBody>
          </p:sp>
          <p:sp>
            <p:nvSpPr>
              <p:cNvPr id="614457" name="Text Box 57"/>
              <p:cNvSpPr txBox="1">
                <a:spLocks noChangeArrowheads="1"/>
              </p:cNvSpPr>
              <p:nvPr/>
            </p:nvSpPr>
            <p:spPr bwMode="auto">
              <a:xfrm>
                <a:off x="276" y="2784"/>
                <a:ext cx="3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U</a:t>
                </a:r>
                <a:r>
                  <a:rPr lang="en-US" altLang="zh-CN" baseline="-25000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1</a:t>
                </a:r>
                <a:endPara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144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144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4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4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144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14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6144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500"/>
                                        <p:tgtEl>
                                          <p:spTgt spid="6144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6144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144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144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144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144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4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144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144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402" grpId="0" autoUpdateAnimBg="0"/>
      <p:bldP spid="614404" grpId="0" autoUpdateAnimBg="0"/>
      <p:bldP spid="614405" grpId="0" autoUpdateAnimBg="0"/>
      <p:bldP spid="614411" grpId="0" autoUpdateAnimBg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762000"/>
          </a:xfrm>
          <a:ln/>
        </p:spPr>
        <p:txBody>
          <a:bodyPr/>
          <a:lstStyle/>
          <a:p>
            <a:r>
              <a:rPr lang="zh-CN" altLang="en-US" sz="3600">
                <a:latin typeface="Times New Roman" panose="02020603050405020304" pitchFamily="18" charset="0"/>
                <a:sym typeface="Symbol" panose="05050102010706020507" pitchFamily="18" charset="2"/>
              </a:rPr>
              <a:t>2.3  电源模型的等效互换</a:t>
            </a:r>
          </a:p>
        </p:txBody>
      </p:sp>
      <p:sp>
        <p:nvSpPr>
          <p:cNvPr id="648196" name="Rectangle 4"/>
          <p:cNvSpPr>
            <a:spLocks noChangeArrowheads="1"/>
          </p:cNvSpPr>
          <p:nvPr/>
        </p:nvSpPr>
        <p:spPr bwMode="auto">
          <a:xfrm>
            <a:off x="762000" y="928688"/>
            <a:ext cx="60515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仿宋_GB2312" pitchFamily="49" charset="-122"/>
                <a:ea typeface="仿宋_GB2312" pitchFamily="49" charset="-122"/>
              </a:rPr>
              <a:t>㈠理想电压源和理想电流源的串并联</a:t>
            </a:r>
            <a:r>
              <a:rPr lang="zh-CN" altLang="en-US" b="0">
                <a:solidFill>
                  <a:srgbClr val="0000FF"/>
                </a:solidFill>
                <a:latin typeface="仿宋_GB2312" pitchFamily="49" charset="-122"/>
                <a:ea typeface="仿宋_GB2312" pitchFamily="49" charset="-122"/>
              </a:rPr>
              <a:t> </a:t>
            </a:r>
          </a:p>
        </p:txBody>
      </p:sp>
      <p:sp>
        <p:nvSpPr>
          <p:cNvPr id="648197" name="Text Box 5"/>
          <p:cNvSpPr txBox="1">
            <a:spLocks noChangeArrowheads="1"/>
          </p:cNvSpPr>
          <p:nvPr/>
        </p:nvSpPr>
        <p:spPr bwMode="auto">
          <a:xfrm>
            <a:off x="914400" y="1600200"/>
            <a:ext cx="3657600" cy="531813"/>
          </a:xfrm>
          <a:prstGeom prst="rect">
            <a:avLst/>
          </a:prstGeom>
          <a:solidFill>
            <a:srgbClr val="59032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 </a:t>
            </a:r>
            <a:r>
              <a:rPr lang="zh-CN" altLang="en-US" sz="2800">
                <a:latin typeface="Times New Roman" panose="02020603050405020304" pitchFamily="18" charset="0"/>
                <a:ea typeface="仿宋_GB2312" pitchFamily="49" charset="-122"/>
              </a:rPr>
              <a:t>理想电压源的串并联</a:t>
            </a:r>
          </a:p>
        </p:txBody>
      </p:sp>
      <p:sp>
        <p:nvSpPr>
          <p:cNvPr id="648198" name="AutoShape 6"/>
          <p:cNvSpPr>
            <a:spLocks noChangeArrowheads="1"/>
          </p:cNvSpPr>
          <p:nvPr/>
        </p:nvSpPr>
        <p:spPr bwMode="auto">
          <a:xfrm>
            <a:off x="2743200" y="2667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59032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199" name="Text Box 7"/>
          <p:cNvSpPr txBox="1">
            <a:spLocks noChangeArrowheads="1"/>
          </p:cNvSpPr>
          <p:nvPr/>
        </p:nvSpPr>
        <p:spPr bwMode="auto">
          <a:xfrm>
            <a:off x="6096000" y="17526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串联:</a:t>
            </a:r>
            <a:endParaRPr lang="zh-CN" altLang="en-US" i="1">
              <a:latin typeface="Times New Roman" panose="02020603050405020304" pitchFamily="18" charset="0"/>
            </a:endParaRPr>
          </a:p>
        </p:txBody>
      </p:sp>
      <p:sp>
        <p:nvSpPr>
          <p:cNvPr id="648200" name="Rectangle 8"/>
          <p:cNvSpPr>
            <a:spLocks noChangeArrowheads="1"/>
          </p:cNvSpPr>
          <p:nvPr/>
        </p:nvSpPr>
        <p:spPr bwMode="auto">
          <a:xfrm>
            <a:off x="6172200" y="2362200"/>
            <a:ext cx="2276475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i="1" baseline="-25000">
                <a:latin typeface="Times New Roman" panose="02020603050405020304" pitchFamily="18" charset="0"/>
              </a:rPr>
              <a:t>S</a:t>
            </a:r>
            <a:r>
              <a:rPr lang="en-US" altLang="zh-CN" i="1">
                <a:latin typeface="Times New Roman" panose="02020603050405020304" pitchFamily="18" charset="0"/>
              </a:rPr>
              <a:t>=</a:t>
            </a: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 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i="1">
                <a:latin typeface="Times New Roman" panose="02020603050405020304" pitchFamily="18" charset="0"/>
                <a:sym typeface="Symbol" panose="05050102010706020507" pitchFamily="18" charset="2"/>
              </a:rPr>
              <a:t>u</a:t>
            </a:r>
            <a:r>
              <a:rPr lang="en-US" altLang="zh-CN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Sk  </a:t>
            </a:r>
          </a:p>
          <a:p>
            <a:pPr algn="l">
              <a:spcBef>
                <a:spcPct val="50000"/>
              </a:spcBef>
            </a:pPr>
            <a:r>
              <a:rPr lang="en-US" altLang="zh-CN">
                <a:latin typeface="Times New Roman" panose="02020603050405020304" pitchFamily="18" charset="0"/>
                <a:sym typeface="Symbol" panose="05050102010706020507" pitchFamily="18" charset="2"/>
              </a:rPr>
              <a:t>(</a:t>
            </a:r>
            <a:r>
              <a:rPr lang="en-US" altLang="zh-CN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zh-CN">
                <a:latin typeface="Times New Roman" panose="02020603050405020304" pitchFamily="18" charset="0"/>
                <a:sym typeface="Symbol" panose="05050102010706020507" pitchFamily="18" charset="2"/>
              </a:rPr>
              <a:t>注意参考方向)</a:t>
            </a:r>
            <a:endParaRPr lang="zh-CN" altLang="en-US" i="1" baseline="-250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648201" name="AutoShape 9"/>
          <p:cNvSpPr>
            <a:spLocks noChangeArrowheads="1"/>
          </p:cNvSpPr>
          <p:nvPr/>
        </p:nvSpPr>
        <p:spPr bwMode="auto">
          <a:xfrm>
            <a:off x="3276600" y="4953000"/>
            <a:ext cx="609600" cy="457200"/>
          </a:xfrm>
          <a:prstGeom prst="rightArrow">
            <a:avLst>
              <a:gd name="adj1" fmla="val 50000"/>
              <a:gd name="adj2" fmla="val 33333"/>
            </a:avLst>
          </a:prstGeom>
          <a:solidFill>
            <a:srgbClr val="59032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02" name="Text Box 10"/>
          <p:cNvSpPr txBox="1">
            <a:spLocks noChangeArrowheads="1"/>
          </p:cNvSpPr>
          <p:nvPr/>
        </p:nvSpPr>
        <p:spPr bwMode="auto">
          <a:xfrm>
            <a:off x="6019800" y="4953000"/>
            <a:ext cx="28194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仿宋_GB2312" pitchFamily="49" charset="-122"/>
              </a:rPr>
              <a:t>电压相同的电压源才能并联，且每个电源的电流不确定。</a:t>
            </a:r>
          </a:p>
        </p:txBody>
      </p:sp>
      <p:grpSp>
        <p:nvGrpSpPr>
          <p:cNvPr id="648259" name="Group 67"/>
          <p:cNvGrpSpPr>
            <a:grpSpLocks/>
          </p:cNvGrpSpPr>
          <p:nvPr/>
        </p:nvGrpSpPr>
        <p:grpSpPr bwMode="auto">
          <a:xfrm>
            <a:off x="457200" y="2079625"/>
            <a:ext cx="2071688" cy="2263775"/>
            <a:chOff x="288" y="1310"/>
            <a:chExt cx="1305" cy="1426"/>
          </a:xfrm>
        </p:grpSpPr>
        <p:sp>
          <p:nvSpPr>
            <p:cNvPr id="648204" name="Text Box 12"/>
            <p:cNvSpPr txBox="1">
              <a:spLocks noChangeArrowheads="1"/>
            </p:cNvSpPr>
            <p:nvPr/>
          </p:nvSpPr>
          <p:spPr bwMode="auto">
            <a:xfrm>
              <a:off x="288" y="2151"/>
              <a:ext cx="4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u</a:t>
              </a:r>
              <a:r>
                <a:rPr lang="en-US" altLang="zh-CN" sz="2000" i="1" baseline="-25000">
                  <a:latin typeface="Times New Roman" panose="02020603050405020304" pitchFamily="18" charset="0"/>
                </a:rPr>
                <a:t>S</a:t>
              </a:r>
              <a:r>
                <a:rPr lang="en-US" altLang="zh-CN" sz="2000" baseline="-25000">
                  <a:latin typeface="Times New Roman" panose="02020603050405020304" pitchFamily="18" charset="0"/>
                </a:rPr>
                <a:t>n</a:t>
              </a:r>
              <a:endParaRPr lang="en-US" altLang="zh-CN" sz="2000">
                <a:latin typeface="Times New Roman" panose="02020603050405020304" pitchFamily="18" charset="0"/>
              </a:endParaRPr>
            </a:p>
          </p:txBody>
        </p:sp>
        <p:sp>
          <p:nvSpPr>
            <p:cNvPr id="648205" name="Oval 13"/>
            <p:cNvSpPr>
              <a:spLocks noChangeArrowheads="1"/>
            </p:cNvSpPr>
            <p:nvPr/>
          </p:nvSpPr>
          <p:spPr bwMode="auto">
            <a:xfrm>
              <a:off x="669" y="1536"/>
              <a:ext cx="288" cy="281"/>
            </a:xfrm>
            <a:prstGeom prst="ellipse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8206" name="Text Box 14"/>
            <p:cNvSpPr txBox="1">
              <a:spLocks noChangeArrowheads="1"/>
            </p:cNvSpPr>
            <p:nvPr/>
          </p:nvSpPr>
          <p:spPr bwMode="auto">
            <a:xfrm>
              <a:off x="549" y="1326"/>
              <a:ext cx="2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648207" name="Text Box 15"/>
            <p:cNvSpPr txBox="1">
              <a:spLocks noChangeArrowheads="1"/>
            </p:cNvSpPr>
            <p:nvPr/>
          </p:nvSpPr>
          <p:spPr bwMode="auto">
            <a:xfrm>
              <a:off x="553" y="1645"/>
              <a:ext cx="2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648208" name="Oval 16"/>
            <p:cNvSpPr>
              <a:spLocks noChangeArrowheads="1"/>
            </p:cNvSpPr>
            <p:nvPr/>
          </p:nvSpPr>
          <p:spPr bwMode="auto">
            <a:xfrm>
              <a:off x="669" y="2144"/>
              <a:ext cx="288" cy="280"/>
            </a:xfrm>
            <a:prstGeom prst="ellipse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8209" name="Text Box 17"/>
            <p:cNvSpPr txBox="1">
              <a:spLocks noChangeArrowheads="1"/>
            </p:cNvSpPr>
            <p:nvPr/>
          </p:nvSpPr>
          <p:spPr bwMode="auto">
            <a:xfrm>
              <a:off x="549" y="1933"/>
              <a:ext cx="207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648210" name="Text Box 18"/>
            <p:cNvSpPr txBox="1">
              <a:spLocks noChangeArrowheads="1"/>
            </p:cNvSpPr>
            <p:nvPr/>
          </p:nvSpPr>
          <p:spPr bwMode="auto">
            <a:xfrm>
              <a:off x="553" y="2252"/>
              <a:ext cx="21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648211" name="Line 19"/>
            <p:cNvSpPr>
              <a:spLocks noChangeShapeType="1"/>
            </p:cNvSpPr>
            <p:nvPr/>
          </p:nvSpPr>
          <p:spPr bwMode="auto">
            <a:xfrm>
              <a:off x="816" y="1404"/>
              <a:ext cx="0" cy="413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8212" name="Line 20"/>
            <p:cNvSpPr>
              <a:spLocks noChangeShapeType="1"/>
            </p:cNvSpPr>
            <p:nvPr/>
          </p:nvSpPr>
          <p:spPr bwMode="auto">
            <a:xfrm>
              <a:off x="816" y="1404"/>
              <a:ext cx="69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8213" name="Line 21"/>
            <p:cNvSpPr>
              <a:spLocks noChangeShapeType="1"/>
            </p:cNvSpPr>
            <p:nvPr/>
          </p:nvSpPr>
          <p:spPr bwMode="auto">
            <a:xfrm>
              <a:off x="816" y="2572"/>
              <a:ext cx="64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8214" name="Text Box 22"/>
            <p:cNvSpPr txBox="1">
              <a:spLocks noChangeArrowheads="1"/>
            </p:cNvSpPr>
            <p:nvPr/>
          </p:nvSpPr>
          <p:spPr bwMode="auto">
            <a:xfrm>
              <a:off x="300" y="1536"/>
              <a:ext cx="480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u</a:t>
              </a:r>
              <a:r>
                <a:rPr lang="en-US" altLang="zh-CN" sz="2000" i="1" baseline="-25000">
                  <a:latin typeface="Times New Roman" panose="02020603050405020304" pitchFamily="18" charset="0"/>
                </a:rPr>
                <a:t>S</a:t>
              </a:r>
              <a:r>
                <a:rPr lang="en-US" altLang="zh-CN" sz="2000" baseline="-25000">
                  <a:latin typeface="Times New Roman" panose="02020603050405020304" pitchFamily="18" charset="0"/>
                </a:rPr>
                <a:t>1</a:t>
              </a:r>
              <a:endParaRPr lang="en-US" altLang="zh-CN" sz="2000">
                <a:latin typeface="Times New Roman" panose="02020603050405020304" pitchFamily="18" charset="0"/>
              </a:endParaRPr>
            </a:p>
          </p:txBody>
        </p:sp>
        <p:sp>
          <p:nvSpPr>
            <p:cNvPr id="648215" name="Line 23"/>
            <p:cNvSpPr>
              <a:spLocks noChangeShapeType="1"/>
            </p:cNvSpPr>
            <p:nvPr/>
          </p:nvSpPr>
          <p:spPr bwMode="auto">
            <a:xfrm flipV="1">
              <a:off x="816" y="2144"/>
              <a:ext cx="0" cy="42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8216" name="Line 24"/>
            <p:cNvSpPr>
              <a:spLocks noChangeShapeType="1"/>
            </p:cNvSpPr>
            <p:nvPr/>
          </p:nvSpPr>
          <p:spPr bwMode="auto">
            <a:xfrm flipV="1">
              <a:off x="816" y="1824"/>
              <a:ext cx="0" cy="327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8217" name="Text Box 25"/>
            <p:cNvSpPr txBox="1">
              <a:spLocks noChangeArrowheads="1"/>
            </p:cNvSpPr>
            <p:nvPr/>
          </p:nvSpPr>
          <p:spPr bwMode="auto">
            <a:xfrm>
              <a:off x="1477" y="1310"/>
              <a:ext cx="11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8218" name="Text Box 26"/>
            <p:cNvSpPr txBox="1">
              <a:spLocks noChangeArrowheads="1"/>
            </p:cNvSpPr>
            <p:nvPr/>
          </p:nvSpPr>
          <p:spPr bwMode="auto">
            <a:xfrm>
              <a:off x="1416" y="2487"/>
              <a:ext cx="116" cy="24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000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sp>
        <p:nvSpPr>
          <p:cNvPr id="648220" name="Oval 28"/>
          <p:cNvSpPr>
            <a:spLocks noChangeArrowheads="1"/>
          </p:cNvSpPr>
          <p:nvPr/>
        </p:nvSpPr>
        <p:spPr bwMode="auto">
          <a:xfrm>
            <a:off x="3824288" y="2865438"/>
            <a:ext cx="457200" cy="428625"/>
          </a:xfrm>
          <a:prstGeom prst="ellipse">
            <a:avLst/>
          </a:prstGeom>
          <a:solidFill>
            <a:srgbClr val="59032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8221" name="Text Box 29"/>
          <p:cNvSpPr txBox="1">
            <a:spLocks noChangeArrowheads="1"/>
          </p:cNvSpPr>
          <p:nvPr/>
        </p:nvSpPr>
        <p:spPr bwMode="auto">
          <a:xfrm>
            <a:off x="3633788" y="2536825"/>
            <a:ext cx="3286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648222" name="Text Box 30"/>
          <p:cNvSpPr txBox="1">
            <a:spLocks noChangeArrowheads="1"/>
          </p:cNvSpPr>
          <p:nvPr/>
        </p:nvSpPr>
        <p:spPr bwMode="auto">
          <a:xfrm>
            <a:off x="3640138" y="3024188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_</a:t>
            </a:r>
          </a:p>
        </p:txBody>
      </p:sp>
      <p:sp>
        <p:nvSpPr>
          <p:cNvPr id="648223" name="Text Box 31"/>
          <p:cNvSpPr txBox="1">
            <a:spLocks noChangeArrowheads="1"/>
          </p:cNvSpPr>
          <p:nvPr/>
        </p:nvSpPr>
        <p:spPr bwMode="auto">
          <a:xfrm>
            <a:off x="3200400" y="2865438"/>
            <a:ext cx="5524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000" i="1">
                <a:latin typeface="Times New Roman" panose="02020603050405020304" pitchFamily="18" charset="0"/>
              </a:rPr>
              <a:t>u</a:t>
            </a:r>
            <a:r>
              <a:rPr lang="en-US" altLang="zh-CN" sz="2000" i="1" baseline="-25000">
                <a:latin typeface="Times New Roman" panose="02020603050405020304" pitchFamily="18" charset="0"/>
              </a:rPr>
              <a:t>S</a:t>
            </a:r>
            <a:endParaRPr lang="en-US" altLang="zh-CN" sz="2000">
              <a:latin typeface="Times New Roman" panose="02020603050405020304" pitchFamily="18" charset="0"/>
            </a:endParaRPr>
          </a:p>
        </p:txBody>
      </p:sp>
      <p:sp>
        <p:nvSpPr>
          <p:cNvPr id="648224" name="Line 32"/>
          <p:cNvSpPr>
            <a:spLocks noChangeShapeType="1"/>
          </p:cNvSpPr>
          <p:nvPr/>
        </p:nvSpPr>
        <p:spPr bwMode="auto">
          <a:xfrm>
            <a:off x="4057650" y="2257425"/>
            <a:ext cx="0" cy="17891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25" name="Line 33"/>
          <p:cNvSpPr>
            <a:spLocks noChangeShapeType="1"/>
          </p:cNvSpPr>
          <p:nvPr/>
        </p:nvSpPr>
        <p:spPr bwMode="auto">
          <a:xfrm>
            <a:off x="4057650" y="2257425"/>
            <a:ext cx="838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26" name="Line 34"/>
          <p:cNvSpPr>
            <a:spLocks noChangeShapeType="1"/>
          </p:cNvSpPr>
          <p:nvPr/>
        </p:nvSpPr>
        <p:spPr bwMode="auto">
          <a:xfrm>
            <a:off x="4057650" y="4046538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27" name="Text Box 35"/>
          <p:cNvSpPr txBox="1">
            <a:spLocks noChangeArrowheads="1"/>
          </p:cNvSpPr>
          <p:nvPr/>
        </p:nvSpPr>
        <p:spPr bwMode="auto">
          <a:xfrm>
            <a:off x="4826000" y="2106613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latin typeface="Times New Roman" panose="02020603050405020304" pitchFamily="18" charset="0"/>
                <a:sym typeface="Symbol" panose="05050102010706020507" pitchFamily="18" charset="2"/>
              </a:rPr>
              <a:t>º</a:t>
            </a:r>
          </a:p>
        </p:txBody>
      </p:sp>
      <p:sp>
        <p:nvSpPr>
          <p:cNvPr id="648228" name="Text Box 36"/>
          <p:cNvSpPr txBox="1">
            <a:spLocks noChangeArrowheads="1"/>
          </p:cNvSpPr>
          <p:nvPr/>
        </p:nvSpPr>
        <p:spPr bwMode="auto">
          <a:xfrm>
            <a:off x="4895850" y="3908425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latin typeface="Times New Roman" panose="02020603050405020304" pitchFamily="18" charset="0"/>
                <a:sym typeface="Symbol" panose="05050102010706020507" pitchFamily="18" charset="2"/>
              </a:rPr>
              <a:t>º</a:t>
            </a:r>
          </a:p>
        </p:txBody>
      </p:sp>
      <p:sp>
        <p:nvSpPr>
          <p:cNvPr id="648230" name="Oval 38"/>
          <p:cNvSpPr>
            <a:spLocks noChangeArrowheads="1"/>
          </p:cNvSpPr>
          <p:nvPr/>
        </p:nvSpPr>
        <p:spPr bwMode="auto">
          <a:xfrm>
            <a:off x="4491038" y="5294313"/>
            <a:ext cx="457200" cy="457200"/>
          </a:xfrm>
          <a:prstGeom prst="ellipse">
            <a:avLst/>
          </a:prstGeom>
          <a:solidFill>
            <a:srgbClr val="59032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8231" name="Text Box 39"/>
          <p:cNvSpPr txBox="1">
            <a:spLocks noChangeArrowheads="1"/>
          </p:cNvSpPr>
          <p:nvPr/>
        </p:nvSpPr>
        <p:spPr bwMode="auto">
          <a:xfrm>
            <a:off x="4281488" y="4956175"/>
            <a:ext cx="3286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648232" name="Text Box 40"/>
          <p:cNvSpPr txBox="1">
            <a:spLocks noChangeArrowheads="1"/>
          </p:cNvSpPr>
          <p:nvPr/>
        </p:nvSpPr>
        <p:spPr bwMode="auto">
          <a:xfrm>
            <a:off x="4287838" y="5476875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_</a:t>
            </a:r>
          </a:p>
        </p:txBody>
      </p:sp>
      <p:sp>
        <p:nvSpPr>
          <p:cNvPr id="648233" name="Text Box 41"/>
          <p:cNvSpPr txBox="1">
            <a:spLocks noChangeArrowheads="1"/>
          </p:cNvSpPr>
          <p:nvPr/>
        </p:nvSpPr>
        <p:spPr bwMode="auto">
          <a:xfrm>
            <a:off x="3886200" y="5294313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  <a:r>
              <a:rPr lang="en-US" altLang="zh-CN" sz="2000">
                <a:latin typeface="Times New Roman" panose="02020603050405020304" pitchFamily="18" charset="0"/>
              </a:rPr>
              <a:t>V</a:t>
            </a:r>
          </a:p>
        </p:txBody>
      </p:sp>
      <p:sp>
        <p:nvSpPr>
          <p:cNvPr id="648234" name="Line 42"/>
          <p:cNvSpPr>
            <a:spLocks noChangeShapeType="1"/>
          </p:cNvSpPr>
          <p:nvPr/>
        </p:nvSpPr>
        <p:spPr bwMode="auto">
          <a:xfrm>
            <a:off x="4724400" y="4773613"/>
            <a:ext cx="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35" name="Line 43"/>
          <p:cNvSpPr>
            <a:spLocks noChangeShapeType="1"/>
          </p:cNvSpPr>
          <p:nvPr/>
        </p:nvSpPr>
        <p:spPr bwMode="auto">
          <a:xfrm>
            <a:off x="4724400" y="4773613"/>
            <a:ext cx="914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36" name="Line 44"/>
          <p:cNvSpPr>
            <a:spLocks noChangeShapeType="1"/>
          </p:cNvSpPr>
          <p:nvPr/>
        </p:nvSpPr>
        <p:spPr bwMode="auto">
          <a:xfrm>
            <a:off x="4724400" y="6373813"/>
            <a:ext cx="990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37" name="Line 45"/>
          <p:cNvSpPr>
            <a:spLocks noChangeShapeType="1"/>
          </p:cNvSpPr>
          <p:nvPr/>
        </p:nvSpPr>
        <p:spPr bwMode="auto">
          <a:xfrm>
            <a:off x="4724400" y="4773613"/>
            <a:ext cx="6096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38" name="Text Box 46"/>
          <p:cNvSpPr txBox="1">
            <a:spLocks noChangeArrowheads="1"/>
          </p:cNvSpPr>
          <p:nvPr/>
        </p:nvSpPr>
        <p:spPr bwMode="auto">
          <a:xfrm>
            <a:off x="4800600" y="424021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000" i="1">
                <a:latin typeface="Times New Roman" panose="02020603050405020304" pitchFamily="18" charset="0"/>
              </a:rPr>
              <a:t>I</a:t>
            </a:r>
            <a:endParaRPr lang="en-US" altLang="zh-CN" sz="2000">
              <a:latin typeface="Times New Roman" panose="02020603050405020304" pitchFamily="18" charset="0"/>
            </a:endParaRPr>
          </a:p>
        </p:txBody>
      </p:sp>
      <p:sp>
        <p:nvSpPr>
          <p:cNvPr id="648239" name="Text Box 47"/>
          <p:cNvSpPr txBox="1">
            <a:spLocks noChangeArrowheads="1"/>
          </p:cNvSpPr>
          <p:nvPr/>
        </p:nvSpPr>
        <p:spPr bwMode="auto">
          <a:xfrm>
            <a:off x="5581650" y="4632325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º</a:t>
            </a:r>
          </a:p>
        </p:txBody>
      </p:sp>
      <p:sp>
        <p:nvSpPr>
          <p:cNvPr id="648240" name="Text Box 48"/>
          <p:cNvSpPr txBox="1">
            <a:spLocks noChangeArrowheads="1"/>
          </p:cNvSpPr>
          <p:nvPr/>
        </p:nvSpPr>
        <p:spPr bwMode="auto">
          <a:xfrm>
            <a:off x="5657850" y="6232525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º</a:t>
            </a:r>
          </a:p>
        </p:txBody>
      </p:sp>
      <p:sp>
        <p:nvSpPr>
          <p:cNvPr id="648242" name="Text Box 50"/>
          <p:cNvSpPr txBox="1">
            <a:spLocks noChangeArrowheads="1"/>
          </p:cNvSpPr>
          <p:nvPr/>
        </p:nvSpPr>
        <p:spPr bwMode="auto">
          <a:xfrm>
            <a:off x="457200" y="5294313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  <a:r>
              <a:rPr lang="en-US" altLang="zh-CN" sz="2000">
                <a:latin typeface="Times New Roman" panose="02020603050405020304" pitchFamily="18" charset="0"/>
              </a:rPr>
              <a:t>V</a:t>
            </a:r>
          </a:p>
        </p:txBody>
      </p:sp>
      <p:sp>
        <p:nvSpPr>
          <p:cNvPr id="648243" name="Oval 51"/>
          <p:cNvSpPr>
            <a:spLocks noChangeArrowheads="1"/>
          </p:cNvSpPr>
          <p:nvPr/>
        </p:nvSpPr>
        <p:spPr bwMode="auto">
          <a:xfrm>
            <a:off x="1062038" y="5294313"/>
            <a:ext cx="457200" cy="457200"/>
          </a:xfrm>
          <a:prstGeom prst="ellipse">
            <a:avLst/>
          </a:prstGeom>
          <a:solidFill>
            <a:srgbClr val="59032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8244" name="Text Box 52"/>
          <p:cNvSpPr txBox="1">
            <a:spLocks noChangeArrowheads="1"/>
          </p:cNvSpPr>
          <p:nvPr/>
        </p:nvSpPr>
        <p:spPr bwMode="auto">
          <a:xfrm>
            <a:off x="852488" y="4956175"/>
            <a:ext cx="3286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648245" name="Text Box 53"/>
          <p:cNvSpPr txBox="1">
            <a:spLocks noChangeArrowheads="1"/>
          </p:cNvSpPr>
          <p:nvPr/>
        </p:nvSpPr>
        <p:spPr bwMode="auto">
          <a:xfrm>
            <a:off x="858838" y="5476875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_</a:t>
            </a:r>
          </a:p>
        </p:txBody>
      </p:sp>
      <p:sp>
        <p:nvSpPr>
          <p:cNvPr id="648246" name="Oval 54"/>
          <p:cNvSpPr>
            <a:spLocks noChangeArrowheads="1"/>
          </p:cNvSpPr>
          <p:nvPr/>
        </p:nvSpPr>
        <p:spPr bwMode="auto">
          <a:xfrm>
            <a:off x="2185988" y="5294313"/>
            <a:ext cx="457200" cy="457200"/>
          </a:xfrm>
          <a:prstGeom prst="ellipse">
            <a:avLst/>
          </a:prstGeom>
          <a:solidFill>
            <a:srgbClr val="590322"/>
          </a:solidFill>
          <a:ln w="12700">
            <a:solidFill>
              <a:schemeClr val="tx2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8247" name="Text Box 55"/>
          <p:cNvSpPr txBox="1">
            <a:spLocks noChangeArrowheads="1"/>
          </p:cNvSpPr>
          <p:nvPr/>
        </p:nvSpPr>
        <p:spPr bwMode="auto">
          <a:xfrm>
            <a:off x="1995488" y="4956175"/>
            <a:ext cx="328612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+</a:t>
            </a:r>
          </a:p>
        </p:txBody>
      </p:sp>
      <p:sp>
        <p:nvSpPr>
          <p:cNvPr id="648248" name="Text Box 56"/>
          <p:cNvSpPr txBox="1">
            <a:spLocks noChangeArrowheads="1"/>
          </p:cNvSpPr>
          <p:nvPr/>
        </p:nvSpPr>
        <p:spPr bwMode="auto">
          <a:xfrm>
            <a:off x="2001838" y="5476875"/>
            <a:ext cx="3365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827E4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_</a:t>
            </a:r>
          </a:p>
        </p:txBody>
      </p:sp>
      <p:sp>
        <p:nvSpPr>
          <p:cNvPr id="648249" name="Text Box 57"/>
          <p:cNvSpPr txBox="1">
            <a:spLocks noChangeArrowheads="1"/>
          </p:cNvSpPr>
          <p:nvPr/>
        </p:nvSpPr>
        <p:spPr bwMode="auto">
          <a:xfrm>
            <a:off x="1600200" y="5294313"/>
            <a:ext cx="762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000">
                <a:latin typeface="Times New Roman" panose="02020603050405020304" pitchFamily="18" charset="0"/>
              </a:rPr>
              <a:t>5</a:t>
            </a:r>
            <a:r>
              <a:rPr lang="en-US" altLang="zh-CN" sz="2000">
                <a:latin typeface="Times New Roman" panose="02020603050405020304" pitchFamily="18" charset="0"/>
              </a:rPr>
              <a:t>V</a:t>
            </a:r>
          </a:p>
        </p:txBody>
      </p:sp>
      <p:sp>
        <p:nvSpPr>
          <p:cNvPr id="648250" name="Line 58"/>
          <p:cNvSpPr>
            <a:spLocks noChangeShapeType="1"/>
          </p:cNvSpPr>
          <p:nvPr/>
        </p:nvSpPr>
        <p:spPr bwMode="auto">
          <a:xfrm>
            <a:off x="1295400" y="4773613"/>
            <a:ext cx="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51" name="Line 59"/>
          <p:cNvSpPr>
            <a:spLocks noChangeShapeType="1"/>
          </p:cNvSpPr>
          <p:nvPr/>
        </p:nvSpPr>
        <p:spPr bwMode="auto">
          <a:xfrm>
            <a:off x="2438400" y="4773613"/>
            <a:ext cx="0" cy="16002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52" name="Line 60"/>
          <p:cNvSpPr>
            <a:spLocks noChangeShapeType="1"/>
          </p:cNvSpPr>
          <p:nvPr/>
        </p:nvSpPr>
        <p:spPr bwMode="auto">
          <a:xfrm>
            <a:off x="1295400" y="4773613"/>
            <a:ext cx="1981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none" w="sm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53" name="Line 61"/>
          <p:cNvSpPr>
            <a:spLocks noChangeShapeType="1"/>
          </p:cNvSpPr>
          <p:nvPr/>
        </p:nvSpPr>
        <p:spPr bwMode="auto">
          <a:xfrm>
            <a:off x="1295400" y="6373813"/>
            <a:ext cx="1981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54" name="Text Box 62"/>
          <p:cNvSpPr txBox="1">
            <a:spLocks noChangeArrowheads="1"/>
          </p:cNvSpPr>
          <p:nvPr/>
        </p:nvSpPr>
        <p:spPr bwMode="auto">
          <a:xfrm>
            <a:off x="2743200" y="4316413"/>
            <a:ext cx="3810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000" i="1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648255" name="Text Box 63"/>
          <p:cNvSpPr txBox="1">
            <a:spLocks noChangeArrowheads="1"/>
          </p:cNvSpPr>
          <p:nvPr/>
        </p:nvSpPr>
        <p:spPr bwMode="auto">
          <a:xfrm>
            <a:off x="3206750" y="4632325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º</a:t>
            </a:r>
          </a:p>
        </p:txBody>
      </p:sp>
      <p:sp>
        <p:nvSpPr>
          <p:cNvPr id="648256" name="Text Box 64"/>
          <p:cNvSpPr txBox="1">
            <a:spLocks noChangeArrowheads="1"/>
          </p:cNvSpPr>
          <p:nvPr/>
        </p:nvSpPr>
        <p:spPr bwMode="auto">
          <a:xfrm>
            <a:off x="3206750" y="6232525"/>
            <a:ext cx="18415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 sz="20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º</a:t>
            </a:r>
          </a:p>
        </p:txBody>
      </p:sp>
      <p:sp>
        <p:nvSpPr>
          <p:cNvPr id="648257" name="Line 65"/>
          <p:cNvSpPr>
            <a:spLocks noChangeShapeType="1"/>
          </p:cNvSpPr>
          <p:nvPr/>
        </p:nvSpPr>
        <p:spPr bwMode="auto">
          <a:xfrm>
            <a:off x="2438400" y="4773613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8258" name="Rectangle 66"/>
          <p:cNvSpPr>
            <a:spLocks noChangeArrowheads="1"/>
          </p:cNvSpPr>
          <p:nvPr/>
        </p:nvSpPr>
        <p:spPr bwMode="auto">
          <a:xfrm>
            <a:off x="6172200" y="4322763"/>
            <a:ext cx="960438" cy="466725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仿宋_GB2312" pitchFamily="49" charset="-122"/>
                <a:ea typeface="仿宋_GB2312" pitchFamily="49" charset="-122"/>
              </a:rPr>
              <a:t>并联: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4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8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8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64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64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64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3" dur="500"/>
                                        <p:tgtEl>
                                          <p:spTgt spid="648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6482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48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48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RBRAK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8196" grpId="0" autoUpdateAnimBg="0"/>
      <p:bldP spid="648197" grpId="0" animBg="1" autoUpdateAnimBg="0"/>
      <p:bldP spid="648198" grpId="0" animBg="1"/>
      <p:bldP spid="648199" grpId="0" autoUpdateAnimBg="0"/>
      <p:bldP spid="648200" grpId="0" autoUpdateAnimBg="0"/>
      <p:bldP spid="648201" grpId="0" animBg="1"/>
      <p:bldP spid="648202" grpId="0" autoUpdateAnimBg="0"/>
      <p:bldP spid="648258" grpId="0" animBg="1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970" name="Rectangle 2"/>
          <p:cNvSpPr>
            <a:spLocks noGrp="1" noChangeArrowheads="1"/>
          </p:cNvSpPr>
          <p:nvPr>
            <p:ph type="ctrTitle"/>
          </p:nvPr>
        </p:nvSpPr>
        <p:spPr>
          <a:ln/>
          <a:extLst>
            <a:ext uri="{91240B29-F687-4F45-9708-019B960494DF}">
              <a14:hiddenLine xmlns:a14="http://schemas.microsoft.com/office/drawing/2010/main" w="9525" cap="flat" cmpd="sng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第2章  电路中等效的概念及其应用</a:t>
            </a:r>
          </a:p>
        </p:txBody>
      </p:sp>
      <p:sp>
        <p:nvSpPr>
          <p:cNvPr id="46797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9650" y="4267200"/>
            <a:ext cx="7162800" cy="1143000"/>
          </a:xfrm>
        </p:spPr>
        <p:txBody>
          <a:bodyPr/>
          <a:lstStyle/>
          <a:p>
            <a:pPr eaLnBrk="0" hangingPunct="0">
              <a:spcBef>
                <a:spcPct val="0"/>
              </a:spcBef>
              <a:buSzTx/>
            </a:pPr>
            <a:r>
              <a:rPr lang="zh-CN" altLang="en-US" b="0">
                <a:solidFill>
                  <a:schemeClr val="tx2"/>
                </a:solidFill>
                <a:ea typeface="隶书" panose="02010509060101010101" pitchFamily="49" charset="-122"/>
              </a:rPr>
              <a:t>华中科技大学电气与电子工程学院</a:t>
            </a:r>
          </a:p>
        </p:txBody>
      </p:sp>
      <p:sp>
        <p:nvSpPr>
          <p:cNvPr id="467972" name="Text Box 4"/>
          <p:cNvSpPr txBox="1">
            <a:spLocks noChangeArrowheads="1"/>
          </p:cNvSpPr>
          <p:nvPr/>
        </p:nvSpPr>
        <p:spPr bwMode="auto">
          <a:xfrm>
            <a:off x="5181600" y="5715000"/>
            <a:ext cx="3429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 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20</a:t>
            </a:r>
            <a:r>
              <a:rPr lang="en-US" altLang="zh-CN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12</a:t>
            </a:r>
            <a:r>
              <a:rPr lang="zh-CN" altLang="en-US" sz="2800">
                <a:solidFill>
                  <a:schemeClr val="tx2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年9月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467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4679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7970" grpId="0" build="p" autoUpdateAnimBg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6450" name="Text Box 2"/>
          <p:cNvSpPr txBox="1">
            <a:spLocks noChangeArrowheads="1"/>
          </p:cNvSpPr>
          <p:nvPr/>
        </p:nvSpPr>
        <p:spPr bwMode="auto">
          <a:xfrm>
            <a:off x="914400" y="152400"/>
            <a:ext cx="3886200" cy="592138"/>
          </a:xfrm>
          <a:prstGeom prst="rect">
            <a:avLst/>
          </a:prstGeom>
          <a:solidFill>
            <a:srgbClr val="590322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  <a:ea typeface="仿宋_GB2312" pitchFamily="49" charset="-122"/>
              </a:rPr>
              <a:t>理想电流源的串并联</a:t>
            </a:r>
          </a:p>
        </p:txBody>
      </p:sp>
      <p:sp>
        <p:nvSpPr>
          <p:cNvPr id="616451" name="Text Box 3"/>
          <p:cNvSpPr txBox="1">
            <a:spLocks noChangeArrowheads="1"/>
          </p:cNvSpPr>
          <p:nvPr/>
        </p:nvSpPr>
        <p:spPr bwMode="auto">
          <a:xfrm>
            <a:off x="1752600" y="990600"/>
            <a:ext cx="6553200" cy="94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可等效成一个理想电流源 </a:t>
            </a:r>
            <a:r>
              <a:rPr lang="en-US" altLang="zh-CN" sz="2800" i="1">
                <a:latin typeface="Times New Roman" panose="02020603050405020304" pitchFamily="18" charset="0"/>
              </a:rPr>
              <a:t>i 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S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（</a:t>
            </a:r>
            <a:r>
              <a:rPr lang="en-US" altLang="zh-CN" sz="28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CN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注意参考方向），即 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S</a:t>
            </a:r>
            <a:r>
              <a:rPr lang="en-US" altLang="zh-CN" sz="2800" i="1">
                <a:latin typeface="Times New Roman" panose="02020603050405020304" pitchFamily="18" charset="0"/>
              </a:rPr>
              <a:t>=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 </a:t>
            </a:r>
            <a:r>
              <a:rPr lang="en-US" altLang="zh-CN" sz="28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  <a:sym typeface="Symbol" panose="05050102010706020507" pitchFamily="18" charset="2"/>
              </a:rPr>
              <a:t>i</a:t>
            </a:r>
            <a:r>
              <a:rPr lang="en-US" altLang="zh-CN" sz="2800" i="1" baseline="-25000">
                <a:latin typeface="Times New Roman" panose="02020603050405020304" pitchFamily="18" charset="0"/>
                <a:sym typeface="Symbol" panose="05050102010706020507" pitchFamily="18" charset="2"/>
              </a:rPr>
              <a:t>Sk 。</a:t>
            </a:r>
          </a:p>
        </p:txBody>
      </p:sp>
      <p:sp>
        <p:nvSpPr>
          <p:cNvPr id="616452" name="Text Box 4"/>
          <p:cNvSpPr txBox="1">
            <a:spLocks noChangeArrowheads="1"/>
          </p:cNvSpPr>
          <p:nvPr/>
        </p:nvSpPr>
        <p:spPr bwMode="auto">
          <a:xfrm>
            <a:off x="1981200" y="4572000"/>
            <a:ext cx="6477000" cy="155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150000"/>
              </a:lnSpc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电流相同的理想电流源才能串联,并且每个电流源的端电压不能确定。</a:t>
            </a:r>
          </a:p>
        </p:txBody>
      </p:sp>
      <p:sp>
        <p:nvSpPr>
          <p:cNvPr id="616454" name="Rectangle 6"/>
          <p:cNvSpPr>
            <a:spLocks noChangeArrowheads="1"/>
          </p:cNvSpPr>
          <p:nvPr/>
        </p:nvSpPr>
        <p:spPr bwMode="auto">
          <a:xfrm>
            <a:off x="560388" y="4397375"/>
            <a:ext cx="1144587" cy="588963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串联:</a:t>
            </a:r>
          </a:p>
        </p:txBody>
      </p:sp>
      <p:sp>
        <p:nvSpPr>
          <p:cNvPr id="616455" name="Rectangle 7"/>
          <p:cNvSpPr>
            <a:spLocks noChangeArrowheads="1"/>
          </p:cNvSpPr>
          <p:nvPr/>
        </p:nvSpPr>
        <p:spPr bwMode="auto">
          <a:xfrm>
            <a:off x="577850" y="809625"/>
            <a:ext cx="14081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并联：</a:t>
            </a:r>
          </a:p>
        </p:txBody>
      </p:sp>
      <p:grpSp>
        <p:nvGrpSpPr>
          <p:cNvPr id="616495" name="Group 47"/>
          <p:cNvGrpSpPr>
            <a:grpSpLocks/>
          </p:cNvGrpSpPr>
          <p:nvPr/>
        </p:nvGrpSpPr>
        <p:grpSpPr bwMode="auto">
          <a:xfrm>
            <a:off x="990600" y="2319338"/>
            <a:ext cx="7010400" cy="2047875"/>
            <a:chOff x="624" y="1455"/>
            <a:chExt cx="3956" cy="1050"/>
          </a:xfrm>
        </p:grpSpPr>
        <p:sp>
          <p:nvSpPr>
            <p:cNvPr id="616453" name="AutoShape 5"/>
            <p:cNvSpPr>
              <a:spLocks noChangeArrowheads="1"/>
            </p:cNvSpPr>
            <p:nvPr/>
          </p:nvSpPr>
          <p:spPr bwMode="auto">
            <a:xfrm>
              <a:off x="2880" y="1728"/>
              <a:ext cx="432" cy="336"/>
            </a:xfrm>
            <a:prstGeom prst="rightArrow">
              <a:avLst>
                <a:gd name="adj1" fmla="val 50000"/>
                <a:gd name="adj2" fmla="val 32143"/>
              </a:avLst>
            </a:prstGeom>
            <a:solidFill>
              <a:srgbClr val="59032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16457" name="Group 9"/>
            <p:cNvGrpSpPr>
              <a:grpSpLocks/>
            </p:cNvGrpSpPr>
            <p:nvPr/>
          </p:nvGrpSpPr>
          <p:grpSpPr bwMode="auto">
            <a:xfrm>
              <a:off x="624" y="1728"/>
              <a:ext cx="288" cy="288"/>
              <a:chOff x="2304" y="2304"/>
              <a:chExt cx="288" cy="288"/>
            </a:xfrm>
          </p:grpSpPr>
          <p:sp>
            <p:nvSpPr>
              <p:cNvPr id="616458" name="Oval 10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16459" name="Line 11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16460" name="Line 12"/>
            <p:cNvSpPr>
              <a:spLocks noChangeShapeType="1"/>
            </p:cNvSpPr>
            <p:nvPr/>
          </p:nvSpPr>
          <p:spPr bwMode="auto">
            <a:xfrm>
              <a:off x="768" y="201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61" name="Line 13"/>
            <p:cNvSpPr>
              <a:spLocks noChangeShapeType="1"/>
            </p:cNvSpPr>
            <p:nvPr/>
          </p:nvSpPr>
          <p:spPr bwMode="auto">
            <a:xfrm flipV="1">
              <a:off x="768" y="153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62" name="Text Box 14"/>
            <p:cNvSpPr txBox="1">
              <a:spLocks noChangeArrowheads="1"/>
            </p:cNvSpPr>
            <p:nvPr/>
          </p:nvSpPr>
          <p:spPr bwMode="auto">
            <a:xfrm>
              <a:off x="864" y="1728"/>
              <a:ext cx="384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S1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grpSp>
          <p:nvGrpSpPr>
            <p:cNvPr id="616463" name="Group 15"/>
            <p:cNvGrpSpPr>
              <a:grpSpLocks/>
            </p:cNvGrpSpPr>
            <p:nvPr/>
          </p:nvGrpSpPr>
          <p:grpSpPr bwMode="auto">
            <a:xfrm>
              <a:off x="1248" y="1728"/>
              <a:ext cx="288" cy="288"/>
              <a:chOff x="2304" y="2304"/>
              <a:chExt cx="288" cy="288"/>
            </a:xfrm>
          </p:grpSpPr>
          <p:sp>
            <p:nvSpPr>
              <p:cNvPr id="616464" name="Oval 16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16465" name="Line 17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16466" name="Line 18"/>
            <p:cNvSpPr>
              <a:spLocks noChangeShapeType="1"/>
            </p:cNvSpPr>
            <p:nvPr/>
          </p:nvSpPr>
          <p:spPr bwMode="auto">
            <a:xfrm>
              <a:off x="1392" y="201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67" name="Line 19"/>
            <p:cNvSpPr>
              <a:spLocks noChangeShapeType="1"/>
            </p:cNvSpPr>
            <p:nvPr/>
          </p:nvSpPr>
          <p:spPr bwMode="auto">
            <a:xfrm flipV="1">
              <a:off x="1392" y="153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68" name="Text Box 20"/>
            <p:cNvSpPr txBox="1">
              <a:spLocks noChangeArrowheads="1"/>
            </p:cNvSpPr>
            <p:nvPr/>
          </p:nvSpPr>
          <p:spPr bwMode="auto">
            <a:xfrm>
              <a:off x="1488" y="1728"/>
              <a:ext cx="420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S2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grpSp>
          <p:nvGrpSpPr>
            <p:cNvPr id="616469" name="Group 21"/>
            <p:cNvGrpSpPr>
              <a:grpSpLocks/>
            </p:cNvGrpSpPr>
            <p:nvPr/>
          </p:nvGrpSpPr>
          <p:grpSpPr bwMode="auto">
            <a:xfrm>
              <a:off x="2004" y="1728"/>
              <a:ext cx="288" cy="288"/>
              <a:chOff x="2304" y="2304"/>
              <a:chExt cx="288" cy="288"/>
            </a:xfrm>
          </p:grpSpPr>
          <p:sp>
            <p:nvSpPr>
              <p:cNvPr id="616470" name="Oval 22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16471" name="Line 23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16472" name="Line 24"/>
            <p:cNvSpPr>
              <a:spLocks noChangeShapeType="1"/>
            </p:cNvSpPr>
            <p:nvPr/>
          </p:nvSpPr>
          <p:spPr bwMode="auto">
            <a:xfrm>
              <a:off x="2148" y="201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73" name="Line 25"/>
            <p:cNvSpPr>
              <a:spLocks noChangeShapeType="1"/>
            </p:cNvSpPr>
            <p:nvPr/>
          </p:nvSpPr>
          <p:spPr bwMode="auto">
            <a:xfrm flipV="1">
              <a:off x="2148" y="153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74" name="Text Box 26"/>
            <p:cNvSpPr txBox="1">
              <a:spLocks noChangeArrowheads="1"/>
            </p:cNvSpPr>
            <p:nvPr/>
          </p:nvSpPr>
          <p:spPr bwMode="auto">
            <a:xfrm>
              <a:off x="2256" y="1728"/>
              <a:ext cx="432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Sk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6475" name="Line 27"/>
            <p:cNvSpPr>
              <a:spLocks noChangeShapeType="1"/>
            </p:cNvSpPr>
            <p:nvPr/>
          </p:nvSpPr>
          <p:spPr bwMode="auto">
            <a:xfrm>
              <a:off x="768" y="2352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76" name="Line 28"/>
            <p:cNvSpPr>
              <a:spLocks noChangeShapeType="1"/>
            </p:cNvSpPr>
            <p:nvPr/>
          </p:nvSpPr>
          <p:spPr bwMode="auto">
            <a:xfrm>
              <a:off x="1392" y="2352"/>
              <a:ext cx="768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77" name="Line 29"/>
            <p:cNvSpPr>
              <a:spLocks noChangeShapeType="1"/>
            </p:cNvSpPr>
            <p:nvPr/>
          </p:nvSpPr>
          <p:spPr bwMode="auto">
            <a:xfrm>
              <a:off x="768" y="1536"/>
              <a:ext cx="62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78" name="Line 30"/>
            <p:cNvSpPr>
              <a:spLocks noChangeShapeType="1"/>
            </p:cNvSpPr>
            <p:nvPr/>
          </p:nvSpPr>
          <p:spPr bwMode="auto">
            <a:xfrm>
              <a:off x="2148" y="2352"/>
              <a:ext cx="4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79" name="Line 31"/>
            <p:cNvSpPr>
              <a:spLocks noChangeShapeType="1"/>
            </p:cNvSpPr>
            <p:nvPr/>
          </p:nvSpPr>
          <p:spPr bwMode="auto">
            <a:xfrm>
              <a:off x="1392" y="1536"/>
              <a:ext cx="756" cy="0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80" name="Line 32"/>
            <p:cNvSpPr>
              <a:spLocks noChangeShapeType="1"/>
            </p:cNvSpPr>
            <p:nvPr/>
          </p:nvSpPr>
          <p:spPr bwMode="auto">
            <a:xfrm>
              <a:off x="2148" y="1536"/>
              <a:ext cx="49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81" name="Text Box 33"/>
            <p:cNvSpPr txBox="1">
              <a:spLocks noChangeArrowheads="1"/>
            </p:cNvSpPr>
            <p:nvPr/>
          </p:nvSpPr>
          <p:spPr bwMode="auto">
            <a:xfrm>
              <a:off x="2596" y="1455"/>
              <a:ext cx="11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16482" name="Text Box 34"/>
            <p:cNvSpPr txBox="1">
              <a:spLocks noChangeArrowheads="1"/>
            </p:cNvSpPr>
            <p:nvPr/>
          </p:nvSpPr>
          <p:spPr bwMode="auto">
            <a:xfrm>
              <a:off x="2596" y="2271"/>
              <a:ext cx="11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grpSp>
          <p:nvGrpSpPr>
            <p:cNvPr id="616484" name="Group 36"/>
            <p:cNvGrpSpPr>
              <a:grpSpLocks/>
            </p:cNvGrpSpPr>
            <p:nvPr/>
          </p:nvGrpSpPr>
          <p:grpSpPr bwMode="auto">
            <a:xfrm>
              <a:off x="3600" y="1728"/>
              <a:ext cx="288" cy="288"/>
              <a:chOff x="2304" y="2304"/>
              <a:chExt cx="288" cy="288"/>
            </a:xfrm>
          </p:grpSpPr>
          <p:sp>
            <p:nvSpPr>
              <p:cNvPr id="616485" name="Oval 37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16486" name="Line 38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16487" name="Line 39"/>
            <p:cNvSpPr>
              <a:spLocks noChangeShapeType="1"/>
            </p:cNvSpPr>
            <p:nvPr/>
          </p:nvSpPr>
          <p:spPr bwMode="auto">
            <a:xfrm>
              <a:off x="3744" y="2016"/>
              <a:ext cx="0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88" name="Line 40"/>
            <p:cNvSpPr>
              <a:spLocks noChangeShapeType="1"/>
            </p:cNvSpPr>
            <p:nvPr/>
          </p:nvSpPr>
          <p:spPr bwMode="auto">
            <a:xfrm flipV="1">
              <a:off x="3744" y="153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89" name="Text Box 41"/>
            <p:cNvSpPr txBox="1">
              <a:spLocks noChangeArrowheads="1"/>
            </p:cNvSpPr>
            <p:nvPr/>
          </p:nvSpPr>
          <p:spPr bwMode="auto">
            <a:xfrm>
              <a:off x="3840" y="1728"/>
              <a:ext cx="33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6490" name="Line 42"/>
            <p:cNvSpPr>
              <a:spLocks noChangeShapeType="1"/>
            </p:cNvSpPr>
            <p:nvPr/>
          </p:nvSpPr>
          <p:spPr bwMode="auto">
            <a:xfrm>
              <a:off x="3744" y="2352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91" name="Line 43"/>
            <p:cNvSpPr>
              <a:spLocks noChangeShapeType="1"/>
            </p:cNvSpPr>
            <p:nvPr/>
          </p:nvSpPr>
          <p:spPr bwMode="auto">
            <a:xfrm>
              <a:off x="3744" y="1536"/>
              <a:ext cx="76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6492" name="Text Box 44"/>
            <p:cNvSpPr txBox="1">
              <a:spLocks noChangeArrowheads="1"/>
            </p:cNvSpPr>
            <p:nvPr/>
          </p:nvSpPr>
          <p:spPr bwMode="auto">
            <a:xfrm>
              <a:off x="4464" y="1455"/>
              <a:ext cx="11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16493" name="Text Box 45"/>
            <p:cNvSpPr txBox="1">
              <a:spLocks noChangeArrowheads="1"/>
            </p:cNvSpPr>
            <p:nvPr/>
          </p:nvSpPr>
          <p:spPr bwMode="auto">
            <a:xfrm>
              <a:off x="4464" y="2271"/>
              <a:ext cx="116" cy="2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616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164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164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75"/>
                                        <p:tgtEl>
                                          <p:spTgt spid="61645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3" presetClass="entr" presetSubtype="27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164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164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75"/>
                                        <p:tgtEl>
                                          <p:spTgt spid="616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6450" grpId="0" animBg="1" autoUpdateAnimBg="0"/>
      <p:bldP spid="616451" grpId="0" build="p" autoUpdateAnimBg="0"/>
      <p:bldP spid="616452" grpId="0" build="p" autoUpdateAnimBg="0"/>
      <p:bldP spid="616454" grpId="0" animBg="1" autoUpdateAnimBg="0"/>
      <p:bldP spid="616455" grpId="0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474" name="Text Box 2"/>
          <p:cNvSpPr txBox="1">
            <a:spLocks noChangeArrowheads="1"/>
          </p:cNvSpPr>
          <p:nvPr/>
        </p:nvSpPr>
        <p:spPr bwMode="auto">
          <a:xfrm>
            <a:off x="669925" y="3565525"/>
            <a:ext cx="74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例3:</a:t>
            </a:r>
          </a:p>
        </p:txBody>
      </p:sp>
      <p:sp>
        <p:nvSpPr>
          <p:cNvPr id="617475" name="Text Box 3"/>
          <p:cNvSpPr txBox="1">
            <a:spLocks noChangeArrowheads="1"/>
          </p:cNvSpPr>
          <p:nvPr/>
        </p:nvSpPr>
        <p:spPr bwMode="auto">
          <a:xfrm>
            <a:off x="593725" y="1973263"/>
            <a:ext cx="74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例2:</a:t>
            </a:r>
          </a:p>
        </p:txBody>
      </p:sp>
      <p:sp>
        <p:nvSpPr>
          <p:cNvPr id="617476" name="Text Box 4"/>
          <p:cNvSpPr txBox="1">
            <a:spLocks noChangeArrowheads="1"/>
          </p:cNvSpPr>
          <p:nvPr/>
        </p:nvSpPr>
        <p:spPr bwMode="auto">
          <a:xfrm>
            <a:off x="601663" y="465138"/>
            <a:ext cx="7461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例1:</a:t>
            </a:r>
          </a:p>
        </p:txBody>
      </p:sp>
      <p:sp>
        <p:nvSpPr>
          <p:cNvPr id="617477" name="Text Box 5"/>
          <p:cNvSpPr txBox="1">
            <a:spLocks noChangeArrowheads="1"/>
          </p:cNvSpPr>
          <p:nvPr/>
        </p:nvSpPr>
        <p:spPr bwMode="auto">
          <a:xfrm>
            <a:off x="7185025" y="4602163"/>
            <a:ext cx="1243013" cy="519112"/>
          </a:xfrm>
          <a:prstGeom prst="rect">
            <a:avLst/>
          </a:prstGeom>
          <a:solidFill>
            <a:srgbClr val="590322"/>
          </a:solidFill>
          <a:ln>
            <a:noFill/>
          </a:ln>
          <a:effectLst>
            <a:outerShdw dist="107763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1600">
                <a:latin typeface="Times New Roman" panose="02020603050405020304" pitchFamily="18" charset="0"/>
              </a:rPr>
              <a:t>s</a:t>
            </a:r>
            <a:r>
              <a:rPr lang="en-US" altLang="zh-CN" sz="2800">
                <a:latin typeface="Times New Roman" panose="02020603050405020304" pitchFamily="18" charset="0"/>
              </a:rPr>
              <a:t>=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1600">
                <a:latin typeface="Times New Roman" panose="02020603050405020304" pitchFamily="18" charset="0"/>
              </a:rPr>
              <a:t>s2</a:t>
            </a:r>
            <a:r>
              <a:rPr lang="en-US" altLang="zh-CN" sz="2800" i="1">
                <a:latin typeface="Times New Roman" panose="02020603050405020304" pitchFamily="18" charset="0"/>
              </a:rPr>
              <a:t>-i</a:t>
            </a:r>
            <a:r>
              <a:rPr lang="en-US" altLang="zh-CN" sz="1600">
                <a:latin typeface="Times New Roman" panose="02020603050405020304" pitchFamily="18" charset="0"/>
              </a:rPr>
              <a:t>s1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grpSp>
        <p:nvGrpSpPr>
          <p:cNvPr id="617580" name="Group 108"/>
          <p:cNvGrpSpPr>
            <a:grpSpLocks/>
          </p:cNvGrpSpPr>
          <p:nvPr/>
        </p:nvGrpSpPr>
        <p:grpSpPr bwMode="auto">
          <a:xfrm>
            <a:off x="1330325" y="603250"/>
            <a:ext cx="2251075" cy="1100138"/>
            <a:chOff x="838" y="380"/>
            <a:chExt cx="1418" cy="693"/>
          </a:xfrm>
        </p:grpSpPr>
        <p:sp>
          <p:nvSpPr>
            <p:cNvPr id="617479" name="Line 7"/>
            <p:cNvSpPr>
              <a:spLocks noChangeShapeType="1"/>
            </p:cNvSpPr>
            <p:nvPr/>
          </p:nvSpPr>
          <p:spPr bwMode="auto">
            <a:xfrm>
              <a:off x="1759" y="461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80" name="Oval 8"/>
            <p:cNvSpPr>
              <a:spLocks noChangeArrowheads="1"/>
            </p:cNvSpPr>
            <p:nvPr/>
          </p:nvSpPr>
          <p:spPr bwMode="auto">
            <a:xfrm>
              <a:off x="1651" y="658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81" name="Line 9"/>
            <p:cNvSpPr>
              <a:spLocks noChangeShapeType="1"/>
            </p:cNvSpPr>
            <p:nvPr/>
          </p:nvSpPr>
          <p:spPr bwMode="auto">
            <a:xfrm>
              <a:off x="1651" y="761"/>
              <a:ext cx="2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82" name="Line 10"/>
            <p:cNvSpPr>
              <a:spLocks noChangeShapeType="1"/>
            </p:cNvSpPr>
            <p:nvPr/>
          </p:nvSpPr>
          <p:spPr bwMode="auto">
            <a:xfrm flipV="1">
              <a:off x="1651" y="413"/>
              <a:ext cx="0" cy="2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83" name="Oval 11"/>
            <p:cNvSpPr>
              <a:spLocks noChangeArrowheads="1"/>
            </p:cNvSpPr>
            <p:nvPr/>
          </p:nvSpPr>
          <p:spPr bwMode="auto">
            <a:xfrm>
              <a:off x="1107" y="650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84" name="Line 12"/>
            <p:cNvSpPr>
              <a:spLocks noChangeShapeType="1"/>
            </p:cNvSpPr>
            <p:nvPr/>
          </p:nvSpPr>
          <p:spPr bwMode="auto">
            <a:xfrm>
              <a:off x="1215" y="487"/>
              <a:ext cx="0" cy="5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85" name="Line 13"/>
            <p:cNvSpPr>
              <a:spLocks noChangeShapeType="1"/>
            </p:cNvSpPr>
            <p:nvPr/>
          </p:nvSpPr>
          <p:spPr bwMode="auto">
            <a:xfrm>
              <a:off x="983" y="542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86" name="Line 14"/>
            <p:cNvSpPr>
              <a:spLocks noChangeShapeType="1"/>
            </p:cNvSpPr>
            <p:nvPr/>
          </p:nvSpPr>
          <p:spPr bwMode="auto">
            <a:xfrm rot="-5400000">
              <a:off x="977" y="535"/>
              <a:ext cx="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87" name="Line 15"/>
            <p:cNvSpPr>
              <a:spLocks noChangeShapeType="1"/>
            </p:cNvSpPr>
            <p:nvPr/>
          </p:nvSpPr>
          <p:spPr bwMode="auto">
            <a:xfrm>
              <a:off x="1001" y="941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88" name="Text Box 16"/>
            <p:cNvSpPr txBox="1">
              <a:spLocks noChangeArrowheads="1"/>
            </p:cNvSpPr>
            <p:nvPr/>
          </p:nvSpPr>
          <p:spPr bwMode="auto">
            <a:xfrm>
              <a:off x="838" y="559"/>
              <a:ext cx="2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r>
                <a:rPr lang="en-US" altLang="zh-CN" sz="1600">
                  <a:latin typeface="Times New Roman" panose="02020603050405020304" pitchFamily="18" charset="0"/>
                </a:rPr>
                <a:t>s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489" name="Line 17"/>
            <p:cNvSpPr>
              <a:spLocks noChangeShapeType="1"/>
            </p:cNvSpPr>
            <p:nvPr/>
          </p:nvSpPr>
          <p:spPr bwMode="auto">
            <a:xfrm>
              <a:off x="1215" y="965"/>
              <a:ext cx="0" cy="108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90" name="Line 18"/>
            <p:cNvSpPr>
              <a:spLocks noChangeShapeType="1"/>
            </p:cNvSpPr>
            <p:nvPr/>
          </p:nvSpPr>
          <p:spPr bwMode="auto">
            <a:xfrm>
              <a:off x="1215" y="413"/>
              <a:ext cx="0" cy="11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91" name="Line 19"/>
            <p:cNvSpPr>
              <a:spLocks noChangeShapeType="1"/>
            </p:cNvSpPr>
            <p:nvPr/>
          </p:nvSpPr>
          <p:spPr bwMode="auto">
            <a:xfrm>
              <a:off x="1215" y="413"/>
              <a:ext cx="10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92" name="Line 20"/>
            <p:cNvSpPr>
              <a:spLocks noChangeShapeType="1"/>
            </p:cNvSpPr>
            <p:nvPr/>
          </p:nvSpPr>
          <p:spPr bwMode="auto">
            <a:xfrm>
              <a:off x="1215" y="1061"/>
              <a:ext cx="100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93" name="Line 21"/>
            <p:cNvSpPr>
              <a:spLocks noChangeShapeType="1"/>
            </p:cNvSpPr>
            <p:nvPr/>
          </p:nvSpPr>
          <p:spPr bwMode="auto">
            <a:xfrm>
              <a:off x="1759" y="927"/>
              <a:ext cx="0" cy="1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94" name="Line 22"/>
            <p:cNvSpPr>
              <a:spLocks noChangeShapeType="1"/>
            </p:cNvSpPr>
            <p:nvPr/>
          </p:nvSpPr>
          <p:spPr bwMode="auto">
            <a:xfrm flipV="1">
              <a:off x="1761" y="413"/>
              <a:ext cx="0" cy="11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95" name="Text Box 23"/>
            <p:cNvSpPr txBox="1">
              <a:spLocks noChangeArrowheads="1"/>
            </p:cNvSpPr>
            <p:nvPr/>
          </p:nvSpPr>
          <p:spPr bwMode="auto">
            <a:xfrm>
              <a:off x="1459" y="583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  <a:r>
                <a:rPr lang="en-US" altLang="zh-CN" sz="1600">
                  <a:latin typeface="Times New Roman" panose="02020603050405020304" pitchFamily="18" charset="0"/>
                </a:rPr>
                <a:t>s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496" name="Oval 24"/>
            <p:cNvSpPr>
              <a:spLocks noChangeArrowheads="1"/>
            </p:cNvSpPr>
            <p:nvPr/>
          </p:nvSpPr>
          <p:spPr bwMode="auto">
            <a:xfrm>
              <a:off x="2209" y="1026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497" name="Oval 25"/>
            <p:cNvSpPr>
              <a:spLocks noChangeArrowheads="1"/>
            </p:cNvSpPr>
            <p:nvPr/>
          </p:nvSpPr>
          <p:spPr bwMode="auto">
            <a:xfrm>
              <a:off x="2208" y="380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17581" name="Group 109"/>
          <p:cNvGrpSpPr>
            <a:grpSpLocks/>
          </p:cNvGrpSpPr>
          <p:nvPr/>
        </p:nvGrpSpPr>
        <p:grpSpPr bwMode="auto">
          <a:xfrm>
            <a:off x="4419600" y="609600"/>
            <a:ext cx="1779588" cy="949325"/>
            <a:chOff x="2784" y="384"/>
            <a:chExt cx="1121" cy="598"/>
          </a:xfrm>
        </p:grpSpPr>
        <p:sp>
          <p:nvSpPr>
            <p:cNvPr id="617499" name="Oval 27"/>
            <p:cNvSpPr>
              <a:spLocks noChangeArrowheads="1"/>
            </p:cNvSpPr>
            <p:nvPr/>
          </p:nvSpPr>
          <p:spPr bwMode="auto">
            <a:xfrm>
              <a:off x="3037" y="581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00" name="Line 28"/>
            <p:cNvSpPr>
              <a:spLocks noChangeShapeType="1"/>
            </p:cNvSpPr>
            <p:nvPr/>
          </p:nvSpPr>
          <p:spPr bwMode="auto">
            <a:xfrm>
              <a:off x="3145" y="418"/>
              <a:ext cx="0" cy="5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01" name="Line 29"/>
            <p:cNvSpPr>
              <a:spLocks noChangeShapeType="1"/>
            </p:cNvSpPr>
            <p:nvPr/>
          </p:nvSpPr>
          <p:spPr bwMode="auto">
            <a:xfrm>
              <a:off x="2913" y="473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02" name="Line 30"/>
            <p:cNvSpPr>
              <a:spLocks noChangeShapeType="1"/>
            </p:cNvSpPr>
            <p:nvPr/>
          </p:nvSpPr>
          <p:spPr bwMode="auto">
            <a:xfrm rot="-5400000">
              <a:off x="2907" y="466"/>
              <a:ext cx="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03" name="Line 31"/>
            <p:cNvSpPr>
              <a:spLocks noChangeShapeType="1"/>
            </p:cNvSpPr>
            <p:nvPr/>
          </p:nvSpPr>
          <p:spPr bwMode="auto">
            <a:xfrm>
              <a:off x="2931" y="872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04" name="Text Box 32"/>
            <p:cNvSpPr txBox="1">
              <a:spLocks noChangeArrowheads="1"/>
            </p:cNvSpPr>
            <p:nvPr/>
          </p:nvSpPr>
          <p:spPr bwMode="auto">
            <a:xfrm>
              <a:off x="2784" y="480"/>
              <a:ext cx="2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r>
                <a:rPr lang="en-US" altLang="zh-CN" sz="1600" i="1">
                  <a:latin typeface="Times New Roman" panose="02020603050405020304" pitchFamily="18" charset="0"/>
                </a:rPr>
                <a:t>s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505" name="Oval 33"/>
            <p:cNvSpPr>
              <a:spLocks noChangeArrowheads="1"/>
            </p:cNvSpPr>
            <p:nvPr/>
          </p:nvSpPr>
          <p:spPr bwMode="auto">
            <a:xfrm>
              <a:off x="3858" y="384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06" name="Oval 34"/>
            <p:cNvSpPr>
              <a:spLocks noChangeArrowheads="1"/>
            </p:cNvSpPr>
            <p:nvPr/>
          </p:nvSpPr>
          <p:spPr bwMode="auto">
            <a:xfrm>
              <a:off x="3857" y="935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07" name="Line 35"/>
            <p:cNvSpPr>
              <a:spLocks noChangeShapeType="1"/>
            </p:cNvSpPr>
            <p:nvPr/>
          </p:nvSpPr>
          <p:spPr bwMode="auto">
            <a:xfrm>
              <a:off x="3145" y="418"/>
              <a:ext cx="7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08" name="Line 36"/>
            <p:cNvSpPr>
              <a:spLocks noChangeShapeType="1"/>
            </p:cNvSpPr>
            <p:nvPr/>
          </p:nvSpPr>
          <p:spPr bwMode="auto">
            <a:xfrm>
              <a:off x="3145" y="970"/>
              <a:ext cx="72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17509" name="AutoShape 37"/>
          <p:cNvSpPr>
            <a:spLocks noChangeArrowheads="1"/>
          </p:cNvSpPr>
          <p:nvPr/>
        </p:nvSpPr>
        <p:spPr bwMode="auto">
          <a:xfrm>
            <a:off x="3752850" y="981075"/>
            <a:ext cx="476250" cy="292100"/>
          </a:xfrm>
          <a:prstGeom prst="rightArrow">
            <a:avLst>
              <a:gd name="adj1" fmla="val 50000"/>
              <a:gd name="adj2" fmla="val 40761"/>
            </a:avLst>
          </a:prstGeom>
          <a:solidFill>
            <a:srgbClr val="59032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7510" name="AutoShape 38"/>
          <p:cNvSpPr>
            <a:spLocks noChangeArrowheads="1"/>
          </p:cNvSpPr>
          <p:nvPr/>
        </p:nvSpPr>
        <p:spPr bwMode="auto">
          <a:xfrm>
            <a:off x="4748213" y="4816475"/>
            <a:ext cx="476250" cy="292100"/>
          </a:xfrm>
          <a:prstGeom prst="rightArrow">
            <a:avLst>
              <a:gd name="adj1" fmla="val 50000"/>
              <a:gd name="adj2" fmla="val 40761"/>
            </a:avLst>
          </a:prstGeom>
          <a:solidFill>
            <a:srgbClr val="59032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17511" name="AutoShape 39"/>
          <p:cNvSpPr>
            <a:spLocks noChangeArrowheads="1"/>
          </p:cNvSpPr>
          <p:nvPr/>
        </p:nvSpPr>
        <p:spPr bwMode="auto">
          <a:xfrm>
            <a:off x="3524250" y="2620963"/>
            <a:ext cx="476250" cy="292100"/>
          </a:xfrm>
          <a:prstGeom prst="rightArrow">
            <a:avLst>
              <a:gd name="adj1" fmla="val 50000"/>
              <a:gd name="adj2" fmla="val 40761"/>
            </a:avLst>
          </a:prstGeom>
          <a:solidFill>
            <a:srgbClr val="590322"/>
          </a:solidFill>
          <a:ln w="1905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17583" name="Group 111"/>
          <p:cNvGrpSpPr>
            <a:grpSpLocks/>
          </p:cNvGrpSpPr>
          <p:nvPr/>
        </p:nvGrpSpPr>
        <p:grpSpPr bwMode="auto">
          <a:xfrm>
            <a:off x="1470025" y="2208213"/>
            <a:ext cx="1557338" cy="1071562"/>
            <a:chOff x="926" y="1391"/>
            <a:chExt cx="981" cy="675"/>
          </a:xfrm>
        </p:grpSpPr>
        <p:sp>
          <p:nvSpPr>
            <p:cNvPr id="617513" name="Oval 41"/>
            <p:cNvSpPr>
              <a:spLocks noChangeArrowheads="1"/>
            </p:cNvSpPr>
            <p:nvPr/>
          </p:nvSpPr>
          <p:spPr bwMode="auto">
            <a:xfrm>
              <a:off x="1178" y="1667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14" name="Line 42"/>
            <p:cNvSpPr>
              <a:spLocks noChangeShapeType="1"/>
            </p:cNvSpPr>
            <p:nvPr/>
          </p:nvSpPr>
          <p:spPr bwMode="auto">
            <a:xfrm>
              <a:off x="1296" y="1488"/>
              <a:ext cx="0" cy="5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15" name="Line 43"/>
            <p:cNvSpPr>
              <a:spLocks noChangeShapeType="1"/>
            </p:cNvSpPr>
            <p:nvPr/>
          </p:nvSpPr>
          <p:spPr bwMode="auto">
            <a:xfrm>
              <a:off x="1054" y="1559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16" name="Line 44"/>
            <p:cNvSpPr>
              <a:spLocks noChangeShapeType="1"/>
            </p:cNvSpPr>
            <p:nvPr/>
          </p:nvSpPr>
          <p:spPr bwMode="auto">
            <a:xfrm rot="-5400000">
              <a:off x="1048" y="1552"/>
              <a:ext cx="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17" name="Line 45"/>
            <p:cNvSpPr>
              <a:spLocks noChangeShapeType="1"/>
            </p:cNvSpPr>
            <p:nvPr/>
          </p:nvSpPr>
          <p:spPr bwMode="auto">
            <a:xfrm>
              <a:off x="1072" y="1958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18" name="Line 46"/>
            <p:cNvSpPr>
              <a:spLocks noChangeShapeType="1"/>
            </p:cNvSpPr>
            <p:nvPr/>
          </p:nvSpPr>
          <p:spPr bwMode="auto">
            <a:xfrm rot="16200000" flipV="1">
              <a:off x="1571" y="1201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19" name="Oval 47"/>
            <p:cNvSpPr>
              <a:spLocks noChangeArrowheads="1"/>
            </p:cNvSpPr>
            <p:nvPr/>
          </p:nvSpPr>
          <p:spPr bwMode="auto">
            <a:xfrm rot="16200000" flipV="1">
              <a:off x="1463" y="1398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20" name="Line 48"/>
            <p:cNvSpPr>
              <a:spLocks noChangeShapeType="1"/>
            </p:cNvSpPr>
            <p:nvPr/>
          </p:nvSpPr>
          <p:spPr bwMode="auto">
            <a:xfrm rot="16200000" flipV="1">
              <a:off x="1456" y="1494"/>
              <a:ext cx="2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21" name="Line 49"/>
            <p:cNvSpPr>
              <a:spLocks noChangeShapeType="1"/>
            </p:cNvSpPr>
            <p:nvPr/>
          </p:nvSpPr>
          <p:spPr bwMode="auto">
            <a:xfrm rot="-5400000">
              <a:off x="1797" y="1486"/>
              <a:ext cx="0" cy="2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22" name="Text Box 50"/>
            <p:cNvSpPr txBox="1">
              <a:spLocks noChangeArrowheads="1"/>
            </p:cNvSpPr>
            <p:nvPr/>
          </p:nvSpPr>
          <p:spPr bwMode="auto">
            <a:xfrm>
              <a:off x="926" y="1579"/>
              <a:ext cx="291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r>
                <a:rPr lang="en-US" altLang="zh-CN" sz="1600">
                  <a:latin typeface="Times New Roman" panose="02020603050405020304" pitchFamily="18" charset="0"/>
                </a:rPr>
                <a:t>s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523" name="Text Box 51"/>
            <p:cNvSpPr txBox="1">
              <a:spLocks noChangeArrowheads="1"/>
            </p:cNvSpPr>
            <p:nvPr/>
          </p:nvSpPr>
          <p:spPr bwMode="auto">
            <a:xfrm>
              <a:off x="1551" y="153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  <a:r>
                <a:rPr lang="en-US" altLang="zh-CN" sz="1600">
                  <a:latin typeface="Times New Roman" panose="02020603050405020304" pitchFamily="18" charset="0"/>
                </a:rPr>
                <a:t>s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524" name="Oval 52"/>
            <p:cNvSpPr>
              <a:spLocks noChangeArrowheads="1"/>
            </p:cNvSpPr>
            <p:nvPr/>
          </p:nvSpPr>
          <p:spPr bwMode="auto">
            <a:xfrm>
              <a:off x="1857" y="1475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25" name="Oval 53"/>
            <p:cNvSpPr>
              <a:spLocks noChangeArrowheads="1"/>
            </p:cNvSpPr>
            <p:nvPr/>
          </p:nvSpPr>
          <p:spPr bwMode="auto">
            <a:xfrm>
              <a:off x="1857" y="2019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26" name="Line 54"/>
            <p:cNvSpPr>
              <a:spLocks noChangeShapeType="1"/>
            </p:cNvSpPr>
            <p:nvPr/>
          </p:nvSpPr>
          <p:spPr bwMode="auto">
            <a:xfrm flipH="1">
              <a:off x="1284" y="2042"/>
              <a:ext cx="57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17582" name="Group 110"/>
          <p:cNvGrpSpPr>
            <a:grpSpLocks/>
          </p:cNvGrpSpPr>
          <p:nvPr/>
        </p:nvGrpSpPr>
        <p:grpSpPr bwMode="auto">
          <a:xfrm>
            <a:off x="4427538" y="2232025"/>
            <a:ext cx="1609725" cy="1017588"/>
            <a:chOff x="2789" y="1406"/>
            <a:chExt cx="1014" cy="641"/>
          </a:xfrm>
        </p:grpSpPr>
        <p:sp>
          <p:nvSpPr>
            <p:cNvPr id="617528" name="Line 56"/>
            <p:cNvSpPr>
              <a:spLocks noChangeShapeType="1"/>
            </p:cNvSpPr>
            <p:nvPr/>
          </p:nvSpPr>
          <p:spPr bwMode="auto">
            <a:xfrm>
              <a:off x="3101" y="1454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29" name="Oval 57"/>
            <p:cNvSpPr>
              <a:spLocks noChangeArrowheads="1"/>
            </p:cNvSpPr>
            <p:nvPr/>
          </p:nvSpPr>
          <p:spPr bwMode="auto">
            <a:xfrm>
              <a:off x="2993" y="1651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30" name="Line 58"/>
            <p:cNvSpPr>
              <a:spLocks noChangeShapeType="1"/>
            </p:cNvSpPr>
            <p:nvPr/>
          </p:nvSpPr>
          <p:spPr bwMode="auto">
            <a:xfrm>
              <a:off x="2993" y="1754"/>
              <a:ext cx="2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31" name="Line 59"/>
            <p:cNvSpPr>
              <a:spLocks noChangeShapeType="1"/>
            </p:cNvSpPr>
            <p:nvPr/>
          </p:nvSpPr>
          <p:spPr bwMode="auto">
            <a:xfrm flipV="1">
              <a:off x="2993" y="1406"/>
              <a:ext cx="0" cy="2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32" name="Text Box 60"/>
            <p:cNvSpPr txBox="1">
              <a:spLocks noChangeArrowheads="1"/>
            </p:cNvSpPr>
            <p:nvPr/>
          </p:nvSpPr>
          <p:spPr bwMode="auto">
            <a:xfrm>
              <a:off x="2789" y="142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  <a:r>
                <a:rPr lang="en-US" altLang="zh-CN" sz="1600">
                  <a:latin typeface="Times New Roman" panose="02020603050405020304" pitchFamily="18" charset="0"/>
                </a:rPr>
                <a:t>s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533" name="Oval 61"/>
            <p:cNvSpPr>
              <a:spLocks noChangeArrowheads="1"/>
            </p:cNvSpPr>
            <p:nvPr/>
          </p:nvSpPr>
          <p:spPr bwMode="auto">
            <a:xfrm>
              <a:off x="3756" y="1427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34" name="Oval 62"/>
            <p:cNvSpPr>
              <a:spLocks noChangeArrowheads="1"/>
            </p:cNvSpPr>
            <p:nvPr/>
          </p:nvSpPr>
          <p:spPr bwMode="auto">
            <a:xfrm>
              <a:off x="3743" y="2000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35" name="Line 63"/>
            <p:cNvSpPr>
              <a:spLocks noChangeShapeType="1"/>
            </p:cNvSpPr>
            <p:nvPr/>
          </p:nvSpPr>
          <p:spPr bwMode="auto">
            <a:xfrm>
              <a:off x="3093" y="1451"/>
              <a:ext cx="6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36" name="Line 64"/>
            <p:cNvSpPr>
              <a:spLocks noChangeShapeType="1"/>
            </p:cNvSpPr>
            <p:nvPr/>
          </p:nvSpPr>
          <p:spPr bwMode="auto">
            <a:xfrm>
              <a:off x="3093" y="2030"/>
              <a:ext cx="663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17584" name="Group 112"/>
          <p:cNvGrpSpPr>
            <a:grpSpLocks/>
          </p:cNvGrpSpPr>
          <p:nvPr/>
        </p:nvGrpSpPr>
        <p:grpSpPr bwMode="auto">
          <a:xfrm>
            <a:off x="1295400" y="3810000"/>
            <a:ext cx="3290888" cy="2133600"/>
            <a:chOff x="816" y="2400"/>
            <a:chExt cx="2073" cy="1344"/>
          </a:xfrm>
        </p:grpSpPr>
        <p:sp>
          <p:nvSpPr>
            <p:cNvPr id="617538" name="Oval 66"/>
            <p:cNvSpPr>
              <a:spLocks noChangeArrowheads="1"/>
            </p:cNvSpPr>
            <p:nvPr/>
          </p:nvSpPr>
          <p:spPr bwMode="auto">
            <a:xfrm>
              <a:off x="1139" y="2666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39" name="Line 67"/>
            <p:cNvSpPr>
              <a:spLocks noChangeShapeType="1"/>
            </p:cNvSpPr>
            <p:nvPr/>
          </p:nvSpPr>
          <p:spPr bwMode="auto">
            <a:xfrm>
              <a:off x="1247" y="2503"/>
              <a:ext cx="0" cy="5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0" name="Line 68"/>
            <p:cNvSpPr>
              <a:spLocks noChangeShapeType="1"/>
            </p:cNvSpPr>
            <p:nvPr/>
          </p:nvSpPr>
          <p:spPr bwMode="auto">
            <a:xfrm>
              <a:off x="1015" y="2558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1" name="Line 69"/>
            <p:cNvSpPr>
              <a:spLocks noChangeShapeType="1"/>
            </p:cNvSpPr>
            <p:nvPr/>
          </p:nvSpPr>
          <p:spPr bwMode="auto">
            <a:xfrm rot="-5400000">
              <a:off x="1009" y="2551"/>
              <a:ext cx="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2" name="Line 70"/>
            <p:cNvSpPr>
              <a:spLocks noChangeShapeType="1"/>
            </p:cNvSpPr>
            <p:nvPr/>
          </p:nvSpPr>
          <p:spPr bwMode="auto">
            <a:xfrm>
              <a:off x="1033" y="2957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3" name="Oval 71"/>
            <p:cNvSpPr>
              <a:spLocks noChangeArrowheads="1"/>
            </p:cNvSpPr>
            <p:nvPr/>
          </p:nvSpPr>
          <p:spPr bwMode="auto">
            <a:xfrm rot="16200000" flipV="1">
              <a:off x="2098" y="2407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4" name="Line 72"/>
            <p:cNvSpPr>
              <a:spLocks noChangeShapeType="1"/>
            </p:cNvSpPr>
            <p:nvPr/>
          </p:nvSpPr>
          <p:spPr bwMode="auto">
            <a:xfrm rot="16200000" flipV="1">
              <a:off x="2179" y="2215"/>
              <a:ext cx="0" cy="56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5" name="Line 73"/>
            <p:cNvSpPr>
              <a:spLocks noChangeShapeType="1"/>
            </p:cNvSpPr>
            <p:nvPr/>
          </p:nvSpPr>
          <p:spPr bwMode="auto">
            <a:xfrm rot="16200000" flipV="1">
              <a:off x="2374" y="2699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6" name="Line 74"/>
            <p:cNvSpPr>
              <a:spLocks noChangeShapeType="1"/>
            </p:cNvSpPr>
            <p:nvPr/>
          </p:nvSpPr>
          <p:spPr bwMode="auto">
            <a:xfrm flipV="1">
              <a:off x="2376" y="2700"/>
              <a:ext cx="9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7" name="Line 75"/>
            <p:cNvSpPr>
              <a:spLocks noChangeShapeType="1"/>
            </p:cNvSpPr>
            <p:nvPr/>
          </p:nvSpPr>
          <p:spPr bwMode="auto">
            <a:xfrm flipV="1">
              <a:off x="1964" y="2694"/>
              <a:ext cx="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8" name="Line 76"/>
            <p:cNvSpPr>
              <a:spLocks noChangeShapeType="1"/>
            </p:cNvSpPr>
            <p:nvPr/>
          </p:nvSpPr>
          <p:spPr bwMode="auto">
            <a:xfrm flipH="1" flipV="1">
              <a:off x="1249" y="3048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49" name="Oval 77"/>
            <p:cNvSpPr>
              <a:spLocks noChangeArrowheads="1"/>
            </p:cNvSpPr>
            <p:nvPr/>
          </p:nvSpPr>
          <p:spPr bwMode="auto">
            <a:xfrm flipH="1" flipV="1">
              <a:off x="1151" y="3235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50" name="Line 78"/>
            <p:cNvSpPr>
              <a:spLocks noChangeShapeType="1"/>
            </p:cNvSpPr>
            <p:nvPr/>
          </p:nvSpPr>
          <p:spPr bwMode="auto">
            <a:xfrm flipH="1" flipV="1">
              <a:off x="1151" y="3324"/>
              <a:ext cx="2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51" name="Line 79"/>
            <p:cNvSpPr>
              <a:spLocks noChangeShapeType="1"/>
            </p:cNvSpPr>
            <p:nvPr/>
          </p:nvSpPr>
          <p:spPr bwMode="auto">
            <a:xfrm flipH="1">
              <a:off x="1357" y="3451"/>
              <a:ext cx="0" cy="2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52" name="Line 80"/>
            <p:cNvSpPr>
              <a:spLocks noChangeShapeType="1"/>
            </p:cNvSpPr>
            <p:nvPr/>
          </p:nvSpPr>
          <p:spPr bwMode="auto">
            <a:xfrm flipH="1">
              <a:off x="1757" y="2799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53" name="Oval 81"/>
            <p:cNvSpPr>
              <a:spLocks noChangeArrowheads="1"/>
            </p:cNvSpPr>
            <p:nvPr/>
          </p:nvSpPr>
          <p:spPr bwMode="auto">
            <a:xfrm flipH="1">
              <a:off x="1659" y="2996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54" name="Line 82"/>
            <p:cNvSpPr>
              <a:spLocks noChangeShapeType="1"/>
            </p:cNvSpPr>
            <p:nvPr/>
          </p:nvSpPr>
          <p:spPr bwMode="auto">
            <a:xfrm flipH="1">
              <a:off x="1647" y="3099"/>
              <a:ext cx="2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55" name="Line 83"/>
            <p:cNvSpPr>
              <a:spLocks noChangeShapeType="1"/>
            </p:cNvSpPr>
            <p:nvPr/>
          </p:nvSpPr>
          <p:spPr bwMode="auto">
            <a:xfrm flipH="1" flipV="1">
              <a:off x="1853" y="2751"/>
              <a:ext cx="0" cy="2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56" name="Text Box 84"/>
            <p:cNvSpPr txBox="1">
              <a:spLocks noChangeArrowheads="1"/>
            </p:cNvSpPr>
            <p:nvPr/>
          </p:nvSpPr>
          <p:spPr bwMode="auto">
            <a:xfrm>
              <a:off x="816" y="2582"/>
              <a:ext cx="35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r>
                <a:rPr lang="en-US" altLang="zh-CN" sz="1600">
                  <a:latin typeface="Times New Roman" panose="02020603050405020304" pitchFamily="18" charset="0"/>
                </a:rPr>
                <a:t>s1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557" name="Text Box 85"/>
            <p:cNvSpPr txBox="1">
              <a:spLocks noChangeArrowheads="1"/>
            </p:cNvSpPr>
            <p:nvPr/>
          </p:nvSpPr>
          <p:spPr bwMode="auto">
            <a:xfrm>
              <a:off x="1864" y="2783"/>
              <a:ext cx="2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  <a:r>
                <a:rPr lang="en-US" altLang="zh-CN" sz="1600">
                  <a:latin typeface="Times New Roman" panose="02020603050405020304" pitchFamily="18" charset="0"/>
                </a:rPr>
                <a:t>s2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558" name="Text Box 86"/>
            <p:cNvSpPr txBox="1">
              <a:spLocks noChangeArrowheads="1"/>
            </p:cNvSpPr>
            <p:nvPr/>
          </p:nvSpPr>
          <p:spPr bwMode="auto">
            <a:xfrm>
              <a:off x="1358" y="3357"/>
              <a:ext cx="2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  <a:r>
                <a:rPr lang="en-US" altLang="zh-CN" sz="1600">
                  <a:latin typeface="Times New Roman" panose="02020603050405020304" pitchFamily="18" charset="0"/>
                </a:rPr>
                <a:t>s1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559" name="Oval 87"/>
            <p:cNvSpPr>
              <a:spLocks noChangeArrowheads="1"/>
            </p:cNvSpPr>
            <p:nvPr/>
          </p:nvSpPr>
          <p:spPr bwMode="auto">
            <a:xfrm>
              <a:off x="2842" y="2477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60" name="Oval 88"/>
            <p:cNvSpPr>
              <a:spLocks noChangeArrowheads="1"/>
            </p:cNvSpPr>
            <p:nvPr/>
          </p:nvSpPr>
          <p:spPr bwMode="auto">
            <a:xfrm>
              <a:off x="2829" y="3697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61" name="Text Box 89"/>
            <p:cNvSpPr txBox="1">
              <a:spLocks noChangeArrowheads="1"/>
            </p:cNvSpPr>
            <p:nvPr/>
          </p:nvSpPr>
          <p:spPr bwMode="auto">
            <a:xfrm>
              <a:off x="2033" y="2522"/>
              <a:ext cx="35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r>
                <a:rPr lang="en-US" altLang="zh-CN" sz="1600">
                  <a:latin typeface="Times New Roman" panose="02020603050405020304" pitchFamily="18" charset="0"/>
                </a:rPr>
                <a:t>s2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562" name="Line 90"/>
            <p:cNvSpPr>
              <a:spLocks noChangeShapeType="1"/>
            </p:cNvSpPr>
            <p:nvPr/>
          </p:nvSpPr>
          <p:spPr bwMode="auto">
            <a:xfrm>
              <a:off x="1247" y="2498"/>
              <a:ext cx="717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63" name="Line 91"/>
            <p:cNvSpPr>
              <a:spLocks noChangeShapeType="1"/>
            </p:cNvSpPr>
            <p:nvPr/>
          </p:nvSpPr>
          <p:spPr bwMode="auto">
            <a:xfrm flipV="1">
              <a:off x="2416" y="2498"/>
              <a:ext cx="426" cy="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64" name="Line 92"/>
            <p:cNvSpPr>
              <a:spLocks noChangeShapeType="1"/>
            </p:cNvSpPr>
            <p:nvPr/>
          </p:nvSpPr>
          <p:spPr bwMode="auto">
            <a:xfrm>
              <a:off x="1247" y="3511"/>
              <a:ext cx="0" cy="2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65" name="Line 93"/>
            <p:cNvSpPr>
              <a:spLocks noChangeShapeType="1"/>
            </p:cNvSpPr>
            <p:nvPr/>
          </p:nvSpPr>
          <p:spPr bwMode="auto">
            <a:xfrm>
              <a:off x="1247" y="3732"/>
              <a:ext cx="159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66" name="Line 94"/>
            <p:cNvSpPr>
              <a:spLocks noChangeShapeType="1"/>
            </p:cNvSpPr>
            <p:nvPr/>
          </p:nvSpPr>
          <p:spPr bwMode="auto">
            <a:xfrm>
              <a:off x="1755" y="2501"/>
              <a:ext cx="0" cy="3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67" name="Line 95"/>
            <p:cNvSpPr>
              <a:spLocks noChangeShapeType="1"/>
            </p:cNvSpPr>
            <p:nvPr/>
          </p:nvSpPr>
          <p:spPr bwMode="auto">
            <a:xfrm>
              <a:off x="1755" y="3288"/>
              <a:ext cx="0" cy="44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17585" name="Group 113"/>
          <p:cNvGrpSpPr>
            <a:grpSpLocks/>
          </p:cNvGrpSpPr>
          <p:nvPr/>
        </p:nvGrpSpPr>
        <p:grpSpPr bwMode="auto">
          <a:xfrm>
            <a:off x="5497513" y="4198938"/>
            <a:ext cx="1511300" cy="1403350"/>
            <a:chOff x="3463" y="2645"/>
            <a:chExt cx="952" cy="884"/>
          </a:xfrm>
        </p:grpSpPr>
        <p:sp>
          <p:nvSpPr>
            <p:cNvPr id="617569" name="Line 97"/>
            <p:cNvSpPr>
              <a:spLocks noChangeShapeType="1"/>
            </p:cNvSpPr>
            <p:nvPr/>
          </p:nvSpPr>
          <p:spPr bwMode="auto">
            <a:xfrm flipH="1">
              <a:off x="3573" y="2823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70" name="Oval 98"/>
            <p:cNvSpPr>
              <a:spLocks noChangeArrowheads="1"/>
            </p:cNvSpPr>
            <p:nvPr/>
          </p:nvSpPr>
          <p:spPr bwMode="auto">
            <a:xfrm flipH="1">
              <a:off x="3463" y="3020"/>
              <a:ext cx="206" cy="192"/>
            </a:xfrm>
            <a:prstGeom prst="ellipse">
              <a:avLst/>
            </a:prstGeom>
            <a:solidFill>
              <a:srgbClr val="590322"/>
            </a:solidFill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71" name="Line 99"/>
            <p:cNvSpPr>
              <a:spLocks noChangeShapeType="1"/>
            </p:cNvSpPr>
            <p:nvPr/>
          </p:nvSpPr>
          <p:spPr bwMode="auto">
            <a:xfrm flipH="1">
              <a:off x="3463" y="3123"/>
              <a:ext cx="20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72" name="Line 100"/>
            <p:cNvSpPr>
              <a:spLocks noChangeShapeType="1"/>
            </p:cNvSpPr>
            <p:nvPr/>
          </p:nvSpPr>
          <p:spPr bwMode="auto">
            <a:xfrm flipH="1" flipV="1">
              <a:off x="3693" y="2775"/>
              <a:ext cx="0" cy="22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73" name="Text Box 101"/>
            <p:cNvSpPr txBox="1">
              <a:spLocks noChangeArrowheads="1"/>
            </p:cNvSpPr>
            <p:nvPr/>
          </p:nvSpPr>
          <p:spPr bwMode="auto">
            <a:xfrm>
              <a:off x="3718" y="2748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  <a:r>
                <a:rPr lang="en-US" altLang="zh-CN" sz="1600">
                  <a:latin typeface="Times New Roman" panose="02020603050405020304" pitchFamily="18" charset="0"/>
                </a:rPr>
                <a:t>s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17574" name="Oval 102"/>
            <p:cNvSpPr>
              <a:spLocks noChangeArrowheads="1"/>
            </p:cNvSpPr>
            <p:nvPr/>
          </p:nvSpPr>
          <p:spPr bwMode="auto">
            <a:xfrm>
              <a:off x="4368" y="2645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75" name="Oval 103"/>
            <p:cNvSpPr>
              <a:spLocks noChangeArrowheads="1"/>
            </p:cNvSpPr>
            <p:nvPr/>
          </p:nvSpPr>
          <p:spPr bwMode="auto">
            <a:xfrm>
              <a:off x="4367" y="3481"/>
              <a:ext cx="47" cy="47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76" name="Line 104"/>
            <p:cNvSpPr>
              <a:spLocks noChangeShapeType="1"/>
            </p:cNvSpPr>
            <p:nvPr/>
          </p:nvSpPr>
          <p:spPr bwMode="auto">
            <a:xfrm>
              <a:off x="3571" y="2664"/>
              <a:ext cx="0" cy="1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77" name="Line 105"/>
            <p:cNvSpPr>
              <a:spLocks noChangeShapeType="1"/>
            </p:cNvSpPr>
            <p:nvPr/>
          </p:nvSpPr>
          <p:spPr bwMode="auto">
            <a:xfrm>
              <a:off x="3571" y="3336"/>
              <a:ext cx="0" cy="19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78" name="Line 106"/>
            <p:cNvSpPr>
              <a:spLocks noChangeShapeType="1"/>
            </p:cNvSpPr>
            <p:nvPr/>
          </p:nvSpPr>
          <p:spPr bwMode="auto">
            <a:xfrm>
              <a:off x="3583" y="2664"/>
              <a:ext cx="7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7579" name="Line 107"/>
            <p:cNvSpPr>
              <a:spLocks noChangeShapeType="1"/>
            </p:cNvSpPr>
            <p:nvPr/>
          </p:nvSpPr>
          <p:spPr bwMode="auto">
            <a:xfrm>
              <a:off x="3583" y="3516"/>
              <a:ext cx="785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17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17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17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617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617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617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617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7474" grpId="0" autoUpdateAnimBg="0"/>
      <p:bldP spid="617475" grpId="0" autoUpdateAnimBg="0"/>
      <p:bldP spid="617476" grpId="0" autoUpdateAnimBg="0"/>
      <p:bldP spid="617477" grpId="0" animBg="1" autoUpdateAnimBg="0"/>
      <p:bldP spid="617509" grpId="0" animBg="1"/>
      <p:bldP spid="617510" grpId="0" animBg="1"/>
      <p:bldP spid="617511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8498" name="Text Box 2"/>
          <p:cNvSpPr txBox="1">
            <a:spLocks noChangeArrowheads="1"/>
          </p:cNvSpPr>
          <p:nvPr/>
        </p:nvSpPr>
        <p:spPr bwMode="auto">
          <a:xfrm>
            <a:off x="685800" y="228600"/>
            <a:ext cx="5410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㈡  </a:t>
            </a:r>
            <a:r>
              <a:rPr lang="zh-CN" altLang="en-US">
                <a:latin typeface="Times New Roman" panose="02020603050405020304" pitchFamily="18" charset="0"/>
              </a:rPr>
              <a:t>电压源和电流源的等效互换</a:t>
            </a:r>
            <a:endParaRPr lang="zh-CN" altLang="en-US" sz="2800" b="0">
              <a:latin typeface="Times New Roman" panose="02020603050405020304" pitchFamily="18" charset="0"/>
            </a:endParaRPr>
          </a:p>
        </p:txBody>
      </p:sp>
      <p:sp>
        <p:nvSpPr>
          <p:cNvPr id="618499" name="Text Box 3"/>
          <p:cNvSpPr txBox="1">
            <a:spLocks noChangeArrowheads="1"/>
          </p:cNvSpPr>
          <p:nvPr/>
        </p:nvSpPr>
        <p:spPr bwMode="auto">
          <a:xfrm>
            <a:off x="457200" y="1219200"/>
            <a:ext cx="8229600" cy="140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666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857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047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一个实际电压源，可用一个理想电压源</a:t>
            </a: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S</a:t>
            </a:r>
            <a:r>
              <a:rPr lang="zh-CN" altLang="en-US">
                <a:latin typeface="Times New Roman" panose="02020603050405020304" pitchFamily="18" charset="0"/>
              </a:rPr>
              <a:t>与一个电阻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zh-CN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</a:rPr>
              <a:t>串联的支路模型来表征其特性。当它向外电路提供电流时，它的端电压</a:t>
            </a: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zh-CN" altLang="en-US">
                <a:latin typeface="Times New Roman" panose="02020603050405020304" pitchFamily="18" charset="0"/>
              </a:rPr>
              <a:t>总是小于</a:t>
            </a: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S</a:t>
            </a:r>
            <a:r>
              <a:rPr lang="en-US" altLang="zh-CN">
                <a:latin typeface="Times New Roman" panose="02020603050405020304" pitchFamily="18" charset="0"/>
              </a:rPr>
              <a:t> ，</a:t>
            </a:r>
            <a:r>
              <a:rPr lang="zh-CN" altLang="en-US">
                <a:latin typeface="Times New Roman" panose="02020603050405020304" pitchFamily="18" charset="0"/>
              </a:rPr>
              <a:t>电流越大端电压</a:t>
            </a: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zh-CN" altLang="en-US">
                <a:latin typeface="Times New Roman" panose="02020603050405020304" pitchFamily="18" charset="0"/>
              </a:rPr>
              <a:t>越小。</a:t>
            </a:r>
          </a:p>
        </p:txBody>
      </p:sp>
      <p:sp>
        <p:nvSpPr>
          <p:cNvPr id="618500" name="Rectangle 4"/>
          <p:cNvSpPr>
            <a:spLocks noChangeArrowheads="1"/>
          </p:cNvSpPr>
          <p:nvPr/>
        </p:nvSpPr>
        <p:spPr bwMode="auto">
          <a:xfrm>
            <a:off x="838200" y="838200"/>
            <a:ext cx="264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latin typeface="Times New Roman" panose="02020603050405020304" pitchFamily="18" charset="0"/>
              </a:rPr>
              <a:t>⒈实际电压源模型</a:t>
            </a:r>
          </a:p>
        </p:txBody>
      </p:sp>
      <p:sp>
        <p:nvSpPr>
          <p:cNvPr id="618501" name="Line 5"/>
          <p:cNvSpPr>
            <a:spLocks noChangeShapeType="1"/>
          </p:cNvSpPr>
          <p:nvPr/>
        </p:nvSpPr>
        <p:spPr bwMode="auto">
          <a:xfrm>
            <a:off x="5715000" y="4572000"/>
            <a:ext cx="1905000" cy="6858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18502" name="Group 6"/>
          <p:cNvGrpSpPr>
            <a:grpSpLocks/>
          </p:cNvGrpSpPr>
          <p:nvPr/>
        </p:nvGrpSpPr>
        <p:grpSpPr bwMode="auto">
          <a:xfrm>
            <a:off x="5486400" y="3810000"/>
            <a:ext cx="2438400" cy="2209800"/>
            <a:chOff x="624" y="1632"/>
            <a:chExt cx="1536" cy="1392"/>
          </a:xfrm>
        </p:grpSpPr>
        <p:sp>
          <p:nvSpPr>
            <p:cNvPr id="618503" name="Line 7"/>
            <p:cNvSpPr>
              <a:spLocks noChangeShapeType="1"/>
            </p:cNvSpPr>
            <p:nvPr/>
          </p:nvSpPr>
          <p:spPr bwMode="auto">
            <a:xfrm>
              <a:off x="624" y="2736"/>
              <a:ext cx="148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504" name="Line 8"/>
            <p:cNvSpPr>
              <a:spLocks noChangeShapeType="1"/>
            </p:cNvSpPr>
            <p:nvPr/>
          </p:nvSpPr>
          <p:spPr bwMode="auto">
            <a:xfrm flipV="1">
              <a:off x="768" y="1824"/>
              <a:ext cx="0" cy="91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505" name="Text Box 9"/>
            <p:cNvSpPr txBox="1">
              <a:spLocks noChangeArrowheads="1"/>
            </p:cNvSpPr>
            <p:nvPr/>
          </p:nvSpPr>
          <p:spPr bwMode="auto">
            <a:xfrm>
              <a:off x="768" y="163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8506" name="Text Box 10"/>
            <p:cNvSpPr txBox="1">
              <a:spLocks noChangeArrowheads="1"/>
            </p:cNvSpPr>
            <p:nvPr/>
          </p:nvSpPr>
          <p:spPr bwMode="auto">
            <a:xfrm>
              <a:off x="1968" y="2736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8507" name="Group 11"/>
          <p:cNvGrpSpPr>
            <a:grpSpLocks/>
          </p:cNvGrpSpPr>
          <p:nvPr/>
        </p:nvGrpSpPr>
        <p:grpSpPr bwMode="auto">
          <a:xfrm>
            <a:off x="5181600" y="4267200"/>
            <a:ext cx="2514600" cy="457200"/>
            <a:chOff x="3264" y="2688"/>
            <a:chExt cx="1584" cy="288"/>
          </a:xfrm>
        </p:grpSpPr>
        <p:sp>
          <p:nvSpPr>
            <p:cNvPr id="618508" name="Line 12"/>
            <p:cNvSpPr>
              <a:spLocks noChangeShapeType="1"/>
            </p:cNvSpPr>
            <p:nvPr/>
          </p:nvSpPr>
          <p:spPr bwMode="auto">
            <a:xfrm>
              <a:off x="3600" y="2880"/>
              <a:ext cx="1248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509" name="Text Box 13"/>
            <p:cNvSpPr txBox="1">
              <a:spLocks noChangeArrowheads="1"/>
            </p:cNvSpPr>
            <p:nvPr/>
          </p:nvSpPr>
          <p:spPr bwMode="auto">
            <a:xfrm>
              <a:off x="3264" y="268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</p:grpSp>
      <p:sp>
        <p:nvSpPr>
          <p:cNvPr id="618510" name="Text Box 14"/>
          <p:cNvSpPr txBox="1">
            <a:spLocks noChangeArrowheads="1"/>
          </p:cNvSpPr>
          <p:nvPr/>
        </p:nvSpPr>
        <p:spPr bwMode="auto">
          <a:xfrm>
            <a:off x="1676400" y="51816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u=u</a:t>
            </a:r>
            <a:r>
              <a:rPr lang="en-US" altLang="zh-CN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– R</a:t>
            </a:r>
            <a:r>
              <a:rPr lang="en-US" altLang="zh-CN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618511" name="Text Box 15"/>
          <p:cNvSpPr txBox="1">
            <a:spLocks noChangeArrowheads="1"/>
          </p:cNvSpPr>
          <p:nvPr/>
        </p:nvSpPr>
        <p:spPr bwMode="auto">
          <a:xfrm>
            <a:off x="990600" y="5791200"/>
            <a:ext cx="4013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>
                <a:latin typeface="Times New Roman" panose="02020603050405020304" pitchFamily="18" charset="0"/>
              </a:rPr>
              <a:t>: </a:t>
            </a:r>
            <a:r>
              <a:rPr lang="zh-CN" altLang="en-US">
                <a:latin typeface="Times New Roman" panose="02020603050405020304" pitchFamily="18" charset="0"/>
              </a:rPr>
              <a:t>电源内阻,一般很小。</a:t>
            </a:r>
          </a:p>
        </p:txBody>
      </p:sp>
      <p:grpSp>
        <p:nvGrpSpPr>
          <p:cNvPr id="618532" name="Group 36"/>
          <p:cNvGrpSpPr>
            <a:grpSpLocks/>
          </p:cNvGrpSpPr>
          <p:nvPr/>
        </p:nvGrpSpPr>
        <p:grpSpPr bwMode="auto">
          <a:xfrm>
            <a:off x="1143000" y="2590800"/>
            <a:ext cx="2133600" cy="2393950"/>
            <a:chOff x="720" y="1632"/>
            <a:chExt cx="1344" cy="1508"/>
          </a:xfrm>
        </p:grpSpPr>
        <p:sp>
          <p:nvSpPr>
            <p:cNvPr id="618513" name="Text Box 17"/>
            <p:cNvSpPr txBox="1">
              <a:spLocks noChangeArrowheads="1"/>
            </p:cNvSpPr>
            <p:nvPr/>
          </p:nvSpPr>
          <p:spPr bwMode="auto">
            <a:xfrm>
              <a:off x="1488" y="163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18515" name="Oval 19"/>
            <p:cNvSpPr>
              <a:spLocks noChangeArrowheads="1"/>
            </p:cNvSpPr>
            <p:nvPr/>
          </p:nvSpPr>
          <p:spPr bwMode="auto">
            <a:xfrm>
              <a:off x="1077" y="2164"/>
              <a:ext cx="288" cy="288"/>
            </a:xfrm>
            <a:prstGeom prst="ellipse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8516" name="Text Box 20"/>
            <p:cNvSpPr txBox="1">
              <a:spLocks noChangeArrowheads="1"/>
            </p:cNvSpPr>
            <p:nvPr/>
          </p:nvSpPr>
          <p:spPr bwMode="auto">
            <a:xfrm>
              <a:off x="936" y="193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618517" name="Text Box 21"/>
            <p:cNvSpPr txBox="1">
              <a:spLocks noChangeArrowheads="1"/>
            </p:cNvSpPr>
            <p:nvPr/>
          </p:nvSpPr>
          <p:spPr bwMode="auto">
            <a:xfrm>
              <a:off x="949" y="226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618518" name="Text Box 22"/>
            <p:cNvSpPr txBox="1">
              <a:spLocks noChangeArrowheads="1"/>
            </p:cNvSpPr>
            <p:nvPr/>
          </p:nvSpPr>
          <p:spPr bwMode="auto">
            <a:xfrm>
              <a:off x="720" y="211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8519" name="Freeform 23"/>
            <p:cNvSpPr>
              <a:spLocks/>
            </p:cNvSpPr>
            <p:nvPr/>
          </p:nvSpPr>
          <p:spPr bwMode="auto">
            <a:xfrm>
              <a:off x="1218" y="2045"/>
              <a:ext cx="2" cy="1059"/>
            </a:xfrm>
            <a:custGeom>
              <a:avLst/>
              <a:gdLst>
                <a:gd name="T0" fmla="*/ 0 w 2"/>
                <a:gd name="T1" fmla="*/ 0 h 1059"/>
                <a:gd name="T2" fmla="*/ 2 w 2"/>
                <a:gd name="T3" fmla="*/ 1059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1059">
                  <a:moveTo>
                    <a:pt x="0" y="0"/>
                  </a:moveTo>
                  <a:lnTo>
                    <a:pt x="2" y="1059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520" name="Freeform 24"/>
            <p:cNvSpPr>
              <a:spLocks/>
            </p:cNvSpPr>
            <p:nvPr/>
          </p:nvSpPr>
          <p:spPr bwMode="auto">
            <a:xfrm>
              <a:off x="1212" y="2052"/>
              <a:ext cx="660" cy="1"/>
            </a:xfrm>
            <a:custGeom>
              <a:avLst/>
              <a:gdLst>
                <a:gd name="T0" fmla="*/ 0 w 660"/>
                <a:gd name="T1" fmla="*/ 0 h 1"/>
                <a:gd name="T2" fmla="*/ 660 w 66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60" h="1">
                  <a:moveTo>
                    <a:pt x="0" y="0"/>
                  </a:moveTo>
                  <a:lnTo>
                    <a:pt x="66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521" name="Freeform 25"/>
            <p:cNvSpPr>
              <a:spLocks/>
            </p:cNvSpPr>
            <p:nvPr/>
          </p:nvSpPr>
          <p:spPr bwMode="auto">
            <a:xfrm>
              <a:off x="1221" y="3105"/>
              <a:ext cx="651" cy="2"/>
            </a:xfrm>
            <a:custGeom>
              <a:avLst/>
              <a:gdLst>
                <a:gd name="T0" fmla="*/ 0 w 651"/>
                <a:gd name="T1" fmla="*/ 2 h 2"/>
                <a:gd name="T2" fmla="*/ 651 w 651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1" h="2">
                  <a:moveTo>
                    <a:pt x="0" y="2"/>
                  </a:moveTo>
                  <a:lnTo>
                    <a:pt x="651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522" name="Line 26"/>
            <p:cNvSpPr>
              <a:spLocks noChangeShapeType="1"/>
            </p:cNvSpPr>
            <p:nvPr/>
          </p:nvSpPr>
          <p:spPr bwMode="auto">
            <a:xfrm>
              <a:off x="1344" y="192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523" name="Rectangle 27"/>
            <p:cNvSpPr>
              <a:spLocks noChangeArrowheads="1"/>
            </p:cNvSpPr>
            <p:nvPr/>
          </p:nvSpPr>
          <p:spPr bwMode="auto">
            <a:xfrm>
              <a:off x="1164" y="2640"/>
              <a:ext cx="120" cy="28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8524" name="Text Box 28"/>
            <p:cNvSpPr txBox="1">
              <a:spLocks noChangeArrowheads="1"/>
            </p:cNvSpPr>
            <p:nvPr/>
          </p:nvSpPr>
          <p:spPr bwMode="auto">
            <a:xfrm>
              <a:off x="864" y="264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8525" name="Text Box 29"/>
            <p:cNvSpPr txBox="1">
              <a:spLocks noChangeArrowheads="1"/>
            </p:cNvSpPr>
            <p:nvPr/>
          </p:nvSpPr>
          <p:spPr bwMode="auto">
            <a:xfrm>
              <a:off x="1728" y="206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+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18526" name="Text Box 30"/>
            <p:cNvSpPr txBox="1">
              <a:spLocks noChangeArrowheads="1"/>
            </p:cNvSpPr>
            <p:nvPr/>
          </p:nvSpPr>
          <p:spPr bwMode="auto">
            <a:xfrm>
              <a:off x="1776" y="240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8527" name="Text Box 31"/>
            <p:cNvSpPr txBox="1">
              <a:spLocks noChangeArrowheads="1"/>
            </p:cNvSpPr>
            <p:nvPr/>
          </p:nvSpPr>
          <p:spPr bwMode="auto">
            <a:xfrm>
              <a:off x="1776" y="268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_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18528" name="Oval 32"/>
            <p:cNvSpPr>
              <a:spLocks noChangeArrowheads="1"/>
            </p:cNvSpPr>
            <p:nvPr/>
          </p:nvSpPr>
          <p:spPr bwMode="auto">
            <a:xfrm>
              <a:off x="1872" y="201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8529" name="Oval 33"/>
            <p:cNvSpPr>
              <a:spLocks noChangeArrowheads="1"/>
            </p:cNvSpPr>
            <p:nvPr/>
          </p:nvSpPr>
          <p:spPr bwMode="auto">
            <a:xfrm>
              <a:off x="1872" y="3072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18530" name="Text Box 34"/>
          <p:cNvSpPr txBox="1">
            <a:spLocks noChangeArrowheads="1"/>
          </p:cNvSpPr>
          <p:nvPr/>
        </p:nvSpPr>
        <p:spPr bwMode="auto">
          <a:xfrm>
            <a:off x="4267200" y="2971800"/>
            <a:ext cx="426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S</a:t>
            </a:r>
            <a:r>
              <a:rPr lang="en-US" altLang="zh-CN">
                <a:latin typeface="Times New Roman" panose="02020603050405020304" pitchFamily="18" charset="0"/>
              </a:rPr>
              <a:t>=</a:t>
            </a: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S</a:t>
            </a:r>
            <a:r>
              <a:rPr lang="zh-CN" altLang="zh-CN">
                <a:latin typeface="Times New Roman" panose="02020603050405020304" pitchFamily="18" charset="0"/>
              </a:rPr>
              <a:t>时，其</a:t>
            </a:r>
            <a:r>
              <a:rPr lang="zh-CN" altLang="en-US">
                <a:latin typeface="Times New Roman" panose="02020603050405020304" pitchFamily="18" charset="0"/>
              </a:rPr>
              <a:t>外特性曲线如下：</a:t>
            </a:r>
          </a:p>
        </p:txBody>
      </p:sp>
      <p:sp>
        <p:nvSpPr>
          <p:cNvPr id="618531" name="Rectangle 35"/>
          <p:cNvSpPr>
            <a:spLocks noChangeArrowheads="1"/>
          </p:cNvSpPr>
          <p:nvPr/>
        </p:nvSpPr>
        <p:spPr bwMode="auto">
          <a:xfrm>
            <a:off x="7162800" y="4648200"/>
            <a:ext cx="1196975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1800" i="1">
                <a:solidFill>
                  <a:srgbClr val="FFFF00"/>
                </a:solidFill>
                <a:latin typeface="Times New Roman" panose="02020603050405020304" pitchFamily="18" charset="0"/>
              </a:rPr>
              <a:t>u=u</a:t>
            </a:r>
            <a:r>
              <a:rPr lang="en-US" altLang="zh-CN" sz="1800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zh-CN" sz="180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1800" i="1">
                <a:solidFill>
                  <a:srgbClr val="FFFF00"/>
                </a:solidFill>
                <a:latin typeface="Times New Roman" panose="02020603050405020304" pitchFamily="18" charset="0"/>
              </a:rPr>
              <a:t>– R</a:t>
            </a:r>
            <a:r>
              <a:rPr lang="en-US" altLang="zh-CN" sz="1800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180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1800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84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84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85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85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75"/>
                                        <p:tgtEl>
                                          <p:spTgt spid="618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618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618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185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85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185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6185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8" presetClass="entr" presetSubtype="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4" dur="500"/>
                                        <p:tgtEl>
                                          <p:spTgt spid="6185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8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185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6185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498" grpId="0" autoUpdateAnimBg="0"/>
      <p:bldP spid="618499" grpId="0" build="p" autoUpdateAnimBg="0"/>
      <p:bldP spid="618500" grpId="0" autoUpdateAnimBg="0"/>
      <p:bldP spid="618501" grpId="0" animBg="1"/>
      <p:bldP spid="618510" grpId="0" autoUpdateAnimBg="0"/>
      <p:bldP spid="618511" grpId="0" autoUpdateAnimBg="0"/>
      <p:bldP spid="618530" grpId="0" autoUpdateAnimBg="0"/>
      <p:bldP spid="618531" grpId="0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9522" name="Rectangle 2"/>
          <p:cNvSpPr>
            <a:spLocks noChangeArrowheads="1"/>
          </p:cNvSpPr>
          <p:nvPr/>
        </p:nvSpPr>
        <p:spPr bwMode="auto">
          <a:xfrm>
            <a:off x="381000" y="304800"/>
            <a:ext cx="26479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>
                <a:latin typeface="Times New Roman" panose="02020603050405020304" pitchFamily="18" charset="0"/>
              </a:rPr>
              <a:t>⒉实际电流源模型</a:t>
            </a:r>
          </a:p>
        </p:txBody>
      </p:sp>
      <p:sp>
        <p:nvSpPr>
          <p:cNvPr id="619523" name="Text Box 3"/>
          <p:cNvSpPr txBox="1">
            <a:spLocks noChangeArrowheads="1"/>
          </p:cNvSpPr>
          <p:nvPr/>
        </p:nvSpPr>
        <p:spPr bwMode="auto">
          <a:xfrm>
            <a:off x="762000" y="822325"/>
            <a:ext cx="7696200" cy="1844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一个实际电流源，可用一个电流为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S</a:t>
            </a:r>
            <a:r>
              <a:rPr lang="en-US" altLang="zh-CN">
                <a:latin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</a:rPr>
              <a:t>的理想电流源和一个内电导 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G</a:t>
            </a:r>
            <a:r>
              <a:rPr lang="en-US" altLang="zh-CN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</a:rPr>
              <a:t>并联的模型来表征其特性。当它向外电路供给电流时，并不是全部流出，其中一部分将在内部流动，随着端电压的增加，输出电流减小。</a:t>
            </a:r>
          </a:p>
        </p:txBody>
      </p:sp>
      <p:sp>
        <p:nvSpPr>
          <p:cNvPr id="619524" name="Line 4"/>
          <p:cNvSpPr>
            <a:spLocks noChangeShapeType="1"/>
          </p:cNvSpPr>
          <p:nvPr/>
        </p:nvSpPr>
        <p:spPr bwMode="auto">
          <a:xfrm flipH="1" flipV="1">
            <a:off x="6362700" y="4114800"/>
            <a:ext cx="533400" cy="1676400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19525" name="Group 5"/>
          <p:cNvGrpSpPr>
            <a:grpSpLocks/>
          </p:cNvGrpSpPr>
          <p:nvPr/>
        </p:nvGrpSpPr>
        <p:grpSpPr bwMode="auto">
          <a:xfrm>
            <a:off x="5181600" y="3962400"/>
            <a:ext cx="2895600" cy="2225675"/>
            <a:chOff x="480" y="1632"/>
            <a:chExt cx="1824" cy="1402"/>
          </a:xfrm>
        </p:grpSpPr>
        <p:sp>
          <p:nvSpPr>
            <p:cNvPr id="619526" name="Line 6"/>
            <p:cNvSpPr>
              <a:spLocks noChangeShapeType="1"/>
            </p:cNvSpPr>
            <p:nvPr/>
          </p:nvSpPr>
          <p:spPr bwMode="auto">
            <a:xfrm>
              <a:off x="480" y="2784"/>
              <a:ext cx="182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27" name="Line 7"/>
            <p:cNvSpPr>
              <a:spLocks noChangeShapeType="1"/>
            </p:cNvSpPr>
            <p:nvPr/>
          </p:nvSpPr>
          <p:spPr bwMode="auto">
            <a:xfrm flipV="1">
              <a:off x="624" y="1680"/>
              <a:ext cx="0" cy="124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28" name="Text Box 8"/>
            <p:cNvSpPr txBox="1">
              <a:spLocks noChangeArrowheads="1"/>
            </p:cNvSpPr>
            <p:nvPr/>
          </p:nvSpPr>
          <p:spPr bwMode="auto">
            <a:xfrm>
              <a:off x="624" y="1632"/>
              <a:ext cx="1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u</a:t>
              </a:r>
              <a:endParaRPr lang="en-US" altLang="zh-CN" sz="2000">
                <a:latin typeface="Times New Roman" panose="02020603050405020304" pitchFamily="18" charset="0"/>
              </a:endParaRPr>
            </a:p>
          </p:txBody>
        </p:sp>
        <p:sp>
          <p:nvSpPr>
            <p:cNvPr id="619529" name="Text Box 9"/>
            <p:cNvSpPr txBox="1">
              <a:spLocks noChangeArrowheads="1"/>
            </p:cNvSpPr>
            <p:nvPr/>
          </p:nvSpPr>
          <p:spPr bwMode="auto">
            <a:xfrm>
              <a:off x="2112" y="2784"/>
              <a:ext cx="1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i</a:t>
              </a:r>
              <a:endParaRPr lang="en-US" altLang="zh-CN" sz="2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9530" name="Group 10"/>
          <p:cNvGrpSpPr>
            <a:grpSpLocks/>
          </p:cNvGrpSpPr>
          <p:nvPr/>
        </p:nvGrpSpPr>
        <p:grpSpPr bwMode="auto">
          <a:xfrm>
            <a:off x="6781800" y="4114800"/>
            <a:ext cx="457200" cy="2133600"/>
            <a:chOff x="1488" y="1728"/>
            <a:chExt cx="288" cy="1344"/>
          </a:xfrm>
        </p:grpSpPr>
        <p:sp>
          <p:nvSpPr>
            <p:cNvPr id="619531" name="Line 11"/>
            <p:cNvSpPr>
              <a:spLocks noChangeShapeType="1"/>
            </p:cNvSpPr>
            <p:nvPr/>
          </p:nvSpPr>
          <p:spPr bwMode="auto">
            <a:xfrm flipV="1">
              <a:off x="1584" y="1728"/>
              <a:ext cx="0" cy="1056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32" name="Text Box 12"/>
            <p:cNvSpPr txBox="1">
              <a:spLocks noChangeArrowheads="1"/>
            </p:cNvSpPr>
            <p:nvPr/>
          </p:nvSpPr>
          <p:spPr bwMode="auto">
            <a:xfrm>
              <a:off x="1488" y="278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solidFill>
                    <a:schemeClr val="tx2"/>
                  </a:solidFill>
                  <a:latin typeface="Times New Roman" panose="02020603050405020304" pitchFamily="18" charset="0"/>
                </a:rPr>
                <a:t>S</a:t>
              </a:r>
              <a:endParaRPr lang="en-US" altLang="zh-CN" sz="20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19533" name="Group 13"/>
          <p:cNvGrpSpPr>
            <a:grpSpLocks/>
          </p:cNvGrpSpPr>
          <p:nvPr/>
        </p:nvGrpSpPr>
        <p:grpSpPr bwMode="auto">
          <a:xfrm>
            <a:off x="5029200" y="4556125"/>
            <a:ext cx="1676400" cy="1631950"/>
            <a:chOff x="384" y="2006"/>
            <a:chExt cx="1056" cy="1028"/>
          </a:xfrm>
        </p:grpSpPr>
        <p:sp>
          <p:nvSpPr>
            <p:cNvPr id="619534" name="Line 14"/>
            <p:cNvSpPr>
              <a:spLocks noChangeShapeType="1"/>
            </p:cNvSpPr>
            <p:nvPr/>
          </p:nvSpPr>
          <p:spPr bwMode="auto">
            <a:xfrm>
              <a:off x="1344" y="2112"/>
              <a:ext cx="0" cy="672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35" name="Line 15"/>
            <p:cNvSpPr>
              <a:spLocks noChangeShapeType="1"/>
            </p:cNvSpPr>
            <p:nvPr/>
          </p:nvSpPr>
          <p:spPr bwMode="auto">
            <a:xfrm>
              <a:off x="624" y="2112"/>
              <a:ext cx="720" cy="0"/>
            </a:xfrm>
            <a:prstGeom prst="line">
              <a:avLst/>
            </a:prstGeom>
            <a:noFill/>
            <a:ln w="12700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36" name="Text Box 16"/>
            <p:cNvSpPr txBox="1">
              <a:spLocks noChangeArrowheads="1"/>
            </p:cNvSpPr>
            <p:nvPr/>
          </p:nvSpPr>
          <p:spPr bwMode="auto">
            <a:xfrm>
              <a:off x="384" y="2006"/>
              <a:ext cx="1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U</a:t>
              </a:r>
              <a:endParaRPr lang="en-US" altLang="zh-CN" sz="2000">
                <a:latin typeface="Times New Roman" panose="02020603050405020304" pitchFamily="18" charset="0"/>
              </a:endParaRPr>
            </a:p>
          </p:txBody>
        </p:sp>
        <p:sp>
          <p:nvSpPr>
            <p:cNvPr id="619537" name="Text Box 17"/>
            <p:cNvSpPr txBox="1">
              <a:spLocks noChangeArrowheads="1"/>
            </p:cNvSpPr>
            <p:nvPr/>
          </p:nvSpPr>
          <p:spPr bwMode="auto">
            <a:xfrm>
              <a:off x="1248" y="2784"/>
              <a:ext cx="19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I</a:t>
              </a:r>
              <a:endParaRPr lang="en-US" altLang="zh-CN" sz="2000">
                <a:latin typeface="Times New Roman" panose="02020603050405020304" pitchFamily="18" charset="0"/>
              </a:endParaRPr>
            </a:p>
          </p:txBody>
        </p:sp>
      </p:grpSp>
      <p:sp>
        <p:nvSpPr>
          <p:cNvPr id="619538" name="Text Box 18"/>
          <p:cNvSpPr txBox="1">
            <a:spLocks noChangeArrowheads="1"/>
          </p:cNvSpPr>
          <p:nvPr/>
        </p:nvSpPr>
        <p:spPr bwMode="auto">
          <a:xfrm>
            <a:off x="1676400" y="4876800"/>
            <a:ext cx="1600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i=i</a:t>
            </a:r>
            <a:r>
              <a:rPr lang="en-US" altLang="zh-CN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S 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– G</a:t>
            </a:r>
            <a:r>
              <a:rPr lang="en-US" altLang="zh-CN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u</a:t>
            </a:r>
            <a:endParaRPr lang="en-US" altLang="zh-CN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19563" name="Group 43"/>
          <p:cNvGrpSpPr>
            <a:grpSpLocks/>
          </p:cNvGrpSpPr>
          <p:nvPr/>
        </p:nvGrpSpPr>
        <p:grpSpPr bwMode="auto">
          <a:xfrm>
            <a:off x="914400" y="2819400"/>
            <a:ext cx="2743200" cy="1784350"/>
            <a:chOff x="576" y="1776"/>
            <a:chExt cx="1728" cy="1124"/>
          </a:xfrm>
        </p:grpSpPr>
        <p:sp>
          <p:nvSpPr>
            <p:cNvPr id="619540" name="Freeform 20"/>
            <p:cNvSpPr>
              <a:spLocks/>
            </p:cNvSpPr>
            <p:nvPr/>
          </p:nvSpPr>
          <p:spPr bwMode="auto">
            <a:xfrm>
              <a:off x="870" y="2042"/>
              <a:ext cx="1245" cy="4"/>
            </a:xfrm>
            <a:custGeom>
              <a:avLst/>
              <a:gdLst>
                <a:gd name="T0" fmla="*/ 0 w 1245"/>
                <a:gd name="T1" fmla="*/ 4 h 4"/>
                <a:gd name="T2" fmla="*/ 1245 w 1245"/>
                <a:gd name="T3" fmla="*/ 0 h 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45" h="4">
                  <a:moveTo>
                    <a:pt x="0" y="4"/>
                  </a:moveTo>
                  <a:lnTo>
                    <a:pt x="1245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41" name="Text Box 21"/>
            <p:cNvSpPr txBox="1">
              <a:spLocks noChangeArrowheads="1"/>
            </p:cNvSpPr>
            <p:nvPr/>
          </p:nvSpPr>
          <p:spPr bwMode="auto">
            <a:xfrm>
              <a:off x="1920" y="177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9542" name="Text Box 22"/>
            <p:cNvSpPr txBox="1">
              <a:spLocks noChangeArrowheads="1"/>
            </p:cNvSpPr>
            <p:nvPr/>
          </p:nvSpPr>
          <p:spPr bwMode="auto">
            <a:xfrm>
              <a:off x="1488" y="230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G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9543" name="Text Box 23"/>
            <p:cNvSpPr txBox="1">
              <a:spLocks noChangeArrowheads="1"/>
            </p:cNvSpPr>
            <p:nvPr/>
          </p:nvSpPr>
          <p:spPr bwMode="auto">
            <a:xfrm>
              <a:off x="1920" y="2028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+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19544" name="Text Box 24"/>
            <p:cNvSpPr txBox="1">
              <a:spLocks noChangeArrowheads="1"/>
            </p:cNvSpPr>
            <p:nvPr/>
          </p:nvSpPr>
          <p:spPr bwMode="auto">
            <a:xfrm>
              <a:off x="1968" y="235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9545" name="Text Box 25"/>
            <p:cNvSpPr txBox="1">
              <a:spLocks noChangeArrowheads="1"/>
            </p:cNvSpPr>
            <p:nvPr/>
          </p:nvSpPr>
          <p:spPr bwMode="auto">
            <a:xfrm>
              <a:off x="2016" y="249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_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19546" name="Freeform 26"/>
            <p:cNvSpPr>
              <a:spLocks/>
            </p:cNvSpPr>
            <p:nvPr/>
          </p:nvSpPr>
          <p:spPr bwMode="auto">
            <a:xfrm>
              <a:off x="859" y="2867"/>
              <a:ext cx="1253" cy="3"/>
            </a:xfrm>
            <a:custGeom>
              <a:avLst/>
              <a:gdLst>
                <a:gd name="T0" fmla="*/ 0 w 1253"/>
                <a:gd name="T1" fmla="*/ 3 h 3"/>
                <a:gd name="T2" fmla="*/ 1253 w 1253"/>
                <a:gd name="T3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53" h="3">
                  <a:moveTo>
                    <a:pt x="0" y="3"/>
                  </a:moveTo>
                  <a:lnTo>
                    <a:pt x="1253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47" name="Freeform 27"/>
            <p:cNvSpPr>
              <a:spLocks/>
            </p:cNvSpPr>
            <p:nvPr/>
          </p:nvSpPr>
          <p:spPr bwMode="auto">
            <a:xfrm>
              <a:off x="876" y="2046"/>
              <a:ext cx="1" cy="834"/>
            </a:xfrm>
            <a:custGeom>
              <a:avLst/>
              <a:gdLst>
                <a:gd name="T0" fmla="*/ 0 w 1"/>
                <a:gd name="T1" fmla="*/ 0 h 834"/>
                <a:gd name="T2" fmla="*/ 1 w 1"/>
                <a:gd name="T3" fmla="*/ 834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834">
                  <a:moveTo>
                    <a:pt x="0" y="0"/>
                  </a:moveTo>
                  <a:lnTo>
                    <a:pt x="1" y="834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19548" name="Group 28"/>
            <p:cNvGrpSpPr>
              <a:grpSpLocks/>
            </p:cNvGrpSpPr>
            <p:nvPr/>
          </p:nvGrpSpPr>
          <p:grpSpPr bwMode="auto">
            <a:xfrm>
              <a:off x="720" y="2352"/>
              <a:ext cx="288" cy="288"/>
              <a:chOff x="2304" y="2304"/>
              <a:chExt cx="288" cy="288"/>
            </a:xfrm>
          </p:grpSpPr>
          <p:sp>
            <p:nvSpPr>
              <p:cNvPr id="619549" name="Oval 29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19550" name="Line 30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19551" name="Freeform 31"/>
            <p:cNvSpPr>
              <a:spLocks/>
            </p:cNvSpPr>
            <p:nvPr/>
          </p:nvSpPr>
          <p:spPr bwMode="auto">
            <a:xfrm>
              <a:off x="1452" y="2046"/>
              <a:ext cx="1" cy="834"/>
            </a:xfrm>
            <a:custGeom>
              <a:avLst/>
              <a:gdLst>
                <a:gd name="T0" fmla="*/ 0 w 1"/>
                <a:gd name="T1" fmla="*/ 834 h 834"/>
                <a:gd name="T2" fmla="*/ 0 w 1"/>
                <a:gd name="T3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834">
                  <a:moveTo>
                    <a:pt x="0" y="834"/>
                  </a:move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52" name="Rectangle 32"/>
            <p:cNvSpPr>
              <a:spLocks noChangeArrowheads="1"/>
            </p:cNvSpPr>
            <p:nvPr/>
          </p:nvSpPr>
          <p:spPr bwMode="auto">
            <a:xfrm>
              <a:off x="1392" y="2304"/>
              <a:ext cx="120" cy="28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19553" name="Text Box 33"/>
            <p:cNvSpPr txBox="1">
              <a:spLocks noChangeArrowheads="1"/>
            </p:cNvSpPr>
            <p:nvPr/>
          </p:nvSpPr>
          <p:spPr bwMode="auto">
            <a:xfrm>
              <a:off x="576" y="201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19554" name="Line 34"/>
            <p:cNvSpPr>
              <a:spLocks noChangeShapeType="1"/>
            </p:cNvSpPr>
            <p:nvPr/>
          </p:nvSpPr>
          <p:spPr bwMode="auto">
            <a:xfrm>
              <a:off x="1584" y="1920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55" name="Line 35"/>
            <p:cNvSpPr>
              <a:spLocks noChangeShapeType="1"/>
            </p:cNvSpPr>
            <p:nvPr/>
          </p:nvSpPr>
          <p:spPr bwMode="auto">
            <a:xfrm rot="-5400000">
              <a:off x="480" y="2496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56" name="Oval 36"/>
            <p:cNvSpPr>
              <a:spLocks noChangeArrowheads="1"/>
            </p:cNvSpPr>
            <p:nvPr/>
          </p:nvSpPr>
          <p:spPr bwMode="auto">
            <a:xfrm>
              <a:off x="2112" y="201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57" name="Oval 37"/>
            <p:cNvSpPr>
              <a:spLocks noChangeArrowheads="1"/>
            </p:cNvSpPr>
            <p:nvPr/>
          </p:nvSpPr>
          <p:spPr bwMode="auto">
            <a:xfrm>
              <a:off x="2112" y="2832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19558" name="Text Box 38"/>
          <p:cNvSpPr txBox="1">
            <a:spLocks noChangeArrowheads="1"/>
          </p:cNvSpPr>
          <p:nvPr/>
        </p:nvSpPr>
        <p:spPr bwMode="auto">
          <a:xfrm>
            <a:off x="4419600" y="3048000"/>
            <a:ext cx="44735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S</a:t>
            </a:r>
            <a:r>
              <a:rPr lang="en-US" altLang="zh-CN">
                <a:latin typeface="Times New Roman" panose="02020603050405020304" pitchFamily="18" charset="0"/>
              </a:rPr>
              <a:t>=</a:t>
            </a: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S</a:t>
            </a:r>
            <a:r>
              <a:rPr lang="zh-CN" altLang="zh-CN">
                <a:latin typeface="Times New Roman" panose="02020603050405020304" pitchFamily="18" charset="0"/>
              </a:rPr>
              <a:t>时，其</a:t>
            </a:r>
            <a:r>
              <a:rPr lang="zh-CN" altLang="en-US">
                <a:latin typeface="Times New Roman" panose="02020603050405020304" pitchFamily="18" charset="0"/>
              </a:rPr>
              <a:t>外特性曲线如下：</a:t>
            </a:r>
          </a:p>
        </p:txBody>
      </p:sp>
      <p:sp>
        <p:nvSpPr>
          <p:cNvPr id="619559" name="Text Box 39"/>
          <p:cNvSpPr txBox="1">
            <a:spLocks noChangeArrowheads="1"/>
          </p:cNvSpPr>
          <p:nvPr/>
        </p:nvSpPr>
        <p:spPr bwMode="auto">
          <a:xfrm>
            <a:off x="838200" y="5486400"/>
            <a:ext cx="3810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G</a:t>
            </a:r>
            <a:r>
              <a:rPr lang="en-US" altLang="zh-CN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</a:rPr>
              <a:t>:</a:t>
            </a:r>
            <a:r>
              <a:rPr lang="en-US" altLang="zh-CN">
                <a:latin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</a:rPr>
              <a:t>电源内电导,一般很小。</a:t>
            </a:r>
          </a:p>
        </p:txBody>
      </p:sp>
      <p:grpSp>
        <p:nvGrpSpPr>
          <p:cNvPr id="619560" name="Group 40"/>
          <p:cNvGrpSpPr>
            <a:grpSpLocks/>
          </p:cNvGrpSpPr>
          <p:nvPr/>
        </p:nvGrpSpPr>
        <p:grpSpPr bwMode="auto">
          <a:xfrm>
            <a:off x="6457950" y="4267200"/>
            <a:ext cx="685800" cy="457200"/>
            <a:chOff x="1284" y="1824"/>
            <a:chExt cx="432" cy="288"/>
          </a:xfrm>
        </p:grpSpPr>
        <p:sp>
          <p:nvSpPr>
            <p:cNvPr id="619561" name="Line 41"/>
            <p:cNvSpPr>
              <a:spLocks noChangeShapeType="1"/>
            </p:cNvSpPr>
            <p:nvPr/>
          </p:nvSpPr>
          <p:spPr bwMode="auto">
            <a:xfrm>
              <a:off x="1344" y="2112"/>
              <a:ext cx="24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19562" name="Text Box 42"/>
            <p:cNvSpPr txBox="1">
              <a:spLocks noChangeArrowheads="1"/>
            </p:cNvSpPr>
            <p:nvPr/>
          </p:nvSpPr>
          <p:spPr bwMode="auto">
            <a:xfrm>
              <a:off x="1284" y="1824"/>
              <a:ext cx="432" cy="2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000" i="1">
                  <a:latin typeface="Times New Roman" panose="02020603050405020304" pitchFamily="18" charset="0"/>
                </a:rPr>
                <a:t>GU</a:t>
              </a:r>
              <a:endParaRPr lang="en-US" altLang="zh-CN" sz="20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95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95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"/>
                                        <p:tgtEl>
                                          <p:spTgt spid="6195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6825"/>
                            </p:stCondLst>
                            <p:childTnLst>
                              <p:par>
                                <p:cTn id="1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6195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195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195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" fill="hold"/>
                                        <p:tgtEl>
                                          <p:spTgt spid="6195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" fill="hold"/>
                                        <p:tgtEl>
                                          <p:spTgt spid="6195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195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195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6" presetClass="entr" presetSubtype="4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39" dur="500"/>
                                        <p:tgtEl>
                                          <p:spTgt spid="619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195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6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8" dur="500"/>
                                        <p:tgtEl>
                                          <p:spTgt spid="619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50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2" dur="500"/>
                                        <p:tgtEl>
                                          <p:spTgt spid="6195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22" grpId="0" autoUpdateAnimBg="0"/>
      <p:bldP spid="619523" grpId="0" build="p" autoUpdateAnimBg="0"/>
      <p:bldP spid="619524" grpId="0" animBg="1"/>
      <p:bldP spid="619538" grpId="0" autoUpdateAnimBg="0"/>
      <p:bldP spid="619558" grpId="0" autoUpdateAnimBg="0"/>
      <p:bldP spid="619559" grpId="0" autoUpdateAnimBg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546" name="Text Box 2"/>
          <p:cNvSpPr txBox="1">
            <a:spLocks noChangeArrowheads="1"/>
          </p:cNvSpPr>
          <p:nvPr/>
        </p:nvSpPr>
        <p:spPr bwMode="auto">
          <a:xfrm>
            <a:off x="457200" y="349250"/>
            <a:ext cx="3124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仿宋_GB2312" pitchFamily="49" charset="-122"/>
              </a:rPr>
              <a:t>⒊电源的等效变换</a:t>
            </a:r>
          </a:p>
        </p:txBody>
      </p:sp>
      <p:sp>
        <p:nvSpPr>
          <p:cNvPr id="620547" name="Text Box 3"/>
          <p:cNvSpPr txBox="1">
            <a:spLocks noChangeArrowheads="1"/>
          </p:cNvSpPr>
          <p:nvPr/>
        </p:nvSpPr>
        <p:spPr bwMode="auto">
          <a:xfrm>
            <a:off x="990600" y="685800"/>
            <a:ext cx="7543800" cy="1406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ea typeface="仿宋_GB2312" pitchFamily="49" charset="-122"/>
              </a:rPr>
              <a:t>本小节将说明实际电压源、实际电流源两种模型可以进行等效变换，所谓的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  <a:ea typeface="仿宋_GB2312" pitchFamily="49" charset="-122"/>
              </a:rPr>
              <a:t>等效</a:t>
            </a:r>
            <a:r>
              <a:rPr lang="zh-CN" altLang="en-US">
                <a:latin typeface="Times New Roman" panose="02020603050405020304" pitchFamily="18" charset="0"/>
                <a:ea typeface="仿宋_GB2312" pitchFamily="49" charset="-122"/>
              </a:rPr>
              <a:t>是指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  <a:ea typeface="仿宋_GB2312" pitchFamily="49" charset="-122"/>
              </a:rPr>
              <a:t>端口的电压、电流在转换过程中保持不变。</a:t>
            </a:r>
          </a:p>
        </p:txBody>
      </p:sp>
      <p:sp>
        <p:nvSpPr>
          <p:cNvPr id="620548" name="Text Box 4"/>
          <p:cNvSpPr txBox="1">
            <a:spLocks noChangeArrowheads="1"/>
          </p:cNvSpPr>
          <p:nvPr/>
        </p:nvSpPr>
        <p:spPr bwMode="auto">
          <a:xfrm>
            <a:off x="1828800" y="4572000"/>
            <a:ext cx="1752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u=u</a:t>
            </a:r>
            <a:r>
              <a:rPr lang="en-US" altLang="zh-CN" baseline="-25000">
                <a:latin typeface="Times New Roman" panose="02020603050405020304" pitchFamily="18" charset="0"/>
              </a:rPr>
              <a:t>S </a:t>
            </a:r>
            <a:r>
              <a:rPr lang="en-US" altLang="zh-CN" i="1" baseline="-25000">
                <a:latin typeface="Times New Roman" panose="02020603050405020304" pitchFamily="18" charset="0"/>
              </a:rPr>
              <a:t> </a:t>
            </a:r>
            <a:r>
              <a:rPr lang="en-US" altLang="zh-CN" i="1">
                <a:latin typeface="Times New Roman" panose="02020603050405020304" pitchFamily="18" charset="0"/>
              </a:rPr>
              <a:t>– R</a:t>
            </a:r>
            <a:r>
              <a:rPr lang="en-US" altLang="zh-CN" baseline="-25000">
                <a:latin typeface="Times New Roman" panose="02020603050405020304" pitchFamily="18" charset="0"/>
              </a:rPr>
              <a:t>i</a:t>
            </a:r>
            <a:r>
              <a:rPr lang="en-US" altLang="zh-CN">
                <a:latin typeface="Times New Roman" panose="02020603050405020304" pitchFamily="18" charset="0"/>
              </a:rPr>
              <a:t> </a:t>
            </a:r>
            <a:r>
              <a:rPr lang="en-US" altLang="zh-CN" i="1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620549" name="Text Box 5"/>
          <p:cNvSpPr txBox="1">
            <a:spLocks noChangeArrowheads="1"/>
          </p:cNvSpPr>
          <p:nvPr/>
        </p:nvSpPr>
        <p:spPr bwMode="auto">
          <a:xfrm>
            <a:off x="5410200" y="469265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 =i</a:t>
            </a:r>
            <a:r>
              <a:rPr lang="en-US" altLang="zh-CN" baseline="-25000">
                <a:latin typeface="Times New Roman" panose="02020603050405020304" pitchFamily="18" charset="0"/>
              </a:rPr>
              <a:t>S</a:t>
            </a:r>
            <a:r>
              <a:rPr lang="en-US" altLang="zh-CN" i="1" baseline="-25000">
                <a:latin typeface="Times New Roman" panose="02020603050405020304" pitchFamily="18" charset="0"/>
              </a:rPr>
              <a:t> </a:t>
            </a:r>
            <a:r>
              <a:rPr lang="en-US" altLang="zh-CN" i="1">
                <a:latin typeface="Times New Roman" panose="02020603050405020304" pitchFamily="18" charset="0"/>
              </a:rPr>
              <a:t>– R</a:t>
            </a:r>
            <a:r>
              <a:rPr lang="en-US" altLang="zh-CN" i="1" baseline="-25000">
                <a:latin typeface="Times New Roman" panose="02020603050405020304" pitchFamily="18" charset="0"/>
              </a:rPr>
              <a:t>P</a:t>
            </a:r>
            <a:r>
              <a:rPr lang="en-US" altLang="zh-CN" i="1">
                <a:latin typeface="Times New Roman" panose="02020603050405020304" pitchFamily="18" charset="0"/>
              </a:rPr>
              <a:t>u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0550" name="Text Box 6"/>
          <p:cNvSpPr txBox="1">
            <a:spLocks noChangeArrowheads="1"/>
          </p:cNvSpPr>
          <p:nvPr/>
        </p:nvSpPr>
        <p:spPr bwMode="auto">
          <a:xfrm>
            <a:off x="1752600" y="5105400"/>
            <a:ext cx="2209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 = u</a:t>
            </a:r>
            <a:r>
              <a:rPr lang="en-US" altLang="zh-CN" baseline="-25000">
                <a:latin typeface="Times New Roman" panose="02020603050405020304" pitchFamily="18" charset="0"/>
              </a:rPr>
              <a:t>S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i</a:t>
            </a:r>
            <a:r>
              <a:rPr lang="en-US" altLang="zh-CN" i="1" baseline="-25000">
                <a:latin typeface="Times New Roman" panose="02020603050405020304" pitchFamily="18" charset="0"/>
              </a:rPr>
              <a:t> </a:t>
            </a:r>
            <a:r>
              <a:rPr lang="en-US" altLang="zh-CN" i="1">
                <a:latin typeface="Times New Roman" panose="02020603050405020304" pitchFamily="18" charset="0"/>
              </a:rPr>
              <a:t>– u/R</a:t>
            </a:r>
            <a:r>
              <a:rPr lang="en-US" altLang="zh-CN" baseline="-25000">
                <a:latin typeface="Times New Roman" panose="02020603050405020304" pitchFamily="18" charset="0"/>
              </a:rPr>
              <a:t>i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20551" name="Text Box 7"/>
          <p:cNvSpPr txBox="1">
            <a:spLocks noChangeArrowheads="1"/>
          </p:cNvSpPr>
          <p:nvPr/>
        </p:nvSpPr>
        <p:spPr bwMode="auto">
          <a:xfrm>
            <a:off x="395288" y="5562600"/>
            <a:ext cx="4557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 </a:t>
            </a:r>
            <a:r>
              <a:rPr lang="zh-CN" altLang="zh-CN">
                <a:latin typeface="Times New Roman" panose="02020603050405020304" pitchFamily="18" charset="0"/>
              </a:rPr>
              <a:t>通过比较，得等效的条件：</a:t>
            </a:r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20552" name="Text Box 8"/>
          <p:cNvSpPr txBox="1">
            <a:spLocks noChangeArrowheads="1"/>
          </p:cNvSpPr>
          <p:nvPr/>
        </p:nvSpPr>
        <p:spPr bwMode="auto">
          <a:xfrm>
            <a:off x="5105400" y="5562600"/>
            <a:ext cx="3276600" cy="579438"/>
          </a:xfrm>
          <a:prstGeom prst="rect">
            <a:avLst/>
          </a:prstGeom>
          <a:solidFill>
            <a:srgbClr val="590322"/>
          </a:solidFill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 i="1"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-25000">
                <a:latin typeface="Times New Roman" panose="02020603050405020304" pitchFamily="18" charset="0"/>
              </a:rPr>
              <a:t>S</a:t>
            </a:r>
            <a:r>
              <a:rPr lang="en-US" altLang="zh-CN" sz="3200" i="1">
                <a:latin typeface="Times New Roman" panose="02020603050405020304" pitchFamily="18" charset="0"/>
              </a:rPr>
              <a:t>=u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S</a:t>
            </a:r>
            <a:r>
              <a:rPr lang="en-US" altLang="zh-CN" sz="3200" i="1">
                <a:latin typeface="Times New Roman" panose="02020603050405020304" pitchFamily="18" charset="0"/>
              </a:rPr>
              <a:t>/R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i   </a:t>
            </a:r>
            <a:r>
              <a:rPr lang="en-US" altLang="zh-CN" sz="3200" i="1">
                <a:latin typeface="Times New Roman" panose="02020603050405020304" pitchFamily="18" charset="0"/>
              </a:rPr>
              <a:t> ,  R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P</a:t>
            </a:r>
            <a:r>
              <a:rPr lang="en-US" altLang="zh-CN" sz="3200" i="1">
                <a:latin typeface="Times New Roman" panose="02020603050405020304" pitchFamily="18" charset="0"/>
              </a:rPr>
              <a:t>=R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i</a:t>
            </a:r>
            <a:endParaRPr lang="en-US" altLang="zh-CN" sz="3200" i="1">
              <a:latin typeface="Times New Roman" panose="02020603050405020304" pitchFamily="18" charset="0"/>
            </a:endParaRPr>
          </a:p>
        </p:txBody>
      </p:sp>
      <p:grpSp>
        <p:nvGrpSpPr>
          <p:cNvPr id="620591" name="Group 47"/>
          <p:cNvGrpSpPr>
            <a:grpSpLocks/>
          </p:cNvGrpSpPr>
          <p:nvPr/>
        </p:nvGrpSpPr>
        <p:grpSpPr bwMode="auto">
          <a:xfrm>
            <a:off x="4419600" y="2286000"/>
            <a:ext cx="2743200" cy="1784350"/>
            <a:chOff x="2784" y="1440"/>
            <a:chExt cx="1728" cy="1124"/>
          </a:xfrm>
        </p:grpSpPr>
        <p:sp>
          <p:nvSpPr>
            <p:cNvPr id="620554" name="Freeform 10"/>
            <p:cNvSpPr>
              <a:spLocks/>
            </p:cNvSpPr>
            <p:nvPr/>
          </p:nvSpPr>
          <p:spPr bwMode="auto">
            <a:xfrm>
              <a:off x="3078" y="1710"/>
              <a:ext cx="1242" cy="5"/>
            </a:xfrm>
            <a:custGeom>
              <a:avLst/>
              <a:gdLst>
                <a:gd name="T0" fmla="*/ 0 w 1242"/>
                <a:gd name="T1" fmla="*/ 0 h 5"/>
                <a:gd name="T2" fmla="*/ 1242 w 1242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42" h="5">
                  <a:moveTo>
                    <a:pt x="0" y="0"/>
                  </a:moveTo>
                  <a:lnTo>
                    <a:pt x="1242" y="5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55" name="Text Box 11"/>
            <p:cNvSpPr txBox="1">
              <a:spLocks noChangeArrowheads="1"/>
            </p:cNvSpPr>
            <p:nvPr/>
          </p:nvSpPr>
          <p:spPr bwMode="auto">
            <a:xfrm>
              <a:off x="4128" y="144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0556" name="Text Box 12"/>
            <p:cNvSpPr txBox="1">
              <a:spLocks noChangeArrowheads="1"/>
            </p:cNvSpPr>
            <p:nvPr/>
          </p:nvSpPr>
          <p:spPr bwMode="auto">
            <a:xfrm>
              <a:off x="3696" y="196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P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0557" name="Text Box 13"/>
            <p:cNvSpPr txBox="1">
              <a:spLocks noChangeArrowheads="1"/>
            </p:cNvSpPr>
            <p:nvPr/>
          </p:nvSpPr>
          <p:spPr bwMode="auto">
            <a:xfrm>
              <a:off x="4128" y="169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+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0558" name="Text Box 14"/>
            <p:cNvSpPr txBox="1">
              <a:spLocks noChangeArrowheads="1"/>
            </p:cNvSpPr>
            <p:nvPr/>
          </p:nvSpPr>
          <p:spPr bwMode="auto">
            <a:xfrm>
              <a:off x="4176" y="201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0559" name="Text Box 15"/>
            <p:cNvSpPr txBox="1">
              <a:spLocks noChangeArrowheads="1"/>
            </p:cNvSpPr>
            <p:nvPr/>
          </p:nvSpPr>
          <p:spPr bwMode="auto">
            <a:xfrm>
              <a:off x="4224" y="216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_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0560" name="Freeform 16"/>
            <p:cNvSpPr>
              <a:spLocks/>
            </p:cNvSpPr>
            <p:nvPr/>
          </p:nvSpPr>
          <p:spPr bwMode="auto">
            <a:xfrm>
              <a:off x="3078" y="2526"/>
              <a:ext cx="1242" cy="5"/>
            </a:xfrm>
            <a:custGeom>
              <a:avLst/>
              <a:gdLst>
                <a:gd name="T0" fmla="*/ 0 w 1242"/>
                <a:gd name="T1" fmla="*/ 0 h 5"/>
                <a:gd name="T2" fmla="*/ 1242 w 1242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42" h="5">
                  <a:moveTo>
                    <a:pt x="0" y="0"/>
                  </a:moveTo>
                  <a:lnTo>
                    <a:pt x="1242" y="5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61" name="Freeform 17"/>
            <p:cNvSpPr>
              <a:spLocks/>
            </p:cNvSpPr>
            <p:nvPr/>
          </p:nvSpPr>
          <p:spPr bwMode="auto">
            <a:xfrm>
              <a:off x="3084" y="1710"/>
              <a:ext cx="1" cy="834"/>
            </a:xfrm>
            <a:custGeom>
              <a:avLst/>
              <a:gdLst>
                <a:gd name="T0" fmla="*/ 0 w 1"/>
                <a:gd name="T1" fmla="*/ 0 h 834"/>
                <a:gd name="T2" fmla="*/ 1 w 1"/>
                <a:gd name="T3" fmla="*/ 834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834">
                  <a:moveTo>
                    <a:pt x="0" y="0"/>
                  </a:moveTo>
                  <a:lnTo>
                    <a:pt x="1" y="834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0562" name="Group 18"/>
            <p:cNvGrpSpPr>
              <a:grpSpLocks/>
            </p:cNvGrpSpPr>
            <p:nvPr/>
          </p:nvGrpSpPr>
          <p:grpSpPr bwMode="auto">
            <a:xfrm>
              <a:off x="2928" y="2016"/>
              <a:ext cx="288" cy="288"/>
              <a:chOff x="2304" y="2304"/>
              <a:chExt cx="288" cy="288"/>
            </a:xfrm>
          </p:grpSpPr>
          <p:sp>
            <p:nvSpPr>
              <p:cNvPr id="620563" name="Oval 19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0564" name="Line 20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20565" name="Freeform 21"/>
            <p:cNvSpPr>
              <a:spLocks/>
            </p:cNvSpPr>
            <p:nvPr/>
          </p:nvSpPr>
          <p:spPr bwMode="auto">
            <a:xfrm>
              <a:off x="3660" y="1710"/>
              <a:ext cx="1" cy="834"/>
            </a:xfrm>
            <a:custGeom>
              <a:avLst/>
              <a:gdLst>
                <a:gd name="T0" fmla="*/ 0 w 1"/>
                <a:gd name="T1" fmla="*/ 834 h 834"/>
                <a:gd name="T2" fmla="*/ 0 w 1"/>
                <a:gd name="T3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834">
                  <a:moveTo>
                    <a:pt x="0" y="834"/>
                  </a:move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66" name="Rectangle 22"/>
            <p:cNvSpPr>
              <a:spLocks noChangeArrowheads="1"/>
            </p:cNvSpPr>
            <p:nvPr/>
          </p:nvSpPr>
          <p:spPr bwMode="auto">
            <a:xfrm>
              <a:off x="3600" y="1968"/>
              <a:ext cx="120" cy="28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0567" name="Text Box 23"/>
            <p:cNvSpPr txBox="1">
              <a:spLocks noChangeArrowheads="1"/>
            </p:cNvSpPr>
            <p:nvPr/>
          </p:nvSpPr>
          <p:spPr bwMode="auto">
            <a:xfrm>
              <a:off x="2784" y="168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0568" name="Line 24"/>
            <p:cNvSpPr>
              <a:spLocks noChangeShapeType="1"/>
            </p:cNvSpPr>
            <p:nvPr/>
          </p:nvSpPr>
          <p:spPr bwMode="auto">
            <a:xfrm>
              <a:off x="3792" y="1584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69" name="Line 25"/>
            <p:cNvSpPr>
              <a:spLocks noChangeShapeType="1"/>
            </p:cNvSpPr>
            <p:nvPr/>
          </p:nvSpPr>
          <p:spPr bwMode="auto">
            <a:xfrm rot="-5400000">
              <a:off x="2688" y="2160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70" name="Oval 26"/>
            <p:cNvSpPr>
              <a:spLocks noChangeArrowheads="1"/>
            </p:cNvSpPr>
            <p:nvPr/>
          </p:nvSpPr>
          <p:spPr bwMode="auto">
            <a:xfrm>
              <a:off x="4320" y="1680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71" name="Oval 27"/>
            <p:cNvSpPr>
              <a:spLocks noChangeArrowheads="1"/>
            </p:cNvSpPr>
            <p:nvPr/>
          </p:nvSpPr>
          <p:spPr bwMode="auto">
            <a:xfrm>
              <a:off x="4320" y="2496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20590" name="Group 46"/>
          <p:cNvGrpSpPr>
            <a:grpSpLocks/>
          </p:cNvGrpSpPr>
          <p:nvPr/>
        </p:nvGrpSpPr>
        <p:grpSpPr bwMode="auto">
          <a:xfrm>
            <a:off x="1295400" y="1981200"/>
            <a:ext cx="2133600" cy="2393950"/>
            <a:chOff x="816" y="1248"/>
            <a:chExt cx="1344" cy="1508"/>
          </a:xfrm>
        </p:grpSpPr>
        <p:sp>
          <p:nvSpPr>
            <p:cNvPr id="620573" name="Text Box 29"/>
            <p:cNvSpPr txBox="1">
              <a:spLocks noChangeArrowheads="1"/>
            </p:cNvSpPr>
            <p:nvPr/>
          </p:nvSpPr>
          <p:spPr bwMode="auto">
            <a:xfrm>
              <a:off x="1584" y="1248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20575" name="Oval 31"/>
            <p:cNvSpPr>
              <a:spLocks noChangeArrowheads="1"/>
            </p:cNvSpPr>
            <p:nvPr/>
          </p:nvSpPr>
          <p:spPr bwMode="auto">
            <a:xfrm>
              <a:off x="1173" y="1780"/>
              <a:ext cx="288" cy="288"/>
            </a:xfrm>
            <a:prstGeom prst="ellipse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0576" name="Text Box 32"/>
            <p:cNvSpPr txBox="1">
              <a:spLocks noChangeArrowheads="1"/>
            </p:cNvSpPr>
            <p:nvPr/>
          </p:nvSpPr>
          <p:spPr bwMode="auto">
            <a:xfrm>
              <a:off x="1032" y="1548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620577" name="Text Box 33"/>
            <p:cNvSpPr txBox="1">
              <a:spLocks noChangeArrowheads="1"/>
            </p:cNvSpPr>
            <p:nvPr/>
          </p:nvSpPr>
          <p:spPr bwMode="auto">
            <a:xfrm>
              <a:off x="1045" y="1876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620578" name="Text Box 34"/>
            <p:cNvSpPr txBox="1">
              <a:spLocks noChangeArrowheads="1"/>
            </p:cNvSpPr>
            <p:nvPr/>
          </p:nvSpPr>
          <p:spPr bwMode="auto">
            <a:xfrm>
              <a:off x="816" y="172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0579" name="Freeform 35"/>
            <p:cNvSpPr>
              <a:spLocks/>
            </p:cNvSpPr>
            <p:nvPr/>
          </p:nvSpPr>
          <p:spPr bwMode="auto">
            <a:xfrm>
              <a:off x="1314" y="1661"/>
              <a:ext cx="2" cy="1059"/>
            </a:xfrm>
            <a:custGeom>
              <a:avLst/>
              <a:gdLst>
                <a:gd name="T0" fmla="*/ 0 w 2"/>
                <a:gd name="T1" fmla="*/ 0 h 1059"/>
                <a:gd name="T2" fmla="*/ 2 w 2"/>
                <a:gd name="T3" fmla="*/ 1059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1059">
                  <a:moveTo>
                    <a:pt x="0" y="0"/>
                  </a:moveTo>
                  <a:lnTo>
                    <a:pt x="2" y="1059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80" name="Freeform 36"/>
            <p:cNvSpPr>
              <a:spLocks/>
            </p:cNvSpPr>
            <p:nvPr/>
          </p:nvSpPr>
          <p:spPr bwMode="auto">
            <a:xfrm>
              <a:off x="1308" y="1668"/>
              <a:ext cx="660" cy="1"/>
            </a:xfrm>
            <a:custGeom>
              <a:avLst/>
              <a:gdLst>
                <a:gd name="T0" fmla="*/ 0 w 660"/>
                <a:gd name="T1" fmla="*/ 0 h 1"/>
                <a:gd name="T2" fmla="*/ 660 w 66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60" h="1">
                  <a:moveTo>
                    <a:pt x="0" y="0"/>
                  </a:moveTo>
                  <a:lnTo>
                    <a:pt x="66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81" name="Freeform 37"/>
            <p:cNvSpPr>
              <a:spLocks/>
            </p:cNvSpPr>
            <p:nvPr/>
          </p:nvSpPr>
          <p:spPr bwMode="auto">
            <a:xfrm>
              <a:off x="1317" y="2721"/>
              <a:ext cx="651" cy="2"/>
            </a:xfrm>
            <a:custGeom>
              <a:avLst/>
              <a:gdLst>
                <a:gd name="T0" fmla="*/ 0 w 651"/>
                <a:gd name="T1" fmla="*/ 2 h 2"/>
                <a:gd name="T2" fmla="*/ 651 w 651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1" h="2">
                  <a:moveTo>
                    <a:pt x="0" y="2"/>
                  </a:moveTo>
                  <a:lnTo>
                    <a:pt x="651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82" name="Line 38"/>
            <p:cNvSpPr>
              <a:spLocks noChangeShapeType="1"/>
            </p:cNvSpPr>
            <p:nvPr/>
          </p:nvSpPr>
          <p:spPr bwMode="auto">
            <a:xfrm>
              <a:off x="1440" y="1536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83" name="Rectangle 39"/>
            <p:cNvSpPr>
              <a:spLocks noChangeArrowheads="1"/>
            </p:cNvSpPr>
            <p:nvPr/>
          </p:nvSpPr>
          <p:spPr bwMode="auto">
            <a:xfrm>
              <a:off x="1260" y="2256"/>
              <a:ext cx="120" cy="28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0584" name="Text Box 40"/>
            <p:cNvSpPr txBox="1">
              <a:spLocks noChangeArrowheads="1"/>
            </p:cNvSpPr>
            <p:nvPr/>
          </p:nvSpPr>
          <p:spPr bwMode="auto">
            <a:xfrm>
              <a:off x="960" y="225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0585" name="Text Box 41"/>
            <p:cNvSpPr txBox="1">
              <a:spLocks noChangeArrowheads="1"/>
            </p:cNvSpPr>
            <p:nvPr/>
          </p:nvSpPr>
          <p:spPr bwMode="auto">
            <a:xfrm>
              <a:off x="1824" y="168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+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0586" name="Text Box 42"/>
            <p:cNvSpPr txBox="1">
              <a:spLocks noChangeArrowheads="1"/>
            </p:cNvSpPr>
            <p:nvPr/>
          </p:nvSpPr>
          <p:spPr bwMode="auto">
            <a:xfrm>
              <a:off x="1872" y="201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0587" name="Text Box 43"/>
            <p:cNvSpPr txBox="1">
              <a:spLocks noChangeArrowheads="1"/>
            </p:cNvSpPr>
            <p:nvPr/>
          </p:nvSpPr>
          <p:spPr bwMode="auto">
            <a:xfrm>
              <a:off x="1872" y="230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_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0588" name="Oval 44"/>
            <p:cNvSpPr>
              <a:spLocks noChangeArrowheads="1"/>
            </p:cNvSpPr>
            <p:nvPr/>
          </p:nvSpPr>
          <p:spPr bwMode="auto">
            <a:xfrm>
              <a:off x="1968" y="1632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0589" name="Oval 45"/>
            <p:cNvSpPr>
              <a:spLocks noChangeArrowheads="1"/>
            </p:cNvSpPr>
            <p:nvPr/>
          </p:nvSpPr>
          <p:spPr bwMode="auto">
            <a:xfrm>
              <a:off x="1968" y="268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05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05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75"/>
                                        <p:tgtEl>
                                          <p:spTgt spid="6205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42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205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05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47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05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205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2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205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205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300" fill="hold"/>
                                        <p:tgtEl>
                                          <p:spTgt spid="6205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300" fill="hold"/>
                                        <p:tgtEl>
                                          <p:spTgt spid="6205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9" dur="500"/>
                                        <p:tgtEl>
                                          <p:spTgt spid="6205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0546" grpId="0" autoUpdateAnimBg="0"/>
      <p:bldP spid="620547" grpId="0" build="p" autoUpdateAnimBg="0"/>
      <p:bldP spid="620548" grpId="0" autoUpdateAnimBg="0"/>
      <p:bldP spid="620549" grpId="0" autoUpdateAnimBg="0"/>
      <p:bldP spid="620550" grpId="0" autoUpdateAnimBg="0"/>
      <p:bldP spid="620551" grpId="0" autoUpdateAnimBg="0"/>
      <p:bldP spid="620552" grpId="0" animBg="1" autoUpdateAnimBg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1570" name="Text Box 2"/>
          <p:cNvSpPr txBox="1">
            <a:spLocks noChangeArrowheads="1"/>
          </p:cNvSpPr>
          <p:nvPr/>
        </p:nvSpPr>
        <p:spPr bwMode="auto">
          <a:xfrm>
            <a:off x="533400" y="2286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由电压源变换为电流源：</a:t>
            </a:r>
          </a:p>
        </p:txBody>
      </p:sp>
      <p:grpSp>
        <p:nvGrpSpPr>
          <p:cNvPr id="621571" name="Group 3"/>
          <p:cNvGrpSpPr>
            <a:grpSpLocks/>
          </p:cNvGrpSpPr>
          <p:nvPr/>
        </p:nvGrpSpPr>
        <p:grpSpPr bwMode="auto">
          <a:xfrm>
            <a:off x="3124200" y="1524000"/>
            <a:ext cx="1219200" cy="749300"/>
            <a:chOff x="1968" y="960"/>
            <a:chExt cx="768" cy="472"/>
          </a:xfrm>
        </p:grpSpPr>
        <p:sp>
          <p:nvSpPr>
            <p:cNvPr id="621572" name="AutoShape 4"/>
            <p:cNvSpPr>
              <a:spLocks noChangeArrowheads="1"/>
            </p:cNvSpPr>
            <p:nvPr/>
          </p:nvSpPr>
          <p:spPr bwMode="auto">
            <a:xfrm>
              <a:off x="1968" y="1144"/>
              <a:ext cx="768" cy="288"/>
            </a:xfrm>
            <a:prstGeom prst="rightArrow">
              <a:avLst>
                <a:gd name="adj1" fmla="val 50000"/>
                <a:gd name="adj2" fmla="val 6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573" name="Text Box 5"/>
            <p:cNvSpPr txBox="1">
              <a:spLocks noChangeArrowheads="1"/>
            </p:cNvSpPr>
            <p:nvPr/>
          </p:nvSpPr>
          <p:spPr bwMode="auto">
            <a:xfrm>
              <a:off x="2016" y="960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转换</a:t>
              </a:r>
            </a:p>
          </p:txBody>
        </p:sp>
      </p:grpSp>
      <p:grpSp>
        <p:nvGrpSpPr>
          <p:cNvPr id="621574" name="Group 6"/>
          <p:cNvGrpSpPr>
            <a:grpSpLocks/>
          </p:cNvGrpSpPr>
          <p:nvPr/>
        </p:nvGrpSpPr>
        <p:grpSpPr bwMode="auto">
          <a:xfrm>
            <a:off x="3276600" y="4629150"/>
            <a:ext cx="1219200" cy="781050"/>
            <a:chOff x="1968" y="2620"/>
            <a:chExt cx="768" cy="492"/>
          </a:xfrm>
        </p:grpSpPr>
        <p:sp>
          <p:nvSpPr>
            <p:cNvPr id="621575" name="AutoShape 7"/>
            <p:cNvSpPr>
              <a:spLocks noChangeArrowheads="1"/>
            </p:cNvSpPr>
            <p:nvPr/>
          </p:nvSpPr>
          <p:spPr bwMode="auto">
            <a:xfrm>
              <a:off x="1968" y="2824"/>
              <a:ext cx="768" cy="288"/>
            </a:xfrm>
            <a:prstGeom prst="rightArrow">
              <a:avLst>
                <a:gd name="adj1" fmla="val 50000"/>
                <a:gd name="adj2" fmla="val 66667"/>
              </a:avLst>
            </a:prstGeom>
            <a:solidFill>
              <a:schemeClr val="accent1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576" name="Text Box 8"/>
            <p:cNvSpPr txBox="1">
              <a:spLocks noChangeArrowheads="1"/>
            </p:cNvSpPr>
            <p:nvPr/>
          </p:nvSpPr>
          <p:spPr bwMode="auto">
            <a:xfrm>
              <a:off x="2016" y="2620"/>
              <a:ext cx="52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转换</a:t>
              </a:r>
            </a:p>
          </p:txBody>
        </p:sp>
      </p:grpSp>
      <p:grpSp>
        <p:nvGrpSpPr>
          <p:cNvPr id="621651" name="Group 83"/>
          <p:cNvGrpSpPr>
            <a:grpSpLocks/>
          </p:cNvGrpSpPr>
          <p:nvPr/>
        </p:nvGrpSpPr>
        <p:grpSpPr bwMode="auto">
          <a:xfrm>
            <a:off x="685800" y="577850"/>
            <a:ext cx="2133600" cy="2393950"/>
            <a:chOff x="432" y="364"/>
            <a:chExt cx="1344" cy="1508"/>
          </a:xfrm>
        </p:grpSpPr>
        <p:sp>
          <p:nvSpPr>
            <p:cNvPr id="621578" name="Text Box 10"/>
            <p:cNvSpPr txBox="1">
              <a:spLocks noChangeArrowheads="1"/>
            </p:cNvSpPr>
            <p:nvPr/>
          </p:nvSpPr>
          <p:spPr bwMode="auto">
            <a:xfrm>
              <a:off x="1200" y="36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21580" name="Oval 12"/>
            <p:cNvSpPr>
              <a:spLocks noChangeArrowheads="1"/>
            </p:cNvSpPr>
            <p:nvPr/>
          </p:nvSpPr>
          <p:spPr bwMode="auto">
            <a:xfrm>
              <a:off x="789" y="896"/>
              <a:ext cx="288" cy="288"/>
            </a:xfrm>
            <a:prstGeom prst="ellipse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1581" name="Text Box 13"/>
            <p:cNvSpPr txBox="1">
              <a:spLocks noChangeArrowheads="1"/>
            </p:cNvSpPr>
            <p:nvPr/>
          </p:nvSpPr>
          <p:spPr bwMode="auto">
            <a:xfrm>
              <a:off x="648" y="66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621582" name="Text Box 14"/>
            <p:cNvSpPr txBox="1">
              <a:spLocks noChangeArrowheads="1"/>
            </p:cNvSpPr>
            <p:nvPr/>
          </p:nvSpPr>
          <p:spPr bwMode="auto">
            <a:xfrm>
              <a:off x="661" y="99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621583" name="Text Box 15"/>
            <p:cNvSpPr txBox="1">
              <a:spLocks noChangeArrowheads="1"/>
            </p:cNvSpPr>
            <p:nvPr/>
          </p:nvSpPr>
          <p:spPr bwMode="auto">
            <a:xfrm>
              <a:off x="432" y="84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584" name="Freeform 16"/>
            <p:cNvSpPr>
              <a:spLocks/>
            </p:cNvSpPr>
            <p:nvPr/>
          </p:nvSpPr>
          <p:spPr bwMode="auto">
            <a:xfrm>
              <a:off x="930" y="777"/>
              <a:ext cx="2" cy="1059"/>
            </a:xfrm>
            <a:custGeom>
              <a:avLst/>
              <a:gdLst>
                <a:gd name="T0" fmla="*/ 0 w 2"/>
                <a:gd name="T1" fmla="*/ 0 h 1059"/>
                <a:gd name="T2" fmla="*/ 2 w 2"/>
                <a:gd name="T3" fmla="*/ 1059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1059">
                  <a:moveTo>
                    <a:pt x="0" y="0"/>
                  </a:moveTo>
                  <a:lnTo>
                    <a:pt x="2" y="1059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585" name="Freeform 17"/>
            <p:cNvSpPr>
              <a:spLocks/>
            </p:cNvSpPr>
            <p:nvPr/>
          </p:nvSpPr>
          <p:spPr bwMode="auto">
            <a:xfrm>
              <a:off x="924" y="784"/>
              <a:ext cx="660" cy="1"/>
            </a:xfrm>
            <a:custGeom>
              <a:avLst/>
              <a:gdLst>
                <a:gd name="T0" fmla="*/ 0 w 660"/>
                <a:gd name="T1" fmla="*/ 0 h 1"/>
                <a:gd name="T2" fmla="*/ 660 w 66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60" h="1">
                  <a:moveTo>
                    <a:pt x="0" y="0"/>
                  </a:moveTo>
                  <a:lnTo>
                    <a:pt x="66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586" name="Freeform 18"/>
            <p:cNvSpPr>
              <a:spLocks/>
            </p:cNvSpPr>
            <p:nvPr/>
          </p:nvSpPr>
          <p:spPr bwMode="auto">
            <a:xfrm>
              <a:off x="933" y="1837"/>
              <a:ext cx="651" cy="2"/>
            </a:xfrm>
            <a:custGeom>
              <a:avLst/>
              <a:gdLst>
                <a:gd name="T0" fmla="*/ 0 w 651"/>
                <a:gd name="T1" fmla="*/ 2 h 2"/>
                <a:gd name="T2" fmla="*/ 651 w 651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1" h="2">
                  <a:moveTo>
                    <a:pt x="0" y="2"/>
                  </a:moveTo>
                  <a:lnTo>
                    <a:pt x="651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587" name="Line 19"/>
            <p:cNvSpPr>
              <a:spLocks noChangeShapeType="1"/>
            </p:cNvSpPr>
            <p:nvPr/>
          </p:nvSpPr>
          <p:spPr bwMode="auto">
            <a:xfrm>
              <a:off x="1056" y="652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588" name="Rectangle 20"/>
            <p:cNvSpPr>
              <a:spLocks noChangeArrowheads="1"/>
            </p:cNvSpPr>
            <p:nvPr/>
          </p:nvSpPr>
          <p:spPr bwMode="auto">
            <a:xfrm>
              <a:off x="876" y="1372"/>
              <a:ext cx="120" cy="28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1589" name="Text Box 21"/>
            <p:cNvSpPr txBox="1">
              <a:spLocks noChangeArrowheads="1"/>
            </p:cNvSpPr>
            <p:nvPr/>
          </p:nvSpPr>
          <p:spPr bwMode="auto">
            <a:xfrm>
              <a:off x="576" y="137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590" name="Text Box 22"/>
            <p:cNvSpPr txBox="1">
              <a:spLocks noChangeArrowheads="1"/>
            </p:cNvSpPr>
            <p:nvPr/>
          </p:nvSpPr>
          <p:spPr bwMode="auto">
            <a:xfrm>
              <a:off x="1440" y="79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+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1591" name="Text Box 23"/>
            <p:cNvSpPr txBox="1">
              <a:spLocks noChangeArrowheads="1"/>
            </p:cNvSpPr>
            <p:nvPr/>
          </p:nvSpPr>
          <p:spPr bwMode="auto">
            <a:xfrm>
              <a:off x="1488" y="113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592" name="Text Box 24"/>
            <p:cNvSpPr txBox="1">
              <a:spLocks noChangeArrowheads="1"/>
            </p:cNvSpPr>
            <p:nvPr/>
          </p:nvSpPr>
          <p:spPr bwMode="auto">
            <a:xfrm>
              <a:off x="1488" y="142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_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1593" name="Oval 25"/>
            <p:cNvSpPr>
              <a:spLocks noChangeArrowheads="1"/>
            </p:cNvSpPr>
            <p:nvPr/>
          </p:nvSpPr>
          <p:spPr bwMode="auto">
            <a:xfrm>
              <a:off x="1584" y="74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594" name="Oval 26"/>
            <p:cNvSpPr>
              <a:spLocks noChangeArrowheads="1"/>
            </p:cNvSpPr>
            <p:nvPr/>
          </p:nvSpPr>
          <p:spPr bwMode="auto">
            <a:xfrm>
              <a:off x="1584" y="1804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21653" name="Group 85"/>
          <p:cNvGrpSpPr>
            <a:grpSpLocks/>
          </p:cNvGrpSpPr>
          <p:nvPr/>
        </p:nvGrpSpPr>
        <p:grpSpPr bwMode="auto">
          <a:xfrm>
            <a:off x="4724400" y="3625850"/>
            <a:ext cx="2133600" cy="2393950"/>
            <a:chOff x="2976" y="2284"/>
            <a:chExt cx="1344" cy="1508"/>
          </a:xfrm>
        </p:grpSpPr>
        <p:sp>
          <p:nvSpPr>
            <p:cNvPr id="621596" name="Text Box 28"/>
            <p:cNvSpPr txBox="1">
              <a:spLocks noChangeArrowheads="1"/>
            </p:cNvSpPr>
            <p:nvPr/>
          </p:nvSpPr>
          <p:spPr bwMode="auto">
            <a:xfrm>
              <a:off x="3744" y="228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21597" name="Oval 29"/>
            <p:cNvSpPr>
              <a:spLocks noChangeArrowheads="1"/>
            </p:cNvSpPr>
            <p:nvPr/>
          </p:nvSpPr>
          <p:spPr bwMode="auto">
            <a:xfrm>
              <a:off x="3333" y="2816"/>
              <a:ext cx="288" cy="288"/>
            </a:xfrm>
            <a:prstGeom prst="ellipse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1598" name="Text Box 30"/>
            <p:cNvSpPr txBox="1">
              <a:spLocks noChangeArrowheads="1"/>
            </p:cNvSpPr>
            <p:nvPr/>
          </p:nvSpPr>
          <p:spPr bwMode="auto">
            <a:xfrm>
              <a:off x="3192" y="2584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621599" name="Text Box 31"/>
            <p:cNvSpPr txBox="1">
              <a:spLocks noChangeArrowheads="1"/>
            </p:cNvSpPr>
            <p:nvPr/>
          </p:nvSpPr>
          <p:spPr bwMode="auto">
            <a:xfrm>
              <a:off x="3205" y="2912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621600" name="Text Box 32"/>
            <p:cNvSpPr txBox="1">
              <a:spLocks noChangeArrowheads="1"/>
            </p:cNvSpPr>
            <p:nvPr/>
          </p:nvSpPr>
          <p:spPr bwMode="auto">
            <a:xfrm>
              <a:off x="2976" y="276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01" name="Freeform 33"/>
            <p:cNvSpPr>
              <a:spLocks/>
            </p:cNvSpPr>
            <p:nvPr/>
          </p:nvSpPr>
          <p:spPr bwMode="auto">
            <a:xfrm>
              <a:off x="3474" y="2697"/>
              <a:ext cx="2" cy="1059"/>
            </a:xfrm>
            <a:custGeom>
              <a:avLst/>
              <a:gdLst>
                <a:gd name="T0" fmla="*/ 0 w 2"/>
                <a:gd name="T1" fmla="*/ 0 h 1059"/>
                <a:gd name="T2" fmla="*/ 2 w 2"/>
                <a:gd name="T3" fmla="*/ 1059 h 10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2" h="1059">
                  <a:moveTo>
                    <a:pt x="0" y="0"/>
                  </a:moveTo>
                  <a:lnTo>
                    <a:pt x="2" y="1059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02" name="Freeform 34"/>
            <p:cNvSpPr>
              <a:spLocks/>
            </p:cNvSpPr>
            <p:nvPr/>
          </p:nvSpPr>
          <p:spPr bwMode="auto">
            <a:xfrm>
              <a:off x="3468" y="2704"/>
              <a:ext cx="660" cy="1"/>
            </a:xfrm>
            <a:custGeom>
              <a:avLst/>
              <a:gdLst>
                <a:gd name="T0" fmla="*/ 0 w 660"/>
                <a:gd name="T1" fmla="*/ 0 h 1"/>
                <a:gd name="T2" fmla="*/ 660 w 660"/>
                <a:gd name="T3" fmla="*/ 0 h 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60" h="1">
                  <a:moveTo>
                    <a:pt x="0" y="0"/>
                  </a:moveTo>
                  <a:lnTo>
                    <a:pt x="66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03" name="Freeform 35"/>
            <p:cNvSpPr>
              <a:spLocks/>
            </p:cNvSpPr>
            <p:nvPr/>
          </p:nvSpPr>
          <p:spPr bwMode="auto">
            <a:xfrm>
              <a:off x="3477" y="3757"/>
              <a:ext cx="651" cy="2"/>
            </a:xfrm>
            <a:custGeom>
              <a:avLst/>
              <a:gdLst>
                <a:gd name="T0" fmla="*/ 0 w 651"/>
                <a:gd name="T1" fmla="*/ 2 h 2"/>
                <a:gd name="T2" fmla="*/ 651 w 651"/>
                <a:gd name="T3" fmla="*/ 0 h 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1" h="2">
                  <a:moveTo>
                    <a:pt x="0" y="2"/>
                  </a:moveTo>
                  <a:lnTo>
                    <a:pt x="651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04" name="Line 36"/>
            <p:cNvSpPr>
              <a:spLocks noChangeShapeType="1"/>
            </p:cNvSpPr>
            <p:nvPr/>
          </p:nvSpPr>
          <p:spPr bwMode="auto">
            <a:xfrm>
              <a:off x="3600" y="2572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05" name="Rectangle 37"/>
            <p:cNvSpPr>
              <a:spLocks noChangeArrowheads="1"/>
            </p:cNvSpPr>
            <p:nvPr/>
          </p:nvSpPr>
          <p:spPr bwMode="auto">
            <a:xfrm>
              <a:off x="3420" y="3292"/>
              <a:ext cx="120" cy="28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1606" name="Text Box 38"/>
            <p:cNvSpPr txBox="1">
              <a:spLocks noChangeArrowheads="1"/>
            </p:cNvSpPr>
            <p:nvPr/>
          </p:nvSpPr>
          <p:spPr bwMode="auto">
            <a:xfrm>
              <a:off x="3072" y="331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07" name="Text Box 39"/>
            <p:cNvSpPr txBox="1">
              <a:spLocks noChangeArrowheads="1"/>
            </p:cNvSpPr>
            <p:nvPr/>
          </p:nvSpPr>
          <p:spPr bwMode="auto">
            <a:xfrm>
              <a:off x="3984" y="271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+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1608" name="Text Box 40"/>
            <p:cNvSpPr txBox="1">
              <a:spLocks noChangeArrowheads="1"/>
            </p:cNvSpPr>
            <p:nvPr/>
          </p:nvSpPr>
          <p:spPr bwMode="auto">
            <a:xfrm>
              <a:off x="4032" y="3052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09" name="Text Box 41"/>
            <p:cNvSpPr txBox="1">
              <a:spLocks noChangeArrowheads="1"/>
            </p:cNvSpPr>
            <p:nvPr/>
          </p:nvSpPr>
          <p:spPr bwMode="auto">
            <a:xfrm>
              <a:off x="4032" y="334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_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1610" name="Oval 42"/>
            <p:cNvSpPr>
              <a:spLocks noChangeArrowheads="1"/>
            </p:cNvSpPr>
            <p:nvPr/>
          </p:nvSpPr>
          <p:spPr bwMode="auto">
            <a:xfrm>
              <a:off x="4128" y="266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11" name="Oval 43"/>
            <p:cNvSpPr>
              <a:spLocks noChangeArrowheads="1"/>
            </p:cNvSpPr>
            <p:nvPr/>
          </p:nvSpPr>
          <p:spPr bwMode="auto">
            <a:xfrm>
              <a:off x="4128" y="3724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21652" name="Group 84"/>
          <p:cNvGrpSpPr>
            <a:grpSpLocks/>
          </p:cNvGrpSpPr>
          <p:nvPr/>
        </p:nvGrpSpPr>
        <p:grpSpPr bwMode="auto">
          <a:xfrm>
            <a:off x="4648200" y="958850"/>
            <a:ext cx="2743200" cy="1784350"/>
            <a:chOff x="2928" y="604"/>
            <a:chExt cx="1728" cy="1124"/>
          </a:xfrm>
        </p:grpSpPr>
        <p:sp>
          <p:nvSpPr>
            <p:cNvPr id="621613" name="Freeform 45"/>
            <p:cNvSpPr>
              <a:spLocks/>
            </p:cNvSpPr>
            <p:nvPr/>
          </p:nvSpPr>
          <p:spPr bwMode="auto">
            <a:xfrm>
              <a:off x="3222" y="874"/>
              <a:ext cx="1242" cy="5"/>
            </a:xfrm>
            <a:custGeom>
              <a:avLst/>
              <a:gdLst>
                <a:gd name="T0" fmla="*/ 0 w 1242"/>
                <a:gd name="T1" fmla="*/ 0 h 5"/>
                <a:gd name="T2" fmla="*/ 1242 w 1242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42" h="5">
                  <a:moveTo>
                    <a:pt x="0" y="0"/>
                  </a:moveTo>
                  <a:lnTo>
                    <a:pt x="1242" y="5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14" name="Text Box 46"/>
            <p:cNvSpPr txBox="1">
              <a:spLocks noChangeArrowheads="1"/>
            </p:cNvSpPr>
            <p:nvPr/>
          </p:nvSpPr>
          <p:spPr bwMode="auto">
            <a:xfrm>
              <a:off x="4272" y="60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15" name="Text Box 47"/>
            <p:cNvSpPr txBox="1">
              <a:spLocks noChangeArrowheads="1"/>
            </p:cNvSpPr>
            <p:nvPr/>
          </p:nvSpPr>
          <p:spPr bwMode="auto">
            <a:xfrm>
              <a:off x="3840" y="1132"/>
              <a:ext cx="48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16" name="Text Box 48"/>
            <p:cNvSpPr txBox="1">
              <a:spLocks noChangeArrowheads="1"/>
            </p:cNvSpPr>
            <p:nvPr/>
          </p:nvSpPr>
          <p:spPr bwMode="auto">
            <a:xfrm>
              <a:off x="4272" y="85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+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1617" name="Text Box 49"/>
            <p:cNvSpPr txBox="1">
              <a:spLocks noChangeArrowheads="1"/>
            </p:cNvSpPr>
            <p:nvPr/>
          </p:nvSpPr>
          <p:spPr bwMode="auto">
            <a:xfrm>
              <a:off x="4320" y="118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18" name="Text Box 50"/>
            <p:cNvSpPr txBox="1">
              <a:spLocks noChangeArrowheads="1"/>
            </p:cNvSpPr>
            <p:nvPr/>
          </p:nvSpPr>
          <p:spPr bwMode="auto">
            <a:xfrm>
              <a:off x="4368" y="132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_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1619" name="Freeform 51"/>
            <p:cNvSpPr>
              <a:spLocks/>
            </p:cNvSpPr>
            <p:nvPr/>
          </p:nvSpPr>
          <p:spPr bwMode="auto">
            <a:xfrm>
              <a:off x="3222" y="1690"/>
              <a:ext cx="1242" cy="5"/>
            </a:xfrm>
            <a:custGeom>
              <a:avLst/>
              <a:gdLst>
                <a:gd name="T0" fmla="*/ 0 w 1242"/>
                <a:gd name="T1" fmla="*/ 0 h 5"/>
                <a:gd name="T2" fmla="*/ 1242 w 1242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42" h="5">
                  <a:moveTo>
                    <a:pt x="0" y="0"/>
                  </a:moveTo>
                  <a:lnTo>
                    <a:pt x="1242" y="5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20" name="Freeform 52"/>
            <p:cNvSpPr>
              <a:spLocks/>
            </p:cNvSpPr>
            <p:nvPr/>
          </p:nvSpPr>
          <p:spPr bwMode="auto">
            <a:xfrm>
              <a:off x="3228" y="874"/>
              <a:ext cx="1" cy="834"/>
            </a:xfrm>
            <a:custGeom>
              <a:avLst/>
              <a:gdLst>
                <a:gd name="T0" fmla="*/ 0 w 1"/>
                <a:gd name="T1" fmla="*/ 0 h 834"/>
                <a:gd name="T2" fmla="*/ 1 w 1"/>
                <a:gd name="T3" fmla="*/ 834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834">
                  <a:moveTo>
                    <a:pt x="0" y="0"/>
                  </a:moveTo>
                  <a:lnTo>
                    <a:pt x="1" y="834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1621" name="Group 53"/>
            <p:cNvGrpSpPr>
              <a:grpSpLocks/>
            </p:cNvGrpSpPr>
            <p:nvPr/>
          </p:nvGrpSpPr>
          <p:grpSpPr bwMode="auto">
            <a:xfrm>
              <a:off x="3072" y="1180"/>
              <a:ext cx="288" cy="288"/>
              <a:chOff x="2304" y="2304"/>
              <a:chExt cx="288" cy="288"/>
            </a:xfrm>
          </p:grpSpPr>
          <p:sp>
            <p:nvSpPr>
              <p:cNvPr id="621622" name="Oval 54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1623" name="Line 55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21624" name="Freeform 56"/>
            <p:cNvSpPr>
              <a:spLocks/>
            </p:cNvSpPr>
            <p:nvPr/>
          </p:nvSpPr>
          <p:spPr bwMode="auto">
            <a:xfrm>
              <a:off x="3804" y="874"/>
              <a:ext cx="1" cy="834"/>
            </a:xfrm>
            <a:custGeom>
              <a:avLst/>
              <a:gdLst>
                <a:gd name="T0" fmla="*/ 0 w 1"/>
                <a:gd name="T1" fmla="*/ 834 h 834"/>
                <a:gd name="T2" fmla="*/ 0 w 1"/>
                <a:gd name="T3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834">
                  <a:moveTo>
                    <a:pt x="0" y="834"/>
                  </a:move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25" name="Rectangle 57"/>
            <p:cNvSpPr>
              <a:spLocks noChangeArrowheads="1"/>
            </p:cNvSpPr>
            <p:nvPr/>
          </p:nvSpPr>
          <p:spPr bwMode="auto">
            <a:xfrm>
              <a:off x="3744" y="1132"/>
              <a:ext cx="120" cy="28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1626" name="Text Box 58"/>
            <p:cNvSpPr txBox="1">
              <a:spLocks noChangeArrowheads="1"/>
            </p:cNvSpPr>
            <p:nvPr/>
          </p:nvSpPr>
          <p:spPr bwMode="auto">
            <a:xfrm>
              <a:off x="2928" y="84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27" name="Line 59"/>
            <p:cNvSpPr>
              <a:spLocks noChangeShapeType="1"/>
            </p:cNvSpPr>
            <p:nvPr/>
          </p:nvSpPr>
          <p:spPr bwMode="auto">
            <a:xfrm>
              <a:off x="3936" y="748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28" name="Line 60"/>
            <p:cNvSpPr>
              <a:spLocks noChangeShapeType="1"/>
            </p:cNvSpPr>
            <p:nvPr/>
          </p:nvSpPr>
          <p:spPr bwMode="auto">
            <a:xfrm rot="-5400000">
              <a:off x="2832" y="1324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29" name="Oval 61"/>
            <p:cNvSpPr>
              <a:spLocks noChangeArrowheads="1"/>
            </p:cNvSpPr>
            <p:nvPr/>
          </p:nvSpPr>
          <p:spPr bwMode="auto">
            <a:xfrm>
              <a:off x="4464" y="844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30" name="Oval 62"/>
            <p:cNvSpPr>
              <a:spLocks noChangeArrowheads="1"/>
            </p:cNvSpPr>
            <p:nvPr/>
          </p:nvSpPr>
          <p:spPr bwMode="auto">
            <a:xfrm>
              <a:off x="4464" y="1660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21654" name="Group 86"/>
          <p:cNvGrpSpPr>
            <a:grpSpLocks/>
          </p:cNvGrpSpPr>
          <p:nvPr/>
        </p:nvGrpSpPr>
        <p:grpSpPr bwMode="auto">
          <a:xfrm>
            <a:off x="457200" y="4006850"/>
            <a:ext cx="2743200" cy="1784350"/>
            <a:chOff x="288" y="2524"/>
            <a:chExt cx="1728" cy="1124"/>
          </a:xfrm>
        </p:grpSpPr>
        <p:sp>
          <p:nvSpPr>
            <p:cNvPr id="621632" name="Freeform 64"/>
            <p:cNvSpPr>
              <a:spLocks/>
            </p:cNvSpPr>
            <p:nvPr/>
          </p:nvSpPr>
          <p:spPr bwMode="auto">
            <a:xfrm>
              <a:off x="582" y="2794"/>
              <a:ext cx="1242" cy="5"/>
            </a:xfrm>
            <a:custGeom>
              <a:avLst/>
              <a:gdLst>
                <a:gd name="T0" fmla="*/ 0 w 1242"/>
                <a:gd name="T1" fmla="*/ 0 h 5"/>
                <a:gd name="T2" fmla="*/ 1242 w 1242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42" h="5">
                  <a:moveTo>
                    <a:pt x="0" y="0"/>
                  </a:moveTo>
                  <a:lnTo>
                    <a:pt x="1242" y="5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33" name="Text Box 65"/>
            <p:cNvSpPr txBox="1">
              <a:spLocks noChangeArrowheads="1"/>
            </p:cNvSpPr>
            <p:nvPr/>
          </p:nvSpPr>
          <p:spPr bwMode="auto">
            <a:xfrm>
              <a:off x="1632" y="2524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34" name="Text Box 66"/>
            <p:cNvSpPr txBox="1">
              <a:spLocks noChangeArrowheads="1"/>
            </p:cNvSpPr>
            <p:nvPr/>
          </p:nvSpPr>
          <p:spPr bwMode="auto">
            <a:xfrm>
              <a:off x="1200" y="3052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35" name="Text Box 67"/>
            <p:cNvSpPr txBox="1">
              <a:spLocks noChangeArrowheads="1"/>
            </p:cNvSpPr>
            <p:nvPr/>
          </p:nvSpPr>
          <p:spPr bwMode="auto">
            <a:xfrm>
              <a:off x="1632" y="2776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+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1636" name="Text Box 68"/>
            <p:cNvSpPr txBox="1">
              <a:spLocks noChangeArrowheads="1"/>
            </p:cNvSpPr>
            <p:nvPr/>
          </p:nvSpPr>
          <p:spPr bwMode="auto">
            <a:xfrm>
              <a:off x="1680" y="3100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37" name="Text Box 69"/>
            <p:cNvSpPr txBox="1">
              <a:spLocks noChangeArrowheads="1"/>
            </p:cNvSpPr>
            <p:nvPr/>
          </p:nvSpPr>
          <p:spPr bwMode="auto">
            <a:xfrm>
              <a:off x="1728" y="324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i="1">
                  <a:latin typeface="Times New Roman" panose="02020603050405020304" pitchFamily="18" charset="0"/>
                </a:rPr>
                <a:t>_</a:t>
              </a:r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21638" name="Freeform 70"/>
            <p:cNvSpPr>
              <a:spLocks/>
            </p:cNvSpPr>
            <p:nvPr/>
          </p:nvSpPr>
          <p:spPr bwMode="auto">
            <a:xfrm>
              <a:off x="582" y="3610"/>
              <a:ext cx="1242" cy="5"/>
            </a:xfrm>
            <a:custGeom>
              <a:avLst/>
              <a:gdLst>
                <a:gd name="T0" fmla="*/ 0 w 1242"/>
                <a:gd name="T1" fmla="*/ 0 h 5"/>
                <a:gd name="T2" fmla="*/ 1242 w 1242"/>
                <a:gd name="T3" fmla="*/ 5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242" h="5">
                  <a:moveTo>
                    <a:pt x="0" y="0"/>
                  </a:moveTo>
                  <a:lnTo>
                    <a:pt x="1242" y="5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39" name="Freeform 71"/>
            <p:cNvSpPr>
              <a:spLocks/>
            </p:cNvSpPr>
            <p:nvPr/>
          </p:nvSpPr>
          <p:spPr bwMode="auto">
            <a:xfrm>
              <a:off x="588" y="2794"/>
              <a:ext cx="1" cy="834"/>
            </a:xfrm>
            <a:custGeom>
              <a:avLst/>
              <a:gdLst>
                <a:gd name="T0" fmla="*/ 0 w 1"/>
                <a:gd name="T1" fmla="*/ 0 h 834"/>
                <a:gd name="T2" fmla="*/ 1 w 1"/>
                <a:gd name="T3" fmla="*/ 834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834">
                  <a:moveTo>
                    <a:pt x="0" y="0"/>
                  </a:moveTo>
                  <a:lnTo>
                    <a:pt x="1" y="834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1640" name="Group 72"/>
            <p:cNvGrpSpPr>
              <a:grpSpLocks/>
            </p:cNvGrpSpPr>
            <p:nvPr/>
          </p:nvGrpSpPr>
          <p:grpSpPr bwMode="auto">
            <a:xfrm>
              <a:off x="432" y="3100"/>
              <a:ext cx="288" cy="288"/>
              <a:chOff x="2304" y="2304"/>
              <a:chExt cx="288" cy="288"/>
            </a:xfrm>
          </p:grpSpPr>
          <p:sp>
            <p:nvSpPr>
              <p:cNvPr id="621641" name="Oval 73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1642" name="Line 74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28575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21643" name="Freeform 75"/>
            <p:cNvSpPr>
              <a:spLocks/>
            </p:cNvSpPr>
            <p:nvPr/>
          </p:nvSpPr>
          <p:spPr bwMode="auto">
            <a:xfrm>
              <a:off x="1164" y="2794"/>
              <a:ext cx="1" cy="834"/>
            </a:xfrm>
            <a:custGeom>
              <a:avLst/>
              <a:gdLst>
                <a:gd name="T0" fmla="*/ 0 w 1"/>
                <a:gd name="T1" fmla="*/ 834 h 834"/>
                <a:gd name="T2" fmla="*/ 0 w 1"/>
                <a:gd name="T3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1" h="834">
                  <a:moveTo>
                    <a:pt x="0" y="834"/>
                  </a:moveTo>
                  <a:lnTo>
                    <a:pt x="0" y="0"/>
                  </a:lnTo>
                </a:path>
              </a:pathLst>
            </a:custGeom>
            <a:noFill/>
            <a:ln w="19050" cmpd="sng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44" name="Rectangle 76"/>
            <p:cNvSpPr>
              <a:spLocks noChangeArrowheads="1"/>
            </p:cNvSpPr>
            <p:nvPr/>
          </p:nvSpPr>
          <p:spPr bwMode="auto">
            <a:xfrm>
              <a:off x="1104" y="3052"/>
              <a:ext cx="120" cy="28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1645" name="Text Box 77"/>
            <p:cNvSpPr txBox="1">
              <a:spLocks noChangeArrowheads="1"/>
            </p:cNvSpPr>
            <p:nvPr/>
          </p:nvSpPr>
          <p:spPr bwMode="auto">
            <a:xfrm>
              <a:off x="288" y="2764"/>
              <a:ext cx="28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S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1646" name="Line 78"/>
            <p:cNvSpPr>
              <a:spLocks noChangeShapeType="1"/>
            </p:cNvSpPr>
            <p:nvPr/>
          </p:nvSpPr>
          <p:spPr bwMode="auto">
            <a:xfrm>
              <a:off x="1296" y="2668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47" name="Line 79"/>
            <p:cNvSpPr>
              <a:spLocks noChangeShapeType="1"/>
            </p:cNvSpPr>
            <p:nvPr/>
          </p:nvSpPr>
          <p:spPr bwMode="auto">
            <a:xfrm rot="-5400000">
              <a:off x="192" y="3244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48" name="Oval 80"/>
            <p:cNvSpPr>
              <a:spLocks noChangeArrowheads="1"/>
            </p:cNvSpPr>
            <p:nvPr/>
          </p:nvSpPr>
          <p:spPr bwMode="auto">
            <a:xfrm>
              <a:off x="1824" y="2764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1649" name="Oval 81"/>
            <p:cNvSpPr>
              <a:spLocks noChangeArrowheads="1"/>
            </p:cNvSpPr>
            <p:nvPr/>
          </p:nvSpPr>
          <p:spPr bwMode="auto">
            <a:xfrm>
              <a:off x="1824" y="3580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21650" name="Text Box 82"/>
          <p:cNvSpPr txBox="1">
            <a:spLocks noChangeArrowheads="1"/>
          </p:cNvSpPr>
          <p:nvPr/>
        </p:nvSpPr>
        <p:spPr bwMode="auto">
          <a:xfrm>
            <a:off x="533400" y="3429000"/>
            <a:ext cx="3733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由电流源变换为电压源：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15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15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3" dur="500"/>
                                        <p:tgtEl>
                                          <p:spTgt spid="6215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6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6216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5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6215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570" grpId="0" autoUpdateAnimBg="0"/>
      <p:bldP spid="621650" grpId="0" autoUpdateAnimBg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2594" name="Text Box 2"/>
          <p:cNvSpPr txBox="1">
            <a:spLocks noChangeArrowheads="1"/>
          </p:cNvSpPr>
          <p:nvPr/>
        </p:nvSpPr>
        <p:spPr bwMode="auto">
          <a:xfrm>
            <a:off x="457200" y="304800"/>
            <a:ext cx="1143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FF0066"/>
                </a:solidFill>
                <a:latin typeface="Times New Roman" panose="02020603050405020304" pitchFamily="18" charset="0"/>
              </a:rPr>
              <a:t>注意</a:t>
            </a:r>
            <a:r>
              <a:rPr lang="zh-CN" altLang="en-US">
                <a:latin typeface="Times New Roman" panose="02020603050405020304" pitchFamily="18" charset="0"/>
              </a:rPr>
              <a:t>：</a:t>
            </a:r>
          </a:p>
        </p:txBody>
      </p:sp>
      <p:sp>
        <p:nvSpPr>
          <p:cNvPr id="622596" name="Text Box 4"/>
          <p:cNvSpPr txBox="1">
            <a:spLocks noChangeArrowheads="1"/>
          </p:cNvSpPr>
          <p:nvPr/>
        </p:nvSpPr>
        <p:spPr bwMode="auto">
          <a:xfrm>
            <a:off x="2800350" y="120650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22597" name="Oval 5"/>
          <p:cNvSpPr>
            <a:spLocks noChangeArrowheads="1"/>
          </p:cNvSpPr>
          <p:nvPr/>
        </p:nvSpPr>
        <p:spPr bwMode="auto">
          <a:xfrm>
            <a:off x="1490663" y="2825750"/>
            <a:ext cx="509587" cy="454025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598" name="Line 6"/>
          <p:cNvSpPr>
            <a:spLocks noChangeShapeType="1"/>
          </p:cNvSpPr>
          <p:nvPr/>
        </p:nvSpPr>
        <p:spPr bwMode="auto">
          <a:xfrm flipH="1">
            <a:off x="1733550" y="268605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599" name="Rectangle 7"/>
          <p:cNvSpPr>
            <a:spLocks noChangeArrowheads="1"/>
          </p:cNvSpPr>
          <p:nvPr/>
        </p:nvSpPr>
        <p:spPr bwMode="auto">
          <a:xfrm>
            <a:off x="1062038" y="2706688"/>
            <a:ext cx="5127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200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622600" name="Rectangle 8"/>
          <p:cNvSpPr>
            <a:spLocks noChangeArrowheads="1"/>
          </p:cNvSpPr>
          <p:nvPr/>
        </p:nvSpPr>
        <p:spPr bwMode="auto">
          <a:xfrm>
            <a:off x="1789113" y="2457450"/>
            <a:ext cx="4238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b="0" i="1">
                <a:solidFill>
                  <a:srgbClr val="FFFF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22601" name="Rectangle 9"/>
          <p:cNvSpPr>
            <a:spLocks noChangeArrowheads="1"/>
          </p:cNvSpPr>
          <p:nvPr/>
        </p:nvSpPr>
        <p:spPr bwMode="auto">
          <a:xfrm>
            <a:off x="1847850" y="2990850"/>
            <a:ext cx="303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i="1">
                <a:solidFill>
                  <a:srgbClr val="FFFF00"/>
                </a:solidFill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22602" name="Line 10"/>
          <p:cNvSpPr>
            <a:spLocks noChangeShapeType="1"/>
          </p:cNvSpPr>
          <p:nvPr/>
        </p:nvSpPr>
        <p:spPr bwMode="auto">
          <a:xfrm>
            <a:off x="1733550" y="1695450"/>
            <a:ext cx="0" cy="1204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03" name="Rectangle 11"/>
          <p:cNvSpPr>
            <a:spLocks noChangeArrowheads="1"/>
          </p:cNvSpPr>
          <p:nvPr/>
        </p:nvSpPr>
        <p:spPr bwMode="auto">
          <a:xfrm>
            <a:off x="1666875" y="2017713"/>
            <a:ext cx="134938" cy="4349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04" name="Line 12"/>
          <p:cNvSpPr>
            <a:spLocks noChangeShapeType="1"/>
          </p:cNvSpPr>
          <p:nvPr/>
        </p:nvSpPr>
        <p:spPr bwMode="auto">
          <a:xfrm>
            <a:off x="1733550" y="1695450"/>
            <a:ext cx="12588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05" name="Line 13"/>
          <p:cNvSpPr>
            <a:spLocks noChangeShapeType="1"/>
          </p:cNvSpPr>
          <p:nvPr/>
        </p:nvSpPr>
        <p:spPr bwMode="auto">
          <a:xfrm>
            <a:off x="1733550" y="3524250"/>
            <a:ext cx="12588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06" name="Text Box 14"/>
          <p:cNvSpPr txBox="1">
            <a:spLocks noChangeArrowheads="1"/>
          </p:cNvSpPr>
          <p:nvPr/>
        </p:nvSpPr>
        <p:spPr bwMode="auto">
          <a:xfrm>
            <a:off x="2693988" y="3067050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622607" name="Line 15"/>
          <p:cNvSpPr>
            <a:spLocks noChangeShapeType="1"/>
          </p:cNvSpPr>
          <p:nvPr/>
        </p:nvSpPr>
        <p:spPr bwMode="auto">
          <a:xfrm>
            <a:off x="2190750" y="1836738"/>
            <a:ext cx="6302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08" name="Text Box 16"/>
          <p:cNvSpPr txBox="1">
            <a:spLocks noChangeArrowheads="1"/>
          </p:cNvSpPr>
          <p:nvPr/>
        </p:nvSpPr>
        <p:spPr bwMode="auto">
          <a:xfrm>
            <a:off x="2800350" y="1644650"/>
            <a:ext cx="322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622609" name="Text Box 17"/>
          <p:cNvSpPr txBox="1">
            <a:spLocks noChangeArrowheads="1"/>
          </p:cNvSpPr>
          <p:nvPr/>
        </p:nvSpPr>
        <p:spPr bwMode="auto">
          <a:xfrm>
            <a:off x="1066800" y="2025650"/>
            <a:ext cx="5953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O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2610" name="AutoShape 18"/>
          <p:cNvSpPr>
            <a:spLocks noChangeArrowheads="1"/>
          </p:cNvSpPr>
          <p:nvPr/>
        </p:nvSpPr>
        <p:spPr bwMode="auto">
          <a:xfrm>
            <a:off x="3771900" y="4857750"/>
            <a:ext cx="1033463" cy="657225"/>
          </a:xfrm>
          <a:prstGeom prst="notchedRightArrow">
            <a:avLst>
              <a:gd name="adj1" fmla="val 41546"/>
              <a:gd name="adj2" fmla="val 42631"/>
            </a:avLst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11" name="AutoShape 19"/>
          <p:cNvSpPr>
            <a:spLocks noChangeArrowheads="1"/>
          </p:cNvSpPr>
          <p:nvPr/>
        </p:nvSpPr>
        <p:spPr bwMode="auto">
          <a:xfrm>
            <a:off x="3638550" y="2266950"/>
            <a:ext cx="1014413" cy="657225"/>
          </a:xfrm>
          <a:prstGeom prst="notchedRightArrow">
            <a:avLst>
              <a:gd name="adj1" fmla="val 41546"/>
              <a:gd name="adj2" fmla="val 41845"/>
            </a:avLst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14" name="Text Box 22"/>
          <p:cNvSpPr txBox="1">
            <a:spLocks noChangeArrowheads="1"/>
          </p:cNvSpPr>
          <p:nvPr/>
        </p:nvSpPr>
        <p:spPr bwMode="auto">
          <a:xfrm>
            <a:off x="5094288" y="2051050"/>
            <a:ext cx="3905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800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s</a:t>
            </a:r>
            <a:endParaRPr lang="en-US" altLang="zh-CN" sz="2800" i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2615" name="Text Box 23"/>
          <p:cNvSpPr txBox="1">
            <a:spLocks noChangeArrowheads="1"/>
          </p:cNvSpPr>
          <p:nvPr/>
        </p:nvSpPr>
        <p:spPr bwMode="auto">
          <a:xfrm>
            <a:off x="7921625" y="1366838"/>
            <a:ext cx="3619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22616" name="Oval 24"/>
          <p:cNvSpPr>
            <a:spLocks noChangeArrowheads="1"/>
          </p:cNvSpPr>
          <p:nvPr/>
        </p:nvSpPr>
        <p:spPr bwMode="auto">
          <a:xfrm>
            <a:off x="5780088" y="2316163"/>
            <a:ext cx="530225" cy="528637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17" name="Line 25"/>
          <p:cNvSpPr>
            <a:spLocks noChangeShapeType="1"/>
          </p:cNvSpPr>
          <p:nvPr/>
        </p:nvSpPr>
        <p:spPr bwMode="auto">
          <a:xfrm>
            <a:off x="5780088" y="2579688"/>
            <a:ext cx="530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18" name="Line 26"/>
          <p:cNvSpPr>
            <a:spLocks noChangeShapeType="1"/>
          </p:cNvSpPr>
          <p:nvPr/>
        </p:nvSpPr>
        <p:spPr bwMode="auto">
          <a:xfrm flipV="1">
            <a:off x="6045200" y="1789113"/>
            <a:ext cx="0" cy="527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19" name="Line 27"/>
          <p:cNvSpPr>
            <a:spLocks noChangeShapeType="1"/>
          </p:cNvSpPr>
          <p:nvPr/>
        </p:nvSpPr>
        <p:spPr bwMode="auto">
          <a:xfrm flipV="1">
            <a:off x="6045200" y="2844800"/>
            <a:ext cx="0" cy="527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20" name="Line 28"/>
          <p:cNvSpPr>
            <a:spLocks noChangeShapeType="1"/>
          </p:cNvSpPr>
          <p:nvPr/>
        </p:nvSpPr>
        <p:spPr bwMode="auto">
          <a:xfrm flipV="1">
            <a:off x="5649913" y="2052638"/>
            <a:ext cx="0" cy="923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21" name="Line 29"/>
          <p:cNvSpPr>
            <a:spLocks noChangeShapeType="1"/>
          </p:cNvSpPr>
          <p:nvPr/>
        </p:nvSpPr>
        <p:spPr bwMode="auto">
          <a:xfrm>
            <a:off x="6937375" y="1789113"/>
            <a:ext cx="0" cy="1582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22" name="Rectangle 30"/>
          <p:cNvSpPr>
            <a:spLocks noChangeArrowheads="1"/>
          </p:cNvSpPr>
          <p:nvPr/>
        </p:nvSpPr>
        <p:spPr bwMode="auto">
          <a:xfrm>
            <a:off x="6837363" y="2344738"/>
            <a:ext cx="166687" cy="5492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23" name="Rectangle 31"/>
          <p:cNvSpPr>
            <a:spLocks noChangeArrowheads="1"/>
          </p:cNvSpPr>
          <p:nvPr/>
        </p:nvSpPr>
        <p:spPr bwMode="auto">
          <a:xfrm>
            <a:off x="7062788" y="2352675"/>
            <a:ext cx="66198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O</a:t>
            </a:r>
            <a:r>
              <a:rPr lang="en-US" altLang="zh-CN" sz="2800" i="1" baseline="30000">
                <a:latin typeface="Times New Roman" panose="02020603050405020304" pitchFamily="18" charset="0"/>
              </a:rPr>
              <a:t>'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2624" name="Line 32"/>
          <p:cNvSpPr>
            <a:spLocks noChangeShapeType="1"/>
          </p:cNvSpPr>
          <p:nvPr/>
        </p:nvSpPr>
        <p:spPr bwMode="auto">
          <a:xfrm>
            <a:off x="6045200" y="1789113"/>
            <a:ext cx="19796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25" name="Line 33"/>
          <p:cNvSpPr>
            <a:spLocks noChangeShapeType="1"/>
          </p:cNvSpPr>
          <p:nvPr/>
        </p:nvSpPr>
        <p:spPr bwMode="auto">
          <a:xfrm>
            <a:off x="6045200" y="3371850"/>
            <a:ext cx="19796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26" name="Text Box 34"/>
          <p:cNvSpPr txBox="1">
            <a:spLocks noChangeArrowheads="1"/>
          </p:cNvSpPr>
          <p:nvPr/>
        </p:nvSpPr>
        <p:spPr bwMode="auto">
          <a:xfrm>
            <a:off x="8035925" y="3000375"/>
            <a:ext cx="3619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622627" name="Line 35"/>
          <p:cNvSpPr>
            <a:spLocks noChangeShapeType="1"/>
          </p:cNvSpPr>
          <p:nvPr/>
        </p:nvSpPr>
        <p:spPr bwMode="auto">
          <a:xfrm>
            <a:off x="7318375" y="1603375"/>
            <a:ext cx="638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28" name="Text Box 36"/>
          <p:cNvSpPr txBox="1">
            <a:spLocks noChangeArrowheads="1"/>
          </p:cNvSpPr>
          <p:nvPr/>
        </p:nvSpPr>
        <p:spPr bwMode="auto">
          <a:xfrm>
            <a:off x="6923088" y="1225550"/>
            <a:ext cx="3889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i="1" baseline="30000">
                <a:latin typeface="Times New Roman" panose="02020603050405020304" pitchFamily="18" charset="0"/>
              </a:rPr>
              <a:t>'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2629" name="Oval 37"/>
          <p:cNvSpPr>
            <a:spLocks noChangeArrowheads="1"/>
          </p:cNvSpPr>
          <p:nvPr/>
        </p:nvSpPr>
        <p:spPr bwMode="auto">
          <a:xfrm flipH="1" flipV="1">
            <a:off x="6896100" y="3314700"/>
            <a:ext cx="76200" cy="76200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30" name="Oval 38"/>
          <p:cNvSpPr>
            <a:spLocks noChangeArrowheads="1"/>
          </p:cNvSpPr>
          <p:nvPr/>
        </p:nvSpPr>
        <p:spPr bwMode="auto">
          <a:xfrm flipH="1" flipV="1">
            <a:off x="6896100" y="1752600"/>
            <a:ext cx="76200" cy="76200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33" name="Text Box 41"/>
          <p:cNvSpPr txBox="1">
            <a:spLocks noChangeArrowheads="1"/>
          </p:cNvSpPr>
          <p:nvPr/>
        </p:nvSpPr>
        <p:spPr bwMode="auto">
          <a:xfrm>
            <a:off x="7959725" y="4043363"/>
            <a:ext cx="3873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22635" name="Text Box 43"/>
          <p:cNvSpPr txBox="1">
            <a:spLocks noChangeArrowheads="1"/>
          </p:cNvSpPr>
          <p:nvPr/>
        </p:nvSpPr>
        <p:spPr bwMode="auto">
          <a:xfrm>
            <a:off x="5132388" y="4775200"/>
            <a:ext cx="4000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200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s</a:t>
            </a:r>
            <a:endParaRPr lang="en-US" altLang="zh-CN" sz="3200" i="1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2636" name="Oval 44"/>
          <p:cNvSpPr>
            <a:spLocks noChangeArrowheads="1"/>
          </p:cNvSpPr>
          <p:nvPr/>
        </p:nvSpPr>
        <p:spPr bwMode="auto">
          <a:xfrm>
            <a:off x="5818188" y="5040313"/>
            <a:ext cx="530225" cy="528637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37" name="Line 45"/>
          <p:cNvSpPr>
            <a:spLocks noChangeShapeType="1"/>
          </p:cNvSpPr>
          <p:nvPr/>
        </p:nvSpPr>
        <p:spPr bwMode="auto">
          <a:xfrm>
            <a:off x="5818188" y="5303838"/>
            <a:ext cx="530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38" name="Line 46"/>
          <p:cNvSpPr>
            <a:spLocks noChangeShapeType="1"/>
          </p:cNvSpPr>
          <p:nvPr/>
        </p:nvSpPr>
        <p:spPr bwMode="auto">
          <a:xfrm flipV="1">
            <a:off x="6083300" y="4513263"/>
            <a:ext cx="0" cy="527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39" name="Line 47"/>
          <p:cNvSpPr>
            <a:spLocks noChangeShapeType="1"/>
          </p:cNvSpPr>
          <p:nvPr/>
        </p:nvSpPr>
        <p:spPr bwMode="auto">
          <a:xfrm flipV="1">
            <a:off x="6083300" y="5568950"/>
            <a:ext cx="0" cy="527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40" name="Line 48"/>
          <p:cNvSpPr>
            <a:spLocks noChangeShapeType="1"/>
          </p:cNvSpPr>
          <p:nvPr/>
        </p:nvSpPr>
        <p:spPr bwMode="auto">
          <a:xfrm flipV="1">
            <a:off x="5688013" y="4776788"/>
            <a:ext cx="0" cy="9239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41" name="Line 49"/>
          <p:cNvSpPr>
            <a:spLocks noChangeShapeType="1"/>
          </p:cNvSpPr>
          <p:nvPr/>
        </p:nvSpPr>
        <p:spPr bwMode="auto">
          <a:xfrm>
            <a:off x="6975475" y="4513263"/>
            <a:ext cx="0" cy="1582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42" name="Rectangle 50"/>
          <p:cNvSpPr>
            <a:spLocks noChangeArrowheads="1"/>
          </p:cNvSpPr>
          <p:nvPr/>
        </p:nvSpPr>
        <p:spPr bwMode="auto">
          <a:xfrm>
            <a:off x="6875463" y="5068888"/>
            <a:ext cx="166687" cy="5492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43" name="Rectangle 51"/>
          <p:cNvSpPr>
            <a:spLocks noChangeArrowheads="1"/>
          </p:cNvSpPr>
          <p:nvPr/>
        </p:nvSpPr>
        <p:spPr bwMode="auto">
          <a:xfrm>
            <a:off x="7100888" y="5076825"/>
            <a:ext cx="6969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33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O</a:t>
            </a:r>
            <a:r>
              <a:rPr lang="en-US" altLang="zh-CN" sz="2800" i="1" baseline="30000">
                <a:latin typeface="Times New Roman" panose="02020603050405020304" pitchFamily="18" charset="0"/>
              </a:rPr>
              <a:t>'</a:t>
            </a:r>
            <a:endParaRPr lang="en-US" altLang="zh-CN" sz="3200" i="1">
              <a:latin typeface="Times New Roman" panose="02020603050405020304" pitchFamily="18" charset="0"/>
            </a:endParaRPr>
          </a:p>
        </p:txBody>
      </p:sp>
      <p:sp>
        <p:nvSpPr>
          <p:cNvPr id="622644" name="Line 52"/>
          <p:cNvSpPr>
            <a:spLocks noChangeShapeType="1"/>
          </p:cNvSpPr>
          <p:nvPr/>
        </p:nvSpPr>
        <p:spPr bwMode="auto">
          <a:xfrm>
            <a:off x="6083300" y="4513263"/>
            <a:ext cx="19796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45" name="Line 53"/>
          <p:cNvSpPr>
            <a:spLocks noChangeShapeType="1"/>
          </p:cNvSpPr>
          <p:nvPr/>
        </p:nvSpPr>
        <p:spPr bwMode="auto">
          <a:xfrm>
            <a:off x="6083300" y="6096000"/>
            <a:ext cx="197961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46" name="Text Box 54"/>
          <p:cNvSpPr txBox="1">
            <a:spLocks noChangeArrowheads="1"/>
          </p:cNvSpPr>
          <p:nvPr/>
        </p:nvSpPr>
        <p:spPr bwMode="auto">
          <a:xfrm>
            <a:off x="7997825" y="5676900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622647" name="Line 55"/>
          <p:cNvSpPr>
            <a:spLocks noChangeShapeType="1"/>
          </p:cNvSpPr>
          <p:nvPr/>
        </p:nvSpPr>
        <p:spPr bwMode="auto">
          <a:xfrm>
            <a:off x="7356475" y="4327525"/>
            <a:ext cx="638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48" name="Text Box 56"/>
          <p:cNvSpPr txBox="1">
            <a:spLocks noChangeArrowheads="1"/>
          </p:cNvSpPr>
          <p:nvPr/>
        </p:nvSpPr>
        <p:spPr bwMode="auto">
          <a:xfrm>
            <a:off x="6961188" y="3902075"/>
            <a:ext cx="41751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i="1" baseline="30000">
                <a:latin typeface="Times New Roman" panose="02020603050405020304" pitchFamily="18" charset="0"/>
              </a:rPr>
              <a:t>'</a:t>
            </a:r>
            <a:endParaRPr lang="en-US" altLang="zh-CN" sz="3200" i="1">
              <a:latin typeface="Times New Roman" panose="02020603050405020304" pitchFamily="18" charset="0"/>
            </a:endParaRPr>
          </a:p>
        </p:txBody>
      </p:sp>
      <p:sp>
        <p:nvSpPr>
          <p:cNvPr id="622649" name="Oval 57"/>
          <p:cNvSpPr>
            <a:spLocks noChangeArrowheads="1"/>
          </p:cNvSpPr>
          <p:nvPr/>
        </p:nvSpPr>
        <p:spPr bwMode="auto">
          <a:xfrm flipH="1" flipV="1">
            <a:off x="6934200" y="4476750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50" name="Oval 58"/>
          <p:cNvSpPr>
            <a:spLocks noChangeArrowheads="1"/>
          </p:cNvSpPr>
          <p:nvPr/>
        </p:nvSpPr>
        <p:spPr bwMode="auto">
          <a:xfrm flipH="1" flipV="1">
            <a:off x="6934200" y="6057900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51" name="Rectangle 59"/>
          <p:cNvSpPr>
            <a:spLocks noChangeArrowheads="1"/>
          </p:cNvSpPr>
          <p:nvPr/>
        </p:nvSpPr>
        <p:spPr bwMode="auto">
          <a:xfrm>
            <a:off x="1179513" y="914400"/>
            <a:ext cx="48196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>
                <a:latin typeface="Times New Roman" panose="02020603050405020304" pitchFamily="18" charset="0"/>
              </a:rPr>
              <a:t>⑴   注意转换前后 </a:t>
            </a: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i="1" baseline="-25000">
                <a:latin typeface="Times New Roman" panose="02020603050405020304" pitchFamily="18" charset="0"/>
              </a:rPr>
              <a:t>s</a:t>
            </a:r>
            <a:r>
              <a:rPr lang="en-US" altLang="zh-CN">
                <a:latin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</a:rPr>
              <a:t>与 </a:t>
            </a: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i="1" baseline="-25000">
                <a:latin typeface="Times New Roman" panose="02020603050405020304" pitchFamily="18" charset="0"/>
              </a:rPr>
              <a:t>s</a:t>
            </a:r>
            <a:r>
              <a:rPr lang="en-US" altLang="zh-CN">
                <a:latin typeface="Times New Roman" panose="02020603050405020304" pitchFamily="18" charset="0"/>
              </a:rPr>
              <a:t> </a:t>
            </a:r>
            <a:r>
              <a:rPr lang="zh-CN" altLang="en-US">
                <a:latin typeface="Times New Roman" panose="02020603050405020304" pitchFamily="18" charset="0"/>
              </a:rPr>
              <a:t>的方向。</a:t>
            </a:r>
          </a:p>
        </p:txBody>
      </p:sp>
      <p:sp>
        <p:nvSpPr>
          <p:cNvPr id="622654" name="Oval 62"/>
          <p:cNvSpPr>
            <a:spLocks noChangeArrowheads="1"/>
          </p:cNvSpPr>
          <p:nvPr/>
        </p:nvSpPr>
        <p:spPr bwMode="auto">
          <a:xfrm>
            <a:off x="1531938" y="5378450"/>
            <a:ext cx="487362" cy="434975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55" name="Line 63"/>
          <p:cNvSpPr>
            <a:spLocks noChangeShapeType="1"/>
          </p:cNvSpPr>
          <p:nvPr/>
        </p:nvSpPr>
        <p:spPr bwMode="auto">
          <a:xfrm flipH="1">
            <a:off x="1771650" y="5238750"/>
            <a:ext cx="0" cy="838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56" name="Rectangle 64"/>
          <p:cNvSpPr>
            <a:spLocks noChangeArrowheads="1"/>
          </p:cNvSpPr>
          <p:nvPr/>
        </p:nvSpPr>
        <p:spPr bwMode="auto">
          <a:xfrm>
            <a:off x="1004888" y="5297488"/>
            <a:ext cx="18415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zh-CN" altLang="en-US" sz="3200" i="1">
              <a:solidFill>
                <a:srgbClr val="FF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2657" name="Rectangle 65"/>
          <p:cNvSpPr>
            <a:spLocks noChangeArrowheads="1"/>
          </p:cNvSpPr>
          <p:nvPr/>
        </p:nvSpPr>
        <p:spPr bwMode="auto">
          <a:xfrm>
            <a:off x="1846263" y="5581650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3200" i="1">
                <a:solidFill>
                  <a:srgbClr val="FFFF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22658" name="Rectangle 66"/>
          <p:cNvSpPr>
            <a:spLocks noChangeArrowheads="1"/>
          </p:cNvSpPr>
          <p:nvPr/>
        </p:nvSpPr>
        <p:spPr bwMode="auto">
          <a:xfrm>
            <a:off x="1905000" y="4914900"/>
            <a:ext cx="3794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eaLnBrk="0" hangingPunct="0"/>
            <a:r>
              <a:rPr lang="zh-CN" altLang="en-US" sz="3200" i="1">
                <a:solidFill>
                  <a:srgbClr val="FFFF00"/>
                </a:solidFill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22659" name="Line 67"/>
          <p:cNvSpPr>
            <a:spLocks noChangeShapeType="1"/>
          </p:cNvSpPr>
          <p:nvPr/>
        </p:nvSpPr>
        <p:spPr bwMode="auto">
          <a:xfrm>
            <a:off x="1771650" y="4248150"/>
            <a:ext cx="0" cy="12049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60" name="Rectangle 68"/>
          <p:cNvSpPr>
            <a:spLocks noChangeArrowheads="1"/>
          </p:cNvSpPr>
          <p:nvPr/>
        </p:nvSpPr>
        <p:spPr bwMode="auto">
          <a:xfrm>
            <a:off x="1704975" y="4589463"/>
            <a:ext cx="134938" cy="4349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61" name="Line 69"/>
          <p:cNvSpPr>
            <a:spLocks noChangeShapeType="1"/>
          </p:cNvSpPr>
          <p:nvPr/>
        </p:nvSpPr>
        <p:spPr bwMode="auto">
          <a:xfrm>
            <a:off x="1771650" y="4248150"/>
            <a:ext cx="12588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62" name="Line 70"/>
          <p:cNvSpPr>
            <a:spLocks noChangeShapeType="1"/>
          </p:cNvSpPr>
          <p:nvPr/>
        </p:nvSpPr>
        <p:spPr bwMode="auto">
          <a:xfrm>
            <a:off x="1771650" y="6076950"/>
            <a:ext cx="12588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63" name="Text Box 71"/>
          <p:cNvSpPr txBox="1">
            <a:spLocks noChangeArrowheads="1"/>
          </p:cNvSpPr>
          <p:nvPr/>
        </p:nvSpPr>
        <p:spPr bwMode="auto">
          <a:xfrm>
            <a:off x="3055938" y="5705475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622664" name="Line 72"/>
          <p:cNvSpPr>
            <a:spLocks noChangeShapeType="1"/>
          </p:cNvSpPr>
          <p:nvPr/>
        </p:nvSpPr>
        <p:spPr bwMode="auto">
          <a:xfrm>
            <a:off x="2228850" y="4389438"/>
            <a:ext cx="6302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arrow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2665" name="Text Box 73"/>
          <p:cNvSpPr txBox="1">
            <a:spLocks noChangeArrowheads="1"/>
          </p:cNvSpPr>
          <p:nvPr/>
        </p:nvSpPr>
        <p:spPr bwMode="auto">
          <a:xfrm>
            <a:off x="2838450" y="4149725"/>
            <a:ext cx="342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622666" name="Text Box 74"/>
          <p:cNvSpPr txBox="1">
            <a:spLocks noChangeArrowheads="1"/>
          </p:cNvSpPr>
          <p:nvPr/>
        </p:nvSpPr>
        <p:spPr bwMode="auto">
          <a:xfrm>
            <a:off x="1104900" y="4454525"/>
            <a:ext cx="63023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O</a:t>
            </a:r>
            <a:endParaRPr lang="en-US" altLang="zh-CN" sz="3200" i="1">
              <a:latin typeface="Times New Roman" panose="02020603050405020304" pitchFamily="18" charset="0"/>
            </a:endParaRPr>
          </a:p>
        </p:txBody>
      </p:sp>
      <p:sp>
        <p:nvSpPr>
          <p:cNvPr id="622667" name="Text Box 75"/>
          <p:cNvSpPr txBox="1">
            <a:spLocks noChangeArrowheads="1"/>
          </p:cNvSpPr>
          <p:nvPr/>
        </p:nvSpPr>
        <p:spPr bwMode="auto">
          <a:xfrm>
            <a:off x="3086100" y="3863975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22668" name="Rectangle 76"/>
          <p:cNvSpPr>
            <a:spLocks noChangeArrowheads="1"/>
          </p:cNvSpPr>
          <p:nvPr/>
        </p:nvSpPr>
        <p:spPr bwMode="auto">
          <a:xfrm>
            <a:off x="1087438" y="5257800"/>
            <a:ext cx="512762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200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27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5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225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225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2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300"/>
                                        <p:tgtEl>
                                          <p:spTgt spid="6226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226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622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8" dur="500"/>
                                        <p:tgtEl>
                                          <p:spTgt spid="62263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3" dur="500"/>
                                        <p:tgtEl>
                                          <p:spTgt spid="6226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6226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3" dur="500"/>
                                        <p:tgtEl>
                                          <p:spTgt spid="6226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62263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3" dur="500"/>
                                        <p:tgtEl>
                                          <p:spTgt spid="6226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58" dur="500"/>
                                        <p:tgtEl>
                                          <p:spTgt spid="6226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3" dur="500"/>
                                        <p:tgtEl>
                                          <p:spTgt spid="6226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68" dur="500"/>
                                        <p:tgtEl>
                                          <p:spTgt spid="6226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3" dur="500"/>
                                        <p:tgtEl>
                                          <p:spTgt spid="6226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8" dur="500"/>
                                        <p:tgtEl>
                                          <p:spTgt spid="6226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3" dur="500"/>
                                        <p:tgtEl>
                                          <p:spTgt spid="6226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88" dur="500"/>
                                        <p:tgtEl>
                                          <p:spTgt spid="6226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3" dur="500"/>
                                        <p:tgtEl>
                                          <p:spTgt spid="6226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98" dur="500"/>
                                        <p:tgtEl>
                                          <p:spTgt spid="622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2594" grpId="0" autoUpdateAnimBg="0"/>
      <p:bldP spid="622610" grpId="0" animBg="1"/>
      <p:bldP spid="622611" grpId="0" animBg="1"/>
      <p:bldP spid="622633" grpId="0" build="p" autoUpdateAnimBg="0"/>
      <p:bldP spid="622635" grpId="0" build="p" autoUpdateAnimBg="0"/>
      <p:bldP spid="622636" grpId="0" animBg="1"/>
      <p:bldP spid="622637" grpId="0" animBg="1"/>
      <p:bldP spid="622638" grpId="0" animBg="1"/>
      <p:bldP spid="622639" grpId="0" animBg="1"/>
      <p:bldP spid="622640" grpId="0" animBg="1"/>
      <p:bldP spid="622641" grpId="0" animBg="1"/>
      <p:bldP spid="622642" grpId="0" animBg="1"/>
      <p:bldP spid="622643" grpId="0" build="p" autoUpdateAnimBg="0"/>
      <p:bldP spid="622644" grpId="0" animBg="1"/>
      <p:bldP spid="622645" grpId="0" animBg="1"/>
      <p:bldP spid="622646" grpId="0" build="p" autoUpdateAnimBg="0"/>
      <p:bldP spid="622647" grpId="0" animBg="1"/>
      <p:bldP spid="622648" grpId="0" build="p" autoUpdateAnimBg="0"/>
      <p:bldP spid="622651" grpId="0" autoUpdateAnimBg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3621" name="Text Box 5"/>
          <p:cNvSpPr txBox="1">
            <a:spLocks noChangeArrowheads="1"/>
          </p:cNvSpPr>
          <p:nvPr/>
        </p:nvSpPr>
        <p:spPr bwMode="auto">
          <a:xfrm>
            <a:off x="609600" y="304800"/>
            <a:ext cx="805815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(2) 所谓的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等效</a:t>
            </a:r>
            <a:r>
              <a:rPr lang="zh-CN" altLang="en-US" sz="3200">
                <a:latin typeface="Times New Roman" panose="02020603050405020304" pitchFamily="18" charset="0"/>
              </a:rPr>
              <a:t>是对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外部电路</a:t>
            </a:r>
            <a:r>
              <a:rPr lang="zh-CN" altLang="en-US" sz="3200">
                <a:latin typeface="Times New Roman" panose="02020603050405020304" pitchFamily="18" charset="0"/>
              </a:rPr>
              <a:t>等效，对</a:t>
            </a: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内部电路</a:t>
            </a:r>
            <a:r>
              <a:rPr lang="zh-CN" altLang="en-US" sz="3200">
                <a:latin typeface="Times New Roman" panose="02020603050405020304" pitchFamily="18" charset="0"/>
              </a:rPr>
              <a:t>是不等效的。</a:t>
            </a:r>
          </a:p>
        </p:txBody>
      </p:sp>
      <p:sp>
        <p:nvSpPr>
          <p:cNvPr id="623622" name="Rectangle 6"/>
          <p:cNvSpPr>
            <a:spLocks noChangeArrowheads="1"/>
          </p:cNvSpPr>
          <p:nvPr/>
        </p:nvSpPr>
        <p:spPr bwMode="auto">
          <a:xfrm>
            <a:off x="1449388" y="2011363"/>
            <a:ext cx="79629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3200">
                <a:latin typeface="Times New Roman" panose="02020603050405020304" pitchFamily="18" charset="0"/>
              </a:rPr>
              <a:t>开路的电流源可以有电流流过并联电导</a:t>
            </a: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200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</a:rPr>
              <a:t>。</a:t>
            </a:r>
          </a:p>
        </p:txBody>
      </p:sp>
      <p:sp>
        <p:nvSpPr>
          <p:cNvPr id="623623" name="Rectangle 7"/>
          <p:cNvSpPr>
            <a:spLocks noChangeArrowheads="1"/>
          </p:cNvSpPr>
          <p:nvPr/>
        </p:nvSpPr>
        <p:spPr bwMode="auto">
          <a:xfrm>
            <a:off x="1428750" y="3200400"/>
            <a:ext cx="697706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电流源短路时,  并联电导</a:t>
            </a: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G</a:t>
            </a:r>
            <a:r>
              <a:rPr lang="en-US" altLang="zh-CN" sz="3200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zh-CN" altLang="en-US" sz="3200">
                <a:latin typeface="Times New Roman" panose="02020603050405020304" pitchFamily="18" charset="0"/>
              </a:rPr>
              <a:t>中无电流。</a:t>
            </a:r>
          </a:p>
        </p:txBody>
      </p:sp>
      <p:sp>
        <p:nvSpPr>
          <p:cNvPr id="623624" name="Rectangle 8"/>
          <p:cNvSpPr>
            <a:spLocks noChangeArrowheads="1"/>
          </p:cNvSpPr>
          <p:nvPr/>
        </p:nvSpPr>
        <p:spPr bwMode="auto">
          <a:xfrm>
            <a:off x="1200150" y="2590800"/>
            <a:ext cx="65309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3200">
                <a:latin typeface="Times New Roman" panose="02020603050405020304" pitchFamily="18" charset="0"/>
                <a:sym typeface="Symbol" panose="05050102010706020507" pitchFamily="18" charset="2"/>
              </a:rPr>
              <a:t> </a:t>
            </a:r>
            <a:r>
              <a:rPr lang="zh-CN" altLang="en-US" sz="3200">
                <a:latin typeface="Times New Roman" panose="02020603050405020304" pitchFamily="18" charset="0"/>
              </a:rPr>
              <a:t>电压源短路时，电阻中</a:t>
            </a: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zh-CN" altLang="en-US" sz="3200">
                <a:latin typeface="Times New Roman" panose="02020603050405020304" pitchFamily="18" charset="0"/>
              </a:rPr>
              <a:t>有电流；</a:t>
            </a:r>
          </a:p>
        </p:txBody>
      </p:sp>
      <p:sp>
        <p:nvSpPr>
          <p:cNvPr id="623625" name="Rectangle 9"/>
          <p:cNvSpPr>
            <a:spLocks noChangeArrowheads="1"/>
          </p:cNvSpPr>
          <p:nvPr/>
        </p:nvSpPr>
        <p:spPr bwMode="auto">
          <a:xfrm>
            <a:off x="1123950" y="1401763"/>
            <a:ext cx="64277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3200"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latin typeface="Times New Roman" panose="02020603050405020304" pitchFamily="18" charset="0"/>
                <a:sym typeface="Symbol" panose="05050102010706020507" pitchFamily="18" charset="2"/>
              </a:rPr>
              <a:t></a:t>
            </a:r>
            <a:r>
              <a:rPr lang="zh-CN" altLang="en-US" sz="3200">
                <a:latin typeface="Times New Roman" panose="02020603050405020304" pitchFamily="18" charset="0"/>
              </a:rPr>
              <a:t>  开路的电压源中无电流流过 </a:t>
            </a: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</a:rPr>
              <a:t>；</a:t>
            </a:r>
          </a:p>
        </p:txBody>
      </p:sp>
      <p:grpSp>
        <p:nvGrpSpPr>
          <p:cNvPr id="623661" name="Group 45"/>
          <p:cNvGrpSpPr>
            <a:grpSpLocks/>
          </p:cNvGrpSpPr>
          <p:nvPr/>
        </p:nvGrpSpPr>
        <p:grpSpPr bwMode="auto">
          <a:xfrm>
            <a:off x="5276850" y="3886200"/>
            <a:ext cx="3257550" cy="2325688"/>
            <a:chOff x="3324" y="2856"/>
            <a:chExt cx="1464" cy="1057"/>
          </a:xfrm>
        </p:grpSpPr>
        <p:grpSp>
          <p:nvGrpSpPr>
            <p:cNvPr id="623618" name="Group 2"/>
            <p:cNvGrpSpPr>
              <a:grpSpLocks/>
            </p:cNvGrpSpPr>
            <p:nvPr/>
          </p:nvGrpSpPr>
          <p:grpSpPr bwMode="auto">
            <a:xfrm>
              <a:off x="3708" y="3181"/>
              <a:ext cx="984" cy="611"/>
              <a:chOff x="4589" y="3168"/>
              <a:chExt cx="984" cy="611"/>
            </a:xfrm>
          </p:grpSpPr>
          <p:sp>
            <p:nvSpPr>
              <p:cNvPr id="623619" name="Oval 3"/>
              <p:cNvSpPr>
                <a:spLocks noChangeArrowheads="1"/>
              </p:cNvSpPr>
              <p:nvPr/>
            </p:nvSpPr>
            <p:spPr bwMode="auto">
              <a:xfrm>
                <a:off x="4589" y="3168"/>
                <a:ext cx="984" cy="611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zh-CN" altLang="en-US">
                    <a:solidFill>
                      <a:srgbClr val="FF0066"/>
                    </a:solidFill>
                    <a:latin typeface="Times New Roman" panose="02020603050405020304" pitchFamily="18" charset="0"/>
                  </a:rPr>
                  <a:t>        </a:t>
                </a:r>
              </a:p>
              <a:p>
                <a:r>
                  <a:rPr lang="zh-CN" altLang="en-US">
                    <a:solidFill>
                      <a:srgbClr val="FF0066"/>
                    </a:solidFill>
                    <a:latin typeface="Times New Roman" panose="02020603050405020304" pitchFamily="18" charset="0"/>
                  </a:rPr>
                  <a:t>      </a:t>
                </a:r>
                <a:r>
                  <a:rPr lang="zh-CN" altLang="en-US">
                    <a:latin typeface="Times New Roman" panose="02020603050405020304" pitchFamily="18" charset="0"/>
                  </a:rPr>
                  <a:t> </a:t>
                </a:r>
                <a:r>
                  <a:rPr lang="en-US" altLang="zh-CN" i="1">
                    <a:latin typeface="Times New Roman" panose="02020603050405020304" pitchFamily="18" charset="0"/>
                  </a:rPr>
                  <a:t>i</a:t>
                </a:r>
                <a:r>
                  <a:rPr lang="en-US" altLang="zh-CN" i="1" baseline="-25000">
                    <a:latin typeface="Times New Roman" panose="02020603050405020304" pitchFamily="18" charset="0"/>
                  </a:rPr>
                  <a:t>S</a:t>
                </a:r>
                <a:r>
                  <a:rPr lang="en-US" altLang="zh-CN">
                    <a:latin typeface="Times New Roman" panose="02020603050405020304" pitchFamily="18" charset="0"/>
                  </a:rPr>
                  <a:t>  </a:t>
                </a:r>
              </a:p>
            </p:txBody>
          </p:sp>
          <p:sp>
            <p:nvSpPr>
              <p:cNvPr id="623620" name="Line 4"/>
              <p:cNvSpPr>
                <a:spLocks noChangeShapeType="1"/>
              </p:cNvSpPr>
              <p:nvPr/>
            </p:nvSpPr>
            <p:spPr bwMode="auto">
              <a:xfrm flipH="1">
                <a:off x="5009" y="3779"/>
                <a:ext cx="227" cy="0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23627" name="Line 11"/>
            <p:cNvSpPr>
              <a:spLocks noChangeShapeType="1"/>
            </p:cNvSpPr>
            <p:nvPr/>
          </p:nvSpPr>
          <p:spPr bwMode="auto">
            <a:xfrm>
              <a:off x="3552" y="3096"/>
              <a:ext cx="1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28" name="Line 12"/>
            <p:cNvSpPr>
              <a:spLocks noChangeShapeType="1"/>
            </p:cNvSpPr>
            <p:nvPr/>
          </p:nvSpPr>
          <p:spPr bwMode="auto">
            <a:xfrm flipV="1">
              <a:off x="3552" y="3096"/>
              <a:ext cx="1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29" name="Text Box 13"/>
            <p:cNvSpPr txBox="1">
              <a:spLocks noChangeArrowheads="1"/>
            </p:cNvSpPr>
            <p:nvPr/>
          </p:nvSpPr>
          <p:spPr bwMode="auto">
            <a:xfrm>
              <a:off x="4356" y="2856"/>
              <a:ext cx="240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3630" name="Line 14"/>
            <p:cNvSpPr>
              <a:spLocks noChangeShapeType="1"/>
            </p:cNvSpPr>
            <p:nvPr/>
          </p:nvSpPr>
          <p:spPr bwMode="auto">
            <a:xfrm>
              <a:off x="3564" y="3096"/>
              <a:ext cx="1224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31" name="Text Box 15"/>
            <p:cNvSpPr txBox="1">
              <a:spLocks noChangeArrowheads="1"/>
            </p:cNvSpPr>
            <p:nvPr/>
          </p:nvSpPr>
          <p:spPr bwMode="auto">
            <a:xfrm>
              <a:off x="3804" y="3324"/>
              <a:ext cx="336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3632" name="Line 16"/>
            <p:cNvSpPr>
              <a:spLocks noChangeShapeType="1"/>
            </p:cNvSpPr>
            <p:nvPr/>
          </p:nvSpPr>
          <p:spPr bwMode="auto">
            <a:xfrm>
              <a:off x="3540" y="3912"/>
              <a:ext cx="1248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3633" name="Group 17"/>
            <p:cNvGrpSpPr>
              <a:grpSpLocks/>
            </p:cNvGrpSpPr>
            <p:nvPr/>
          </p:nvGrpSpPr>
          <p:grpSpPr bwMode="auto">
            <a:xfrm>
              <a:off x="3396" y="3384"/>
              <a:ext cx="288" cy="288"/>
              <a:chOff x="2304" y="2304"/>
              <a:chExt cx="288" cy="288"/>
            </a:xfrm>
          </p:grpSpPr>
          <p:sp>
            <p:nvSpPr>
              <p:cNvPr id="623634" name="Oval 18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3635" name="Line 19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23636" name="Line 20"/>
            <p:cNvSpPr>
              <a:spLocks noChangeShapeType="1"/>
            </p:cNvSpPr>
            <p:nvPr/>
          </p:nvSpPr>
          <p:spPr bwMode="auto">
            <a:xfrm flipV="1">
              <a:off x="4128" y="3096"/>
              <a:ext cx="1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37" name="Rectangle 21"/>
            <p:cNvSpPr>
              <a:spLocks noChangeArrowheads="1"/>
            </p:cNvSpPr>
            <p:nvPr/>
          </p:nvSpPr>
          <p:spPr bwMode="auto">
            <a:xfrm>
              <a:off x="4068" y="3336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3638" name="Text Box 22"/>
            <p:cNvSpPr txBox="1">
              <a:spLocks noChangeArrowheads="1"/>
            </p:cNvSpPr>
            <p:nvPr/>
          </p:nvSpPr>
          <p:spPr bwMode="auto">
            <a:xfrm>
              <a:off x="3324" y="3108"/>
              <a:ext cx="288" cy="20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S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23639" name="Line 23"/>
            <p:cNvSpPr>
              <a:spLocks noChangeShapeType="1"/>
            </p:cNvSpPr>
            <p:nvPr/>
          </p:nvSpPr>
          <p:spPr bwMode="auto">
            <a:xfrm>
              <a:off x="4116" y="3096"/>
              <a:ext cx="480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40" name="Line 24"/>
            <p:cNvSpPr>
              <a:spLocks noChangeShapeType="1"/>
            </p:cNvSpPr>
            <p:nvPr/>
          </p:nvSpPr>
          <p:spPr bwMode="auto">
            <a:xfrm>
              <a:off x="4788" y="3096"/>
              <a:ext cx="0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23660" name="Group 44"/>
          <p:cNvGrpSpPr>
            <a:grpSpLocks/>
          </p:cNvGrpSpPr>
          <p:nvPr/>
        </p:nvGrpSpPr>
        <p:grpSpPr bwMode="auto">
          <a:xfrm>
            <a:off x="1257300" y="3810000"/>
            <a:ext cx="3238500" cy="2517775"/>
            <a:chOff x="792" y="2796"/>
            <a:chExt cx="1536" cy="1201"/>
          </a:xfrm>
        </p:grpSpPr>
        <p:grpSp>
          <p:nvGrpSpPr>
            <p:cNvPr id="623641" name="Group 25"/>
            <p:cNvGrpSpPr>
              <a:grpSpLocks/>
            </p:cNvGrpSpPr>
            <p:nvPr/>
          </p:nvGrpSpPr>
          <p:grpSpPr bwMode="auto">
            <a:xfrm>
              <a:off x="1212" y="3144"/>
              <a:ext cx="240" cy="576"/>
              <a:chOff x="876" y="3312"/>
              <a:chExt cx="240" cy="576"/>
            </a:xfrm>
          </p:grpSpPr>
          <p:sp>
            <p:nvSpPr>
              <p:cNvPr id="623642" name="Oval 26"/>
              <p:cNvSpPr>
                <a:spLocks noChangeArrowheads="1"/>
              </p:cNvSpPr>
              <p:nvPr/>
            </p:nvSpPr>
            <p:spPr bwMode="auto">
              <a:xfrm>
                <a:off x="876" y="3312"/>
                <a:ext cx="240" cy="576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FFFF0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r>
                  <a:rPr lang="en-US" altLang="zh-CN" i="1">
                    <a:latin typeface="Times New Roman" panose="02020603050405020304" pitchFamily="18" charset="0"/>
                  </a:rPr>
                  <a:t>i</a:t>
                </a:r>
                <a:r>
                  <a:rPr lang="en-US" altLang="zh-CN" i="1" baseline="-25000">
                    <a:latin typeface="Times New Roman" panose="02020603050405020304" pitchFamily="18" charset="0"/>
                  </a:rPr>
                  <a:t>S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23643" name="Line 27"/>
              <p:cNvSpPr>
                <a:spLocks noChangeShapeType="1"/>
              </p:cNvSpPr>
              <p:nvPr/>
            </p:nvSpPr>
            <p:spPr bwMode="auto">
              <a:xfrm>
                <a:off x="1116" y="3564"/>
                <a:ext cx="0" cy="96"/>
              </a:xfrm>
              <a:prstGeom prst="line">
                <a:avLst/>
              </a:prstGeom>
              <a:noFill/>
              <a:ln w="12700">
                <a:solidFill>
                  <a:srgbClr val="FFFF00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23645" name="Line 29"/>
            <p:cNvSpPr>
              <a:spLocks noChangeShapeType="1"/>
            </p:cNvSpPr>
            <p:nvPr/>
          </p:nvSpPr>
          <p:spPr bwMode="auto">
            <a:xfrm flipV="1">
              <a:off x="1020" y="3036"/>
              <a:ext cx="1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46" name="Text Box 30"/>
            <p:cNvSpPr txBox="1">
              <a:spLocks noChangeArrowheads="1"/>
            </p:cNvSpPr>
            <p:nvPr/>
          </p:nvSpPr>
          <p:spPr bwMode="auto">
            <a:xfrm>
              <a:off x="1644" y="3276"/>
              <a:ext cx="33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3647" name="Line 31"/>
            <p:cNvSpPr>
              <a:spLocks noChangeShapeType="1"/>
            </p:cNvSpPr>
            <p:nvPr/>
          </p:nvSpPr>
          <p:spPr bwMode="auto">
            <a:xfrm>
              <a:off x="1032" y="3036"/>
              <a:ext cx="1224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48" name="Text Box 32"/>
            <p:cNvSpPr txBox="1">
              <a:spLocks noChangeArrowheads="1"/>
            </p:cNvSpPr>
            <p:nvPr/>
          </p:nvSpPr>
          <p:spPr bwMode="auto">
            <a:xfrm>
              <a:off x="1824" y="2796"/>
              <a:ext cx="240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23649" name="Line 33"/>
            <p:cNvSpPr>
              <a:spLocks noChangeShapeType="1"/>
            </p:cNvSpPr>
            <p:nvPr/>
          </p:nvSpPr>
          <p:spPr bwMode="auto">
            <a:xfrm>
              <a:off x="1008" y="3852"/>
              <a:ext cx="1248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50" name="Line 34"/>
            <p:cNvSpPr>
              <a:spLocks noChangeShapeType="1"/>
            </p:cNvSpPr>
            <p:nvPr/>
          </p:nvSpPr>
          <p:spPr bwMode="auto">
            <a:xfrm>
              <a:off x="1020" y="3036"/>
              <a:ext cx="1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3651" name="Group 35"/>
            <p:cNvGrpSpPr>
              <a:grpSpLocks/>
            </p:cNvGrpSpPr>
            <p:nvPr/>
          </p:nvGrpSpPr>
          <p:grpSpPr bwMode="auto">
            <a:xfrm>
              <a:off x="864" y="3324"/>
              <a:ext cx="288" cy="288"/>
              <a:chOff x="2304" y="2304"/>
              <a:chExt cx="288" cy="288"/>
            </a:xfrm>
          </p:grpSpPr>
          <p:sp>
            <p:nvSpPr>
              <p:cNvPr id="623652" name="Oval 36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rgbClr val="590322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3653" name="Line 37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23654" name="Line 38"/>
            <p:cNvSpPr>
              <a:spLocks noChangeShapeType="1"/>
            </p:cNvSpPr>
            <p:nvPr/>
          </p:nvSpPr>
          <p:spPr bwMode="auto">
            <a:xfrm flipV="1">
              <a:off x="1596" y="3036"/>
              <a:ext cx="1" cy="81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55" name="Text Box 39"/>
            <p:cNvSpPr txBox="1">
              <a:spLocks noChangeArrowheads="1"/>
            </p:cNvSpPr>
            <p:nvPr/>
          </p:nvSpPr>
          <p:spPr bwMode="auto">
            <a:xfrm>
              <a:off x="792" y="3048"/>
              <a:ext cx="288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S</a:t>
              </a:r>
              <a:endParaRPr lang="en-US" altLang="zh-CN" i="1">
                <a:latin typeface="Times New Roman" panose="02020603050405020304" pitchFamily="18" charset="0"/>
              </a:endParaRPr>
            </a:p>
          </p:txBody>
        </p:sp>
        <p:sp>
          <p:nvSpPr>
            <p:cNvPr id="623656" name="Line 40"/>
            <p:cNvSpPr>
              <a:spLocks noChangeShapeType="1"/>
            </p:cNvSpPr>
            <p:nvPr/>
          </p:nvSpPr>
          <p:spPr bwMode="auto">
            <a:xfrm>
              <a:off x="1584" y="3036"/>
              <a:ext cx="480" cy="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3657" name="Text Box 41"/>
            <p:cNvSpPr txBox="1">
              <a:spLocks noChangeArrowheads="1"/>
            </p:cNvSpPr>
            <p:nvPr/>
          </p:nvSpPr>
          <p:spPr bwMode="auto">
            <a:xfrm>
              <a:off x="2208" y="2964"/>
              <a:ext cx="11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23658" name="Text Box 42"/>
            <p:cNvSpPr txBox="1">
              <a:spLocks noChangeArrowheads="1"/>
            </p:cNvSpPr>
            <p:nvPr/>
          </p:nvSpPr>
          <p:spPr bwMode="auto">
            <a:xfrm>
              <a:off x="2212" y="3779"/>
              <a:ext cx="116" cy="21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23659" name="Rectangle 43"/>
            <p:cNvSpPr>
              <a:spLocks noChangeArrowheads="1"/>
            </p:cNvSpPr>
            <p:nvPr/>
          </p:nvSpPr>
          <p:spPr bwMode="auto">
            <a:xfrm>
              <a:off x="1536" y="3276"/>
              <a:ext cx="120" cy="288"/>
            </a:xfrm>
            <a:prstGeom prst="rect">
              <a:avLst/>
            </a:prstGeom>
            <a:solidFill>
              <a:srgbClr val="590322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6236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236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300" fill="hold"/>
                                        <p:tgtEl>
                                          <p:spTgt spid="6236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300" fill="hold"/>
                                        <p:tgtEl>
                                          <p:spTgt spid="6236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236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0" dur="500"/>
                                        <p:tgtEl>
                                          <p:spTgt spid="6236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500"/>
                                        <p:tgtEl>
                                          <p:spTgt spid="6236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6236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3621" grpId="0" autoUpdateAnimBg="0"/>
      <p:bldP spid="623622" grpId="0" autoUpdateAnimBg="0"/>
      <p:bldP spid="623623" grpId="0" autoUpdateAnimBg="0"/>
      <p:bldP spid="623624" grpId="0" autoUpdateAnimBg="0"/>
      <p:bldP spid="623625" grpId="0" autoUpdateAnimBg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42" name="Text Box 2"/>
          <p:cNvSpPr txBox="1">
            <a:spLocks noChangeArrowheads="1"/>
          </p:cNvSpPr>
          <p:nvPr/>
        </p:nvSpPr>
        <p:spPr bwMode="auto">
          <a:xfrm>
            <a:off x="1219200" y="762000"/>
            <a:ext cx="7169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(3) 理想电压源与理想电流源不能相互转换。</a:t>
            </a:r>
          </a:p>
        </p:txBody>
      </p:sp>
      <p:sp>
        <p:nvSpPr>
          <p:cNvPr id="624644" name="Line 4"/>
          <p:cNvSpPr>
            <a:spLocks noChangeShapeType="1"/>
          </p:cNvSpPr>
          <p:nvPr/>
        </p:nvSpPr>
        <p:spPr bwMode="auto">
          <a:xfrm>
            <a:off x="5829300" y="2027238"/>
            <a:ext cx="199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45" name="Line 5"/>
          <p:cNvSpPr>
            <a:spLocks noChangeShapeType="1"/>
          </p:cNvSpPr>
          <p:nvPr/>
        </p:nvSpPr>
        <p:spPr bwMode="auto">
          <a:xfrm>
            <a:off x="5829300" y="3927475"/>
            <a:ext cx="1990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46" name="Line 6"/>
          <p:cNvSpPr>
            <a:spLocks noChangeShapeType="1"/>
          </p:cNvSpPr>
          <p:nvPr/>
        </p:nvSpPr>
        <p:spPr bwMode="auto">
          <a:xfrm>
            <a:off x="7051675" y="1808163"/>
            <a:ext cx="5302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47" name="Line 7"/>
          <p:cNvSpPr>
            <a:spLocks noChangeShapeType="1"/>
          </p:cNvSpPr>
          <p:nvPr/>
        </p:nvSpPr>
        <p:spPr bwMode="auto">
          <a:xfrm>
            <a:off x="7905750" y="2538413"/>
            <a:ext cx="0" cy="879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48" name="Text Box 8"/>
          <p:cNvSpPr txBox="1">
            <a:spLocks noChangeArrowheads="1"/>
          </p:cNvSpPr>
          <p:nvPr/>
        </p:nvSpPr>
        <p:spPr bwMode="auto">
          <a:xfrm>
            <a:off x="7870825" y="1744663"/>
            <a:ext cx="3889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24649" name="Text Box 9"/>
          <p:cNvSpPr txBox="1">
            <a:spLocks noChangeArrowheads="1"/>
          </p:cNvSpPr>
          <p:nvPr/>
        </p:nvSpPr>
        <p:spPr bwMode="auto">
          <a:xfrm>
            <a:off x="7870825" y="3589338"/>
            <a:ext cx="38893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624650" name="Text Box 10"/>
          <p:cNvSpPr txBox="1">
            <a:spLocks noChangeArrowheads="1"/>
          </p:cNvSpPr>
          <p:nvPr/>
        </p:nvSpPr>
        <p:spPr bwMode="auto">
          <a:xfrm>
            <a:off x="6607175" y="1444625"/>
            <a:ext cx="41592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i="1" baseline="30000">
                <a:latin typeface="Times New Roman" panose="02020603050405020304" pitchFamily="18" charset="0"/>
              </a:rPr>
              <a:t>'</a:t>
            </a:r>
            <a:endParaRPr lang="en-US" altLang="zh-CN" sz="3200" i="1">
              <a:latin typeface="Times New Roman" panose="02020603050405020304" pitchFamily="18" charset="0"/>
            </a:endParaRPr>
          </a:p>
        </p:txBody>
      </p:sp>
      <p:sp>
        <p:nvSpPr>
          <p:cNvPr id="624651" name="Text Box 11"/>
          <p:cNvSpPr txBox="1">
            <a:spLocks noChangeArrowheads="1"/>
          </p:cNvSpPr>
          <p:nvPr/>
        </p:nvSpPr>
        <p:spPr bwMode="auto">
          <a:xfrm>
            <a:off x="8072438" y="2644775"/>
            <a:ext cx="8191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U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ab</a:t>
            </a:r>
            <a:r>
              <a:rPr lang="en-US" altLang="zh-CN" sz="3200" i="1" baseline="30000">
                <a:latin typeface="Times New Roman" panose="02020603050405020304" pitchFamily="18" charset="0"/>
              </a:rPr>
              <a:t>'</a:t>
            </a:r>
            <a:endParaRPr lang="en-US" altLang="zh-CN" sz="3200" i="1">
              <a:solidFill>
                <a:srgbClr val="FF0033"/>
              </a:solidFill>
              <a:latin typeface="Times New Roman" panose="02020603050405020304" pitchFamily="18" charset="0"/>
            </a:endParaRPr>
          </a:p>
        </p:txBody>
      </p:sp>
      <p:sp>
        <p:nvSpPr>
          <p:cNvPr id="624652" name="Oval 12"/>
          <p:cNvSpPr>
            <a:spLocks noChangeArrowheads="1"/>
          </p:cNvSpPr>
          <p:nvPr/>
        </p:nvSpPr>
        <p:spPr bwMode="auto">
          <a:xfrm>
            <a:off x="5505450" y="2716213"/>
            <a:ext cx="650875" cy="627062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53" name="Line 13"/>
          <p:cNvSpPr>
            <a:spLocks noChangeShapeType="1"/>
          </p:cNvSpPr>
          <p:nvPr/>
        </p:nvSpPr>
        <p:spPr bwMode="auto">
          <a:xfrm>
            <a:off x="5565775" y="3051175"/>
            <a:ext cx="536575" cy="15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54" name="Line 14"/>
          <p:cNvSpPr>
            <a:spLocks noChangeShapeType="1"/>
          </p:cNvSpPr>
          <p:nvPr/>
        </p:nvSpPr>
        <p:spPr bwMode="auto">
          <a:xfrm flipV="1">
            <a:off x="5829300" y="2027238"/>
            <a:ext cx="0" cy="7318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55" name="Line 15"/>
          <p:cNvSpPr>
            <a:spLocks noChangeShapeType="1"/>
          </p:cNvSpPr>
          <p:nvPr/>
        </p:nvSpPr>
        <p:spPr bwMode="auto">
          <a:xfrm flipV="1">
            <a:off x="5829300" y="3343275"/>
            <a:ext cx="0" cy="584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56" name="Line 16"/>
          <p:cNvSpPr>
            <a:spLocks noChangeShapeType="1"/>
          </p:cNvSpPr>
          <p:nvPr/>
        </p:nvSpPr>
        <p:spPr bwMode="auto">
          <a:xfrm flipV="1">
            <a:off x="6354763" y="2446338"/>
            <a:ext cx="0" cy="11699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57" name="Text Box 17"/>
          <p:cNvSpPr txBox="1">
            <a:spLocks noChangeArrowheads="1"/>
          </p:cNvSpPr>
          <p:nvPr/>
        </p:nvSpPr>
        <p:spPr bwMode="auto">
          <a:xfrm>
            <a:off x="6426200" y="3044825"/>
            <a:ext cx="3952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2000" i="1">
                <a:solidFill>
                  <a:srgbClr val="FFFF00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624659" name="Text Box 19"/>
          <p:cNvSpPr txBox="1">
            <a:spLocks noChangeArrowheads="1"/>
          </p:cNvSpPr>
          <p:nvPr/>
        </p:nvSpPr>
        <p:spPr bwMode="auto">
          <a:xfrm>
            <a:off x="2646363" y="1406525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24661" name="Oval 21"/>
          <p:cNvSpPr>
            <a:spLocks noChangeArrowheads="1"/>
          </p:cNvSpPr>
          <p:nvPr/>
        </p:nvSpPr>
        <p:spPr bwMode="auto">
          <a:xfrm>
            <a:off x="957263" y="2620963"/>
            <a:ext cx="612775" cy="560387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62" name="Line 22"/>
          <p:cNvSpPr>
            <a:spLocks noChangeShapeType="1"/>
          </p:cNvSpPr>
          <p:nvPr/>
        </p:nvSpPr>
        <p:spPr bwMode="auto">
          <a:xfrm flipH="1">
            <a:off x="1249363" y="3189288"/>
            <a:ext cx="0" cy="7080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63" name="Rectangle 23"/>
          <p:cNvSpPr>
            <a:spLocks noChangeArrowheads="1"/>
          </p:cNvSpPr>
          <p:nvPr/>
        </p:nvSpPr>
        <p:spPr bwMode="auto">
          <a:xfrm>
            <a:off x="566738" y="2957513"/>
            <a:ext cx="512762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200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624664" name="Rectangle 24"/>
          <p:cNvSpPr>
            <a:spLocks noChangeArrowheads="1"/>
          </p:cNvSpPr>
          <p:nvPr/>
        </p:nvSpPr>
        <p:spPr bwMode="auto">
          <a:xfrm>
            <a:off x="1235075" y="2220913"/>
            <a:ext cx="4587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3200" b="0" i="1">
                <a:solidFill>
                  <a:srgbClr val="FFFF00"/>
                </a:solidFill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24665" name="Rectangle 25"/>
          <p:cNvSpPr>
            <a:spLocks noChangeArrowheads="1"/>
          </p:cNvSpPr>
          <p:nvPr/>
        </p:nvSpPr>
        <p:spPr bwMode="auto">
          <a:xfrm>
            <a:off x="1279525" y="2995613"/>
            <a:ext cx="319088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3200" i="1">
                <a:solidFill>
                  <a:srgbClr val="FFFF00"/>
                </a:solidFill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24666" name="Line 26"/>
          <p:cNvSpPr>
            <a:spLocks noChangeShapeType="1"/>
          </p:cNvSpPr>
          <p:nvPr/>
        </p:nvSpPr>
        <p:spPr bwMode="auto">
          <a:xfrm>
            <a:off x="1249363" y="1968500"/>
            <a:ext cx="0" cy="1484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67" name="Line 27"/>
          <p:cNvSpPr>
            <a:spLocks noChangeShapeType="1"/>
          </p:cNvSpPr>
          <p:nvPr/>
        </p:nvSpPr>
        <p:spPr bwMode="auto">
          <a:xfrm>
            <a:off x="1249363" y="1968500"/>
            <a:ext cx="1514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68" name="Line 28"/>
          <p:cNvSpPr>
            <a:spLocks noChangeShapeType="1"/>
          </p:cNvSpPr>
          <p:nvPr/>
        </p:nvSpPr>
        <p:spPr bwMode="auto">
          <a:xfrm>
            <a:off x="1230313" y="3897313"/>
            <a:ext cx="15144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69" name="Text Box 29"/>
          <p:cNvSpPr txBox="1">
            <a:spLocks noChangeArrowheads="1"/>
          </p:cNvSpPr>
          <p:nvPr/>
        </p:nvSpPr>
        <p:spPr bwMode="auto">
          <a:xfrm>
            <a:off x="2576513" y="3336925"/>
            <a:ext cx="38735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b</a:t>
            </a:r>
          </a:p>
        </p:txBody>
      </p:sp>
      <p:sp>
        <p:nvSpPr>
          <p:cNvPr id="624670" name="Line 30"/>
          <p:cNvSpPr>
            <a:spLocks noChangeShapeType="1"/>
          </p:cNvSpPr>
          <p:nvPr/>
        </p:nvSpPr>
        <p:spPr bwMode="auto">
          <a:xfrm>
            <a:off x="1798638" y="2143125"/>
            <a:ext cx="7588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4671" name="Text Box 31"/>
          <p:cNvSpPr txBox="1">
            <a:spLocks noChangeArrowheads="1"/>
          </p:cNvSpPr>
          <p:nvPr/>
        </p:nvSpPr>
        <p:spPr bwMode="auto">
          <a:xfrm>
            <a:off x="2532063" y="1870075"/>
            <a:ext cx="3429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3200" i="1">
                <a:latin typeface="Times New Roman" panose="02020603050405020304" pitchFamily="18" charset="0"/>
              </a:rPr>
              <a:t>I</a:t>
            </a:r>
          </a:p>
        </p:txBody>
      </p:sp>
      <p:grpSp>
        <p:nvGrpSpPr>
          <p:cNvPr id="624672" name="Group 32"/>
          <p:cNvGrpSpPr>
            <a:grpSpLocks/>
          </p:cNvGrpSpPr>
          <p:nvPr/>
        </p:nvGrpSpPr>
        <p:grpSpPr bwMode="auto">
          <a:xfrm>
            <a:off x="3448050" y="2152650"/>
            <a:ext cx="1657350" cy="1581150"/>
            <a:chOff x="2220" y="1584"/>
            <a:chExt cx="1044" cy="996"/>
          </a:xfrm>
        </p:grpSpPr>
        <p:sp>
          <p:nvSpPr>
            <p:cNvPr id="624673" name="Line 33"/>
            <p:cNvSpPr>
              <a:spLocks noChangeShapeType="1"/>
            </p:cNvSpPr>
            <p:nvPr/>
          </p:nvSpPr>
          <p:spPr bwMode="auto">
            <a:xfrm flipH="1">
              <a:off x="2220" y="1596"/>
              <a:ext cx="984" cy="98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4674" name="Line 34"/>
            <p:cNvSpPr>
              <a:spLocks noChangeShapeType="1"/>
            </p:cNvSpPr>
            <p:nvPr/>
          </p:nvSpPr>
          <p:spPr bwMode="auto">
            <a:xfrm>
              <a:off x="2280" y="1584"/>
              <a:ext cx="984" cy="984"/>
            </a:xfrm>
            <a:prstGeom prst="line">
              <a:avLst/>
            </a:prstGeom>
            <a:noFill/>
            <a:ln w="5715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aphicFrame>
        <p:nvGraphicFramePr>
          <p:cNvPr id="624675" name="Object 35"/>
          <p:cNvGraphicFramePr>
            <a:graphicFrameLocks noChangeAspect="1"/>
          </p:cNvGraphicFramePr>
          <p:nvPr/>
        </p:nvGraphicFramePr>
        <p:xfrm>
          <a:off x="2165350" y="4629150"/>
          <a:ext cx="4427538" cy="1668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678" name="Equation" r:id="rId4" imgW="1066680" imgH="431640" progId="Equation.3">
                  <p:embed/>
                </p:oleObj>
              </mc:Choice>
              <mc:Fallback>
                <p:oleObj name="Equation" r:id="rId4" imgW="1066680" imgH="431640" progId="Equation.3">
                  <p:embed/>
                  <p:pic>
                    <p:nvPicPr>
                      <p:cNvPr id="0" name="Object 3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65350" y="4629150"/>
                        <a:ext cx="4427538" cy="1668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4676" name="Text Box 36"/>
          <p:cNvSpPr txBox="1">
            <a:spLocks noChangeArrowheads="1"/>
          </p:cNvSpPr>
          <p:nvPr/>
        </p:nvSpPr>
        <p:spPr bwMode="auto">
          <a:xfrm>
            <a:off x="6727825" y="5106988"/>
            <a:ext cx="171608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（不存在）</a:t>
            </a:r>
          </a:p>
        </p:txBody>
      </p:sp>
      <p:sp>
        <p:nvSpPr>
          <p:cNvPr id="624677" name="AutoShape 37"/>
          <p:cNvSpPr>
            <a:spLocks noChangeArrowheads="1"/>
          </p:cNvSpPr>
          <p:nvPr/>
        </p:nvSpPr>
        <p:spPr bwMode="auto">
          <a:xfrm>
            <a:off x="3333750" y="2647950"/>
            <a:ext cx="1881188" cy="523875"/>
          </a:xfrm>
          <a:prstGeom prst="leftRightArrow">
            <a:avLst>
              <a:gd name="adj1" fmla="val 50000"/>
              <a:gd name="adj2" fmla="val 71818"/>
            </a:avLst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6246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246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3" dur="500"/>
                                        <p:tgtEl>
                                          <p:spTgt spid="6246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246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246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1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4" dur="500"/>
                                        <p:tgtEl>
                                          <p:spTgt spid="6246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4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500"/>
                                        <p:tgtEl>
                                          <p:spTgt spid="6246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4642" grpId="0" autoUpdateAnimBg="0"/>
      <p:bldP spid="624676" grpId="0" build="p" autoUpdateAnimBg="0"/>
      <p:bldP spid="62467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5666" name="Text Box 2"/>
          <p:cNvSpPr txBox="1">
            <a:spLocks noChangeArrowheads="1"/>
          </p:cNvSpPr>
          <p:nvPr/>
        </p:nvSpPr>
        <p:spPr bwMode="auto">
          <a:xfrm>
            <a:off x="304800" y="228600"/>
            <a:ext cx="71469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应用：</a:t>
            </a:r>
            <a:r>
              <a:rPr lang="zh-CN" altLang="en-US">
                <a:latin typeface="Times New Roman" panose="02020603050405020304" pitchFamily="18" charset="0"/>
              </a:rPr>
              <a:t>利用电源转换可以简化电路计算。</a:t>
            </a:r>
          </a:p>
        </p:txBody>
      </p:sp>
      <p:sp>
        <p:nvSpPr>
          <p:cNvPr id="625667" name="Text Box 3"/>
          <p:cNvSpPr txBox="1">
            <a:spLocks noChangeArrowheads="1"/>
          </p:cNvSpPr>
          <p:nvPr/>
        </p:nvSpPr>
        <p:spPr bwMode="auto">
          <a:xfrm>
            <a:off x="304800" y="9906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  <a:latin typeface="Times New Roman" panose="02020603050405020304" pitchFamily="18" charset="0"/>
              </a:rPr>
              <a:t>例1.</a:t>
            </a:r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25668" name="AutoShape 4"/>
          <p:cNvSpPr>
            <a:spLocks noChangeArrowheads="1"/>
          </p:cNvSpPr>
          <p:nvPr/>
        </p:nvSpPr>
        <p:spPr bwMode="auto">
          <a:xfrm>
            <a:off x="4152900" y="2178050"/>
            <a:ext cx="612775" cy="412750"/>
          </a:xfrm>
          <a:prstGeom prst="rightArrow">
            <a:avLst>
              <a:gd name="adj1" fmla="val 50000"/>
              <a:gd name="adj2" fmla="val 3711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5669" name="Text Box 5"/>
          <p:cNvSpPr txBox="1">
            <a:spLocks noChangeArrowheads="1"/>
          </p:cNvSpPr>
          <p:nvPr/>
        </p:nvSpPr>
        <p:spPr bwMode="auto">
          <a:xfrm>
            <a:off x="7639050" y="2159000"/>
            <a:ext cx="127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</a:rPr>
              <a:t>=0.5A</a:t>
            </a:r>
          </a:p>
        </p:txBody>
      </p:sp>
      <p:grpSp>
        <p:nvGrpSpPr>
          <p:cNvPr id="625670" name="Group 6"/>
          <p:cNvGrpSpPr>
            <a:grpSpLocks/>
          </p:cNvGrpSpPr>
          <p:nvPr/>
        </p:nvGrpSpPr>
        <p:grpSpPr bwMode="auto">
          <a:xfrm>
            <a:off x="304800" y="4191000"/>
            <a:ext cx="3676650" cy="1752600"/>
            <a:chOff x="228" y="2640"/>
            <a:chExt cx="2268" cy="1104"/>
          </a:xfrm>
        </p:grpSpPr>
        <p:grpSp>
          <p:nvGrpSpPr>
            <p:cNvPr id="625671" name="Group 7"/>
            <p:cNvGrpSpPr>
              <a:grpSpLocks/>
            </p:cNvGrpSpPr>
            <p:nvPr/>
          </p:nvGrpSpPr>
          <p:grpSpPr bwMode="auto">
            <a:xfrm>
              <a:off x="1261" y="2924"/>
              <a:ext cx="261" cy="59"/>
              <a:chOff x="4671" y="2533"/>
              <a:chExt cx="261" cy="59"/>
            </a:xfrm>
          </p:grpSpPr>
          <p:sp>
            <p:nvSpPr>
              <p:cNvPr id="625672" name="Line 8"/>
              <p:cNvSpPr>
                <a:spLocks noChangeShapeType="1"/>
              </p:cNvSpPr>
              <p:nvPr/>
            </p:nvSpPr>
            <p:spPr bwMode="auto">
              <a:xfrm>
                <a:off x="4671" y="2533"/>
                <a:ext cx="261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5673" name="Line 9"/>
              <p:cNvSpPr>
                <a:spLocks noChangeShapeType="1"/>
              </p:cNvSpPr>
              <p:nvPr/>
            </p:nvSpPr>
            <p:spPr bwMode="auto">
              <a:xfrm>
                <a:off x="4729" y="2592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25674" name="Line 10"/>
            <p:cNvSpPr>
              <a:spLocks noChangeShapeType="1"/>
            </p:cNvSpPr>
            <p:nvPr/>
          </p:nvSpPr>
          <p:spPr bwMode="auto">
            <a:xfrm>
              <a:off x="1390" y="2983"/>
              <a:ext cx="0" cy="749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675" name="Line 11"/>
            <p:cNvSpPr>
              <a:spLocks noChangeShapeType="1"/>
            </p:cNvSpPr>
            <p:nvPr/>
          </p:nvSpPr>
          <p:spPr bwMode="auto">
            <a:xfrm flipH="1">
              <a:off x="1390" y="2648"/>
              <a:ext cx="0" cy="2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676" name="Line 12"/>
            <p:cNvSpPr>
              <a:spLocks noChangeShapeType="1"/>
            </p:cNvSpPr>
            <p:nvPr/>
          </p:nvSpPr>
          <p:spPr bwMode="auto">
            <a:xfrm>
              <a:off x="2122" y="2640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677" name="Line 13"/>
            <p:cNvSpPr>
              <a:spLocks noChangeShapeType="1"/>
            </p:cNvSpPr>
            <p:nvPr/>
          </p:nvSpPr>
          <p:spPr bwMode="auto">
            <a:xfrm>
              <a:off x="718" y="3732"/>
              <a:ext cx="1404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678" name="Line 14"/>
            <p:cNvSpPr>
              <a:spLocks noChangeShapeType="1"/>
            </p:cNvSpPr>
            <p:nvPr/>
          </p:nvSpPr>
          <p:spPr bwMode="auto">
            <a:xfrm>
              <a:off x="718" y="2640"/>
              <a:ext cx="1404" cy="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5679" name="Group 15"/>
            <p:cNvGrpSpPr>
              <a:grpSpLocks/>
            </p:cNvGrpSpPr>
            <p:nvPr/>
          </p:nvGrpSpPr>
          <p:grpSpPr bwMode="auto">
            <a:xfrm>
              <a:off x="1246" y="3252"/>
              <a:ext cx="288" cy="288"/>
              <a:chOff x="2304" y="2304"/>
              <a:chExt cx="288" cy="288"/>
            </a:xfrm>
          </p:grpSpPr>
          <p:sp>
            <p:nvSpPr>
              <p:cNvPr id="625680" name="Oval 16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5681" name="Line 17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25682" name="Rectangle 18"/>
            <p:cNvSpPr>
              <a:spLocks noChangeArrowheads="1"/>
            </p:cNvSpPr>
            <p:nvPr/>
          </p:nvSpPr>
          <p:spPr bwMode="auto">
            <a:xfrm>
              <a:off x="2062" y="302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683" name="Line 19"/>
            <p:cNvSpPr>
              <a:spLocks noChangeShapeType="1"/>
            </p:cNvSpPr>
            <p:nvPr/>
          </p:nvSpPr>
          <p:spPr bwMode="auto">
            <a:xfrm>
              <a:off x="2122" y="2764"/>
              <a:ext cx="0" cy="1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684" name="Text Box 20"/>
            <p:cNvSpPr txBox="1">
              <a:spLocks noChangeArrowheads="1"/>
            </p:cNvSpPr>
            <p:nvPr/>
          </p:nvSpPr>
          <p:spPr bwMode="auto">
            <a:xfrm>
              <a:off x="958" y="3252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6</a:t>
              </a:r>
              <a:r>
                <a:rPr lang="en-US" altLang="zh-CN">
                  <a:latin typeface="Times New Roman" panose="02020603050405020304" pitchFamily="18" charset="0"/>
                </a:rPr>
                <a:t>A</a:t>
              </a:r>
            </a:p>
          </p:txBody>
        </p:sp>
        <p:grpSp>
          <p:nvGrpSpPr>
            <p:cNvPr id="625685" name="Group 21"/>
            <p:cNvGrpSpPr>
              <a:grpSpLocks/>
            </p:cNvGrpSpPr>
            <p:nvPr/>
          </p:nvGrpSpPr>
          <p:grpSpPr bwMode="auto">
            <a:xfrm>
              <a:off x="584" y="3365"/>
              <a:ext cx="261" cy="59"/>
              <a:chOff x="4671" y="2533"/>
              <a:chExt cx="261" cy="59"/>
            </a:xfrm>
          </p:grpSpPr>
          <p:sp>
            <p:nvSpPr>
              <p:cNvPr id="625686" name="Line 22"/>
              <p:cNvSpPr>
                <a:spLocks noChangeShapeType="1"/>
              </p:cNvSpPr>
              <p:nvPr/>
            </p:nvSpPr>
            <p:spPr bwMode="auto">
              <a:xfrm>
                <a:off x="4671" y="2533"/>
                <a:ext cx="261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5687" name="Line 23"/>
              <p:cNvSpPr>
                <a:spLocks noChangeShapeType="1"/>
              </p:cNvSpPr>
              <p:nvPr/>
            </p:nvSpPr>
            <p:spPr bwMode="auto">
              <a:xfrm>
                <a:off x="4729" y="2592"/>
                <a:ext cx="145" cy="0"/>
              </a:xfrm>
              <a:prstGeom prst="line">
                <a:avLst/>
              </a:prstGeom>
              <a:noFill/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</p:grpSp>
        <p:sp>
          <p:nvSpPr>
            <p:cNvPr id="625688" name="Line 24"/>
            <p:cNvSpPr>
              <a:spLocks noChangeShapeType="1"/>
            </p:cNvSpPr>
            <p:nvPr/>
          </p:nvSpPr>
          <p:spPr bwMode="auto">
            <a:xfrm>
              <a:off x="713" y="3424"/>
              <a:ext cx="0" cy="308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689" name="Line 25"/>
            <p:cNvSpPr>
              <a:spLocks noChangeShapeType="1"/>
            </p:cNvSpPr>
            <p:nvPr/>
          </p:nvSpPr>
          <p:spPr bwMode="auto">
            <a:xfrm flipH="1">
              <a:off x="713" y="2648"/>
              <a:ext cx="5" cy="717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690" name="Rectangle 26"/>
            <p:cNvSpPr>
              <a:spLocks noChangeArrowheads="1"/>
            </p:cNvSpPr>
            <p:nvPr/>
          </p:nvSpPr>
          <p:spPr bwMode="auto">
            <a:xfrm>
              <a:off x="658" y="280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691" name="Line 27"/>
            <p:cNvSpPr>
              <a:spLocks noChangeShapeType="1"/>
            </p:cNvSpPr>
            <p:nvPr/>
          </p:nvSpPr>
          <p:spPr bwMode="auto">
            <a:xfrm flipV="1">
              <a:off x="1390" y="3092"/>
              <a:ext cx="0" cy="16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5692" name="Group 28"/>
            <p:cNvGrpSpPr>
              <a:grpSpLocks/>
            </p:cNvGrpSpPr>
            <p:nvPr/>
          </p:nvGrpSpPr>
          <p:grpSpPr bwMode="auto">
            <a:xfrm>
              <a:off x="2172" y="2860"/>
              <a:ext cx="324" cy="564"/>
              <a:chOff x="276" y="2616"/>
              <a:chExt cx="324" cy="564"/>
            </a:xfrm>
          </p:grpSpPr>
          <p:sp>
            <p:nvSpPr>
              <p:cNvPr id="625693" name="Text Box 29"/>
              <p:cNvSpPr txBox="1">
                <a:spLocks noChangeArrowheads="1"/>
              </p:cNvSpPr>
              <p:nvPr/>
            </p:nvSpPr>
            <p:spPr bwMode="auto">
              <a:xfrm>
                <a:off x="370" y="2616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625694" name="Text Box 30"/>
              <p:cNvSpPr txBox="1">
                <a:spLocks noChangeArrowheads="1"/>
              </p:cNvSpPr>
              <p:nvPr/>
            </p:nvSpPr>
            <p:spPr bwMode="auto">
              <a:xfrm>
                <a:off x="360" y="2892"/>
                <a:ext cx="1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_</a:t>
                </a:r>
              </a:p>
            </p:txBody>
          </p:sp>
          <p:sp>
            <p:nvSpPr>
              <p:cNvPr id="625695" name="Text Box 31"/>
              <p:cNvSpPr txBox="1">
                <a:spLocks noChangeArrowheads="1"/>
              </p:cNvSpPr>
              <p:nvPr/>
            </p:nvSpPr>
            <p:spPr bwMode="auto">
              <a:xfrm>
                <a:off x="276" y="2784"/>
                <a:ext cx="3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U</a:t>
                </a:r>
                <a:endPara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</p:grpSp>
        <p:sp>
          <p:nvSpPr>
            <p:cNvPr id="625696" name="Text Box 32"/>
            <p:cNvSpPr txBox="1">
              <a:spLocks noChangeArrowheads="1"/>
            </p:cNvSpPr>
            <p:nvPr/>
          </p:nvSpPr>
          <p:spPr bwMode="auto">
            <a:xfrm>
              <a:off x="322" y="280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5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25697" name="Text Box 33"/>
            <p:cNvSpPr txBox="1">
              <a:spLocks noChangeArrowheads="1"/>
            </p:cNvSpPr>
            <p:nvPr/>
          </p:nvSpPr>
          <p:spPr bwMode="auto">
            <a:xfrm>
              <a:off x="1774" y="302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5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25698" name="Text Box 34"/>
            <p:cNvSpPr txBox="1">
              <a:spLocks noChangeArrowheads="1"/>
            </p:cNvSpPr>
            <p:nvPr/>
          </p:nvSpPr>
          <p:spPr bwMode="auto">
            <a:xfrm>
              <a:off x="228" y="3204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10</a:t>
              </a:r>
              <a:r>
                <a:rPr lang="en-US" altLang="zh-CN">
                  <a:latin typeface="Times New Roman" panose="02020603050405020304" pitchFamily="18" charset="0"/>
                </a:rPr>
                <a:t>V</a:t>
              </a:r>
            </a:p>
          </p:txBody>
        </p:sp>
        <p:sp>
          <p:nvSpPr>
            <p:cNvPr id="625699" name="Text Box 35"/>
            <p:cNvSpPr txBox="1">
              <a:spLocks noChangeArrowheads="1"/>
            </p:cNvSpPr>
            <p:nvPr/>
          </p:nvSpPr>
          <p:spPr bwMode="auto">
            <a:xfrm>
              <a:off x="913" y="2756"/>
              <a:ext cx="46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10</a:t>
              </a:r>
              <a:r>
                <a:rPr lang="en-US" altLang="zh-CN">
                  <a:latin typeface="Times New Roman" panose="02020603050405020304" pitchFamily="18" charset="0"/>
                </a:rPr>
                <a:t>V</a:t>
              </a:r>
            </a:p>
          </p:txBody>
        </p:sp>
      </p:grpSp>
      <p:sp>
        <p:nvSpPr>
          <p:cNvPr id="625700" name="AutoShape 36"/>
          <p:cNvSpPr>
            <a:spLocks noChangeArrowheads="1"/>
          </p:cNvSpPr>
          <p:nvPr/>
        </p:nvSpPr>
        <p:spPr bwMode="auto">
          <a:xfrm>
            <a:off x="3984625" y="4997450"/>
            <a:ext cx="511175" cy="438150"/>
          </a:xfrm>
          <a:prstGeom prst="rightArrow">
            <a:avLst>
              <a:gd name="adj1" fmla="val 50000"/>
              <a:gd name="adj2" fmla="val 29167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25701" name="Group 37"/>
          <p:cNvGrpSpPr>
            <a:grpSpLocks/>
          </p:cNvGrpSpPr>
          <p:nvPr/>
        </p:nvGrpSpPr>
        <p:grpSpPr bwMode="auto">
          <a:xfrm>
            <a:off x="4419600" y="4203700"/>
            <a:ext cx="3962400" cy="1752600"/>
            <a:chOff x="2784" y="2648"/>
            <a:chExt cx="2496" cy="1104"/>
          </a:xfrm>
        </p:grpSpPr>
        <p:sp>
          <p:nvSpPr>
            <p:cNvPr id="625702" name="Line 38"/>
            <p:cNvSpPr>
              <a:spLocks noChangeShapeType="1"/>
            </p:cNvSpPr>
            <p:nvPr/>
          </p:nvSpPr>
          <p:spPr bwMode="auto">
            <a:xfrm>
              <a:off x="3252" y="2648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03" name="Line 39"/>
            <p:cNvSpPr>
              <a:spLocks noChangeShapeType="1"/>
            </p:cNvSpPr>
            <p:nvPr/>
          </p:nvSpPr>
          <p:spPr bwMode="auto">
            <a:xfrm>
              <a:off x="3888" y="2648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04" name="Line 40"/>
            <p:cNvSpPr>
              <a:spLocks noChangeShapeType="1"/>
            </p:cNvSpPr>
            <p:nvPr/>
          </p:nvSpPr>
          <p:spPr bwMode="auto">
            <a:xfrm>
              <a:off x="4524" y="2648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05" name="Line 41"/>
            <p:cNvSpPr>
              <a:spLocks noChangeShapeType="1"/>
            </p:cNvSpPr>
            <p:nvPr/>
          </p:nvSpPr>
          <p:spPr bwMode="auto">
            <a:xfrm>
              <a:off x="3252" y="3752"/>
              <a:ext cx="12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06" name="Line 42"/>
            <p:cNvSpPr>
              <a:spLocks noChangeShapeType="1"/>
            </p:cNvSpPr>
            <p:nvPr/>
          </p:nvSpPr>
          <p:spPr bwMode="auto">
            <a:xfrm flipV="1">
              <a:off x="3252" y="2648"/>
              <a:ext cx="12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5707" name="Group 43"/>
            <p:cNvGrpSpPr>
              <a:grpSpLocks/>
            </p:cNvGrpSpPr>
            <p:nvPr/>
          </p:nvGrpSpPr>
          <p:grpSpPr bwMode="auto">
            <a:xfrm>
              <a:off x="3108" y="3044"/>
              <a:ext cx="288" cy="288"/>
              <a:chOff x="2304" y="2304"/>
              <a:chExt cx="288" cy="288"/>
            </a:xfrm>
          </p:grpSpPr>
          <p:sp>
            <p:nvSpPr>
              <p:cNvPr id="625708" name="Oval 44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5709" name="Line 45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625710" name="Group 46"/>
            <p:cNvGrpSpPr>
              <a:grpSpLocks/>
            </p:cNvGrpSpPr>
            <p:nvPr/>
          </p:nvGrpSpPr>
          <p:grpSpPr bwMode="auto">
            <a:xfrm>
              <a:off x="3744" y="3060"/>
              <a:ext cx="288" cy="288"/>
              <a:chOff x="2304" y="2304"/>
              <a:chExt cx="288" cy="288"/>
            </a:xfrm>
          </p:grpSpPr>
          <p:sp>
            <p:nvSpPr>
              <p:cNvPr id="625711" name="Oval 47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5712" name="Line 48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25713" name="Rectangle 49"/>
            <p:cNvSpPr>
              <a:spLocks noChangeArrowheads="1"/>
            </p:cNvSpPr>
            <p:nvPr/>
          </p:nvSpPr>
          <p:spPr bwMode="auto">
            <a:xfrm>
              <a:off x="4464" y="304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714" name="Line 50"/>
            <p:cNvSpPr>
              <a:spLocks noChangeShapeType="1"/>
            </p:cNvSpPr>
            <p:nvPr/>
          </p:nvSpPr>
          <p:spPr bwMode="auto">
            <a:xfrm flipV="1">
              <a:off x="3252" y="2804"/>
              <a:ext cx="0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15" name="Line 51"/>
            <p:cNvSpPr>
              <a:spLocks noChangeShapeType="1"/>
            </p:cNvSpPr>
            <p:nvPr/>
          </p:nvSpPr>
          <p:spPr bwMode="auto">
            <a:xfrm flipV="1">
              <a:off x="3888" y="2804"/>
              <a:ext cx="0" cy="24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5716" name="Group 52"/>
            <p:cNvGrpSpPr>
              <a:grpSpLocks/>
            </p:cNvGrpSpPr>
            <p:nvPr/>
          </p:nvGrpSpPr>
          <p:grpSpPr bwMode="auto">
            <a:xfrm>
              <a:off x="4188" y="2868"/>
              <a:ext cx="324" cy="564"/>
              <a:chOff x="276" y="2616"/>
              <a:chExt cx="324" cy="564"/>
            </a:xfrm>
          </p:grpSpPr>
          <p:sp>
            <p:nvSpPr>
              <p:cNvPr id="625717" name="Text Box 53"/>
              <p:cNvSpPr txBox="1">
                <a:spLocks noChangeArrowheads="1"/>
              </p:cNvSpPr>
              <p:nvPr/>
            </p:nvSpPr>
            <p:spPr bwMode="auto">
              <a:xfrm>
                <a:off x="370" y="2616"/>
                <a:ext cx="11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625718" name="Text Box 54"/>
              <p:cNvSpPr txBox="1">
                <a:spLocks noChangeArrowheads="1"/>
              </p:cNvSpPr>
              <p:nvPr/>
            </p:nvSpPr>
            <p:spPr bwMode="auto">
              <a:xfrm>
                <a:off x="360" y="2892"/>
                <a:ext cx="14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_</a:t>
                </a:r>
              </a:p>
            </p:txBody>
          </p:sp>
          <p:sp>
            <p:nvSpPr>
              <p:cNvPr id="625719" name="Text Box 55"/>
              <p:cNvSpPr txBox="1">
                <a:spLocks noChangeArrowheads="1"/>
              </p:cNvSpPr>
              <p:nvPr/>
            </p:nvSpPr>
            <p:spPr bwMode="auto">
              <a:xfrm>
                <a:off x="276" y="2784"/>
                <a:ext cx="32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2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i="1">
                    <a:solidFill>
                      <a:schemeClr val="tx2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U</a:t>
                </a:r>
                <a:endParaRPr lang="en-US" altLang="zh-CN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</p:grpSp>
        <p:sp>
          <p:nvSpPr>
            <p:cNvPr id="625720" name="Text Box 56"/>
            <p:cNvSpPr txBox="1">
              <a:spLocks noChangeArrowheads="1"/>
            </p:cNvSpPr>
            <p:nvPr/>
          </p:nvSpPr>
          <p:spPr bwMode="auto">
            <a:xfrm>
              <a:off x="4572" y="3060"/>
              <a:ext cx="708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5∥5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25721" name="Text Box 57"/>
            <p:cNvSpPr txBox="1">
              <a:spLocks noChangeArrowheads="1"/>
            </p:cNvSpPr>
            <p:nvPr/>
          </p:nvSpPr>
          <p:spPr bwMode="auto">
            <a:xfrm>
              <a:off x="2784" y="2964"/>
              <a:ext cx="433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2</a:t>
              </a:r>
              <a:r>
                <a:rPr lang="en-US" altLang="zh-CN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25722" name="Text Box 58"/>
            <p:cNvSpPr txBox="1">
              <a:spLocks noChangeArrowheads="1"/>
            </p:cNvSpPr>
            <p:nvPr/>
          </p:nvSpPr>
          <p:spPr bwMode="auto">
            <a:xfrm>
              <a:off x="3446" y="3060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6</a:t>
              </a:r>
              <a:r>
                <a:rPr lang="en-US" altLang="zh-CN">
                  <a:latin typeface="Times New Roman" panose="02020603050405020304" pitchFamily="18" charset="0"/>
                </a:rPr>
                <a:t>A</a:t>
              </a:r>
            </a:p>
          </p:txBody>
        </p:sp>
      </p:grpSp>
      <p:sp>
        <p:nvSpPr>
          <p:cNvPr id="625723" name="Text Box 59"/>
          <p:cNvSpPr txBox="1">
            <a:spLocks noChangeArrowheads="1"/>
          </p:cNvSpPr>
          <p:nvPr/>
        </p:nvSpPr>
        <p:spPr bwMode="auto">
          <a:xfrm>
            <a:off x="7562850" y="5638800"/>
            <a:ext cx="127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</a:rPr>
              <a:t>=20V</a:t>
            </a:r>
          </a:p>
        </p:txBody>
      </p:sp>
      <p:sp>
        <p:nvSpPr>
          <p:cNvPr id="625724" name="Text Box 60"/>
          <p:cNvSpPr txBox="1">
            <a:spLocks noChangeArrowheads="1"/>
          </p:cNvSpPr>
          <p:nvPr/>
        </p:nvSpPr>
        <p:spPr bwMode="auto">
          <a:xfrm>
            <a:off x="381000" y="358140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  <a:latin typeface="Times New Roman" panose="02020603050405020304" pitchFamily="18" charset="0"/>
              </a:rPr>
              <a:t>例2.</a:t>
            </a:r>
            <a:endParaRPr lang="zh-CN" altLang="en-US">
              <a:latin typeface="Times New Roman" panose="02020603050405020304" pitchFamily="18" charset="0"/>
            </a:endParaRPr>
          </a:p>
        </p:txBody>
      </p:sp>
      <p:grpSp>
        <p:nvGrpSpPr>
          <p:cNvPr id="625725" name="Group 61"/>
          <p:cNvGrpSpPr>
            <a:grpSpLocks/>
          </p:cNvGrpSpPr>
          <p:nvPr/>
        </p:nvGrpSpPr>
        <p:grpSpPr bwMode="auto">
          <a:xfrm>
            <a:off x="509588" y="1524000"/>
            <a:ext cx="3681412" cy="1752600"/>
            <a:chOff x="321" y="960"/>
            <a:chExt cx="2319" cy="1104"/>
          </a:xfrm>
        </p:grpSpPr>
        <p:sp>
          <p:nvSpPr>
            <p:cNvPr id="625726" name="Line 62"/>
            <p:cNvSpPr>
              <a:spLocks noChangeShapeType="1"/>
            </p:cNvSpPr>
            <p:nvPr/>
          </p:nvSpPr>
          <p:spPr bwMode="auto">
            <a:xfrm>
              <a:off x="778" y="960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27" name="Line 63"/>
            <p:cNvSpPr>
              <a:spLocks noChangeShapeType="1"/>
            </p:cNvSpPr>
            <p:nvPr/>
          </p:nvSpPr>
          <p:spPr bwMode="auto">
            <a:xfrm>
              <a:off x="1594" y="960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28" name="Line 64"/>
            <p:cNvSpPr>
              <a:spLocks noChangeShapeType="1"/>
            </p:cNvSpPr>
            <p:nvPr/>
          </p:nvSpPr>
          <p:spPr bwMode="auto">
            <a:xfrm>
              <a:off x="2398" y="960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29" name="Line 65"/>
            <p:cNvSpPr>
              <a:spLocks noChangeShapeType="1"/>
            </p:cNvSpPr>
            <p:nvPr/>
          </p:nvSpPr>
          <p:spPr bwMode="auto">
            <a:xfrm>
              <a:off x="778" y="2064"/>
              <a:ext cx="16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30" name="Line 66"/>
            <p:cNvSpPr>
              <a:spLocks noChangeShapeType="1"/>
            </p:cNvSpPr>
            <p:nvPr/>
          </p:nvSpPr>
          <p:spPr bwMode="auto">
            <a:xfrm>
              <a:off x="778" y="960"/>
              <a:ext cx="162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31" name="Line 67"/>
            <p:cNvSpPr>
              <a:spLocks noChangeShapeType="1"/>
            </p:cNvSpPr>
            <p:nvPr/>
          </p:nvSpPr>
          <p:spPr bwMode="auto">
            <a:xfrm>
              <a:off x="778" y="1524"/>
              <a:ext cx="8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sm" len="sm"/>
              <a:tailEnd type="oval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25732" name="Group 68"/>
            <p:cNvGrpSpPr>
              <a:grpSpLocks/>
            </p:cNvGrpSpPr>
            <p:nvPr/>
          </p:nvGrpSpPr>
          <p:grpSpPr bwMode="auto">
            <a:xfrm>
              <a:off x="634" y="1116"/>
              <a:ext cx="288" cy="288"/>
              <a:chOff x="2304" y="2304"/>
              <a:chExt cx="288" cy="288"/>
            </a:xfrm>
          </p:grpSpPr>
          <p:sp>
            <p:nvSpPr>
              <p:cNvPr id="625733" name="Oval 69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5734" name="Line 70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grpSp>
          <p:nvGrpSpPr>
            <p:cNvPr id="625735" name="Group 71"/>
            <p:cNvGrpSpPr>
              <a:grpSpLocks/>
            </p:cNvGrpSpPr>
            <p:nvPr/>
          </p:nvGrpSpPr>
          <p:grpSpPr bwMode="auto">
            <a:xfrm>
              <a:off x="634" y="1584"/>
              <a:ext cx="288" cy="288"/>
              <a:chOff x="2304" y="2304"/>
              <a:chExt cx="288" cy="288"/>
            </a:xfrm>
          </p:grpSpPr>
          <p:sp>
            <p:nvSpPr>
              <p:cNvPr id="625736" name="Oval 72"/>
              <p:cNvSpPr>
                <a:spLocks noChangeArrowheads="1"/>
              </p:cNvSpPr>
              <p:nvPr/>
            </p:nvSpPr>
            <p:spPr bwMode="auto">
              <a:xfrm>
                <a:off x="2304" y="2304"/>
                <a:ext cx="288" cy="288"/>
              </a:xfrm>
              <a:prstGeom prst="ellipse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25737" name="Line 73"/>
              <p:cNvSpPr>
                <a:spLocks noChangeShapeType="1"/>
              </p:cNvSpPr>
              <p:nvPr/>
            </p:nvSpPr>
            <p:spPr bwMode="auto">
              <a:xfrm>
                <a:off x="2304" y="2448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  <p:sp>
          <p:nvSpPr>
            <p:cNvPr id="625738" name="Rectangle 74"/>
            <p:cNvSpPr>
              <a:spLocks noChangeArrowheads="1"/>
            </p:cNvSpPr>
            <p:nvPr/>
          </p:nvSpPr>
          <p:spPr bwMode="auto">
            <a:xfrm>
              <a:off x="1534" y="164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739" name="Rectangle 75"/>
            <p:cNvSpPr>
              <a:spLocks noChangeArrowheads="1"/>
            </p:cNvSpPr>
            <p:nvPr/>
          </p:nvSpPr>
          <p:spPr bwMode="auto">
            <a:xfrm>
              <a:off x="1534" y="109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740" name="Rectangle 76"/>
            <p:cNvSpPr>
              <a:spLocks noChangeArrowheads="1"/>
            </p:cNvSpPr>
            <p:nvPr/>
          </p:nvSpPr>
          <p:spPr bwMode="auto">
            <a:xfrm>
              <a:off x="2338" y="1360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741" name="Line 77"/>
            <p:cNvSpPr>
              <a:spLocks noChangeShapeType="1"/>
            </p:cNvSpPr>
            <p:nvPr/>
          </p:nvSpPr>
          <p:spPr bwMode="auto">
            <a:xfrm>
              <a:off x="2398" y="1096"/>
              <a:ext cx="0" cy="1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42" name="Text Box 78"/>
            <p:cNvSpPr txBox="1">
              <a:spLocks noChangeArrowheads="1"/>
            </p:cNvSpPr>
            <p:nvPr/>
          </p:nvSpPr>
          <p:spPr bwMode="auto">
            <a:xfrm>
              <a:off x="336" y="1084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5</a:t>
              </a:r>
              <a:r>
                <a:rPr lang="en-US" altLang="zh-CN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25743" name="Line 79"/>
            <p:cNvSpPr>
              <a:spLocks noChangeShapeType="1"/>
            </p:cNvSpPr>
            <p:nvPr/>
          </p:nvSpPr>
          <p:spPr bwMode="auto">
            <a:xfrm>
              <a:off x="778" y="2064"/>
              <a:ext cx="163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44" name="Text Box 80"/>
            <p:cNvSpPr txBox="1">
              <a:spLocks noChangeArrowheads="1"/>
            </p:cNvSpPr>
            <p:nvPr/>
          </p:nvSpPr>
          <p:spPr bwMode="auto">
            <a:xfrm>
              <a:off x="1198" y="110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3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25745" name="Text Box 81"/>
            <p:cNvSpPr txBox="1">
              <a:spLocks noChangeArrowheads="1"/>
            </p:cNvSpPr>
            <p:nvPr/>
          </p:nvSpPr>
          <p:spPr bwMode="auto">
            <a:xfrm>
              <a:off x="1198" y="1628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4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25746" name="Text Box 82"/>
            <p:cNvSpPr txBox="1">
              <a:spLocks noChangeArrowheads="1"/>
            </p:cNvSpPr>
            <p:nvPr/>
          </p:nvSpPr>
          <p:spPr bwMode="auto">
            <a:xfrm>
              <a:off x="2026" y="134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7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25747" name="Text Box 83"/>
            <p:cNvSpPr txBox="1">
              <a:spLocks noChangeArrowheads="1"/>
            </p:cNvSpPr>
            <p:nvPr/>
          </p:nvSpPr>
          <p:spPr bwMode="auto">
            <a:xfrm>
              <a:off x="321" y="1572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2</a:t>
              </a:r>
              <a:r>
                <a:rPr lang="en-US" altLang="zh-CN"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25748" name="Text Box 84"/>
            <p:cNvSpPr txBox="1">
              <a:spLocks noChangeArrowheads="1"/>
            </p:cNvSpPr>
            <p:nvPr/>
          </p:nvSpPr>
          <p:spPr bwMode="auto">
            <a:xfrm>
              <a:off x="2400" y="96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</p:grpSp>
      <p:grpSp>
        <p:nvGrpSpPr>
          <p:cNvPr id="625749" name="Group 85"/>
          <p:cNvGrpSpPr>
            <a:grpSpLocks/>
          </p:cNvGrpSpPr>
          <p:nvPr/>
        </p:nvGrpSpPr>
        <p:grpSpPr bwMode="auto">
          <a:xfrm>
            <a:off x="4765675" y="990600"/>
            <a:ext cx="2625725" cy="2362200"/>
            <a:chOff x="3002" y="624"/>
            <a:chExt cx="1654" cy="1488"/>
          </a:xfrm>
        </p:grpSpPr>
        <p:sp>
          <p:nvSpPr>
            <p:cNvPr id="625750" name="Oval 86"/>
            <p:cNvSpPr>
              <a:spLocks noChangeArrowheads="1"/>
            </p:cNvSpPr>
            <p:nvPr/>
          </p:nvSpPr>
          <p:spPr bwMode="auto">
            <a:xfrm>
              <a:off x="3355" y="1104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751" name="Oval 87"/>
            <p:cNvSpPr>
              <a:spLocks noChangeArrowheads="1"/>
            </p:cNvSpPr>
            <p:nvPr/>
          </p:nvSpPr>
          <p:spPr bwMode="auto">
            <a:xfrm>
              <a:off x="3356" y="1632"/>
              <a:ext cx="288" cy="288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752" name="Line 88"/>
            <p:cNvSpPr>
              <a:spLocks noChangeShapeType="1"/>
            </p:cNvSpPr>
            <p:nvPr/>
          </p:nvSpPr>
          <p:spPr bwMode="auto">
            <a:xfrm>
              <a:off x="3504" y="960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triangle" w="med" len="med"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53" name="Line 89"/>
            <p:cNvSpPr>
              <a:spLocks noChangeShapeType="1"/>
            </p:cNvSpPr>
            <p:nvPr/>
          </p:nvSpPr>
          <p:spPr bwMode="auto">
            <a:xfrm>
              <a:off x="4404" y="960"/>
              <a:ext cx="0" cy="110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54" name="Line 90"/>
            <p:cNvSpPr>
              <a:spLocks noChangeShapeType="1"/>
            </p:cNvSpPr>
            <p:nvPr/>
          </p:nvSpPr>
          <p:spPr bwMode="auto">
            <a:xfrm>
              <a:off x="3504" y="2064"/>
              <a:ext cx="9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55" name="Line 91"/>
            <p:cNvSpPr>
              <a:spLocks noChangeShapeType="1"/>
            </p:cNvSpPr>
            <p:nvPr/>
          </p:nvSpPr>
          <p:spPr bwMode="auto">
            <a:xfrm>
              <a:off x="3504" y="960"/>
              <a:ext cx="90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56" name="Rectangle 92"/>
            <p:cNvSpPr>
              <a:spLocks noChangeArrowheads="1"/>
            </p:cNvSpPr>
            <p:nvPr/>
          </p:nvSpPr>
          <p:spPr bwMode="auto">
            <a:xfrm rot="-5400000">
              <a:off x="3924" y="80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757" name="Rectangle 93"/>
            <p:cNvSpPr>
              <a:spLocks noChangeArrowheads="1"/>
            </p:cNvSpPr>
            <p:nvPr/>
          </p:nvSpPr>
          <p:spPr bwMode="auto">
            <a:xfrm>
              <a:off x="4344" y="1360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758" name="Line 94"/>
            <p:cNvSpPr>
              <a:spLocks noChangeShapeType="1"/>
            </p:cNvSpPr>
            <p:nvPr/>
          </p:nvSpPr>
          <p:spPr bwMode="auto">
            <a:xfrm>
              <a:off x="4404" y="1096"/>
              <a:ext cx="0" cy="1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25759" name="Text Box 95"/>
            <p:cNvSpPr txBox="1">
              <a:spLocks noChangeArrowheads="1"/>
            </p:cNvSpPr>
            <p:nvPr/>
          </p:nvSpPr>
          <p:spPr bwMode="auto">
            <a:xfrm>
              <a:off x="3214" y="872"/>
              <a:ext cx="225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625760" name="Text Box 96"/>
            <p:cNvSpPr txBox="1">
              <a:spLocks noChangeArrowheads="1"/>
            </p:cNvSpPr>
            <p:nvPr/>
          </p:nvSpPr>
          <p:spPr bwMode="auto">
            <a:xfrm>
              <a:off x="3227" y="1200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625761" name="Text Box 97"/>
            <p:cNvSpPr txBox="1">
              <a:spLocks noChangeArrowheads="1"/>
            </p:cNvSpPr>
            <p:nvPr/>
          </p:nvSpPr>
          <p:spPr bwMode="auto">
            <a:xfrm>
              <a:off x="3002" y="1100"/>
              <a:ext cx="44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15</a:t>
              </a:r>
              <a:r>
                <a:rPr lang="en-US" altLang="zh-CN">
                  <a:latin typeface="Times New Roman" panose="02020603050405020304" pitchFamily="18" charset="0"/>
                </a:rPr>
                <a:t>v</a:t>
              </a:r>
            </a:p>
          </p:txBody>
        </p:sp>
        <p:sp>
          <p:nvSpPr>
            <p:cNvPr id="625762" name="Text Box 98"/>
            <p:cNvSpPr txBox="1">
              <a:spLocks noChangeArrowheads="1"/>
            </p:cNvSpPr>
            <p:nvPr/>
          </p:nvSpPr>
          <p:spPr bwMode="auto">
            <a:xfrm>
              <a:off x="3232" y="134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_</a:t>
              </a:r>
            </a:p>
          </p:txBody>
        </p:sp>
        <p:sp>
          <p:nvSpPr>
            <p:cNvPr id="625763" name="Text Box 99"/>
            <p:cNvSpPr txBox="1">
              <a:spLocks noChangeArrowheads="1"/>
            </p:cNvSpPr>
            <p:nvPr/>
          </p:nvSpPr>
          <p:spPr bwMode="auto">
            <a:xfrm>
              <a:off x="3232" y="1824"/>
              <a:ext cx="21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0827E4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+</a:t>
              </a:r>
            </a:p>
          </p:txBody>
        </p:sp>
        <p:sp>
          <p:nvSpPr>
            <p:cNvPr id="625764" name="Text Box 100"/>
            <p:cNvSpPr txBox="1">
              <a:spLocks noChangeArrowheads="1"/>
            </p:cNvSpPr>
            <p:nvPr/>
          </p:nvSpPr>
          <p:spPr bwMode="auto">
            <a:xfrm>
              <a:off x="3099" y="1628"/>
              <a:ext cx="321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8</a:t>
              </a:r>
              <a:r>
                <a:rPr lang="en-US" altLang="zh-CN">
                  <a:latin typeface="Times New Roman" panose="02020603050405020304" pitchFamily="18" charset="0"/>
                </a:rPr>
                <a:t>v</a:t>
              </a:r>
            </a:p>
          </p:txBody>
        </p:sp>
        <p:sp>
          <p:nvSpPr>
            <p:cNvPr id="625765" name="Rectangle 101"/>
            <p:cNvSpPr>
              <a:spLocks noChangeArrowheads="1"/>
            </p:cNvSpPr>
            <p:nvPr/>
          </p:nvSpPr>
          <p:spPr bwMode="auto">
            <a:xfrm rot="-5400000">
              <a:off x="3936" y="80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25766" name="Text Box 102"/>
            <p:cNvSpPr txBox="1">
              <a:spLocks noChangeArrowheads="1"/>
            </p:cNvSpPr>
            <p:nvPr/>
          </p:nvSpPr>
          <p:spPr bwMode="auto">
            <a:xfrm>
              <a:off x="4008" y="1340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7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25767" name="Text Box 103"/>
            <p:cNvSpPr txBox="1">
              <a:spLocks noChangeArrowheads="1"/>
            </p:cNvSpPr>
            <p:nvPr/>
          </p:nvSpPr>
          <p:spPr bwMode="auto">
            <a:xfrm>
              <a:off x="3828" y="624"/>
              <a:ext cx="33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7</a:t>
              </a:r>
              <a:r>
                <a:rPr lang="zh-CN" altLang="en-US" sz="2000"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25768" name="Text Box 104"/>
            <p:cNvSpPr txBox="1">
              <a:spLocks noChangeArrowheads="1"/>
            </p:cNvSpPr>
            <p:nvPr/>
          </p:nvSpPr>
          <p:spPr bwMode="auto">
            <a:xfrm>
              <a:off x="4416" y="960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56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56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256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257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257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6256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2" dur="500"/>
                                        <p:tgtEl>
                                          <p:spTgt spid="6257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6257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6257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25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25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7" dur="500"/>
                                        <p:tgtEl>
                                          <p:spTgt spid="625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62" dur="500"/>
                                        <p:tgtEl>
                                          <p:spTgt spid="625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5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6257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6257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666" grpId="0" autoUpdateAnimBg="0"/>
      <p:bldP spid="625667" grpId="0" autoUpdateAnimBg="0"/>
      <p:bldP spid="625668" grpId="0" animBg="1"/>
      <p:bldP spid="625669" grpId="0" autoUpdateAnimBg="0"/>
      <p:bldP spid="625700" grpId="0" animBg="1"/>
      <p:bldP spid="625723" grpId="0" autoUpdateAnimBg="0"/>
      <p:bldP spid="625724" grpId="0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3074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zh-CN" altLang="en-US" sz="4800">
                <a:latin typeface="楷体_GB2312" pitchFamily="49" charset="-122"/>
                <a:ea typeface="楷体_GB2312" pitchFamily="49" charset="-122"/>
              </a:rPr>
              <a:t>目  录</a:t>
            </a:r>
          </a:p>
        </p:txBody>
      </p:sp>
      <p:sp>
        <p:nvSpPr>
          <p:cNvPr id="643076" name="Text Box 4"/>
          <p:cNvSpPr txBox="1">
            <a:spLocks noChangeArrowheads="1"/>
          </p:cNvSpPr>
          <p:nvPr/>
        </p:nvSpPr>
        <p:spPr bwMode="auto">
          <a:xfrm>
            <a:off x="592138" y="1952625"/>
            <a:ext cx="8347075" cy="277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000000">
                    <a:alpha val="50000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2.1 电路中等效的概念</a:t>
            </a:r>
          </a:p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2.2 电路元件的串联与并联</a:t>
            </a:r>
          </a:p>
          <a:p>
            <a:pPr algn="l"/>
            <a:r>
              <a:rPr lang="zh-CN" altLang="en-US" sz="4400" b="0">
                <a:solidFill>
                  <a:schemeClr val="tx2"/>
                </a:solidFill>
                <a:effectLst>
                  <a:outerShdw blurRad="38100" dist="38100" dir="2700000" algn="tl">
                    <a:srgbClr val="990000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2.3 实际电源模型及其等效互换</a:t>
            </a:r>
          </a:p>
          <a:p>
            <a:pPr algn="l"/>
            <a:r>
              <a:rPr lang="zh-CN" altLang="en-US" sz="44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2.4 电阻的</a:t>
            </a:r>
            <a:r>
              <a:rPr lang="en-US" altLang="zh-CN" sz="44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sym typeface="Wingdings 3" panose="05040102010807070707" pitchFamily="18" charset="2"/>
              </a:rPr>
              <a:t>Y—</a:t>
            </a:r>
            <a:r>
              <a:rPr lang="en-US" altLang="zh-CN" sz="44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  <a:sym typeface="Symbol" panose="05050102010706020507" pitchFamily="18" charset="2"/>
              </a:rPr>
              <a:t></a:t>
            </a:r>
            <a:r>
              <a:rPr lang="zh-CN" altLang="en-US" sz="4400" b="0">
                <a:solidFill>
                  <a:schemeClr val="hlink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Times New Roman" panose="02020603050405020304" pitchFamily="18" charset="0"/>
                <a:ea typeface="隶书" panose="02010509060101010101" pitchFamily="49" charset="-122"/>
              </a:rPr>
              <a:t>等效变换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6690" name="AutoShape 2"/>
          <p:cNvSpPr>
            <a:spLocks noChangeArrowheads="1"/>
          </p:cNvSpPr>
          <p:nvPr/>
        </p:nvSpPr>
        <p:spPr bwMode="auto">
          <a:xfrm rot="-18983372">
            <a:off x="6002338" y="2344738"/>
            <a:ext cx="1704975" cy="533400"/>
          </a:xfrm>
          <a:prstGeom prst="curvedDownArrow">
            <a:avLst>
              <a:gd name="adj1" fmla="val 63929"/>
              <a:gd name="adj2" fmla="val 127857"/>
              <a:gd name="adj3" fmla="val 33333"/>
            </a:avLst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626691" name="Object 3"/>
          <p:cNvGraphicFramePr>
            <a:graphicFrameLocks noChangeAspect="1"/>
          </p:cNvGraphicFramePr>
          <p:nvPr/>
        </p:nvGraphicFramePr>
        <p:xfrm>
          <a:off x="687388" y="3502025"/>
          <a:ext cx="1330325" cy="11160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818" name="Equation" r:id="rId4" imgW="469800" imgH="393480" progId="Equation.3">
                  <p:embed/>
                </p:oleObj>
              </mc:Choice>
              <mc:Fallback>
                <p:oleObj name="Equation" r:id="rId4" imgW="469800" imgH="3934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7388" y="3502025"/>
                        <a:ext cx="1330325" cy="111601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fol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6692" name="Object 4"/>
          <p:cNvGraphicFramePr>
            <a:graphicFrameLocks noChangeAspect="1"/>
          </p:cNvGraphicFramePr>
          <p:nvPr/>
        </p:nvGraphicFramePr>
        <p:xfrm>
          <a:off x="706438" y="4973638"/>
          <a:ext cx="1384300" cy="1101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6819" name="Equation" r:id="rId6" imgW="495000" imgH="393480" progId="Equation.3">
                  <p:embed/>
                </p:oleObj>
              </mc:Choice>
              <mc:Fallback>
                <p:oleObj name="Equation" r:id="rId6" imgW="495000" imgH="3934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6438" y="4973638"/>
                        <a:ext cx="1384300" cy="1101725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6694" name="Rectangle 6"/>
          <p:cNvSpPr>
            <a:spLocks noChangeArrowheads="1"/>
          </p:cNvSpPr>
          <p:nvPr/>
        </p:nvSpPr>
        <p:spPr bwMode="auto">
          <a:xfrm>
            <a:off x="5135563" y="3449638"/>
            <a:ext cx="1219200" cy="2760662"/>
          </a:xfrm>
          <a:prstGeom prst="rect">
            <a:avLst/>
          </a:prstGeom>
          <a:solidFill>
            <a:srgbClr val="0F006C"/>
          </a:solidFill>
          <a:ln w="38100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695" name="Rectangle 7"/>
          <p:cNvSpPr>
            <a:spLocks noChangeArrowheads="1"/>
          </p:cNvSpPr>
          <p:nvPr/>
        </p:nvSpPr>
        <p:spPr bwMode="auto">
          <a:xfrm>
            <a:off x="2801938" y="3449638"/>
            <a:ext cx="1519237" cy="2760662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696" name="Line 8"/>
          <p:cNvSpPr>
            <a:spLocks noChangeShapeType="1"/>
          </p:cNvSpPr>
          <p:nvPr/>
        </p:nvSpPr>
        <p:spPr bwMode="auto">
          <a:xfrm rot="5400000">
            <a:off x="6773863" y="3268662"/>
            <a:ext cx="0" cy="1247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697" name="Rectangle 9"/>
          <p:cNvSpPr>
            <a:spLocks noChangeArrowheads="1"/>
          </p:cNvSpPr>
          <p:nvPr/>
        </p:nvSpPr>
        <p:spPr bwMode="auto">
          <a:xfrm rot="5400000">
            <a:off x="6605587" y="3633788"/>
            <a:ext cx="200025" cy="49530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698" name="Line 10"/>
          <p:cNvSpPr>
            <a:spLocks noChangeShapeType="1"/>
          </p:cNvSpPr>
          <p:nvPr/>
        </p:nvSpPr>
        <p:spPr bwMode="auto">
          <a:xfrm>
            <a:off x="4011613" y="4859338"/>
            <a:ext cx="0" cy="762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699" name="Line 11"/>
          <p:cNvSpPr>
            <a:spLocks noChangeShapeType="1"/>
          </p:cNvSpPr>
          <p:nvPr/>
        </p:nvSpPr>
        <p:spPr bwMode="auto">
          <a:xfrm>
            <a:off x="4011613" y="3892550"/>
            <a:ext cx="0" cy="1303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00" name="Rectangle 12"/>
          <p:cNvSpPr>
            <a:spLocks noChangeArrowheads="1"/>
          </p:cNvSpPr>
          <p:nvPr/>
        </p:nvSpPr>
        <p:spPr bwMode="auto">
          <a:xfrm>
            <a:off x="3908425" y="4554538"/>
            <a:ext cx="188913" cy="566737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01" name="Line 13"/>
          <p:cNvSpPr>
            <a:spLocks noChangeShapeType="1"/>
          </p:cNvSpPr>
          <p:nvPr/>
        </p:nvSpPr>
        <p:spPr bwMode="auto">
          <a:xfrm>
            <a:off x="4011613" y="5575300"/>
            <a:ext cx="0" cy="1920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02" name="Text Box 14"/>
          <p:cNvSpPr txBox="1">
            <a:spLocks noChangeArrowheads="1"/>
          </p:cNvSpPr>
          <p:nvPr/>
        </p:nvSpPr>
        <p:spPr bwMode="auto">
          <a:xfrm>
            <a:off x="3471863" y="4078288"/>
            <a:ext cx="541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03" name="Line 15"/>
          <p:cNvSpPr>
            <a:spLocks noChangeShapeType="1"/>
          </p:cNvSpPr>
          <p:nvPr/>
        </p:nvSpPr>
        <p:spPr bwMode="auto">
          <a:xfrm>
            <a:off x="7589838" y="4154488"/>
            <a:ext cx="0" cy="11287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04" name="Rectangle 16"/>
          <p:cNvSpPr>
            <a:spLocks noChangeArrowheads="1"/>
          </p:cNvSpPr>
          <p:nvPr/>
        </p:nvSpPr>
        <p:spPr bwMode="auto">
          <a:xfrm>
            <a:off x="7486650" y="4424363"/>
            <a:ext cx="198438" cy="515937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05" name="Rectangle 17"/>
          <p:cNvSpPr>
            <a:spLocks noChangeArrowheads="1"/>
          </p:cNvSpPr>
          <p:nvPr/>
        </p:nvSpPr>
        <p:spPr bwMode="auto">
          <a:xfrm>
            <a:off x="7659688" y="4551363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zh-CN" altLang="en-US" sz="1600" b="0">
              <a:latin typeface="Times New Roman" panose="02020603050405020304" pitchFamily="18" charset="0"/>
            </a:endParaRPr>
          </a:p>
        </p:txBody>
      </p:sp>
      <p:sp>
        <p:nvSpPr>
          <p:cNvPr id="626706" name="Line 18"/>
          <p:cNvSpPr>
            <a:spLocks noChangeShapeType="1"/>
          </p:cNvSpPr>
          <p:nvPr/>
        </p:nvSpPr>
        <p:spPr bwMode="auto">
          <a:xfrm>
            <a:off x="4808538" y="4357688"/>
            <a:ext cx="0" cy="1069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07" name="Rectangle 19"/>
          <p:cNvSpPr>
            <a:spLocks noChangeArrowheads="1"/>
          </p:cNvSpPr>
          <p:nvPr/>
        </p:nvSpPr>
        <p:spPr bwMode="auto">
          <a:xfrm>
            <a:off x="4724400" y="4594225"/>
            <a:ext cx="174625" cy="487363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08" name="Rectangle 20"/>
          <p:cNvSpPr>
            <a:spLocks noChangeArrowheads="1"/>
          </p:cNvSpPr>
          <p:nvPr/>
        </p:nvSpPr>
        <p:spPr bwMode="auto">
          <a:xfrm>
            <a:off x="4889500" y="4708525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zh-CN" altLang="en-US" sz="1600" b="0">
              <a:latin typeface="Times New Roman" panose="02020603050405020304" pitchFamily="18" charset="0"/>
            </a:endParaRPr>
          </a:p>
        </p:txBody>
      </p:sp>
      <p:sp>
        <p:nvSpPr>
          <p:cNvPr id="626709" name="Line 21"/>
          <p:cNvSpPr>
            <a:spLocks noChangeShapeType="1"/>
          </p:cNvSpPr>
          <p:nvPr/>
        </p:nvSpPr>
        <p:spPr bwMode="auto">
          <a:xfrm>
            <a:off x="3962400" y="3886200"/>
            <a:ext cx="1558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10" name="Line 22"/>
          <p:cNvSpPr>
            <a:spLocks noChangeShapeType="1"/>
          </p:cNvSpPr>
          <p:nvPr/>
        </p:nvSpPr>
        <p:spPr bwMode="auto">
          <a:xfrm>
            <a:off x="3954463" y="5765800"/>
            <a:ext cx="15779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11" name="Line 23"/>
          <p:cNvSpPr>
            <a:spLocks noChangeShapeType="1"/>
          </p:cNvSpPr>
          <p:nvPr/>
        </p:nvSpPr>
        <p:spPr bwMode="auto">
          <a:xfrm>
            <a:off x="6027738" y="3876675"/>
            <a:ext cx="0" cy="19034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12" name="Rectangle 24"/>
          <p:cNvSpPr>
            <a:spLocks noChangeArrowheads="1"/>
          </p:cNvSpPr>
          <p:nvPr/>
        </p:nvSpPr>
        <p:spPr bwMode="auto">
          <a:xfrm>
            <a:off x="5943600" y="4554538"/>
            <a:ext cx="187325" cy="566737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13" name="Text Box 25"/>
          <p:cNvSpPr txBox="1">
            <a:spLocks noChangeArrowheads="1"/>
          </p:cNvSpPr>
          <p:nvPr/>
        </p:nvSpPr>
        <p:spPr bwMode="auto">
          <a:xfrm>
            <a:off x="6218238" y="4592638"/>
            <a:ext cx="541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14" name="Line 26"/>
          <p:cNvSpPr>
            <a:spLocks noChangeShapeType="1"/>
          </p:cNvSpPr>
          <p:nvPr/>
        </p:nvSpPr>
        <p:spPr bwMode="auto">
          <a:xfrm flipV="1">
            <a:off x="4808538" y="3892550"/>
            <a:ext cx="0" cy="560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15" name="Line 27"/>
          <p:cNvSpPr>
            <a:spLocks noChangeShapeType="1"/>
          </p:cNvSpPr>
          <p:nvPr/>
        </p:nvSpPr>
        <p:spPr bwMode="auto">
          <a:xfrm>
            <a:off x="4808538" y="5384800"/>
            <a:ext cx="0" cy="3810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16" name="Line 28"/>
          <p:cNvSpPr>
            <a:spLocks noChangeShapeType="1"/>
          </p:cNvSpPr>
          <p:nvPr/>
        </p:nvSpPr>
        <p:spPr bwMode="auto">
          <a:xfrm flipH="1">
            <a:off x="5532438" y="3892550"/>
            <a:ext cx="7191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17" name="Line 29"/>
          <p:cNvSpPr>
            <a:spLocks noChangeShapeType="1"/>
          </p:cNvSpPr>
          <p:nvPr/>
        </p:nvSpPr>
        <p:spPr bwMode="auto">
          <a:xfrm>
            <a:off x="7383463" y="3892550"/>
            <a:ext cx="1028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18" name="Line 30"/>
          <p:cNvSpPr>
            <a:spLocks noChangeShapeType="1"/>
          </p:cNvSpPr>
          <p:nvPr/>
        </p:nvSpPr>
        <p:spPr bwMode="auto">
          <a:xfrm>
            <a:off x="5532438" y="5762625"/>
            <a:ext cx="2879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19" name="Line 31"/>
          <p:cNvSpPr>
            <a:spLocks noChangeShapeType="1"/>
          </p:cNvSpPr>
          <p:nvPr/>
        </p:nvSpPr>
        <p:spPr bwMode="auto">
          <a:xfrm>
            <a:off x="7589838" y="5262563"/>
            <a:ext cx="0" cy="5000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20" name="Oval 32"/>
          <p:cNvSpPr>
            <a:spLocks noChangeArrowheads="1"/>
          </p:cNvSpPr>
          <p:nvPr/>
        </p:nvSpPr>
        <p:spPr bwMode="auto">
          <a:xfrm>
            <a:off x="8262938" y="4495800"/>
            <a:ext cx="347662" cy="344488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21" name="Line 33"/>
          <p:cNvSpPr>
            <a:spLocks noChangeShapeType="1"/>
          </p:cNvSpPr>
          <p:nvPr/>
        </p:nvSpPr>
        <p:spPr bwMode="auto">
          <a:xfrm>
            <a:off x="8262938" y="4667250"/>
            <a:ext cx="3476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22" name="Line 34"/>
          <p:cNvSpPr>
            <a:spLocks noChangeShapeType="1"/>
          </p:cNvSpPr>
          <p:nvPr/>
        </p:nvSpPr>
        <p:spPr bwMode="auto">
          <a:xfrm flipV="1">
            <a:off x="8412163" y="4154488"/>
            <a:ext cx="0" cy="341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23" name="Line 35"/>
          <p:cNvSpPr>
            <a:spLocks noChangeShapeType="1"/>
          </p:cNvSpPr>
          <p:nvPr/>
        </p:nvSpPr>
        <p:spPr bwMode="auto">
          <a:xfrm flipV="1">
            <a:off x="8412163" y="4859338"/>
            <a:ext cx="0" cy="341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24" name="Line 36"/>
          <p:cNvSpPr>
            <a:spLocks noChangeShapeType="1"/>
          </p:cNvSpPr>
          <p:nvPr/>
        </p:nvSpPr>
        <p:spPr bwMode="auto">
          <a:xfrm flipV="1">
            <a:off x="8686800" y="4343400"/>
            <a:ext cx="1588" cy="598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25" name="Text Box 37"/>
          <p:cNvSpPr txBox="1">
            <a:spLocks noChangeArrowheads="1"/>
          </p:cNvSpPr>
          <p:nvPr/>
        </p:nvSpPr>
        <p:spPr bwMode="auto">
          <a:xfrm>
            <a:off x="8493125" y="4889500"/>
            <a:ext cx="650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s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26" name="Line 38"/>
          <p:cNvSpPr>
            <a:spLocks noChangeShapeType="1"/>
          </p:cNvSpPr>
          <p:nvPr/>
        </p:nvSpPr>
        <p:spPr bwMode="auto">
          <a:xfrm>
            <a:off x="8412163" y="5160963"/>
            <a:ext cx="0" cy="601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27" name="Line 39"/>
          <p:cNvSpPr>
            <a:spLocks noChangeShapeType="1"/>
          </p:cNvSpPr>
          <p:nvPr/>
        </p:nvSpPr>
        <p:spPr bwMode="auto">
          <a:xfrm>
            <a:off x="8412163" y="3876675"/>
            <a:ext cx="0" cy="2778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28" name="Line 40"/>
          <p:cNvSpPr>
            <a:spLocks noChangeShapeType="1"/>
          </p:cNvSpPr>
          <p:nvPr/>
        </p:nvSpPr>
        <p:spPr bwMode="auto">
          <a:xfrm>
            <a:off x="7589838" y="3892550"/>
            <a:ext cx="0" cy="3619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29" name="Text Box 41"/>
          <p:cNvSpPr txBox="1">
            <a:spLocks noChangeArrowheads="1"/>
          </p:cNvSpPr>
          <p:nvPr/>
        </p:nvSpPr>
        <p:spPr bwMode="auto">
          <a:xfrm>
            <a:off x="4222750" y="4175125"/>
            <a:ext cx="541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30" name="Text Box 42"/>
          <p:cNvSpPr txBox="1">
            <a:spLocks noChangeArrowheads="1"/>
          </p:cNvSpPr>
          <p:nvPr/>
        </p:nvSpPr>
        <p:spPr bwMode="auto">
          <a:xfrm>
            <a:off x="6457950" y="327501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5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31" name="Text Box 43"/>
          <p:cNvSpPr txBox="1">
            <a:spLocks noChangeArrowheads="1"/>
          </p:cNvSpPr>
          <p:nvPr/>
        </p:nvSpPr>
        <p:spPr bwMode="auto">
          <a:xfrm>
            <a:off x="6921500" y="450691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32" name="Oval 44"/>
          <p:cNvSpPr>
            <a:spLocks noChangeArrowheads="1"/>
          </p:cNvSpPr>
          <p:nvPr/>
        </p:nvSpPr>
        <p:spPr bwMode="auto">
          <a:xfrm>
            <a:off x="5219700" y="4554538"/>
            <a:ext cx="347663" cy="341312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33" name="Line 45"/>
          <p:cNvSpPr>
            <a:spLocks noChangeShapeType="1"/>
          </p:cNvSpPr>
          <p:nvPr/>
        </p:nvSpPr>
        <p:spPr bwMode="auto">
          <a:xfrm>
            <a:off x="5219700" y="4724400"/>
            <a:ext cx="347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34" name="Line 46"/>
          <p:cNvSpPr>
            <a:spLocks noChangeShapeType="1"/>
          </p:cNvSpPr>
          <p:nvPr/>
        </p:nvSpPr>
        <p:spPr bwMode="auto">
          <a:xfrm flipV="1">
            <a:off x="5368925" y="4211638"/>
            <a:ext cx="0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35" name="Line 47"/>
          <p:cNvSpPr>
            <a:spLocks noChangeShapeType="1"/>
          </p:cNvSpPr>
          <p:nvPr/>
        </p:nvSpPr>
        <p:spPr bwMode="auto">
          <a:xfrm flipV="1">
            <a:off x="5368925" y="4918075"/>
            <a:ext cx="0" cy="3397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36" name="Text Box 48"/>
          <p:cNvSpPr txBox="1">
            <a:spLocks noChangeArrowheads="1"/>
          </p:cNvSpPr>
          <p:nvPr/>
        </p:nvSpPr>
        <p:spPr bwMode="auto">
          <a:xfrm>
            <a:off x="5475288" y="4875213"/>
            <a:ext cx="4429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37" name="Line 49"/>
          <p:cNvSpPr>
            <a:spLocks noChangeShapeType="1"/>
          </p:cNvSpPr>
          <p:nvPr/>
        </p:nvSpPr>
        <p:spPr bwMode="auto">
          <a:xfrm>
            <a:off x="5368925" y="5219700"/>
            <a:ext cx="0" cy="5476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38" name="Line 50"/>
          <p:cNvSpPr>
            <a:spLocks noChangeShapeType="1"/>
          </p:cNvSpPr>
          <p:nvPr/>
        </p:nvSpPr>
        <p:spPr bwMode="auto">
          <a:xfrm>
            <a:off x="5368925" y="3892550"/>
            <a:ext cx="0" cy="33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39" name="Oval 51"/>
          <p:cNvSpPr>
            <a:spLocks noChangeArrowheads="1"/>
          </p:cNvSpPr>
          <p:nvPr/>
        </p:nvSpPr>
        <p:spPr bwMode="auto">
          <a:xfrm>
            <a:off x="3292475" y="4554538"/>
            <a:ext cx="346075" cy="341312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40" name="Line 52"/>
          <p:cNvSpPr>
            <a:spLocks noChangeShapeType="1"/>
          </p:cNvSpPr>
          <p:nvPr/>
        </p:nvSpPr>
        <p:spPr bwMode="auto">
          <a:xfrm>
            <a:off x="3292475" y="4724400"/>
            <a:ext cx="3460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41" name="Line 53"/>
          <p:cNvSpPr>
            <a:spLocks noChangeShapeType="1"/>
          </p:cNvSpPr>
          <p:nvPr/>
        </p:nvSpPr>
        <p:spPr bwMode="auto">
          <a:xfrm flipV="1">
            <a:off x="3497263" y="4222750"/>
            <a:ext cx="0" cy="342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42" name="Line 54"/>
          <p:cNvSpPr>
            <a:spLocks noChangeShapeType="1"/>
          </p:cNvSpPr>
          <p:nvPr/>
        </p:nvSpPr>
        <p:spPr bwMode="auto">
          <a:xfrm flipV="1">
            <a:off x="3497263" y="4884738"/>
            <a:ext cx="0" cy="3413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43" name="Line 55"/>
          <p:cNvSpPr>
            <a:spLocks noChangeShapeType="1"/>
          </p:cNvSpPr>
          <p:nvPr/>
        </p:nvSpPr>
        <p:spPr bwMode="auto">
          <a:xfrm flipV="1">
            <a:off x="3170238" y="4471988"/>
            <a:ext cx="1587" cy="6016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44" name="Text Box 56"/>
          <p:cNvSpPr txBox="1">
            <a:spLocks noChangeArrowheads="1"/>
          </p:cNvSpPr>
          <p:nvPr/>
        </p:nvSpPr>
        <p:spPr bwMode="auto">
          <a:xfrm>
            <a:off x="2778125" y="4856163"/>
            <a:ext cx="4429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 sz="2800">
              <a:latin typeface="Times New Roman" panose="02020603050405020304" pitchFamily="18" charset="0"/>
            </a:endParaRPr>
          </a:p>
        </p:txBody>
      </p:sp>
      <p:sp>
        <p:nvSpPr>
          <p:cNvPr id="626745" name="Line 57"/>
          <p:cNvSpPr>
            <a:spLocks noChangeShapeType="1"/>
          </p:cNvSpPr>
          <p:nvPr/>
        </p:nvSpPr>
        <p:spPr bwMode="auto">
          <a:xfrm>
            <a:off x="3497263" y="5214938"/>
            <a:ext cx="0" cy="5524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46" name="Line 58"/>
          <p:cNvSpPr>
            <a:spLocks noChangeShapeType="1"/>
          </p:cNvSpPr>
          <p:nvPr/>
        </p:nvSpPr>
        <p:spPr bwMode="auto">
          <a:xfrm>
            <a:off x="3497263" y="3892550"/>
            <a:ext cx="0" cy="3302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47" name="Line 59"/>
          <p:cNvSpPr>
            <a:spLocks noChangeShapeType="1"/>
          </p:cNvSpPr>
          <p:nvPr/>
        </p:nvSpPr>
        <p:spPr bwMode="auto">
          <a:xfrm flipH="1">
            <a:off x="3497263" y="3892550"/>
            <a:ext cx="514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48" name="Line 60"/>
          <p:cNvSpPr>
            <a:spLocks noChangeShapeType="1"/>
          </p:cNvSpPr>
          <p:nvPr/>
        </p:nvSpPr>
        <p:spPr bwMode="auto">
          <a:xfrm flipH="1">
            <a:off x="3497263" y="5767388"/>
            <a:ext cx="514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49" name="Line 61"/>
          <p:cNvSpPr>
            <a:spLocks noChangeShapeType="1"/>
          </p:cNvSpPr>
          <p:nvPr/>
        </p:nvSpPr>
        <p:spPr bwMode="auto">
          <a:xfrm>
            <a:off x="6457950" y="4113213"/>
            <a:ext cx="514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50" name="Line 62"/>
          <p:cNvSpPr>
            <a:spLocks noChangeShapeType="1"/>
          </p:cNvSpPr>
          <p:nvPr/>
        </p:nvSpPr>
        <p:spPr bwMode="auto">
          <a:xfrm flipV="1">
            <a:off x="5630863" y="4171950"/>
            <a:ext cx="1587" cy="6000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51" name="Text Box 63"/>
          <p:cNvSpPr txBox="1">
            <a:spLocks noChangeArrowheads="1"/>
          </p:cNvSpPr>
          <p:nvPr/>
        </p:nvSpPr>
        <p:spPr bwMode="auto">
          <a:xfrm>
            <a:off x="6561138" y="4010025"/>
            <a:ext cx="322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52" name="Oval 64"/>
          <p:cNvSpPr>
            <a:spLocks noChangeArrowheads="1"/>
          </p:cNvSpPr>
          <p:nvPr/>
        </p:nvSpPr>
        <p:spPr bwMode="auto">
          <a:xfrm flipH="1" flipV="1">
            <a:off x="7539038" y="57245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53" name="Oval 65"/>
          <p:cNvSpPr>
            <a:spLocks noChangeArrowheads="1"/>
          </p:cNvSpPr>
          <p:nvPr/>
        </p:nvSpPr>
        <p:spPr bwMode="auto">
          <a:xfrm flipH="1" flipV="1">
            <a:off x="7539038" y="38576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54" name="Oval 66"/>
          <p:cNvSpPr>
            <a:spLocks noChangeArrowheads="1"/>
          </p:cNvSpPr>
          <p:nvPr/>
        </p:nvSpPr>
        <p:spPr bwMode="auto">
          <a:xfrm flipH="1" flipV="1">
            <a:off x="5976938" y="38576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55" name="Oval 67"/>
          <p:cNvSpPr>
            <a:spLocks noChangeArrowheads="1"/>
          </p:cNvSpPr>
          <p:nvPr/>
        </p:nvSpPr>
        <p:spPr bwMode="auto">
          <a:xfrm flipH="1" flipV="1">
            <a:off x="5329238" y="38576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56" name="Oval 68"/>
          <p:cNvSpPr>
            <a:spLocks noChangeArrowheads="1"/>
          </p:cNvSpPr>
          <p:nvPr/>
        </p:nvSpPr>
        <p:spPr bwMode="auto">
          <a:xfrm flipH="1" flipV="1">
            <a:off x="4757738" y="38576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57" name="Oval 69"/>
          <p:cNvSpPr>
            <a:spLocks noChangeArrowheads="1"/>
          </p:cNvSpPr>
          <p:nvPr/>
        </p:nvSpPr>
        <p:spPr bwMode="auto">
          <a:xfrm flipH="1" flipV="1">
            <a:off x="3976688" y="38576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58" name="Oval 70"/>
          <p:cNvSpPr>
            <a:spLocks noChangeArrowheads="1"/>
          </p:cNvSpPr>
          <p:nvPr/>
        </p:nvSpPr>
        <p:spPr bwMode="auto">
          <a:xfrm flipH="1" flipV="1">
            <a:off x="3957638" y="57245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59" name="Oval 71"/>
          <p:cNvSpPr>
            <a:spLocks noChangeArrowheads="1"/>
          </p:cNvSpPr>
          <p:nvPr/>
        </p:nvSpPr>
        <p:spPr bwMode="auto">
          <a:xfrm flipH="1" flipV="1">
            <a:off x="4757738" y="57245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60" name="Oval 72"/>
          <p:cNvSpPr>
            <a:spLocks noChangeArrowheads="1"/>
          </p:cNvSpPr>
          <p:nvPr/>
        </p:nvSpPr>
        <p:spPr bwMode="auto">
          <a:xfrm flipH="1" flipV="1">
            <a:off x="5329238" y="57245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61" name="Oval 73"/>
          <p:cNvSpPr>
            <a:spLocks noChangeArrowheads="1"/>
          </p:cNvSpPr>
          <p:nvPr/>
        </p:nvSpPr>
        <p:spPr bwMode="auto">
          <a:xfrm flipH="1" flipV="1">
            <a:off x="5976938" y="572452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62" name="Text Box 74"/>
          <p:cNvSpPr txBox="1">
            <a:spLocks noChangeArrowheads="1"/>
          </p:cNvSpPr>
          <p:nvPr/>
        </p:nvSpPr>
        <p:spPr bwMode="auto">
          <a:xfrm>
            <a:off x="7829550" y="247650"/>
            <a:ext cx="703263" cy="2540000"/>
          </a:xfrm>
          <a:prstGeom prst="rect">
            <a:avLst/>
          </a:prstGeom>
          <a:solidFill>
            <a:srgbClr val="67051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4000">
                <a:latin typeface="Times New Roman" panose="02020603050405020304" pitchFamily="18" charset="0"/>
                <a:ea typeface="隶书" panose="02010509060101010101" pitchFamily="49" charset="-122"/>
              </a:rPr>
              <a:t>应</a:t>
            </a:r>
          </a:p>
          <a:p>
            <a:pPr algn="l" eaLnBrk="0" hangingPunct="0"/>
            <a:r>
              <a:rPr lang="zh-CN" altLang="en-US" sz="4000">
                <a:latin typeface="Times New Roman" panose="02020603050405020304" pitchFamily="18" charset="0"/>
                <a:ea typeface="隶书" panose="02010509060101010101" pitchFamily="49" charset="-122"/>
              </a:rPr>
              <a:t>用</a:t>
            </a:r>
          </a:p>
          <a:p>
            <a:pPr algn="l" eaLnBrk="0" hangingPunct="0"/>
            <a:r>
              <a:rPr lang="zh-CN" altLang="en-US" sz="4000">
                <a:latin typeface="Times New Roman" panose="02020603050405020304" pitchFamily="18" charset="0"/>
                <a:ea typeface="隶书" panose="02010509060101010101" pitchFamily="49" charset="-122"/>
              </a:rPr>
              <a:t>举</a:t>
            </a:r>
          </a:p>
          <a:p>
            <a:pPr algn="l" eaLnBrk="0" hangingPunct="0"/>
            <a:r>
              <a:rPr lang="zh-CN" altLang="en-US" sz="4000">
                <a:latin typeface="Times New Roman" panose="02020603050405020304" pitchFamily="18" charset="0"/>
                <a:ea typeface="隶书" panose="02010509060101010101" pitchFamily="49" charset="-122"/>
              </a:rPr>
              <a:t>例</a:t>
            </a:r>
          </a:p>
        </p:txBody>
      </p:sp>
      <p:sp>
        <p:nvSpPr>
          <p:cNvPr id="626764" name="Rectangle 76"/>
          <p:cNvSpPr>
            <a:spLocks noChangeArrowheads="1"/>
          </p:cNvSpPr>
          <p:nvPr/>
        </p:nvSpPr>
        <p:spPr bwMode="auto">
          <a:xfrm>
            <a:off x="2382838" y="688975"/>
            <a:ext cx="866775" cy="2149475"/>
          </a:xfrm>
          <a:prstGeom prst="rect">
            <a:avLst/>
          </a:prstGeom>
          <a:solidFill>
            <a:srgbClr val="0F006C"/>
          </a:solidFill>
          <a:ln w="2857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65" name="Rectangle 77"/>
          <p:cNvSpPr>
            <a:spLocks noChangeArrowheads="1"/>
          </p:cNvSpPr>
          <p:nvPr/>
        </p:nvSpPr>
        <p:spPr bwMode="auto">
          <a:xfrm>
            <a:off x="647700" y="708025"/>
            <a:ext cx="906463" cy="2149475"/>
          </a:xfrm>
          <a:prstGeom prst="rect">
            <a:avLst/>
          </a:prstGeom>
          <a:solidFill>
            <a:srgbClr val="670511"/>
          </a:solidFill>
          <a:ln w="2857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66" name="Rectangle 78"/>
          <p:cNvSpPr>
            <a:spLocks noChangeArrowheads="1"/>
          </p:cNvSpPr>
          <p:nvPr/>
        </p:nvSpPr>
        <p:spPr bwMode="auto">
          <a:xfrm>
            <a:off x="1254125" y="1995488"/>
            <a:ext cx="303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b="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26767" name="Rectangle 79"/>
          <p:cNvSpPr>
            <a:spLocks noChangeArrowheads="1"/>
          </p:cNvSpPr>
          <p:nvPr/>
        </p:nvSpPr>
        <p:spPr bwMode="auto">
          <a:xfrm>
            <a:off x="1220788" y="1624013"/>
            <a:ext cx="384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b="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26768" name="Oval 80"/>
          <p:cNvSpPr>
            <a:spLocks noChangeArrowheads="1"/>
          </p:cNvSpPr>
          <p:nvPr/>
        </p:nvSpPr>
        <p:spPr bwMode="auto">
          <a:xfrm>
            <a:off x="4910138" y="1360488"/>
            <a:ext cx="404812" cy="441325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69" name="Line 81"/>
          <p:cNvSpPr>
            <a:spLocks noChangeShapeType="1"/>
          </p:cNvSpPr>
          <p:nvPr/>
        </p:nvSpPr>
        <p:spPr bwMode="auto">
          <a:xfrm>
            <a:off x="4929188" y="1608138"/>
            <a:ext cx="3079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70" name="Line 82"/>
          <p:cNvSpPr>
            <a:spLocks noChangeShapeType="1"/>
          </p:cNvSpPr>
          <p:nvPr/>
        </p:nvSpPr>
        <p:spPr bwMode="auto">
          <a:xfrm flipV="1">
            <a:off x="5100638" y="1090613"/>
            <a:ext cx="0" cy="307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71" name="Line 83"/>
          <p:cNvSpPr>
            <a:spLocks noChangeShapeType="1"/>
          </p:cNvSpPr>
          <p:nvPr/>
        </p:nvSpPr>
        <p:spPr bwMode="auto">
          <a:xfrm flipV="1">
            <a:off x="5100638" y="180181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72" name="Line 84"/>
          <p:cNvSpPr>
            <a:spLocks noChangeShapeType="1"/>
          </p:cNvSpPr>
          <p:nvPr/>
        </p:nvSpPr>
        <p:spPr bwMode="auto">
          <a:xfrm flipV="1">
            <a:off x="5453063" y="1425575"/>
            <a:ext cx="1587" cy="5397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73" name="Text Box 85"/>
          <p:cNvSpPr txBox="1">
            <a:spLocks noChangeArrowheads="1"/>
          </p:cNvSpPr>
          <p:nvPr/>
        </p:nvSpPr>
        <p:spPr bwMode="auto">
          <a:xfrm>
            <a:off x="5240338" y="1939925"/>
            <a:ext cx="415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s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74" name="Line 86"/>
          <p:cNvSpPr>
            <a:spLocks noChangeShapeType="1"/>
          </p:cNvSpPr>
          <p:nvPr/>
        </p:nvSpPr>
        <p:spPr bwMode="auto">
          <a:xfrm rot="5400000">
            <a:off x="3646488" y="357187"/>
            <a:ext cx="0" cy="11080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75" name="Rectangle 87"/>
          <p:cNvSpPr>
            <a:spLocks noChangeArrowheads="1"/>
          </p:cNvSpPr>
          <p:nvPr/>
        </p:nvSpPr>
        <p:spPr bwMode="auto">
          <a:xfrm rot="5400000">
            <a:off x="3511550" y="712788"/>
            <a:ext cx="179387" cy="439738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76" name="Line 88"/>
          <p:cNvSpPr>
            <a:spLocks noChangeShapeType="1"/>
          </p:cNvSpPr>
          <p:nvPr/>
        </p:nvSpPr>
        <p:spPr bwMode="auto">
          <a:xfrm>
            <a:off x="4370388" y="1090613"/>
            <a:ext cx="0" cy="1012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77" name="Rectangle 89"/>
          <p:cNvSpPr>
            <a:spLocks noChangeArrowheads="1"/>
          </p:cNvSpPr>
          <p:nvPr/>
        </p:nvSpPr>
        <p:spPr bwMode="auto">
          <a:xfrm>
            <a:off x="4278313" y="1335088"/>
            <a:ext cx="174625" cy="461962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78" name="Rectangle 90"/>
          <p:cNvSpPr>
            <a:spLocks noChangeArrowheads="1"/>
          </p:cNvSpPr>
          <p:nvPr/>
        </p:nvSpPr>
        <p:spPr bwMode="auto">
          <a:xfrm>
            <a:off x="4432300" y="1447800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zh-CN" altLang="en-US" sz="1600" b="0">
              <a:latin typeface="Times New Roman" panose="02020603050405020304" pitchFamily="18" charset="0"/>
            </a:endParaRPr>
          </a:p>
        </p:txBody>
      </p:sp>
      <p:sp>
        <p:nvSpPr>
          <p:cNvPr id="626779" name="Line 91"/>
          <p:cNvSpPr>
            <a:spLocks noChangeShapeType="1"/>
          </p:cNvSpPr>
          <p:nvPr/>
        </p:nvSpPr>
        <p:spPr bwMode="auto">
          <a:xfrm>
            <a:off x="2073275" y="914400"/>
            <a:ext cx="0" cy="1654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80" name="Rectangle 92"/>
          <p:cNvSpPr>
            <a:spLocks noChangeArrowheads="1"/>
          </p:cNvSpPr>
          <p:nvPr/>
        </p:nvSpPr>
        <p:spPr bwMode="auto">
          <a:xfrm>
            <a:off x="1995488" y="1485900"/>
            <a:ext cx="157162" cy="43815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81" name="Rectangle 93"/>
          <p:cNvSpPr>
            <a:spLocks noChangeArrowheads="1"/>
          </p:cNvSpPr>
          <p:nvPr/>
        </p:nvSpPr>
        <p:spPr bwMode="auto">
          <a:xfrm>
            <a:off x="2141538" y="1589088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zh-CN" altLang="en-US" sz="1600" b="0">
              <a:latin typeface="Times New Roman" panose="02020603050405020304" pitchFamily="18" charset="0"/>
            </a:endParaRPr>
          </a:p>
        </p:txBody>
      </p:sp>
      <p:sp>
        <p:nvSpPr>
          <p:cNvPr id="626782" name="Oval 94"/>
          <p:cNvSpPr>
            <a:spLocks noChangeArrowheads="1"/>
          </p:cNvSpPr>
          <p:nvPr/>
        </p:nvSpPr>
        <p:spPr bwMode="auto">
          <a:xfrm>
            <a:off x="1033463" y="1911350"/>
            <a:ext cx="330200" cy="315913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83" name="Text Box 95"/>
          <p:cNvSpPr txBox="1">
            <a:spLocks noChangeArrowheads="1"/>
          </p:cNvSpPr>
          <p:nvPr/>
        </p:nvSpPr>
        <p:spPr bwMode="auto">
          <a:xfrm>
            <a:off x="630238" y="982663"/>
            <a:ext cx="541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 sz="2800">
              <a:latin typeface="Times New Roman" panose="02020603050405020304" pitchFamily="18" charset="0"/>
            </a:endParaRPr>
          </a:p>
        </p:txBody>
      </p:sp>
      <p:sp>
        <p:nvSpPr>
          <p:cNvPr id="626784" name="Rectangle 96"/>
          <p:cNvSpPr>
            <a:spLocks noChangeArrowheads="1"/>
          </p:cNvSpPr>
          <p:nvPr/>
        </p:nvSpPr>
        <p:spPr bwMode="auto">
          <a:xfrm>
            <a:off x="628650" y="2147888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85" name="Line 97"/>
          <p:cNvSpPr>
            <a:spLocks noChangeShapeType="1"/>
          </p:cNvSpPr>
          <p:nvPr/>
        </p:nvSpPr>
        <p:spPr bwMode="auto">
          <a:xfrm>
            <a:off x="1196975" y="911225"/>
            <a:ext cx="13477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86" name="Line 98"/>
          <p:cNvSpPr>
            <a:spLocks noChangeShapeType="1"/>
          </p:cNvSpPr>
          <p:nvPr/>
        </p:nvSpPr>
        <p:spPr bwMode="auto">
          <a:xfrm>
            <a:off x="1216025" y="2562225"/>
            <a:ext cx="13287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87" name="Oval 99"/>
          <p:cNvSpPr>
            <a:spLocks noChangeArrowheads="1"/>
          </p:cNvSpPr>
          <p:nvPr/>
        </p:nvSpPr>
        <p:spPr bwMode="auto">
          <a:xfrm>
            <a:off x="2452688" y="1911350"/>
            <a:ext cx="330200" cy="312738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88" name="Rectangle 100"/>
          <p:cNvSpPr>
            <a:spLocks noChangeArrowheads="1"/>
          </p:cNvSpPr>
          <p:nvPr/>
        </p:nvSpPr>
        <p:spPr bwMode="auto">
          <a:xfrm>
            <a:off x="2600325" y="1624013"/>
            <a:ext cx="298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1600" b="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26789" name="Rectangle 101"/>
          <p:cNvSpPr>
            <a:spLocks noChangeArrowheads="1"/>
          </p:cNvSpPr>
          <p:nvPr/>
        </p:nvSpPr>
        <p:spPr bwMode="auto">
          <a:xfrm>
            <a:off x="2633663" y="1995488"/>
            <a:ext cx="36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 eaLnBrk="0" hangingPunct="0"/>
            <a:r>
              <a:rPr lang="zh-CN" altLang="en-US" b="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26790" name="Rectangle 102"/>
          <p:cNvSpPr>
            <a:spLocks noChangeArrowheads="1"/>
          </p:cNvSpPr>
          <p:nvPr/>
        </p:nvSpPr>
        <p:spPr bwMode="auto">
          <a:xfrm>
            <a:off x="2544763" y="1179513"/>
            <a:ext cx="166687" cy="5111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91" name="Text Box 103"/>
          <p:cNvSpPr txBox="1">
            <a:spLocks noChangeArrowheads="1"/>
          </p:cNvSpPr>
          <p:nvPr/>
        </p:nvSpPr>
        <p:spPr bwMode="auto">
          <a:xfrm>
            <a:off x="2673350" y="112236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792" name="Line 104"/>
          <p:cNvSpPr>
            <a:spLocks noChangeShapeType="1"/>
          </p:cNvSpPr>
          <p:nvPr/>
        </p:nvSpPr>
        <p:spPr bwMode="auto">
          <a:xfrm flipH="1">
            <a:off x="2544763" y="911225"/>
            <a:ext cx="638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93" name="Line 105"/>
          <p:cNvSpPr>
            <a:spLocks noChangeShapeType="1"/>
          </p:cNvSpPr>
          <p:nvPr/>
        </p:nvSpPr>
        <p:spPr bwMode="auto">
          <a:xfrm>
            <a:off x="4186238" y="911225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94" name="Line 106"/>
          <p:cNvSpPr>
            <a:spLocks noChangeShapeType="1"/>
          </p:cNvSpPr>
          <p:nvPr/>
        </p:nvSpPr>
        <p:spPr bwMode="auto">
          <a:xfrm>
            <a:off x="2544763" y="2562225"/>
            <a:ext cx="2555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95" name="Line 107"/>
          <p:cNvSpPr>
            <a:spLocks noChangeShapeType="1"/>
          </p:cNvSpPr>
          <p:nvPr/>
        </p:nvSpPr>
        <p:spPr bwMode="auto">
          <a:xfrm>
            <a:off x="4370388" y="2085975"/>
            <a:ext cx="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96" name="Line 108"/>
          <p:cNvSpPr>
            <a:spLocks noChangeShapeType="1"/>
          </p:cNvSpPr>
          <p:nvPr/>
        </p:nvSpPr>
        <p:spPr bwMode="auto">
          <a:xfrm>
            <a:off x="5100638" y="1995488"/>
            <a:ext cx="0" cy="566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97" name="Line 109"/>
          <p:cNvSpPr>
            <a:spLocks noChangeShapeType="1"/>
          </p:cNvSpPr>
          <p:nvPr/>
        </p:nvSpPr>
        <p:spPr bwMode="auto">
          <a:xfrm>
            <a:off x="5100638" y="911225"/>
            <a:ext cx="0" cy="179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98" name="Line 110"/>
          <p:cNvSpPr>
            <a:spLocks noChangeShapeType="1"/>
          </p:cNvSpPr>
          <p:nvPr/>
        </p:nvSpPr>
        <p:spPr bwMode="auto">
          <a:xfrm>
            <a:off x="4370388" y="911225"/>
            <a:ext cx="0" cy="269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799" name="Text Box 111"/>
          <p:cNvSpPr txBox="1">
            <a:spLocks noChangeArrowheads="1"/>
          </p:cNvSpPr>
          <p:nvPr/>
        </p:nvSpPr>
        <p:spPr bwMode="auto">
          <a:xfrm>
            <a:off x="1508125" y="1047750"/>
            <a:ext cx="776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800" name="Text Box 112"/>
          <p:cNvSpPr txBox="1">
            <a:spLocks noChangeArrowheads="1"/>
          </p:cNvSpPr>
          <p:nvPr/>
        </p:nvSpPr>
        <p:spPr bwMode="auto">
          <a:xfrm>
            <a:off x="3365500" y="28416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5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801" name="Text Box 113"/>
          <p:cNvSpPr txBox="1">
            <a:spLocks noChangeArrowheads="1"/>
          </p:cNvSpPr>
          <p:nvPr/>
        </p:nvSpPr>
        <p:spPr bwMode="auto">
          <a:xfrm>
            <a:off x="3738563" y="1654175"/>
            <a:ext cx="541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802" name="Line 114"/>
          <p:cNvSpPr>
            <a:spLocks noChangeShapeType="1"/>
          </p:cNvSpPr>
          <p:nvPr/>
        </p:nvSpPr>
        <p:spPr bwMode="auto">
          <a:xfrm>
            <a:off x="3275013" y="1152525"/>
            <a:ext cx="7302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03" name="Text Box 115"/>
          <p:cNvSpPr txBox="1">
            <a:spLocks noChangeArrowheads="1"/>
          </p:cNvSpPr>
          <p:nvPr/>
        </p:nvSpPr>
        <p:spPr bwMode="auto">
          <a:xfrm>
            <a:off x="3325813" y="1098550"/>
            <a:ext cx="322262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804" name="Line 116"/>
          <p:cNvSpPr>
            <a:spLocks noChangeShapeType="1"/>
          </p:cNvSpPr>
          <p:nvPr/>
        </p:nvSpPr>
        <p:spPr bwMode="auto">
          <a:xfrm>
            <a:off x="2619375" y="893763"/>
            <a:ext cx="0" cy="306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05" name="Line 117"/>
          <p:cNvSpPr>
            <a:spLocks noChangeShapeType="1"/>
          </p:cNvSpPr>
          <p:nvPr/>
        </p:nvSpPr>
        <p:spPr bwMode="auto">
          <a:xfrm>
            <a:off x="2619375" y="1687513"/>
            <a:ext cx="0" cy="882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06" name="Text Box 118"/>
          <p:cNvSpPr txBox="1">
            <a:spLocks noChangeArrowheads="1"/>
          </p:cNvSpPr>
          <p:nvPr/>
        </p:nvSpPr>
        <p:spPr bwMode="auto">
          <a:xfrm>
            <a:off x="2770188" y="1830388"/>
            <a:ext cx="541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6807" name="Oval 119"/>
          <p:cNvSpPr>
            <a:spLocks noChangeArrowheads="1"/>
          </p:cNvSpPr>
          <p:nvPr/>
        </p:nvSpPr>
        <p:spPr bwMode="auto">
          <a:xfrm flipH="1" flipV="1">
            <a:off x="4327525" y="2530475"/>
            <a:ext cx="77788" cy="77788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08" name="Oval 120"/>
          <p:cNvSpPr>
            <a:spLocks noChangeArrowheads="1"/>
          </p:cNvSpPr>
          <p:nvPr/>
        </p:nvSpPr>
        <p:spPr bwMode="auto">
          <a:xfrm flipH="1" flipV="1">
            <a:off x="4327525" y="862013"/>
            <a:ext cx="77788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09" name="Oval 121"/>
          <p:cNvSpPr>
            <a:spLocks noChangeArrowheads="1"/>
          </p:cNvSpPr>
          <p:nvPr/>
        </p:nvSpPr>
        <p:spPr bwMode="auto">
          <a:xfrm flipH="1" flipV="1">
            <a:off x="2574925" y="881063"/>
            <a:ext cx="76200" cy="76200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10" name="Oval 122"/>
          <p:cNvSpPr>
            <a:spLocks noChangeArrowheads="1"/>
          </p:cNvSpPr>
          <p:nvPr/>
        </p:nvSpPr>
        <p:spPr bwMode="auto">
          <a:xfrm flipH="1" flipV="1">
            <a:off x="2035175" y="881063"/>
            <a:ext cx="77788" cy="76200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11" name="Oval 123"/>
          <p:cNvSpPr>
            <a:spLocks noChangeArrowheads="1"/>
          </p:cNvSpPr>
          <p:nvPr/>
        </p:nvSpPr>
        <p:spPr bwMode="auto">
          <a:xfrm flipH="1" flipV="1">
            <a:off x="2016125" y="253047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12" name="Oval 124"/>
          <p:cNvSpPr>
            <a:spLocks noChangeArrowheads="1"/>
          </p:cNvSpPr>
          <p:nvPr/>
        </p:nvSpPr>
        <p:spPr bwMode="auto">
          <a:xfrm flipH="1" flipV="1">
            <a:off x="2574925" y="2530475"/>
            <a:ext cx="76200" cy="77788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13" name="Line 125"/>
          <p:cNvSpPr>
            <a:spLocks noChangeShapeType="1"/>
          </p:cNvSpPr>
          <p:nvPr/>
        </p:nvSpPr>
        <p:spPr bwMode="auto">
          <a:xfrm>
            <a:off x="1187450" y="900113"/>
            <a:ext cx="0" cy="1689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6814" name="Rectangle 126"/>
          <p:cNvSpPr>
            <a:spLocks noChangeArrowheads="1"/>
          </p:cNvSpPr>
          <p:nvPr/>
        </p:nvSpPr>
        <p:spPr bwMode="auto">
          <a:xfrm>
            <a:off x="1104900" y="1179513"/>
            <a:ext cx="169863" cy="5111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26815" name="Group 127"/>
          <p:cNvGrpSpPr>
            <a:grpSpLocks/>
          </p:cNvGrpSpPr>
          <p:nvPr/>
        </p:nvGrpSpPr>
        <p:grpSpPr bwMode="auto">
          <a:xfrm>
            <a:off x="4191000" y="76200"/>
            <a:ext cx="914400" cy="617538"/>
            <a:chOff x="2652" y="36"/>
            <a:chExt cx="576" cy="389"/>
          </a:xfrm>
        </p:grpSpPr>
        <p:sp>
          <p:nvSpPr>
            <p:cNvPr id="626816" name="AutoShape 128"/>
            <p:cNvSpPr>
              <a:spLocks noChangeArrowheads="1"/>
            </p:cNvSpPr>
            <p:nvPr/>
          </p:nvSpPr>
          <p:spPr bwMode="auto">
            <a:xfrm>
              <a:off x="2652" y="36"/>
              <a:ext cx="576" cy="384"/>
            </a:xfrm>
            <a:prstGeom prst="wedgeEllipseCallout">
              <a:avLst>
                <a:gd name="adj1" fmla="val -93750"/>
                <a:gd name="adj2" fmla="val 123176"/>
              </a:avLst>
            </a:prstGeom>
            <a:solidFill>
              <a:srgbClr val="FFFFFF"/>
            </a:solidFill>
            <a:ln w="38100">
              <a:solidFill>
                <a:schemeClr val="accent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zh-CN" altLang="en-US" sz="2800">
                <a:latin typeface="Times New Roman" panose="02020603050405020304" pitchFamily="18" charset="0"/>
              </a:endParaRPr>
            </a:p>
          </p:txBody>
        </p:sp>
        <p:sp>
          <p:nvSpPr>
            <p:cNvPr id="626817" name="Text Box 129"/>
            <p:cNvSpPr txBox="1">
              <a:spLocks noChangeArrowheads="1"/>
            </p:cNvSpPr>
            <p:nvPr/>
          </p:nvSpPr>
          <p:spPr bwMode="auto">
            <a:xfrm>
              <a:off x="2690" y="60"/>
              <a:ext cx="49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en-US" altLang="zh-CN" sz="3200" i="1">
                  <a:latin typeface="Times New Roman" panose="02020603050405020304" pitchFamily="18" charset="0"/>
                </a:rPr>
                <a:t>I</a:t>
              </a:r>
              <a:r>
                <a:rPr lang="en-US" altLang="zh-CN" sz="3200">
                  <a:latin typeface="Times New Roman" panose="02020603050405020304" pitchFamily="18" charset="0"/>
                </a:rPr>
                <a:t>=?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268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268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266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8" dur="500"/>
                                        <p:tgtEl>
                                          <p:spTgt spid="62669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66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62669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669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714" name="AutoShape 2"/>
          <p:cNvSpPr>
            <a:spLocks noChangeArrowheads="1"/>
          </p:cNvSpPr>
          <p:nvPr/>
        </p:nvSpPr>
        <p:spPr bwMode="auto">
          <a:xfrm rot="-1973129">
            <a:off x="1312863" y="3575050"/>
            <a:ext cx="733425" cy="2132013"/>
          </a:xfrm>
          <a:prstGeom prst="curvedRightArrow">
            <a:avLst>
              <a:gd name="adj1" fmla="val 58139"/>
              <a:gd name="adj2" fmla="val 116277"/>
              <a:gd name="adj3" fmla="val 33333"/>
            </a:avLst>
          </a:prstGeom>
          <a:solidFill>
            <a:srgbClr val="590322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27716" name="Line 4"/>
          <p:cNvSpPr>
            <a:spLocks noChangeShapeType="1"/>
          </p:cNvSpPr>
          <p:nvPr/>
        </p:nvSpPr>
        <p:spPr bwMode="auto">
          <a:xfrm rot="5400000">
            <a:off x="6122194" y="3302794"/>
            <a:ext cx="0" cy="1233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17" name="Rectangle 5"/>
          <p:cNvSpPr>
            <a:spLocks noChangeArrowheads="1"/>
          </p:cNvSpPr>
          <p:nvPr/>
        </p:nvSpPr>
        <p:spPr bwMode="auto">
          <a:xfrm rot="5400000">
            <a:off x="5957094" y="3664744"/>
            <a:ext cx="195262" cy="48895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18" name="Line 6"/>
          <p:cNvSpPr>
            <a:spLocks noChangeShapeType="1"/>
          </p:cNvSpPr>
          <p:nvPr/>
        </p:nvSpPr>
        <p:spPr bwMode="auto">
          <a:xfrm>
            <a:off x="6927850" y="4176713"/>
            <a:ext cx="0" cy="11064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19" name="Rectangle 7"/>
          <p:cNvSpPr>
            <a:spLocks noChangeArrowheads="1"/>
          </p:cNvSpPr>
          <p:nvPr/>
        </p:nvSpPr>
        <p:spPr bwMode="auto">
          <a:xfrm>
            <a:off x="6826250" y="4441825"/>
            <a:ext cx="195263" cy="50482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20" name="Rectangle 8"/>
          <p:cNvSpPr>
            <a:spLocks noChangeArrowheads="1"/>
          </p:cNvSpPr>
          <p:nvPr/>
        </p:nvSpPr>
        <p:spPr bwMode="auto">
          <a:xfrm>
            <a:off x="6997700" y="4565650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zh-CN" altLang="en-US" sz="1600" b="0">
              <a:latin typeface="Times New Roman" panose="02020603050405020304" pitchFamily="18" charset="0"/>
            </a:endParaRPr>
          </a:p>
        </p:txBody>
      </p:sp>
      <p:sp>
        <p:nvSpPr>
          <p:cNvPr id="627721" name="Line 9"/>
          <p:cNvSpPr>
            <a:spLocks noChangeShapeType="1"/>
          </p:cNvSpPr>
          <p:nvPr/>
        </p:nvSpPr>
        <p:spPr bwMode="auto">
          <a:xfrm>
            <a:off x="5073650" y="4378325"/>
            <a:ext cx="0" cy="10493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22" name="Line 10"/>
          <p:cNvSpPr>
            <a:spLocks noChangeShapeType="1"/>
          </p:cNvSpPr>
          <p:nvPr/>
        </p:nvSpPr>
        <p:spPr bwMode="auto">
          <a:xfrm>
            <a:off x="4362450" y="3922713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23" name="Line 11"/>
          <p:cNvSpPr>
            <a:spLocks noChangeShapeType="1"/>
          </p:cNvSpPr>
          <p:nvPr/>
        </p:nvSpPr>
        <p:spPr bwMode="auto">
          <a:xfrm>
            <a:off x="4362450" y="5759450"/>
            <a:ext cx="1219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24" name="Line 12"/>
          <p:cNvSpPr>
            <a:spLocks noChangeShapeType="1"/>
          </p:cNvSpPr>
          <p:nvPr/>
        </p:nvSpPr>
        <p:spPr bwMode="auto">
          <a:xfrm flipV="1">
            <a:off x="5073650" y="3922713"/>
            <a:ext cx="0" cy="568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25" name="Line 13"/>
          <p:cNvSpPr>
            <a:spLocks noChangeShapeType="1"/>
          </p:cNvSpPr>
          <p:nvPr/>
        </p:nvSpPr>
        <p:spPr bwMode="auto">
          <a:xfrm>
            <a:off x="5073650" y="5384800"/>
            <a:ext cx="0" cy="374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26" name="Line 14"/>
          <p:cNvSpPr>
            <a:spLocks noChangeShapeType="1"/>
          </p:cNvSpPr>
          <p:nvPr/>
        </p:nvSpPr>
        <p:spPr bwMode="auto">
          <a:xfrm>
            <a:off x="6724650" y="3919538"/>
            <a:ext cx="1016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27" name="Line 15"/>
          <p:cNvSpPr>
            <a:spLocks noChangeShapeType="1"/>
          </p:cNvSpPr>
          <p:nvPr/>
        </p:nvSpPr>
        <p:spPr bwMode="auto">
          <a:xfrm>
            <a:off x="4895850" y="5753100"/>
            <a:ext cx="28448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28" name="Line 16"/>
          <p:cNvSpPr>
            <a:spLocks noChangeShapeType="1"/>
          </p:cNvSpPr>
          <p:nvPr/>
        </p:nvSpPr>
        <p:spPr bwMode="auto">
          <a:xfrm>
            <a:off x="6927850" y="5262563"/>
            <a:ext cx="0" cy="4905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29" name="Oval 17"/>
          <p:cNvSpPr>
            <a:spLocks noChangeArrowheads="1"/>
          </p:cNvSpPr>
          <p:nvPr/>
        </p:nvSpPr>
        <p:spPr bwMode="auto">
          <a:xfrm>
            <a:off x="7554913" y="4511675"/>
            <a:ext cx="342900" cy="33655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30" name="Line 18"/>
          <p:cNvSpPr>
            <a:spLocks noChangeShapeType="1"/>
          </p:cNvSpPr>
          <p:nvPr/>
        </p:nvSpPr>
        <p:spPr bwMode="auto">
          <a:xfrm>
            <a:off x="7554913" y="4678363"/>
            <a:ext cx="342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31" name="Line 19"/>
          <p:cNvSpPr>
            <a:spLocks noChangeShapeType="1"/>
          </p:cNvSpPr>
          <p:nvPr/>
        </p:nvSpPr>
        <p:spPr bwMode="auto">
          <a:xfrm flipV="1">
            <a:off x="7740650" y="4119563"/>
            <a:ext cx="0" cy="4302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32" name="Line 20"/>
          <p:cNvSpPr>
            <a:spLocks noChangeShapeType="1"/>
          </p:cNvSpPr>
          <p:nvPr/>
        </p:nvSpPr>
        <p:spPr bwMode="auto">
          <a:xfrm flipV="1">
            <a:off x="7740650" y="4867275"/>
            <a:ext cx="0" cy="3349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33" name="Line 21"/>
          <p:cNvSpPr>
            <a:spLocks noChangeShapeType="1"/>
          </p:cNvSpPr>
          <p:nvPr/>
        </p:nvSpPr>
        <p:spPr bwMode="auto">
          <a:xfrm flipV="1">
            <a:off x="8045450" y="4375150"/>
            <a:ext cx="1588" cy="5873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34" name="Text Box 22"/>
          <p:cNvSpPr txBox="1">
            <a:spLocks noChangeArrowheads="1"/>
          </p:cNvSpPr>
          <p:nvPr/>
        </p:nvSpPr>
        <p:spPr bwMode="auto">
          <a:xfrm>
            <a:off x="7874000" y="4903788"/>
            <a:ext cx="4413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>
                <a:latin typeface="Times New Roman" panose="02020603050405020304" pitchFamily="18" charset="0"/>
              </a:rPr>
              <a:t>s</a:t>
            </a:r>
          </a:p>
        </p:txBody>
      </p:sp>
      <p:sp>
        <p:nvSpPr>
          <p:cNvPr id="627735" name="Line 23"/>
          <p:cNvSpPr>
            <a:spLocks noChangeShapeType="1"/>
          </p:cNvSpPr>
          <p:nvPr/>
        </p:nvSpPr>
        <p:spPr bwMode="auto">
          <a:xfrm>
            <a:off x="7740650" y="5162550"/>
            <a:ext cx="0" cy="590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36" name="Line 24"/>
          <p:cNvSpPr>
            <a:spLocks noChangeShapeType="1"/>
          </p:cNvSpPr>
          <p:nvPr/>
        </p:nvSpPr>
        <p:spPr bwMode="auto">
          <a:xfrm>
            <a:off x="7740650" y="3922713"/>
            <a:ext cx="0" cy="19685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37" name="Line 25"/>
          <p:cNvSpPr>
            <a:spLocks noChangeShapeType="1"/>
          </p:cNvSpPr>
          <p:nvPr/>
        </p:nvSpPr>
        <p:spPr bwMode="auto">
          <a:xfrm>
            <a:off x="6927850" y="3919538"/>
            <a:ext cx="0" cy="35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38" name="Text Box 26"/>
          <p:cNvSpPr txBox="1">
            <a:spLocks noChangeArrowheads="1"/>
          </p:cNvSpPr>
          <p:nvPr/>
        </p:nvSpPr>
        <p:spPr bwMode="auto">
          <a:xfrm>
            <a:off x="5810250" y="331311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5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39" name="Text Box 27"/>
          <p:cNvSpPr txBox="1">
            <a:spLocks noChangeArrowheads="1"/>
          </p:cNvSpPr>
          <p:nvPr/>
        </p:nvSpPr>
        <p:spPr bwMode="auto">
          <a:xfrm>
            <a:off x="6267450" y="4483100"/>
            <a:ext cx="541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40" name="Oval 28"/>
          <p:cNvSpPr>
            <a:spLocks noChangeArrowheads="1"/>
          </p:cNvSpPr>
          <p:nvPr/>
        </p:nvSpPr>
        <p:spPr bwMode="auto">
          <a:xfrm>
            <a:off x="3651250" y="4572000"/>
            <a:ext cx="342900" cy="334963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41" name="Line 29"/>
          <p:cNvSpPr>
            <a:spLocks noChangeShapeType="1"/>
          </p:cNvSpPr>
          <p:nvPr/>
        </p:nvSpPr>
        <p:spPr bwMode="auto">
          <a:xfrm>
            <a:off x="3651250" y="4738688"/>
            <a:ext cx="342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42" name="Line 30"/>
          <p:cNvSpPr>
            <a:spLocks noChangeShapeType="1"/>
          </p:cNvSpPr>
          <p:nvPr/>
        </p:nvSpPr>
        <p:spPr bwMode="auto">
          <a:xfrm flipV="1">
            <a:off x="3854450" y="4246563"/>
            <a:ext cx="0" cy="3365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43" name="Line 31"/>
          <p:cNvSpPr>
            <a:spLocks noChangeShapeType="1"/>
          </p:cNvSpPr>
          <p:nvPr/>
        </p:nvSpPr>
        <p:spPr bwMode="auto">
          <a:xfrm flipV="1">
            <a:off x="3854450" y="4895850"/>
            <a:ext cx="0" cy="3333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44" name="Line 32"/>
          <p:cNvSpPr>
            <a:spLocks noChangeShapeType="1"/>
          </p:cNvSpPr>
          <p:nvPr/>
        </p:nvSpPr>
        <p:spPr bwMode="auto">
          <a:xfrm flipV="1">
            <a:off x="3549650" y="4471988"/>
            <a:ext cx="1588" cy="588962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45" name="Line 33"/>
          <p:cNvSpPr>
            <a:spLocks noChangeShapeType="1"/>
          </p:cNvSpPr>
          <p:nvPr/>
        </p:nvSpPr>
        <p:spPr bwMode="auto">
          <a:xfrm>
            <a:off x="3854450" y="5219700"/>
            <a:ext cx="0" cy="541338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46" name="Line 34"/>
          <p:cNvSpPr>
            <a:spLocks noChangeShapeType="1"/>
          </p:cNvSpPr>
          <p:nvPr/>
        </p:nvSpPr>
        <p:spPr bwMode="auto">
          <a:xfrm>
            <a:off x="3854450" y="3922713"/>
            <a:ext cx="0" cy="32385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47" name="Line 35"/>
          <p:cNvSpPr>
            <a:spLocks noChangeShapeType="1"/>
          </p:cNvSpPr>
          <p:nvPr/>
        </p:nvSpPr>
        <p:spPr bwMode="auto">
          <a:xfrm flipH="1">
            <a:off x="3854450" y="3922713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48" name="Line 36"/>
          <p:cNvSpPr>
            <a:spLocks noChangeShapeType="1"/>
          </p:cNvSpPr>
          <p:nvPr/>
        </p:nvSpPr>
        <p:spPr bwMode="auto">
          <a:xfrm flipH="1">
            <a:off x="3854450" y="5761038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49" name="Line 37"/>
          <p:cNvSpPr>
            <a:spLocks noChangeShapeType="1"/>
          </p:cNvSpPr>
          <p:nvPr/>
        </p:nvSpPr>
        <p:spPr bwMode="auto">
          <a:xfrm>
            <a:off x="5810250" y="4135438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50" name="Text Box 38"/>
          <p:cNvSpPr txBox="1">
            <a:spLocks noChangeArrowheads="1"/>
          </p:cNvSpPr>
          <p:nvPr/>
        </p:nvSpPr>
        <p:spPr bwMode="auto">
          <a:xfrm>
            <a:off x="5911850" y="4035425"/>
            <a:ext cx="32226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51" name="Text Box 39"/>
          <p:cNvSpPr txBox="1">
            <a:spLocks noChangeArrowheads="1"/>
          </p:cNvSpPr>
          <p:nvPr/>
        </p:nvSpPr>
        <p:spPr bwMode="auto">
          <a:xfrm>
            <a:off x="4457700" y="5873750"/>
            <a:ext cx="1649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</a:rPr>
              <a:t>//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</a:rPr>
              <a:t>//</a:t>
            </a:r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 sz="2800">
              <a:latin typeface="Times New Roman" panose="02020603050405020304" pitchFamily="18" charset="0"/>
            </a:endParaRPr>
          </a:p>
        </p:txBody>
      </p:sp>
      <p:sp>
        <p:nvSpPr>
          <p:cNvPr id="627752" name="Text Box 40"/>
          <p:cNvSpPr txBox="1">
            <a:spLocks noChangeArrowheads="1"/>
          </p:cNvSpPr>
          <p:nvPr/>
        </p:nvSpPr>
        <p:spPr bwMode="auto">
          <a:xfrm>
            <a:off x="2914650" y="5092700"/>
            <a:ext cx="904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</a:rPr>
              <a:t>+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53" name="Oval 41"/>
          <p:cNvSpPr>
            <a:spLocks noChangeArrowheads="1"/>
          </p:cNvSpPr>
          <p:nvPr/>
        </p:nvSpPr>
        <p:spPr bwMode="auto">
          <a:xfrm flipV="1">
            <a:off x="5026025" y="3865563"/>
            <a:ext cx="74613" cy="74612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54" name="Oval 42"/>
          <p:cNvSpPr>
            <a:spLocks noChangeArrowheads="1"/>
          </p:cNvSpPr>
          <p:nvPr/>
        </p:nvSpPr>
        <p:spPr bwMode="auto">
          <a:xfrm flipV="1">
            <a:off x="6892925" y="3884613"/>
            <a:ext cx="74613" cy="74612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55" name="Oval 43"/>
          <p:cNvSpPr>
            <a:spLocks noChangeArrowheads="1"/>
          </p:cNvSpPr>
          <p:nvPr/>
        </p:nvSpPr>
        <p:spPr bwMode="auto">
          <a:xfrm flipV="1">
            <a:off x="6892925" y="5694363"/>
            <a:ext cx="74613" cy="74612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56" name="Oval 44"/>
          <p:cNvSpPr>
            <a:spLocks noChangeArrowheads="1"/>
          </p:cNvSpPr>
          <p:nvPr/>
        </p:nvSpPr>
        <p:spPr bwMode="auto">
          <a:xfrm flipV="1">
            <a:off x="5026025" y="5713413"/>
            <a:ext cx="74613" cy="74612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57" name="Rectangle 45"/>
          <p:cNvSpPr>
            <a:spLocks noChangeArrowheads="1"/>
          </p:cNvSpPr>
          <p:nvPr/>
        </p:nvSpPr>
        <p:spPr bwMode="auto">
          <a:xfrm>
            <a:off x="4972050" y="4514850"/>
            <a:ext cx="190500" cy="51435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59" name="Line 47"/>
          <p:cNvSpPr>
            <a:spLocks noChangeShapeType="1"/>
          </p:cNvSpPr>
          <p:nvPr/>
        </p:nvSpPr>
        <p:spPr bwMode="auto">
          <a:xfrm rot="5400000">
            <a:off x="4659313" y="255587"/>
            <a:ext cx="0" cy="12477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60" name="Rectangle 48"/>
          <p:cNvSpPr>
            <a:spLocks noChangeArrowheads="1"/>
          </p:cNvSpPr>
          <p:nvPr/>
        </p:nvSpPr>
        <p:spPr bwMode="auto">
          <a:xfrm rot="5400000">
            <a:off x="4493418" y="621507"/>
            <a:ext cx="195263" cy="49530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61" name="Line 49"/>
          <p:cNvSpPr>
            <a:spLocks noChangeShapeType="1"/>
          </p:cNvSpPr>
          <p:nvPr/>
        </p:nvSpPr>
        <p:spPr bwMode="auto">
          <a:xfrm>
            <a:off x="1897063" y="1827213"/>
            <a:ext cx="0" cy="746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62" name="Line 50"/>
          <p:cNvSpPr>
            <a:spLocks noChangeShapeType="1"/>
          </p:cNvSpPr>
          <p:nvPr/>
        </p:nvSpPr>
        <p:spPr bwMode="auto">
          <a:xfrm>
            <a:off x="1897063" y="879475"/>
            <a:ext cx="0" cy="12779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63" name="Rectangle 51"/>
          <p:cNvSpPr>
            <a:spLocks noChangeArrowheads="1"/>
          </p:cNvSpPr>
          <p:nvPr/>
        </p:nvSpPr>
        <p:spPr bwMode="auto">
          <a:xfrm>
            <a:off x="1793875" y="1528763"/>
            <a:ext cx="188913" cy="55562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64" name="Line 52"/>
          <p:cNvSpPr>
            <a:spLocks noChangeShapeType="1"/>
          </p:cNvSpPr>
          <p:nvPr/>
        </p:nvSpPr>
        <p:spPr bwMode="auto">
          <a:xfrm>
            <a:off x="1897063" y="2528888"/>
            <a:ext cx="0" cy="18891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65" name="Text Box 53"/>
          <p:cNvSpPr txBox="1">
            <a:spLocks noChangeArrowheads="1"/>
          </p:cNvSpPr>
          <p:nvPr/>
        </p:nvSpPr>
        <p:spPr bwMode="auto">
          <a:xfrm>
            <a:off x="1357313" y="1062038"/>
            <a:ext cx="541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66" name="Line 54"/>
          <p:cNvSpPr>
            <a:spLocks noChangeShapeType="1"/>
          </p:cNvSpPr>
          <p:nvPr/>
        </p:nvSpPr>
        <p:spPr bwMode="auto">
          <a:xfrm>
            <a:off x="5475288" y="1136650"/>
            <a:ext cx="0" cy="1106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67" name="Rectangle 55"/>
          <p:cNvSpPr>
            <a:spLocks noChangeArrowheads="1"/>
          </p:cNvSpPr>
          <p:nvPr/>
        </p:nvSpPr>
        <p:spPr bwMode="auto">
          <a:xfrm>
            <a:off x="5372100" y="1401763"/>
            <a:ext cx="198438" cy="50482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68" name="Line 56"/>
          <p:cNvSpPr>
            <a:spLocks noChangeShapeType="1"/>
          </p:cNvSpPr>
          <p:nvPr/>
        </p:nvSpPr>
        <p:spPr bwMode="auto">
          <a:xfrm>
            <a:off x="2693988" y="1335088"/>
            <a:ext cx="0" cy="1049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69" name="Rectangle 57"/>
          <p:cNvSpPr>
            <a:spLocks noChangeArrowheads="1"/>
          </p:cNvSpPr>
          <p:nvPr/>
        </p:nvSpPr>
        <p:spPr bwMode="auto">
          <a:xfrm>
            <a:off x="2609850" y="1566863"/>
            <a:ext cx="174625" cy="477837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71" name="Line 59"/>
          <p:cNvSpPr>
            <a:spLocks noChangeShapeType="1"/>
          </p:cNvSpPr>
          <p:nvPr/>
        </p:nvSpPr>
        <p:spPr bwMode="auto">
          <a:xfrm>
            <a:off x="1858963" y="879475"/>
            <a:ext cx="15589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72" name="Line 60"/>
          <p:cNvSpPr>
            <a:spLocks noChangeShapeType="1"/>
          </p:cNvSpPr>
          <p:nvPr/>
        </p:nvSpPr>
        <p:spPr bwMode="auto">
          <a:xfrm>
            <a:off x="1839913" y="2716213"/>
            <a:ext cx="15779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73" name="Line 61"/>
          <p:cNvSpPr>
            <a:spLocks noChangeShapeType="1"/>
          </p:cNvSpPr>
          <p:nvPr/>
        </p:nvSpPr>
        <p:spPr bwMode="auto">
          <a:xfrm>
            <a:off x="3913188" y="863600"/>
            <a:ext cx="0" cy="18653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74" name="Rectangle 62"/>
          <p:cNvSpPr>
            <a:spLocks noChangeArrowheads="1"/>
          </p:cNvSpPr>
          <p:nvPr/>
        </p:nvSpPr>
        <p:spPr bwMode="auto">
          <a:xfrm>
            <a:off x="3829050" y="1528763"/>
            <a:ext cx="187325" cy="55562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75" name="Text Box 63"/>
          <p:cNvSpPr txBox="1">
            <a:spLocks noChangeArrowheads="1"/>
          </p:cNvSpPr>
          <p:nvPr/>
        </p:nvSpPr>
        <p:spPr bwMode="auto">
          <a:xfrm>
            <a:off x="4103688" y="1565275"/>
            <a:ext cx="541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76" name="Line 64"/>
          <p:cNvSpPr>
            <a:spLocks noChangeShapeType="1"/>
          </p:cNvSpPr>
          <p:nvPr/>
        </p:nvSpPr>
        <p:spPr bwMode="auto">
          <a:xfrm flipV="1">
            <a:off x="2693988" y="879475"/>
            <a:ext cx="0" cy="5492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77" name="Line 65"/>
          <p:cNvSpPr>
            <a:spLocks noChangeShapeType="1"/>
          </p:cNvSpPr>
          <p:nvPr/>
        </p:nvSpPr>
        <p:spPr bwMode="auto">
          <a:xfrm>
            <a:off x="2693988" y="2341563"/>
            <a:ext cx="0" cy="374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78" name="Line 66"/>
          <p:cNvSpPr>
            <a:spLocks noChangeShapeType="1"/>
          </p:cNvSpPr>
          <p:nvPr/>
        </p:nvSpPr>
        <p:spPr bwMode="auto">
          <a:xfrm flipH="1">
            <a:off x="3417888" y="879475"/>
            <a:ext cx="719137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79" name="Line 67"/>
          <p:cNvSpPr>
            <a:spLocks noChangeShapeType="1"/>
          </p:cNvSpPr>
          <p:nvPr/>
        </p:nvSpPr>
        <p:spPr bwMode="auto">
          <a:xfrm>
            <a:off x="5268913" y="879475"/>
            <a:ext cx="10287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80" name="Line 68"/>
          <p:cNvSpPr>
            <a:spLocks noChangeShapeType="1"/>
          </p:cNvSpPr>
          <p:nvPr/>
        </p:nvSpPr>
        <p:spPr bwMode="auto">
          <a:xfrm>
            <a:off x="3417888" y="2732088"/>
            <a:ext cx="287972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81" name="Line 69"/>
          <p:cNvSpPr>
            <a:spLocks noChangeShapeType="1"/>
          </p:cNvSpPr>
          <p:nvPr/>
        </p:nvSpPr>
        <p:spPr bwMode="auto">
          <a:xfrm>
            <a:off x="5475288" y="2222500"/>
            <a:ext cx="0" cy="4905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82" name="Oval 70"/>
          <p:cNvSpPr>
            <a:spLocks noChangeArrowheads="1"/>
          </p:cNvSpPr>
          <p:nvPr/>
        </p:nvSpPr>
        <p:spPr bwMode="auto">
          <a:xfrm>
            <a:off x="6129338" y="1471613"/>
            <a:ext cx="347662" cy="33655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83" name="Line 71"/>
          <p:cNvSpPr>
            <a:spLocks noChangeShapeType="1"/>
          </p:cNvSpPr>
          <p:nvPr/>
        </p:nvSpPr>
        <p:spPr bwMode="auto">
          <a:xfrm>
            <a:off x="6148388" y="1638300"/>
            <a:ext cx="347662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84" name="Line 72"/>
          <p:cNvSpPr>
            <a:spLocks noChangeShapeType="1"/>
          </p:cNvSpPr>
          <p:nvPr/>
        </p:nvSpPr>
        <p:spPr bwMode="auto">
          <a:xfrm flipV="1">
            <a:off x="6297613" y="1136650"/>
            <a:ext cx="0" cy="3349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85" name="Line 73"/>
          <p:cNvSpPr>
            <a:spLocks noChangeShapeType="1"/>
          </p:cNvSpPr>
          <p:nvPr/>
        </p:nvSpPr>
        <p:spPr bwMode="auto">
          <a:xfrm flipV="1">
            <a:off x="6297613" y="1827213"/>
            <a:ext cx="0" cy="334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86" name="Line 74"/>
          <p:cNvSpPr>
            <a:spLocks noChangeShapeType="1"/>
          </p:cNvSpPr>
          <p:nvPr/>
        </p:nvSpPr>
        <p:spPr bwMode="auto">
          <a:xfrm flipV="1">
            <a:off x="6607175" y="1335088"/>
            <a:ext cx="1588" cy="5873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87" name="Text Box 75"/>
          <p:cNvSpPr txBox="1">
            <a:spLocks noChangeArrowheads="1"/>
          </p:cNvSpPr>
          <p:nvPr/>
        </p:nvSpPr>
        <p:spPr bwMode="auto">
          <a:xfrm>
            <a:off x="6378575" y="1857375"/>
            <a:ext cx="6508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s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88" name="Line 76"/>
          <p:cNvSpPr>
            <a:spLocks noChangeShapeType="1"/>
          </p:cNvSpPr>
          <p:nvPr/>
        </p:nvSpPr>
        <p:spPr bwMode="auto">
          <a:xfrm>
            <a:off x="6297613" y="2122488"/>
            <a:ext cx="0" cy="590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89" name="Line 77"/>
          <p:cNvSpPr>
            <a:spLocks noChangeShapeType="1"/>
          </p:cNvSpPr>
          <p:nvPr/>
        </p:nvSpPr>
        <p:spPr bwMode="auto">
          <a:xfrm>
            <a:off x="6297613" y="863600"/>
            <a:ext cx="0" cy="2730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90" name="Line 78"/>
          <p:cNvSpPr>
            <a:spLocks noChangeShapeType="1"/>
          </p:cNvSpPr>
          <p:nvPr/>
        </p:nvSpPr>
        <p:spPr bwMode="auto">
          <a:xfrm>
            <a:off x="5475288" y="879475"/>
            <a:ext cx="0" cy="35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91" name="Text Box 79"/>
          <p:cNvSpPr txBox="1">
            <a:spLocks noChangeArrowheads="1"/>
          </p:cNvSpPr>
          <p:nvPr/>
        </p:nvSpPr>
        <p:spPr bwMode="auto">
          <a:xfrm>
            <a:off x="2108200" y="1157288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endParaRPr lang="en-US" altLang="zh-CN" sz="2800">
              <a:latin typeface="Times New Roman" panose="02020603050405020304" pitchFamily="18" charset="0"/>
            </a:endParaRPr>
          </a:p>
        </p:txBody>
      </p:sp>
      <p:sp>
        <p:nvSpPr>
          <p:cNvPr id="627792" name="Text Box 80"/>
          <p:cNvSpPr txBox="1">
            <a:spLocks noChangeArrowheads="1"/>
          </p:cNvSpPr>
          <p:nvPr/>
        </p:nvSpPr>
        <p:spPr bwMode="auto">
          <a:xfrm>
            <a:off x="4343400" y="273050"/>
            <a:ext cx="541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5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93" name="Text Box 81"/>
          <p:cNvSpPr txBox="1">
            <a:spLocks noChangeArrowheads="1"/>
          </p:cNvSpPr>
          <p:nvPr/>
        </p:nvSpPr>
        <p:spPr bwMode="auto">
          <a:xfrm>
            <a:off x="4806950" y="1531938"/>
            <a:ext cx="508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94" name="Oval 82"/>
          <p:cNvSpPr>
            <a:spLocks noChangeArrowheads="1"/>
          </p:cNvSpPr>
          <p:nvPr/>
        </p:nvSpPr>
        <p:spPr bwMode="auto">
          <a:xfrm>
            <a:off x="3105150" y="1528763"/>
            <a:ext cx="347663" cy="334962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95" name="Line 83"/>
          <p:cNvSpPr>
            <a:spLocks noChangeShapeType="1"/>
          </p:cNvSpPr>
          <p:nvPr/>
        </p:nvSpPr>
        <p:spPr bwMode="auto">
          <a:xfrm>
            <a:off x="3105150" y="1695450"/>
            <a:ext cx="347663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96" name="Line 84"/>
          <p:cNvSpPr>
            <a:spLocks noChangeShapeType="1"/>
          </p:cNvSpPr>
          <p:nvPr/>
        </p:nvSpPr>
        <p:spPr bwMode="auto">
          <a:xfrm flipV="1">
            <a:off x="3254375" y="1192213"/>
            <a:ext cx="0" cy="336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97" name="Line 85"/>
          <p:cNvSpPr>
            <a:spLocks noChangeShapeType="1"/>
          </p:cNvSpPr>
          <p:nvPr/>
        </p:nvSpPr>
        <p:spPr bwMode="auto">
          <a:xfrm flipV="1">
            <a:off x="3254375" y="1884363"/>
            <a:ext cx="0" cy="3333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798" name="Text Box 86"/>
          <p:cNvSpPr txBox="1">
            <a:spLocks noChangeArrowheads="1"/>
          </p:cNvSpPr>
          <p:nvPr/>
        </p:nvSpPr>
        <p:spPr bwMode="auto">
          <a:xfrm>
            <a:off x="3360738" y="1843088"/>
            <a:ext cx="442912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799" name="Line 87"/>
          <p:cNvSpPr>
            <a:spLocks noChangeShapeType="1"/>
          </p:cNvSpPr>
          <p:nvPr/>
        </p:nvSpPr>
        <p:spPr bwMode="auto">
          <a:xfrm>
            <a:off x="3254375" y="2179638"/>
            <a:ext cx="0" cy="5381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00" name="Line 88"/>
          <p:cNvSpPr>
            <a:spLocks noChangeShapeType="1"/>
          </p:cNvSpPr>
          <p:nvPr/>
        </p:nvSpPr>
        <p:spPr bwMode="auto">
          <a:xfrm>
            <a:off x="3254375" y="879475"/>
            <a:ext cx="0" cy="323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01" name="Oval 89"/>
          <p:cNvSpPr>
            <a:spLocks noChangeArrowheads="1"/>
          </p:cNvSpPr>
          <p:nvPr/>
        </p:nvSpPr>
        <p:spPr bwMode="auto">
          <a:xfrm>
            <a:off x="1216025" y="1528763"/>
            <a:ext cx="346075" cy="334962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02" name="Line 90"/>
          <p:cNvSpPr>
            <a:spLocks noChangeShapeType="1"/>
          </p:cNvSpPr>
          <p:nvPr/>
        </p:nvSpPr>
        <p:spPr bwMode="auto">
          <a:xfrm>
            <a:off x="1177925" y="1695450"/>
            <a:ext cx="3460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03" name="Line 91"/>
          <p:cNvSpPr>
            <a:spLocks noChangeShapeType="1"/>
          </p:cNvSpPr>
          <p:nvPr/>
        </p:nvSpPr>
        <p:spPr bwMode="auto">
          <a:xfrm flipV="1">
            <a:off x="1382713" y="1203325"/>
            <a:ext cx="0" cy="336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04" name="Line 92"/>
          <p:cNvSpPr>
            <a:spLocks noChangeShapeType="1"/>
          </p:cNvSpPr>
          <p:nvPr/>
        </p:nvSpPr>
        <p:spPr bwMode="auto">
          <a:xfrm flipV="1">
            <a:off x="1382713" y="1852613"/>
            <a:ext cx="0" cy="3333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05" name="Line 93"/>
          <p:cNvSpPr>
            <a:spLocks noChangeShapeType="1"/>
          </p:cNvSpPr>
          <p:nvPr/>
        </p:nvSpPr>
        <p:spPr bwMode="auto">
          <a:xfrm flipV="1">
            <a:off x="1066800" y="1447800"/>
            <a:ext cx="0" cy="58896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06" name="Text Box 94"/>
          <p:cNvSpPr txBox="1">
            <a:spLocks noChangeArrowheads="1"/>
          </p:cNvSpPr>
          <p:nvPr/>
        </p:nvSpPr>
        <p:spPr bwMode="auto">
          <a:xfrm>
            <a:off x="663575" y="1824038"/>
            <a:ext cx="4429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807" name="Line 95"/>
          <p:cNvSpPr>
            <a:spLocks noChangeShapeType="1"/>
          </p:cNvSpPr>
          <p:nvPr/>
        </p:nvSpPr>
        <p:spPr bwMode="auto">
          <a:xfrm>
            <a:off x="1382713" y="2176463"/>
            <a:ext cx="0" cy="541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08" name="Line 96"/>
          <p:cNvSpPr>
            <a:spLocks noChangeShapeType="1"/>
          </p:cNvSpPr>
          <p:nvPr/>
        </p:nvSpPr>
        <p:spPr bwMode="auto">
          <a:xfrm>
            <a:off x="1382713" y="879475"/>
            <a:ext cx="0" cy="323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09" name="Line 97"/>
          <p:cNvSpPr>
            <a:spLocks noChangeShapeType="1"/>
          </p:cNvSpPr>
          <p:nvPr/>
        </p:nvSpPr>
        <p:spPr bwMode="auto">
          <a:xfrm flipH="1">
            <a:off x="1382713" y="879475"/>
            <a:ext cx="514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10" name="Line 98"/>
          <p:cNvSpPr>
            <a:spLocks noChangeShapeType="1"/>
          </p:cNvSpPr>
          <p:nvPr/>
        </p:nvSpPr>
        <p:spPr bwMode="auto">
          <a:xfrm flipH="1">
            <a:off x="1382713" y="2717800"/>
            <a:ext cx="5143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11" name="Line 99"/>
          <p:cNvSpPr>
            <a:spLocks noChangeShapeType="1"/>
          </p:cNvSpPr>
          <p:nvPr/>
        </p:nvSpPr>
        <p:spPr bwMode="auto">
          <a:xfrm>
            <a:off x="4343400" y="1095375"/>
            <a:ext cx="5143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12" name="Text Box 100"/>
          <p:cNvSpPr txBox="1">
            <a:spLocks noChangeArrowheads="1"/>
          </p:cNvSpPr>
          <p:nvPr/>
        </p:nvSpPr>
        <p:spPr bwMode="auto">
          <a:xfrm>
            <a:off x="4446588" y="1046163"/>
            <a:ext cx="3032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i="1">
                <a:latin typeface="Times New Roman" panose="02020603050405020304" pitchFamily="18" charset="0"/>
              </a:rPr>
              <a:t>I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7813" name="Oval 101"/>
          <p:cNvSpPr>
            <a:spLocks noChangeArrowheads="1"/>
          </p:cNvSpPr>
          <p:nvPr/>
        </p:nvSpPr>
        <p:spPr bwMode="auto">
          <a:xfrm flipH="1" flipV="1">
            <a:off x="5424488" y="2674938"/>
            <a:ext cx="76200" cy="76200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14" name="Oval 102"/>
          <p:cNvSpPr>
            <a:spLocks noChangeArrowheads="1"/>
          </p:cNvSpPr>
          <p:nvPr/>
        </p:nvSpPr>
        <p:spPr bwMode="auto">
          <a:xfrm flipH="1" flipV="1">
            <a:off x="5424488" y="846138"/>
            <a:ext cx="76200" cy="76200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15" name="Oval 103"/>
          <p:cNvSpPr>
            <a:spLocks noChangeArrowheads="1"/>
          </p:cNvSpPr>
          <p:nvPr/>
        </p:nvSpPr>
        <p:spPr bwMode="auto">
          <a:xfrm flipH="1" flipV="1">
            <a:off x="3862388" y="846138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16" name="Oval 104"/>
          <p:cNvSpPr>
            <a:spLocks noChangeArrowheads="1"/>
          </p:cNvSpPr>
          <p:nvPr/>
        </p:nvSpPr>
        <p:spPr bwMode="auto">
          <a:xfrm flipH="1" flipV="1">
            <a:off x="3214688" y="846138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17" name="Oval 105"/>
          <p:cNvSpPr>
            <a:spLocks noChangeArrowheads="1"/>
          </p:cNvSpPr>
          <p:nvPr/>
        </p:nvSpPr>
        <p:spPr bwMode="auto">
          <a:xfrm flipH="1" flipV="1">
            <a:off x="2643188" y="846138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18" name="Oval 106"/>
          <p:cNvSpPr>
            <a:spLocks noChangeArrowheads="1"/>
          </p:cNvSpPr>
          <p:nvPr/>
        </p:nvSpPr>
        <p:spPr bwMode="auto">
          <a:xfrm flipH="1" flipV="1">
            <a:off x="1862138" y="846138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19" name="Oval 107"/>
          <p:cNvSpPr>
            <a:spLocks noChangeArrowheads="1"/>
          </p:cNvSpPr>
          <p:nvPr/>
        </p:nvSpPr>
        <p:spPr bwMode="auto">
          <a:xfrm flipH="1" flipV="1">
            <a:off x="1843088" y="2674938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20" name="Oval 108"/>
          <p:cNvSpPr>
            <a:spLocks noChangeArrowheads="1"/>
          </p:cNvSpPr>
          <p:nvPr/>
        </p:nvSpPr>
        <p:spPr bwMode="auto">
          <a:xfrm flipH="1" flipV="1">
            <a:off x="2643188" y="2674938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21" name="Oval 109"/>
          <p:cNvSpPr>
            <a:spLocks noChangeArrowheads="1"/>
          </p:cNvSpPr>
          <p:nvPr/>
        </p:nvSpPr>
        <p:spPr bwMode="auto">
          <a:xfrm flipH="1" flipV="1">
            <a:off x="3214688" y="2674938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7822" name="Oval 110"/>
          <p:cNvSpPr>
            <a:spLocks noChangeArrowheads="1"/>
          </p:cNvSpPr>
          <p:nvPr/>
        </p:nvSpPr>
        <p:spPr bwMode="auto">
          <a:xfrm flipH="1" flipV="1">
            <a:off x="3862388" y="2674938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7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77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714" grpId="0" animBg="1" autoUpdateAnimBg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28738" name="Object 2"/>
          <p:cNvGraphicFramePr>
            <a:graphicFrameLocks noChangeAspect="1"/>
          </p:cNvGraphicFramePr>
          <p:nvPr/>
        </p:nvGraphicFramePr>
        <p:xfrm>
          <a:off x="5029200" y="4267200"/>
          <a:ext cx="3632200" cy="15033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805" name="公式" r:id="rId3" imgW="1041120" imgH="431640" progId="Equation.3">
                  <p:embed/>
                </p:oleObj>
              </mc:Choice>
              <mc:Fallback>
                <p:oleObj name="公式" r:id="rId3" imgW="1041120" imgH="43164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4267200"/>
                        <a:ext cx="3632200" cy="15033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hlink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8739" name="AutoShape 3"/>
          <p:cNvSpPr>
            <a:spLocks noChangeArrowheads="1"/>
          </p:cNvSpPr>
          <p:nvPr/>
        </p:nvSpPr>
        <p:spPr bwMode="auto">
          <a:xfrm rot="7281081" flipV="1">
            <a:off x="5872957" y="138906"/>
            <a:ext cx="449262" cy="1425575"/>
          </a:xfrm>
          <a:prstGeom prst="curvedRightArrow">
            <a:avLst>
              <a:gd name="adj1" fmla="val 63463"/>
              <a:gd name="adj2" fmla="val 126926"/>
              <a:gd name="adj3" fmla="val 33333"/>
            </a:avLst>
          </a:prstGeom>
          <a:solidFill>
            <a:schemeClr val="tx2"/>
          </a:solidFill>
          <a:ln w="9525">
            <a:solidFill>
              <a:srgbClr val="FFFF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41" name="Line 5"/>
          <p:cNvSpPr>
            <a:spLocks noChangeShapeType="1"/>
          </p:cNvSpPr>
          <p:nvPr/>
        </p:nvSpPr>
        <p:spPr bwMode="auto">
          <a:xfrm>
            <a:off x="6492875" y="1608138"/>
            <a:ext cx="203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42" name="Rectangle 6"/>
          <p:cNvSpPr>
            <a:spLocks noChangeArrowheads="1"/>
          </p:cNvSpPr>
          <p:nvPr/>
        </p:nvSpPr>
        <p:spPr bwMode="auto">
          <a:xfrm rot="5400000">
            <a:off x="7348537" y="1354138"/>
            <a:ext cx="200025" cy="48895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rot="10800000" vert="eaVert" wrap="none" anchor="ctr"/>
          <a:lstStyle/>
          <a:p>
            <a:pPr eaLnBrk="0" hangingPunct="0"/>
            <a:endParaRPr lang="zh-CN" altLang="en-US" sz="2800" i="1">
              <a:latin typeface="Times New Roman" panose="02020603050405020304" pitchFamily="18" charset="0"/>
            </a:endParaRPr>
          </a:p>
        </p:txBody>
      </p:sp>
      <p:sp>
        <p:nvSpPr>
          <p:cNvPr id="628743" name="Oval 7"/>
          <p:cNvSpPr>
            <a:spLocks noChangeArrowheads="1"/>
          </p:cNvSpPr>
          <p:nvPr/>
        </p:nvSpPr>
        <p:spPr bwMode="auto">
          <a:xfrm>
            <a:off x="6289675" y="2733675"/>
            <a:ext cx="368300" cy="352425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44" name="Line 8"/>
          <p:cNvSpPr>
            <a:spLocks noChangeShapeType="1"/>
          </p:cNvSpPr>
          <p:nvPr/>
        </p:nvSpPr>
        <p:spPr bwMode="auto">
          <a:xfrm>
            <a:off x="6492875" y="2524125"/>
            <a:ext cx="0" cy="768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45" name="Rectangle 9"/>
          <p:cNvSpPr>
            <a:spLocks noChangeArrowheads="1"/>
          </p:cNvSpPr>
          <p:nvPr/>
        </p:nvSpPr>
        <p:spPr bwMode="auto">
          <a:xfrm>
            <a:off x="6016625" y="2428875"/>
            <a:ext cx="3429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b="0" i="1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28746" name="Line 10"/>
          <p:cNvSpPr>
            <a:spLocks noChangeShapeType="1"/>
          </p:cNvSpPr>
          <p:nvPr/>
        </p:nvSpPr>
        <p:spPr bwMode="auto">
          <a:xfrm>
            <a:off x="6492875" y="1608138"/>
            <a:ext cx="0" cy="12541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47" name="Rectangle 11"/>
          <p:cNvSpPr>
            <a:spLocks noChangeArrowheads="1"/>
          </p:cNvSpPr>
          <p:nvPr/>
        </p:nvSpPr>
        <p:spPr bwMode="auto">
          <a:xfrm>
            <a:off x="6391275" y="1912938"/>
            <a:ext cx="185738" cy="57150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48" name="Line 12"/>
          <p:cNvSpPr>
            <a:spLocks noChangeShapeType="1"/>
          </p:cNvSpPr>
          <p:nvPr/>
        </p:nvSpPr>
        <p:spPr bwMode="auto">
          <a:xfrm>
            <a:off x="6492875" y="3244850"/>
            <a:ext cx="0" cy="1476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49" name="Text Box 13"/>
          <p:cNvSpPr txBox="1">
            <a:spLocks noChangeArrowheads="1"/>
          </p:cNvSpPr>
          <p:nvPr/>
        </p:nvSpPr>
        <p:spPr bwMode="auto">
          <a:xfrm>
            <a:off x="5807075" y="1831975"/>
            <a:ext cx="541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d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50" name="Rectangle 14"/>
          <p:cNvSpPr>
            <a:spLocks noChangeArrowheads="1"/>
          </p:cNvSpPr>
          <p:nvPr/>
        </p:nvSpPr>
        <p:spPr bwMode="auto">
          <a:xfrm>
            <a:off x="6683375" y="2655888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E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d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51" name="Oval 15"/>
          <p:cNvSpPr>
            <a:spLocks noChangeArrowheads="1"/>
          </p:cNvSpPr>
          <p:nvPr/>
        </p:nvSpPr>
        <p:spPr bwMode="auto">
          <a:xfrm>
            <a:off x="8321675" y="2733675"/>
            <a:ext cx="368300" cy="352425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52" name="Rectangle 16"/>
          <p:cNvSpPr>
            <a:spLocks noChangeArrowheads="1"/>
          </p:cNvSpPr>
          <p:nvPr/>
        </p:nvSpPr>
        <p:spPr bwMode="auto">
          <a:xfrm>
            <a:off x="8486775" y="2411413"/>
            <a:ext cx="4238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b="0" i="1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28753" name="Line 17"/>
          <p:cNvSpPr>
            <a:spLocks noChangeShapeType="1"/>
          </p:cNvSpPr>
          <p:nvPr/>
        </p:nvSpPr>
        <p:spPr bwMode="auto">
          <a:xfrm>
            <a:off x="8505825" y="1589088"/>
            <a:ext cx="0" cy="17684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54" name="Rectangle 18"/>
          <p:cNvSpPr>
            <a:spLocks noChangeArrowheads="1"/>
          </p:cNvSpPr>
          <p:nvPr/>
        </p:nvSpPr>
        <p:spPr bwMode="auto">
          <a:xfrm>
            <a:off x="8423275" y="1912938"/>
            <a:ext cx="185738" cy="57150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55" name="Text Box 19"/>
          <p:cNvSpPr txBox="1">
            <a:spLocks noChangeArrowheads="1"/>
          </p:cNvSpPr>
          <p:nvPr/>
        </p:nvSpPr>
        <p:spPr bwMode="auto">
          <a:xfrm>
            <a:off x="7826375" y="183991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56" name="Rectangle 20"/>
          <p:cNvSpPr>
            <a:spLocks noChangeArrowheads="1"/>
          </p:cNvSpPr>
          <p:nvPr/>
        </p:nvSpPr>
        <p:spPr bwMode="auto">
          <a:xfrm>
            <a:off x="7839075" y="2827338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E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57" name="Line 21"/>
          <p:cNvSpPr>
            <a:spLocks noChangeShapeType="1"/>
          </p:cNvSpPr>
          <p:nvPr/>
        </p:nvSpPr>
        <p:spPr bwMode="auto">
          <a:xfrm>
            <a:off x="6492875" y="3392488"/>
            <a:ext cx="2032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58" name="Text Box 22"/>
          <p:cNvSpPr txBox="1">
            <a:spLocks noChangeArrowheads="1"/>
          </p:cNvSpPr>
          <p:nvPr/>
        </p:nvSpPr>
        <p:spPr bwMode="auto">
          <a:xfrm>
            <a:off x="7223125" y="99536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5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59" name="Line 23"/>
          <p:cNvSpPr>
            <a:spLocks noChangeShapeType="1"/>
          </p:cNvSpPr>
          <p:nvPr/>
        </p:nvSpPr>
        <p:spPr bwMode="auto">
          <a:xfrm>
            <a:off x="7204075" y="1831975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60" name="Text Box 24"/>
          <p:cNvSpPr txBox="1">
            <a:spLocks noChangeArrowheads="1"/>
          </p:cNvSpPr>
          <p:nvPr/>
        </p:nvSpPr>
        <p:spPr bwMode="auto">
          <a:xfrm>
            <a:off x="6924675" y="1611313"/>
            <a:ext cx="322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628761" name="Text Box 25"/>
          <p:cNvSpPr txBox="1">
            <a:spLocks noChangeArrowheads="1"/>
          </p:cNvSpPr>
          <p:nvPr/>
        </p:nvSpPr>
        <p:spPr bwMode="auto">
          <a:xfrm>
            <a:off x="6057900" y="2905125"/>
            <a:ext cx="303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 i="1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28762" name="Text Box 26"/>
          <p:cNvSpPr txBox="1">
            <a:spLocks noChangeArrowheads="1"/>
          </p:cNvSpPr>
          <p:nvPr/>
        </p:nvSpPr>
        <p:spPr bwMode="auto">
          <a:xfrm>
            <a:off x="8515350" y="2870200"/>
            <a:ext cx="303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 i="1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28764" name="Line 28"/>
          <p:cNvSpPr>
            <a:spLocks noChangeShapeType="1"/>
          </p:cNvSpPr>
          <p:nvPr/>
        </p:nvSpPr>
        <p:spPr bwMode="auto">
          <a:xfrm rot="5400000">
            <a:off x="2388394" y="-819944"/>
            <a:ext cx="0" cy="28717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65" name="Rectangle 29"/>
          <p:cNvSpPr>
            <a:spLocks noChangeArrowheads="1"/>
          </p:cNvSpPr>
          <p:nvPr/>
        </p:nvSpPr>
        <p:spPr bwMode="auto">
          <a:xfrm rot="5400000">
            <a:off x="3042443" y="361157"/>
            <a:ext cx="195263" cy="488950"/>
          </a:xfrm>
          <a:prstGeom prst="rect">
            <a:avLst/>
          </a:prstGeom>
          <a:solidFill>
            <a:schemeClr val="bg1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66" name="Line 30"/>
          <p:cNvSpPr>
            <a:spLocks noChangeShapeType="1"/>
          </p:cNvSpPr>
          <p:nvPr/>
        </p:nvSpPr>
        <p:spPr bwMode="auto">
          <a:xfrm>
            <a:off x="4013200" y="863600"/>
            <a:ext cx="0" cy="11064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67" name="Rectangle 31"/>
          <p:cNvSpPr>
            <a:spLocks noChangeArrowheads="1"/>
          </p:cNvSpPr>
          <p:nvPr/>
        </p:nvSpPr>
        <p:spPr bwMode="auto">
          <a:xfrm>
            <a:off x="3911600" y="1128713"/>
            <a:ext cx="195263" cy="50482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/>
            <a:endParaRPr lang="zh-CN" altLang="en-US" sz="2800" i="1">
              <a:latin typeface="Times New Roman" panose="02020603050405020304" pitchFamily="18" charset="0"/>
            </a:endParaRPr>
          </a:p>
        </p:txBody>
      </p:sp>
      <p:sp>
        <p:nvSpPr>
          <p:cNvPr id="628768" name="Rectangle 32"/>
          <p:cNvSpPr>
            <a:spLocks noChangeArrowheads="1"/>
          </p:cNvSpPr>
          <p:nvPr/>
        </p:nvSpPr>
        <p:spPr bwMode="auto">
          <a:xfrm>
            <a:off x="4083050" y="1252538"/>
            <a:ext cx="1841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zh-CN" altLang="en-US" sz="2800" b="0" i="1">
              <a:latin typeface="Times New Roman" panose="02020603050405020304" pitchFamily="18" charset="0"/>
            </a:endParaRPr>
          </a:p>
        </p:txBody>
      </p:sp>
      <p:sp>
        <p:nvSpPr>
          <p:cNvPr id="628769" name="Line 33"/>
          <p:cNvSpPr>
            <a:spLocks noChangeShapeType="1"/>
          </p:cNvSpPr>
          <p:nvPr/>
        </p:nvSpPr>
        <p:spPr bwMode="auto">
          <a:xfrm>
            <a:off x="2159000" y="1065213"/>
            <a:ext cx="0" cy="1049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0" name="Line 34"/>
          <p:cNvSpPr>
            <a:spLocks noChangeShapeType="1"/>
          </p:cNvSpPr>
          <p:nvPr/>
        </p:nvSpPr>
        <p:spPr bwMode="auto">
          <a:xfrm flipV="1">
            <a:off x="2159000" y="609600"/>
            <a:ext cx="0" cy="5683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1" name="Line 35"/>
          <p:cNvSpPr>
            <a:spLocks noChangeShapeType="1"/>
          </p:cNvSpPr>
          <p:nvPr/>
        </p:nvSpPr>
        <p:spPr bwMode="auto">
          <a:xfrm>
            <a:off x="2159000" y="2071688"/>
            <a:ext cx="0" cy="374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2" name="Line 36"/>
          <p:cNvSpPr>
            <a:spLocks noChangeShapeType="1"/>
          </p:cNvSpPr>
          <p:nvPr/>
        </p:nvSpPr>
        <p:spPr bwMode="auto">
          <a:xfrm>
            <a:off x="3810000" y="615950"/>
            <a:ext cx="1016000" cy="0"/>
          </a:xfrm>
          <a:prstGeom prst="line">
            <a:avLst/>
          </a:prstGeom>
          <a:noFill/>
          <a:ln w="3810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3" name="Line 37"/>
          <p:cNvSpPr>
            <a:spLocks noChangeShapeType="1"/>
          </p:cNvSpPr>
          <p:nvPr/>
        </p:nvSpPr>
        <p:spPr bwMode="auto">
          <a:xfrm>
            <a:off x="971550" y="2439988"/>
            <a:ext cx="38544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4" name="Line 38"/>
          <p:cNvSpPr>
            <a:spLocks noChangeShapeType="1"/>
          </p:cNvSpPr>
          <p:nvPr/>
        </p:nvSpPr>
        <p:spPr bwMode="auto">
          <a:xfrm>
            <a:off x="4013200" y="1949450"/>
            <a:ext cx="0" cy="49053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5" name="Oval 39"/>
          <p:cNvSpPr>
            <a:spLocks noChangeArrowheads="1"/>
          </p:cNvSpPr>
          <p:nvPr/>
        </p:nvSpPr>
        <p:spPr bwMode="auto">
          <a:xfrm>
            <a:off x="4640263" y="1198563"/>
            <a:ext cx="342900" cy="33655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6" name="Line 40"/>
          <p:cNvSpPr>
            <a:spLocks noChangeShapeType="1"/>
          </p:cNvSpPr>
          <p:nvPr/>
        </p:nvSpPr>
        <p:spPr bwMode="auto">
          <a:xfrm>
            <a:off x="4640263" y="1365250"/>
            <a:ext cx="342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7" name="Line 41"/>
          <p:cNvSpPr>
            <a:spLocks noChangeShapeType="1"/>
          </p:cNvSpPr>
          <p:nvPr/>
        </p:nvSpPr>
        <p:spPr bwMode="auto">
          <a:xfrm flipV="1">
            <a:off x="4816475" y="806450"/>
            <a:ext cx="0" cy="430213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8" name="Line 42"/>
          <p:cNvSpPr>
            <a:spLocks noChangeShapeType="1"/>
          </p:cNvSpPr>
          <p:nvPr/>
        </p:nvSpPr>
        <p:spPr bwMode="auto">
          <a:xfrm flipV="1">
            <a:off x="4816475" y="1554163"/>
            <a:ext cx="0" cy="334962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79" name="Line 43"/>
          <p:cNvSpPr>
            <a:spLocks noChangeShapeType="1"/>
          </p:cNvSpPr>
          <p:nvPr/>
        </p:nvSpPr>
        <p:spPr bwMode="auto">
          <a:xfrm flipV="1">
            <a:off x="5130800" y="1062038"/>
            <a:ext cx="1588" cy="587375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80" name="Text Box 44"/>
          <p:cNvSpPr txBox="1">
            <a:spLocks noChangeArrowheads="1"/>
          </p:cNvSpPr>
          <p:nvPr/>
        </p:nvSpPr>
        <p:spPr bwMode="auto">
          <a:xfrm>
            <a:off x="5130800" y="962025"/>
            <a:ext cx="4572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S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81" name="Line 45"/>
          <p:cNvSpPr>
            <a:spLocks noChangeShapeType="1"/>
          </p:cNvSpPr>
          <p:nvPr/>
        </p:nvSpPr>
        <p:spPr bwMode="auto">
          <a:xfrm>
            <a:off x="4816475" y="1849438"/>
            <a:ext cx="0" cy="590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82" name="Line 46"/>
          <p:cNvSpPr>
            <a:spLocks noChangeShapeType="1"/>
          </p:cNvSpPr>
          <p:nvPr/>
        </p:nvSpPr>
        <p:spPr bwMode="auto">
          <a:xfrm>
            <a:off x="4816475" y="609600"/>
            <a:ext cx="0" cy="196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83" name="Line 47"/>
          <p:cNvSpPr>
            <a:spLocks noChangeShapeType="1"/>
          </p:cNvSpPr>
          <p:nvPr/>
        </p:nvSpPr>
        <p:spPr bwMode="auto">
          <a:xfrm>
            <a:off x="4013200" y="606425"/>
            <a:ext cx="0" cy="355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84" name="Text Box 48"/>
          <p:cNvSpPr txBox="1">
            <a:spLocks noChangeArrowheads="1"/>
          </p:cNvSpPr>
          <p:nvPr/>
        </p:nvSpPr>
        <p:spPr bwMode="auto">
          <a:xfrm>
            <a:off x="2895600" y="0"/>
            <a:ext cx="54133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5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85" name="Text Box 49"/>
          <p:cNvSpPr txBox="1">
            <a:spLocks noChangeArrowheads="1"/>
          </p:cNvSpPr>
          <p:nvPr/>
        </p:nvSpPr>
        <p:spPr bwMode="auto">
          <a:xfrm>
            <a:off x="3352800" y="1169988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86" name="Oval 50"/>
          <p:cNvSpPr>
            <a:spLocks noChangeArrowheads="1"/>
          </p:cNvSpPr>
          <p:nvPr/>
        </p:nvSpPr>
        <p:spPr bwMode="auto">
          <a:xfrm>
            <a:off x="746125" y="1258888"/>
            <a:ext cx="409575" cy="420687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87" name="Line 51"/>
          <p:cNvSpPr>
            <a:spLocks noChangeShapeType="1"/>
          </p:cNvSpPr>
          <p:nvPr/>
        </p:nvSpPr>
        <p:spPr bwMode="auto">
          <a:xfrm>
            <a:off x="765175" y="1492250"/>
            <a:ext cx="3429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88" name="Line 52"/>
          <p:cNvSpPr>
            <a:spLocks noChangeShapeType="1"/>
          </p:cNvSpPr>
          <p:nvPr/>
        </p:nvSpPr>
        <p:spPr bwMode="auto">
          <a:xfrm flipV="1">
            <a:off x="958850" y="933450"/>
            <a:ext cx="0" cy="3365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89" name="Line 53"/>
          <p:cNvSpPr>
            <a:spLocks noChangeShapeType="1"/>
          </p:cNvSpPr>
          <p:nvPr/>
        </p:nvSpPr>
        <p:spPr bwMode="auto">
          <a:xfrm flipV="1">
            <a:off x="958850" y="1706563"/>
            <a:ext cx="0" cy="2762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90" name="Line 54"/>
          <p:cNvSpPr>
            <a:spLocks noChangeShapeType="1"/>
          </p:cNvSpPr>
          <p:nvPr/>
        </p:nvSpPr>
        <p:spPr bwMode="auto">
          <a:xfrm flipV="1">
            <a:off x="654050" y="1101725"/>
            <a:ext cx="1588" cy="588963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91" name="Line 55"/>
          <p:cNvSpPr>
            <a:spLocks noChangeShapeType="1"/>
          </p:cNvSpPr>
          <p:nvPr/>
        </p:nvSpPr>
        <p:spPr bwMode="auto">
          <a:xfrm>
            <a:off x="958850" y="1906588"/>
            <a:ext cx="0" cy="5413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92" name="Line 56"/>
          <p:cNvSpPr>
            <a:spLocks noChangeShapeType="1"/>
          </p:cNvSpPr>
          <p:nvPr/>
        </p:nvSpPr>
        <p:spPr bwMode="auto">
          <a:xfrm>
            <a:off x="958850" y="609600"/>
            <a:ext cx="0" cy="323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93" name="Line 57"/>
          <p:cNvSpPr>
            <a:spLocks noChangeShapeType="1"/>
          </p:cNvSpPr>
          <p:nvPr/>
        </p:nvSpPr>
        <p:spPr bwMode="auto">
          <a:xfrm>
            <a:off x="2895600" y="822325"/>
            <a:ext cx="508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94" name="Text Box 58"/>
          <p:cNvSpPr txBox="1">
            <a:spLocks noChangeArrowheads="1"/>
          </p:cNvSpPr>
          <p:nvPr/>
        </p:nvSpPr>
        <p:spPr bwMode="auto">
          <a:xfrm>
            <a:off x="2997200" y="722313"/>
            <a:ext cx="322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628795" name="Text Box 59"/>
          <p:cNvSpPr txBox="1">
            <a:spLocks noChangeArrowheads="1"/>
          </p:cNvSpPr>
          <p:nvPr/>
        </p:nvSpPr>
        <p:spPr bwMode="auto">
          <a:xfrm>
            <a:off x="2286000" y="1600200"/>
            <a:ext cx="16494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FF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</a:rPr>
              <a:t>//R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 i="1">
                <a:latin typeface="Times New Roman" panose="02020603050405020304" pitchFamily="18" charset="0"/>
              </a:rPr>
              <a:t>//R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96" name="Text Box 60"/>
          <p:cNvSpPr txBox="1">
            <a:spLocks noChangeArrowheads="1"/>
          </p:cNvSpPr>
          <p:nvPr/>
        </p:nvSpPr>
        <p:spPr bwMode="auto">
          <a:xfrm>
            <a:off x="971550" y="1608138"/>
            <a:ext cx="9048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 i="1">
                <a:latin typeface="Times New Roman" panose="02020603050405020304" pitchFamily="18" charset="0"/>
              </a:rPr>
              <a:t>+I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28797" name="Oval 61"/>
          <p:cNvSpPr>
            <a:spLocks noChangeArrowheads="1"/>
          </p:cNvSpPr>
          <p:nvPr/>
        </p:nvSpPr>
        <p:spPr bwMode="auto">
          <a:xfrm flipV="1">
            <a:off x="2111375" y="571500"/>
            <a:ext cx="74613" cy="74613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98" name="Oval 62"/>
          <p:cNvSpPr>
            <a:spLocks noChangeArrowheads="1"/>
          </p:cNvSpPr>
          <p:nvPr/>
        </p:nvSpPr>
        <p:spPr bwMode="auto">
          <a:xfrm flipV="1">
            <a:off x="3978275" y="571500"/>
            <a:ext cx="74613" cy="74613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799" name="Oval 63"/>
          <p:cNvSpPr>
            <a:spLocks noChangeArrowheads="1"/>
          </p:cNvSpPr>
          <p:nvPr/>
        </p:nvSpPr>
        <p:spPr bwMode="auto">
          <a:xfrm flipV="1">
            <a:off x="3978275" y="2381250"/>
            <a:ext cx="74613" cy="74613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800" name="Oval 64"/>
          <p:cNvSpPr>
            <a:spLocks noChangeArrowheads="1"/>
          </p:cNvSpPr>
          <p:nvPr/>
        </p:nvSpPr>
        <p:spPr bwMode="auto">
          <a:xfrm flipV="1">
            <a:off x="2111375" y="2400300"/>
            <a:ext cx="74613" cy="74613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8801" name="Rectangle 65"/>
          <p:cNvSpPr>
            <a:spLocks noChangeArrowheads="1"/>
          </p:cNvSpPr>
          <p:nvPr/>
        </p:nvSpPr>
        <p:spPr bwMode="auto">
          <a:xfrm>
            <a:off x="2076450" y="1193800"/>
            <a:ext cx="152400" cy="49530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aphicFrame>
        <p:nvGraphicFramePr>
          <p:cNvPr id="628803" name="Object 67"/>
          <p:cNvGraphicFramePr>
            <a:graphicFrameLocks noChangeAspect="1"/>
          </p:cNvGraphicFramePr>
          <p:nvPr/>
        </p:nvGraphicFramePr>
        <p:xfrm>
          <a:off x="682625" y="3287713"/>
          <a:ext cx="5170488" cy="2279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8806" name="公式" r:id="rId5" imgW="1714320" imgH="685800" progId="Equation.3">
                  <p:embed/>
                </p:oleObj>
              </mc:Choice>
              <mc:Fallback>
                <p:oleObj name="公式" r:id="rId5" imgW="1714320" imgH="685800" progId="Equation.3">
                  <p:embed/>
                  <p:pic>
                    <p:nvPicPr>
                      <p:cNvPr id="0" name="Object 6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625" y="3287713"/>
                        <a:ext cx="5170488" cy="2279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8804" name="AutoShape 68"/>
          <p:cNvSpPr>
            <a:spLocks/>
          </p:cNvSpPr>
          <p:nvPr/>
        </p:nvSpPr>
        <p:spPr bwMode="auto">
          <a:xfrm>
            <a:off x="476250" y="3519488"/>
            <a:ext cx="157163" cy="1666875"/>
          </a:xfrm>
          <a:prstGeom prst="leftBrace">
            <a:avLst>
              <a:gd name="adj1" fmla="val 88384"/>
              <a:gd name="adj2" fmla="val 50000"/>
            </a:avLst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87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8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287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8739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9763" name="Rectangle 3"/>
          <p:cNvSpPr>
            <a:spLocks noChangeArrowheads="1"/>
          </p:cNvSpPr>
          <p:nvPr/>
        </p:nvSpPr>
        <p:spPr bwMode="auto">
          <a:xfrm>
            <a:off x="3735388" y="1069975"/>
            <a:ext cx="866775" cy="2149475"/>
          </a:xfrm>
          <a:prstGeom prst="rect">
            <a:avLst/>
          </a:prstGeom>
          <a:solidFill>
            <a:srgbClr val="0F006C"/>
          </a:solidFill>
          <a:ln w="2857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64" name="Rectangle 4"/>
          <p:cNvSpPr>
            <a:spLocks noChangeArrowheads="1"/>
          </p:cNvSpPr>
          <p:nvPr/>
        </p:nvSpPr>
        <p:spPr bwMode="auto">
          <a:xfrm>
            <a:off x="2000250" y="1089025"/>
            <a:ext cx="906463" cy="2149475"/>
          </a:xfrm>
          <a:prstGeom prst="rect">
            <a:avLst/>
          </a:prstGeom>
          <a:solidFill>
            <a:srgbClr val="590322"/>
          </a:solidFill>
          <a:ln w="2857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65" name="Rectangle 5"/>
          <p:cNvSpPr>
            <a:spLocks noChangeArrowheads="1"/>
          </p:cNvSpPr>
          <p:nvPr/>
        </p:nvSpPr>
        <p:spPr bwMode="auto">
          <a:xfrm>
            <a:off x="2606675" y="2376488"/>
            <a:ext cx="303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b="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29766" name="Rectangle 6"/>
          <p:cNvSpPr>
            <a:spLocks noChangeArrowheads="1"/>
          </p:cNvSpPr>
          <p:nvPr/>
        </p:nvSpPr>
        <p:spPr bwMode="auto">
          <a:xfrm>
            <a:off x="2573338" y="2005013"/>
            <a:ext cx="384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b="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29767" name="Oval 7"/>
          <p:cNvSpPr>
            <a:spLocks noChangeArrowheads="1"/>
          </p:cNvSpPr>
          <p:nvPr/>
        </p:nvSpPr>
        <p:spPr bwMode="auto">
          <a:xfrm>
            <a:off x="6262688" y="1741488"/>
            <a:ext cx="404812" cy="441325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68" name="Line 8"/>
          <p:cNvSpPr>
            <a:spLocks noChangeShapeType="1"/>
          </p:cNvSpPr>
          <p:nvPr/>
        </p:nvSpPr>
        <p:spPr bwMode="auto">
          <a:xfrm>
            <a:off x="6281738" y="1989138"/>
            <a:ext cx="3079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69" name="Line 9"/>
          <p:cNvSpPr>
            <a:spLocks noChangeShapeType="1"/>
          </p:cNvSpPr>
          <p:nvPr/>
        </p:nvSpPr>
        <p:spPr bwMode="auto">
          <a:xfrm flipV="1">
            <a:off x="6453188" y="1471613"/>
            <a:ext cx="0" cy="307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70" name="Line 10"/>
          <p:cNvSpPr>
            <a:spLocks noChangeShapeType="1"/>
          </p:cNvSpPr>
          <p:nvPr/>
        </p:nvSpPr>
        <p:spPr bwMode="auto">
          <a:xfrm flipV="1">
            <a:off x="6453188" y="218281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71" name="Line 11"/>
          <p:cNvSpPr>
            <a:spLocks noChangeShapeType="1"/>
          </p:cNvSpPr>
          <p:nvPr/>
        </p:nvSpPr>
        <p:spPr bwMode="auto">
          <a:xfrm flipV="1">
            <a:off x="6805613" y="1806575"/>
            <a:ext cx="1587" cy="5397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72" name="Text Box 12"/>
          <p:cNvSpPr txBox="1">
            <a:spLocks noChangeArrowheads="1"/>
          </p:cNvSpPr>
          <p:nvPr/>
        </p:nvSpPr>
        <p:spPr bwMode="auto">
          <a:xfrm>
            <a:off x="6592888" y="2320925"/>
            <a:ext cx="415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s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9773" name="Line 13"/>
          <p:cNvSpPr>
            <a:spLocks noChangeShapeType="1"/>
          </p:cNvSpPr>
          <p:nvPr/>
        </p:nvSpPr>
        <p:spPr bwMode="auto">
          <a:xfrm rot="5400000">
            <a:off x="4999038" y="738187"/>
            <a:ext cx="0" cy="11080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74" name="Rectangle 14"/>
          <p:cNvSpPr>
            <a:spLocks noChangeArrowheads="1"/>
          </p:cNvSpPr>
          <p:nvPr/>
        </p:nvSpPr>
        <p:spPr bwMode="auto">
          <a:xfrm rot="5400000">
            <a:off x="4864100" y="1093788"/>
            <a:ext cx="179387" cy="439738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75" name="Line 15"/>
          <p:cNvSpPr>
            <a:spLocks noChangeShapeType="1"/>
          </p:cNvSpPr>
          <p:nvPr/>
        </p:nvSpPr>
        <p:spPr bwMode="auto">
          <a:xfrm>
            <a:off x="5722938" y="1471613"/>
            <a:ext cx="0" cy="1012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76" name="Rectangle 16"/>
          <p:cNvSpPr>
            <a:spLocks noChangeArrowheads="1"/>
          </p:cNvSpPr>
          <p:nvPr/>
        </p:nvSpPr>
        <p:spPr bwMode="auto">
          <a:xfrm>
            <a:off x="5630863" y="1716088"/>
            <a:ext cx="174625" cy="461962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77" name="Rectangle 17"/>
          <p:cNvSpPr>
            <a:spLocks noChangeArrowheads="1"/>
          </p:cNvSpPr>
          <p:nvPr/>
        </p:nvSpPr>
        <p:spPr bwMode="auto">
          <a:xfrm>
            <a:off x="5784850" y="1828800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zh-CN" altLang="en-US" sz="1600" b="0">
              <a:latin typeface="Times New Roman" panose="02020603050405020304" pitchFamily="18" charset="0"/>
            </a:endParaRPr>
          </a:p>
        </p:txBody>
      </p:sp>
      <p:sp>
        <p:nvSpPr>
          <p:cNvPr id="629778" name="Line 18"/>
          <p:cNvSpPr>
            <a:spLocks noChangeShapeType="1"/>
          </p:cNvSpPr>
          <p:nvPr/>
        </p:nvSpPr>
        <p:spPr bwMode="auto">
          <a:xfrm>
            <a:off x="3425825" y="1295400"/>
            <a:ext cx="0" cy="1654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79" name="Rectangle 19"/>
          <p:cNvSpPr>
            <a:spLocks noChangeArrowheads="1"/>
          </p:cNvSpPr>
          <p:nvPr/>
        </p:nvSpPr>
        <p:spPr bwMode="auto">
          <a:xfrm>
            <a:off x="3348038" y="1866900"/>
            <a:ext cx="157162" cy="43815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80" name="Rectangle 20"/>
          <p:cNvSpPr>
            <a:spLocks noChangeArrowheads="1"/>
          </p:cNvSpPr>
          <p:nvPr/>
        </p:nvSpPr>
        <p:spPr bwMode="auto">
          <a:xfrm>
            <a:off x="3494088" y="1970088"/>
            <a:ext cx="184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endParaRPr lang="zh-CN" altLang="en-US" sz="1600" b="0">
              <a:latin typeface="Times New Roman" panose="02020603050405020304" pitchFamily="18" charset="0"/>
            </a:endParaRPr>
          </a:p>
        </p:txBody>
      </p:sp>
      <p:sp>
        <p:nvSpPr>
          <p:cNvPr id="629781" name="Oval 21"/>
          <p:cNvSpPr>
            <a:spLocks noChangeArrowheads="1"/>
          </p:cNvSpPr>
          <p:nvPr/>
        </p:nvSpPr>
        <p:spPr bwMode="auto">
          <a:xfrm>
            <a:off x="2386013" y="2292350"/>
            <a:ext cx="330200" cy="315913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82" name="Text Box 22"/>
          <p:cNvSpPr txBox="1">
            <a:spLocks noChangeArrowheads="1"/>
          </p:cNvSpPr>
          <p:nvPr/>
        </p:nvSpPr>
        <p:spPr bwMode="auto">
          <a:xfrm>
            <a:off x="1982788" y="1363663"/>
            <a:ext cx="541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 sz="2800">
              <a:latin typeface="Times New Roman" panose="02020603050405020304" pitchFamily="18" charset="0"/>
            </a:endParaRPr>
          </a:p>
        </p:txBody>
      </p:sp>
      <p:sp>
        <p:nvSpPr>
          <p:cNvPr id="629783" name="Rectangle 23"/>
          <p:cNvSpPr>
            <a:spLocks noChangeArrowheads="1"/>
          </p:cNvSpPr>
          <p:nvPr/>
        </p:nvSpPr>
        <p:spPr bwMode="auto">
          <a:xfrm>
            <a:off x="1981200" y="2528888"/>
            <a:ext cx="561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9784" name="Line 24"/>
          <p:cNvSpPr>
            <a:spLocks noChangeShapeType="1"/>
          </p:cNvSpPr>
          <p:nvPr/>
        </p:nvSpPr>
        <p:spPr bwMode="auto">
          <a:xfrm>
            <a:off x="2549525" y="1292225"/>
            <a:ext cx="13477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85" name="Line 25"/>
          <p:cNvSpPr>
            <a:spLocks noChangeShapeType="1"/>
          </p:cNvSpPr>
          <p:nvPr/>
        </p:nvSpPr>
        <p:spPr bwMode="auto">
          <a:xfrm>
            <a:off x="2568575" y="2943225"/>
            <a:ext cx="13287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86" name="Oval 26"/>
          <p:cNvSpPr>
            <a:spLocks noChangeArrowheads="1"/>
          </p:cNvSpPr>
          <p:nvPr/>
        </p:nvSpPr>
        <p:spPr bwMode="auto">
          <a:xfrm>
            <a:off x="3805238" y="2292350"/>
            <a:ext cx="330200" cy="312738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87" name="Rectangle 27"/>
          <p:cNvSpPr>
            <a:spLocks noChangeArrowheads="1"/>
          </p:cNvSpPr>
          <p:nvPr/>
        </p:nvSpPr>
        <p:spPr bwMode="auto">
          <a:xfrm>
            <a:off x="3952875" y="2005013"/>
            <a:ext cx="298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1600" b="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29788" name="Rectangle 28"/>
          <p:cNvSpPr>
            <a:spLocks noChangeArrowheads="1"/>
          </p:cNvSpPr>
          <p:nvPr/>
        </p:nvSpPr>
        <p:spPr bwMode="auto">
          <a:xfrm>
            <a:off x="3986213" y="2376488"/>
            <a:ext cx="36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eaLnBrk="0" hangingPunct="0"/>
            <a:r>
              <a:rPr lang="zh-CN" altLang="en-US" b="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29789" name="Rectangle 29"/>
          <p:cNvSpPr>
            <a:spLocks noChangeArrowheads="1"/>
          </p:cNvSpPr>
          <p:nvPr/>
        </p:nvSpPr>
        <p:spPr bwMode="auto">
          <a:xfrm>
            <a:off x="3897313" y="1560513"/>
            <a:ext cx="166687" cy="5111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90" name="Text Box 30"/>
          <p:cNvSpPr txBox="1">
            <a:spLocks noChangeArrowheads="1"/>
          </p:cNvSpPr>
          <p:nvPr/>
        </p:nvSpPr>
        <p:spPr bwMode="auto">
          <a:xfrm>
            <a:off x="4025900" y="150336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9791" name="Line 31"/>
          <p:cNvSpPr>
            <a:spLocks noChangeShapeType="1"/>
          </p:cNvSpPr>
          <p:nvPr/>
        </p:nvSpPr>
        <p:spPr bwMode="auto">
          <a:xfrm flipH="1">
            <a:off x="3897313" y="1292225"/>
            <a:ext cx="638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92" name="Line 32"/>
          <p:cNvSpPr>
            <a:spLocks noChangeShapeType="1"/>
          </p:cNvSpPr>
          <p:nvPr/>
        </p:nvSpPr>
        <p:spPr bwMode="auto">
          <a:xfrm>
            <a:off x="5538788" y="1292225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93" name="Line 33"/>
          <p:cNvSpPr>
            <a:spLocks noChangeShapeType="1"/>
          </p:cNvSpPr>
          <p:nvPr/>
        </p:nvSpPr>
        <p:spPr bwMode="auto">
          <a:xfrm>
            <a:off x="3897313" y="2943225"/>
            <a:ext cx="2555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94" name="Line 34"/>
          <p:cNvSpPr>
            <a:spLocks noChangeShapeType="1"/>
          </p:cNvSpPr>
          <p:nvPr/>
        </p:nvSpPr>
        <p:spPr bwMode="auto">
          <a:xfrm>
            <a:off x="5722938" y="2466975"/>
            <a:ext cx="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95" name="Line 35"/>
          <p:cNvSpPr>
            <a:spLocks noChangeShapeType="1"/>
          </p:cNvSpPr>
          <p:nvPr/>
        </p:nvSpPr>
        <p:spPr bwMode="auto">
          <a:xfrm>
            <a:off x="6453188" y="2376488"/>
            <a:ext cx="0" cy="566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96" name="Line 36"/>
          <p:cNvSpPr>
            <a:spLocks noChangeShapeType="1"/>
          </p:cNvSpPr>
          <p:nvPr/>
        </p:nvSpPr>
        <p:spPr bwMode="auto">
          <a:xfrm>
            <a:off x="6453188" y="1292225"/>
            <a:ext cx="0" cy="179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97" name="Line 37"/>
          <p:cNvSpPr>
            <a:spLocks noChangeShapeType="1"/>
          </p:cNvSpPr>
          <p:nvPr/>
        </p:nvSpPr>
        <p:spPr bwMode="auto">
          <a:xfrm>
            <a:off x="5722938" y="1292225"/>
            <a:ext cx="0" cy="269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798" name="Text Box 38"/>
          <p:cNvSpPr txBox="1">
            <a:spLocks noChangeArrowheads="1"/>
          </p:cNvSpPr>
          <p:nvPr/>
        </p:nvSpPr>
        <p:spPr bwMode="auto">
          <a:xfrm>
            <a:off x="2860675" y="1428750"/>
            <a:ext cx="776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9799" name="Text Box 39"/>
          <p:cNvSpPr txBox="1">
            <a:spLocks noChangeArrowheads="1"/>
          </p:cNvSpPr>
          <p:nvPr/>
        </p:nvSpPr>
        <p:spPr bwMode="auto">
          <a:xfrm>
            <a:off x="4718050" y="66516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5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9800" name="Text Box 40"/>
          <p:cNvSpPr txBox="1">
            <a:spLocks noChangeArrowheads="1"/>
          </p:cNvSpPr>
          <p:nvPr/>
        </p:nvSpPr>
        <p:spPr bwMode="auto">
          <a:xfrm>
            <a:off x="5091113" y="2035175"/>
            <a:ext cx="541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9801" name="Line 41"/>
          <p:cNvSpPr>
            <a:spLocks noChangeShapeType="1"/>
          </p:cNvSpPr>
          <p:nvPr/>
        </p:nvSpPr>
        <p:spPr bwMode="auto">
          <a:xfrm>
            <a:off x="4627563" y="1533525"/>
            <a:ext cx="7302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02" name="Text Box 42"/>
          <p:cNvSpPr txBox="1">
            <a:spLocks noChangeArrowheads="1"/>
          </p:cNvSpPr>
          <p:nvPr/>
        </p:nvSpPr>
        <p:spPr bwMode="auto">
          <a:xfrm>
            <a:off x="4678363" y="1479550"/>
            <a:ext cx="884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I=？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9803" name="Line 43"/>
          <p:cNvSpPr>
            <a:spLocks noChangeShapeType="1"/>
          </p:cNvSpPr>
          <p:nvPr/>
        </p:nvSpPr>
        <p:spPr bwMode="auto">
          <a:xfrm>
            <a:off x="3971925" y="1274763"/>
            <a:ext cx="0" cy="306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04" name="Line 44"/>
          <p:cNvSpPr>
            <a:spLocks noChangeShapeType="1"/>
          </p:cNvSpPr>
          <p:nvPr/>
        </p:nvSpPr>
        <p:spPr bwMode="auto">
          <a:xfrm>
            <a:off x="3971925" y="2068513"/>
            <a:ext cx="0" cy="882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05" name="Text Box 45"/>
          <p:cNvSpPr txBox="1">
            <a:spLocks noChangeArrowheads="1"/>
          </p:cNvSpPr>
          <p:nvPr/>
        </p:nvSpPr>
        <p:spPr bwMode="auto">
          <a:xfrm>
            <a:off x="4122738" y="2211388"/>
            <a:ext cx="561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29806" name="Oval 46"/>
          <p:cNvSpPr>
            <a:spLocks noChangeArrowheads="1"/>
          </p:cNvSpPr>
          <p:nvPr/>
        </p:nvSpPr>
        <p:spPr bwMode="auto">
          <a:xfrm flipH="1" flipV="1">
            <a:off x="5680075" y="2911475"/>
            <a:ext cx="77788" cy="77788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07" name="Oval 47"/>
          <p:cNvSpPr>
            <a:spLocks noChangeArrowheads="1"/>
          </p:cNvSpPr>
          <p:nvPr/>
        </p:nvSpPr>
        <p:spPr bwMode="auto">
          <a:xfrm flipH="1" flipV="1">
            <a:off x="5680075" y="1243013"/>
            <a:ext cx="77788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08" name="Oval 48"/>
          <p:cNvSpPr>
            <a:spLocks noChangeArrowheads="1"/>
          </p:cNvSpPr>
          <p:nvPr/>
        </p:nvSpPr>
        <p:spPr bwMode="auto">
          <a:xfrm flipH="1" flipV="1">
            <a:off x="3927475" y="1262063"/>
            <a:ext cx="76200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09" name="Oval 49"/>
          <p:cNvSpPr>
            <a:spLocks noChangeArrowheads="1"/>
          </p:cNvSpPr>
          <p:nvPr/>
        </p:nvSpPr>
        <p:spPr bwMode="auto">
          <a:xfrm flipH="1" flipV="1">
            <a:off x="3387725" y="1262063"/>
            <a:ext cx="77788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10" name="Oval 50"/>
          <p:cNvSpPr>
            <a:spLocks noChangeArrowheads="1"/>
          </p:cNvSpPr>
          <p:nvPr/>
        </p:nvSpPr>
        <p:spPr bwMode="auto">
          <a:xfrm flipH="1" flipV="1">
            <a:off x="3368675" y="2911475"/>
            <a:ext cx="76200" cy="77788"/>
          </a:xfrm>
          <a:prstGeom prst="ellipse">
            <a:avLst/>
          </a:prstGeom>
          <a:solidFill>
            <a:schemeClr val="tx1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11" name="Oval 51"/>
          <p:cNvSpPr>
            <a:spLocks noChangeArrowheads="1"/>
          </p:cNvSpPr>
          <p:nvPr/>
        </p:nvSpPr>
        <p:spPr bwMode="auto">
          <a:xfrm flipH="1" flipV="1">
            <a:off x="3927475" y="2911475"/>
            <a:ext cx="76200" cy="77788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12" name="Line 52"/>
          <p:cNvSpPr>
            <a:spLocks noChangeShapeType="1"/>
          </p:cNvSpPr>
          <p:nvPr/>
        </p:nvSpPr>
        <p:spPr bwMode="auto">
          <a:xfrm>
            <a:off x="2540000" y="1281113"/>
            <a:ext cx="0" cy="1689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13" name="Rectangle 53"/>
          <p:cNvSpPr>
            <a:spLocks noChangeArrowheads="1"/>
          </p:cNvSpPr>
          <p:nvPr/>
        </p:nvSpPr>
        <p:spPr bwMode="auto">
          <a:xfrm>
            <a:off x="2457450" y="1560513"/>
            <a:ext cx="169863" cy="5111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29814" name="Text Box 54"/>
          <p:cNvSpPr txBox="1">
            <a:spLocks noChangeArrowheads="1"/>
          </p:cNvSpPr>
          <p:nvPr/>
        </p:nvSpPr>
        <p:spPr bwMode="auto">
          <a:xfrm>
            <a:off x="184150" y="228600"/>
            <a:ext cx="25463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代入数值计算</a:t>
            </a:r>
          </a:p>
        </p:txBody>
      </p:sp>
      <p:sp>
        <p:nvSpPr>
          <p:cNvPr id="629815" name="Text Box 55"/>
          <p:cNvSpPr txBox="1">
            <a:spLocks noChangeArrowheads="1"/>
          </p:cNvSpPr>
          <p:nvPr/>
        </p:nvSpPr>
        <p:spPr bwMode="auto">
          <a:xfrm>
            <a:off x="346075" y="3706813"/>
            <a:ext cx="7412038" cy="2452687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已知：</a:t>
            </a:r>
            <a:r>
              <a:rPr lang="en-US" altLang="zh-CN" sz="2800">
                <a:latin typeface="Times New Roman" panose="02020603050405020304" pitchFamily="18" charset="0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</a:rPr>
              <a:t>=12V， U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</a:rPr>
              <a:t>=16V， 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r>
              <a:rPr lang="en-US" altLang="zh-CN" sz="2800">
                <a:latin typeface="Times New Roman" panose="02020603050405020304" pitchFamily="18" charset="0"/>
              </a:rPr>
              <a:t>=2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r>
              <a:rPr lang="en-US" altLang="zh-CN" sz="2800">
                <a:latin typeface="Times New Roman" panose="02020603050405020304" pitchFamily="18" charset="0"/>
              </a:rPr>
              <a:t>， 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</a:rPr>
              <a:t>=4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r>
              <a:rPr lang="en-US" altLang="zh-CN" sz="2800">
                <a:latin typeface="Times New Roman" panose="02020603050405020304" pitchFamily="18" charset="0"/>
              </a:rPr>
              <a:t>，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</a:rPr>
              <a:t>             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r>
              <a:rPr lang="en-US" altLang="zh-CN" sz="2800">
                <a:latin typeface="Times New Roman" panose="02020603050405020304" pitchFamily="18" charset="0"/>
              </a:rPr>
              <a:t>=4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r>
              <a:rPr lang="en-US" altLang="zh-CN" sz="2800">
                <a:latin typeface="Times New Roman" panose="02020603050405020304" pitchFamily="18" charset="0"/>
              </a:rPr>
              <a:t>， R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r>
              <a:rPr lang="en-US" altLang="zh-CN" sz="2800">
                <a:latin typeface="Times New Roman" panose="02020603050405020304" pitchFamily="18" charset="0"/>
              </a:rPr>
              <a:t>=4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r>
              <a:rPr lang="en-US" altLang="zh-CN" sz="2800">
                <a:latin typeface="Times New Roman" panose="02020603050405020304" pitchFamily="18" charset="0"/>
              </a:rPr>
              <a:t>， R</a:t>
            </a:r>
            <a:r>
              <a:rPr lang="en-US" altLang="zh-CN" sz="2800" baseline="-25000">
                <a:latin typeface="Times New Roman" panose="02020603050405020304" pitchFamily="18" charset="0"/>
              </a:rPr>
              <a:t>5</a:t>
            </a:r>
            <a:r>
              <a:rPr lang="en-US" altLang="zh-CN" sz="2800">
                <a:latin typeface="Times New Roman" panose="02020603050405020304" pitchFamily="18" charset="0"/>
              </a:rPr>
              <a:t>=5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r>
              <a:rPr lang="en-US" altLang="zh-CN" sz="2800">
                <a:latin typeface="Times New Roman" panose="02020603050405020304" pitchFamily="18" charset="0"/>
              </a:rPr>
              <a:t>， I</a:t>
            </a:r>
            <a:r>
              <a:rPr lang="en-US" altLang="zh-CN" sz="2800" baseline="-25000">
                <a:latin typeface="Times New Roman" panose="02020603050405020304" pitchFamily="18" charset="0"/>
              </a:rPr>
              <a:t>S</a:t>
            </a:r>
            <a:r>
              <a:rPr lang="en-US" altLang="zh-CN" sz="2800">
                <a:latin typeface="Times New Roman" panose="02020603050405020304" pitchFamily="18" charset="0"/>
              </a:rPr>
              <a:t>=3</a:t>
            </a:r>
            <a:r>
              <a:rPr lang="en-US" altLang="zh-CN" sz="2800">
                <a:latin typeface="Times New Roman" panose="02020603050405020304" pitchFamily="18" charset="0"/>
                <a:sym typeface="Symbol" panose="05050102010706020507" pitchFamily="18" charset="2"/>
              </a:rPr>
              <a:t>A</a:t>
            </a:r>
            <a:endParaRPr lang="en-US" altLang="zh-CN" sz="2800">
              <a:latin typeface="Times New Roman" panose="02020603050405020304" pitchFamily="18" charset="0"/>
            </a:endParaRPr>
          </a:p>
          <a:p>
            <a:pPr algn="l" eaLnBrk="0" hangingPunct="0">
              <a:spcBef>
                <a:spcPct val="50000"/>
              </a:spcBef>
            </a:pPr>
            <a:r>
              <a:rPr lang="zh-CN" altLang="en-US" sz="2800">
                <a:latin typeface="Times New Roman" panose="02020603050405020304" pitchFamily="18" charset="0"/>
              </a:rPr>
              <a:t>解得：</a:t>
            </a:r>
            <a:r>
              <a:rPr lang="en-US" altLang="zh-CN" sz="2800">
                <a:latin typeface="Times New Roman" panose="02020603050405020304" pitchFamily="18" charset="0"/>
              </a:rPr>
              <a:t>I= – 0.2A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2800">
                <a:latin typeface="Times New Roman" panose="02020603050405020304" pitchFamily="18" charset="0"/>
              </a:rPr>
              <a:t>           (</a:t>
            </a:r>
            <a:r>
              <a:rPr lang="zh-CN" altLang="en-US" sz="2800">
                <a:latin typeface="Times New Roman" panose="02020603050405020304" pitchFamily="18" charset="0"/>
              </a:rPr>
              <a:t>负号表示实际方向与假设方向相反)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98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298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9815" grpId="0" animBg="1" autoUpdateAnimBg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0786" name="Oval 2"/>
          <p:cNvSpPr>
            <a:spLocks noChangeArrowheads="1"/>
          </p:cNvSpPr>
          <p:nvPr/>
        </p:nvSpPr>
        <p:spPr bwMode="auto">
          <a:xfrm>
            <a:off x="3848100" y="762000"/>
            <a:ext cx="1809750" cy="2533650"/>
          </a:xfrm>
          <a:prstGeom prst="ellipse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788" name="Rectangle 4"/>
          <p:cNvSpPr>
            <a:spLocks noChangeArrowheads="1"/>
          </p:cNvSpPr>
          <p:nvPr/>
        </p:nvSpPr>
        <p:spPr bwMode="auto">
          <a:xfrm>
            <a:off x="2362200" y="990600"/>
            <a:ext cx="866775" cy="2149475"/>
          </a:xfrm>
          <a:prstGeom prst="rect">
            <a:avLst/>
          </a:prstGeom>
          <a:solidFill>
            <a:srgbClr val="0F006C"/>
          </a:solidFill>
          <a:ln w="2857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789" name="Rectangle 5"/>
          <p:cNvSpPr>
            <a:spLocks noChangeArrowheads="1"/>
          </p:cNvSpPr>
          <p:nvPr/>
        </p:nvSpPr>
        <p:spPr bwMode="auto">
          <a:xfrm>
            <a:off x="609600" y="1012825"/>
            <a:ext cx="906463" cy="2149475"/>
          </a:xfrm>
          <a:prstGeom prst="rect">
            <a:avLst/>
          </a:prstGeom>
          <a:solidFill>
            <a:srgbClr val="590322"/>
          </a:solidFill>
          <a:ln w="28575" cap="rnd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790" name="Rectangle 6"/>
          <p:cNvSpPr>
            <a:spLocks noChangeArrowheads="1"/>
          </p:cNvSpPr>
          <p:nvPr/>
        </p:nvSpPr>
        <p:spPr bwMode="auto">
          <a:xfrm>
            <a:off x="1216025" y="2300288"/>
            <a:ext cx="303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b="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30791" name="Rectangle 7"/>
          <p:cNvSpPr>
            <a:spLocks noChangeArrowheads="1"/>
          </p:cNvSpPr>
          <p:nvPr/>
        </p:nvSpPr>
        <p:spPr bwMode="auto">
          <a:xfrm>
            <a:off x="1182688" y="1928813"/>
            <a:ext cx="3841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2800" b="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30792" name="Oval 8"/>
          <p:cNvSpPr>
            <a:spLocks noChangeArrowheads="1"/>
          </p:cNvSpPr>
          <p:nvPr/>
        </p:nvSpPr>
        <p:spPr bwMode="auto">
          <a:xfrm>
            <a:off x="4872038" y="1665288"/>
            <a:ext cx="404812" cy="441325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793" name="Line 9"/>
          <p:cNvSpPr>
            <a:spLocks noChangeShapeType="1"/>
          </p:cNvSpPr>
          <p:nvPr/>
        </p:nvSpPr>
        <p:spPr bwMode="auto">
          <a:xfrm>
            <a:off x="4891088" y="1912938"/>
            <a:ext cx="3079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794" name="Line 10"/>
          <p:cNvSpPr>
            <a:spLocks noChangeShapeType="1"/>
          </p:cNvSpPr>
          <p:nvPr/>
        </p:nvSpPr>
        <p:spPr bwMode="auto">
          <a:xfrm flipV="1">
            <a:off x="5062538" y="1395413"/>
            <a:ext cx="0" cy="3079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795" name="Line 11"/>
          <p:cNvSpPr>
            <a:spLocks noChangeShapeType="1"/>
          </p:cNvSpPr>
          <p:nvPr/>
        </p:nvSpPr>
        <p:spPr bwMode="auto">
          <a:xfrm flipV="1">
            <a:off x="5062538" y="2106613"/>
            <a:ext cx="0" cy="2286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796" name="Line 12"/>
          <p:cNvSpPr>
            <a:spLocks noChangeShapeType="1"/>
          </p:cNvSpPr>
          <p:nvPr/>
        </p:nvSpPr>
        <p:spPr bwMode="auto">
          <a:xfrm flipV="1">
            <a:off x="5414963" y="1730375"/>
            <a:ext cx="1587" cy="53975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797" name="Text Box 13"/>
          <p:cNvSpPr txBox="1">
            <a:spLocks noChangeArrowheads="1"/>
          </p:cNvSpPr>
          <p:nvPr/>
        </p:nvSpPr>
        <p:spPr bwMode="auto">
          <a:xfrm>
            <a:off x="5202238" y="2244725"/>
            <a:ext cx="415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baseline="-25000">
                <a:latin typeface="Times New Roman" panose="02020603050405020304" pitchFamily="18" charset="0"/>
              </a:rPr>
              <a:t>s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0798" name="Line 14"/>
          <p:cNvSpPr>
            <a:spLocks noChangeShapeType="1"/>
          </p:cNvSpPr>
          <p:nvPr/>
        </p:nvSpPr>
        <p:spPr bwMode="auto">
          <a:xfrm rot="5400000">
            <a:off x="3608388" y="661987"/>
            <a:ext cx="0" cy="11080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799" name="Rectangle 15"/>
          <p:cNvSpPr>
            <a:spLocks noChangeArrowheads="1"/>
          </p:cNvSpPr>
          <p:nvPr/>
        </p:nvSpPr>
        <p:spPr bwMode="auto">
          <a:xfrm rot="5400000">
            <a:off x="3473450" y="1017588"/>
            <a:ext cx="179387" cy="439738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00" name="Line 16"/>
          <p:cNvSpPr>
            <a:spLocks noChangeShapeType="1"/>
          </p:cNvSpPr>
          <p:nvPr/>
        </p:nvSpPr>
        <p:spPr bwMode="auto">
          <a:xfrm>
            <a:off x="4332288" y="1395413"/>
            <a:ext cx="0" cy="101282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01" name="Rectangle 17"/>
          <p:cNvSpPr>
            <a:spLocks noChangeArrowheads="1"/>
          </p:cNvSpPr>
          <p:nvPr/>
        </p:nvSpPr>
        <p:spPr bwMode="auto">
          <a:xfrm>
            <a:off x="4240213" y="1639888"/>
            <a:ext cx="174625" cy="461962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03" name="Line 19"/>
          <p:cNvSpPr>
            <a:spLocks noChangeShapeType="1"/>
          </p:cNvSpPr>
          <p:nvPr/>
        </p:nvSpPr>
        <p:spPr bwMode="auto">
          <a:xfrm>
            <a:off x="2035175" y="1219200"/>
            <a:ext cx="0" cy="16541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04" name="Rectangle 20"/>
          <p:cNvSpPr>
            <a:spLocks noChangeArrowheads="1"/>
          </p:cNvSpPr>
          <p:nvPr/>
        </p:nvSpPr>
        <p:spPr bwMode="auto">
          <a:xfrm>
            <a:off x="1957388" y="1790700"/>
            <a:ext cx="157162" cy="43815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06" name="Oval 22"/>
          <p:cNvSpPr>
            <a:spLocks noChangeArrowheads="1"/>
          </p:cNvSpPr>
          <p:nvPr/>
        </p:nvSpPr>
        <p:spPr bwMode="auto">
          <a:xfrm>
            <a:off x="995363" y="2216150"/>
            <a:ext cx="330200" cy="315913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07" name="Text Box 23"/>
          <p:cNvSpPr txBox="1">
            <a:spLocks noChangeArrowheads="1"/>
          </p:cNvSpPr>
          <p:nvPr/>
        </p:nvSpPr>
        <p:spPr bwMode="auto">
          <a:xfrm>
            <a:off x="592138" y="1287463"/>
            <a:ext cx="541337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 sz="2800">
              <a:latin typeface="Times New Roman" panose="02020603050405020304" pitchFamily="18" charset="0"/>
            </a:endParaRPr>
          </a:p>
        </p:txBody>
      </p:sp>
      <p:sp>
        <p:nvSpPr>
          <p:cNvPr id="630808" name="Rectangle 24"/>
          <p:cNvSpPr>
            <a:spLocks noChangeArrowheads="1"/>
          </p:cNvSpPr>
          <p:nvPr/>
        </p:nvSpPr>
        <p:spPr bwMode="auto">
          <a:xfrm>
            <a:off x="590550" y="2452688"/>
            <a:ext cx="561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</a:rPr>
              <a:t>1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0809" name="Line 25"/>
          <p:cNvSpPr>
            <a:spLocks noChangeShapeType="1"/>
          </p:cNvSpPr>
          <p:nvPr/>
        </p:nvSpPr>
        <p:spPr bwMode="auto">
          <a:xfrm>
            <a:off x="1158875" y="1216025"/>
            <a:ext cx="134778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10" name="Line 26"/>
          <p:cNvSpPr>
            <a:spLocks noChangeShapeType="1"/>
          </p:cNvSpPr>
          <p:nvPr/>
        </p:nvSpPr>
        <p:spPr bwMode="auto">
          <a:xfrm>
            <a:off x="1177925" y="2867025"/>
            <a:ext cx="1328738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11" name="Oval 27"/>
          <p:cNvSpPr>
            <a:spLocks noChangeArrowheads="1"/>
          </p:cNvSpPr>
          <p:nvPr/>
        </p:nvSpPr>
        <p:spPr bwMode="auto">
          <a:xfrm>
            <a:off x="2414588" y="2216150"/>
            <a:ext cx="330200" cy="312738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12" name="Rectangle 28"/>
          <p:cNvSpPr>
            <a:spLocks noChangeArrowheads="1"/>
          </p:cNvSpPr>
          <p:nvPr/>
        </p:nvSpPr>
        <p:spPr bwMode="auto">
          <a:xfrm>
            <a:off x="2562225" y="1928813"/>
            <a:ext cx="2984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>
            <a:spAutoFit/>
          </a:bodyPr>
          <a:lstStyle/>
          <a:p>
            <a:pPr algn="l" eaLnBrk="0" hangingPunct="0"/>
            <a:r>
              <a:rPr lang="zh-CN" altLang="en-US" sz="1600" b="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30813" name="Rectangle 29"/>
          <p:cNvSpPr>
            <a:spLocks noChangeArrowheads="1"/>
          </p:cNvSpPr>
          <p:nvPr/>
        </p:nvSpPr>
        <p:spPr bwMode="auto">
          <a:xfrm>
            <a:off x="2595563" y="2300288"/>
            <a:ext cx="36671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2075" tIns="46038" rIns="92075" bIns="46038">
            <a:spAutoFit/>
          </a:bodyPr>
          <a:lstStyle/>
          <a:p>
            <a:pPr algn="l" eaLnBrk="0" hangingPunct="0"/>
            <a:r>
              <a:rPr lang="zh-CN" altLang="en-US" b="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30814" name="Rectangle 30"/>
          <p:cNvSpPr>
            <a:spLocks noChangeArrowheads="1"/>
          </p:cNvSpPr>
          <p:nvPr/>
        </p:nvSpPr>
        <p:spPr bwMode="auto">
          <a:xfrm>
            <a:off x="2506663" y="1484313"/>
            <a:ext cx="166687" cy="5111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15" name="Text Box 31"/>
          <p:cNvSpPr txBox="1">
            <a:spLocks noChangeArrowheads="1"/>
          </p:cNvSpPr>
          <p:nvPr/>
        </p:nvSpPr>
        <p:spPr bwMode="auto">
          <a:xfrm>
            <a:off x="2635250" y="142716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0816" name="Line 32"/>
          <p:cNvSpPr>
            <a:spLocks noChangeShapeType="1"/>
          </p:cNvSpPr>
          <p:nvPr/>
        </p:nvSpPr>
        <p:spPr bwMode="auto">
          <a:xfrm flipH="1">
            <a:off x="2506663" y="1216025"/>
            <a:ext cx="6381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17" name="Line 33"/>
          <p:cNvSpPr>
            <a:spLocks noChangeShapeType="1"/>
          </p:cNvSpPr>
          <p:nvPr/>
        </p:nvSpPr>
        <p:spPr bwMode="auto">
          <a:xfrm>
            <a:off x="4148138" y="1216025"/>
            <a:ext cx="9144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18" name="Line 34"/>
          <p:cNvSpPr>
            <a:spLocks noChangeShapeType="1"/>
          </p:cNvSpPr>
          <p:nvPr/>
        </p:nvSpPr>
        <p:spPr bwMode="auto">
          <a:xfrm>
            <a:off x="2506663" y="2867025"/>
            <a:ext cx="2555875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19" name="Line 35"/>
          <p:cNvSpPr>
            <a:spLocks noChangeShapeType="1"/>
          </p:cNvSpPr>
          <p:nvPr/>
        </p:nvSpPr>
        <p:spPr bwMode="auto">
          <a:xfrm>
            <a:off x="4332288" y="2390775"/>
            <a:ext cx="0" cy="4762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20" name="Line 36"/>
          <p:cNvSpPr>
            <a:spLocks noChangeShapeType="1"/>
          </p:cNvSpPr>
          <p:nvPr/>
        </p:nvSpPr>
        <p:spPr bwMode="auto">
          <a:xfrm>
            <a:off x="5062538" y="2300288"/>
            <a:ext cx="0" cy="56673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21" name="Line 37"/>
          <p:cNvSpPr>
            <a:spLocks noChangeShapeType="1"/>
          </p:cNvSpPr>
          <p:nvPr/>
        </p:nvSpPr>
        <p:spPr bwMode="auto">
          <a:xfrm>
            <a:off x="5062538" y="1216025"/>
            <a:ext cx="0" cy="179388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22" name="Line 38"/>
          <p:cNvSpPr>
            <a:spLocks noChangeShapeType="1"/>
          </p:cNvSpPr>
          <p:nvPr/>
        </p:nvSpPr>
        <p:spPr bwMode="auto">
          <a:xfrm>
            <a:off x="4332288" y="1216025"/>
            <a:ext cx="0" cy="269875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23" name="Text Box 39"/>
          <p:cNvSpPr txBox="1">
            <a:spLocks noChangeArrowheads="1"/>
          </p:cNvSpPr>
          <p:nvPr/>
        </p:nvSpPr>
        <p:spPr bwMode="auto">
          <a:xfrm>
            <a:off x="1470025" y="1352550"/>
            <a:ext cx="776288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2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0824" name="Text Box 40"/>
          <p:cNvSpPr txBox="1">
            <a:spLocks noChangeArrowheads="1"/>
          </p:cNvSpPr>
          <p:nvPr/>
        </p:nvSpPr>
        <p:spPr bwMode="auto">
          <a:xfrm>
            <a:off x="3327400" y="588963"/>
            <a:ext cx="541338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5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0825" name="Text Box 41"/>
          <p:cNvSpPr txBox="1">
            <a:spLocks noChangeArrowheads="1"/>
          </p:cNvSpPr>
          <p:nvPr/>
        </p:nvSpPr>
        <p:spPr bwMode="auto">
          <a:xfrm>
            <a:off x="3700463" y="1958975"/>
            <a:ext cx="5413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R</a:t>
            </a:r>
            <a:r>
              <a:rPr lang="en-US" altLang="zh-CN" sz="2800" baseline="-25000">
                <a:latin typeface="Times New Roman" panose="02020603050405020304" pitchFamily="18" charset="0"/>
              </a:rPr>
              <a:t>4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0826" name="Line 42"/>
          <p:cNvSpPr>
            <a:spLocks noChangeShapeType="1"/>
          </p:cNvSpPr>
          <p:nvPr/>
        </p:nvSpPr>
        <p:spPr bwMode="auto">
          <a:xfrm>
            <a:off x="3200400" y="1447800"/>
            <a:ext cx="730250" cy="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27" name="Text Box 43"/>
          <p:cNvSpPr txBox="1">
            <a:spLocks noChangeArrowheads="1"/>
          </p:cNvSpPr>
          <p:nvPr/>
        </p:nvSpPr>
        <p:spPr bwMode="auto">
          <a:xfrm>
            <a:off x="3287713" y="1403350"/>
            <a:ext cx="884237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I=？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0828" name="Line 44"/>
          <p:cNvSpPr>
            <a:spLocks noChangeShapeType="1"/>
          </p:cNvSpPr>
          <p:nvPr/>
        </p:nvSpPr>
        <p:spPr bwMode="auto">
          <a:xfrm>
            <a:off x="2581275" y="1198563"/>
            <a:ext cx="0" cy="306387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29" name="Line 45"/>
          <p:cNvSpPr>
            <a:spLocks noChangeShapeType="1"/>
          </p:cNvSpPr>
          <p:nvPr/>
        </p:nvSpPr>
        <p:spPr bwMode="auto">
          <a:xfrm>
            <a:off x="2581275" y="1992313"/>
            <a:ext cx="0" cy="882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30" name="Text Box 46"/>
          <p:cNvSpPr txBox="1">
            <a:spLocks noChangeArrowheads="1"/>
          </p:cNvSpPr>
          <p:nvPr/>
        </p:nvSpPr>
        <p:spPr bwMode="auto">
          <a:xfrm>
            <a:off x="2732088" y="2135188"/>
            <a:ext cx="56197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U</a:t>
            </a:r>
            <a:r>
              <a:rPr lang="en-US" altLang="zh-CN" sz="2800" baseline="-25000">
                <a:latin typeface="Times New Roman" panose="02020603050405020304" pitchFamily="18" charset="0"/>
              </a:rPr>
              <a:t>3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0831" name="Oval 47"/>
          <p:cNvSpPr>
            <a:spLocks noChangeArrowheads="1"/>
          </p:cNvSpPr>
          <p:nvPr/>
        </p:nvSpPr>
        <p:spPr bwMode="auto">
          <a:xfrm flipH="1" flipV="1">
            <a:off x="4289425" y="2835275"/>
            <a:ext cx="77788" cy="77788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32" name="Oval 48"/>
          <p:cNvSpPr>
            <a:spLocks noChangeArrowheads="1"/>
          </p:cNvSpPr>
          <p:nvPr/>
        </p:nvSpPr>
        <p:spPr bwMode="auto">
          <a:xfrm flipH="1" flipV="1">
            <a:off x="4289425" y="1166813"/>
            <a:ext cx="77788" cy="7620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33" name="Oval 49"/>
          <p:cNvSpPr>
            <a:spLocks noChangeArrowheads="1"/>
          </p:cNvSpPr>
          <p:nvPr/>
        </p:nvSpPr>
        <p:spPr bwMode="auto">
          <a:xfrm flipH="1" flipV="1">
            <a:off x="2536825" y="1185863"/>
            <a:ext cx="76200" cy="76200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34" name="Oval 50"/>
          <p:cNvSpPr>
            <a:spLocks noChangeArrowheads="1"/>
          </p:cNvSpPr>
          <p:nvPr/>
        </p:nvSpPr>
        <p:spPr bwMode="auto">
          <a:xfrm flipH="1" flipV="1">
            <a:off x="1997075" y="1185863"/>
            <a:ext cx="77788" cy="76200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35" name="Oval 51"/>
          <p:cNvSpPr>
            <a:spLocks noChangeArrowheads="1"/>
          </p:cNvSpPr>
          <p:nvPr/>
        </p:nvSpPr>
        <p:spPr bwMode="auto">
          <a:xfrm flipH="1" flipV="1">
            <a:off x="1978025" y="283527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36" name="Oval 52"/>
          <p:cNvSpPr>
            <a:spLocks noChangeArrowheads="1"/>
          </p:cNvSpPr>
          <p:nvPr/>
        </p:nvSpPr>
        <p:spPr bwMode="auto">
          <a:xfrm flipH="1" flipV="1">
            <a:off x="2536825" y="2835275"/>
            <a:ext cx="76200" cy="77788"/>
          </a:xfrm>
          <a:prstGeom prst="ellipse">
            <a:avLst/>
          </a:prstGeom>
          <a:solidFill>
            <a:srgbClr val="0000FF"/>
          </a:solidFill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37" name="Line 53"/>
          <p:cNvSpPr>
            <a:spLocks noChangeShapeType="1"/>
          </p:cNvSpPr>
          <p:nvPr/>
        </p:nvSpPr>
        <p:spPr bwMode="auto">
          <a:xfrm>
            <a:off x="1149350" y="1204913"/>
            <a:ext cx="0" cy="1689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0838" name="Rectangle 54"/>
          <p:cNvSpPr>
            <a:spLocks noChangeArrowheads="1"/>
          </p:cNvSpPr>
          <p:nvPr/>
        </p:nvSpPr>
        <p:spPr bwMode="auto">
          <a:xfrm>
            <a:off x="1066800" y="1484313"/>
            <a:ext cx="169863" cy="511175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30839" name="Group 55"/>
          <p:cNvGrpSpPr>
            <a:grpSpLocks/>
          </p:cNvGrpSpPr>
          <p:nvPr/>
        </p:nvGrpSpPr>
        <p:grpSpPr bwMode="auto">
          <a:xfrm>
            <a:off x="3440113" y="1227138"/>
            <a:ext cx="912812" cy="1651000"/>
            <a:chOff x="2167" y="773"/>
            <a:chExt cx="575" cy="1040"/>
          </a:xfrm>
        </p:grpSpPr>
        <p:sp>
          <p:nvSpPr>
            <p:cNvPr id="630840" name="Text Box 56"/>
            <p:cNvSpPr txBox="1">
              <a:spLocks noChangeArrowheads="1"/>
            </p:cNvSpPr>
            <p:nvPr/>
          </p:nvSpPr>
          <p:spPr bwMode="auto">
            <a:xfrm>
              <a:off x="2167" y="1486"/>
              <a:ext cx="45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r>
                <a:rPr lang="en-US" altLang="zh-CN" sz="2800" i="1" baseline="-25000">
                  <a:latin typeface="Times New Roman" panose="02020603050405020304" pitchFamily="18" charset="0"/>
                </a:rPr>
                <a:t>R4</a:t>
              </a:r>
              <a:endParaRPr lang="en-US" altLang="zh-CN" sz="2800" i="1">
                <a:latin typeface="Times New Roman" panose="02020603050405020304" pitchFamily="18" charset="0"/>
              </a:endParaRPr>
            </a:p>
          </p:txBody>
        </p:sp>
        <p:sp>
          <p:nvSpPr>
            <p:cNvPr id="630841" name="Text Box 57"/>
            <p:cNvSpPr txBox="1">
              <a:spLocks noChangeArrowheads="1"/>
            </p:cNvSpPr>
            <p:nvPr/>
          </p:nvSpPr>
          <p:spPr bwMode="auto">
            <a:xfrm>
              <a:off x="2470" y="773"/>
              <a:ext cx="24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i="1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30842" name="Text Box 58"/>
            <p:cNvSpPr txBox="1">
              <a:spLocks noChangeArrowheads="1"/>
            </p:cNvSpPr>
            <p:nvPr/>
          </p:nvSpPr>
          <p:spPr bwMode="auto">
            <a:xfrm>
              <a:off x="2514" y="1457"/>
              <a:ext cx="22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FF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i="1">
                  <a:latin typeface="Times New Roman" panose="02020603050405020304" pitchFamily="18" charset="0"/>
                </a:rPr>
                <a:t>–</a:t>
              </a:r>
            </a:p>
          </p:txBody>
        </p:sp>
      </p:grpSp>
      <p:grpSp>
        <p:nvGrpSpPr>
          <p:cNvPr id="630843" name="Group 59"/>
          <p:cNvGrpSpPr>
            <a:grpSpLocks/>
          </p:cNvGrpSpPr>
          <p:nvPr/>
        </p:nvGrpSpPr>
        <p:grpSpPr bwMode="auto">
          <a:xfrm>
            <a:off x="5826125" y="263525"/>
            <a:ext cx="1968500" cy="519113"/>
            <a:chOff x="3670" y="166"/>
            <a:chExt cx="1240" cy="327"/>
          </a:xfrm>
        </p:grpSpPr>
        <p:sp>
          <p:nvSpPr>
            <p:cNvPr id="630844" name="Text Box 60"/>
            <p:cNvSpPr txBox="1">
              <a:spLocks noChangeArrowheads="1"/>
            </p:cNvSpPr>
            <p:nvPr/>
          </p:nvSpPr>
          <p:spPr bwMode="auto">
            <a:xfrm>
              <a:off x="3670" y="166"/>
              <a:ext cx="12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i="1">
                  <a:solidFill>
                    <a:srgbClr val="FFFF00"/>
                  </a:solidFill>
                  <a:latin typeface="Times New Roman" panose="02020603050405020304" pitchFamily="18" charset="0"/>
                </a:rPr>
                <a:t>计算    功率</a:t>
              </a:r>
            </a:p>
          </p:txBody>
        </p:sp>
        <p:sp>
          <p:nvSpPr>
            <p:cNvPr id="630845" name="Oval 61"/>
            <p:cNvSpPr>
              <a:spLocks noChangeArrowheads="1"/>
            </p:cNvSpPr>
            <p:nvPr/>
          </p:nvSpPr>
          <p:spPr bwMode="auto">
            <a:xfrm>
              <a:off x="4260" y="204"/>
              <a:ext cx="120" cy="240"/>
            </a:xfrm>
            <a:prstGeom prst="ellipse">
              <a:avLst/>
            </a:prstGeom>
            <a:solidFill>
              <a:srgbClr val="66FFFF"/>
            </a:solidFill>
            <a:ln w="9525">
              <a:solidFill>
                <a:schemeClr val="accent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30846" name="Text Box 62"/>
          <p:cNvSpPr txBox="1">
            <a:spLocks noChangeArrowheads="1"/>
          </p:cNvSpPr>
          <p:nvPr/>
        </p:nvSpPr>
        <p:spPr bwMode="auto">
          <a:xfrm>
            <a:off x="625475" y="3533775"/>
            <a:ext cx="4384675" cy="588963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</a:rPr>
              <a:t>I</a:t>
            </a:r>
            <a:r>
              <a:rPr lang="en-US" altLang="zh-CN" sz="3200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4</a:t>
            </a:r>
            <a:r>
              <a:rPr lang="en-US" altLang="zh-CN" sz="3200">
                <a:solidFill>
                  <a:srgbClr val="FFFF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>
                <a:latin typeface="Times New Roman" panose="02020603050405020304" pitchFamily="18" charset="0"/>
              </a:rPr>
              <a:t>=I</a:t>
            </a:r>
            <a:r>
              <a:rPr lang="en-US" altLang="zh-CN" sz="3200" baseline="-25000">
                <a:latin typeface="Times New Roman" panose="02020603050405020304" pitchFamily="18" charset="0"/>
              </a:rPr>
              <a:t>S</a:t>
            </a:r>
            <a:r>
              <a:rPr lang="en-US" altLang="zh-CN" sz="3200">
                <a:latin typeface="Times New Roman" panose="02020603050405020304" pitchFamily="18" charset="0"/>
              </a:rPr>
              <a:t>+I=3 +(-0.2)=2.8A</a:t>
            </a:r>
          </a:p>
        </p:txBody>
      </p:sp>
      <p:sp>
        <p:nvSpPr>
          <p:cNvPr id="630847" name="Text Box 63"/>
          <p:cNvSpPr txBox="1">
            <a:spLocks noChangeArrowheads="1"/>
          </p:cNvSpPr>
          <p:nvPr/>
        </p:nvSpPr>
        <p:spPr bwMode="auto">
          <a:xfrm>
            <a:off x="657225" y="4383088"/>
            <a:ext cx="5072063" cy="588962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U</a:t>
            </a:r>
            <a:r>
              <a:rPr lang="en-US" altLang="zh-CN" sz="3200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R4</a:t>
            </a:r>
            <a:r>
              <a:rPr lang="en-US" altLang="zh-CN" sz="3200" i="1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latin typeface="Times New Roman" panose="02020603050405020304" pitchFamily="18" charset="0"/>
              </a:rPr>
              <a:t>=</a:t>
            </a:r>
            <a:r>
              <a:rPr lang="en-US" altLang="zh-CN" sz="3200" i="1">
                <a:solidFill>
                  <a:srgbClr val="FFFF00"/>
                </a:solidFill>
                <a:latin typeface="Times New Roman" panose="02020603050405020304" pitchFamily="18" charset="0"/>
              </a:rPr>
              <a:t> I</a:t>
            </a:r>
            <a:r>
              <a:rPr lang="en-US" altLang="zh-CN" sz="3200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4</a:t>
            </a:r>
            <a:r>
              <a:rPr lang="en-US" altLang="zh-CN" sz="3200" i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4 </a:t>
            </a:r>
            <a:r>
              <a:rPr lang="en-US" altLang="zh-CN" sz="3200" i="1">
                <a:latin typeface="Times New Roman" panose="02020603050405020304" pitchFamily="18" charset="0"/>
              </a:rPr>
              <a:t>=2.8×4=11.2V</a:t>
            </a:r>
          </a:p>
        </p:txBody>
      </p:sp>
      <p:sp>
        <p:nvSpPr>
          <p:cNvPr id="630848" name="Text Box 64"/>
          <p:cNvSpPr txBox="1">
            <a:spLocks noChangeArrowheads="1"/>
          </p:cNvSpPr>
          <p:nvPr/>
        </p:nvSpPr>
        <p:spPr bwMode="auto">
          <a:xfrm>
            <a:off x="644525" y="5129213"/>
            <a:ext cx="5819775" cy="1169987"/>
          </a:xfrm>
          <a:prstGeom prst="rect">
            <a:avLst/>
          </a:prstGeom>
          <a:noFill/>
          <a:ln w="9525">
            <a:solidFill>
              <a:srgbClr val="FF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sz="2800" i="1">
                <a:latin typeface="Times New Roman" panose="02020603050405020304" pitchFamily="18" charset="0"/>
              </a:rPr>
              <a:t>P =</a:t>
            </a:r>
            <a:r>
              <a:rPr lang="en-US" altLang="zh-CN" sz="2800" i="1">
                <a:solidFill>
                  <a:srgbClr val="0000CC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r>
              <a:rPr lang="en-US" altLang="zh-CN" sz="2800" i="1" baseline="-25000">
                <a:latin typeface="Times New Roman" panose="02020603050405020304" pitchFamily="18" charset="0"/>
              </a:rPr>
              <a:t>S</a:t>
            </a:r>
            <a:r>
              <a:rPr lang="en-US" altLang="zh-CN" sz="2800" i="1">
                <a:solidFill>
                  <a:srgbClr val="FFFF00"/>
                </a:solidFill>
                <a:latin typeface="Times New Roman" panose="02020603050405020304" pitchFamily="18" charset="0"/>
              </a:rPr>
              <a:t> U</a:t>
            </a:r>
            <a:r>
              <a:rPr lang="en-US" altLang="zh-CN" sz="2800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R4</a:t>
            </a:r>
            <a:r>
              <a:rPr lang="en-US" altLang="zh-CN" sz="2800" i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 </a:t>
            </a:r>
            <a:r>
              <a:rPr lang="en-US" altLang="zh-CN" sz="2800" i="1">
                <a:latin typeface="Times New Roman" panose="02020603050405020304" pitchFamily="18" charset="0"/>
              </a:rPr>
              <a:t>=(-3) × 11.2= - 33.6W</a:t>
            </a:r>
          </a:p>
          <a:p>
            <a:pPr algn="l" eaLnBrk="0" hangingPunct="0">
              <a:spcBef>
                <a:spcPct val="50000"/>
              </a:spcBef>
            </a:pPr>
            <a:r>
              <a:rPr lang="zh-CN" altLang="en-US" sz="2800" i="1">
                <a:latin typeface="Times New Roman" panose="02020603050405020304" pitchFamily="18" charset="0"/>
              </a:rPr>
              <a:t>负号表示输出功率</a:t>
            </a:r>
          </a:p>
        </p:txBody>
      </p:sp>
      <p:sp>
        <p:nvSpPr>
          <p:cNvPr id="630849" name="Text Box 65"/>
          <p:cNvSpPr txBox="1">
            <a:spLocks noChangeArrowheads="1"/>
          </p:cNvSpPr>
          <p:nvPr/>
        </p:nvSpPr>
        <p:spPr bwMode="auto">
          <a:xfrm>
            <a:off x="6299200" y="984250"/>
            <a:ext cx="1792288" cy="2052638"/>
          </a:xfrm>
          <a:prstGeom prst="rect">
            <a:avLst/>
          </a:prstGeom>
          <a:noFill/>
          <a:ln w="9525">
            <a:solidFill>
              <a:srgbClr val="66FF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sz="3200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4</a:t>
            </a:r>
            <a:r>
              <a:rPr lang="en-US" altLang="zh-CN" sz="3200">
                <a:latin typeface="Times New Roman" panose="02020603050405020304" pitchFamily="18" charset="0"/>
              </a:rPr>
              <a:t>=4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r>
              <a:rPr lang="en-US" altLang="zh-CN" sz="3200">
                <a:latin typeface="Times New Roman" panose="02020603050405020304" pitchFamily="18" charset="0"/>
              </a:rPr>
              <a:t>  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3200">
                <a:latin typeface="Times New Roman" panose="02020603050405020304" pitchFamily="18" charset="0"/>
              </a:rPr>
              <a:t>I</a:t>
            </a:r>
            <a:r>
              <a:rPr lang="en-US" altLang="zh-CN" sz="3200" baseline="-25000">
                <a:latin typeface="Times New Roman" panose="02020603050405020304" pitchFamily="18" charset="0"/>
              </a:rPr>
              <a:t>S</a:t>
            </a:r>
            <a:r>
              <a:rPr lang="en-US" altLang="zh-CN" sz="3200">
                <a:latin typeface="Times New Roman" panose="02020603050405020304" pitchFamily="18" charset="0"/>
              </a:rPr>
              <a:t>=3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A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3200">
                <a:latin typeface="Times New Roman" panose="02020603050405020304" pitchFamily="18" charset="0"/>
              </a:rPr>
              <a:t>I= – 0.2A</a:t>
            </a:r>
            <a:endParaRPr lang="en-US" altLang="zh-CN" sz="2800" i="1">
              <a:solidFill>
                <a:srgbClr val="0000CC"/>
              </a:solidFill>
              <a:latin typeface="Times New Roman" panose="02020603050405020304" pitchFamily="18" charset="0"/>
            </a:endParaRPr>
          </a:p>
        </p:txBody>
      </p:sp>
      <p:grpSp>
        <p:nvGrpSpPr>
          <p:cNvPr id="630850" name="Group 66"/>
          <p:cNvGrpSpPr>
            <a:grpSpLocks/>
          </p:cNvGrpSpPr>
          <p:nvPr/>
        </p:nvGrpSpPr>
        <p:grpSpPr bwMode="auto">
          <a:xfrm>
            <a:off x="6032500" y="3086100"/>
            <a:ext cx="2759075" cy="1249363"/>
            <a:chOff x="3800" y="2196"/>
            <a:chExt cx="1738" cy="787"/>
          </a:xfrm>
        </p:grpSpPr>
        <p:sp>
          <p:nvSpPr>
            <p:cNvPr id="630851" name="Text Box 67"/>
            <p:cNvSpPr txBox="1">
              <a:spLocks noChangeArrowheads="1"/>
            </p:cNvSpPr>
            <p:nvPr/>
          </p:nvSpPr>
          <p:spPr bwMode="auto">
            <a:xfrm>
              <a:off x="3800" y="2196"/>
              <a:ext cx="1738" cy="73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 i="1">
                  <a:latin typeface="Times New Roman" panose="02020603050405020304" pitchFamily="18" charset="0"/>
                </a:rPr>
                <a:t>恒流源 </a:t>
              </a:r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  <a:r>
                <a:rPr lang="en-US" altLang="zh-CN" sz="2800" i="1" baseline="-25000">
                  <a:latin typeface="Times New Roman" panose="02020603050405020304" pitchFamily="18" charset="0"/>
                </a:rPr>
                <a:t>S </a:t>
              </a:r>
              <a:r>
                <a:rPr lang="zh-CN" altLang="en-US" sz="2800" i="1">
                  <a:latin typeface="Times New Roman" panose="02020603050405020304" pitchFamily="18" charset="0"/>
                </a:rPr>
                <a:t>的功率</a:t>
              </a:r>
            </a:p>
            <a:p>
              <a:pPr eaLnBrk="0" hangingPunct="0">
                <a:spcBef>
                  <a:spcPct val="50000"/>
                </a:spcBef>
              </a:pPr>
              <a:r>
                <a:rPr lang="zh-CN" altLang="en-US" sz="2800" i="1">
                  <a:latin typeface="Times New Roman" panose="02020603050405020304" pitchFamily="18" charset="0"/>
                </a:rPr>
                <a:t>如何计算</a:t>
              </a:r>
              <a:r>
                <a:rPr lang="zh-CN" altLang="en-US" sz="2800" i="1">
                  <a:solidFill>
                    <a:srgbClr val="0000CC"/>
                  </a:solidFill>
                  <a:latin typeface="Times New Roman" panose="02020603050405020304" pitchFamily="18" charset="0"/>
                </a:rPr>
                <a:t>  </a:t>
              </a:r>
            </a:p>
          </p:txBody>
        </p:sp>
        <p:sp>
          <p:nvSpPr>
            <p:cNvPr id="630852" name="Text Box 68"/>
            <p:cNvSpPr txBox="1">
              <a:spLocks noChangeArrowheads="1"/>
            </p:cNvSpPr>
            <p:nvPr/>
          </p:nvSpPr>
          <p:spPr bwMode="auto">
            <a:xfrm>
              <a:off x="5072" y="2407"/>
              <a:ext cx="332" cy="57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5400" i="1">
                  <a:solidFill>
                    <a:srgbClr val="FFFF00"/>
                  </a:solidFill>
                  <a:latin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630853" name="Text Box 69"/>
          <p:cNvSpPr txBox="1">
            <a:spLocks noChangeArrowheads="1"/>
          </p:cNvSpPr>
          <p:nvPr/>
        </p:nvSpPr>
        <p:spPr bwMode="auto">
          <a:xfrm>
            <a:off x="6027738" y="4344988"/>
            <a:ext cx="2871787" cy="70167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4000" i="1">
                <a:latin typeface="Times New Roman" panose="02020603050405020304" pitchFamily="18" charset="0"/>
              </a:rPr>
              <a:t>P</a:t>
            </a:r>
            <a:r>
              <a:rPr lang="en-US" altLang="zh-CN" sz="4000" i="1" baseline="-25000">
                <a:latin typeface="Times New Roman" panose="02020603050405020304" pitchFamily="18" charset="0"/>
              </a:rPr>
              <a:t>I</a:t>
            </a:r>
            <a:r>
              <a:rPr lang="en-US" altLang="zh-CN" sz="4000" i="1" baseline="-40000">
                <a:latin typeface="Times New Roman" panose="02020603050405020304" pitchFamily="18" charset="0"/>
              </a:rPr>
              <a:t>S</a:t>
            </a:r>
            <a:r>
              <a:rPr lang="en-US" altLang="zh-CN" sz="4000" i="1">
                <a:latin typeface="Times New Roman" panose="02020603050405020304" pitchFamily="18" charset="0"/>
              </a:rPr>
              <a:t>= - 33.6W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7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6307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500"/>
                                        <p:tgtEl>
                                          <p:spTgt spid="6308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6308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6308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630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308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6308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308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308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0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48" dur="500"/>
                                        <p:tgtEl>
                                          <p:spTgt spid="630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0786" grpId="0" animBg="1"/>
      <p:bldP spid="630846" grpId="0" animBg="1" autoUpdateAnimBg="0"/>
      <p:bldP spid="630847" grpId="0" animBg="1" autoUpdateAnimBg="0"/>
      <p:bldP spid="630848" grpId="0" animBg="1" autoUpdateAnimBg="0"/>
      <p:bldP spid="630849" grpId="0" animBg="1" autoUpdateAnimBg="0"/>
      <p:bldP spid="630853" grpId="0" animBg="1" autoUpdateAnimBg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811" name="Text Box 3"/>
          <p:cNvSpPr txBox="1">
            <a:spLocks noChangeArrowheads="1"/>
          </p:cNvSpPr>
          <p:nvPr/>
        </p:nvSpPr>
        <p:spPr bwMode="auto">
          <a:xfrm>
            <a:off x="2143125" y="1627188"/>
            <a:ext cx="7969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10</a:t>
            </a:r>
            <a:r>
              <a:rPr lang="en-US" altLang="zh-CN" sz="2800">
                <a:latin typeface="Times New Roman" panose="02020603050405020304" pitchFamily="18" charset="0"/>
              </a:rPr>
              <a:t>V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31812" name="Oval 4"/>
          <p:cNvSpPr>
            <a:spLocks noChangeArrowheads="1"/>
          </p:cNvSpPr>
          <p:nvPr/>
        </p:nvSpPr>
        <p:spPr bwMode="auto">
          <a:xfrm>
            <a:off x="2711450" y="1236663"/>
            <a:ext cx="476250" cy="47625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13" name="Line 5"/>
          <p:cNvSpPr>
            <a:spLocks noChangeShapeType="1"/>
          </p:cNvSpPr>
          <p:nvPr/>
        </p:nvSpPr>
        <p:spPr bwMode="auto">
          <a:xfrm>
            <a:off x="2959100" y="531813"/>
            <a:ext cx="0" cy="1847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14" name="Line 6"/>
          <p:cNvSpPr>
            <a:spLocks noChangeShapeType="1"/>
          </p:cNvSpPr>
          <p:nvPr/>
        </p:nvSpPr>
        <p:spPr bwMode="auto">
          <a:xfrm>
            <a:off x="2959100" y="550863"/>
            <a:ext cx="234315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15" name="Line 7"/>
          <p:cNvSpPr>
            <a:spLocks noChangeShapeType="1"/>
          </p:cNvSpPr>
          <p:nvPr/>
        </p:nvSpPr>
        <p:spPr bwMode="auto">
          <a:xfrm>
            <a:off x="4121150" y="569913"/>
            <a:ext cx="0" cy="6286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16" name="Line 8"/>
          <p:cNvSpPr>
            <a:spLocks noChangeShapeType="1"/>
          </p:cNvSpPr>
          <p:nvPr/>
        </p:nvSpPr>
        <p:spPr bwMode="auto">
          <a:xfrm>
            <a:off x="4121150" y="1674813"/>
            <a:ext cx="0" cy="723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31817" name="Group 9"/>
          <p:cNvGrpSpPr>
            <a:grpSpLocks/>
          </p:cNvGrpSpPr>
          <p:nvPr/>
        </p:nvGrpSpPr>
        <p:grpSpPr bwMode="auto">
          <a:xfrm>
            <a:off x="3873500" y="1198563"/>
            <a:ext cx="476250" cy="476250"/>
            <a:chOff x="2904" y="1008"/>
            <a:chExt cx="300" cy="300"/>
          </a:xfrm>
        </p:grpSpPr>
        <p:sp>
          <p:nvSpPr>
            <p:cNvPr id="631818" name="Oval 10"/>
            <p:cNvSpPr>
              <a:spLocks noChangeArrowheads="1"/>
            </p:cNvSpPr>
            <p:nvPr/>
          </p:nvSpPr>
          <p:spPr bwMode="auto">
            <a:xfrm>
              <a:off x="2904" y="1008"/>
              <a:ext cx="300" cy="300"/>
            </a:xfrm>
            <a:prstGeom prst="ellipse">
              <a:avLst/>
            </a:prstGeom>
            <a:solidFill>
              <a:srgbClr val="590322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1819" name="Line 11"/>
            <p:cNvSpPr>
              <a:spLocks noChangeShapeType="1"/>
            </p:cNvSpPr>
            <p:nvPr/>
          </p:nvSpPr>
          <p:spPr bwMode="auto">
            <a:xfrm>
              <a:off x="2916" y="1152"/>
              <a:ext cx="276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31820" name="Line 12"/>
          <p:cNvSpPr>
            <a:spLocks noChangeShapeType="1"/>
          </p:cNvSpPr>
          <p:nvPr/>
        </p:nvSpPr>
        <p:spPr bwMode="auto">
          <a:xfrm>
            <a:off x="2940050" y="2398713"/>
            <a:ext cx="23622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21" name="Line 13"/>
          <p:cNvSpPr>
            <a:spLocks noChangeShapeType="1"/>
          </p:cNvSpPr>
          <p:nvPr/>
        </p:nvSpPr>
        <p:spPr bwMode="auto">
          <a:xfrm>
            <a:off x="5283200" y="550863"/>
            <a:ext cx="0" cy="18478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22" name="Rectangle 14"/>
          <p:cNvSpPr>
            <a:spLocks noChangeArrowheads="1"/>
          </p:cNvSpPr>
          <p:nvPr/>
        </p:nvSpPr>
        <p:spPr bwMode="auto">
          <a:xfrm>
            <a:off x="5187950" y="1160463"/>
            <a:ext cx="190500" cy="43815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23" name="Oval 15"/>
          <p:cNvSpPr>
            <a:spLocks noChangeArrowheads="1"/>
          </p:cNvSpPr>
          <p:nvPr/>
        </p:nvSpPr>
        <p:spPr bwMode="auto">
          <a:xfrm flipV="1">
            <a:off x="4079875" y="2339975"/>
            <a:ext cx="74613" cy="74613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24" name="Oval 16"/>
          <p:cNvSpPr>
            <a:spLocks noChangeArrowheads="1"/>
          </p:cNvSpPr>
          <p:nvPr/>
        </p:nvSpPr>
        <p:spPr bwMode="auto">
          <a:xfrm flipV="1">
            <a:off x="4079875" y="492125"/>
            <a:ext cx="74613" cy="74613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25" name="Text Box 17"/>
          <p:cNvSpPr txBox="1">
            <a:spLocks noChangeArrowheads="1"/>
          </p:cNvSpPr>
          <p:nvPr/>
        </p:nvSpPr>
        <p:spPr bwMode="auto">
          <a:xfrm>
            <a:off x="2905125" y="827088"/>
            <a:ext cx="38735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31826" name="Text Box 18"/>
          <p:cNvSpPr txBox="1">
            <a:spLocks noChangeArrowheads="1"/>
          </p:cNvSpPr>
          <p:nvPr/>
        </p:nvSpPr>
        <p:spPr bwMode="auto">
          <a:xfrm>
            <a:off x="2962275" y="1493838"/>
            <a:ext cx="30321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31827" name="Line 19"/>
          <p:cNvSpPr>
            <a:spLocks noChangeShapeType="1"/>
          </p:cNvSpPr>
          <p:nvPr/>
        </p:nvSpPr>
        <p:spPr bwMode="auto">
          <a:xfrm flipV="1">
            <a:off x="4540250" y="1141413"/>
            <a:ext cx="0" cy="7239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28" name="Text Box 20"/>
          <p:cNvSpPr txBox="1">
            <a:spLocks noChangeArrowheads="1"/>
          </p:cNvSpPr>
          <p:nvPr/>
        </p:nvSpPr>
        <p:spPr bwMode="auto">
          <a:xfrm>
            <a:off x="4238625" y="1760538"/>
            <a:ext cx="619125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2</a:t>
            </a:r>
            <a:r>
              <a:rPr lang="en-US" altLang="zh-CN" sz="2800">
                <a:latin typeface="Times New Roman" panose="02020603050405020304" pitchFamily="18" charset="0"/>
              </a:rPr>
              <a:t>A</a:t>
            </a:r>
          </a:p>
        </p:txBody>
      </p:sp>
      <p:sp>
        <p:nvSpPr>
          <p:cNvPr id="631829" name="Text Box 21"/>
          <p:cNvSpPr txBox="1">
            <a:spLocks noChangeArrowheads="1"/>
          </p:cNvSpPr>
          <p:nvPr/>
        </p:nvSpPr>
        <p:spPr bwMode="auto">
          <a:xfrm>
            <a:off x="5324475" y="1411288"/>
            <a:ext cx="635000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631830" name="Line 22"/>
          <p:cNvSpPr>
            <a:spLocks noChangeShapeType="1"/>
          </p:cNvSpPr>
          <p:nvPr/>
        </p:nvSpPr>
        <p:spPr bwMode="auto">
          <a:xfrm>
            <a:off x="5530850" y="474663"/>
            <a:ext cx="0" cy="6477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31" name="Text Box 23"/>
          <p:cNvSpPr txBox="1">
            <a:spLocks noChangeArrowheads="1"/>
          </p:cNvSpPr>
          <p:nvPr/>
        </p:nvSpPr>
        <p:spPr bwMode="auto">
          <a:xfrm>
            <a:off x="5553075" y="388938"/>
            <a:ext cx="322263" cy="519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en-US" altLang="zh-CN" sz="2800" i="1">
                <a:latin typeface="Times New Roman" panose="02020603050405020304" pitchFamily="18" charset="0"/>
              </a:rPr>
              <a:t>I</a:t>
            </a:r>
            <a:endParaRPr lang="en-US" altLang="zh-CN" sz="2800">
              <a:latin typeface="Times New Roman" panose="02020603050405020304" pitchFamily="18" charset="0"/>
            </a:endParaRPr>
          </a:p>
        </p:txBody>
      </p:sp>
      <p:grpSp>
        <p:nvGrpSpPr>
          <p:cNvPr id="631832" name="Group 24"/>
          <p:cNvGrpSpPr>
            <a:grpSpLocks/>
          </p:cNvGrpSpPr>
          <p:nvPr/>
        </p:nvGrpSpPr>
        <p:grpSpPr bwMode="auto">
          <a:xfrm>
            <a:off x="304800" y="0"/>
            <a:ext cx="1885950" cy="1409700"/>
            <a:chOff x="492" y="156"/>
            <a:chExt cx="1188" cy="888"/>
          </a:xfrm>
        </p:grpSpPr>
        <p:sp>
          <p:nvSpPr>
            <p:cNvPr id="631833" name="AutoShape 25"/>
            <p:cNvSpPr>
              <a:spLocks noChangeArrowheads="1"/>
            </p:cNvSpPr>
            <p:nvPr/>
          </p:nvSpPr>
          <p:spPr bwMode="auto">
            <a:xfrm>
              <a:off x="492" y="156"/>
              <a:ext cx="1188" cy="888"/>
            </a:xfrm>
            <a:prstGeom prst="irregularSeal1">
              <a:avLst/>
            </a:prstGeom>
            <a:solidFill>
              <a:srgbClr val="590322"/>
            </a:solidFill>
            <a:ln w="28575">
              <a:solidFill>
                <a:srgbClr val="FF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0" hangingPunct="0"/>
              <a:endParaRPr lang="zh-CN" altLang="en-US" sz="2800">
                <a:latin typeface="Times New Roman" panose="02020603050405020304" pitchFamily="18" charset="0"/>
              </a:endParaRPr>
            </a:p>
          </p:txBody>
        </p:sp>
        <p:sp>
          <p:nvSpPr>
            <p:cNvPr id="631834" name="Text Box 26"/>
            <p:cNvSpPr txBox="1">
              <a:spLocks noChangeArrowheads="1"/>
            </p:cNvSpPr>
            <p:nvPr/>
          </p:nvSpPr>
          <p:spPr bwMode="auto">
            <a:xfrm>
              <a:off x="662" y="412"/>
              <a:ext cx="791" cy="327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en-US" sz="2800">
                  <a:latin typeface="Times New Roman" panose="02020603050405020304" pitchFamily="18" charset="0"/>
                </a:rPr>
                <a:t>讨论题</a:t>
              </a:r>
            </a:p>
          </p:txBody>
        </p:sp>
      </p:grpSp>
      <p:graphicFrame>
        <p:nvGraphicFramePr>
          <p:cNvPr id="631835" name="Object 27"/>
          <p:cNvGraphicFramePr>
            <a:graphicFrameLocks noChangeAspect="1"/>
          </p:cNvGraphicFramePr>
          <p:nvPr/>
        </p:nvGraphicFramePr>
        <p:xfrm>
          <a:off x="6788150" y="1719263"/>
          <a:ext cx="1439863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870" name="Equation" r:id="rId4" imgW="330120" imgH="177480" progId="Equation.3">
                  <p:embed/>
                </p:oleObj>
              </mc:Choice>
              <mc:Fallback>
                <p:oleObj name="Equation" r:id="rId4" imgW="330120" imgH="177480" progId="Equation.3">
                  <p:embed/>
                  <p:pic>
                    <p:nvPicPr>
                      <p:cNvPr id="0" name="Object 27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788150" y="1719263"/>
                        <a:ext cx="1439863" cy="768350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38100">
                        <a:solidFill>
                          <a:schemeClr val="bg2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1837" name="Object 29"/>
          <p:cNvGraphicFramePr>
            <a:graphicFrameLocks noChangeAspect="1"/>
          </p:cNvGraphicFramePr>
          <p:nvPr/>
        </p:nvGraphicFramePr>
        <p:xfrm>
          <a:off x="1663700" y="2693988"/>
          <a:ext cx="3151188" cy="3700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1871" name="Equation" r:id="rId6" imgW="1028520" imgH="1206360" progId="Equation.3">
                  <p:embed/>
                </p:oleObj>
              </mc:Choice>
              <mc:Fallback>
                <p:oleObj name="Equation" r:id="rId6" imgW="1028520" imgH="1206360" progId="Equation.3">
                  <p:embed/>
                  <p:pic>
                    <p:nvPicPr>
                      <p:cNvPr id="0" name="Object 29"/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63700" y="2693988"/>
                        <a:ext cx="3151188" cy="3700462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31838" name="Group 30"/>
          <p:cNvGrpSpPr>
            <a:grpSpLocks/>
          </p:cNvGrpSpPr>
          <p:nvPr/>
        </p:nvGrpSpPr>
        <p:grpSpPr bwMode="auto">
          <a:xfrm>
            <a:off x="495300" y="2727325"/>
            <a:ext cx="5087938" cy="3567113"/>
            <a:chOff x="650" y="1812"/>
            <a:chExt cx="3145" cy="2039"/>
          </a:xfrm>
        </p:grpSpPr>
        <p:sp>
          <p:nvSpPr>
            <p:cNvPr id="631839" name="AutoShape 31"/>
            <p:cNvSpPr>
              <a:spLocks/>
            </p:cNvSpPr>
            <p:nvPr/>
          </p:nvSpPr>
          <p:spPr bwMode="auto">
            <a:xfrm>
              <a:off x="1152" y="2088"/>
              <a:ext cx="167" cy="1584"/>
            </a:xfrm>
            <a:prstGeom prst="leftBrace">
              <a:avLst>
                <a:gd name="adj1" fmla="val 79042"/>
                <a:gd name="adj2" fmla="val 50000"/>
              </a:avLst>
            </a:prstGeom>
            <a:solidFill>
              <a:srgbClr val="590322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1840" name="Text Box 32"/>
            <p:cNvSpPr txBox="1">
              <a:spLocks noChangeArrowheads="1"/>
            </p:cNvSpPr>
            <p:nvPr/>
          </p:nvSpPr>
          <p:spPr bwMode="auto">
            <a:xfrm>
              <a:off x="650" y="2010"/>
              <a:ext cx="367" cy="1445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rgbClr val="0000FF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en-US" sz="3200">
                  <a:latin typeface="Times New Roman" panose="02020603050405020304" pitchFamily="18" charset="0"/>
                </a:rPr>
                <a:t>哪</a:t>
              </a:r>
            </a:p>
            <a:p>
              <a:pPr algn="l" eaLnBrk="0" hangingPunct="0"/>
              <a:r>
                <a:rPr lang="zh-CN" altLang="en-US" sz="3200">
                  <a:latin typeface="Times New Roman" panose="02020603050405020304" pitchFamily="18" charset="0"/>
                </a:rPr>
                <a:t>个</a:t>
              </a:r>
            </a:p>
            <a:p>
              <a:pPr algn="l" eaLnBrk="0" hangingPunct="0"/>
              <a:r>
                <a:rPr lang="zh-CN" altLang="en-US" sz="3200">
                  <a:latin typeface="Times New Roman" panose="02020603050405020304" pitchFamily="18" charset="0"/>
                </a:rPr>
                <a:t>答</a:t>
              </a:r>
            </a:p>
            <a:p>
              <a:pPr algn="l" eaLnBrk="0" hangingPunct="0"/>
              <a:r>
                <a:rPr lang="zh-CN" altLang="en-US" sz="3200">
                  <a:latin typeface="Times New Roman" panose="02020603050405020304" pitchFamily="18" charset="0"/>
                </a:rPr>
                <a:t>案</a:t>
              </a:r>
            </a:p>
            <a:p>
              <a:pPr algn="l" eaLnBrk="0" hangingPunct="0"/>
              <a:r>
                <a:rPr lang="zh-CN" altLang="en-US" sz="3200">
                  <a:latin typeface="Times New Roman" panose="02020603050405020304" pitchFamily="18" charset="0"/>
                </a:rPr>
                <a:t>对</a:t>
              </a:r>
            </a:p>
          </p:txBody>
        </p:sp>
        <p:sp>
          <p:nvSpPr>
            <p:cNvPr id="631841" name="Text Box 33"/>
            <p:cNvSpPr txBox="1">
              <a:spLocks noChangeArrowheads="1"/>
            </p:cNvSpPr>
            <p:nvPr/>
          </p:nvSpPr>
          <p:spPr bwMode="auto">
            <a:xfrm>
              <a:off x="3410" y="1812"/>
              <a:ext cx="350" cy="575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en-US" sz="6000">
                  <a:latin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631842" name="Text Box 34"/>
            <p:cNvSpPr txBox="1">
              <a:spLocks noChangeArrowheads="1"/>
            </p:cNvSpPr>
            <p:nvPr/>
          </p:nvSpPr>
          <p:spPr bwMode="auto">
            <a:xfrm>
              <a:off x="3434" y="2580"/>
              <a:ext cx="349" cy="575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en-US" sz="6000">
                  <a:latin typeface="Times New Roman" panose="02020603050405020304" pitchFamily="18" charset="0"/>
                </a:rPr>
                <a:t>?</a:t>
              </a:r>
            </a:p>
          </p:txBody>
        </p:sp>
        <p:sp>
          <p:nvSpPr>
            <p:cNvPr id="631843" name="Text Box 35"/>
            <p:cNvSpPr txBox="1">
              <a:spLocks noChangeArrowheads="1"/>
            </p:cNvSpPr>
            <p:nvPr/>
          </p:nvSpPr>
          <p:spPr bwMode="auto">
            <a:xfrm>
              <a:off x="3446" y="3276"/>
              <a:ext cx="349" cy="575"/>
            </a:xfrm>
            <a:prstGeom prst="rect">
              <a:avLst/>
            </a:prstGeom>
            <a:solidFill>
              <a:srgbClr val="59032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l" eaLnBrk="0" hangingPunct="0"/>
              <a:r>
                <a:rPr lang="zh-CN" altLang="en-US" sz="6000">
                  <a:latin typeface="Times New Roman" panose="02020603050405020304" pitchFamily="18" charset="0"/>
                </a:rPr>
                <a:t>?</a:t>
              </a:r>
            </a:p>
          </p:txBody>
        </p:sp>
      </p:grpSp>
      <p:sp>
        <p:nvSpPr>
          <p:cNvPr id="631845" name="Oval 37"/>
          <p:cNvSpPr>
            <a:spLocks noChangeArrowheads="1"/>
          </p:cNvSpPr>
          <p:nvPr/>
        </p:nvSpPr>
        <p:spPr bwMode="auto">
          <a:xfrm>
            <a:off x="7905750" y="4762500"/>
            <a:ext cx="438150" cy="40005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46" name="Oval 38"/>
          <p:cNvSpPr>
            <a:spLocks noChangeArrowheads="1"/>
          </p:cNvSpPr>
          <p:nvPr/>
        </p:nvSpPr>
        <p:spPr bwMode="auto">
          <a:xfrm>
            <a:off x="6762750" y="4514850"/>
            <a:ext cx="438150" cy="400050"/>
          </a:xfrm>
          <a:prstGeom prst="ellipse">
            <a:avLst/>
          </a:prstGeom>
          <a:solidFill>
            <a:srgbClr val="590322"/>
          </a:solidFill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47" name="Line 39"/>
          <p:cNvSpPr>
            <a:spLocks noChangeShapeType="1"/>
          </p:cNvSpPr>
          <p:nvPr/>
        </p:nvSpPr>
        <p:spPr bwMode="auto">
          <a:xfrm>
            <a:off x="6991350" y="3771900"/>
            <a:ext cx="0" cy="1657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48" name="Line 40"/>
          <p:cNvSpPr>
            <a:spLocks noChangeShapeType="1"/>
          </p:cNvSpPr>
          <p:nvPr/>
        </p:nvSpPr>
        <p:spPr bwMode="auto">
          <a:xfrm>
            <a:off x="8134350" y="3790950"/>
            <a:ext cx="0" cy="165735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49" name="Rectangle 41"/>
          <p:cNvSpPr>
            <a:spLocks noChangeArrowheads="1"/>
          </p:cNvSpPr>
          <p:nvPr/>
        </p:nvSpPr>
        <p:spPr bwMode="auto">
          <a:xfrm>
            <a:off x="8077200" y="4152900"/>
            <a:ext cx="133350" cy="323850"/>
          </a:xfrm>
          <a:prstGeom prst="rect">
            <a:avLst/>
          </a:prstGeom>
          <a:solidFill>
            <a:srgbClr val="590322"/>
          </a:solidFill>
          <a:ln w="381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50" name="Line 42"/>
          <p:cNvSpPr>
            <a:spLocks noChangeShapeType="1"/>
          </p:cNvSpPr>
          <p:nvPr/>
        </p:nvSpPr>
        <p:spPr bwMode="auto">
          <a:xfrm>
            <a:off x="7010400" y="3790950"/>
            <a:ext cx="1143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51" name="Line 43"/>
          <p:cNvSpPr>
            <a:spLocks noChangeShapeType="1"/>
          </p:cNvSpPr>
          <p:nvPr/>
        </p:nvSpPr>
        <p:spPr bwMode="auto">
          <a:xfrm>
            <a:off x="6972300" y="5448300"/>
            <a:ext cx="11811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52" name="Text Box 44"/>
          <p:cNvSpPr txBox="1">
            <a:spLocks noChangeArrowheads="1"/>
          </p:cNvSpPr>
          <p:nvPr/>
        </p:nvSpPr>
        <p:spPr bwMode="auto">
          <a:xfrm>
            <a:off x="6956425" y="4086225"/>
            <a:ext cx="38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 i="1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31853" name="Text Box 45"/>
          <p:cNvSpPr txBox="1">
            <a:spLocks noChangeArrowheads="1"/>
          </p:cNvSpPr>
          <p:nvPr/>
        </p:nvSpPr>
        <p:spPr bwMode="auto">
          <a:xfrm>
            <a:off x="7013575" y="4714875"/>
            <a:ext cx="303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 i="1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31854" name="Text Box 46"/>
          <p:cNvSpPr txBox="1">
            <a:spLocks noChangeArrowheads="1"/>
          </p:cNvSpPr>
          <p:nvPr/>
        </p:nvSpPr>
        <p:spPr bwMode="auto">
          <a:xfrm>
            <a:off x="6194425" y="4067175"/>
            <a:ext cx="7969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10</a:t>
            </a:r>
            <a:r>
              <a:rPr lang="en-US" altLang="zh-CN" sz="2800">
                <a:latin typeface="Times New Roman" panose="02020603050405020304" pitchFamily="18" charset="0"/>
              </a:rPr>
              <a:t>V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31855" name="Text Box 47"/>
          <p:cNvSpPr txBox="1">
            <a:spLocks noChangeArrowheads="1"/>
          </p:cNvSpPr>
          <p:nvPr/>
        </p:nvSpPr>
        <p:spPr bwMode="auto">
          <a:xfrm>
            <a:off x="7775575" y="4391025"/>
            <a:ext cx="38735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 i="1">
                <a:latin typeface="Times New Roman" panose="02020603050405020304" pitchFamily="18" charset="0"/>
              </a:rPr>
              <a:t>+</a:t>
            </a:r>
          </a:p>
        </p:txBody>
      </p:sp>
      <p:sp>
        <p:nvSpPr>
          <p:cNvPr id="631856" name="Text Box 48"/>
          <p:cNvSpPr txBox="1">
            <a:spLocks noChangeArrowheads="1"/>
          </p:cNvSpPr>
          <p:nvPr/>
        </p:nvSpPr>
        <p:spPr bwMode="auto">
          <a:xfrm>
            <a:off x="7851775" y="4962525"/>
            <a:ext cx="303213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 i="1">
                <a:latin typeface="Times New Roman" panose="02020603050405020304" pitchFamily="18" charset="0"/>
              </a:rPr>
              <a:t>-</a:t>
            </a:r>
          </a:p>
        </p:txBody>
      </p:sp>
      <p:sp>
        <p:nvSpPr>
          <p:cNvPr id="631857" name="Text Box 49"/>
          <p:cNvSpPr txBox="1">
            <a:spLocks noChangeArrowheads="1"/>
          </p:cNvSpPr>
          <p:nvPr/>
        </p:nvSpPr>
        <p:spPr bwMode="auto">
          <a:xfrm>
            <a:off x="8251825" y="4924425"/>
            <a:ext cx="61912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4</a:t>
            </a:r>
            <a:r>
              <a:rPr lang="en-US" altLang="zh-CN" sz="2800">
                <a:latin typeface="Times New Roman" panose="02020603050405020304" pitchFamily="18" charset="0"/>
              </a:rPr>
              <a:t>V</a:t>
            </a:r>
            <a:endParaRPr lang="en-US" altLang="zh-CN" sz="2800" i="1">
              <a:latin typeface="Times New Roman" panose="02020603050405020304" pitchFamily="18" charset="0"/>
            </a:endParaRPr>
          </a:p>
        </p:txBody>
      </p:sp>
      <p:sp>
        <p:nvSpPr>
          <p:cNvPr id="631858" name="Text Box 50"/>
          <p:cNvSpPr txBox="1">
            <a:spLocks noChangeArrowheads="1"/>
          </p:cNvSpPr>
          <p:nvPr/>
        </p:nvSpPr>
        <p:spPr bwMode="auto">
          <a:xfrm>
            <a:off x="8213725" y="3965575"/>
            <a:ext cx="6350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2800">
                <a:latin typeface="Times New Roman" panose="02020603050405020304" pitchFamily="18" charset="0"/>
              </a:rPr>
              <a:t>2</a:t>
            </a:r>
            <a:r>
              <a:rPr lang="zh-CN" altLang="en-US" sz="28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  <a:endParaRPr lang="zh-CN" altLang="en-US" sz="2800">
              <a:latin typeface="Times New Roman" panose="02020603050405020304" pitchFamily="18" charset="0"/>
            </a:endParaRPr>
          </a:p>
        </p:txBody>
      </p:sp>
      <p:sp>
        <p:nvSpPr>
          <p:cNvPr id="631859" name="AutoShape 51"/>
          <p:cNvSpPr>
            <a:spLocks noChangeArrowheads="1"/>
          </p:cNvSpPr>
          <p:nvPr/>
        </p:nvSpPr>
        <p:spPr bwMode="auto">
          <a:xfrm rot="1899773">
            <a:off x="5583238" y="2855913"/>
            <a:ext cx="1389062" cy="244475"/>
          </a:xfrm>
          <a:prstGeom prst="rightArrow">
            <a:avLst>
              <a:gd name="adj1" fmla="val 50000"/>
              <a:gd name="adj2" fmla="val 142045"/>
            </a:avLst>
          </a:prstGeom>
          <a:solidFill>
            <a:srgbClr val="59032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60" name="Rectangle 52"/>
          <p:cNvSpPr>
            <a:spLocks noChangeArrowheads="1"/>
          </p:cNvSpPr>
          <p:nvPr/>
        </p:nvSpPr>
        <p:spPr bwMode="auto">
          <a:xfrm>
            <a:off x="4972050" y="2914650"/>
            <a:ext cx="895350" cy="3257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90322"/>
                </a:solidFill>
              </a14:hiddenFill>
            </a:ext>
            <a:ext uri="{91240B29-F687-4F45-9708-019B960494DF}">
              <a14:hiddenLine xmlns:a14="http://schemas.microsoft.com/office/drawing/2010/main" w="2857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1862" name="Text Box 54"/>
          <p:cNvSpPr txBox="1">
            <a:spLocks noChangeArrowheads="1"/>
          </p:cNvSpPr>
          <p:nvPr/>
        </p:nvSpPr>
        <p:spPr bwMode="auto">
          <a:xfrm>
            <a:off x="4384675" y="2898775"/>
            <a:ext cx="603250" cy="1006475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381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 sz="6000">
                <a:latin typeface="Times New Roman" panose="02020603050405020304" pitchFamily="18" charset="0"/>
                <a:sym typeface="Symbol" panose="05050102010706020507" pitchFamily="18" charset="2"/>
              </a:rPr>
              <a:t></a:t>
            </a:r>
            <a:endParaRPr lang="zh-CN" altLang="en-US" sz="6000">
              <a:latin typeface="Times New Roman" panose="02020603050405020304" pitchFamily="18" charset="0"/>
            </a:endParaRPr>
          </a:p>
        </p:txBody>
      </p:sp>
      <p:grpSp>
        <p:nvGrpSpPr>
          <p:cNvPr id="631863" name="Group 55"/>
          <p:cNvGrpSpPr>
            <a:grpSpLocks/>
          </p:cNvGrpSpPr>
          <p:nvPr/>
        </p:nvGrpSpPr>
        <p:grpSpPr bwMode="auto">
          <a:xfrm>
            <a:off x="5054600" y="4057650"/>
            <a:ext cx="415925" cy="666750"/>
            <a:chOff x="3184" y="2556"/>
            <a:chExt cx="262" cy="420"/>
          </a:xfrm>
        </p:grpSpPr>
        <p:sp>
          <p:nvSpPr>
            <p:cNvPr id="631864" name="Line 56"/>
            <p:cNvSpPr>
              <a:spLocks noChangeShapeType="1"/>
            </p:cNvSpPr>
            <p:nvPr/>
          </p:nvSpPr>
          <p:spPr bwMode="auto">
            <a:xfrm>
              <a:off x="3204" y="2556"/>
              <a:ext cx="242" cy="42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1865" name="Line 57"/>
            <p:cNvSpPr>
              <a:spLocks noChangeShapeType="1"/>
            </p:cNvSpPr>
            <p:nvPr/>
          </p:nvSpPr>
          <p:spPr bwMode="auto">
            <a:xfrm flipH="1">
              <a:off x="3184" y="2556"/>
              <a:ext cx="236" cy="41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31866" name="Group 58"/>
          <p:cNvGrpSpPr>
            <a:grpSpLocks/>
          </p:cNvGrpSpPr>
          <p:nvPr/>
        </p:nvGrpSpPr>
        <p:grpSpPr bwMode="auto">
          <a:xfrm>
            <a:off x="4876800" y="5562600"/>
            <a:ext cx="415925" cy="666750"/>
            <a:chOff x="3184" y="2556"/>
            <a:chExt cx="262" cy="420"/>
          </a:xfrm>
        </p:grpSpPr>
        <p:sp>
          <p:nvSpPr>
            <p:cNvPr id="631867" name="Line 59"/>
            <p:cNvSpPr>
              <a:spLocks noChangeShapeType="1"/>
            </p:cNvSpPr>
            <p:nvPr/>
          </p:nvSpPr>
          <p:spPr bwMode="auto">
            <a:xfrm>
              <a:off x="3204" y="2556"/>
              <a:ext cx="242" cy="42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1868" name="Line 60"/>
            <p:cNvSpPr>
              <a:spLocks noChangeShapeType="1"/>
            </p:cNvSpPr>
            <p:nvPr/>
          </p:nvSpPr>
          <p:spPr bwMode="auto">
            <a:xfrm flipH="1">
              <a:off x="3184" y="2556"/>
              <a:ext cx="236" cy="410"/>
            </a:xfrm>
            <a:prstGeom prst="line">
              <a:avLst/>
            </a:prstGeom>
            <a:noFill/>
            <a:ln w="76200">
              <a:solidFill>
                <a:srgbClr val="FFFF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31869" name="AutoShape 61"/>
          <p:cNvSpPr>
            <a:spLocks noChangeArrowheads="1"/>
          </p:cNvSpPr>
          <p:nvPr/>
        </p:nvSpPr>
        <p:spPr bwMode="auto">
          <a:xfrm rot="20507483">
            <a:off x="4819650" y="5010150"/>
            <a:ext cx="1524000" cy="247650"/>
          </a:xfrm>
          <a:prstGeom prst="leftArrow">
            <a:avLst>
              <a:gd name="adj1" fmla="val 50000"/>
              <a:gd name="adj2" fmla="val 153846"/>
            </a:avLst>
          </a:prstGeom>
          <a:solidFill>
            <a:srgbClr val="590322"/>
          </a:solidFill>
          <a:ln w="2857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31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31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6318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318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318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318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318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318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4" presetClass="entr" presetSubtype="16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3" dur="500"/>
                                        <p:tgtEl>
                                          <p:spTgt spid="631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3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6318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WHOO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6318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18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8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318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318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1859" grpId="0" animBg="1"/>
      <p:bldP spid="631860" grpId="0" animBg="1"/>
      <p:bldP spid="631862" grpId="0" build="p" autoUpdateAnimBg="0"/>
      <p:bldP spid="631869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9218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zh-CN" altLang="en-US" sz="4000">
                <a:latin typeface="Times New Roman" panose="02020603050405020304" pitchFamily="18" charset="0"/>
              </a:rPr>
              <a:t>2. 4  电阻的</a:t>
            </a:r>
            <a:r>
              <a:rPr lang="zh-CN" altLang="en-US" sz="4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zh-CN" altLang="en-US" sz="4000">
                <a:latin typeface="Times New Roman" panose="02020603050405020304" pitchFamily="18" charset="0"/>
                <a:sym typeface="Wingdings 3" panose="05040102010807070707" pitchFamily="18" charset="2"/>
              </a:rPr>
              <a:t>—</a:t>
            </a:r>
            <a:r>
              <a:rPr lang="en-US" altLang="zh-CN" sz="4000">
                <a:latin typeface="Times New Roman" panose="02020603050405020304" pitchFamily="18" charset="0"/>
                <a:sym typeface="Wingdings 3" panose="05040102010807070707" pitchFamily="18" charset="2"/>
              </a:rPr>
              <a:t>Y</a:t>
            </a:r>
            <a:r>
              <a:rPr lang="zh-CN" altLang="en-US" sz="4000">
                <a:latin typeface="Times New Roman" panose="02020603050405020304" pitchFamily="18" charset="0"/>
              </a:rPr>
              <a:t>等效变换</a:t>
            </a:r>
          </a:p>
        </p:txBody>
      </p:sp>
      <p:sp>
        <p:nvSpPr>
          <p:cNvPr id="649221" name="Rectangle 5"/>
          <p:cNvSpPr>
            <a:spLocks noChangeArrowheads="1"/>
          </p:cNvSpPr>
          <p:nvPr/>
        </p:nvSpPr>
        <p:spPr bwMode="auto">
          <a:xfrm>
            <a:off x="6877050" y="1219200"/>
            <a:ext cx="685800" cy="990600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zh-CN" altLang="en-US">
                <a:latin typeface="Times New Roman" panose="02020603050405020304" pitchFamily="18" charset="0"/>
              </a:rPr>
              <a:t>无</a:t>
            </a:r>
          </a:p>
          <a:p>
            <a:r>
              <a:rPr lang="zh-CN" altLang="en-US">
                <a:latin typeface="Times New Roman" panose="02020603050405020304" pitchFamily="18" charset="0"/>
              </a:rPr>
              <a:t>源</a:t>
            </a:r>
          </a:p>
        </p:txBody>
      </p:sp>
      <p:sp>
        <p:nvSpPr>
          <p:cNvPr id="649222" name="Line 6"/>
          <p:cNvSpPr>
            <a:spLocks noChangeShapeType="1"/>
          </p:cNvSpPr>
          <p:nvPr/>
        </p:nvSpPr>
        <p:spPr bwMode="auto">
          <a:xfrm>
            <a:off x="6191250" y="131445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23" name="Line 7"/>
          <p:cNvSpPr>
            <a:spLocks noChangeShapeType="1"/>
          </p:cNvSpPr>
          <p:nvPr/>
        </p:nvSpPr>
        <p:spPr bwMode="auto">
          <a:xfrm>
            <a:off x="6191250" y="209550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24" name="Text Box 8"/>
          <p:cNvSpPr txBox="1">
            <a:spLocks noChangeArrowheads="1"/>
          </p:cNvSpPr>
          <p:nvPr/>
        </p:nvSpPr>
        <p:spPr bwMode="auto">
          <a:xfrm>
            <a:off x="6026150" y="192405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°</a:t>
            </a:r>
          </a:p>
        </p:txBody>
      </p:sp>
      <p:sp>
        <p:nvSpPr>
          <p:cNvPr id="649225" name="Text Box 9"/>
          <p:cNvSpPr txBox="1">
            <a:spLocks noChangeArrowheads="1"/>
          </p:cNvSpPr>
          <p:nvPr/>
        </p:nvSpPr>
        <p:spPr bwMode="auto">
          <a:xfrm>
            <a:off x="6026150" y="11430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°</a:t>
            </a:r>
          </a:p>
        </p:txBody>
      </p:sp>
      <p:sp>
        <p:nvSpPr>
          <p:cNvPr id="649226" name="Line 10"/>
          <p:cNvSpPr>
            <a:spLocks noChangeShapeType="1"/>
          </p:cNvSpPr>
          <p:nvPr/>
        </p:nvSpPr>
        <p:spPr bwMode="auto">
          <a:xfrm>
            <a:off x="6191250" y="1695450"/>
            <a:ext cx="685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27" name="Text Box 11"/>
          <p:cNvSpPr txBox="1">
            <a:spLocks noChangeArrowheads="1"/>
          </p:cNvSpPr>
          <p:nvPr/>
        </p:nvSpPr>
        <p:spPr bwMode="auto">
          <a:xfrm>
            <a:off x="6019800" y="1524000"/>
            <a:ext cx="1841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°</a:t>
            </a:r>
          </a:p>
        </p:txBody>
      </p:sp>
      <p:sp>
        <p:nvSpPr>
          <p:cNvPr id="649228" name="Text Box 12"/>
          <p:cNvSpPr txBox="1">
            <a:spLocks noChangeArrowheads="1"/>
          </p:cNvSpPr>
          <p:nvPr/>
        </p:nvSpPr>
        <p:spPr bwMode="auto">
          <a:xfrm>
            <a:off x="179388" y="1143000"/>
            <a:ext cx="5383212" cy="1004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u="sng">
                <a:solidFill>
                  <a:srgbClr val="FFFF00"/>
                </a:solidFill>
                <a:latin typeface="Times New Roman" panose="02020603050405020304" pitchFamily="18" charset="0"/>
              </a:rPr>
              <a:t>三端无源网络</a:t>
            </a:r>
            <a:r>
              <a:rPr lang="zh-CN" altLang="en-US">
                <a:latin typeface="Times New Roman" panose="02020603050405020304" pitchFamily="18" charset="0"/>
              </a:rPr>
              <a:t>:引出三个端钮的网络，</a:t>
            </a:r>
          </a:p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                         并且内部没有独立源。</a:t>
            </a:r>
          </a:p>
        </p:txBody>
      </p:sp>
      <p:sp>
        <p:nvSpPr>
          <p:cNvPr id="649229" name="Text Box 13"/>
          <p:cNvSpPr txBox="1">
            <a:spLocks noChangeArrowheads="1"/>
          </p:cNvSpPr>
          <p:nvPr/>
        </p:nvSpPr>
        <p:spPr bwMode="auto">
          <a:xfrm>
            <a:off x="457200" y="2133600"/>
            <a:ext cx="5791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三端无源网络的两个例子： 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zh-CN" altLang="en-US">
                <a:latin typeface="Times New Roman" panose="02020603050405020304" pitchFamily="18" charset="0"/>
                <a:sym typeface="Wingdings 3" panose="05040102010807070707" pitchFamily="18" charset="2"/>
              </a:rPr>
              <a:t>，</a:t>
            </a:r>
            <a:r>
              <a:rPr lang="en-US" altLang="zh-CN">
                <a:latin typeface="Times New Roman" panose="02020603050405020304" pitchFamily="18" charset="0"/>
                <a:sym typeface="Wingdings 3" panose="05040102010807070707" pitchFamily="18" charset="2"/>
              </a:rPr>
              <a:t>Y</a:t>
            </a:r>
            <a:r>
              <a:rPr lang="zh-CN" altLang="en-US">
                <a:latin typeface="Times New Roman" panose="02020603050405020304" pitchFamily="18" charset="0"/>
              </a:rPr>
              <a:t>网络：</a:t>
            </a:r>
          </a:p>
        </p:txBody>
      </p:sp>
      <p:sp>
        <p:nvSpPr>
          <p:cNvPr id="649230" name="Text Box 14"/>
          <p:cNvSpPr txBox="1">
            <a:spLocks noChangeArrowheads="1"/>
          </p:cNvSpPr>
          <p:nvPr/>
        </p:nvSpPr>
        <p:spPr bwMode="auto">
          <a:xfrm>
            <a:off x="6324600" y="5715000"/>
            <a:ext cx="15017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  <a:sym typeface="Wingdings 3" panose="05040102010807070707" pitchFamily="18" charset="2"/>
              </a:rPr>
              <a:t>Y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  <a:sym typeface="Wingdings 3" panose="05040102010807070707" pitchFamily="18" charset="2"/>
              </a:rPr>
              <a:t>型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网络</a:t>
            </a:r>
          </a:p>
        </p:txBody>
      </p:sp>
      <p:sp>
        <p:nvSpPr>
          <p:cNvPr id="649231" name="Text Box 15"/>
          <p:cNvSpPr txBox="1">
            <a:spLocks noChangeArrowheads="1"/>
          </p:cNvSpPr>
          <p:nvPr/>
        </p:nvSpPr>
        <p:spPr bwMode="auto">
          <a:xfrm>
            <a:off x="1981200" y="57912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  <a:sym typeface="Wingdings 3" panose="05040102010807070707" pitchFamily="18" charset="2"/>
              </a:rPr>
              <a:t>型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网络</a:t>
            </a:r>
            <a:r>
              <a:rPr lang="zh-CN" altLang="en-US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49233" name="Line 17"/>
          <p:cNvSpPr>
            <a:spLocks noChangeShapeType="1"/>
          </p:cNvSpPr>
          <p:nvPr/>
        </p:nvSpPr>
        <p:spPr bwMode="auto">
          <a:xfrm>
            <a:off x="1828800" y="4783138"/>
            <a:ext cx="1866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34" name="Line 18"/>
          <p:cNvSpPr>
            <a:spLocks noChangeShapeType="1"/>
          </p:cNvSpPr>
          <p:nvPr/>
        </p:nvSpPr>
        <p:spPr bwMode="auto">
          <a:xfrm flipH="1" flipV="1">
            <a:off x="2719388" y="3375025"/>
            <a:ext cx="976312" cy="14081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649235" name="AutoShape 19"/>
          <p:cNvCxnSpPr>
            <a:cxnSpLocks noChangeShapeType="1"/>
            <a:stCxn id="649234" idx="1"/>
            <a:endCxn id="649233" idx="0"/>
          </p:cNvCxnSpPr>
          <p:nvPr/>
        </p:nvCxnSpPr>
        <p:spPr bwMode="auto">
          <a:xfrm flipH="1">
            <a:off x="1828800" y="3367088"/>
            <a:ext cx="892175" cy="14017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9236" name="Line 20"/>
          <p:cNvSpPr>
            <a:spLocks noChangeShapeType="1"/>
          </p:cNvSpPr>
          <p:nvPr/>
        </p:nvSpPr>
        <p:spPr bwMode="auto">
          <a:xfrm>
            <a:off x="2514600" y="281940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649237" name="AutoShape 21"/>
          <p:cNvCxnSpPr>
            <a:cxnSpLocks noChangeShapeType="1"/>
          </p:cNvCxnSpPr>
          <p:nvPr/>
        </p:nvCxnSpPr>
        <p:spPr bwMode="auto">
          <a:xfrm flipH="1">
            <a:off x="1828800" y="3375025"/>
            <a:ext cx="890588" cy="14081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49238" name="Rectangle 22"/>
          <p:cNvSpPr>
            <a:spLocks noChangeArrowheads="1"/>
          </p:cNvSpPr>
          <p:nvPr/>
        </p:nvSpPr>
        <p:spPr bwMode="auto">
          <a:xfrm rot="-5400000">
            <a:off x="2645568" y="4555332"/>
            <a:ext cx="195263" cy="4572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9239" name="Rectangle 23"/>
          <p:cNvSpPr>
            <a:spLocks noChangeArrowheads="1"/>
          </p:cNvSpPr>
          <p:nvPr/>
        </p:nvSpPr>
        <p:spPr bwMode="auto">
          <a:xfrm rot="-2268645">
            <a:off x="3124200" y="3844925"/>
            <a:ext cx="190500" cy="4699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9240" name="Rectangle 24"/>
          <p:cNvSpPr>
            <a:spLocks noChangeArrowheads="1"/>
          </p:cNvSpPr>
          <p:nvPr/>
        </p:nvSpPr>
        <p:spPr bwMode="auto">
          <a:xfrm rot="2115987">
            <a:off x="2190750" y="3844925"/>
            <a:ext cx="190500" cy="4699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9241" name="Text Box 25"/>
          <p:cNvSpPr txBox="1">
            <a:spLocks noChangeArrowheads="1"/>
          </p:cNvSpPr>
          <p:nvPr/>
        </p:nvSpPr>
        <p:spPr bwMode="auto">
          <a:xfrm>
            <a:off x="1543050" y="372745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42" name="Text Box 26"/>
          <p:cNvSpPr txBox="1">
            <a:spLocks noChangeArrowheads="1"/>
          </p:cNvSpPr>
          <p:nvPr/>
        </p:nvSpPr>
        <p:spPr bwMode="auto">
          <a:xfrm>
            <a:off x="3276600" y="3668713"/>
            <a:ext cx="727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43" name="Text Box 27"/>
          <p:cNvSpPr txBox="1">
            <a:spLocks noChangeArrowheads="1"/>
          </p:cNvSpPr>
          <p:nvPr/>
        </p:nvSpPr>
        <p:spPr bwMode="auto">
          <a:xfrm>
            <a:off x="2362200" y="4860925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44" name="Text Box 28"/>
          <p:cNvSpPr txBox="1">
            <a:spLocks noChangeArrowheads="1"/>
          </p:cNvSpPr>
          <p:nvPr/>
        </p:nvSpPr>
        <p:spPr bwMode="auto">
          <a:xfrm>
            <a:off x="3962400" y="4419600"/>
            <a:ext cx="66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3 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baseline="300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649245" name="Text Box 29"/>
          <p:cNvSpPr txBox="1">
            <a:spLocks noChangeArrowheads="1"/>
          </p:cNvSpPr>
          <p:nvPr/>
        </p:nvSpPr>
        <p:spPr bwMode="auto">
          <a:xfrm>
            <a:off x="990600" y="43434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2 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baseline="300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649246" name="Text Box 30"/>
          <p:cNvSpPr txBox="1">
            <a:spLocks noChangeArrowheads="1"/>
          </p:cNvSpPr>
          <p:nvPr/>
        </p:nvSpPr>
        <p:spPr bwMode="auto">
          <a:xfrm>
            <a:off x="1981200" y="28194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47" name="Line 31"/>
          <p:cNvSpPr>
            <a:spLocks noChangeShapeType="1"/>
          </p:cNvSpPr>
          <p:nvPr/>
        </p:nvSpPr>
        <p:spPr bwMode="auto">
          <a:xfrm>
            <a:off x="2667000" y="2749550"/>
            <a:ext cx="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48" name="Line 32"/>
          <p:cNvSpPr>
            <a:spLocks noChangeShapeType="1"/>
          </p:cNvSpPr>
          <p:nvPr/>
        </p:nvSpPr>
        <p:spPr bwMode="auto">
          <a:xfrm>
            <a:off x="2743200" y="2905125"/>
            <a:ext cx="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49" name="Line 33"/>
          <p:cNvSpPr>
            <a:spLocks noChangeShapeType="1"/>
          </p:cNvSpPr>
          <p:nvPr/>
        </p:nvSpPr>
        <p:spPr bwMode="auto">
          <a:xfrm flipV="1">
            <a:off x="2711450" y="2749550"/>
            <a:ext cx="0" cy="625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50" name="Freeform 34"/>
          <p:cNvSpPr>
            <a:spLocks/>
          </p:cNvSpPr>
          <p:nvPr/>
        </p:nvSpPr>
        <p:spPr bwMode="auto">
          <a:xfrm>
            <a:off x="1219200" y="4800600"/>
            <a:ext cx="628650" cy="398463"/>
          </a:xfrm>
          <a:custGeom>
            <a:avLst/>
            <a:gdLst>
              <a:gd name="T0" fmla="*/ 396 w 396"/>
              <a:gd name="T1" fmla="*/ 0 h 251"/>
              <a:gd name="T2" fmla="*/ 0 w 396"/>
              <a:gd name="T3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96" h="251">
                <a:moveTo>
                  <a:pt x="396" y="0"/>
                </a:moveTo>
                <a:lnTo>
                  <a:pt x="0" y="251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51" name="Freeform 35"/>
          <p:cNvSpPr>
            <a:spLocks/>
          </p:cNvSpPr>
          <p:nvPr/>
        </p:nvSpPr>
        <p:spPr bwMode="auto">
          <a:xfrm>
            <a:off x="3733800" y="4800600"/>
            <a:ext cx="533400" cy="388938"/>
          </a:xfrm>
          <a:custGeom>
            <a:avLst/>
            <a:gdLst>
              <a:gd name="T0" fmla="*/ 0 w 336"/>
              <a:gd name="T1" fmla="*/ 0 h 245"/>
              <a:gd name="T2" fmla="*/ 336 w 336"/>
              <a:gd name="T3" fmla="*/ 245 h 2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6" h="245">
                <a:moveTo>
                  <a:pt x="0" y="0"/>
                </a:moveTo>
                <a:lnTo>
                  <a:pt x="336" y="245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52" name="Freeform 36"/>
          <p:cNvSpPr>
            <a:spLocks/>
          </p:cNvSpPr>
          <p:nvPr/>
        </p:nvSpPr>
        <p:spPr bwMode="auto">
          <a:xfrm>
            <a:off x="1143000" y="4724400"/>
            <a:ext cx="481013" cy="268288"/>
          </a:xfrm>
          <a:custGeom>
            <a:avLst/>
            <a:gdLst>
              <a:gd name="T0" fmla="*/ 0 w 303"/>
              <a:gd name="T1" fmla="*/ 169 h 169"/>
              <a:gd name="T2" fmla="*/ 303 w 303"/>
              <a:gd name="T3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3" h="169">
                <a:moveTo>
                  <a:pt x="0" y="169"/>
                </a:moveTo>
                <a:lnTo>
                  <a:pt x="303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53" name="Freeform 37"/>
          <p:cNvSpPr>
            <a:spLocks/>
          </p:cNvSpPr>
          <p:nvPr/>
        </p:nvSpPr>
        <p:spPr bwMode="auto">
          <a:xfrm>
            <a:off x="3854450" y="4729163"/>
            <a:ext cx="469900" cy="309562"/>
          </a:xfrm>
          <a:custGeom>
            <a:avLst/>
            <a:gdLst>
              <a:gd name="T0" fmla="*/ 296 w 296"/>
              <a:gd name="T1" fmla="*/ 195 h 195"/>
              <a:gd name="T2" fmla="*/ 0 w 296"/>
              <a:gd name="T3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96" h="195">
                <a:moveTo>
                  <a:pt x="296" y="195"/>
                </a:moveTo>
                <a:lnTo>
                  <a:pt x="0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54" name="Text Box 38"/>
          <p:cNvSpPr txBox="1">
            <a:spLocks noChangeArrowheads="1"/>
          </p:cNvSpPr>
          <p:nvPr/>
        </p:nvSpPr>
        <p:spPr bwMode="auto">
          <a:xfrm>
            <a:off x="2743200" y="29718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49255" name="Text Box 39"/>
          <p:cNvSpPr txBox="1">
            <a:spLocks noChangeArrowheads="1"/>
          </p:cNvSpPr>
          <p:nvPr/>
        </p:nvSpPr>
        <p:spPr bwMode="auto">
          <a:xfrm>
            <a:off x="1600200" y="48768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49256" name="Text Box 40"/>
          <p:cNvSpPr txBox="1">
            <a:spLocks noChangeArrowheads="1"/>
          </p:cNvSpPr>
          <p:nvPr/>
        </p:nvSpPr>
        <p:spPr bwMode="auto">
          <a:xfrm>
            <a:off x="3429000" y="4876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649257" name="Text Box 41"/>
          <p:cNvSpPr txBox="1">
            <a:spLocks noChangeArrowheads="1"/>
          </p:cNvSpPr>
          <p:nvPr/>
        </p:nvSpPr>
        <p:spPr bwMode="auto">
          <a:xfrm>
            <a:off x="1905000" y="2590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58" name="Text Box 42"/>
          <p:cNvSpPr txBox="1">
            <a:spLocks noChangeArrowheads="1"/>
          </p:cNvSpPr>
          <p:nvPr/>
        </p:nvSpPr>
        <p:spPr bwMode="auto">
          <a:xfrm>
            <a:off x="1219200" y="5105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59" name="Text Box 43"/>
          <p:cNvSpPr txBox="1">
            <a:spLocks noChangeArrowheads="1"/>
          </p:cNvSpPr>
          <p:nvPr/>
        </p:nvSpPr>
        <p:spPr bwMode="auto">
          <a:xfrm>
            <a:off x="4419600" y="45720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60" name="Text Box 44"/>
          <p:cNvSpPr txBox="1">
            <a:spLocks noChangeArrowheads="1"/>
          </p:cNvSpPr>
          <p:nvPr/>
        </p:nvSpPr>
        <p:spPr bwMode="auto">
          <a:xfrm>
            <a:off x="2895600" y="2590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61" name="Text Box 45"/>
          <p:cNvSpPr txBox="1">
            <a:spLocks noChangeArrowheads="1"/>
          </p:cNvSpPr>
          <p:nvPr/>
        </p:nvSpPr>
        <p:spPr bwMode="auto">
          <a:xfrm>
            <a:off x="685800" y="4495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62" name="Text Box 46"/>
          <p:cNvSpPr txBox="1">
            <a:spLocks noChangeArrowheads="1"/>
          </p:cNvSpPr>
          <p:nvPr/>
        </p:nvSpPr>
        <p:spPr bwMode="auto">
          <a:xfrm>
            <a:off x="3733800" y="5105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63" name="Text Box 47"/>
          <p:cNvSpPr txBox="1">
            <a:spLocks noChangeArrowheads="1"/>
          </p:cNvSpPr>
          <p:nvPr/>
        </p:nvSpPr>
        <p:spPr bwMode="auto">
          <a:xfrm>
            <a:off x="914400" y="34290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64" name="Text Box 48"/>
          <p:cNvSpPr txBox="1">
            <a:spLocks noChangeArrowheads="1"/>
          </p:cNvSpPr>
          <p:nvPr/>
        </p:nvSpPr>
        <p:spPr bwMode="auto">
          <a:xfrm>
            <a:off x="2362200" y="5257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65" name="Text Box 49"/>
          <p:cNvSpPr txBox="1">
            <a:spLocks noChangeArrowheads="1"/>
          </p:cNvSpPr>
          <p:nvPr/>
        </p:nvSpPr>
        <p:spPr bwMode="auto">
          <a:xfrm>
            <a:off x="3581400" y="3352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67" name="Line 51"/>
          <p:cNvSpPr>
            <a:spLocks noChangeShapeType="1"/>
          </p:cNvSpPr>
          <p:nvPr/>
        </p:nvSpPr>
        <p:spPr bwMode="auto">
          <a:xfrm>
            <a:off x="7086600" y="2743200"/>
            <a:ext cx="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68" name="Line 52"/>
          <p:cNvSpPr>
            <a:spLocks noChangeShapeType="1"/>
          </p:cNvSpPr>
          <p:nvPr/>
        </p:nvSpPr>
        <p:spPr bwMode="auto">
          <a:xfrm flipH="1">
            <a:off x="5791200" y="4114800"/>
            <a:ext cx="1295400" cy="1009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69" name="Line 53"/>
          <p:cNvSpPr>
            <a:spLocks noChangeShapeType="1"/>
          </p:cNvSpPr>
          <p:nvPr/>
        </p:nvSpPr>
        <p:spPr bwMode="auto">
          <a:xfrm>
            <a:off x="7086600" y="4114800"/>
            <a:ext cx="1371600" cy="914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70" name="Rectangle 54"/>
          <p:cNvSpPr>
            <a:spLocks noChangeArrowheads="1"/>
          </p:cNvSpPr>
          <p:nvPr/>
        </p:nvSpPr>
        <p:spPr bwMode="auto">
          <a:xfrm rot="3373426">
            <a:off x="6457950" y="4324350"/>
            <a:ext cx="190500" cy="4572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9271" name="Rectangle 55"/>
          <p:cNvSpPr>
            <a:spLocks noChangeArrowheads="1"/>
          </p:cNvSpPr>
          <p:nvPr/>
        </p:nvSpPr>
        <p:spPr bwMode="auto">
          <a:xfrm rot="-3340663">
            <a:off x="7562850" y="4267200"/>
            <a:ext cx="190500" cy="4572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9272" name="Rectangle 56"/>
          <p:cNvSpPr>
            <a:spLocks noChangeArrowheads="1"/>
          </p:cNvSpPr>
          <p:nvPr/>
        </p:nvSpPr>
        <p:spPr bwMode="auto">
          <a:xfrm>
            <a:off x="6991350" y="3352800"/>
            <a:ext cx="190500" cy="4572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49273" name="Text Box 57"/>
          <p:cNvSpPr txBox="1">
            <a:spLocks noChangeArrowheads="1"/>
          </p:cNvSpPr>
          <p:nvPr/>
        </p:nvSpPr>
        <p:spPr bwMode="auto">
          <a:xfrm>
            <a:off x="7162800" y="33528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1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74" name="Text Box 58"/>
          <p:cNvSpPr txBox="1">
            <a:spLocks noChangeArrowheads="1"/>
          </p:cNvSpPr>
          <p:nvPr/>
        </p:nvSpPr>
        <p:spPr bwMode="auto">
          <a:xfrm>
            <a:off x="6096000" y="40386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2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75" name="Text Box 59"/>
          <p:cNvSpPr txBox="1">
            <a:spLocks noChangeArrowheads="1"/>
          </p:cNvSpPr>
          <p:nvPr/>
        </p:nvSpPr>
        <p:spPr bwMode="auto">
          <a:xfrm>
            <a:off x="7620000" y="4038600"/>
            <a:ext cx="511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3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76" name="Text Box 60"/>
          <p:cNvSpPr txBox="1">
            <a:spLocks noChangeArrowheads="1"/>
          </p:cNvSpPr>
          <p:nvPr/>
        </p:nvSpPr>
        <p:spPr bwMode="auto">
          <a:xfrm>
            <a:off x="6400800" y="2590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1Y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49277" name="Text Box 61"/>
          <p:cNvSpPr txBox="1">
            <a:spLocks noChangeArrowheads="1"/>
          </p:cNvSpPr>
          <p:nvPr/>
        </p:nvSpPr>
        <p:spPr bwMode="auto">
          <a:xfrm>
            <a:off x="5486400" y="42672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2Y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78" name="Text Box 62"/>
          <p:cNvSpPr txBox="1">
            <a:spLocks noChangeArrowheads="1"/>
          </p:cNvSpPr>
          <p:nvPr/>
        </p:nvSpPr>
        <p:spPr bwMode="auto">
          <a:xfrm>
            <a:off x="8305800" y="4343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3Y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49279" name="Line 63"/>
          <p:cNvSpPr>
            <a:spLocks noChangeShapeType="1"/>
          </p:cNvSpPr>
          <p:nvPr/>
        </p:nvSpPr>
        <p:spPr bwMode="auto">
          <a:xfrm>
            <a:off x="6934200" y="274320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80" name="Line 64"/>
          <p:cNvSpPr>
            <a:spLocks noChangeShapeType="1"/>
          </p:cNvSpPr>
          <p:nvPr/>
        </p:nvSpPr>
        <p:spPr bwMode="auto">
          <a:xfrm rot="-7751596">
            <a:off x="5904706" y="4534694"/>
            <a:ext cx="1588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81" name="Line 65"/>
          <p:cNvSpPr>
            <a:spLocks noChangeShapeType="1"/>
          </p:cNvSpPr>
          <p:nvPr/>
        </p:nvSpPr>
        <p:spPr bwMode="auto">
          <a:xfrm rot="-14240785">
            <a:off x="8266906" y="4458494"/>
            <a:ext cx="1588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82" name="Oval 66"/>
          <p:cNvSpPr>
            <a:spLocks noChangeArrowheads="1"/>
          </p:cNvSpPr>
          <p:nvPr/>
        </p:nvSpPr>
        <p:spPr bwMode="auto">
          <a:xfrm>
            <a:off x="5943600" y="4921250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83" name="Oval 67"/>
          <p:cNvSpPr>
            <a:spLocks noChangeArrowheads="1"/>
          </p:cNvSpPr>
          <p:nvPr/>
        </p:nvSpPr>
        <p:spPr bwMode="auto">
          <a:xfrm>
            <a:off x="7010400" y="2819400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84" name="Oval 68"/>
          <p:cNvSpPr>
            <a:spLocks noChangeArrowheads="1"/>
          </p:cNvSpPr>
          <p:nvPr/>
        </p:nvSpPr>
        <p:spPr bwMode="auto">
          <a:xfrm>
            <a:off x="8153400" y="4800600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9285" name="Text Box 69"/>
          <p:cNvSpPr txBox="1">
            <a:spLocks noChangeArrowheads="1"/>
          </p:cNvSpPr>
          <p:nvPr/>
        </p:nvSpPr>
        <p:spPr bwMode="auto">
          <a:xfrm>
            <a:off x="7162800" y="26670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49286" name="Text Box 70"/>
          <p:cNvSpPr txBox="1">
            <a:spLocks noChangeArrowheads="1"/>
          </p:cNvSpPr>
          <p:nvPr/>
        </p:nvSpPr>
        <p:spPr bwMode="auto">
          <a:xfrm>
            <a:off x="6096000" y="4800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49287" name="Text Box 71"/>
          <p:cNvSpPr txBox="1">
            <a:spLocks noChangeArrowheads="1"/>
          </p:cNvSpPr>
          <p:nvPr/>
        </p:nvSpPr>
        <p:spPr bwMode="auto">
          <a:xfrm>
            <a:off x="7848600" y="48006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649288" name="Text Box 72"/>
          <p:cNvSpPr txBox="1">
            <a:spLocks noChangeArrowheads="1"/>
          </p:cNvSpPr>
          <p:nvPr/>
        </p:nvSpPr>
        <p:spPr bwMode="auto">
          <a:xfrm>
            <a:off x="6172200" y="2743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89" name="Text Box 73"/>
          <p:cNvSpPr txBox="1">
            <a:spLocks noChangeArrowheads="1"/>
          </p:cNvSpPr>
          <p:nvPr/>
        </p:nvSpPr>
        <p:spPr bwMode="auto">
          <a:xfrm>
            <a:off x="5867400" y="5029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90" name="Text Box 74"/>
          <p:cNvSpPr txBox="1">
            <a:spLocks noChangeArrowheads="1"/>
          </p:cNvSpPr>
          <p:nvPr/>
        </p:nvSpPr>
        <p:spPr bwMode="auto">
          <a:xfrm>
            <a:off x="8763000" y="4495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91" name="Text Box 75"/>
          <p:cNvSpPr txBox="1">
            <a:spLocks noChangeArrowheads="1"/>
          </p:cNvSpPr>
          <p:nvPr/>
        </p:nvSpPr>
        <p:spPr bwMode="auto">
          <a:xfrm>
            <a:off x="5181600" y="4495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92" name="Text Box 76"/>
          <p:cNvSpPr txBox="1">
            <a:spLocks noChangeArrowheads="1"/>
          </p:cNvSpPr>
          <p:nvPr/>
        </p:nvSpPr>
        <p:spPr bwMode="auto">
          <a:xfrm>
            <a:off x="8077200" y="49530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93" name="Text Box 77"/>
          <p:cNvSpPr txBox="1">
            <a:spLocks noChangeArrowheads="1"/>
          </p:cNvSpPr>
          <p:nvPr/>
        </p:nvSpPr>
        <p:spPr bwMode="auto">
          <a:xfrm>
            <a:off x="7391400" y="2743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49294" name="Text Box 78"/>
          <p:cNvSpPr txBox="1">
            <a:spLocks noChangeArrowheads="1"/>
          </p:cNvSpPr>
          <p:nvPr/>
        </p:nvSpPr>
        <p:spPr bwMode="auto">
          <a:xfrm>
            <a:off x="5410200" y="35052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12Y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95" name="Text Box 79"/>
          <p:cNvSpPr txBox="1">
            <a:spLocks noChangeArrowheads="1"/>
          </p:cNvSpPr>
          <p:nvPr/>
        </p:nvSpPr>
        <p:spPr bwMode="auto">
          <a:xfrm>
            <a:off x="6858000" y="50292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23Y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49296" name="Text Box 80"/>
          <p:cNvSpPr txBox="1">
            <a:spLocks noChangeArrowheads="1"/>
          </p:cNvSpPr>
          <p:nvPr/>
        </p:nvSpPr>
        <p:spPr bwMode="auto">
          <a:xfrm>
            <a:off x="8001000" y="35814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31Y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92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92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492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492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492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492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92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6492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9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92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92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9228" grpId="0" autoUpdateAnimBg="0"/>
      <p:bldP spid="649229" grpId="0" autoUpdateAnimBg="0"/>
      <p:bldP spid="649230" grpId="0" autoUpdateAnimBg="0"/>
      <p:bldP spid="649231" grpId="0" autoUpdateAnimBg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3858" name="Text Box 2"/>
          <p:cNvSpPr txBox="1">
            <a:spLocks noChangeArrowheads="1"/>
          </p:cNvSpPr>
          <p:nvPr/>
        </p:nvSpPr>
        <p:spPr bwMode="auto">
          <a:xfrm>
            <a:off x="762000" y="304800"/>
            <a:ext cx="434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下面是 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zh-CN" altLang="en-US">
                <a:latin typeface="Times New Roman" panose="02020603050405020304" pitchFamily="18" charset="0"/>
                <a:sym typeface="Wingdings 3" panose="05040102010807070707" pitchFamily="18" charset="2"/>
              </a:rPr>
              <a:t>，</a:t>
            </a:r>
            <a:r>
              <a:rPr lang="en-US" altLang="zh-CN">
                <a:latin typeface="Times New Roman" panose="02020603050405020304" pitchFamily="18" charset="0"/>
                <a:sym typeface="Wingdings 3" panose="05040102010807070707" pitchFamily="18" charset="2"/>
              </a:rPr>
              <a:t>Y </a:t>
            </a:r>
            <a:r>
              <a:rPr lang="zh-CN" altLang="en-US">
                <a:latin typeface="Times New Roman" panose="02020603050405020304" pitchFamily="18" charset="0"/>
              </a:rPr>
              <a:t>网络的变形：</a:t>
            </a:r>
          </a:p>
        </p:txBody>
      </p:sp>
      <p:grpSp>
        <p:nvGrpSpPr>
          <p:cNvPr id="633859" name="Group 3"/>
          <p:cNvGrpSpPr>
            <a:grpSpLocks/>
          </p:cNvGrpSpPr>
          <p:nvPr/>
        </p:nvGrpSpPr>
        <p:grpSpPr bwMode="auto">
          <a:xfrm>
            <a:off x="1295400" y="838200"/>
            <a:ext cx="2698750" cy="1828800"/>
            <a:chOff x="3168" y="1248"/>
            <a:chExt cx="1700" cy="1152"/>
          </a:xfrm>
        </p:grpSpPr>
        <p:sp>
          <p:nvSpPr>
            <p:cNvPr id="633860" name="Line 4"/>
            <p:cNvSpPr>
              <a:spLocks noChangeShapeType="1"/>
            </p:cNvSpPr>
            <p:nvPr/>
          </p:nvSpPr>
          <p:spPr bwMode="auto">
            <a:xfrm>
              <a:off x="3240" y="1356"/>
              <a:ext cx="1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3861" name="Line 5"/>
            <p:cNvSpPr>
              <a:spLocks noChangeShapeType="1"/>
            </p:cNvSpPr>
            <p:nvPr/>
          </p:nvSpPr>
          <p:spPr bwMode="auto">
            <a:xfrm>
              <a:off x="3228" y="2220"/>
              <a:ext cx="15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3862" name="Rectangle 6"/>
            <p:cNvSpPr>
              <a:spLocks noChangeArrowheads="1"/>
            </p:cNvSpPr>
            <p:nvPr/>
          </p:nvSpPr>
          <p:spPr bwMode="auto">
            <a:xfrm rot="-5400000">
              <a:off x="3984" y="122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33863" name="Line 7"/>
            <p:cNvSpPr>
              <a:spLocks noChangeShapeType="1"/>
            </p:cNvSpPr>
            <p:nvPr/>
          </p:nvSpPr>
          <p:spPr bwMode="auto">
            <a:xfrm>
              <a:off x="3727" y="1356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3864" name="Rectangle 8"/>
            <p:cNvSpPr>
              <a:spLocks noChangeArrowheads="1"/>
            </p:cNvSpPr>
            <p:nvPr/>
          </p:nvSpPr>
          <p:spPr bwMode="auto">
            <a:xfrm>
              <a:off x="3667" y="164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33865" name="Line 9"/>
            <p:cNvSpPr>
              <a:spLocks noChangeShapeType="1"/>
            </p:cNvSpPr>
            <p:nvPr/>
          </p:nvSpPr>
          <p:spPr bwMode="auto">
            <a:xfrm>
              <a:off x="4368" y="1356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3866" name="Rectangle 10"/>
            <p:cNvSpPr>
              <a:spLocks noChangeArrowheads="1"/>
            </p:cNvSpPr>
            <p:nvPr/>
          </p:nvSpPr>
          <p:spPr bwMode="auto">
            <a:xfrm>
              <a:off x="4308" y="164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33867" name="Text Box 11"/>
            <p:cNvSpPr txBox="1">
              <a:spLocks noChangeArrowheads="1"/>
            </p:cNvSpPr>
            <p:nvPr/>
          </p:nvSpPr>
          <p:spPr bwMode="auto">
            <a:xfrm>
              <a:off x="3180" y="1248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33868" name="Text Box 12"/>
            <p:cNvSpPr txBox="1">
              <a:spLocks noChangeArrowheads="1"/>
            </p:cNvSpPr>
            <p:nvPr/>
          </p:nvSpPr>
          <p:spPr bwMode="auto">
            <a:xfrm>
              <a:off x="4752" y="1248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33869" name="Text Box 13"/>
            <p:cNvSpPr txBox="1">
              <a:spLocks noChangeArrowheads="1"/>
            </p:cNvSpPr>
            <p:nvPr/>
          </p:nvSpPr>
          <p:spPr bwMode="auto">
            <a:xfrm>
              <a:off x="4752" y="211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33870" name="Text Box 14"/>
            <p:cNvSpPr txBox="1">
              <a:spLocks noChangeArrowheads="1"/>
            </p:cNvSpPr>
            <p:nvPr/>
          </p:nvSpPr>
          <p:spPr bwMode="auto">
            <a:xfrm>
              <a:off x="3168" y="211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grpSp>
        <p:nvGrpSpPr>
          <p:cNvPr id="633871" name="Group 15"/>
          <p:cNvGrpSpPr>
            <a:grpSpLocks/>
          </p:cNvGrpSpPr>
          <p:nvPr/>
        </p:nvGrpSpPr>
        <p:grpSpPr bwMode="auto">
          <a:xfrm>
            <a:off x="5029200" y="838200"/>
            <a:ext cx="2603500" cy="1828800"/>
            <a:chOff x="624" y="1296"/>
            <a:chExt cx="1640" cy="1152"/>
          </a:xfrm>
        </p:grpSpPr>
        <p:sp>
          <p:nvSpPr>
            <p:cNvPr id="633872" name="Line 16"/>
            <p:cNvSpPr>
              <a:spLocks noChangeShapeType="1"/>
            </p:cNvSpPr>
            <p:nvPr/>
          </p:nvSpPr>
          <p:spPr bwMode="auto">
            <a:xfrm>
              <a:off x="684" y="1404"/>
              <a:ext cx="15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3873" name="Line 17"/>
            <p:cNvSpPr>
              <a:spLocks noChangeShapeType="1"/>
            </p:cNvSpPr>
            <p:nvPr/>
          </p:nvSpPr>
          <p:spPr bwMode="auto">
            <a:xfrm>
              <a:off x="684" y="2268"/>
              <a:ext cx="151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3874" name="Line 18"/>
            <p:cNvSpPr>
              <a:spLocks noChangeShapeType="1"/>
            </p:cNvSpPr>
            <p:nvPr/>
          </p:nvSpPr>
          <p:spPr bwMode="auto">
            <a:xfrm>
              <a:off x="1440" y="1404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3875" name="Rectangle 19"/>
            <p:cNvSpPr>
              <a:spLocks noChangeArrowheads="1"/>
            </p:cNvSpPr>
            <p:nvPr/>
          </p:nvSpPr>
          <p:spPr bwMode="auto">
            <a:xfrm>
              <a:off x="1380" y="172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33876" name="Rectangle 20"/>
            <p:cNvSpPr>
              <a:spLocks noChangeArrowheads="1"/>
            </p:cNvSpPr>
            <p:nvPr/>
          </p:nvSpPr>
          <p:spPr bwMode="auto">
            <a:xfrm rot="-5400000">
              <a:off x="1704" y="1260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33877" name="Rectangle 21"/>
            <p:cNvSpPr>
              <a:spLocks noChangeArrowheads="1"/>
            </p:cNvSpPr>
            <p:nvPr/>
          </p:nvSpPr>
          <p:spPr bwMode="auto">
            <a:xfrm rot="-5400000">
              <a:off x="1080" y="127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33878" name="Text Box 22"/>
            <p:cNvSpPr txBox="1">
              <a:spLocks noChangeArrowheads="1"/>
            </p:cNvSpPr>
            <p:nvPr/>
          </p:nvSpPr>
          <p:spPr bwMode="auto">
            <a:xfrm>
              <a:off x="624" y="129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33879" name="Text Box 23"/>
            <p:cNvSpPr txBox="1">
              <a:spLocks noChangeArrowheads="1"/>
            </p:cNvSpPr>
            <p:nvPr/>
          </p:nvSpPr>
          <p:spPr bwMode="auto">
            <a:xfrm>
              <a:off x="624" y="21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33880" name="Text Box 24"/>
            <p:cNvSpPr txBox="1">
              <a:spLocks noChangeArrowheads="1"/>
            </p:cNvSpPr>
            <p:nvPr/>
          </p:nvSpPr>
          <p:spPr bwMode="auto">
            <a:xfrm>
              <a:off x="2148" y="129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33881" name="Text Box 25"/>
            <p:cNvSpPr txBox="1">
              <a:spLocks noChangeArrowheads="1"/>
            </p:cNvSpPr>
            <p:nvPr/>
          </p:nvSpPr>
          <p:spPr bwMode="auto">
            <a:xfrm>
              <a:off x="2148" y="21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sp>
        <p:nvSpPr>
          <p:cNvPr id="633882" name="Text Box 26"/>
          <p:cNvSpPr txBox="1">
            <a:spLocks noChangeArrowheads="1"/>
          </p:cNvSpPr>
          <p:nvPr/>
        </p:nvSpPr>
        <p:spPr bwMode="auto">
          <a:xfrm>
            <a:off x="1524000" y="2590800"/>
            <a:ext cx="2514600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28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 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型电路 (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 型)</a:t>
            </a:r>
          </a:p>
        </p:txBody>
      </p:sp>
      <p:sp>
        <p:nvSpPr>
          <p:cNvPr id="633883" name="Text Box 27"/>
          <p:cNvSpPr txBox="1">
            <a:spLocks noChangeArrowheads="1"/>
          </p:cNvSpPr>
          <p:nvPr/>
        </p:nvSpPr>
        <p:spPr bwMode="auto">
          <a:xfrm>
            <a:off x="5105400" y="2590800"/>
            <a:ext cx="2590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en-US">
                <a:latin typeface="Times New Roman" panose="02020603050405020304" pitchFamily="18" charset="0"/>
              </a:rPr>
              <a:t> 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</a:rPr>
              <a:t>T 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型电路 (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  <a:sym typeface="Wingdings 3" panose="05040102010807070707" pitchFamily="18" charset="2"/>
              </a:rPr>
              <a:t>Y 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型)</a:t>
            </a:r>
          </a:p>
        </p:txBody>
      </p:sp>
      <p:sp>
        <p:nvSpPr>
          <p:cNvPr id="633884" name="Text Box 28"/>
          <p:cNvSpPr txBox="1">
            <a:spLocks noChangeArrowheads="1"/>
          </p:cNvSpPr>
          <p:nvPr/>
        </p:nvSpPr>
        <p:spPr bwMode="auto">
          <a:xfrm>
            <a:off x="685800" y="3200400"/>
            <a:ext cx="78470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这两种电路都可以用下面的 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zh-CN" altLang="en-US">
                <a:latin typeface="Times New Roman" panose="02020603050405020304" pitchFamily="18" charset="0"/>
                <a:sym typeface="Wingdings 3" panose="05040102010807070707" pitchFamily="18" charset="2"/>
              </a:rPr>
              <a:t>– </a:t>
            </a:r>
            <a:r>
              <a:rPr lang="en-US" altLang="zh-CN">
                <a:latin typeface="Times New Roman" panose="02020603050405020304" pitchFamily="18" charset="0"/>
                <a:sym typeface="Wingdings 3" panose="05040102010807070707" pitchFamily="18" charset="2"/>
              </a:rPr>
              <a:t>Y </a:t>
            </a:r>
            <a:r>
              <a:rPr lang="zh-CN" altLang="en-US">
                <a:latin typeface="Times New Roman" panose="02020603050405020304" pitchFamily="18" charset="0"/>
              </a:rPr>
              <a:t>变换方法来做。</a:t>
            </a:r>
          </a:p>
        </p:txBody>
      </p:sp>
      <p:sp>
        <p:nvSpPr>
          <p:cNvPr id="633885" name="Text Box 29"/>
          <p:cNvSpPr txBox="1">
            <a:spLocks noChangeArrowheads="1"/>
          </p:cNvSpPr>
          <p:nvPr/>
        </p:nvSpPr>
        <p:spPr bwMode="auto">
          <a:xfrm>
            <a:off x="609600" y="3733800"/>
            <a:ext cx="8001000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1809750" indent="-1809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2000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2190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23812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57175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30289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4861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9433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40055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下面要证明：</a:t>
            </a:r>
            <a:r>
              <a:rPr lang="zh-CN" altLang="en-US">
                <a:latin typeface="Times New Roman" panose="02020603050405020304" pitchFamily="18" charset="0"/>
              </a:rPr>
              <a:t>这两个电路当它们的电阻满足一定的关系时，是能够相互等效的。</a:t>
            </a:r>
          </a:p>
        </p:txBody>
      </p:sp>
      <p:sp>
        <p:nvSpPr>
          <p:cNvPr id="633886" name="Text Box 30"/>
          <p:cNvSpPr txBox="1">
            <a:spLocks noChangeArrowheads="1"/>
          </p:cNvSpPr>
          <p:nvPr/>
        </p:nvSpPr>
        <p:spPr bwMode="auto">
          <a:xfrm>
            <a:off x="228600" y="5165725"/>
            <a:ext cx="8686800" cy="131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等效的条件:</a:t>
            </a:r>
            <a:r>
              <a:rPr lang="zh-CN" altLang="en-US" sz="3200">
                <a:latin typeface="Times New Roman" panose="02020603050405020304" pitchFamily="18" charset="0"/>
              </a:rPr>
              <a:t>      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en-US" altLang="zh-CN" sz="3200" i="1">
                <a:latin typeface="Times New Roman" panose="02020603050405020304" pitchFamily="18" charset="0"/>
              </a:rPr>
              <a:t>=i</a:t>
            </a:r>
            <a:r>
              <a:rPr lang="en-US" altLang="zh-CN" sz="3200" baseline="-25000">
                <a:latin typeface="Times New Roman" panose="02020603050405020304" pitchFamily="18" charset="0"/>
              </a:rPr>
              <a:t>1Y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 </a:t>
            </a:r>
            <a:r>
              <a:rPr lang="en-US" altLang="zh-CN" sz="3200">
                <a:latin typeface="Times New Roman" panose="02020603050405020304" pitchFamily="18" charset="0"/>
              </a:rPr>
              <a:t>, 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  <a:r>
              <a:rPr lang="en-US" altLang="zh-CN" sz="3200" baseline="-25000">
                <a:latin typeface="Times New Roman" panose="02020603050405020304" pitchFamily="18" charset="0"/>
              </a:rPr>
              <a:t>2 </a:t>
            </a:r>
            <a:r>
              <a:rPr lang="en-US" altLang="zh-CN" sz="32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sz="3200" baseline="-25000">
                <a:latin typeface="Times New Roman" panose="02020603050405020304" pitchFamily="18" charset="0"/>
              </a:rPr>
              <a:t>  </a:t>
            </a:r>
            <a:r>
              <a:rPr lang="en-US" altLang="zh-CN" sz="3200" i="1">
                <a:latin typeface="Times New Roman" panose="02020603050405020304" pitchFamily="18" charset="0"/>
              </a:rPr>
              <a:t>=i</a:t>
            </a:r>
            <a:r>
              <a:rPr lang="en-US" altLang="zh-CN" sz="3200" baseline="-25000">
                <a:latin typeface="Times New Roman" panose="02020603050405020304" pitchFamily="18" charset="0"/>
              </a:rPr>
              <a:t>2Y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 </a:t>
            </a:r>
            <a:r>
              <a:rPr lang="en-US" altLang="zh-CN" sz="3200">
                <a:latin typeface="Times New Roman" panose="02020603050405020304" pitchFamily="18" charset="0"/>
              </a:rPr>
              <a:t>,</a:t>
            </a:r>
            <a:r>
              <a:rPr lang="en-US" altLang="zh-CN" sz="3200" i="1">
                <a:latin typeface="Times New Roman" panose="02020603050405020304" pitchFamily="18" charset="0"/>
              </a:rPr>
              <a:t>  i</a:t>
            </a:r>
            <a:r>
              <a:rPr lang="en-US" altLang="zh-CN" sz="3200" baseline="-25000">
                <a:latin typeface="Times New Roman" panose="02020603050405020304" pitchFamily="18" charset="0"/>
              </a:rPr>
              <a:t>3 </a:t>
            </a:r>
            <a:r>
              <a:rPr lang="en-US" altLang="zh-CN" sz="32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en-US" altLang="zh-CN" sz="3200" i="1">
                <a:latin typeface="Times New Roman" panose="02020603050405020304" pitchFamily="18" charset="0"/>
              </a:rPr>
              <a:t>=i</a:t>
            </a:r>
            <a:r>
              <a:rPr lang="en-US" altLang="zh-CN" sz="3200" baseline="-25000">
                <a:latin typeface="Times New Roman" panose="02020603050405020304" pitchFamily="18" charset="0"/>
              </a:rPr>
              <a:t>3Y</a:t>
            </a:r>
            <a:r>
              <a:rPr lang="en-US" altLang="zh-CN" sz="3200" i="1">
                <a:latin typeface="Times New Roman" panose="02020603050405020304" pitchFamily="18" charset="0"/>
              </a:rPr>
              <a:t> </a:t>
            </a:r>
            <a:r>
              <a:rPr lang="en-US" altLang="zh-CN" sz="3200">
                <a:latin typeface="Times New Roman" panose="02020603050405020304" pitchFamily="18" charset="0"/>
              </a:rPr>
              <a:t>,</a:t>
            </a:r>
            <a:r>
              <a:rPr lang="en-US" altLang="zh-CN" sz="3200" i="1">
                <a:latin typeface="Times New Roman" panose="02020603050405020304" pitchFamily="18" charset="0"/>
              </a:rPr>
              <a:t> </a:t>
            </a:r>
          </a:p>
          <a:p>
            <a:pPr algn="l">
              <a:spcBef>
                <a:spcPct val="50000"/>
              </a:spcBef>
            </a:pPr>
            <a:r>
              <a:rPr lang="en-US" altLang="zh-CN" sz="3200" i="1">
                <a:latin typeface="Times New Roman" panose="02020603050405020304" pitchFamily="18" charset="0"/>
              </a:rPr>
              <a:t>                    </a:t>
            </a:r>
            <a:r>
              <a:rPr lang="zh-CN" altLang="en-US" sz="3200">
                <a:latin typeface="Times New Roman" panose="02020603050405020304" pitchFamily="18" charset="0"/>
              </a:rPr>
              <a:t>且   </a:t>
            </a:r>
            <a:r>
              <a:rPr lang="en-US" altLang="zh-CN" sz="3200" i="1">
                <a:latin typeface="Times New Roman" panose="02020603050405020304" pitchFamily="18" charset="0"/>
              </a:rPr>
              <a:t>u</a:t>
            </a:r>
            <a:r>
              <a:rPr lang="en-US" altLang="zh-CN" sz="3200" baseline="-25000">
                <a:latin typeface="Times New Roman" panose="02020603050405020304" pitchFamily="18" charset="0"/>
              </a:rPr>
              <a:t>12</a:t>
            </a:r>
            <a:r>
              <a:rPr lang="en-US" altLang="zh-CN" sz="32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en-US" altLang="zh-CN" sz="3200" i="1">
                <a:latin typeface="Times New Roman" panose="02020603050405020304" pitchFamily="18" charset="0"/>
              </a:rPr>
              <a:t>=u</a:t>
            </a:r>
            <a:r>
              <a:rPr lang="en-US" altLang="zh-CN" sz="3200" baseline="-25000">
                <a:latin typeface="Times New Roman" panose="02020603050405020304" pitchFamily="18" charset="0"/>
              </a:rPr>
              <a:t>12Y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 </a:t>
            </a:r>
            <a:r>
              <a:rPr lang="en-US" altLang="zh-CN" sz="3200">
                <a:latin typeface="Times New Roman" panose="02020603050405020304" pitchFamily="18" charset="0"/>
              </a:rPr>
              <a:t>, </a:t>
            </a:r>
            <a:r>
              <a:rPr lang="en-US" altLang="zh-CN" sz="3200" i="1">
                <a:latin typeface="Times New Roman" panose="02020603050405020304" pitchFamily="18" charset="0"/>
              </a:rPr>
              <a:t>u</a:t>
            </a:r>
            <a:r>
              <a:rPr lang="en-US" altLang="zh-CN" sz="3200" baseline="-25000">
                <a:latin typeface="Times New Roman" panose="02020603050405020304" pitchFamily="18" charset="0"/>
              </a:rPr>
              <a:t>23</a:t>
            </a:r>
            <a:r>
              <a:rPr lang="en-US" altLang="zh-CN" sz="32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en-US" altLang="zh-CN" sz="3200" i="1">
                <a:latin typeface="Times New Roman" panose="02020603050405020304" pitchFamily="18" charset="0"/>
              </a:rPr>
              <a:t>=u</a:t>
            </a:r>
            <a:r>
              <a:rPr lang="en-US" altLang="zh-CN" sz="3200" baseline="-25000">
                <a:latin typeface="Times New Roman" panose="02020603050405020304" pitchFamily="18" charset="0"/>
              </a:rPr>
              <a:t>23Y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latin typeface="Times New Roman" panose="02020603050405020304" pitchFamily="18" charset="0"/>
              </a:rPr>
              <a:t>, u</a:t>
            </a:r>
            <a:r>
              <a:rPr lang="en-US" altLang="zh-CN" sz="3200" baseline="-25000">
                <a:latin typeface="Times New Roman" panose="02020603050405020304" pitchFamily="18" charset="0"/>
              </a:rPr>
              <a:t>31</a:t>
            </a:r>
            <a:r>
              <a:rPr lang="en-US" altLang="zh-CN" sz="32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en-US" altLang="zh-CN" sz="3200" i="1">
                <a:latin typeface="Times New Roman" panose="02020603050405020304" pitchFamily="18" charset="0"/>
              </a:rPr>
              <a:t>=u</a:t>
            </a:r>
            <a:r>
              <a:rPr lang="en-US" altLang="zh-CN" sz="3200" baseline="-25000">
                <a:latin typeface="Times New Roman" panose="02020603050405020304" pitchFamily="18" charset="0"/>
              </a:rPr>
              <a:t>31Y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38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38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38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8" dur="500"/>
                                        <p:tgtEl>
                                          <p:spTgt spid="6338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38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38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8" dur="500"/>
                                        <p:tgtEl>
                                          <p:spTgt spid="6338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3" dur="300"/>
                                        <p:tgtEl>
                                          <p:spTgt spid="6338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8" dur="500"/>
                                        <p:tgtEl>
                                          <p:spTgt spid="6338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3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0" fill="hold"/>
                                        <p:tgtEl>
                                          <p:spTgt spid="633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0" fill="hold"/>
                                        <p:tgtEl>
                                          <p:spTgt spid="633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3858" grpId="0" autoUpdateAnimBg="0"/>
      <p:bldP spid="633882" grpId="0" autoUpdateAnimBg="0"/>
      <p:bldP spid="633883" grpId="0" autoUpdateAnimBg="0"/>
      <p:bldP spid="633884" grpId="0" autoUpdateAnimBg="0"/>
      <p:bldP spid="633885" grpId="0" autoUpdateAnimBg="0"/>
      <p:bldP spid="633886" grpId="0" autoUpdateAnimBg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882" name="Text Box 2"/>
          <p:cNvSpPr txBox="1">
            <a:spLocks noChangeArrowheads="1"/>
          </p:cNvSpPr>
          <p:nvPr/>
        </p:nvSpPr>
        <p:spPr bwMode="auto">
          <a:xfrm>
            <a:off x="4689475" y="3581400"/>
            <a:ext cx="31432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>
                <a:latin typeface="Times New Roman" panose="02020603050405020304" pitchFamily="18" charset="0"/>
              </a:rPr>
              <a:t>Y</a:t>
            </a:r>
            <a:r>
              <a:rPr lang="zh-CN" altLang="en-US">
                <a:latin typeface="Times New Roman" panose="02020603050405020304" pitchFamily="18" charset="0"/>
              </a:rPr>
              <a:t>接: 用电流表示电压</a:t>
            </a:r>
          </a:p>
        </p:txBody>
      </p:sp>
      <p:sp>
        <p:nvSpPr>
          <p:cNvPr id="634883" name="Text Box 3"/>
          <p:cNvSpPr txBox="1">
            <a:spLocks noChangeArrowheads="1"/>
          </p:cNvSpPr>
          <p:nvPr/>
        </p:nvSpPr>
        <p:spPr bwMode="auto">
          <a:xfrm>
            <a:off x="5257800" y="4114800"/>
            <a:ext cx="25908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12Y</a:t>
            </a:r>
            <a:r>
              <a:rPr lang="en-US" altLang="zh-CN" i="1">
                <a:latin typeface="Times New Roman" panose="02020603050405020304" pitchFamily="18" charset="0"/>
              </a:rPr>
              <a:t>=R</a:t>
            </a:r>
            <a:r>
              <a:rPr lang="en-US" altLang="zh-CN" baseline="-25000">
                <a:latin typeface="Times New Roman" panose="02020603050405020304" pitchFamily="18" charset="0"/>
              </a:rPr>
              <a:t>1</a:t>
            </a: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1Y</a:t>
            </a:r>
            <a:r>
              <a:rPr lang="en-US" altLang="zh-CN" i="1">
                <a:latin typeface="Times New Roman" panose="02020603050405020304" pitchFamily="18" charset="0"/>
              </a:rPr>
              <a:t>–R</a:t>
            </a:r>
            <a:r>
              <a:rPr lang="en-US" altLang="zh-CN" baseline="-25000">
                <a:latin typeface="Times New Roman" panose="02020603050405020304" pitchFamily="18" charset="0"/>
              </a:rPr>
              <a:t>2</a:t>
            </a: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2Y</a:t>
            </a:r>
            <a:r>
              <a:rPr lang="en-US" altLang="zh-CN">
                <a:latin typeface="Times New Roman" panose="02020603050405020304" pitchFamily="18" charset="0"/>
              </a:rPr>
              <a:t>     </a:t>
            </a:r>
          </a:p>
        </p:txBody>
      </p:sp>
      <p:sp>
        <p:nvSpPr>
          <p:cNvPr id="634884" name="Text Box 4"/>
          <p:cNvSpPr txBox="1">
            <a:spLocks noChangeArrowheads="1"/>
          </p:cNvSpPr>
          <p:nvPr/>
        </p:nvSpPr>
        <p:spPr bwMode="auto">
          <a:xfrm>
            <a:off x="533400" y="3657600"/>
            <a:ext cx="3352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zh-CN" altLang="en-US">
                <a:latin typeface="Times New Roman" panose="02020603050405020304" pitchFamily="18" charset="0"/>
              </a:rPr>
              <a:t>接: 用电压表示电流</a:t>
            </a:r>
          </a:p>
        </p:txBody>
      </p:sp>
      <p:sp>
        <p:nvSpPr>
          <p:cNvPr id="634885" name="Rectangle 5"/>
          <p:cNvSpPr>
            <a:spLocks noChangeArrowheads="1"/>
          </p:cNvSpPr>
          <p:nvPr/>
        </p:nvSpPr>
        <p:spPr bwMode="auto">
          <a:xfrm>
            <a:off x="5260975" y="5638800"/>
            <a:ext cx="220662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1Y</a:t>
            </a:r>
            <a:r>
              <a:rPr lang="en-US" altLang="zh-CN" i="1">
                <a:latin typeface="Times New Roman" panose="02020603050405020304" pitchFamily="18" charset="0"/>
              </a:rPr>
              <a:t>+i</a:t>
            </a:r>
            <a:r>
              <a:rPr lang="en-US" altLang="zh-CN" baseline="-25000">
                <a:latin typeface="Times New Roman" panose="02020603050405020304" pitchFamily="18" charset="0"/>
              </a:rPr>
              <a:t>2Y</a:t>
            </a:r>
            <a:r>
              <a:rPr lang="en-US" altLang="zh-CN" i="1">
                <a:latin typeface="Times New Roman" panose="02020603050405020304" pitchFamily="18" charset="0"/>
              </a:rPr>
              <a:t>+i</a:t>
            </a:r>
            <a:r>
              <a:rPr lang="en-US" altLang="zh-CN" baseline="-25000">
                <a:latin typeface="Times New Roman" panose="02020603050405020304" pitchFamily="18" charset="0"/>
              </a:rPr>
              <a:t>3Y </a:t>
            </a:r>
            <a:r>
              <a:rPr lang="en-US" altLang="zh-CN" i="1">
                <a:latin typeface="Times New Roman" panose="02020603050405020304" pitchFamily="18" charset="0"/>
              </a:rPr>
              <a:t>= </a:t>
            </a:r>
            <a:r>
              <a:rPr lang="en-US" altLang="zh-CN">
                <a:latin typeface="Times New Roman" panose="02020603050405020304" pitchFamily="18" charset="0"/>
              </a:rPr>
              <a:t>0</a:t>
            </a:r>
            <a:r>
              <a:rPr lang="en-US" altLang="zh-CN" i="1">
                <a:latin typeface="Times New Roman" panose="02020603050405020304" pitchFamily="18" charset="0"/>
              </a:rPr>
              <a:t>   </a:t>
            </a:r>
          </a:p>
        </p:txBody>
      </p:sp>
      <p:sp>
        <p:nvSpPr>
          <p:cNvPr id="634886" name="Rectangle 6"/>
          <p:cNvSpPr>
            <a:spLocks noChangeArrowheads="1"/>
          </p:cNvSpPr>
          <p:nvPr/>
        </p:nvSpPr>
        <p:spPr bwMode="auto">
          <a:xfrm>
            <a:off x="5267325" y="5105400"/>
            <a:ext cx="25812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31Y</a:t>
            </a:r>
            <a:r>
              <a:rPr lang="en-US" altLang="zh-CN" i="1">
                <a:latin typeface="Times New Roman" panose="02020603050405020304" pitchFamily="18" charset="0"/>
              </a:rPr>
              <a:t>=R</a:t>
            </a:r>
            <a:r>
              <a:rPr lang="en-US" altLang="zh-CN" baseline="-25000">
                <a:latin typeface="Times New Roman" panose="02020603050405020304" pitchFamily="18" charset="0"/>
              </a:rPr>
              <a:t>3</a:t>
            </a: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3Y </a:t>
            </a:r>
            <a:r>
              <a:rPr lang="en-US" altLang="zh-CN" i="1">
                <a:latin typeface="Times New Roman" panose="02020603050405020304" pitchFamily="18" charset="0"/>
              </a:rPr>
              <a:t>– R</a:t>
            </a:r>
            <a:r>
              <a:rPr lang="en-US" altLang="zh-CN" baseline="-25000">
                <a:latin typeface="Times New Roman" panose="02020603050405020304" pitchFamily="18" charset="0"/>
              </a:rPr>
              <a:t>1</a:t>
            </a: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1Y</a:t>
            </a:r>
            <a:r>
              <a:rPr lang="en-US" altLang="zh-CN">
                <a:latin typeface="Times New Roman" panose="02020603050405020304" pitchFamily="18" charset="0"/>
              </a:rPr>
              <a:t>  </a:t>
            </a:r>
          </a:p>
        </p:txBody>
      </p:sp>
      <p:sp>
        <p:nvSpPr>
          <p:cNvPr id="634887" name="Rectangle 7"/>
          <p:cNvSpPr>
            <a:spLocks noChangeArrowheads="1"/>
          </p:cNvSpPr>
          <p:nvPr/>
        </p:nvSpPr>
        <p:spPr bwMode="auto">
          <a:xfrm>
            <a:off x="5267325" y="4613275"/>
            <a:ext cx="2505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23Y</a:t>
            </a:r>
            <a:r>
              <a:rPr lang="en-US" altLang="zh-CN" i="1">
                <a:latin typeface="Times New Roman" panose="02020603050405020304" pitchFamily="18" charset="0"/>
              </a:rPr>
              <a:t>=R</a:t>
            </a:r>
            <a:r>
              <a:rPr lang="en-US" altLang="zh-CN" baseline="-25000">
                <a:latin typeface="Times New Roman" panose="02020603050405020304" pitchFamily="18" charset="0"/>
              </a:rPr>
              <a:t>2</a:t>
            </a: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2Y </a:t>
            </a:r>
            <a:r>
              <a:rPr lang="en-US" altLang="zh-CN" i="1">
                <a:latin typeface="Times New Roman" panose="02020603050405020304" pitchFamily="18" charset="0"/>
              </a:rPr>
              <a:t>– R</a:t>
            </a:r>
            <a:r>
              <a:rPr lang="en-US" altLang="zh-CN" baseline="-25000">
                <a:latin typeface="Times New Roman" panose="02020603050405020304" pitchFamily="18" charset="0"/>
              </a:rPr>
              <a:t>3</a:t>
            </a: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3Y</a:t>
            </a:r>
            <a:r>
              <a:rPr lang="en-US" altLang="zh-CN"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634888" name="Rectangle 8"/>
          <p:cNvSpPr>
            <a:spLocks noChangeArrowheads="1"/>
          </p:cNvSpPr>
          <p:nvPr/>
        </p:nvSpPr>
        <p:spPr bwMode="auto">
          <a:xfrm>
            <a:off x="609600" y="5334000"/>
            <a:ext cx="33274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3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</a:t>
            </a:r>
            <a:r>
              <a:rPr lang="en-US" altLang="zh-CN" i="1">
                <a:latin typeface="Times New Roman" panose="02020603050405020304" pitchFamily="18" charset="0"/>
              </a:rPr>
              <a:t>=u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31 </a:t>
            </a:r>
            <a:r>
              <a:rPr lang="en-US" altLang="zh-CN" i="1">
                <a:latin typeface="Times New Roman" panose="02020603050405020304" pitchFamily="18" charset="0"/>
              </a:rPr>
              <a:t>– u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</a:p>
        </p:txBody>
      </p:sp>
      <p:sp>
        <p:nvSpPr>
          <p:cNvPr id="634889" name="Rectangle 9"/>
          <p:cNvSpPr>
            <a:spLocks noChangeArrowheads="1"/>
          </p:cNvSpPr>
          <p:nvPr/>
        </p:nvSpPr>
        <p:spPr bwMode="auto">
          <a:xfrm>
            <a:off x="609600" y="4727575"/>
            <a:ext cx="317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2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</a:t>
            </a:r>
            <a:r>
              <a:rPr lang="en-US" altLang="zh-CN" i="1">
                <a:latin typeface="Times New Roman" panose="02020603050405020304" pitchFamily="18" charset="0"/>
              </a:rPr>
              <a:t>=u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23 </a:t>
            </a:r>
            <a:r>
              <a:rPr lang="en-US" altLang="zh-CN" i="1">
                <a:latin typeface="Times New Roman" panose="02020603050405020304" pitchFamily="18" charset="0"/>
              </a:rPr>
              <a:t>– u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634891" name="Line 11"/>
          <p:cNvSpPr>
            <a:spLocks noChangeShapeType="1"/>
          </p:cNvSpPr>
          <p:nvPr/>
        </p:nvSpPr>
        <p:spPr bwMode="auto">
          <a:xfrm>
            <a:off x="1524000" y="2420938"/>
            <a:ext cx="18669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892" name="Line 12"/>
          <p:cNvSpPr>
            <a:spLocks noChangeShapeType="1"/>
          </p:cNvSpPr>
          <p:nvPr/>
        </p:nvSpPr>
        <p:spPr bwMode="auto">
          <a:xfrm flipH="1" flipV="1">
            <a:off x="2414588" y="1012825"/>
            <a:ext cx="976312" cy="1408113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634893" name="AutoShape 13"/>
          <p:cNvCxnSpPr>
            <a:cxnSpLocks noChangeShapeType="1"/>
            <a:stCxn id="634892" idx="1"/>
            <a:endCxn id="634891" idx="0"/>
          </p:cNvCxnSpPr>
          <p:nvPr/>
        </p:nvCxnSpPr>
        <p:spPr bwMode="auto">
          <a:xfrm flipH="1">
            <a:off x="1524000" y="1004888"/>
            <a:ext cx="892175" cy="1401762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oval" w="sm" len="sm"/>
            <a:tailEnd type="oval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4894" name="Line 14"/>
          <p:cNvSpPr>
            <a:spLocks noChangeShapeType="1"/>
          </p:cNvSpPr>
          <p:nvPr/>
        </p:nvSpPr>
        <p:spPr bwMode="auto">
          <a:xfrm>
            <a:off x="2209800" y="45720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cxnSp>
        <p:nvCxnSpPr>
          <p:cNvPr id="634895" name="AutoShape 15"/>
          <p:cNvCxnSpPr>
            <a:cxnSpLocks noChangeShapeType="1"/>
          </p:cNvCxnSpPr>
          <p:nvPr/>
        </p:nvCxnSpPr>
        <p:spPr bwMode="auto">
          <a:xfrm flipH="1">
            <a:off x="1524000" y="1012825"/>
            <a:ext cx="890588" cy="1408113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 type="oval" w="med" len="med"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634896" name="Rectangle 16"/>
          <p:cNvSpPr>
            <a:spLocks noChangeArrowheads="1"/>
          </p:cNvSpPr>
          <p:nvPr/>
        </p:nvSpPr>
        <p:spPr bwMode="auto">
          <a:xfrm rot="-5400000">
            <a:off x="2340768" y="2193132"/>
            <a:ext cx="195263" cy="4572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34897" name="Rectangle 17"/>
          <p:cNvSpPr>
            <a:spLocks noChangeArrowheads="1"/>
          </p:cNvSpPr>
          <p:nvPr/>
        </p:nvSpPr>
        <p:spPr bwMode="auto">
          <a:xfrm rot="-2268645">
            <a:off x="2819400" y="1482725"/>
            <a:ext cx="190500" cy="4699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34898" name="Rectangle 18"/>
          <p:cNvSpPr>
            <a:spLocks noChangeArrowheads="1"/>
          </p:cNvSpPr>
          <p:nvPr/>
        </p:nvSpPr>
        <p:spPr bwMode="auto">
          <a:xfrm rot="2115987">
            <a:off x="1885950" y="1482725"/>
            <a:ext cx="190500" cy="4699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34899" name="Text Box 19"/>
          <p:cNvSpPr txBox="1">
            <a:spLocks noChangeArrowheads="1"/>
          </p:cNvSpPr>
          <p:nvPr/>
        </p:nvSpPr>
        <p:spPr bwMode="auto">
          <a:xfrm>
            <a:off x="1238250" y="1365250"/>
            <a:ext cx="838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00" name="Text Box 20"/>
          <p:cNvSpPr txBox="1">
            <a:spLocks noChangeArrowheads="1"/>
          </p:cNvSpPr>
          <p:nvPr/>
        </p:nvSpPr>
        <p:spPr bwMode="auto">
          <a:xfrm>
            <a:off x="2971800" y="1306513"/>
            <a:ext cx="7270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01" name="Text Box 21"/>
          <p:cNvSpPr txBox="1">
            <a:spLocks noChangeArrowheads="1"/>
          </p:cNvSpPr>
          <p:nvPr/>
        </p:nvSpPr>
        <p:spPr bwMode="auto">
          <a:xfrm>
            <a:off x="2057400" y="2498725"/>
            <a:ext cx="7937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02" name="Text Box 22"/>
          <p:cNvSpPr txBox="1">
            <a:spLocks noChangeArrowheads="1"/>
          </p:cNvSpPr>
          <p:nvPr/>
        </p:nvSpPr>
        <p:spPr bwMode="auto">
          <a:xfrm>
            <a:off x="3657600" y="2057400"/>
            <a:ext cx="66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3 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baseline="300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634903" name="Text Box 23"/>
          <p:cNvSpPr txBox="1">
            <a:spLocks noChangeArrowheads="1"/>
          </p:cNvSpPr>
          <p:nvPr/>
        </p:nvSpPr>
        <p:spPr bwMode="auto">
          <a:xfrm>
            <a:off x="685800" y="19812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2 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baseline="30000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634904" name="Text Box 24"/>
          <p:cNvSpPr txBox="1">
            <a:spLocks noChangeArrowheads="1"/>
          </p:cNvSpPr>
          <p:nvPr/>
        </p:nvSpPr>
        <p:spPr bwMode="auto">
          <a:xfrm>
            <a:off x="1676400" y="4572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05" name="Line 25"/>
          <p:cNvSpPr>
            <a:spLocks noChangeShapeType="1"/>
          </p:cNvSpPr>
          <p:nvPr/>
        </p:nvSpPr>
        <p:spPr bwMode="auto">
          <a:xfrm>
            <a:off x="2362200" y="387350"/>
            <a:ext cx="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06" name="Line 26"/>
          <p:cNvSpPr>
            <a:spLocks noChangeShapeType="1"/>
          </p:cNvSpPr>
          <p:nvPr/>
        </p:nvSpPr>
        <p:spPr bwMode="auto">
          <a:xfrm>
            <a:off x="2438400" y="542925"/>
            <a:ext cx="0" cy="0"/>
          </a:xfrm>
          <a:prstGeom prst="line">
            <a:avLst/>
          </a:prstGeom>
          <a:noFill/>
          <a:ln w="1905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07" name="Line 27"/>
          <p:cNvSpPr>
            <a:spLocks noChangeShapeType="1"/>
          </p:cNvSpPr>
          <p:nvPr/>
        </p:nvSpPr>
        <p:spPr bwMode="auto">
          <a:xfrm flipV="1">
            <a:off x="2406650" y="387350"/>
            <a:ext cx="0" cy="6254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08" name="Freeform 28"/>
          <p:cNvSpPr>
            <a:spLocks/>
          </p:cNvSpPr>
          <p:nvPr/>
        </p:nvSpPr>
        <p:spPr bwMode="auto">
          <a:xfrm>
            <a:off x="895350" y="2420938"/>
            <a:ext cx="628650" cy="398462"/>
          </a:xfrm>
          <a:custGeom>
            <a:avLst/>
            <a:gdLst>
              <a:gd name="T0" fmla="*/ 396 w 396"/>
              <a:gd name="T1" fmla="*/ 0 h 251"/>
              <a:gd name="T2" fmla="*/ 0 w 396"/>
              <a:gd name="T3" fmla="*/ 251 h 251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96" h="251">
                <a:moveTo>
                  <a:pt x="396" y="0"/>
                </a:moveTo>
                <a:lnTo>
                  <a:pt x="0" y="251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09" name="Freeform 29"/>
          <p:cNvSpPr>
            <a:spLocks/>
          </p:cNvSpPr>
          <p:nvPr/>
        </p:nvSpPr>
        <p:spPr bwMode="auto">
          <a:xfrm>
            <a:off x="3352800" y="2420938"/>
            <a:ext cx="533400" cy="388937"/>
          </a:xfrm>
          <a:custGeom>
            <a:avLst/>
            <a:gdLst>
              <a:gd name="T0" fmla="*/ 0 w 336"/>
              <a:gd name="T1" fmla="*/ 0 h 245"/>
              <a:gd name="T2" fmla="*/ 336 w 336"/>
              <a:gd name="T3" fmla="*/ 245 h 24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36" h="245">
                <a:moveTo>
                  <a:pt x="0" y="0"/>
                </a:moveTo>
                <a:lnTo>
                  <a:pt x="336" y="245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10" name="Freeform 30"/>
          <p:cNvSpPr>
            <a:spLocks/>
          </p:cNvSpPr>
          <p:nvPr/>
        </p:nvSpPr>
        <p:spPr bwMode="auto">
          <a:xfrm>
            <a:off x="838200" y="2362200"/>
            <a:ext cx="481013" cy="268288"/>
          </a:xfrm>
          <a:custGeom>
            <a:avLst/>
            <a:gdLst>
              <a:gd name="T0" fmla="*/ 0 w 303"/>
              <a:gd name="T1" fmla="*/ 169 h 169"/>
              <a:gd name="T2" fmla="*/ 303 w 303"/>
              <a:gd name="T3" fmla="*/ 0 h 169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303" h="169">
                <a:moveTo>
                  <a:pt x="0" y="169"/>
                </a:moveTo>
                <a:lnTo>
                  <a:pt x="303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11" name="Freeform 31"/>
          <p:cNvSpPr>
            <a:spLocks/>
          </p:cNvSpPr>
          <p:nvPr/>
        </p:nvSpPr>
        <p:spPr bwMode="auto">
          <a:xfrm>
            <a:off x="3549650" y="2366963"/>
            <a:ext cx="469900" cy="309562"/>
          </a:xfrm>
          <a:custGeom>
            <a:avLst/>
            <a:gdLst>
              <a:gd name="T0" fmla="*/ 296 w 296"/>
              <a:gd name="T1" fmla="*/ 195 h 195"/>
              <a:gd name="T2" fmla="*/ 0 w 296"/>
              <a:gd name="T3" fmla="*/ 0 h 195"/>
            </a:gdLst>
            <a:ahLst/>
            <a:cxnLst>
              <a:cxn ang="0">
                <a:pos x="T0" y="T1"/>
              </a:cxn>
              <a:cxn ang="0">
                <a:pos x="T2" y="T3"/>
              </a:cxn>
            </a:cxnLst>
            <a:rect l="0" t="0" r="r" b="b"/>
            <a:pathLst>
              <a:path w="296" h="195">
                <a:moveTo>
                  <a:pt x="296" y="195"/>
                </a:moveTo>
                <a:lnTo>
                  <a:pt x="0" y="0"/>
                </a:lnTo>
              </a:path>
            </a:pathLst>
          </a:custGeom>
          <a:noFill/>
          <a:ln w="19050" cmpd="sng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12" name="Text Box 32"/>
          <p:cNvSpPr txBox="1">
            <a:spLocks noChangeArrowheads="1"/>
          </p:cNvSpPr>
          <p:nvPr/>
        </p:nvSpPr>
        <p:spPr bwMode="auto">
          <a:xfrm>
            <a:off x="2438400" y="6096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34913" name="Text Box 33"/>
          <p:cNvSpPr txBox="1">
            <a:spLocks noChangeArrowheads="1"/>
          </p:cNvSpPr>
          <p:nvPr/>
        </p:nvSpPr>
        <p:spPr bwMode="auto">
          <a:xfrm>
            <a:off x="1295400" y="25146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34914" name="Text Box 34"/>
          <p:cNvSpPr txBox="1">
            <a:spLocks noChangeArrowheads="1"/>
          </p:cNvSpPr>
          <p:nvPr/>
        </p:nvSpPr>
        <p:spPr bwMode="auto">
          <a:xfrm>
            <a:off x="3124200" y="2514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634915" name="Text Box 35"/>
          <p:cNvSpPr txBox="1">
            <a:spLocks noChangeArrowheads="1"/>
          </p:cNvSpPr>
          <p:nvPr/>
        </p:nvSpPr>
        <p:spPr bwMode="auto">
          <a:xfrm>
            <a:off x="1600200" y="228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16" name="Text Box 36"/>
          <p:cNvSpPr txBox="1">
            <a:spLocks noChangeArrowheads="1"/>
          </p:cNvSpPr>
          <p:nvPr/>
        </p:nvSpPr>
        <p:spPr bwMode="auto">
          <a:xfrm>
            <a:off x="914400" y="2743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17" name="Text Box 37"/>
          <p:cNvSpPr txBox="1">
            <a:spLocks noChangeArrowheads="1"/>
          </p:cNvSpPr>
          <p:nvPr/>
        </p:nvSpPr>
        <p:spPr bwMode="auto">
          <a:xfrm>
            <a:off x="4114800" y="2209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18" name="Text Box 38"/>
          <p:cNvSpPr txBox="1">
            <a:spLocks noChangeArrowheads="1"/>
          </p:cNvSpPr>
          <p:nvPr/>
        </p:nvSpPr>
        <p:spPr bwMode="auto">
          <a:xfrm>
            <a:off x="2590800" y="228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19" name="Text Box 39"/>
          <p:cNvSpPr txBox="1">
            <a:spLocks noChangeArrowheads="1"/>
          </p:cNvSpPr>
          <p:nvPr/>
        </p:nvSpPr>
        <p:spPr bwMode="auto">
          <a:xfrm>
            <a:off x="381000" y="21336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20" name="Text Box 40"/>
          <p:cNvSpPr txBox="1">
            <a:spLocks noChangeArrowheads="1"/>
          </p:cNvSpPr>
          <p:nvPr/>
        </p:nvSpPr>
        <p:spPr bwMode="auto">
          <a:xfrm>
            <a:off x="3429000" y="2743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21" name="Text Box 41"/>
          <p:cNvSpPr txBox="1">
            <a:spLocks noChangeArrowheads="1"/>
          </p:cNvSpPr>
          <p:nvPr/>
        </p:nvSpPr>
        <p:spPr bwMode="auto">
          <a:xfrm>
            <a:off x="609600" y="10668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22" name="Text Box 42"/>
          <p:cNvSpPr txBox="1">
            <a:spLocks noChangeArrowheads="1"/>
          </p:cNvSpPr>
          <p:nvPr/>
        </p:nvSpPr>
        <p:spPr bwMode="auto">
          <a:xfrm>
            <a:off x="2057400" y="28956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23" name="Text Box 43"/>
          <p:cNvSpPr txBox="1">
            <a:spLocks noChangeArrowheads="1"/>
          </p:cNvSpPr>
          <p:nvPr/>
        </p:nvSpPr>
        <p:spPr bwMode="auto">
          <a:xfrm>
            <a:off x="3276600" y="9906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25" name="Line 45"/>
          <p:cNvSpPr>
            <a:spLocks noChangeShapeType="1"/>
          </p:cNvSpPr>
          <p:nvPr/>
        </p:nvSpPr>
        <p:spPr bwMode="auto">
          <a:xfrm>
            <a:off x="6629400" y="533400"/>
            <a:ext cx="0" cy="13716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oval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26" name="Line 46"/>
          <p:cNvSpPr>
            <a:spLocks noChangeShapeType="1"/>
          </p:cNvSpPr>
          <p:nvPr/>
        </p:nvSpPr>
        <p:spPr bwMode="auto">
          <a:xfrm flipH="1">
            <a:off x="5334000" y="1905000"/>
            <a:ext cx="1295400" cy="100965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27" name="Line 47"/>
          <p:cNvSpPr>
            <a:spLocks noChangeShapeType="1"/>
          </p:cNvSpPr>
          <p:nvPr/>
        </p:nvSpPr>
        <p:spPr bwMode="auto">
          <a:xfrm>
            <a:off x="6629400" y="1905000"/>
            <a:ext cx="1371600" cy="914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28" name="Rectangle 48"/>
          <p:cNvSpPr>
            <a:spLocks noChangeArrowheads="1"/>
          </p:cNvSpPr>
          <p:nvPr/>
        </p:nvSpPr>
        <p:spPr bwMode="auto">
          <a:xfrm rot="3373426">
            <a:off x="6000750" y="2114550"/>
            <a:ext cx="190500" cy="4572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34929" name="Rectangle 49"/>
          <p:cNvSpPr>
            <a:spLocks noChangeArrowheads="1"/>
          </p:cNvSpPr>
          <p:nvPr/>
        </p:nvSpPr>
        <p:spPr bwMode="auto">
          <a:xfrm rot="-3340663">
            <a:off x="7105650" y="2057400"/>
            <a:ext cx="190500" cy="4572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34930" name="Rectangle 50"/>
          <p:cNvSpPr>
            <a:spLocks noChangeArrowheads="1"/>
          </p:cNvSpPr>
          <p:nvPr/>
        </p:nvSpPr>
        <p:spPr bwMode="auto">
          <a:xfrm>
            <a:off x="6534150" y="1143000"/>
            <a:ext cx="190500" cy="457200"/>
          </a:xfrm>
          <a:prstGeom prst="rect">
            <a:avLst/>
          </a:prstGeom>
          <a:solidFill>
            <a:srgbClr val="590322"/>
          </a:solidFill>
          <a:ln w="19050">
            <a:solidFill>
              <a:schemeClr val="tx2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zh-CN" altLang="en-US"/>
          </a:p>
        </p:txBody>
      </p:sp>
      <p:sp>
        <p:nvSpPr>
          <p:cNvPr id="634931" name="Text Box 51"/>
          <p:cNvSpPr txBox="1">
            <a:spLocks noChangeArrowheads="1"/>
          </p:cNvSpPr>
          <p:nvPr/>
        </p:nvSpPr>
        <p:spPr bwMode="auto">
          <a:xfrm>
            <a:off x="6705600" y="11430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1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32" name="Text Box 52"/>
          <p:cNvSpPr txBox="1">
            <a:spLocks noChangeArrowheads="1"/>
          </p:cNvSpPr>
          <p:nvPr/>
        </p:nvSpPr>
        <p:spPr bwMode="auto">
          <a:xfrm>
            <a:off x="5638800" y="1828800"/>
            <a:ext cx="533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2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33" name="Text Box 53"/>
          <p:cNvSpPr txBox="1">
            <a:spLocks noChangeArrowheads="1"/>
          </p:cNvSpPr>
          <p:nvPr/>
        </p:nvSpPr>
        <p:spPr bwMode="auto">
          <a:xfrm>
            <a:off x="7162800" y="1828800"/>
            <a:ext cx="5111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latin typeface="Times New Roman" panose="02020603050405020304" pitchFamily="18" charset="0"/>
              </a:rPr>
              <a:t>3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34" name="Text Box 54"/>
          <p:cNvSpPr txBox="1">
            <a:spLocks noChangeArrowheads="1"/>
          </p:cNvSpPr>
          <p:nvPr/>
        </p:nvSpPr>
        <p:spPr bwMode="auto">
          <a:xfrm>
            <a:off x="5943600" y="3810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1Y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4935" name="Text Box 55"/>
          <p:cNvSpPr txBox="1">
            <a:spLocks noChangeArrowheads="1"/>
          </p:cNvSpPr>
          <p:nvPr/>
        </p:nvSpPr>
        <p:spPr bwMode="auto">
          <a:xfrm>
            <a:off x="5029200" y="20574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2Y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36" name="Text Box 56"/>
          <p:cNvSpPr txBox="1">
            <a:spLocks noChangeArrowheads="1"/>
          </p:cNvSpPr>
          <p:nvPr/>
        </p:nvSpPr>
        <p:spPr bwMode="auto">
          <a:xfrm>
            <a:off x="7848600" y="21336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3Y</a:t>
            </a:r>
            <a:endParaRPr lang="en-US" altLang="zh-CN">
              <a:latin typeface="Times New Roman" panose="02020603050405020304" pitchFamily="18" charset="0"/>
            </a:endParaRPr>
          </a:p>
        </p:txBody>
      </p:sp>
      <p:sp>
        <p:nvSpPr>
          <p:cNvPr id="634937" name="Line 57"/>
          <p:cNvSpPr>
            <a:spLocks noChangeShapeType="1"/>
          </p:cNvSpPr>
          <p:nvPr/>
        </p:nvSpPr>
        <p:spPr bwMode="auto">
          <a:xfrm>
            <a:off x="6477000" y="533400"/>
            <a:ext cx="0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38" name="Line 58"/>
          <p:cNvSpPr>
            <a:spLocks noChangeShapeType="1"/>
          </p:cNvSpPr>
          <p:nvPr/>
        </p:nvSpPr>
        <p:spPr bwMode="auto">
          <a:xfrm rot="-7751596">
            <a:off x="5447506" y="2324894"/>
            <a:ext cx="1588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39" name="Line 59"/>
          <p:cNvSpPr>
            <a:spLocks noChangeShapeType="1"/>
          </p:cNvSpPr>
          <p:nvPr/>
        </p:nvSpPr>
        <p:spPr bwMode="auto">
          <a:xfrm rot="-14240785">
            <a:off x="7809706" y="2248694"/>
            <a:ext cx="1588" cy="533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stealth" w="sm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40" name="Oval 60"/>
          <p:cNvSpPr>
            <a:spLocks noChangeArrowheads="1"/>
          </p:cNvSpPr>
          <p:nvPr/>
        </p:nvSpPr>
        <p:spPr bwMode="auto">
          <a:xfrm>
            <a:off x="5486400" y="2711450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41" name="Oval 61"/>
          <p:cNvSpPr>
            <a:spLocks noChangeArrowheads="1"/>
          </p:cNvSpPr>
          <p:nvPr/>
        </p:nvSpPr>
        <p:spPr bwMode="auto">
          <a:xfrm>
            <a:off x="6553200" y="609600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42" name="Oval 62"/>
          <p:cNvSpPr>
            <a:spLocks noChangeArrowheads="1"/>
          </p:cNvSpPr>
          <p:nvPr/>
        </p:nvSpPr>
        <p:spPr bwMode="auto">
          <a:xfrm>
            <a:off x="7696200" y="2590800"/>
            <a:ext cx="107950" cy="107950"/>
          </a:xfrm>
          <a:prstGeom prst="ellipse">
            <a:avLst/>
          </a:prstGeom>
          <a:solidFill>
            <a:schemeClr val="tx1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43" name="Text Box 63"/>
          <p:cNvSpPr txBox="1">
            <a:spLocks noChangeArrowheads="1"/>
          </p:cNvSpPr>
          <p:nvPr/>
        </p:nvSpPr>
        <p:spPr bwMode="auto">
          <a:xfrm>
            <a:off x="6705600" y="4572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1</a:t>
            </a:r>
          </a:p>
        </p:txBody>
      </p:sp>
      <p:sp>
        <p:nvSpPr>
          <p:cNvPr id="634944" name="Text Box 64"/>
          <p:cNvSpPr txBox="1">
            <a:spLocks noChangeArrowheads="1"/>
          </p:cNvSpPr>
          <p:nvPr/>
        </p:nvSpPr>
        <p:spPr bwMode="auto">
          <a:xfrm>
            <a:off x="5638800" y="25908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2</a:t>
            </a:r>
          </a:p>
        </p:txBody>
      </p:sp>
      <p:sp>
        <p:nvSpPr>
          <p:cNvPr id="634945" name="Text Box 65"/>
          <p:cNvSpPr txBox="1">
            <a:spLocks noChangeArrowheads="1"/>
          </p:cNvSpPr>
          <p:nvPr/>
        </p:nvSpPr>
        <p:spPr bwMode="auto">
          <a:xfrm>
            <a:off x="7391400" y="2590800"/>
            <a:ext cx="304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3</a:t>
            </a:r>
          </a:p>
        </p:txBody>
      </p:sp>
      <p:sp>
        <p:nvSpPr>
          <p:cNvPr id="634946" name="Text Box 66"/>
          <p:cNvSpPr txBox="1">
            <a:spLocks noChangeArrowheads="1"/>
          </p:cNvSpPr>
          <p:nvPr/>
        </p:nvSpPr>
        <p:spPr bwMode="auto">
          <a:xfrm>
            <a:off x="5715000" y="533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47" name="Text Box 67"/>
          <p:cNvSpPr txBox="1">
            <a:spLocks noChangeArrowheads="1"/>
          </p:cNvSpPr>
          <p:nvPr/>
        </p:nvSpPr>
        <p:spPr bwMode="auto">
          <a:xfrm>
            <a:off x="5410200" y="2819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48" name="Text Box 68"/>
          <p:cNvSpPr txBox="1">
            <a:spLocks noChangeArrowheads="1"/>
          </p:cNvSpPr>
          <p:nvPr/>
        </p:nvSpPr>
        <p:spPr bwMode="auto">
          <a:xfrm>
            <a:off x="8305800" y="22860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+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49" name="Text Box 69"/>
          <p:cNvSpPr txBox="1">
            <a:spLocks noChangeArrowheads="1"/>
          </p:cNvSpPr>
          <p:nvPr/>
        </p:nvSpPr>
        <p:spPr bwMode="auto">
          <a:xfrm>
            <a:off x="4724400" y="22860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50" name="Text Box 70"/>
          <p:cNvSpPr txBox="1">
            <a:spLocks noChangeArrowheads="1"/>
          </p:cNvSpPr>
          <p:nvPr/>
        </p:nvSpPr>
        <p:spPr bwMode="auto">
          <a:xfrm>
            <a:off x="7620000" y="27432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51" name="Text Box 71"/>
          <p:cNvSpPr txBox="1">
            <a:spLocks noChangeArrowheads="1"/>
          </p:cNvSpPr>
          <p:nvPr/>
        </p:nvSpPr>
        <p:spPr bwMode="auto">
          <a:xfrm>
            <a:off x="6934200" y="533400"/>
            <a:ext cx="381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–</a:t>
            </a:r>
            <a:endParaRPr lang="zh-CN" altLang="en-US" b="0">
              <a:latin typeface="Times New Roman" panose="02020603050405020304" pitchFamily="18" charset="0"/>
            </a:endParaRPr>
          </a:p>
        </p:txBody>
      </p:sp>
      <p:sp>
        <p:nvSpPr>
          <p:cNvPr id="634952" name="Text Box 72"/>
          <p:cNvSpPr txBox="1">
            <a:spLocks noChangeArrowheads="1"/>
          </p:cNvSpPr>
          <p:nvPr/>
        </p:nvSpPr>
        <p:spPr bwMode="auto">
          <a:xfrm>
            <a:off x="4953000" y="12954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12Y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53" name="Text Box 73"/>
          <p:cNvSpPr txBox="1">
            <a:spLocks noChangeArrowheads="1"/>
          </p:cNvSpPr>
          <p:nvPr/>
        </p:nvSpPr>
        <p:spPr bwMode="auto">
          <a:xfrm>
            <a:off x="6400800" y="28194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23Y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54" name="Text Box 74"/>
          <p:cNvSpPr txBox="1">
            <a:spLocks noChangeArrowheads="1"/>
          </p:cNvSpPr>
          <p:nvPr/>
        </p:nvSpPr>
        <p:spPr bwMode="auto">
          <a:xfrm>
            <a:off x="7543800" y="13716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905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u</a:t>
            </a:r>
            <a:r>
              <a:rPr lang="en-US" altLang="zh-CN" baseline="-25000">
                <a:latin typeface="Times New Roman" panose="02020603050405020304" pitchFamily="18" charset="0"/>
              </a:rPr>
              <a:t>31Y</a:t>
            </a:r>
            <a:endParaRPr lang="en-US" altLang="zh-CN" i="1">
              <a:latin typeface="Times New Roman" panose="02020603050405020304" pitchFamily="18" charset="0"/>
            </a:endParaRPr>
          </a:p>
        </p:txBody>
      </p:sp>
      <p:sp>
        <p:nvSpPr>
          <p:cNvPr id="634955" name="Text Box 75"/>
          <p:cNvSpPr txBox="1">
            <a:spLocks noChangeArrowheads="1"/>
          </p:cNvSpPr>
          <p:nvPr/>
        </p:nvSpPr>
        <p:spPr bwMode="auto">
          <a:xfrm>
            <a:off x="609600" y="41910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i="1">
                <a:latin typeface="Times New Roman" panose="02020603050405020304" pitchFamily="18" charset="0"/>
              </a:rPr>
              <a:t> =u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12 </a:t>
            </a:r>
            <a:r>
              <a:rPr lang="en-US" altLang="zh-CN" i="1">
                <a:latin typeface="Times New Roman" panose="02020603050405020304" pitchFamily="18" charset="0"/>
              </a:rPr>
              <a:t>– u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</a:p>
        </p:txBody>
      </p:sp>
      <p:sp>
        <p:nvSpPr>
          <p:cNvPr id="634956" name="AutoShape 76"/>
          <p:cNvSpPr>
            <a:spLocks/>
          </p:cNvSpPr>
          <p:nvPr/>
        </p:nvSpPr>
        <p:spPr bwMode="auto">
          <a:xfrm>
            <a:off x="3733800" y="4267200"/>
            <a:ext cx="228600" cy="1295400"/>
          </a:xfrm>
          <a:prstGeom prst="rightBrace">
            <a:avLst>
              <a:gd name="adj1" fmla="val 47222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34957" name="Text Box 77"/>
          <p:cNvSpPr txBox="1">
            <a:spLocks noChangeArrowheads="1"/>
          </p:cNvSpPr>
          <p:nvPr/>
        </p:nvSpPr>
        <p:spPr bwMode="auto">
          <a:xfrm>
            <a:off x="3962400" y="47244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(1)</a:t>
            </a:r>
          </a:p>
        </p:txBody>
      </p:sp>
      <p:sp>
        <p:nvSpPr>
          <p:cNvPr id="634958" name="AutoShape 78"/>
          <p:cNvSpPr>
            <a:spLocks/>
          </p:cNvSpPr>
          <p:nvPr/>
        </p:nvSpPr>
        <p:spPr bwMode="auto">
          <a:xfrm>
            <a:off x="7543800" y="4267200"/>
            <a:ext cx="304800" cy="1752600"/>
          </a:xfrm>
          <a:prstGeom prst="rightBrace">
            <a:avLst>
              <a:gd name="adj1" fmla="val 47917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4959" name="Text Box 79"/>
          <p:cNvSpPr txBox="1">
            <a:spLocks noChangeArrowheads="1"/>
          </p:cNvSpPr>
          <p:nvPr/>
        </p:nvSpPr>
        <p:spPr bwMode="auto">
          <a:xfrm>
            <a:off x="7848600" y="4876800"/>
            <a:ext cx="685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(2)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48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48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49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49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348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348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348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348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348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348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348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6348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6348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348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348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6348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6348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 nodeType="clickPar">
                      <p:stCondLst>
                        <p:cond delay="indefinite"/>
                      </p:stCondLst>
                      <p:childTnLst>
                        <p:par>
                          <p:cTn id="6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7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4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882" grpId="0" autoUpdateAnimBg="0"/>
      <p:bldP spid="634883" grpId="0" autoUpdateAnimBg="0"/>
      <p:bldP spid="634884" grpId="0" autoUpdateAnimBg="0"/>
      <p:bldP spid="634885" grpId="0" autoUpdateAnimBg="0"/>
      <p:bldP spid="634886" grpId="0" autoUpdateAnimBg="0"/>
      <p:bldP spid="634887" grpId="0" autoUpdateAnimBg="0"/>
      <p:bldP spid="634888" grpId="0" autoUpdateAnimBg="0"/>
      <p:bldP spid="634889" grpId="0" autoUpdateAnimBg="0"/>
      <p:bldP spid="634955" grpId="0" autoUpdateAnimBg="0"/>
      <p:bldP spid="634956" grpId="0" animBg="1" autoUpdateAnimBg="0"/>
      <p:bldP spid="634957" grpId="0" autoUpdateAnimBg="0"/>
      <p:bldP spid="634958" grpId="0" animBg="1"/>
      <p:bldP spid="634959" grpId="0" autoUpdateAnimBg="0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35906" name="Object 2"/>
          <p:cNvGraphicFramePr>
            <a:graphicFrameLocks noChangeAspect="1"/>
          </p:cNvGraphicFramePr>
          <p:nvPr/>
        </p:nvGraphicFramePr>
        <p:xfrm>
          <a:off x="469900" y="879475"/>
          <a:ext cx="3175000" cy="811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73" name="公式" r:id="rId3" imgW="1587240" imgH="406080" progId="Equation.3">
                  <p:embed/>
                </p:oleObj>
              </mc:Choice>
              <mc:Fallback>
                <p:oleObj name="公式" r:id="rId3" imgW="1587240" imgH="406080" progId="Equation.3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9900" y="879475"/>
                        <a:ext cx="3175000" cy="811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907" name="Object 3"/>
          <p:cNvGraphicFramePr>
            <a:graphicFrameLocks noChangeAspect="1"/>
          </p:cNvGraphicFramePr>
          <p:nvPr/>
        </p:nvGraphicFramePr>
        <p:xfrm>
          <a:off x="458788" y="1616075"/>
          <a:ext cx="3198812" cy="801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74" name="公式" r:id="rId5" imgW="1612800" imgH="406080" progId="Equation.3">
                  <p:embed/>
                </p:oleObj>
              </mc:Choice>
              <mc:Fallback>
                <p:oleObj name="公式" r:id="rId5" imgW="1612800" imgH="40608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8788" y="1616075"/>
                        <a:ext cx="3198812" cy="801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908" name="Object 4"/>
          <p:cNvGraphicFramePr>
            <a:graphicFrameLocks noChangeAspect="1"/>
          </p:cNvGraphicFramePr>
          <p:nvPr/>
        </p:nvGraphicFramePr>
        <p:xfrm>
          <a:off x="457200" y="2451100"/>
          <a:ext cx="3200400" cy="809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75" name="公式" r:id="rId7" imgW="1600200" imgH="406080" progId="Equation.3">
                  <p:embed/>
                </p:oleObj>
              </mc:Choice>
              <mc:Fallback>
                <p:oleObj name="公式" r:id="rId7" imgW="1600200" imgH="40608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2451100"/>
                        <a:ext cx="3200400" cy="8096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909" name="Text Box 5"/>
          <p:cNvSpPr txBox="1">
            <a:spLocks noChangeArrowheads="1"/>
          </p:cNvSpPr>
          <p:nvPr/>
        </p:nvSpPr>
        <p:spPr bwMode="auto">
          <a:xfrm>
            <a:off x="457200" y="304800"/>
            <a:ext cx="3276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由式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(2)</a:t>
            </a:r>
            <a:r>
              <a:rPr lang="zh-CN" altLang="en-US">
                <a:latin typeface="Times New Roman" panose="02020603050405020304" pitchFamily="18" charset="0"/>
              </a:rPr>
              <a:t>解得：</a:t>
            </a:r>
          </a:p>
        </p:txBody>
      </p:sp>
      <p:sp>
        <p:nvSpPr>
          <p:cNvPr id="635910" name="Rectangle 6"/>
          <p:cNvSpPr>
            <a:spLocks noChangeArrowheads="1"/>
          </p:cNvSpPr>
          <p:nvPr/>
        </p:nvSpPr>
        <p:spPr bwMode="auto">
          <a:xfrm>
            <a:off x="4953000" y="2209800"/>
            <a:ext cx="3327400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lnSpc>
                <a:spcPct val="70000"/>
              </a:lnSpc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3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</a:t>
            </a:r>
            <a:r>
              <a:rPr lang="en-US" altLang="zh-CN" i="1">
                <a:latin typeface="Times New Roman" panose="02020603050405020304" pitchFamily="18" charset="0"/>
              </a:rPr>
              <a:t>=u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31 </a:t>
            </a:r>
            <a:r>
              <a:rPr lang="en-US" altLang="zh-CN" i="1">
                <a:latin typeface="Times New Roman" panose="02020603050405020304" pitchFamily="18" charset="0"/>
              </a:rPr>
              <a:t>– u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</a:p>
        </p:txBody>
      </p:sp>
      <p:sp>
        <p:nvSpPr>
          <p:cNvPr id="635911" name="Rectangle 7"/>
          <p:cNvSpPr>
            <a:spLocks noChangeArrowheads="1"/>
          </p:cNvSpPr>
          <p:nvPr/>
        </p:nvSpPr>
        <p:spPr bwMode="auto">
          <a:xfrm>
            <a:off x="4953000" y="1603375"/>
            <a:ext cx="317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2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</a:t>
            </a:r>
            <a:r>
              <a:rPr lang="en-US" altLang="zh-CN" i="1">
                <a:latin typeface="Times New Roman" panose="02020603050405020304" pitchFamily="18" charset="0"/>
              </a:rPr>
              <a:t>=u</a:t>
            </a:r>
            <a:r>
              <a:rPr lang="en-US" altLang="zh-CN" baseline="-25000">
                <a:latin typeface="Times New Roman" panose="02020603050405020304" pitchFamily="18" charset="0"/>
              </a:rPr>
              <a:t>23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23 </a:t>
            </a:r>
            <a:r>
              <a:rPr lang="en-US" altLang="zh-CN" i="1">
                <a:latin typeface="Times New Roman" panose="02020603050405020304" pitchFamily="18" charset="0"/>
              </a:rPr>
              <a:t>– u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baseline="-25000">
                <a:latin typeface="Times New Roman" panose="02020603050405020304" pitchFamily="18" charset="0"/>
              </a:rPr>
              <a:t> 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</a:p>
        </p:txBody>
      </p:sp>
      <p:sp>
        <p:nvSpPr>
          <p:cNvPr id="635912" name="Text Box 8"/>
          <p:cNvSpPr txBox="1">
            <a:spLocks noChangeArrowheads="1"/>
          </p:cNvSpPr>
          <p:nvPr/>
        </p:nvSpPr>
        <p:spPr bwMode="auto">
          <a:xfrm>
            <a:off x="4953000" y="1066800"/>
            <a:ext cx="3429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en-US" altLang="zh-CN" i="1">
                <a:latin typeface="Times New Roman" panose="02020603050405020304" pitchFamily="18" charset="0"/>
              </a:rPr>
              <a:t>i</a:t>
            </a:r>
            <a:r>
              <a:rPr lang="en-US" altLang="zh-CN" baseline="-25000">
                <a:latin typeface="Times New Roman" panose="02020603050405020304" pitchFamily="18" charset="0"/>
              </a:rPr>
              <a:t>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i="1">
                <a:latin typeface="Times New Roman" panose="02020603050405020304" pitchFamily="18" charset="0"/>
              </a:rPr>
              <a:t> =u</a:t>
            </a:r>
            <a:r>
              <a:rPr lang="en-US" altLang="zh-CN" baseline="-25000">
                <a:latin typeface="Times New Roman" panose="02020603050405020304" pitchFamily="18" charset="0"/>
              </a:rPr>
              <a:t>12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12 </a:t>
            </a:r>
            <a:r>
              <a:rPr lang="en-US" altLang="zh-CN" i="1">
                <a:latin typeface="Times New Roman" panose="02020603050405020304" pitchFamily="18" charset="0"/>
              </a:rPr>
              <a:t>– u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  <a:r>
              <a:rPr lang="en-US" altLang="zh-CN" baseline="-25000">
                <a:latin typeface="Times New Roman" panose="02020603050405020304" pitchFamily="18" charset="0"/>
                <a:sym typeface="Symbol" panose="05050102010706020507" pitchFamily="18" charset="2"/>
              </a:rPr>
              <a:t> </a:t>
            </a:r>
            <a:r>
              <a:rPr lang="en-US" altLang="zh-CN" i="1">
                <a:latin typeface="Times New Roman" panose="02020603050405020304" pitchFamily="18" charset="0"/>
              </a:rPr>
              <a:t>/R</a:t>
            </a:r>
            <a:r>
              <a:rPr lang="en-US" altLang="zh-CN" baseline="-25000">
                <a:latin typeface="Times New Roman" panose="02020603050405020304" pitchFamily="18" charset="0"/>
              </a:rPr>
              <a:t>31</a:t>
            </a:r>
          </a:p>
        </p:txBody>
      </p:sp>
      <p:sp>
        <p:nvSpPr>
          <p:cNvPr id="635913" name="AutoShape 9"/>
          <p:cNvSpPr>
            <a:spLocks/>
          </p:cNvSpPr>
          <p:nvPr/>
        </p:nvSpPr>
        <p:spPr bwMode="auto">
          <a:xfrm>
            <a:off x="8077200" y="1143000"/>
            <a:ext cx="228600" cy="1295400"/>
          </a:xfrm>
          <a:prstGeom prst="rightBrace">
            <a:avLst>
              <a:gd name="adj1" fmla="val 47222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spcBef>
                <a:spcPct val="50000"/>
              </a:spcBef>
            </a:pPr>
            <a:endParaRPr lang="zh-CN" altLang="en-US">
              <a:latin typeface="Times New Roman" panose="02020603050405020304" pitchFamily="18" charset="0"/>
            </a:endParaRPr>
          </a:p>
        </p:txBody>
      </p:sp>
      <p:sp>
        <p:nvSpPr>
          <p:cNvPr id="635914" name="Text Box 10"/>
          <p:cNvSpPr txBox="1">
            <a:spLocks noChangeArrowheads="1"/>
          </p:cNvSpPr>
          <p:nvPr/>
        </p:nvSpPr>
        <p:spPr bwMode="auto">
          <a:xfrm>
            <a:off x="8305800" y="16002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(1)</a:t>
            </a:r>
          </a:p>
        </p:txBody>
      </p:sp>
      <p:sp>
        <p:nvSpPr>
          <p:cNvPr id="635915" name="AutoShape 11"/>
          <p:cNvSpPr>
            <a:spLocks/>
          </p:cNvSpPr>
          <p:nvPr/>
        </p:nvSpPr>
        <p:spPr bwMode="auto">
          <a:xfrm>
            <a:off x="4876800" y="1066800"/>
            <a:ext cx="152400" cy="1905000"/>
          </a:xfrm>
          <a:prstGeom prst="leftBracket">
            <a:avLst>
              <a:gd name="adj" fmla="val 104167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5916" name="AutoShape 12"/>
          <p:cNvSpPr>
            <a:spLocks/>
          </p:cNvSpPr>
          <p:nvPr/>
        </p:nvSpPr>
        <p:spPr bwMode="auto">
          <a:xfrm>
            <a:off x="8610600" y="990600"/>
            <a:ext cx="228600" cy="1905000"/>
          </a:xfrm>
          <a:prstGeom prst="rightBracket">
            <a:avLst>
              <a:gd name="adj" fmla="val 69444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5917" name="AutoShape 13"/>
          <p:cNvSpPr>
            <a:spLocks/>
          </p:cNvSpPr>
          <p:nvPr/>
        </p:nvSpPr>
        <p:spPr bwMode="auto">
          <a:xfrm>
            <a:off x="3657600" y="1066800"/>
            <a:ext cx="228600" cy="1981200"/>
          </a:xfrm>
          <a:prstGeom prst="rightBrace">
            <a:avLst>
              <a:gd name="adj1" fmla="val 72222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5918" name="Text Box 14"/>
          <p:cNvSpPr txBox="1">
            <a:spLocks noChangeArrowheads="1"/>
          </p:cNvSpPr>
          <p:nvPr/>
        </p:nvSpPr>
        <p:spPr bwMode="auto">
          <a:xfrm>
            <a:off x="3886200" y="1828800"/>
            <a:ext cx="609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(3)</a:t>
            </a:r>
          </a:p>
        </p:txBody>
      </p:sp>
      <p:sp>
        <p:nvSpPr>
          <p:cNvPr id="635919" name="Text Box 15"/>
          <p:cNvSpPr txBox="1">
            <a:spLocks noChangeArrowheads="1"/>
          </p:cNvSpPr>
          <p:nvPr/>
        </p:nvSpPr>
        <p:spPr bwMode="auto">
          <a:xfrm>
            <a:off x="304800" y="3352800"/>
            <a:ext cx="8839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根据等效条件，比较式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(3)</a:t>
            </a:r>
            <a:r>
              <a:rPr lang="zh-CN" altLang="en-US">
                <a:latin typeface="Times New Roman" panose="02020603050405020304" pitchFamily="18" charset="0"/>
              </a:rPr>
              <a:t>与式</a:t>
            </a: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(1)</a:t>
            </a:r>
            <a:r>
              <a:rPr lang="zh-CN" altLang="en-US">
                <a:latin typeface="Times New Roman" panose="02020603050405020304" pitchFamily="18" charset="0"/>
              </a:rPr>
              <a:t>，得由</a:t>
            </a:r>
            <a:r>
              <a:rPr lang="en-US" altLang="zh-CN">
                <a:latin typeface="Times New Roman" panose="02020603050405020304" pitchFamily="18" charset="0"/>
              </a:rPr>
              <a:t>Y</a:t>
            </a:r>
            <a:r>
              <a:rPr lang="zh-CN" altLang="en-US">
                <a:latin typeface="Times New Roman" panose="02020603050405020304" pitchFamily="18" charset="0"/>
              </a:rPr>
              <a:t>接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接的变换结果： </a:t>
            </a:r>
            <a:endParaRPr lang="zh-CN" altLang="en-US">
              <a:latin typeface="Times New Roman" panose="02020603050405020304" pitchFamily="18" charset="0"/>
            </a:endParaRPr>
          </a:p>
        </p:txBody>
      </p:sp>
      <p:graphicFrame>
        <p:nvGraphicFramePr>
          <p:cNvPr id="635920" name="Object 16"/>
          <p:cNvGraphicFramePr>
            <a:graphicFrameLocks noChangeAspect="1"/>
          </p:cNvGraphicFramePr>
          <p:nvPr/>
        </p:nvGraphicFramePr>
        <p:xfrm>
          <a:off x="833438" y="3810000"/>
          <a:ext cx="2981325" cy="2717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76" name="Equation" r:id="rId9" imgW="1447560" imgH="1320480" progId="Equation.3">
                  <p:embed/>
                </p:oleObj>
              </mc:Choice>
              <mc:Fallback>
                <p:oleObj name="Equation" r:id="rId9" imgW="1447560" imgH="132048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33438" y="3810000"/>
                        <a:ext cx="2981325" cy="2717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5921" name="Object 17"/>
          <p:cNvGraphicFramePr>
            <a:graphicFrameLocks noChangeAspect="1"/>
          </p:cNvGraphicFramePr>
          <p:nvPr/>
        </p:nvGraphicFramePr>
        <p:xfrm>
          <a:off x="5029200" y="3886200"/>
          <a:ext cx="2898775" cy="259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977" name="公式" r:id="rId11" imgW="1180800" imgH="1320480" progId="Equation.3">
                  <p:embed/>
                </p:oleObj>
              </mc:Choice>
              <mc:Fallback>
                <p:oleObj name="公式" r:id="rId11" imgW="1180800" imgH="132048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29200" y="3886200"/>
                        <a:ext cx="2898775" cy="259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5922" name="AutoShape 18"/>
          <p:cNvSpPr>
            <a:spLocks/>
          </p:cNvSpPr>
          <p:nvPr/>
        </p:nvSpPr>
        <p:spPr bwMode="auto">
          <a:xfrm>
            <a:off x="3657600" y="4038600"/>
            <a:ext cx="228600" cy="2133600"/>
          </a:xfrm>
          <a:prstGeom prst="rightBrace">
            <a:avLst>
              <a:gd name="adj1" fmla="val 77778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5923" name="AutoShape 19"/>
          <p:cNvSpPr>
            <a:spLocks/>
          </p:cNvSpPr>
          <p:nvPr/>
        </p:nvSpPr>
        <p:spPr bwMode="auto">
          <a:xfrm>
            <a:off x="7848600" y="3962400"/>
            <a:ext cx="228600" cy="2362200"/>
          </a:xfrm>
          <a:prstGeom prst="rightBrace">
            <a:avLst>
              <a:gd name="adj1" fmla="val 86111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5924" name="Text Box 20"/>
          <p:cNvSpPr txBox="1">
            <a:spLocks noChangeArrowheads="1"/>
          </p:cNvSpPr>
          <p:nvPr/>
        </p:nvSpPr>
        <p:spPr bwMode="auto">
          <a:xfrm>
            <a:off x="4114800" y="4876800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59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59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359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59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359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359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6359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59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" fill="hold"/>
                                        <p:tgtEl>
                                          <p:spTgt spid="6359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" fill="hold"/>
                                        <p:tgtEl>
                                          <p:spTgt spid="6359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40" dur="500"/>
                                        <p:tgtEl>
                                          <p:spTgt spid="6359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6359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6359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9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54" dur="500"/>
                                        <p:tgtEl>
                                          <p:spTgt spid="6359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59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5909" grpId="0" autoUpdateAnimBg="0"/>
      <p:bldP spid="635917" grpId="0" animBg="1"/>
      <p:bldP spid="635918" grpId="0" autoUpdateAnimBg="0"/>
      <p:bldP spid="635919" grpId="0" autoUpdateAnimBg="0"/>
      <p:bldP spid="635922" grpId="0" animBg="1"/>
      <p:bldP spid="635923" grpId="0" animBg="1"/>
      <p:bldP spid="635924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0066" name="Text Box 2"/>
          <p:cNvSpPr txBox="1">
            <a:spLocks noChangeArrowheads="1"/>
          </p:cNvSpPr>
          <p:nvPr/>
        </p:nvSpPr>
        <p:spPr bwMode="auto">
          <a:xfrm>
            <a:off x="350838" y="650875"/>
            <a:ext cx="8412162" cy="711200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4000"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第2章  电路中等效的概念及其应用</a:t>
            </a:r>
          </a:p>
        </p:txBody>
      </p:sp>
      <p:sp>
        <p:nvSpPr>
          <p:cNvPr id="600067" name="Rectangle 3"/>
          <p:cNvSpPr>
            <a:spLocks noChangeArrowheads="1"/>
          </p:cNvSpPr>
          <p:nvPr/>
        </p:nvSpPr>
        <p:spPr bwMode="auto">
          <a:xfrm>
            <a:off x="852488" y="1804988"/>
            <a:ext cx="2351087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40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 </a:t>
            </a:r>
            <a:r>
              <a:rPr lang="zh-CN" altLang="en-US" sz="4000">
                <a:solidFill>
                  <a:srgbClr val="FFFF00"/>
                </a:solidFill>
                <a:latin typeface="楷体_GB2312" pitchFamily="49" charset="-122"/>
                <a:ea typeface="楷体_GB2312" pitchFamily="49" charset="-122"/>
              </a:rPr>
              <a:t>重点：</a:t>
            </a:r>
          </a:p>
        </p:txBody>
      </p:sp>
      <p:sp>
        <p:nvSpPr>
          <p:cNvPr id="600068" name="Rectangle 4"/>
          <p:cNvSpPr>
            <a:spLocks noChangeArrowheads="1"/>
          </p:cNvSpPr>
          <p:nvPr/>
        </p:nvSpPr>
        <p:spPr bwMode="auto">
          <a:xfrm>
            <a:off x="584200" y="2562225"/>
            <a:ext cx="5232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1.电路元件的串、并联；</a:t>
            </a:r>
          </a:p>
        </p:txBody>
      </p:sp>
      <p:sp>
        <p:nvSpPr>
          <p:cNvPr id="600069" name="Rectangle 5"/>
          <p:cNvSpPr>
            <a:spLocks noChangeArrowheads="1"/>
          </p:cNvSpPr>
          <p:nvPr/>
        </p:nvSpPr>
        <p:spPr bwMode="auto">
          <a:xfrm>
            <a:off x="555625" y="3321050"/>
            <a:ext cx="6607175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0" hangingPunct="0"/>
            <a:r>
              <a:rPr lang="zh-CN" altLang="en-US" sz="3600">
                <a:latin typeface="楷体_GB2312" pitchFamily="49" charset="-122"/>
                <a:ea typeface="楷体_GB2312" pitchFamily="49" charset="-122"/>
              </a:rPr>
              <a:t>⒉电压源和电流源的等效变换；</a:t>
            </a:r>
          </a:p>
        </p:txBody>
      </p:sp>
      <p:sp>
        <p:nvSpPr>
          <p:cNvPr id="600070" name="Rectangle 6"/>
          <p:cNvSpPr>
            <a:spLocks noChangeArrowheads="1"/>
          </p:cNvSpPr>
          <p:nvPr/>
        </p:nvSpPr>
        <p:spPr bwMode="auto">
          <a:xfrm>
            <a:off x="538163" y="4159250"/>
            <a:ext cx="320675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36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⒊ </a:t>
            </a:r>
            <a:r>
              <a:rPr lang="en-US" altLang="zh-CN" sz="36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  <a:sym typeface="Wingdings 3" panose="05040102010807070707" pitchFamily="18" charset="2"/>
              </a:rPr>
              <a:t>Y</a:t>
            </a:r>
            <a:r>
              <a:rPr lang="en-US" altLang="zh-CN" sz="3600">
                <a:solidFill>
                  <a:schemeClr val="hlink"/>
                </a:solidFill>
                <a:latin typeface="Times New Roman" panose="02020603050405020304" pitchFamily="18" charset="0"/>
                <a:ea typeface="楷体_GB2312" pitchFamily="49" charset="-122"/>
                <a:sym typeface="Wingdings 3" panose="05040102010807070707" pitchFamily="18" charset="2"/>
              </a:rPr>
              <a:t>—</a:t>
            </a:r>
            <a:r>
              <a:rPr lang="en-US" altLang="zh-CN" sz="36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  <a:sym typeface="Symbol" panose="05050102010706020507" pitchFamily="18" charset="2"/>
              </a:rPr>
              <a:t> </a:t>
            </a:r>
            <a:r>
              <a:rPr lang="zh-CN" altLang="en-US" sz="3600">
                <a:solidFill>
                  <a:schemeClr val="hlink"/>
                </a:solidFill>
                <a:latin typeface="楷体_GB2312" pitchFamily="49" charset="-122"/>
                <a:ea typeface="楷体_GB2312" pitchFamily="49" charset="-122"/>
              </a:rPr>
              <a:t>变换;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6930" name="Text Box 2"/>
          <p:cNvSpPr txBox="1">
            <a:spLocks noChangeArrowheads="1"/>
          </p:cNvSpPr>
          <p:nvPr/>
        </p:nvSpPr>
        <p:spPr bwMode="auto">
          <a:xfrm>
            <a:off x="609600" y="838200"/>
            <a:ext cx="533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类似可得到由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zh-CN" altLang="en-US">
                <a:latin typeface="Times New Roman" panose="02020603050405020304" pitchFamily="18" charset="0"/>
              </a:rPr>
              <a:t>接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 </a:t>
            </a:r>
            <a:r>
              <a:rPr lang="en-US" altLang="zh-CN">
                <a:latin typeface="Times New Roman" panose="02020603050405020304" pitchFamily="18" charset="0"/>
              </a:rPr>
              <a:t>Y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接的变换结果： </a:t>
            </a:r>
          </a:p>
        </p:txBody>
      </p:sp>
      <p:graphicFrame>
        <p:nvGraphicFramePr>
          <p:cNvPr id="636931" name="Object 3"/>
          <p:cNvGraphicFramePr>
            <a:graphicFrameLocks noChangeAspect="1"/>
          </p:cNvGraphicFramePr>
          <p:nvPr/>
        </p:nvGraphicFramePr>
        <p:xfrm>
          <a:off x="733425" y="1598613"/>
          <a:ext cx="3028950" cy="27447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37" name="公式" r:id="rId3" imgW="1473120" imgH="1333440" progId="Equation.3">
                  <p:embed/>
                </p:oleObj>
              </mc:Choice>
              <mc:Fallback>
                <p:oleObj name="公式" r:id="rId3" imgW="1473120" imgH="133344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3425" y="1598613"/>
                        <a:ext cx="3028950" cy="27447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36932" name="Object 4"/>
          <p:cNvGraphicFramePr>
            <a:graphicFrameLocks noChangeAspect="1"/>
          </p:cNvGraphicFramePr>
          <p:nvPr/>
        </p:nvGraphicFramePr>
        <p:xfrm>
          <a:off x="4829175" y="1674813"/>
          <a:ext cx="3149600" cy="261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6938" name="公式" r:id="rId5" imgW="1282680" imgH="1333440" progId="Equation.3">
                  <p:embed/>
                </p:oleObj>
              </mc:Choice>
              <mc:Fallback>
                <p:oleObj name="公式" r:id="rId5" imgW="1282680" imgH="13334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29175" y="1674813"/>
                        <a:ext cx="3149600" cy="261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6933" name="AutoShape 5"/>
          <p:cNvSpPr>
            <a:spLocks/>
          </p:cNvSpPr>
          <p:nvPr/>
        </p:nvSpPr>
        <p:spPr bwMode="auto">
          <a:xfrm>
            <a:off x="3581400" y="1839913"/>
            <a:ext cx="228600" cy="2133600"/>
          </a:xfrm>
          <a:prstGeom prst="rightBrace">
            <a:avLst>
              <a:gd name="adj1" fmla="val 77778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6934" name="AutoShape 6"/>
          <p:cNvSpPr>
            <a:spLocks/>
          </p:cNvSpPr>
          <p:nvPr/>
        </p:nvSpPr>
        <p:spPr bwMode="auto">
          <a:xfrm>
            <a:off x="7772400" y="1763713"/>
            <a:ext cx="228600" cy="2362200"/>
          </a:xfrm>
          <a:prstGeom prst="rightBrace">
            <a:avLst>
              <a:gd name="adj1" fmla="val 86111"/>
              <a:gd name="adj2" fmla="val 50000"/>
            </a:avLst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6935" name="Text Box 7"/>
          <p:cNvSpPr txBox="1">
            <a:spLocks noChangeArrowheads="1"/>
          </p:cNvSpPr>
          <p:nvPr/>
        </p:nvSpPr>
        <p:spPr bwMode="auto">
          <a:xfrm>
            <a:off x="4038600" y="2678113"/>
            <a:ext cx="457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b="0">
                <a:latin typeface="Times New Roman" panose="02020603050405020304" pitchFamily="18" charset="0"/>
              </a:rPr>
              <a:t>或</a:t>
            </a:r>
          </a:p>
        </p:txBody>
      </p:sp>
      <p:sp>
        <p:nvSpPr>
          <p:cNvPr id="636936" name="Text Box 8"/>
          <p:cNvSpPr txBox="1">
            <a:spLocks noChangeArrowheads="1"/>
          </p:cNvSpPr>
          <p:nvPr/>
        </p:nvSpPr>
        <p:spPr bwMode="auto">
          <a:xfrm>
            <a:off x="457200" y="4648200"/>
            <a:ext cx="8001000" cy="1187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indent="571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620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952500"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algn="l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just">
              <a:lnSpc>
                <a:spcPct val="150000"/>
              </a:lnSpc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上述结果可从原始方程出发导出，也可由</a:t>
            </a:r>
            <a:r>
              <a:rPr lang="en-US" altLang="zh-CN">
                <a:latin typeface="Times New Roman" panose="02020603050405020304" pitchFamily="18" charset="0"/>
              </a:rPr>
              <a:t>Y</a:t>
            </a:r>
            <a:r>
              <a:rPr lang="zh-CN" altLang="en-US">
                <a:latin typeface="Times New Roman" panose="02020603050405020304" pitchFamily="18" charset="0"/>
              </a:rPr>
              <a:t>接 </a:t>
            </a:r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 接的变换结果直接得到。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" fill="hold"/>
                                        <p:tgtEl>
                                          <p:spTgt spid="6369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" fill="hold"/>
                                        <p:tgtEl>
                                          <p:spTgt spid="6369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3" dur="500"/>
                                        <p:tgtEl>
                                          <p:spTgt spid="6369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69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369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369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636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69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69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369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369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6930" grpId="0" autoUpdateAnimBg="0"/>
      <p:bldP spid="636933" grpId="0" animBg="1"/>
      <p:bldP spid="636934" grpId="0" animBg="1"/>
      <p:bldP spid="636935" grpId="0" autoUpdateAnimBg="0"/>
      <p:bldP spid="636936" grpId="0" autoUpdateAnimBg="0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7954" name="Text Box 2"/>
          <p:cNvSpPr txBox="1">
            <a:spLocks noChangeArrowheads="1"/>
          </p:cNvSpPr>
          <p:nvPr/>
        </p:nvSpPr>
        <p:spPr bwMode="auto">
          <a:xfrm>
            <a:off x="762000" y="381000"/>
            <a:ext cx="152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简记方法：</a:t>
            </a:r>
          </a:p>
        </p:txBody>
      </p:sp>
      <p:graphicFrame>
        <p:nvGraphicFramePr>
          <p:cNvPr id="637955" name="Object 3"/>
          <p:cNvGraphicFramePr>
            <a:graphicFrameLocks noChangeAspect="1"/>
          </p:cNvGraphicFramePr>
          <p:nvPr/>
        </p:nvGraphicFramePr>
        <p:xfrm>
          <a:off x="1162050" y="1055688"/>
          <a:ext cx="3028950" cy="808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973" name="公式" r:id="rId3" imgW="2946240" imgH="812520" progId="Equation.3">
                  <p:embed/>
                </p:oleObj>
              </mc:Choice>
              <mc:Fallback>
                <p:oleObj name="公式" r:id="rId3" imgW="2946240" imgH="812520" progId="Equation.3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2050" y="1055688"/>
                        <a:ext cx="3028950" cy="8080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7956" name="Text Box 4"/>
          <p:cNvSpPr txBox="1">
            <a:spLocks noChangeArrowheads="1"/>
          </p:cNvSpPr>
          <p:nvPr/>
        </p:nvSpPr>
        <p:spPr bwMode="auto">
          <a:xfrm>
            <a:off x="762000" y="2133600"/>
            <a:ext cx="617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特例：若三个电阻相等(对称)，则有</a:t>
            </a:r>
          </a:p>
        </p:txBody>
      </p:sp>
      <p:sp>
        <p:nvSpPr>
          <p:cNvPr id="637957" name="Text Box 5"/>
          <p:cNvSpPr txBox="1">
            <a:spLocks noChangeArrowheads="1"/>
          </p:cNvSpPr>
          <p:nvPr/>
        </p:nvSpPr>
        <p:spPr bwMode="auto">
          <a:xfrm>
            <a:off x="2362200" y="2895600"/>
            <a:ext cx="1676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  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zh-CN" baseline="-250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CN" i="1" baseline="-25000">
                <a:solidFill>
                  <a:srgbClr val="FFFF00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</a:t>
            </a:r>
            <a:r>
              <a:rPr lang="en-US" altLang="zh-CN">
                <a:solidFill>
                  <a:srgbClr val="FFFF00"/>
                </a:solidFill>
                <a:latin typeface="Times New Roman" panose="02020603050405020304" pitchFamily="18" charset="0"/>
              </a:rPr>
              <a:t> = 3</a:t>
            </a:r>
            <a:r>
              <a:rPr lang="en-US" altLang="zh-CN" i="1">
                <a:solidFill>
                  <a:srgbClr val="FFFF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zh-CN" i="1" baseline="-25000">
                <a:solidFill>
                  <a:srgbClr val="FFFF00"/>
                </a:solidFill>
                <a:latin typeface="Times New Roman" panose="02020603050405020304" pitchFamily="18" charset="0"/>
              </a:rPr>
              <a:t>Y</a:t>
            </a:r>
            <a:endParaRPr lang="en-US" altLang="zh-CN" baseline="-250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37958" name="Text Box 6"/>
          <p:cNvSpPr txBox="1">
            <a:spLocks noChangeArrowheads="1"/>
          </p:cNvSpPr>
          <p:nvPr/>
        </p:nvSpPr>
        <p:spPr bwMode="auto">
          <a:xfrm>
            <a:off x="2362200" y="3429000"/>
            <a:ext cx="1828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( 外大内小 )</a:t>
            </a:r>
          </a:p>
        </p:txBody>
      </p:sp>
      <p:grpSp>
        <p:nvGrpSpPr>
          <p:cNvPr id="637959" name="Group 7"/>
          <p:cNvGrpSpPr>
            <a:grpSpLocks/>
          </p:cNvGrpSpPr>
          <p:nvPr/>
        </p:nvGrpSpPr>
        <p:grpSpPr bwMode="auto">
          <a:xfrm>
            <a:off x="4953000" y="2743200"/>
            <a:ext cx="1295400" cy="1066800"/>
            <a:chOff x="2544" y="1824"/>
            <a:chExt cx="816" cy="672"/>
          </a:xfrm>
        </p:grpSpPr>
        <p:sp>
          <p:nvSpPr>
            <p:cNvPr id="637960" name="Line 8"/>
            <p:cNvSpPr>
              <a:spLocks noChangeShapeType="1"/>
            </p:cNvSpPr>
            <p:nvPr/>
          </p:nvSpPr>
          <p:spPr bwMode="auto">
            <a:xfrm flipH="1">
              <a:off x="2544" y="1824"/>
              <a:ext cx="432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7961" name="Line 9"/>
            <p:cNvSpPr>
              <a:spLocks noChangeShapeType="1"/>
            </p:cNvSpPr>
            <p:nvPr/>
          </p:nvSpPr>
          <p:spPr bwMode="auto">
            <a:xfrm>
              <a:off x="2544" y="2496"/>
              <a:ext cx="816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7962" name="Line 10"/>
            <p:cNvSpPr>
              <a:spLocks noChangeShapeType="1"/>
            </p:cNvSpPr>
            <p:nvPr/>
          </p:nvSpPr>
          <p:spPr bwMode="auto">
            <a:xfrm>
              <a:off x="2976" y="1824"/>
              <a:ext cx="384" cy="67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7963" name="Line 11"/>
            <p:cNvSpPr>
              <a:spLocks noChangeShapeType="1"/>
            </p:cNvSpPr>
            <p:nvPr/>
          </p:nvSpPr>
          <p:spPr bwMode="auto">
            <a:xfrm>
              <a:off x="2976" y="1824"/>
              <a:ext cx="0" cy="432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7964" name="Line 12"/>
            <p:cNvSpPr>
              <a:spLocks noChangeShapeType="1"/>
            </p:cNvSpPr>
            <p:nvPr/>
          </p:nvSpPr>
          <p:spPr bwMode="auto">
            <a:xfrm flipH="1">
              <a:off x="2544" y="2256"/>
              <a:ext cx="432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7965" name="Line 13"/>
            <p:cNvSpPr>
              <a:spLocks noChangeShapeType="1"/>
            </p:cNvSpPr>
            <p:nvPr/>
          </p:nvSpPr>
          <p:spPr bwMode="auto">
            <a:xfrm>
              <a:off x="2976" y="2256"/>
              <a:ext cx="384" cy="24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37966" name="Text Box 14"/>
            <p:cNvSpPr txBox="1">
              <a:spLocks noChangeArrowheads="1"/>
            </p:cNvSpPr>
            <p:nvPr/>
          </p:nvSpPr>
          <p:spPr bwMode="auto">
            <a:xfrm>
              <a:off x="2928" y="2007"/>
              <a:ext cx="17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637967" name="Text Box 15"/>
            <p:cNvSpPr txBox="1">
              <a:spLocks noChangeArrowheads="1"/>
            </p:cNvSpPr>
            <p:nvPr/>
          </p:nvSpPr>
          <p:spPr bwMode="auto">
            <a:xfrm>
              <a:off x="3120" y="1920"/>
              <a:ext cx="22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3</a:t>
              </a:r>
            </a:p>
          </p:txBody>
        </p:sp>
      </p:grpSp>
      <p:sp>
        <p:nvSpPr>
          <p:cNvPr id="637968" name="Text Box 16"/>
          <p:cNvSpPr txBox="1">
            <a:spLocks noChangeArrowheads="1"/>
          </p:cNvSpPr>
          <p:nvPr/>
        </p:nvSpPr>
        <p:spPr bwMode="auto">
          <a:xfrm>
            <a:off x="4343400" y="1143000"/>
            <a:ext cx="76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或</a:t>
            </a:r>
          </a:p>
        </p:txBody>
      </p:sp>
      <p:graphicFrame>
        <p:nvGraphicFramePr>
          <p:cNvPr id="637969" name="Object 17"/>
          <p:cNvGraphicFramePr>
            <a:graphicFrameLocks noChangeAspect="1"/>
          </p:cNvGraphicFramePr>
          <p:nvPr/>
        </p:nvGraphicFramePr>
        <p:xfrm>
          <a:off x="4994275" y="1060450"/>
          <a:ext cx="3559175" cy="857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7974" name="公式" r:id="rId5" imgW="2869920" imgH="774360" progId="Equation.3">
                  <p:embed/>
                </p:oleObj>
              </mc:Choice>
              <mc:Fallback>
                <p:oleObj name="公式" r:id="rId5" imgW="2869920" imgH="774360" progId="Equation.3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94275" y="1060450"/>
                        <a:ext cx="3559175" cy="857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37970" name="Text Box 18"/>
          <p:cNvSpPr txBox="1">
            <a:spLocks noChangeArrowheads="1"/>
          </p:cNvSpPr>
          <p:nvPr/>
        </p:nvSpPr>
        <p:spPr bwMode="auto">
          <a:xfrm>
            <a:off x="914400" y="4038600"/>
            <a:ext cx="990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rgbClr val="FFFF00"/>
                </a:solidFill>
                <a:latin typeface="Times New Roman" panose="02020603050405020304" pitchFamily="18" charset="0"/>
              </a:rPr>
              <a:t>注意：</a:t>
            </a:r>
          </a:p>
        </p:txBody>
      </p:sp>
      <p:sp>
        <p:nvSpPr>
          <p:cNvPr id="637971" name="Text Box 19"/>
          <p:cNvSpPr txBox="1">
            <a:spLocks noChangeArrowheads="1"/>
          </p:cNvSpPr>
          <p:nvPr/>
        </p:nvSpPr>
        <p:spPr bwMode="auto">
          <a:xfrm>
            <a:off x="1371600" y="4648200"/>
            <a:ext cx="69453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(1) 等效对外部(端钮以外)有效，对内不成立。</a:t>
            </a:r>
          </a:p>
        </p:txBody>
      </p:sp>
      <p:sp>
        <p:nvSpPr>
          <p:cNvPr id="637972" name="Text Box 20"/>
          <p:cNvSpPr txBox="1">
            <a:spLocks noChangeArrowheads="1"/>
          </p:cNvSpPr>
          <p:nvPr/>
        </p:nvSpPr>
        <p:spPr bwMode="auto">
          <a:xfrm>
            <a:off x="1371600" y="5334000"/>
            <a:ext cx="6096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(2) 等效电路与外部电路无关。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" fill="hold"/>
                                        <p:tgtEl>
                                          <p:spTgt spid="6379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" fill="hold"/>
                                        <p:tgtEl>
                                          <p:spTgt spid="6379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379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7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6379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300"/>
                                        <p:tgtEl>
                                          <p:spTgt spid="6379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0" dur="500"/>
                                        <p:tgtEl>
                                          <p:spTgt spid="637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6379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6379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8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6379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6379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43" presetID="19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6379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379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300" fill="hold"/>
                                        <p:tgtEl>
                                          <p:spTgt spid="6379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300" fill="hold"/>
                                        <p:tgtEl>
                                          <p:spTgt spid="6379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7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6379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6379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7954" grpId="0" autoUpdateAnimBg="0"/>
      <p:bldP spid="637956" grpId="0" autoUpdateAnimBg="0"/>
      <p:bldP spid="637957" grpId="0" autoUpdateAnimBg="0"/>
      <p:bldP spid="637958" grpId="0" autoUpdateAnimBg="0"/>
      <p:bldP spid="637968" grpId="0" autoUpdateAnimBg="0"/>
      <p:bldP spid="637970" grpId="0" autoUpdateAnimBg="0"/>
      <p:bldP spid="637971" grpId="0" autoUpdateAnimBg="0"/>
      <p:bldP spid="637972" grpId="0" autoUpdateAnimBg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978" name="Oval 2"/>
          <p:cNvSpPr>
            <a:spLocks noChangeArrowheads="1"/>
          </p:cNvSpPr>
          <p:nvPr/>
        </p:nvSpPr>
        <p:spPr bwMode="auto">
          <a:xfrm>
            <a:off x="914400" y="1598613"/>
            <a:ext cx="2362200" cy="1600200"/>
          </a:xfrm>
          <a:prstGeom prst="ellipse">
            <a:avLst/>
          </a:prstGeom>
          <a:noFill/>
          <a:ln w="38100" cap="rnd">
            <a:solidFill>
              <a:srgbClr val="FF00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8979" name="Oval 3"/>
          <p:cNvSpPr>
            <a:spLocks noChangeArrowheads="1"/>
          </p:cNvSpPr>
          <p:nvPr/>
        </p:nvSpPr>
        <p:spPr bwMode="auto">
          <a:xfrm>
            <a:off x="1295400" y="2132013"/>
            <a:ext cx="1752600" cy="1752600"/>
          </a:xfrm>
          <a:prstGeom prst="ellipse">
            <a:avLst/>
          </a:prstGeom>
          <a:noFill/>
          <a:ln w="38100" cap="rnd">
            <a:solidFill>
              <a:srgbClr val="FFFF00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0000"/>
                  </a:srgbClr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8980" name="Text Box 4"/>
          <p:cNvSpPr txBox="1">
            <a:spLocks noChangeArrowheads="1"/>
          </p:cNvSpPr>
          <p:nvPr/>
        </p:nvSpPr>
        <p:spPr bwMode="auto">
          <a:xfrm>
            <a:off x="381000" y="2286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应用：简化电路</a:t>
            </a:r>
          </a:p>
        </p:txBody>
      </p:sp>
      <p:sp>
        <p:nvSpPr>
          <p:cNvPr id="638981" name="Text Box 5"/>
          <p:cNvSpPr txBox="1">
            <a:spLocks noChangeArrowheads="1"/>
          </p:cNvSpPr>
          <p:nvPr/>
        </p:nvSpPr>
        <p:spPr bwMode="auto">
          <a:xfrm>
            <a:off x="457200" y="914400"/>
            <a:ext cx="23622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  <a:latin typeface="Times New Roman" panose="02020603050405020304" pitchFamily="18" charset="0"/>
              </a:rPr>
              <a:t>例1</a:t>
            </a:r>
            <a:r>
              <a:rPr lang="zh-CN" altLang="en-US">
                <a:latin typeface="Times New Roman" panose="02020603050405020304" pitchFamily="18" charset="0"/>
              </a:rPr>
              <a:t>.  桥 </a:t>
            </a:r>
            <a:r>
              <a:rPr lang="en-US" altLang="zh-CN">
                <a:latin typeface="Times New Roman" panose="02020603050405020304" pitchFamily="18" charset="0"/>
              </a:rPr>
              <a:t>T </a:t>
            </a:r>
            <a:r>
              <a:rPr lang="zh-CN" altLang="en-US">
                <a:latin typeface="Times New Roman" panose="02020603050405020304" pitchFamily="18" charset="0"/>
              </a:rPr>
              <a:t>电路</a:t>
            </a:r>
          </a:p>
        </p:txBody>
      </p:sp>
      <p:sp>
        <p:nvSpPr>
          <p:cNvPr id="638982" name="AutoShape 6"/>
          <p:cNvSpPr>
            <a:spLocks noChangeArrowheads="1"/>
          </p:cNvSpPr>
          <p:nvPr/>
        </p:nvSpPr>
        <p:spPr bwMode="auto">
          <a:xfrm rot="-2361237">
            <a:off x="3733800" y="2284413"/>
            <a:ext cx="1528763" cy="428625"/>
          </a:xfrm>
          <a:prstGeom prst="rightArrow">
            <a:avLst>
              <a:gd name="adj1" fmla="val 50000"/>
              <a:gd name="adj2" fmla="val 89167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38983" name="AutoShape 7"/>
          <p:cNvSpPr>
            <a:spLocks noChangeArrowheads="1"/>
          </p:cNvSpPr>
          <p:nvPr/>
        </p:nvSpPr>
        <p:spPr bwMode="auto">
          <a:xfrm rot="2427374">
            <a:off x="3757613" y="3892550"/>
            <a:ext cx="1524000" cy="457200"/>
          </a:xfrm>
          <a:prstGeom prst="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grpSp>
        <p:nvGrpSpPr>
          <p:cNvPr id="638984" name="Group 8"/>
          <p:cNvGrpSpPr>
            <a:grpSpLocks/>
          </p:cNvGrpSpPr>
          <p:nvPr/>
        </p:nvGrpSpPr>
        <p:grpSpPr bwMode="auto">
          <a:xfrm>
            <a:off x="304800" y="1522413"/>
            <a:ext cx="3429000" cy="2592387"/>
            <a:chOff x="192" y="959"/>
            <a:chExt cx="2160" cy="1633"/>
          </a:xfrm>
        </p:grpSpPr>
        <p:grpSp>
          <p:nvGrpSpPr>
            <p:cNvPr id="638985" name="Group 9"/>
            <p:cNvGrpSpPr>
              <a:grpSpLocks/>
            </p:cNvGrpSpPr>
            <p:nvPr/>
          </p:nvGrpSpPr>
          <p:grpSpPr bwMode="auto">
            <a:xfrm>
              <a:off x="192" y="959"/>
              <a:ext cx="2160" cy="1633"/>
              <a:chOff x="192" y="959"/>
              <a:chExt cx="2160" cy="1633"/>
            </a:xfrm>
          </p:grpSpPr>
          <p:sp>
            <p:nvSpPr>
              <p:cNvPr id="638986" name="Line 10"/>
              <p:cNvSpPr>
                <a:spLocks noChangeShapeType="1"/>
              </p:cNvSpPr>
              <p:nvPr/>
            </p:nvSpPr>
            <p:spPr bwMode="auto">
              <a:xfrm>
                <a:off x="576" y="2183"/>
                <a:ext cx="0" cy="40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8987" name="Freeform 11"/>
              <p:cNvSpPr>
                <a:spLocks/>
              </p:cNvSpPr>
              <p:nvPr/>
            </p:nvSpPr>
            <p:spPr bwMode="auto">
              <a:xfrm>
                <a:off x="576" y="1727"/>
                <a:ext cx="1" cy="546"/>
              </a:xfrm>
              <a:custGeom>
                <a:avLst/>
                <a:gdLst>
                  <a:gd name="T0" fmla="*/ 0 w 1"/>
                  <a:gd name="T1" fmla="*/ 546 h 546"/>
                  <a:gd name="T2" fmla="*/ 1 w 1"/>
                  <a:gd name="T3" fmla="*/ 0 h 54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1" h="546">
                    <a:moveTo>
                      <a:pt x="0" y="546"/>
                    </a:moveTo>
                    <a:lnTo>
                      <a:pt x="1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8988" name="Line 12"/>
              <p:cNvSpPr>
                <a:spLocks noChangeShapeType="1"/>
              </p:cNvSpPr>
              <p:nvPr/>
            </p:nvSpPr>
            <p:spPr bwMode="auto">
              <a:xfrm>
                <a:off x="576" y="1727"/>
                <a:ext cx="15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8989" name="Line 13"/>
              <p:cNvSpPr>
                <a:spLocks noChangeShapeType="1"/>
              </p:cNvSpPr>
              <p:nvPr/>
            </p:nvSpPr>
            <p:spPr bwMode="auto">
              <a:xfrm>
                <a:off x="576" y="2591"/>
                <a:ext cx="15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8990" name="Line 14"/>
              <p:cNvSpPr>
                <a:spLocks noChangeShapeType="1"/>
              </p:cNvSpPr>
              <p:nvPr/>
            </p:nvSpPr>
            <p:spPr bwMode="auto">
              <a:xfrm>
                <a:off x="1332" y="1715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8991" name="Rectangle 15"/>
              <p:cNvSpPr>
                <a:spLocks noChangeArrowheads="1"/>
              </p:cNvSpPr>
              <p:nvPr/>
            </p:nvSpPr>
            <p:spPr bwMode="auto">
              <a:xfrm>
                <a:off x="1284" y="2063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8992" name="Rectangle 16"/>
              <p:cNvSpPr>
                <a:spLocks noChangeArrowheads="1"/>
              </p:cNvSpPr>
              <p:nvPr/>
            </p:nvSpPr>
            <p:spPr bwMode="auto">
              <a:xfrm rot="-5400000">
                <a:off x="1596" y="1583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8993" name="Rectangle 17"/>
              <p:cNvSpPr>
                <a:spLocks noChangeArrowheads="1"/>
              </p:cNvSpPr>
              <p:nvPr/>
            </p:nvSpPr>
            <p:spPr bwMode="auto">
              <a:xfrm rot="-5400000">
                <a:off x="972" y="1595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8994" name="Line 18"/>
              <p:cNvSpPr>
                <a:spLocks noChangeShapeType="1"/>
              </p:cNvSpPr>
              <p:nvPr/>
            </p:nvSpPr>
            <p:spPr bwMode="auto">
              <a:xfrm>
                <a:off x="2088" y="1727"/>
                <a:ext cx="0" cy="86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8995" name="Line 19"/>
              <p:cNvSpPr>
                <a:spLocks noChangeShapeType="1"/>
              </p:cNvSpPr>
              <p:nvPr/>
            </p:nvSpPr>
            <p:spPr bwMode="auto">
              <a:xfrm flipV="1">
                <a:off x="715" y="1295"/>
                <a:ext cx="0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8996" name="Line 20"/>
              <p:cNvSpPr>
                <a:spLocks noChangeShapeType="1"/>
              </p:cNvSpPr>
              <p:nvPr/>
            </p:nvSpPr>
            <p:spPr bwMode="auto">
              <a:xfrm>
                <a:off x="715" y="1295"/>
                <a:ext cx="122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8997" name="Line 21"/>
              <p:cNvSpPr>
                <a:spLocks noChangeShapeType="1"/>
              </p:cNvSpPr>
              <p:nvPr/>
            </p:nvSpPr>
            <p:spPr bwMode="auto">
              <a:xfrm flipV="1">
                <a:off x="1932" y="1295"/>
                <a:ext cx="0" cy="43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8998" name="Rectangle 22"/>
              <p:cNvSpPr>
                <a:spLocks noChangeArrowheads="1"/>
              </p:cNvSpPr>
              <p:nvPr/>
            </p:nvSpPr>
            <p:spPr bwMode="auto">
              <a:xfrm>
                <a:off x="2028" y="2063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8999" name="Rectangle 23"/>
              <p:cNvSpPr>
                <a:spLocks noChangeArrowheads="1"/>
              </p:cNvSpPr>
              <p:nvPr/>
            </p:nvSpPr>
            <p:spPr bwMode="auto">
              <a:xfrm rot="-5400000">
                <a:off x="1308" y="1151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00" name="Text Box 24"/>
              <p:cNvSpPr txBox="1">
                <a:spLocks noChangeArrowheads="1"/>
              </p:cNvSpPr>
              <p:nvPr/>
            </p:nvSpPr>
            <p:spPr bwMode="auto">
              <a:xfrm>
                <a:off x="1104" y="959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01" name="Text Box 25"/>
              <p:cNvSpPr txBox="1">
                <a:spLocks noChangeArrowheads="1"/>
              </p:cNvSpPr>
              <p:nvPr/>
            </p:nvSpPr>
            <p:spPr bwMode="auto">
              <a:xfrm>
                <a:off x="804" y="1451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02" name="Text Box 26"/>
              <p:cNvSpPr txBox="1">
                <a:spLocks noChangeArrowheads="1"/>
              </p:cNvSpPr>
              <p:nvPr/>
            </p:nvSpPr>
            <p:spPr bwMode="auto">
              <a:xfrm>
                <a:off x="1440" y="1439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03" name="Text Box 27"/>
              <p:cNvSpPr txBox="1">
                <a:spLocks noChangeArrowheads="1"/>
              </p:cNvSpPr>
              <p:nvPr/>
            </p:nvSpPr>
            <p:spPr bwMode="auto">
              <a:xfrm>
                <a:off x="1404" y="2063"/>
                <a:ext cx="576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04" name="Text Box 28"/>
              <p:cNvSpPr txBox="1">
                <a:spLocks noChangeArrowheads="1"/>
              </p:cNvSpPr>
              <p:nvPr/>
            </p:nvSpPr>
            <p:spPr bwMode="auto">
              <a:xfrm>
                <a:off x="2148" y="2063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R</a:t>
                </a:r>
                <a:endParaRPr lang="en-US" altLang="zh-CN" sz="2000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39005" name="Text Box 29"/>
              <p:cNvSpPr txBox="1">
                <a:spLocks noChangeArrowheads="1"/>
              </p:cNvSpPr>
              <p:nvPr/>
            </p:nvSpPr>
            <p:spPr bwMode="auto">
              <a:xfrm>
                <a:off x="192" y="1955"/>
                <a:ext cx="2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E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39006" name="Group 30"/>
            <p:cNvGrpSpPr>
              <a:grpSpLocks/>
            </p:cNvGrpSpPr>
            <p:nvPr/>
          </p:nvGrpSpPr>
          <p:grpSpPr bwMode="auto">
            <a:xfrm>
              <a:off x="224" y="1706"/>
              <a:ext cx="496" cy="742"/>
              <a:chOff x="224" y="1706"/>
              <a:chExt cx="496" cy="742"/>
            </a:xfrm>
          </p:grpSpPr>
          <p:sp>
            <p:nvSpPr>
              <p:cNvPr id="639007" name="Oval 31"/>
              <p:cNvSpPr>
                <a:spLocks noChangeArrowheads="1"/>
              </p:cNvSpPr>
              <p:nvPr/>
            </p:nvSpPr>
            <p:spPr bwMode="auto">
              <a:xfrm>
                <a:off x="432" y="1968"/>
                <a:ext cx="288" cy="288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08" name="Text Box 32"/>
              <p:cNvSpPr txBox="1">
                <a:spLocks noChangeArrowheads="1"/>
              </p:cNvSpPr>
              <p:nvPr/>
            </p:nvSpPr>
            <p:spPr bwMode="auto">
              <a:xfrm>
                <a:off x="224" y="1706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zh-CN" altLang="en-US">
                    <a:solidFill>
                      <a:srgbClr val="FF0000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639009" name="Line 33"/>
              <p:cNvSpPr>
                <a:spLocks noChangeShapeType="1"/>
              </p:cNvSpPr>
              <p:nvPr/>
            </p:nvSpPr>
            <p:spPr bwMode="auto">
              <a:xfrm>
                <a:off x="288" y="244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639010" name="Group 34"/>
          <p:cNvGrpSpPr>
            <a:grpSpLocks/>
          </p:cNvGrpSpPr>
          <p:nvPr/>
        </p:nvGrpSpPr>
        <p:grpSpPr bwMode="auto">
          <a:xfrm>
            <a:off x="5105400" y="836613"/>
            <a:ext cx="3429000" cy="2363787"/>
            <a:chOff x="3216" y="527"/>
            <a:chExt cx="2160" cy="1489"/>
          </a:xfrm>
        </p:grpSpPr>
        <p:grpSp>
          <p:nvGrpSpPr>
            <p:cNvPr id="639011" name="Group 35"/>
            <p:cNvGrpSpPr>
              <a:grpSpLocks/>
            </p:cNvGrpSpPr>
            <p:nvPr/>
          </p:nvGrpSpPr>
          <p:grpSpPr bwMode="auto">
            <a:xfrm>
              <a:off x="3216" y="527"/>
              <a:ext cx="2160" cy="1489"/>
              <a:chOff x="3216" y="527"/>
              <a:chExt cx="2160" cy="1489"/>
            </a:xfrm>
          </p:grpSpPr>
          <p:sp>
            <p:nvSpPr>
              <p:cNvPr id="639012" name="Line 36"/>
              <p:cNvSpPr>
                <a:spLocks noChangeShapeType="1"/>
              </p:cNvSpPr>
              <p:nvPr/>
            </p:nvSpPr>
            <p:spPr bwMode="auto">
              <a:xfrm>
                <a:off x="3600" y="1607"/>
                <a:ext cx="0" cy="40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13" name="Freeform 37"/>
              <p:cNvSpPr>
                <a:spLocks/>
              </p:cNvSpPr>
              <p:nvPr/>
            </p:nvSpPr>
            <p:spPr bwMode="auto">
              <a:xfrm>
                <a:off x="3601" y="815"/>
                <a:ext cx="2" cy="923"/>
              </a:xfrm>
              <a:custGeom>
                <a:avLst/>
                <a:gdLst>
                  <a:gd name="T0" fmla="*/ 2 w 2"/>
                  <a:gd name="T1" fmla="*/ 923 h 923"/>
                  <a:gd name="T2" fmla="*/ 0 w 2"/>
                  <a:gd name="T3" fmla="*/ 0 h 9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</a:cxnLst>
                <a:rect l="0" t="0" r="r" b="b"/>
                <a:pathLst>
                  <a:path w="2" h="923">
                    <a:moveTo>
                      <a:pt x="2" y="923"/>
                    </a:moveTo>
                    <a:lnTo>
                      <a:pt x="0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14" name="Line 38"/>
              <p:cNvSpPr>
                <a:spLocks noChangeShapeType="1"/>
              </p:cNvSpPr>
              <p:nvPr/>
            </p:nvSpPr>
            <p:spPr bwMode="auto">
              <a:xfrm>
                <a:off x="3600" y="815"/>
                <a:ext cx="15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15" name="Line 39"/>
              <p:cNvSpPr>
                <a:spLocks noChangeShapeType="1"/>
              </p:cNvSpPr>
              <p:nvPr/>
            </p:nvSpPr>
            <p:spPr bwMode="auto">
              <a:xfrm>
                <a:off x="3600" y="2015"/>
                <a:ext cx="15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16" name="Line 40"/>
              <p:cNvSpPr>
                <a:spLocks noChangeShapeType="1"/>
              </p:cNvSpPr>
              <p:nvPr/>
            </p:nvSpPr>
            <p:spPr bwMode="auto">
              <a:xfrm>
                <a:off x="4356" y="803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17" name="Rectangle 41"/>
              <p:cNvSpPr>
                <a:spLocks noChangeArrowheads="1"/>
              </p:cNvSpPr>
              <p:nvPr/>
            </p:nvSpPr>
            <p:spPr bwMode="auto">
              <a:xfrm>
                <a:off x="4308" y="1535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18" name="Rectangle 42"/>
              <p:cNvSpPr>
                <a:spLocks noChangeArrowheads="1"/>
              </p:cNvSpPr>
              <p:nvPr/>
            </p:nvSpPr>
            <p:spPr bwMode="auto">
              <a:xfrm rot="-5400000">
                <a:off x="4620" y="671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19" name="Rectangle 43"/>
              <p:cNvSpPr>
                <a:spLocks noChangeArrowheads="1"/>
              </p:cNvSpPr>
              <p:nvPr/>
            </p:nvSpPr>
            <p:spPr bwMode="auto">
              <a:xfrm rot="-5400000">
                <a:off x="3996" y="683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20" name="Line 44"/>
              <p:cNvSpPr>
                <a:spLocks noChangeShapeType="1"/>
              </p:cNvSpPr>
              <p:nvPr/>
            </p:nvSpPr>
            <p:spPr bwMode="auto">
              <a:xfrm>
                <a:off x="5112" y="815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21" name="Rectangle 45"/>
              <p:cNvSpPr>
                <a:spLocks noChangeArrowheads="1"/>
              </p:cNvSpPr>
              <p:nvPr/>
            </p:nvSpPr>
            <p:spPr bwMode="auto">
              <a:xfrm>
                <a:off x="5052" y="1247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22" name="Text Box 46"/>
              <p:cNvSpPr txBox="1">
                <a:spLocks noChangeArrowheads="1"/>
              </p:cNvSpPr>
              <p:nvPr/>
            </p:nvSpPr>
            <p:spPr bwMode="auto">
              <a:xfrm>
                <a:off x="3727" y="539"/>
                <a:ext cx="641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1/3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23" name="Text Box 47"/>
              <p:cNvSpPr txBox="1">
                <a:spLocks noChangeArrowheads="1"/>
              </p:cNvSpPr>
              <p:nvPr/>
            </p:nvSpPr>
            <p:spPr bwMode="auto">
              <a:xfrm>
                <a:off x="4464" y="527"/>
                <a:ext cx="648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1/3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24" name="Text Box 48"/>
              <p:cNvSpPr txBox="1">
                <a:spLocks noChangeArrowheads="1"/>
              </p:cNvSpPr>
              <p:nvPr/>
            </p:nvSpPr>
            <p:spPr bwMode="auto">
              <a:xfrm>
                <a:off x="4368" y="1487"/>
                <a:ext cx="5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25" name="Text Box 49"/>
              <p:cNvSpPr txBox="1">
                <a:spLocks noChangeArrowheads="1"/>
              </p:cNvSpPr>
              <p:nvPr/>
            </p:nvSpPr>
            <p:spPr bwMode="auto">
              <a:xfrm>
                <a:off x="5172" y="1487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R</a:t>
                </a:r>
                <a:endParaRPr lang="en-US" altLang="zh-CN" sz="2000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39026" name="Text Box 50"/>
              <p:cNvSpPr txBox="1">
                <a:spLocks noChangeArrowheads="1"/>
              </p:cNvSpPr>
              <p:nvPr/>
            </p:nvSpPr>
            <p:spPr bwMode="auto">
              <a:xfrm>
                <a:off x="3216" y="1379"/>
                <a:ext cx="2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E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39027" name="Rectangle 51"/>
              <p:cNvSpPr>
                <a:spLocks noChangeArrowheads="1"/>
              </p:cNvSpPr>
              <p:nvPr/>
            </p:nvSpPr>
            <p:spPr bwMode="auto">
              <a:xfrm>
                <a:off x="4308" y="1007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28" name="Text Box 52"/>
              <p:cNvSpPr txBox="1">
                <a:spLocks noChangeArrowheads="1"/>
              </p:cNvSpPr>
              <p:nvPr/>
            </p:nvSpPr>
            <p:spPr bwMode="auto">
              <a:xfrm>
                <a:off x="4428" y="1007"/>
                <a:ext cx="61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1/3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</p:grpSp>
        <p:grpSp>
          <p:nvGrpSpPr>
            <p:cNvPr id="639029" name="Group 53"/>
            <p:cNvGrpSpPr>
              <a:grpSpLocks/>
            </p:cNvGrpSpPr>
            <p:nvPr/>
          </p:nvGrpSpPr>
          <p:grpSpPr bwMode="auto">
            <a:xfrm>
              <a:off x="3248" y="1104"/>
              <a:ext cx="496" cy="742"/>
              <a:chOff x="224" y="1706"/>
              <a:chExt cx="496" cy="742"/>
            </a:xfrm>
          </p:grpSpPr>
          <p:sp>
            <p:nvSpPr>
              <p:cNvPr id="639030" name="Oval 54"/>
              <p:cNvSpPr>
                <a:spLocks noChangeArrowheads="1"/>
              </p:cNvSpPr>
              <p:nvPr/>
            </p:nvSpPr>
            <p:spPr bwMode="auto">
              <a:xfrm>
                <a:off x="432" y="1968"/>
                <a:ext cx="288" cy="288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31" name="Text Box 55"/>
              <p:cNvSpPr txBox="1">
                <a:spLocks noChangeArrowheads="1"/>
              </p:cNvSpPr>
              <p:nvPr/>
            </p:nvSpPr>
            <p:spPr bwMode="auto">
              <a:xfrm>
                <a:off x="224" y="1706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zh-CN" altLang="en-US">
                    <a:solidFill>
                      <a:srgbClr val="FF0000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639032" name="Line 56"/>
              <p:cNvSpPr>
                <a:spLocks noChangeShapeType="1"/>
              </p:cNvSpPr>
              <p:nvPr/>
            </p:nvSpPr>
            <p:spPr bwMode="auto">
              <a:xfrm>
                <a:off x="288" y="244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  <p:grpSp>
        <p:nvGrpSpPr>
          <p:cNvPr id="639033" name="Group 57"/>
          <p:cNvGrpSpPr>
            <a:grpSpLocks/>
          </p:cNvGrpSpPr>
          <p:nvPr/>
        </p:nvGrpSpPr>
        <p:grpSpPr bwMode="auto">
          <a:xfrm>
            <a:off x="5105400" y="3656013"/>
            <a:ext cx="3352800" cy="2363787"/>
            <a:chOff x="3216" y="2303"/>
            <a:chExt cx="2112" cy="1489"/>
          </a:xfrm>
        </p:grpSpPr>
        <p:grpSp>
          <p:nvGrpSpPr>
            <p:cNvPr id="639034" name="Group 58"/>
            <p:cNvGrpSpPr>
              <a:grpSpLocks/>
            </p:cNvGrpSpPr>
            <p:nvPr/>
          </p:nvGrpSpPr>
          <p:grpSpPr bwMode="auto">
            <a:xfrm>
              <a:off x="3216" y="2303"/>
              <a:ext cx="2112" cy="1489"/>
              <a:chOff x="3216" y="2303"/>
              <a:chExt cx="2112" cy="1489"/>
            </a:xfrm>
          </p:grpSpPr>
          <p:sp>
            <p:nvSpPr>
              <p:cNvPr id="639035" name="Line 59"/>
              <p:cNvSpPr>
                <a:spLocks noChangeShapeType="1"/>
              </p:cNvSpPr>
              <p:nvPr/>
            </p:nvSpPr>
            <p:spPr bwMode="auto">
              <a:xfrm>
                <a:off x="3600" y="3383"/>
                <a:ext cx="0" cy="40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36" name="Freeform 60"/>
              <p:cNvSpPr>
                <a:spLocks/>
              </p:cNvSpPr>
              <p:nvPr/>
            </p:nvSpPr>
            <p:spPr bwMode="auto">
              <a:xfrm>
                <a:off x="3600" y="2591"/>
                <a:ext cx="3" cy="875"/>
              </a:xfrm>
              <a:custGeom>
                <a:avLst/>
                <a:gdLst>
                  <a:gd name="T0" fmla="*/ 0 w 3"/>
                  <a:gd name="T1" fmla="*/ 720 h 875"/>
                  <a:gd name="T2" fmla="*/ 3 w 3"/>
                  <a:gd name="T3" fmla="*/ 875 h 875"/>
                  <a:gd name="T4" fmla="*/ 1 w 3"/>
                  <a:gd name="T5" fmla="*/ 0 h 87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3" h="875">
                    <a:moveTo>
                      <a:pt x="0" y="720"/>
                    </a:moveTo>
                    <a:lnTo>
                      <a:pt x="3" y="875"/>
                    </a:lnTo>
                    <a:lnTo>
                      <a:pt x="1" y="0"/>
                    </a:lnTo>
                  </a:path>
                </a:pathLst>
              </a:cu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37" name="Line 61"/>
              <p:cNvSpPr>
                <a:spLocks noChangeShapeType="1"/>
              </p:cNvSpPr>
              <p:nvPr/>
            </p:nvSpPr>
            <p:spPr bwMode="auto">
              <a:xfrm>
                <a:off x="3600" y="2591"/>
                <a:ext cx="15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38" name="Line 62"/>
              <p:cNvSpPr>
                <a:spLocks noChangeShapeType="1"/>
              </p:cNvSpPr>
              <p:nvPr/>
            </p:nvSpPr>
            <p:spPr bwMode="auto">
              <a:xfrm>
                <a:off x="3600" y="3791"/>
                <a:ext cx="151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39" name="Line 63"/>
              <p:cNvSpPr>
                <a:spLocks noChangeShapeType="1"/>
              </p:cNvSpPr>
              <p:nvPr/>
            </p:nvSpPr>
            <p:spPr bwMode="auto">
              <a:xfrm>
                <a:off x="3972" y="2579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40" name="Rectangle 64"/>
              <p:cNvSpPr>
                <a:spLocks noChangeArrowheads="1"/>
              </p:cNvSpPr>
              <p:nvPr/>
            </p:nvSpPr>
            <p:spPr bwMode="auto">
              <a:xfrm rot="-5400000">
                <a:off x="4272" y="2447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41" name="Line 65"/>
              <p:cNvSpPr>
                <a:spLocks noChangeShapeType="1"/>
              </p:cNvSpPr>
              <p:nvPr/>
            </p:nvSpPr>
            <p:spPr bwMode="auto">
              <a:xfrm>
                <a:off x="5112" y="2591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42" name="Rectangle 66"/>
              <p:cNvSpPr>
                <a:spLocks noChangeArrowheads="1"/>
              </p:cNvSpPr>
              <p:nvPr/>
            </p:nvSpPr>
            <p:spPr bwMode="auto">
              <a:xfrm>
                <a:off x="5052" y="3023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43" name="Text Box 67"/>
              <p:cNvSpPr txBox="1">
                <a:spLocks noChangeArrowheads="1"/>
              </p:cNvSpPr>
              <p:nvPr/>
            </p:nvSpPr>
            <p:spPr bwMode="auto">
              <a:xfrm>
                <a:off x="4116" y="2303"/>
                <a:ext cx="48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1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44" name="Text Box 68"/>
              <p:cNvSpPr txBox="1">
                <a:spLocks noChangeArrowheads="1"/>
              </p:cNvSpPr>
              <p:nvPr/>
            </p:nvSpPr>
            <p:spPr bwMode="auto">
              <a:xfrm>
                <a:off x="5124" y="3023"/>
                <a:ext cx="20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R</a:t>
                </a:r>
                <a:endParaRPr lang="en-US" altLang="zh-CN" sz="2000">
                  <a:latin typeface="Times New Roman" panose="02020603050405020304" pitchFamily="18" charset="0"/>
                  <a:sym typeface="Symbol" panose="05050102010706020507" pitchFamily="18" charset="2"/>
                </a:endParaRPr>
              </a:p>
            </p:txBody>
          </p:sp>
          <p:sp>
            <p:nvSpPr>
              <p:cNvPr id="639045" name="Text Box 69"/>
              <p:cNvSpPr txBox="1">
                <a:spLocks noChangeArrowheads="1"/>
              </p:cNvSpPr>
              <p:nvPr/>
            </p:nvSpPr>
            <p:spPr bwMode="auto">
              <a:xfrm>
                <a:off x="3216" y="3155"/>
                <a:ext cx="25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E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39046" name="Rectangle 70"/>
              <p:cNvSpPr>
                <a:spLocks noChangeArrowheads="1"/>
              </p:cNvSpPr>
              <p:nvPr/>
            </p:nvSpPr>
            <p:spPr bwMode="auto">
              <a:xfrm>
                <a:off x="3924" y="3359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47" name="Text Box 71"/>
              <p:cNvSpPr txBox="1">
                <a:spLocks noChangeArrowheads="1"/>
              </p:cNvSpPr>
              <p:nvPr/>
            </p:nvSpPr>
            <p:spPr bwMode="auto">
              <a:xfrm>
                <a:off x="4044" y="3383"/>
                <a:ext cx="55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3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48" name="Line 72"/>
              <p:cNvSpPr>
                <a:spLocks noChangeShapeType="1"/>
              </p:cNvSpPr>
              <p:nvPr/>
            </p:nvSpPr>
            <p:spPr bwMode="auto">
              <a:xfrm>
                <a:off x="4692" y="2591"/>
                <a:ext cx="0" cy="120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49" name="Rectangle 73"/>
              <p:cNvSpPr>
                <a:spLocks noChangeArrowheads="1"/>
              </p:cNvSpPr>
              <p:nvPr/>
            </p:nvSpPr>
            <p:spPr bwMode="auto">
              <a:xfrm>
                <a:off x="4644" y="3383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50" name="Text Box 74"/>
              <p:cNvSpPr txBox="1">
                <a:spLocks noChangeArrowheads="1"/>
              </p:cNvSpPr>
              <p:nvPr/>
            </p:nvSpPr>
            <p:spPr bwMode="auto">
              <a:xfrm>
                <a:off x="4716" y="3383"/>
                <a:ext cx="55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3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39051" name="Line 75"/>
              <p:cNvSpPr>
                <a:spLocks noChangeShapeType="1"/>
              </p:cNvSpPr>
              <p:nvPr/>
            </p:nvSpPr>
            <p:spPr bwMode="auto">
              <a:xfrm>
                <a:off x="3972" y="3011"/>
                <a:ext cx="72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 type="oval" w="sm" len="sm"/>
                <a:tailEnd type="oval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52" name="Rectangle 76"/>
              <p:cNvSpPr>
                <a:spLocks noChangeArrowheads="1"/>
              </p:cNvSpPr>
              <p:nvPr/>
            </p:nvSpPr>
            <p:spPr bwMode="auto">
              <a:xfrm rot="-5400000">
                <a:off x="4272" y="2879"/>
                <a:ext cx="120" cy="288"/>
              </a:xfrm>
              <a:prstGeom prst="rect">
                <a:avLst/>
              </a:prstGeom>
              <a:solidFill>
                <a:schemeClr val="accent1"/>
              </a:solidFill>
              <a:ln w="12700">
                <a:solidFill>
                  <a:schemeClr val="tx2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/>
              <a:p>
                <a:endParaRPr lang="zh-CN" altLang="en-US"/>
              </a:p>
            </p:txBody>
          </p:sp>
          <p:sp>
            <p:nvSpPr>
              <p:cNvPr id="639053" name="Text Box 77"/>
              <p:cNvSpPr txBox="1">
                <a:spLocks noChangeArrowheads="1"/>
              </p:cNvSpPr>
              <p:nvPr/>
            </p:nvSpPr>
            <p:spPr bwMode="auto">
              <a:xfrm>
                <a:off x="4128" y="2735"/>
                <a:ext cx="55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3</a:t>
                </a:r>
                <a:r>
                  <a:rPr lang="en-US" altLang="zh-CN">
                    <a:latin typeface="Times New Roman" panose="02020603050405020304" pitchFamily="18" charset="0"/>
                  </a:rPr>
                  <a:t>k</a:t>
                </a:r>
                <a:r>
                  <a:rPr lang="en-US" altLang="zh-CN" sz="2000"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</p:grpSp>
        <p:grpSp>
          <p:nvGrpSpPr>
            <p:cNvPr id="639054" name="Group 78"/>
            <p:cNvGrpSpPr>
              <a:grpSpLocks/>
            </p:cNvGrpSpPr>
            <p:nvPr/>
          </p:nvGrpSpPr>
          <p:grpSpPr bwMode="auto">
            <a:xfrm>
              <a:off x="3264" y="2880"/>
              <a:ext cx="496" cy="742"/>
              <a:chOff x="224" y="1706"/>
              <a:chExt cx="496" cy="742"/>
            </a:xfrm>
          </p:grpSpPr>
          <p:sp>
            <p:nvSpPr>
              <p:cNvPr id="639055" name="Oval 79"/>
              <p:cNvSpPr>
                <a:spLocks noChangeArrowheads="1"/>
              </p:cNvSpPr>
              <p:nvPr/>
            </p:nvSpPr>
            <p:spPr bwMode="auto">
              <a:xfrm>
                <a:off x="432" y="1968"/>
                <a:ext cx="288" cy="288"/>
              </a:xfrm>
              <a:prstGeom prst="ellips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39056" name="Text Box 80"/>
              <p:cNvSpPr txBox="1">
                <a:spLocks noChangeArrowheads="1"/>
              </p:cNvSpPr>
              <p:nvPr/>
            </p:nvSpPr>
            <p:spPr bwMode="auto">
              <a:xfrm>
                <a:off x="224" y="1706"/>
                <a:ext cx="225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eaLnBrk="0" hangingPunct="0"/>
                <a:r>
                  <a:rPr lang="zh-CN" altLang="en-US">
                    <a:solidFill>
                      <a:srgbClr val="FF0000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+</a:t>
                </a:r>
              </a:p>
            </p:txBody>
          </p:sp>
          <p:sp>
            <p:nvSpPr>
              <p:cNvPr id="639057" name="Line 81"/>
              <p:cNvSpPr>
                <a:spLocks noChangeShapeType="1"/>
              </p:cNvSpPr>
              <p:nvPr/>
            </p:nvSpPr>
            <p:spPr bwMode="auto">
              <a:xfrm>
                <a:off x="288" y="2448"/>
                <a:ext cx="96" cy="0"/>
              </a:xfrm>
              <a:prstGeom prst="line">
                <a:avLst/>
              </a:prstGeom>
              <a:noFill/>
              <a:ln w="28575">
                <a:solidFill>
                  <a:srgbClr val="FF00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389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389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389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389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6389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4" dur="500"/>
                                        <p:tgtEl>
                                          <p:spTgt spid="6389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9" dur="500"/>
                                        <p:tgtEl>
                                          <p:spTgt spid="6389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639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39" dur="500"/>
                                        <p:tgtEl>
                                          <p:spTgt spid="6389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89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4" dur="500"/>
                                        <p:tgtEl>
                                          <p:spTgt spid="6389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9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9" dur="500"/>
                                        <p:tgtEl>
                                          <p:spTgt spid="639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8978" grpId="0" animBg="1"/>
      <p:bldP spid="638979" grpId="0" animBg="1"/>
      <p:bldP spid="638980" grpId="0" autoUpdateAnimBg="0"/>
      <p:bldP spid="638981" grpId="0" autoUpdateAnimBg="0"/>
      <p:bldP spid="638982" grpId="0" animBg="1"/>
      <p:bldP spid="638983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0002" name="Text Box 2"/>
          <p:cNvSpPr txBox="1">
            <a:spLocks noChangeArrowheads="1"/>
          </p:cNvSpPr>
          <p:nvPr/>
        </p:nvSpPr>
        <p:spPr bwMode="auto">
          <a:xfrm>
            <a:off x="152400" y="228600"/>
            <a:ext cx="2514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solidFill>
                  <a:schemeClr val="accent2"/>
                </a:solidFill>
                <a:latin typeface="Times New Roman" panose="02020603050405020304" pitchFamily="18" charset="0"/>
              </a:rPr>
              <a:t>例2</a:t>
            </a:r>
            <a:r>
              <a:rPr lang="zh-CN" altLang="en-US">
                <a:latin typeface="Times New Roman" panose="02020603050405020304" pitchFamily="18" charset="0"/>
              </a:rPr>
              <a:t>.   双 </a:t>
            </a:r>
            <a:r>
              <a:rPr lang="en-US" altLang="zh-CN">
                <a:latin typeface="Times New Roman" panose="02020603050405020304" pitchFamily="18" charset="0"/>
              </a:rPr>
              <a:t>T </a:t>
            </a:r>
            <a:r>
              <a:rPr lang="zh-CN" altLang="en-US">
                <a:latin typeface="Times New Roman" panose="02020603050405020304" pitchFamily="18" charset="0"/>
              </a:rPr>
              <a:t>网络</a:t>
            </a:r>
          </a:p>
        </p:txBody>
      </p:sp>
      <p:sp>
        <p:nvSpPr>
          <p:cNvPr id="640003" name="AutoShape 3"/>
          <p:cNvSpPr>
            <a:spLocks noChangeArrowheads="1"/>
          </p:cNvSpPr>
          <p:nvPr/>
        </p:nvSpPr>
        <p:spPr bwMode="auto">
          <a:xfrm>
            <a:off x="3886200" y="2171700"/>
            <a:ext cx="762000" cy="571500"/>
          </a:xfrm>
          <a:prstGeom prst="rightArrow">
            <a:avLst>
              <a:gd name="adj1" fmla="val 50000"/>
              <a:gd name="adj2" fmla="val 33333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40004" name="AutoShape 4"/>
          <p:cNvSpPr>
            <a:spLocks noChangeArrowheads="1"/>
          </p:cNvSpPr>
          <p:nvPr/>
        </p:nvSpPr>
        <p:spPr bwMode="auto">
          <a:xfrm>
            <a:off x="6248400" y="3429000"/>
            <a:ext cx="609600" cy="990600"/>
          </a:xfrm>
          <a:prstGeom prst="downArrow">
            <a:avLst>
              <a:gd name="adj1" fmla="val 50000"/>
              <a:gd name="adj2" fmla="val 40625"/>
            </a:avLst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eaVert" wrap="none" anchor="ctr"/>
          <a:lstStyle/>
          <a:p>
            <a:endParaRPr lang="zh-CN" altLang="en-US"/>
          </a:p>
        </p:txBody>
      </p:sp>
      <p:grpSp>
        <p:nvGrpSpPr>
          <p:cNvPr id="640005" name="Group 5"/>
          <p:cNvGrpSpPr>
            <a:grpSpLocks/>
          </p:cNvGrpSpPr>
          <p:nvPr/>
        </p:nvGrpSpPr>
        <p:grpSpPr bwMode="auto">
          <a:xfrm>
            <a:off x="438150" y="1123950"/>
            <a:ext cx="3327400" cy="2286000"/>
            <a:chOff x="276" y="708"/>
            <a:chExt cx="2096" cy="1440"/>
          </a:xfrm>
        </p:grpSpPr>
        <p:sp>
          <p:nvSpPr>
            <p:cNvPr id="640006" name="Line 6"/>
            <p:cNvSpPr>
              <a:spLocks noChangeShapeType="1"/>
            </p:cNvSpPr>
            <p:nvPr/>
          </p:nvSpPr>
          <p:spPr bwMode="auto">
            <a:xfrm>
              <a:off x="336" y="1104"/>
              <a:ext cx="196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07" name="Line 7"/>
            <p:cNvSpPr>
              <a:spLocks noChangeShapeType="1"/>
            </p:cNvSpPr>
            <p:nvPr/>
          </p:nvSpPr>
          <p:spPr bwMode="auto">
            <a:xfrm>
              <a:off x="336" y="1968"/>
              <a:ext cx="196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08" name="Line 8"/>
            <p:cNvSpPr>
              <a:spLocks noChangeShapeType="1"/>
            </p:cNvSpPr>
            <p:nvPr/>
          </p:nvSpPr>
          <p:spPr bwMode="auto">
            <a:xfrm>
              <a:off x="1572" y="1104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09" name="Rectangle 9"/>
            <p:cNvSpPr>
              <a:spLocks noChangeArrowheads="1"/>
            </p:cNvSpPr>
            <p:nvPr/>
          </p:nvSpPr>
          <p:spPr bwMode="auto">
            <a:xfrm>
              <a:off x="1512" y="139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10" name="Rectangle 10"/>
            <p:cNvSpPr>
              <a:spLocks noChangeArrowheads="1"/>
            </p:cNvSpPr>
            <p:nvPr/>
          </p:nvSpPr>
          <p:spPr bwMode="auto">
            <a:xfrm rot="-5400000">
              <a:off x="1764" y="960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11" name="Rectangle 11"/>
            <p:cNvSpPr>
              <a:spLocks noChangeArrowheads="1"/>
            </p:cNvSpPr>
            <p:nvPr/>
          </p:nvSpPr>
          <p:spPr bwMode="auto">
            <a:xfrm rot="-5400000">
              <a:off x="948" y="960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12" name="Line 12"/>
            <p:cNvSpPr>
              <a:spLocks noChangeShapeType="1"/>
            </p:cNvSpPr>
            <p:nvPr/>
          </p:nvSpPr>
          <p:spPr bwMode="auto">
            <a:xfrm>
              <a:off x="631" y="768"/>
              <a:ext cx="1433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13" name="Rectangle 13"/>
            <p:cNvSpPr>
              <a:spLocks noChangeArrowheads="1"/>
            </p:cNvSpPr>
            <p:nvPr/>
          </p:nvSpPr>
          <p:spPr bwMode="auto">
            <a:xfrm rot="-5400000">
              <a:off x="1476" y="636"/>
              <a:ext cx="120" cy="288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14" name="Rectangle 14"/>
            <p:cNvSpPr>
              <a:spLocks noChangeArrowheads="1"/>
            </p:cNvSpPr>
            <p:nvPr/>
          </p:nvSpPr>
          <p:spPr bwMode="auto">
            <a:xfrm rot="-5400000">
              <a:off x="948" y="624"/>
              <a:ext cx="120" cy="288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15" name="Line 15"/>
            <p:cNvSpPr>
              <a:spLocks noChangeShapeType="1"/>
            </p:cNvSpPr>
            <p:nvPr/>
          </p:nvSpPr>
          <p:spPr bwMode="auto">
            <a:xfrm>
              <a:off x="1332" y="768"/>
              <a:ext cx="0" cy="120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16" name="Rectangle 16"/>
            <p:cNvSpPr>
              <a:spLocks noChangeArrowheads="1"/>
            </p:cNvSpPr>
            <p:nvPr/>
          </p:nvSpPr>
          <p:spPr bwMode="auto">
            <a:xfrm>
              <a:off x="1272" y="1392"/>
              <a:ext cx="120" cy="288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17" name="Line 17"/>
            <p:cNvSpPr>
              <a:spLocks noChangeShapeType="1"/>
            </p:cNvSpPr>
            <p:nvPr/>
          </p:nvSpPr>
          <p:spPr bwMode="auto">
            <a:xfrm>
              <a:off x="631" y="768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18" name="Line 18"/>
            <p:cNvSpPr>
              <a:spLocks noChangeShapeType="1"/>
            </p:cNvSpPr>
            <p:nvPr/>
          </p:nvSpPr>
          <p:spPr bwMode="auto">
            <a:xfrm>
              <a:off x="2064" y="768"/>
              <a:ext cx="0" cy="33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19" name="Text Box 19"/>
            <p:cNvSpPr txBox="1">
              <a:spLocks noChangeArrowheads="1"/>
            </p:cNvSpPr>
            <p:nvPr/>
          </p:nvSpPr>
          <p:spPr bwMode="auto">
            <a:xfrm>
              <a:off x="276" y="99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0020" name="Text Box 20"/>
            <p:cNvSpPr txBox="1">
              <a:spLocks noChangeArrowheads="1"/>
            </p:cNvSpPr>
            <p:nvPr/>
          </p:nvSpPr>
          <p:spPr bwMode="auto">
            <a:xfrm>
              <a:off x="276" y="18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0021" name="Text Box 21"/>
            <p:cNvSpPr txBox="1">
              <a:spLocks noChangeArrowheads="1"/>
            </p:cNvSpPr>
            <p:nvPr/>
          </p:nvSpPr>
          <p:spPr bwMode="auto">
            <a:xfrm>
              <a:off x="2256" y="99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0022" name="Text Box 22"/>
            <p:cNvSpPr txBox="1">
              <a:spLocks noChangeArrowheads="1"/>
            </p:cNvSpPr>
            <p:nvPr/>
          </p:nvSpPr>
          <p:spPr bwMode="auto">
            <a:xfrm>
              <a:off x="2256" y="18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grpSp>
        <p:nvGrpSpPr>
          <p:cNvPr id="640023" name="Group 23"/>
          <p:cNvGrpSpPr>
            <a:grpSpLocks/>
          </p:cNvGrpSpPr>
          <p:nvPr/>
        </p:nvGrpSpPr>
        <p:grpSpPr bwMode="auto">
          <a:xfrm>
            <a:off x="4781550" y="1219200"/>
            <a:ext cx="3365500" cy="2190750"/>
            <a:chOff x="3012" y="768"/>
            <a:chExt cx="2120" cy="1380"/>
          </a:xfrm>
        </p:grpSpPr>
        <p:sp>
          <p:nvSpPr>
            <p:cNvPr id="640024" name="Line 24"/>
            <p:cNvSpPr>
              <a:spLocks noChangeShapeType="1"/>
            </p:cNvSpPr>
            <p:nvPr/>
          </p:nvSpPr>
          <p:spPr bwMode="auto">
            <a:xfrm>
              <a:off x="3072" y="1104"/>
              <a:ext cx="196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25" name="Line 25"/>
            <p:cNvSpPr>
              <a:spLocks noChangeShapeType="1"/>
            </p:cNvSpPr>
            <p:nvPr/>
          </p:nvSpPr>
          <p:spPr bwMode="auto">
            <a:xfrm>
              <a:off x="3096" y="1968"/>
              <a:ext cx="196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26" name="Line 26"/>
            <p:cNvSpPr>
              <a:spLocks noChangeShapeType="1"/>
            </p:cNvSpPr>
            <p:nvPr/>
          </p:nvSpPr>
          <p:spPr bwMode="auto">
            <a:xfrm>
              <a:off x="4692" y="1104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27" name="Rectangle 27"/>
            <p:cNvSpPr>
              <a:spLocks noChangeArrowheads="1"/>
            </p:cNvSpPr>
            <p:nvPr/>
          </p:nvSpPr>
          <p:spPr bwMode="auto">
            <a:xfrm>
              <a:off x="4632" y="1392"/>
              <a:ext cx="120" cy="288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28" name="Rectangle 28"/>
            <p:cNvSpPr>
              <a:spLocks noChangeArrowheads="1"/>
            </p:cNvSpPr>
            <p:nvPr/>
          </p:nvSpPr>
          <p:spPr bwMode="auto">
            <a:xfrm rot="-5400000">
              <a:off x="4008" y="960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29" name="Line 29"/>
            <p:cNvSpPr>
              <a:spLocks noChangeShapeType="1"/>
            </p:cNvSpPr>
            <p:nvPr/>
          </p:nvSpPr>
          <p:spPr bwMode="auto">
            <a:xfrm>
              <a:off x="3631" y="828"/>
              <a:ext cx="881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30" name="Rectangle 30"/>
            <p:cNvSpPr>
              <a:spLocks noChangeArrowheads="1"/>
            </p:cNvSpPr>
            <p:nvPr/>
          </p:nvSpPr>
          <p:spPr bwMode="auto">
            <a:xfrm rot="-5400000">
              <a:off x="3996" y="684"/>
              <a:ext cx="120" cy="288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31" name="Line 31"/>
            <p:cNvSpPr>
              <a:spLocks noChangeShapeType="1"/>
            </p:cNvSpPr>
            <p:nvPr/>
          </p:nvSpPr>
          <p:spPr bwMode="auto">
            <a:xfrm>
              <a:off x="3631" y="828"/>
              <a:ext cx="0" cy="2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32" name="Line 32"/>
            <p:cNvSpPr>
              <a:spLocks noChangeShapeType="1"/>
            </p:cNvSpPr>
            <p:nvPr/>
          </p:nvSpPr>
          <p:spPr bwMode="auto">
            <a:xfrm>
              <a:off x="4512" y="828"/>
              <a:ext cx="0" cy="276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none" w="sm" len="sm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33" name="Line 33"/>
            <p:cNvSpPr>
              <a:spLocks noChangeShapeType="1"/>
            </p:cNvSpPr>
            <p:nvPr/>
          </p:nvSpPr>
          <p:spPr bwMode="auto">
            <a:xfrm>
              <a:off x="3751" y="1104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34" name="Rectangle 34"/>
            <p:cNvSpPr>
              <a:spLocks noChangeArrowheads="1"/>
            </p:cNvSpPr>
            <p:nvPr/>
          </p:nvSpPr>
          <p:spPr bwMode="auto">
            <a:xfrm>
              <a:off x="3691" y="139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35" name="Line 35"/>
            <p:cNvSpPr>
              <a:spLocks noChangeShapeType="1"/>
            </p:cNvSpPr>
            <p:nvPr/>
          </p:nvSpPr>
          <p:spPr bwMode="auto">
            <a:xfrm>
              <a:off x="3432" y="1104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36" name="Rectangle 36"/>
            <p:cNvSpPr>
              <a:spLocks noChangeArrowheads="1"/>
            </p:cNvSpPr>
            <p:nvPr/>
          </p:nvSpPr>
          <p:spPr bwMode="auto">
            <a:xfrm>
              <a:off x="3372" y="1392"/>
              <a:ext cx="120" cy="288"/>
            </a:xfrm>
            <a:prstGeom prst="rect">
              <a:avLst/>
            </a:prstGeom>
            <a:solidFill>
              <a:srgbClr val="FF6600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37" name="Line 37"/>
            <p:cNvSpPr>
              <a:spLocks noChangeShapeType="1"/>
            </p:cNvSpPr>
            <p:nvPr/>
          </p:nvSpPr>
          <p:spPr bwMode="auto">
            <a:xfrm>
              <a:off x="4392" y="1104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38" name="Rectangle 38"/>
            <p:cNvSpPr>
              <a:spLocks noChangeArrowheads="1"/>
            </p:cNvSpPr>
            <p:nvPr/>
          </p:nvSpPr>
          <p:spPr bwMode="auto">
            <a:xfrm>
              <a:off x="4332" y="139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39" name="Text Box 39"/>
            <p:cNvSpPr txBox="1">
              <a:spLocks noChangeArrowheads="1"/>
            </p:cNvSpPr>
            <p:nvPr/>
          </p:nvSpPr>
          <p:spPr bwMode="auto">
            <a:xfrm>
              <a:off x="4992" y="99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0040" name="Text Box 40"/>
            <p:cNvSpPr txBox="1">
              <a:spLocks noChangeArrowheads="1"/>
            </p:cNvSpPr>
            <p:nvPr/>
          </p:nvSpPr>
          <p:spPr bwMode="auto">
            <a:xfrm>
              <a:off x="5016" y="18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0041" name="Text Box 41"/>
            <p:cNvSpPr txBox="1">
              <a:spLocks noChangeArrowheads="1"/>
            </p:cNvSpPr>
            <p:nvPr/>
          </p:nvSpPr>
          <p:spPr bwMode="auto">
            <a:xfrm>
              <a:off x="3012" y="99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0042" name="Text Box 42"/>
            <p:cNvSpPr txBox="1">
              <a:spLocks noChangeArrowheads="1"/>
            </p:cNvSpPr>
            <p:nvPr/>
          </p:nvSpPr>
          <p:spPr bwMode="auto">
            <a:xfrm>
              <a:off x="3036" y="1860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grpSp>
        <p:nvGrpSpPr>
          <p:cNvPr id="640043" name="Group 43"/>
          <p:cNvGrpSpPr>
            <a:grpSpLocks/>
          </p:cNvGrpSpPr>
          <p:nvPr/>
        </p:nvGrpSpPr>
        <p:grpSpPr bwMode="auto">
          <a:xfrm>
            <a:off x="5086350" y="4781550"/>
            <a:ext cx="2698750" cy="1828800"/>
            <a:chOff x="3204" y="3012"/>
            <a:chExt cx="1700" cy="1152"/>
          </a:xfrm>
        </p:grpSpPr>
        <p:sp>
          <p:nvSpPr>
            <p:cNvPr id="640044" name="Line 44"/>
            <p:cNvSpPr>
              <a:spLocks noChangeShapeType="1"/>
            </p:cNvSpPr>
            <p:nvPr/>
          </p:nvSpPr>
          <p:spPr bwMode="auto">
            <a:xfrm>
              <a:off x="3276" y="3120"/>
              <a:ext cx="1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45" name="Line 45"/>
            <p:cNvSpPr>
              <a:spLocks noChangeShapeType="1"/>
            </p:cNvSpPr>
            <p:nvPr/>
          </p:nvSpPr>
          <p:spPr bwMode="auto">
            <a:xfrm>
              <a:off x="3264" y="3984"/>
              <a:ext cx="1572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46" name="Rectangle 46"/>
            <p:cNvSpPr>
              <a:spLocks noChangeArrowheads="1"/>
            </p:cNvSpPr>
            <p:nvPr/>
          </p:nvSpPr>
          <p:spPr bwMode="auto">
            <a:xfrm rot="-5400000">
              <a:off x="4020" y="2988"/>
              <a:ext cx="120" cy="28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47" name="Line 47"/>
            <p:cNvSpPr>
              <a:spLocks noChangeShapeType="1"/>
            </p:cNvSpPr>
            <p:nvPr/>
          </p:nvSpPr>
          <p:spPr bwMode="auto">
            <a:xfrm>
              <a:off x="3763" y="3120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48" name="Rectangle 48"/>
            <p:cNvSpPr>
              <a:spLocks noChangeArrowheads="1"/>
            </p:cNvSpPr>
            <p:nvPr/>
          </p:nvSpPr>
          <p:spPr bwMode="auto">
            <a:xfrm>
              <a:off x="3703" y="3408"/>
              <a:ext cx="120" cy="288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49" name="Line 49"/>
            <p:cNvSpPr>
              <a:spLocks noChangeShapeType="1"/>
            </p:cNvSpPr>
            <p:nvPr/>
          </p:nvSpPr>
          <p:spPr bwMode="auto">
            <a:xfrm>
              <a:off x="4404" y="3120"/>
              <a:ext cx="0" cy="864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 type="oval" w="med" len="med"/>
              <a:tailEnd type="oval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0050" name="Rectangle 50"/>
            <p:cNvSpPr>
              <a:spLocks noChangeArrowheads="1"/>
            </p:cNvSpPr>
            <p:nvPr/>
          </p:nvSpPr>
          <p:spPr bwMode="auto">
            <a:xfrm>
              <a:off x="4344" y="3408"/>
              <a:ext cx="120" cy="288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0051" name="Text Box 51"/>
            <p:cNvSpPr txBox="1">
              <a:spLocks noChangeArrowheads="1"/>
            </p:cNvSpPr>
            <p:nvPr/>
          </p:nvSpPr>
          <p:spPr bwMode="auto">
            <a:xfrm>
              <a:off x="3216" y="301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0052" name="Text Box 52"/>
            <p:cNvSpPr txBox="1">
              <a:spLocks noChangeArrowheads="1"/>
            </p:cNvSpPr>
            <p:nvPr/>
          </p:nvSpPr>
          <p:spPr bwMode="auto">
            <a:xfrm>
              <a:off x="4788" y="3012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0053" name="Text Box 53"/>
            <p:cNvSpPr txBox="1">
              <a:spLocks noChangeArrowheads="1"/>
            </p:cNvSpPr>
            <p:nvPr/>
          </p:nvSpPr>
          <p:spPr bwMode="auto">
            <a:xfrm>
              <a:off x="4788" y="387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0054" name="Text Box 54"/>
            <p:cNvSpPr txBox="1">
              <a:spLocks noChangeArrowheads="1"/>
            </p:cNvSpPr>
            <p:nvPr/>
          </p:nvSpPr>
          <p:spPr bwMode="auto">
            <a:xfrm>
              <a:off x="3204" y="3876"/>
              <a:ext cx="116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solidFill>
                    <a:schemeClr val="tx2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00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00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400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64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400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1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8" dur="500"/>
                                        <p:tgtEl>
                                          <p:spTgt spid="6400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00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3" dur="500"/>
                                        <p:tgtEl>
                                          <p:spTgt spid="6400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0002" grpId="0" autoUpdateAnimBg="0"/>
      <p:bldP spid="640003" grpId="0" animBg="1"/>
      <p:bldP spid="640004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1026" name="Group 2"/>
          <p:cNvGrpSpPr>
            <a:grpSpLocks/>
          </p:cNvGrpSpPr>
          <p:nvPr/>
        </p:nvGrpSpPr>
        <p:grpSpPr bwMode="auto">
          <a:xfrm>
            <a:off x="754063" y="484188"/>
            <a:ext cx="4962525" cy="3186112"/>
            <a:chOff x="607" y="1205"/>
            <a:chExt cx="3126" cy="2007"/>
          </a:xfrm>
        </p:grpSpPr>
        <p:sp>
          <p:nvSpPr>
            <p:cNvPr id="641027" name="Text Box 3"/>
            <p:cNvSpPr txBox="1">
              <a:spLocks noChangeArrowheads="1"/>
            </p:cNvSpPr>
            <p:nvPr/>
          </p:nvSpPr>
          <p:spPr bwMode="auto">
            <a:xfrm>
              <a:off x="1475" y="1205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pPr eaLnBrk="0" hangingPunct="0"/>
              <a:r>
                <a:rPr lang="en-US" altLang="zh-CN" sz="2800" i="1">
                  <a:latin typeface="Times New Roman" panose="02020603050405020304" pitchFamily="18" charset="0"/>
                  <a:ea typeface="楷体_GB2312" pitchFamily="49" charset="-122"/>
                </a:rPr>
                <a:t>A</a:t>
              </a:r>
              <a:endParaRPr lang="en-US" altLang="zh-CN" sz="2800">
                <a:solidFill>
                  <a:srgbClr val="0000FF"/>
                </a:solidFill>
                <a:latin typeface="Times New Roman" panose="02020603050405020304" pitchFamily="18" charset="0"/>
                <a:ea typeface="楷体_GB2312" pitchFamily="49" charset="-122"/>
              </a:endParaRPr>
            </a:p>
          </p:txBody>
        </p:sp>
        <p:grpSp>
          <p:nvGrpSpPr>
            <p:cNvPr id="641028" name="Group 4"/>
            <p:cNvGrpSpPr>
              <a:grpSpLocks/>
            </p:cNvGrpSpPr>
            <p:nvPr/>
          </p:nvGrpSpPr>
          <p:grpSpPr bwMode="auto">
            <a:xfrm>
              <a:off x="607" y="1488"/>
              <a:ext cx="3126" cy="1724"/>
              <a:chOff x="607" y="1488"/>
              <a:chExt cx="3126" cy="1724"/>
            </a:xfrm>
          </p:grpSpPr>
          <p:grpSp>
            <p:nvGrpSpPr>
              <p:cNvPr id="641029" name="Group 5"/>
              <p:cNvGrpSpPr>
                <a:grpSpLocks/>
              </p:cNvGrpSpPr>
              <p:nvPr/>
            </p:nvGrpSpPr>
            <p:grpSpPr bwMode="auto">
              <a:xfrm>
                <a:off x="2808" y="1866"/>
                <a:ext cx="925" cy="450"/>
                <a:chOff x="2544" y="1878"/>
                <a:chExt cx="925" cy="450"/>
              </a:xfrm>
            </p:grpSpPr>
            <p:sp>
              <p:nvSpPr>
                <p:cNvPr id="641030" name="AutoShape 6"/>
                <p:cNvSpPr>
                  <a:spLocks noChangeArrowheads="1"/>
                </p:cNvSpPr>
                <p:nvPr/>
              </p:nvSpPr>
              <p:spPr bwMode="auto">
                <a:xfrm>
                  <a:off x="2544" y="2088"/>
                  <a:ext cx="480" cy="240"/>
                </a:xfrm>
                <a:prstGeom prst="leftArrow">
                  <a:avLst>
                    <a:gd name="adj1" fmla="val 50000"/>
                    <a:gd name="adj2" fmla="val 50000"/>
                  </a:avLst>
                </a:prstGeom>
                <a:solidFill>
                  <a:schemeClr val="accent1"/>
                </a:solidFill>
                <a:ln w="28575">
                  <a:solidFill>
                    <a:srgbClr val="00000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CN" altLang="en-US"/>
                </a:p>
              </p:txBody>
            </p:sp>
            <p:sp>
              <p:nvSpPr>
                <p:cNvPr id="641031" name="Text Box 7"/>
                <p:cNvSpPr txBox="1">
                  <a:spLocks noChangeArrowheads="1"/>
                </p:cNvSpPr>
                <p:nvPr/>
              </p:nvSpPr>
              <p:spPr bwMode="auto">
                <a:xfrm>
                  <a:off x="3002" y="1878"/>
                  <a:ext cx="467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38100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/>
                <a:p>
                  <a:pPr algn="l"/>
                  <a:r>
                    <a:rPr lang="en-US" altLang="zh-CN" sz="2800" i="1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R</a:t>
                  </a:r>
                  <a:r>
                    <a:rPr lang="en-US" altLang="zh-CN" sz="2800" i="1" baseline="-25000">
                      <a:solidFill>
                        <a:srgbClr val="FF0000"/>
                      </a:solidFill>
                      <a:latin typeface="Times New Roman" panose="02020603050405020304" pitchFamily="18" charset="0"/>
                    </a:rPr>
                    <a:t>AB</a:t>
                  </a:r>
                  <a:endParaRPr lang="en-US" altLang="zh-CN" sz="2800">
                    <a:solidFill>
                      <a:srgbClr val="FF0000"/>
                    </a:solidFill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41032" name="Text Box 8"/>
              <p:cNvSpPr txBox="1">
                <a:spLocks noChangeArrowheads="1"/>
              </p:cNvSpPr>
              <p:nvPr/>
            </p:nvSpPr>
            <p:spPr bwMode="auto">
              <a:xfrm>
                <a:off x="607" y="1889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en-US" altLang="zh-CN" sz="2800" i="1">
                    <a:latin typeface="Times New Roman" panose="02020603050405020304" pitchFamily="18" charset="0"/>
                  </a:rPr>
                  <a:t>C</a:t>
                </a:r>
                <a:endParaRPr lang="en-US" altLang="zh-CN" sz="2800">
                  <a:solidFill>
                    <a:srgbClr val="0000FF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1033" name="Line 9"/>
              <p:cNvSpPr>
                <a:spLocks noChangeShapeType="1"/>
              </p:cNvSpPr>
              <p:nvPr/>
            </p:nvSpPr>
            <p:spPr bwMode="auto">
              <a:xfrm>
                <a:off x="1594" y="1495"/>
                <a:ext cx="1247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34" name="Line 10"/>
              <p:cNvSpPr>
                <a:spLocks noChangeShapeType="1"/>
              </p:cNvSpPr>
              <p:nvPr/>
            </p:nvSpPr>
            <p:spPr bwMode="auto">
              <a:xfrm>
                <a:off x="1582" y="2880"/>
                <a:ext cx="1211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35" name="Text Box 11"/>
              <p:cNvSpPr txBox="1">
                <a:spLocks noChangeArrowheads="1"/>
              </p:cNvSpPr>
              <p:nvPr/>
            </p:nvSpPr>
            <p:spPr bwMode="auto">
              <a:xfrm>
                <a:off x="852" y="1504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1</a:t>
                </a:r>
                <a:endParaRPr lang="en-US" altLang="zh-CN" sz="2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1036" name="Text Box 12"/>
              <p:cNvSpPr txBox="1">
                <a:spLocks noChangeArrowheads="1"/>
              </p:cNvSpPr>
              <p:nvPr/>
            </p:nvSpPr>
            <p:spPr bwMode="auto">
              <a:xfrm>
                <a:off x="864" y="2524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3</a:t>
                </a:r>
                <a:endParaRPr lang="en-US" altLang="zh-CN" sz="2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1037" name="Line 13"/>
              <p:cNvSpPr>
                <a:spLocks noChangeShapeType="1"/>
              </p:cNvSpPr>
              <p:nvPr/>
            </p:nvSpPr>
            <p:spPr bwMode="auto">
              <a:xfrm flipH="1">
                <a:off x="864" y="1500"/>
                <a:ext cx="708" cy="7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38" name="Line 14"/>
              <p:cNvSpPr>
                <a:spLocks noChangeShapeType="1"/>
              </p:cNvSpPr>
              <p:nvPr/>
            </p:nvSpPr>
            <p:spPr bwMode="auto">
              <a:xfrm flipH="1">
                <a:off x="1572" y="2196"/>
                <a:ext cx="708" cy="7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39" name="Line 15"/>
              <p:cNvSpPr>
                <a:spLocks noChangeShapeType="1"/>
              </p:cNvSpPr>
              <p:nvPr/>
            </p:nvSpPr>
            <p:spPr bwMode="auto">
              <a:xfrm rot="5400000" flipH="1">
                <a:off x="1572" y="1488"/>
                <a:ext cx="708" cy="7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0" name="Line 16"/>
              <p:cNvSpPr>
                <a:spLocks noChangeShapeType="1"/>
              </p:cNvSpPr>
              <p:nvPr/>
            </p:nvSpPr>
            <p:spPr bwMode="auto">
              <a:xfrm rot="5400000" flipH="1">
                <a:off x="864" y="2184"/>
                <a:ext cx="708" cy="708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1" name="Oval 17"/>
              <p:cNvSpPr>
                <a:spLocks noChangeArrowheads="1"/>
              </p:cNvSpPr>
              <p:nvPr/>
            </p:nvSpPr>
            <p:spPr bwMode="auto">
              <a:xfrm>
                <a:off x="1560" y="1489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2" name="Oval 18"/>
              <p:cNvSpPr>
                <a:spLocks noChangeArrowheads="1"/>
              </p:cNvSpPr>
              <p:nvPr/>
            </p:nvSpPr>
            <p:spPr bwMode="auto">
              <a:xfrm>
                <a:off x="1560" y="2869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3" name="Oval 19"/>
              <p:cNvSpPr>
                <a:spLocks noChangeArrowheads="1"/>
              </p:cNvSpPr>
              <p:nvPr/>
            </p:nvSpPr>
            <p:spPr bwMode="auto">
              <a:xfrm>
                <a:off x="2256" y="2173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4" name="Oval 20"/>
              <p:cNvSpPr>
                <a:spLocks noChangeArrowheads="1"/>
              </p:cNvSpPr>
              <p:nvPr/>
            </p:nvSpPr>
            <p:spPr bwMode="auto">
              <a:xfrm>
                <a:off x="876" y="2173"/>
                <a:ext cx="47" cy="47"/>
              </a:xfrm>
              <a:prstGeom prst="ellipse">
                <a:avLst/>
              </a:prstGeom>
              <a:solidFill>
                <a:schemeClr val="tx1"/>
              </a:solidFill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5" name="Rectangle 21"/>
              <p:cNvSpPr>
                <a:spLocks noChangeArrowheads="1"/>
              </p:cNvSpPr>
              <p:nvPr/>
            </p:nvSpPr>
            <p:spPr bwMode="auto">
              <a:xfrm rot="2689864">
                <a:off x="1143" y="1739"/>
                <a:ext cx="111" cy="23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6" name="Rectangle 22"/>
              <p:cNvSpPr>
                <a:spLocks noChangeArrowheads="1"/>
              </p:cNvSpPr>
              <p:nvPr/>
            </p:nvSpPr>
            <p:spPr bwMode="auto">
              <a:xfrm rot="2689864">
                <a:off x="1875" y="2423"/>
                <a:ext cx="111" cy="23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7" name="Rectangle 23"/>
              <p:cNvSpPr>
                <a:spLocks noChangeArrowheads="1"/>
              </p:cNvSpPr>
              <p:nvPr/>
            </p:nvSpPr>
            <p:spPr bwMode="auto">
              <a:xfrm rot="8089864">
                <a:off x="1887" y="1739"/>
                <a:ext cx="111" cy="23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8" name="Rectangle 24"/>
              <p:cNvSpPr>
                <a:spLocks noChangeArrowheads="1"/>
              </p:cNvSpPr>
              <p:nvPr/>
            </p:nvSpPr>
            <p:spPr bwMode="auto">
              <a:xfrm rot="8089864">
                <a:off x="1155" y="2399"/>
                <a:ext cx="111" cy="238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49" name="Line 25"/>
              <p:cNvSpPr>
                <a:spLocks noChangeShapeType="1"/>
              </p:cNvSpPr>
              <p:nvPr/>
            </p:nvSpPr>
            <p:spPr bwMode="auto">
              <a:xfrm>
                <a:off x="899" y="2196"/>
                <a:ext cx="1404" cy="0"/>
              </a:xfrm>
              <a:prstGeom prst="line">
                <a:avLst/>
              </a:prstGeom>
              <a:noFill/>
              <a:ln w="3810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50" name="Text Box 26"/>
              <p:cNvSpPr txBox="1">
                <a:spLocks noChangeArrowheads="1"/>
              </p:cNvSpPr>
              <p:nvPr/>
            </p:nvSpPr>
            <p:spPr bwMode="auto">
              <a:xfrm>
                <a:off x="1980" y="1576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2</a:t>
                </a:r>
                <a:endParaRPr lang="en-US" altLang="zh-CN" sz="2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1051" name="Text Box 27"/>
              <p:cNvSpPr txBox="1">
                <a:spLocks noChangeArrowheads="1"/>
              </p:cNvSpPr>
              <p:nvPr/>
            </p:nvSpPr>
            <p:spPr bwMode="auto">
              <a:xfrm>
                <a:off x="1944" y="2524"/>
                <a:ext cx="341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altLang="zh-CN" sz="2800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4</a:t>
                </a:r>
                <a:endParaRPr lang="en-US" altLang="zh-CN" sz="28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1052" name="Text Box 28"/>
              <p:cNvSpPr txBox="1">
                <a:spLocks noChangeArrowheads="1"/>
              </p:cNvSpPr>
              <p:nvPr/>
            </p:nvSpPr>
            <p:spPr bwMode="auto">
              <a:xfrm>
                <a:off x="1452" y="2885"/>
                <a:ext cx="265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en-US" altLang="zh-CN" sz="2800" i="1">
                    <a:latin typeface="Times New Roman" panose="02020603050405020304" pitchFamily="18" charset="0"/>
                  </a:rPr>
                  <a:t>B</a:t>
                </a:r>
                <a:endParaRPr lang="en-US" altLang="zh-CN" sz="2800">
                  <a:solidFill>
                    <a:srgbClr val="0000FF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1053" name="Text Box 29"/>
              <p:cNvSpPr txBox="1">
                <a:spLocks noChangeArrowheads="1"/>
              </p:cNvSpPr>
              <p:nvPr/>
            </p:nvSpPr>
            <p:spPr bwMode="auto">
              <a:xfrm>
                <a:off x="2273" y="2033"/>
                <a:ext cx="278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>
                <a:spAutoFit/>
              </a:bodyPr>
              <a:lstStyle/>
              <a:p>
                <a:pPr eaLnBrk="0" hangingPunct="0"/>
                <a:r>
                  <a:rPr lang="en-US" altLang="zh-CN" sz="2800" i="1">
                    <a:latin typeface="Times New Roman" panose="02020603050405020304" pitchFamily="18" charset="0"/>
                  </a:rPr>
                  <a:t>D</a:t>
                </a:r>
                <a:endParaRPr lang="en-US" altLang="zh-CN" sz="2800">
                  <a:solidFill>
                    <a:srgbClr val="0000FF"/>
                  </a:solidFill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41054" name="Rectangle 30"/>
              <p:cNvSpPr>
                <a:spLocks noChangeArrowheads="1"/>
              </p:cNvSpPr>
              <p:nvPr/>
            </p:nvSpPr>
            <p:spPr bwMode="auto">
              <a:xfrm>
                <a:off x="1476" y="2136"/>
                <a:ext cx="252" cy="108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41055" name="Text Box 31"/>
              <p:cNvSpPr txBox="1">
                <a:spLocks noChangeArrowheads="1"/>
              </p:cNvSpPr>
              <p:nvPr/>
            </p:nvSpPr>
            <p:spPr bwMode="auto">
              <a:xfrm>
                <a:off x="1466" y="1709"/>
                <a:ext cx="341" cy="46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38100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/>
              <a:p>
                <a:pPr algn="l">
                  <a:lnSpc>
                    <a:spcPct val="150000"/>
                  </a:lnSpc>
                </a:pPr>
                <a:r>
                  <a:rPr lang="en-US" altLang="zh-CN" sz="2800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0</a:t>
                </a:r>
                <a:endParaRPr lang="en-US" altLang="zh-CN" sz="2800">
                  <a:latin typeface="Times New Roman" panose="02020603050405020304" pitchFamily="18" charset="0"/>
                </a:endParaRPr>
              </a:p>
            </p:txBody>
          </p:sp>
        </p:grpSp>
      </p:grpSp>
      <p:sp>
        <p:nvSpPr>
          <p:cNvPr id="641056" name="Text Box 32"/>
          <p:cNvSpPr txBox="1">
            <a:spLocks noChangeArrowheads="1"/>
          </p:cNvSpPr>
          <p:nvPr/>
        </p:nvSpPr>
        <p:spPr bwMode="auto">
          <a:xfrm>
            <a:off x="1123950" y="4416425"/>
            <a:ext cx="5867400" cy="2289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altLang="zh-CN" sz="3600" i="1">
                <a:solidFill>
                  <a:srgbClr val="FF0000"/>
                </a:solidFill>
                <a:latin typeface="Times New Roman" panose="02020603050405020304" pitchFamily="18" charset="0"/>
              </a:rPr>
              <a:t>R</a:t>
            </a:r>
            <a:r>
              <a:rPr lang="en-US" altLang="zh-CN" sz="3600" i="1" baseline="-25000">
                <a:solidFill>
                  <a:srgbClr val="FF0000"/>
                </a:solidFill>
                <a:latin typeface="Times New Roman" panose="02020603050405020304" pitchFamily="18" charset="0"/>
              </a:rPr>
              <a:t>AB </a:t>
            </a:r>
            <a:r>
              <a:rPr lang="en-US" altLang="zh-CN" sz="3600">
                <a:latin typeface="Times New Roman" panose="02020603050405020304" pitchFamily="18" charset="0"/>
              </a:rPr>
              <a:t>=2+(0.4+1.6)//(0.5+2.5)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3600">
                <a:latin typeface="Times New Roman" panose="02020603050405020304" pitchFamily="18" charset="0"/>
              </a:rPr>
              <a:t>       =2+2//3</a:t>
            </a:r>
          </a:p>
          <a:p>
            <a:pPr algn="l" eaLnBrk="0" hangingPunct="0">
              <a:spcBef>
                <a:spcPct val="50000"/>
              </a:spcBef>
            </a:pPr>
            <a:r>
              <a:rPr lang="en-US" altLang="zh-CN" sz="3600">
                <a:latin typeface="Times New Roman" panose="02020603050405020304" pitchFamily="18" charset="0"/>
              </a:rPr>
              <a:t>       =3.2 </a:t>
            </a:r>
            <a:r>
              <a:rPr lang="en-US" altLang="zh-CN" sz="3600">
                <a:latin typeface="Times New Roman" panose="02020603050405020304" pitchFamily="18" charset="0"/>
                <a:sym typeface="Symbol" panose="05050102010706020507" pitchFamily="18" charset="2"/>
              </a:rPr>
              <a:t></a:t>
            </a:r>
          </a:p>
        </p:txBody>
      </p:sp>
      <p:sp>
        <p:nvSpPr>
          <p:cNvPr id="641057" name="Text Box 33"/>
          <p:cNvSpPr txBox="1">
            <a:spLocks noChangeArrowheads="1"/>
          </p:cNvSpPr>
          <p:nvPr/>
        </p:nvSpPr>
        <p:spPr bwMode="auto">
          <a:xfrm>
            <a:off x="228600" y="152400"/>
            <a:ext cx="3276600" cy="457200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例: </a:t>
            </a:r>
            <a:r>
              <a:rPr lang="en-US" altLang="zh-CN">
                <a:latin typeface="宋体" panose="02010600030101010101" pitchFamily="2" charset="-122"/>
              </a:rPr>
              <a:t>Y-</a:t>
            </a:r>
            <a:r>
              <a:rPr lang="en-US" altLang="zh-CN">
                <a:latin typeface="宋体" panose="02010600030101010101" pitchFamily="2" charset="-122"/>
                <a:sym typeface="Symbol" panose="05050102010706020507" pitchFamily="18" charset="2"/>
              </a:rPr>
              <a:t> </a:t>
            </a:r>
            <a:r>
              <a:rPr lang="zh-CN" altLang="en-US">
                <a:latin typeface="宋体" panose="02010600030101010101" pitchFamily="2" charset="-122"/>
                <a:sym typeface="Symbol" panose="05050102010706020507" pitchFamily="18" charset="2"/>
              </a:rPr>
              <a:t>等效变换</a:t>
            </a:r>
          </a:p>
        </p:txBody>
      </p:sp>
      <p:grpSp>
        <p:nvGrpSpPr>
          <p:cNvPr id="641058" name="Group 34"/>
          <p:cNvGrpSpPr>
            <a:grpSpLocks/>
          </p:cNvGrpSpPr>
          <p:nvPr/>
        </p:nvGrpSpPr>
        <p:grpSpPr bwMode="auto">
          <a:xfrm>
            <a:off x="514350" y="647700"/>
            <a:ext cx="3810000" cy="2481263"/>
            <a:chOff x="324" y="276"/>
            <a:chExt cx="2400" cy="1563"/>
          </a:xfrm>
        </p:grpSpPr>
        <p:sp>
          <p:nvSpPr>
            <p:cNvPr id="641059" name="Text Box 35"/>
            <p:cNvSpPr txBox="1">
              <a:spLocks noChangeArrowheads="1"/>
            </p:cNvSpPr>
            <p:nvPr/>
          </p:nvSpPr>
          <p:spPr bwMode="auto">
            <a:xfrm>
              <a:off x="2064" y="1512"/>
              <a:ext cx="66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</a:rPr>
                <a:t>2.5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41060" name="Text Box 36"/>
            <p:cNvSpPr txBox="1">
              <a:spLocks noChangeArrowheads="1"/>
            </p:cNvSpPr>
            <p:nvPr/>
          </p:nvSpPr>
          <p:spPr bwMode="auto">
            <a:xfrm>
              <a:off x="324" y="1308"/>
              <a:ext cx="69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</a:rPr>
                <a:t>1.6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41061" name="Text Box 37"/>
            <p:cNvSpPr txBox="1">
              <a:spLocks noChangeArrowheads="1"/>
            </p:cNvSpPr>
            <p:nvPr/>
          </p:nvSpPr>
          <p:spPr bwMode="auto">
            <a:xfrm>
              <a:off x="1224" y="1176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</a:rPr>
                <a:t>1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41062" name="Text Box 38"/>
            <p:cNvSpPr txBox="1">
              <a:spLocks noChangeArrowheads="1"/>
            </p:cNvSpPr>
            <p:nvPr/>
          </p:nvSpPr>
          <p:spPr bwMode="auto">
            <a:xfrm>
              <a:off x="2112" y="552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</a:rPr>
                <a:t>5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  <p:sp>
          <p:nvSpPr>
            <p:cNvPr id="641063" name="Text Box 39"/>
            <p:cNvSpPr txBox="1">
              <a:spLocks noChangeArrowheads="1"/>
            </p:cNvSpPr>
            <p:nvPr/>
          </p:nvSpPr>
          <p:spPr bwMode="auto">
            <a:xfrm>
              <a:off x="576" y="276"/>
              <a:ext cx="60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</a:rPr>
                <a:t>4 </a:t>
              </a:r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pitchFamily="18" charset="0"/>
                  <a:sym typeface="Symbol" panose="05050102010706020507" pitchFamily="18" charset="2"/>
                </a:rPr>
                <a:t></a:t>
              </a:r>
            </a:p>
          </p:txBody>
        </p:sp>
      </p:grpSp>
      <p:grpSp>
        <p:nvGrpSpPr>
          <p:cNvPr id="641095" name="Group 71"/>
          <p:cNvGrpSpPr>
            <a:grpSpLocks/>
          </p:cNvGrpSpPr>
          <p:nvPr/>
        </p:nvGrpSpPr>
        <p:grpSpPr bwMode="auto">
          <a:xfrm>
            <a:off x="5505450" y="939800"/>
            <a:ext cx="3448050" cy="2813050"/>
            <a:chOff x="3468" y="592"/>
            <a:chExt cx="2172" cy="1772"/>
          </a:xfrm>
        </p:grpSpPr>
        <p:sp>
          <p:nvSpPr>
            <p:cNvPr id="641064" name="Rectangle 40"/>
            <p:cNvSpPr>
              <a:spLocks noChangeArrowheads="1"/>
            </p:cNvSpPr>
            <p:nvPr/>
          </p:nvSpPr>
          <p:spPr bwMode="auto">
            <a:xfrm>
              <a:off x="3614" y="676"/>
              <a:ext cx="1469" cy="11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accent1"/>
                  </a:solidFill>
                  <a:prstDash val="dash"/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66" name="Text Box 42"/>
            <p:cNvSpPr txBox="1">
              <a:spLocks noChangeArrowheads="1"/>
            </p:cNvSpPr>
            <p:nvPr/>
          </p:nvSpPr>
          <p:spPr bwMode="auto">
            <a:xfrm>
              <a:off x="5247" y="592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  <a:latin typeface="Times New Roman" panose="02020603050405020304" pitchFamily="18" charset="0"/>
                </a:rPr>
                <a:t>A</a:t>
              </a:r>
            </a:p>
          </p:txBody>
        </p:sp>
        <p:sp>
          <p:nvSpPr>
            <p:cNvPr id="641067" name="Line 43"/>
            <p:cNvSpPr>
              <a:spLocks noChangeShapeType="1"/>
            </p:cNvSpPr>
            <p:nvPr/>
          </p:nvSpPr>
          <p:spPr bwMode="auto">
            <a:xfrm>
              <a:off x="4369" y="743"/>
              <a:ext cx="935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68" name="Text Box 44"/>
            <p:cNvSpPr txBox="1">
              <a:spLocks noChangeArrowheads="1"/>
            </p:cNvSpPr>
            <p:nvPr/>
          </p:nvSpPr>
          <p:spPr bwMode="auto">
            <a:xfrm>
              <a:off x="3583" y="157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  <a:latin typeface="Times New Roman" panose="02020603050405020304" pitchFamily="18" charset="0"/>
                </a:rPr>
                <a:t>C</a:t>
              </a:r>
            </a:p>
          </p:txBody>
        </p:sp>
        <p:sp>
          <p:nvSpPr>
            <p:cNvPr id="641069" name="Text Box 45"/>
            <p:cNvSpPr txBox="1">
              <a:spLocks noChangeArrowheads="1"/>
            </p:cNvSpPr>
            <p:nvPr/>
          </p:nvSpPr>
          <p:spPr bwMode="auto">
            <a:xfrm>
              <a:off x="4861" y="1553"/>
              <a:ext cx="278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  <a:latin typeface="Times New Roman" panose="02020603050405020304" pitchFamily="18" charset="0"/>
                </a:rPr>
                <a:t>D</a:t>
              </a:r>
            </a:p>
          </p:txBody>
        </p:sp>
        <p:sp>
          <p:nvSpPr>
            <p:cNvPr id="641070" name="Line 46"/>
            <p:cNvSpPr>
              <a:spLocks noChangeShapeType="1"/>
            </p:cNvSpPr>
            <p:nvPr/>
          </p:nvSpPr>
          <p:spPr bwMode="auto">
            <a:xfrm>
              <a:off x="4367" y="750"/>
              <a:ext cx="0" cy="519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71" name="Rectangle 47"/>
            <p:cNvSpPr>
              <a:spLocks noChangeArrowheads="1"/>
            </p:cNvSpPr>
            <p:nvPr/>
          </p:nvSpPr>
          <p:spPr bwMode="auto">
            <a:xfrm>
              <a:off x="4320" y="921"/>
              <a:ext cx="95" cy="203"/>
            </a:xfrm>
            <a:prstGeom prst="rect">
              <a:avLst/>
            </a:prstGeom>
            <a:solidFill>
              <a:srgbClr val="590322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72" name="Line 48"/>
            <p:cNvSpPr>
              <a:spLocks noChangeShapeType="1"/>
            </p:cNvSpPr>
            <p:nvPr/>
          </p:nvSpPr>
          <p:spPr bwMode="auto">
            <a:xfrm>
              <a:off x="4340" y="1257"/>
              <a:ext cx="532" cy="532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73" name="Rectangle 49"/>
            <p:cNvSpPr>
              <a:spLocks noChangeArrowheads="1"/>
            </p:cNvSpPr>
            <p:nvPr/>
          </p:nvSpPr>
          <p:spPr bwMode="auto">
            <a:xfrm rot="8089864">
              <a:off x="4571" y="1421"/>
              <a:ext cx="99" cy="21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74" name="Line 50"/>
            <p:cNvSpPr>
              <a:spLocks noChangeShapeType="1"/>
            </p:cNvSpPr>
            <p:nvPr/>
          </p:nvSpPr>
          <p:spPr bwMode="auto">
            <a:xfrm flipH="1">
              <a:off x="3840" y="1260"/>
              <a:ext cx="516" cy="51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75" name="Rectangle 51"/>
            <p:cNvSpPr>
              <a:spLocks noChangeArrowheads="1"/>
            </p:cNvSpPr>
            <p:nvPr/>
          </p:nvSpPr>
          <p:spPr bwMode="auto">
            <a:xfrm rot="2689864">
              <a:off x="4048" y="1410"/>
              <a:ext cx="96" cy="2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76" name="Oval 52"/>
            <p:cNvSpPr>
              <a:spLocks noChangeArrowheads="1"/>
            </p:cNvSpPr>
            <p:nvPr/>
          </p:nvSpPr>
          <p:spPr bwMode="auto">
            <a:xfrm flipV="1">
              <a:off x="4344" y="1241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78" name="Text Box 54"/>
            <p:cNvSpPr txBox="1">
              <a:spLocks noChangeArrowheads="1"/>
            </p:cNvSpPr>
            <p:nvPr/>
          </p:nvSpPr>
          <p:spPr bwMode="auto">
            <a:xfrm>
              <a:off x="5256" y="2037"/>
              <a:ext cx="265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3810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r>
                <a:rPr lang="en-US" altLang="zh-CN" sz="2800" i="1">
                  <a:solidFill>
                    <a:srgbClr val="FF3300"/>
                  </a:solidFill>
                  <a:latin typeface="Times New Roman" panose="02020603050405020304" pitchFamily="18" charset="0"/>
                </a:rPr>
                <a:t>B</a:t>
              </a:r>
            </a:p>
          </p:txBody>
        </p:sp>
        <p:sp>
          <p:nvSpPr>
            <p:cNvPr id="641080" name="Line 56"/>
            <p:cNvSpPr>
              <a:spLocks noChangeShapeType="1"/>
            </p:cNvSpPr>
            <p:nvPr/>
          </p:nvSpPr>
          <p:spPr bwMode="auto">
            <a:xfrm>
              <a:off x="4371" y="2296"/>
              <a:ext cx="942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81" name="Line 57"/>
            <p:cNvSpPr>
              <a:spLocks noChangeShapeType="1"/>
            </p:cNvSpPr>
            <p:nvPr/>
          </p:nvSpPr>
          <p:spPr bwMode="auto">
            <a:xfrm flipH="1" flipV="1">
              <a:off x="3840" y="1764"/>
              <a:ext cx="528" cy="52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82" name="Line 58"/>
            <p:cNvSpPr>
              <a:spLocks noChangeShapeType="1"/>
            </p:cNvSpPr>
            <p:nvPr/>
          </p:nvSpPr>
          <p:spPr bwMode="auto">
            <a:xfrm flipV="1">
              <a:off x="4368" y="1776"/>
              <a:ext cx="504" cy="50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83" name="Oval 59"/>
            <p:cNvSpPr>
              <a:spLocks noChangeArrowheads="1"/>
            </p:cNvSpPr>
            <p:nvPr/>
          </p:nvSpPr>
          <p:spPr bwMode="auto">
            <a:xfrm flipV="1">
              <a:off x="4344" y="2273"/>
              <a:ext cx="47" cy="47"/>
            </a:xfrm>
            <a:prstGeom prst="ellipse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84" name="Rectangle 60"/>
            <p:cNvSpPr>
              <a:spLocks noChangeArrowheads="1"/>
            </p:cNvSpPr>
            <p:nvPr/>
          </p:nvSpPr>
          <p:spPr bwMode="auto">
            <a:xfrm rot="8089864">
              <a:off x="4031" y="1889"/>
              <a:ext cx="99" cy="211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1085" name="Rectangle 61"/>
            <p:cNvSpPr>
              <a:spLocks noChangeArrowheads="1"/>
            </p:cNvSpPr>
            <p:nvPr/>
          </p:nvSpPr>
          <p:spPr bwMode="auto">
            <a:xfrm rot="2689864">
              <a:off x="4564" y="1914"/>
              <a:ext cx="96" cy="220"/>
            </a:xfrm>
            <a:prstGeom prst="rect">
              <a:avLst/>
            </a:prstGeom>
            <a:solidFill>
              <a:schemeClr val="bg1"/>
            </a:solidFill>
            <a:ln w="3810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41086" name="Group 62"/>
            <p:cNvGrpSpPr>
              <a:grpSpLocks/>
            </p:cNvGrpSpPr>
            <p:nvPr/>
          </p:nvGrpSpPr>
          <p:grpSpPr bwMode="auto">
            <a:xfrm>
              <a:off x="3732" y="708"/>
              <a:ext cx="1320" cy="867"/>
              <a:chOff x="3732" y="576"/>
              <a:chExt cx="1320" cy="867"/>
            </a:xfrm>
          </p:grpSpPr>
          <p:sp>
            <p:nvSpPr>
              <p:cNvPr id="641087" name="Text Box 63"/>
              <p:cNvSpPr txBox="1">
                <a:spLocks noChangeArrowheads="1"/>
              </p:cNvSpPr>
              <p:nvPr/>
            </p:nvSpPr>
            <p:spPr bwMode="auto">
              <a:xfrm>
                <a:off x="4608" y="1116"/>
                <a:ext cx="4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3</a:t>
                </a:r>
              </a:p>
            </p:txBody>
          </p:sp>
          <p:sp>
            <p:nvSpPr>
              <p:cNvPr id="641088" name="Text Box 64"/>
              <p:cNvSpPr txBox="1">
                <a:spLocks noChangeArrowheads="1"/>
              </p:cNvSpPr>
              <p:nvPr/>
            </p:nvSpPr>
            <p:spPr bwMode="auto">
              <a:xfrm>
                <a:off x="3732" y="1032"/>
                <a:ext cx="4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2</a:t>
                </a:r>
              </a:p>
            </p:txBody>
          </p:sp>
          <p:sp>
            <p:nvSpPr>
              <p:cNvPr id="641089" name="Text Box 65"/>
              <p:cNvSpPr txBox="1">
                <a:spLocks noChangeArrowheads="1"/>
              </p:cNvSpPr>
              <p:nvPr/>
            </p:nvSpPr>
            <p:spPr bwMode="auto">
              <a:xfrm>
                <a:off x="4380" y="576"/>
                <a:ext cx="44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 i="1">
                    <a:latin typeface="Times New Roman" panose="02020603050405020304" pitchFamily="18" charset="0"/>
                  </a:rPr>
                  <a:t>r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1</a:t>
                </a:r>
              </a:p>
            </p:txBody>
          </p:sp>
        </p:grpSp>
        <p:grpSp>
          <p:nvGrpSpPr>
            <p:cNvPr id="641090" name="Group 66"/>
            <p:cNvGrpSpPr>
              <a:grpSpLocks/>
            </p:cNvGrpSpPr>
            <p:nvPr/>
          </p:nvGrpSpPr>
          <p:grpSpPr bwMode="auto">
            <a:xfrm>
              <a:off x="3468" y="1908"/>
              <a:ext cx="1860" cy="375"/>
              <a:chOff x="3468" y="1776"/>
              <a:chExt cx="1860" cy="375"/>
            </a:xfrm>
          </p:grpSpPr>
          <p:sp>
            <p:nvSpPr>
              <p:cNvPr id="641091" name="Text Box 67"/>
              <p:cNvSpPr txBox="1">
                <a:spLocks noChangeArrowheads="1"/>
              </p:cNvSpPr>
              <p:nvPr/>
            </p:nvSpPr>
            <p:spPr bwMode="auto">
              <a:xfrm>
                <a:off x="3468" y="1824"/>
                <a:ext cx="696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1.6 </a:t>
                </a: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  <p:sp>
            <p:nvSpPr>
              <p:cNvPr id="641092" name="Text Box 68"/>
              <p:cNvSpPr txBox="1">
                <a:spLocks noChangeArrowheads="1"/>
              </p:cNvSpPr>
              <p:nvPr/>
            </p:nvSpPr>
            <p:spPr bwMode="auto">
              <a:xfrm>
                <a:off x="4668" y="1776"/>
                <a:ext cx="660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rgbClr val="808080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</a:rPr>
                  <a:t>2.5 </a:t>
                </a: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pitchFamily="18" charset="0"/>
                    <a:sym typeface="Symbol" panose="05050102010706020507" pitchFamily="18" charset="2"/>
                  </a:rPr>
                  <a:t></a:t>
                </a:r>
              </a:p>
            </p:txBody>
          </p:sp>
        </p:grpSp>
        <p:sp>
          <p:nvSpPr>
            <p:cNvPr id="641093" name="Text Box 69"/>
            <p:cNvSpPr txBox="1">
              <a:spLocks noChangeArrowheads="1"/>
            </p:cNvSpPr>
            <p:nvPr/>
          </p:nvSpPr>
          <p:spPr bwMode="auto">
            <a:xfrm>
              <a:off x="5160" y="960"/>
              <a:ext cx="48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en-US" altLang="zh-CN" sz="2800" i="1">
                  <a:solidFill>
                    <a:srgbClr val="FF0000"/>
                  </a:solidFill>
                  <a:latin typeface="Times New Roman" panose="02020603050405020304" pitchFamily="18" charset="0"/>
                </a:rPr>
                <a:t>R</a:t>
              </a:r>
              <a:r>
                <a:rPr lang="en-US" altLang="zh-CN" sz="2800" i="1" baseline="-25000">
                  <a:solidFill>
                    <a:srgbClr val="FF0000"/>
                  </a:solidFill>
                  <a:latin typeface="Times New Roman" panose="02020603050405020304" pitchFamily="18" charset="0"/>
                </a:rPr>
                <a:t>AB</a:t>
              </a:r>
            </a:p>
          </p:txBody>
        </p:sp>
      </p:grpSp>
      <p:sp>
        <p:nvSpPr>
          <p:cNvPr id="641094" name="Text Box 70"/>
          <p:cNvSpPr txBox="1">
            <a:spLocks noChangeArrowheads="1"/>
          </p:cNvSpPr>
          <p:nvPr/>
        </p:nvSpPr>
        <p:spPr bwMode="auto">
          <a:xfrm>
            <a:off x="228600" y="3886200"/>
            <a:ext cx="8153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/>
              <a:t>可求出</a:t>
            </a:r>
            <a:r>
              <a:rPr lang="en-US" altLang="zh-CN" sz="3200"/>
              <a:t>r1＝2，r2＝0.4，r3＝0.5</a:t>
            </a:r>
            <a:endParaRPr lang="zh-CN" altLang="en-US" sz="32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64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410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10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41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410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410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410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4105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10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64105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1056" grpId="0" build="p" autoUpdateAnimBg="0"/>
      <p:bldP spid="641094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090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zh-CN" altLang="en-US"/>
              <a:t>作业</a:t>
            </a:r>
          </a:p>
        </p:txBody>
      </p:sp>
      <p:sp>
        <p:nvSpPr>
          <p:cNvPr id="473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/>
              <a:t>P46，2－4</a:t>
            </a:r>
            <a:r>
              <a:rPr lang="zh-CN" altLang="en-US"/>
              <a:t>题</a:t>
            </a:r>
          </a:p>
          <a:p>
            <a:r>
              <a:rPr lang="en-US" altLang="zh-CN"/>
              <a:t>P47，2－9</a:t>
            </a:r>
            <a:r>
              <a:rPr lang="zh-CN" altLang="en-US"/>
              <a:t>题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66946" name="Object 2"/>
          <p:cNvGraphicFramePr>
            <a:graphicFrameLocks noChangeAspect="1"/>
          </p:cNvGraphicFramePr>
          <p:nvPr/>
        </p:nvGraphicFramePr>
        <p:xfrm>
          <a:off x="0" y="0"/>
          <a:ext cx="9369425" cy="6872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6950" name="图像文档" r:id="rId3" imgW="7086600" imgH="5086440" progId="Imaging.Document">
                  <p:embed/>
                </p:oleObj>
              </mc:Choice>
              <mc:Fallback>
                <p:oleObj name="图像文档" r:id="rId3" imgW="7086600" imgH="5086440" progId="Imaging.Document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lum bright="36000" contrast="-36000"/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9369425" cy="68722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38100">
                            <a:solidFill>
                              <a:srgbClr val="FF99CC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6947" name="Text Box 3"/>
          <p:cNvSpPr txBox="1">
            <a:spLocks noChangeArrowheads="1"/>
          </p:cNvSpPr>
          <p:nvPr/>
        </p:nvSpPr>
        <p:spPr bwMode="auto">
          <a:xfrm>
            <a:off x="2852738" y="3703638"/>
            <a:ext cx="3843337" cy="1433512"/>
          </a:xfrm>
          <a:prstGeom prst="rect">
            <a:avLst/>
          </a:prstGeom>
          <a:solidFill>
            <a:srgbClr val="59032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zh-CN" altLang="en-US" sz="8800" b="0">
                <a:latin typeface="Times New Roman" panose="02020603050405020304" pitchFamily="18" charset="0"/>
                <a:ea typeface="隶书" panose="02010509060101010101" pitchFamily="49" charset="-122"/>
              </a:rPr>
              <a:t>结   束</a:t>
            </a:r>
          </a:p>
        </p:txBody>
      </p:sp>
      <p:sp>
        <p:nvSpPr>
          <p:cNvPr id="466948" name="Text Box 4"/>
          <p:cNvSpPr txBox="1">
            <a:spLocks noChangeArrowheads="1"/>
          </p:cNvSpPr>
          <p:nvPr/>
        </p:nvSpPr>
        <p:spPr bwMode="auto">
          <a:xfrm>
            <a:off x="3348038" y="604838"/>
            <a:ext cx="2952750" cy="1198562"/>
          </a:xfrm>
          <a:prstGeom prst="rect">
            <a:avLst/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107763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5715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7145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286000" algn="l" defTabSz="7620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7432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32004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6576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4114800" defTabSz="7620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0" hangingPunct="0">
              <a:spcBef>
                <a:spcPct val="50000"/>
              </a:spcBef>
            </a:pPr>
            <a:r>
              <a:rPr lang="zh-CN" altLang="zh-CN" sz="7200">
                <a:solidFill>
                  <a:srgbClr val="FFFF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第</a:t>
            </a:r>
            <a:r>
              <a:rPr lang="zh-CN" altLang="en-US" sz="7200">
                <a:solidFill>
                  <a:srgbClr val="FFFF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 2 </a:t>
            </a:r>
            <a:r>
              <a:rPr lang="zh-CN" altLang="zh-CN" sz="7200">
                <a:solidFill>
                  <a:srgbClr val="FFFF00"/>
                </a:solidFill>
                <a:latin typeface="方正姚体" panose="02010601030101010101" pitchFamily="2" charset="-122"/>
                <a:ea typeface="方正姚体" panose="02010601030101010101" pitchFamily="2" charset="-122"/>
              </a:rPr>
              <a:t>章</a:t>
            </a:r>
            <a:endParaRPr lang="zh-CN" altLang="en-US" sz="2800">
              <a:solidFill>
                <a:srgbClr val="FFFF00"/>
              </a:solidFill>
              <a:latin typeface="方正姚体" panose="02010601030101010101" pitchFamily="2" charset="-122"/>
              <a:ea typeface="方正姚体" panose="02010601030101010101" pitchFamily="2" charset="-122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6146" name="Rectangle 2"/>
          <p:cNvSpPr>
            <a:spLocks noGrp="1" noChangeArrowheads="1"/>
          </p:cNvSpPr>
          <p:nvPr>
            <p:ph type="title"/>
          </p:nvPr>
        </p:nvSpPr>
        <p:spPr>
          <a:ln/>
        </p:spPr>
        <p:txBody>
          <a:bodyPr/>
          <a:lstStyle/>
          <a:p>
            <a:r>
              <a:rPr lang="zh-CN" altLang="en-US" sz="3600">
                <a:latin typeface="黑体" panose="02010609060101010101" pitchFamily="49" charset="-122"/>
                <a:ea typeface="黑体" panose="02010609060101010101" pitchFamily="49" charset="-122"/>
              </a:rPr>
              <a:t>2.1  电路中等效的概念</a:t>
            </a:r>
          </a:p>
        </p:txBody>
      </p:sp>
      <p:sp>
        <p:nvSpPr>
          <p:cNvPr id="646148" name="Text Box 4"/>
          <p:cNvSpPr txBox="1">
            <a:spLocks noChangeArrowheads="1"/>
          </p:cNvSpPr>
          <p:nvPr/>
        </p:nvSpPr>
        <p:spPr bwMode="auto">
          <a:xfrm>
            <a:off x="228600" y="1524000"/>
            <a:ext cx="51054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3600">
                <a:solidFill>
                  <a:srgbClr val="FFFF00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rPr>
              <a:t>一、二端网络的概念：</a:t>
            </a:r>
          </a:p>
        </p:txBody>
      </p:sp>
      <p:sp>
        <p:nvSpPr>
          <p:cNvPr id="646149" name="Rectangle 5"/>
          <p:cNvSpPr>
            <a:spLocks noChangeArrowheads="1"/>
          </p:cNvSpPr>
          <p:nvPr/>
        </p:nvSpPr>
        <p:spPr bwMode="auto">
          <a:xfrm>
            <a:off x="501650" y="2393950"/>
            <a:ext cx="8185150" cy="204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 eaLnBrk="0" hangingPunct="0"/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任何一个复杂的网络, 向外引出两个端钮， 则称为二端网络  ( 一端口)。网络内部没有独立源的</a:t>
            </a:r>
            <a:r>
              <a:rPr lang="zh-CN" altLang="en-US" sz="3200">
                <a:solidFill>
                  <a:srgbClr val="FFFF00"/>
                </a:solidFill>
                <a:latin typeface="仿宋_GB2312" pitchFamily="49" charset="-122"/>
                <a:ea typeface="仿宋_GB2312" pitchFamily="49" charset="-122"/>
              </a:rPr>
              <a:t>二端网络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,称为</a:t>
            </a:r>
            <a:r>
              <a:rPr lang="zh-CN" altLang="en-US" sz="3200">
                <a:solidFill>
                  <a:srgbClr val="FFFF00"/>
                </a:solidFill>
                <a:latin typeface="仿宋_GB2312" pitchFamily="49" charset="-122"/>
                <a:ea typeface="仿宋_GB2312" pitchFamily="49" charset="-122"/>
              </a:rPr>
              <a:t>无源二端网络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。反之，称为</a:t>
            </a:r>
            <a:r>
              <a:rPr lang="zh-CN" altLang="en-US" sz="3200">
                <a:solidFill>
                  <a:srgbClr val="FFFF00"/>
                </a:solidFill>
                <a:latin typeface="仿宋_GB2312" pitchFamily="49" charset="-122"/>
                <a:ea typeface="仿宋_GB2312" pitchFamily="49" charset="-122"/>
              </a:rPr>
              <a:t>有源二端网络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。</a:t>
            </a:r>
          </a:p>
        </p:txBody>
      </p:sp>
      <p:grpSp>
        <p:nvGrpSpPr>
          <p:cNvPr id="646150" name="Group 6"/>
          <p:cNvGrpSpPr>
            <a:grpSpLocks/>
          </p:cNvGrpSpPr>
          <p:nvPr/>
        </p:nvGrpSpPr>
        <p:grpSpPr bwMode="auto">
          <a:xfrm>
            <a:off x="3200400" y="4495800"/>
            <a:ext cx="2667000" cy="1916113"/>
            <a:chOff x="2544" y="2916"/>
            <a:chExt cx="1200" cy="885"/>
          </a:xfrm>
        </p:grpSpPr>
        <p:sp>
          <p:nvSpPr>
            <p:cNvPr id="646151" name="Rectangle 7"/>
            <p:cNvSpPr>
              <a:spLocks noChangeArrowheads="1"/>
            </p:cNvSpPr>
            <p:nvPr/>
          </p:nvSpPr>
          <p:spPr bwMode="auto">
            <a:xfrm>
              <a:off x="3312" y="3108"/>
              <a:ext cx="432" cy="624"/>
            </a:xfrm>
            <a:prstGeom prst="rect">
              <a:avLst/>
            </a:prstGeom>
            <a:solidFill>
              <a:srgbClr val="59032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altLang="zh-CN">
                <a:latin typeface="Times New Roman" panose="02020603050405020304" pitchFamily="18" charset="0"/>
              </a:endParaRPr>
            </a:p>
            <a:p>
              <a:r>
                <a:rPr lang="en-US" altLang="zh-CN">
                  <a:latin typeface="Times New Roman" panose="02020603050405020304" pitchFamily="18" charset="0"/>
                </a:rPr>
                <a:t>N</a:t>
              </a:r>
            </a:p>
            <a:p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46152" name="Line 8"/>
            <p:cNvSpPr>
              <a:spLocks noChangeShapeType="1"/>
            </p:cNvSpPr>
            <p:nvPr/>
          </p:nvSpPr>
          <p:spPr bwMode="auto">
            <a:xfrm>
              <a:off x="2880" y="3168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153" name="Line 9"/>
            <p:cNvSpPr>
              <a:spLocks noChangeShapeType="1"/>
            </p:cNvSpPr>
            <p:nvPr/>
          </p:nvSpPr>
          <p:spPr bwMode="auto">
            <a:xfrm>
              <a:off x="2880" y="3660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154" name="Line 10"/>
            <p:cNvSpPr>
              <a:spLocks noChangeShapeType="1"/>
            </p:cNvSpPr>
            <p:nvPr/>
          </p:nvSpPr>
          <p:spPr bwMode="auto">
            <a:xfrm>
              <a:off x="2880" y="3168"/>
              <a:ext cx="14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6155" name="Text Box 11"/>
            <p:cNvSpPr txBox="1">
              <a:spLocks noChangeArrowheads="1"/>
            </p:cNvSpPr>
            <p:nvPr/>
          </p:nvSpPr>
          <p:spPr bwMode="auto">
            <a:xfrm>
              <a:off x="2748" y="3132"/>
              <a:ext cx="240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46156" name="Text Box 12"/>
            <p:cNvSpPr txBox="1">
              <a:spLocks noChangeArrowheads="1"/>
            </p:cNvSpPr>
            <p:nvPr/>
          </p:nvSpPr>
          <p:spPr bwMode="auto">
            <a:xfrm>
              <a:off x="2544" y="3300"/>
              <a:ext cx="240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46157" name="Text Box 13"/>
            <p:cNvSpPr txBox="1">
              <a:spLocks noChangeArrowheads="1"/>
            </p:cNvSpPr>
            <p:nvPr/>
          </p:nvSpPr>
          <p:spPr bwMode="auto">
            <a:xfrm>
              <a:off x="2736" y="3360"/>
              <a:ext cx="192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46158" name="Text Box 14"/>
            <p:cNvSpPr txBox="1">
              <a:spLocks noChangeArrowheads="1"/>
            </p:cNvSpPr>
            <p:nvPr/>
          </p:nvSpPr>
          <p:spPr bwMode="auto">
            <a:xfrm>
              <a:off x="2880" y="2916"/>
              <a:ext cx="240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46159" name="Text Box 15"/>
            <p:cNvSpPr txBox="1">
              <a:spLocks noChangeArrowheads="1"/>
            </p:cNvSpPr>
            <p:nvPr/>
          </p:nvSpPr>
          <p:spPr bwMode="auto">
            <a:xfrm>
              <a:off x="2796" y="3098"/>
              <a:ext cx="114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46160" name="Text Box 16"/>
            <p:cNvSpPr txBox="1">
              <a:spLocks noChangeArrowheads="1"/>
            </p:cNvSpPr>
            <p:nvPr/>
          </p:nvSpPr>
          <p:spPr bwMode="auto">
            <a:xfrm>
              <a:off x="2796" y="3590"/>
              <a:ext cx="114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2114" name="Text Box 2"/>
          <p:cNvSpPr txBox="1">
            <a:spLocks noChangeArrowheads="1"/>
          </p:cNvSpPr>
          <p:nvPr/>
        </p:nvSpPr>
        <p:spPr bwMode="auto">
          <a:xfrm>
            <a:off x="533400" y="152400"/>
            <a:ext cx="304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0" hangingPunct="0"/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rPr>
              <a:t>二、等效的概念</a:t>
            </a:r>
          </a:p>
        </p:txBody>
      </p:sp>
      <p:sp>
        <p:nvSpPr>
          <p:cNvPr id="602115" name="Rectangle 3"/>
          <p:cNvSpPr>
            <a:spLocks noChangeArrowheads="1"/>
          </p:cNvSpPr>
          <p:nvPr/>
        </p:nvSpPr>
        <p:spPr bwMode="auto">
          <a:xfrm>
            <a:off x="533400" y="838200"/>
            <a:ext cx="8077200" cy="3597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just">
              <a:lnSpc>
                <a:spcPct val="90000"/>
              </a:lnSpc>
            </a:pP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如图所示，</a:t>
            </a:r>
            <a:r>
              <a:rPr lang="en-US" altLang="zh-CN" sz="3200">
                <a:latin typeface="仿宋_GB2312" pitchFamily="49" charset="-122"/>
                <a:ea typeface="仿宋_GB2312" pitchFamily="49" charset="-122"/>
              </a:rPr>
              <a:t>N</a:t>
            </a:r>
            <a:r>
              <a:rPr lang="en-US" altLang="zh-CN" sz="3200" baseline="-25000">
                <a:latin typeface="仿宋_GB2312" pitchFamily="49" charset="-122"/>
                <a:ea typeface="仿宋_GB2312" pitchFamily="49" charset="-122"/>
              </a:rPr>
              <a:t>1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和</a:t>
            </a:r>
            <a:r>
              <a:rPr lang="en-US" altLang="zh-CN" sz="3200">
                <a:latin typeface="仿宋_GB2312" pitchFamily="49" charset="-122"/>
                <a:ea typeface="仿宋_GB2312" pitchFamily="49" charset="-122"/>
              </a:rPr>
              <a:t>N</a:t>
            </a:r>
            <a:r>
              <a:rPr lang="en-US" altLang="zh-CN" sz="3200" baseline="-25000">
                <a:latin typeface="仿宋_GB2312" pitchFamily="49" charset="-122"/>
                <a:ea typeface="仿宋_GB2312" pitchFamily="49" charset="-122"/>
              </a:rPr>
              <a:t>2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为两个单口网络，尽管它们的内部结构可能不同，但只要它们端口处的电压-电流关系</a:t>
            </a:r>
            <a:r>
              <a:rPr lang="zh-CN" altLang="en-US" sz="3200" u="sng">
                <a:solidFill>
                  <a:srgbClr val="FFFF00"/>
                </a:solidFill>
                <a:latin typeface="仿宋_GB2312" pitchFamily="49" charset="-122"/>
                <a:ea typeface="仿宋_GB2312" pitchFamily="49" charset="-122"/>
              </a:rPr>
              <a:t>完全相同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，从而</a:t>
            </a:r>
            <a:r>
              <a:rPr lang="zh-CN" altLang="en-US" sz="3200"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rPr>
              <a:t>它们对联接到端口上的任一外部电路的作用效果相同，则</a:t>
            </a:r>
            <a:r>
              <a:rPr lang="en-US" altLang="zh-CN" sz="3200">
                <a:latin typeface="仿宋_GB2312" pitchFamily="49" charset="-122"/>
                <a:ea typeface="仿宋_GB2312" pitchFamily="49" charset="-122"/>
              </a:rPr>
              <a:t>N</a:t>
            </a:r>
            <a:r>
              <a:rPr lang="en-US" altLang="zh-CN" sz="3200" baseline="-25000">
                <a:latin typeface="仿宋_GB2312" pitchFamily="49" charset="-122"/>
                <a:ea typeface="仿宋_GB2312" pitchFamily="49" charset="-122"/>
              </a:rPr>
              <a:t>1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和</a:t>
            </a:r>
            <a:r>
              <a:rPr lang="en-US" altLang="zh-CN" sz="3200">
                <a:latin typeface="仿宋_GB2312" pitchFamily="49" charset="-122"/>
                <a:ea typeface="仿宋_GB2312" pitchFamily="49" charset="-122"/>
              </a:rPr>
              <a:t>N</a:t>
            </a:r>
            <a:r>
              <a:rPr lang="en-US" altLang="zh-CN" sz="3200" baseline="-25000">
                <a:latin typeface="仿宋_GB2312" pitchFamily="49" charset="-122"/>
                <a:ea typeface="仿宋_GB2312" pitchFamily="49" charset="-122"/>
              </a:rPr>
              <a:t>2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就是两个互为等效的单口网络。这里所谓</a:t>
            </a:r>
            <a:r>
              <a:rPr lang="zh-CN" altLang="en-US" sz="3200">
                <a:latin typeface="Times New Roman" panose="02020603050405020304" pitchFamily="18" charset="0"/>
                <a:ea typeface="仿宋_GB2312" pitchFamily="49" charset="-122"/>
              </a:rPr>
              <a:t>“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完全等效</a:t>
            </a:r>
            <a:r>
              <a:rPr lang="zh-CN" altLang="en-US" sz="3200">
                <a:latin typeface="Times New Roman" panose="02020603050405020304" pitchFamily="18" charset="0"/>
                <a:ea typeface="仿宋_GB2312" pitchFamily="49" charset="-122"/>
              </a:rPr>
              <a:t>”</a:t>
            </a:r>
            <a:r>
              <a:rPr lang="zh-CN" altLang="en-US" sz="3200">
                <a:latin typeface="仿宋_GB2312" pitchFamily="49" charset="-122"/>
                <a:ea typeface="仿宋_GB2312" pitchFamily="49" charset="-122"/>
              </a:rPr>
              <a:t>的</a:t>
            </a:r>
            <a:r>
              <a:rPr lang="zh-CN" altLang="en-US" sz="3200">
                <a:latin typeface="Times New Roman" panose="02020603050405020304" pitchFamily="18" charset="0"/>
                <a:ea typeface="仿宋_GB2312" pitchFamily="49" charset="-122"/>
                <a:sym typeface="Symbol" panose="05050102010706020507" pitchFamily="18" charset="2"/>
              </a:rPr>
              <a:t>含义是这一相同不应受外部电路的限制，即相同并不只是对某一特定的外部电路而言。</a:t>
            </a:r>
            <a:endParaRPr lang="zh-CN" altLang="en-US" sz="3200">
              <a:latin typeface="仿宋_GB2312" pitchFamily="49" charset="-122"/>
              <a:ea typeface="仿宋_GB2312" pitchFamily="49" charset="-122"/>
            </a:endParaRPr>
          </a:p>
        </p:txBody>
      </p:sp>
      <p:grpSp>
        <p:nvGrpSpPr>
          <p:cNvPr id="602153" name="Group 41"/>
          <p:cNvGrpSpPr>
            <a:grpSpLocks/>
          </p:cNvGrpSpPr>
          <p:nvPr/>
        </p:nvGrpSpPr>
        <p:grpSpPr bwMode="auto">
          <a:xfrm>
            <a:off x="1446213" y="4648200"/>
            <a:ext cx="1830387" cy="2057400"/>
            <a:chOff x="911" y="2928"/>
            <a:chExt cx="1153" cy="1296"/>
          </a:xfrm>
        </p:grpSpPr>
        <p:grpSp>
          <p:nvGrpSpPr>
            <p:cNvPr id="602119" name="Group 7"/>
            <p:cNvGrpSpPr>
              <a:grpSpLocks/>
            </p:cNvGrpSpPr>
            <p:nvPr/>
          </p:nvGrpSpPr>
          <p:grpSpPr bwMode="auto">
            <a:xfrm>
              <a:off x="1440" y="2928"/>
              <a:ext cx="240" cy="288"/>
              <a:chOff x="1296" y="1968"/>
              <a:chExt cx="240" cy="288"/>
            </a:xfrm>
          </p:grpSpPr>
          <p:sp>
            <p:nvSpPr>
              <p:cNvPr id="602120" name="Line 8"/>
              <p:cNvSpPr>
                <a:spLocks noChangeShapeType="1"/>
              </p:cNvSpPr>
              <p:nvPr/>
            </p:nvSpPr>
            <p:spPr bwMode="auto">
              <a:xfrm>
                <a:off x="1344" y="2256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02121" name="Text Box 9"/>
              <p:cNvSpPr txBox="1">
                <a:spLocks noChangeArrowheads="1"/>
              </p:cNvSpPr>
              <p:nvPr/>
            </p:nvSpPr>
            <p:spPr bwMode="auto">
              <a:xfrm>
                <a:off x="1296" y="196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I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02124" name="Rectangle 12"/>
            <p:cNvSpPr>
              <a:spLocks noChangeArrowheads="1"/>
            </p:cNvSpPr>
            <p:nvPr/>
          </p:nvSpPr>
          <p:spPr bwMode="auto">
            <a:xfrm rot="10800000">
              <a:off x="911" y="3215"/>
              <a:ext cx="432" cy="624"/>
            </a:xfrm>
            <a:prstGeom prst="rect">
              <a:avLst/>
            </a:prstGeom>
            <a:solidFill>
              <a:srgbClr val="59032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anose="02020603050405020304" pitchFamily="18" charset="0"/>
              </a:endParaRPr>
            </a:p>
            <a:p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02125" name="Line 13"/>
            <p:cNvSpPr>
              <a:spLocks noChangeShapeType="1"/>
            </p:cNvSpPr>
            <p:nvPr/>
          </p:nvSpPr>
          <p:spPr bwMode="auto">
            <a:xfrm rot="10800000">
              <a:off x="1343" y="3779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2126" name="Line 14"/>
            <p:cNvSpPr>
              <a:spLocks noChangeShapeType="1"/>
            </p:cNvSpPr>
            <p:nvPr/>
          </p:nvSpPr>
          <p:spPr bwMode="auto">
            <a:xfrm rot="10800000">
              <a:off x="1343" y="3287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02127" name="Group 15"/>
            <p:cNvGrpSpPr>
              <a:grpSpLocks/>
            </p:cNvGrpSpPr>
            <p:nvPr/>
          </p:nvGrpSpPr>
          <p:grpSpPr bwMode="auto">
            <a:xfrm>
              <a:off x="1824" y="3216"/>
              <a:ext cx="240" cy="624"/>
              <a:chOff x="3024" y="2496"/>
              <a:chExt cx="240" cy="624"/>
            </a:xfrm>
          </p:grpSpPr>
          <p:grpSp>
            <p:nvGrpSpPr>
              <p:cNvPr id="602128" name="Group 16"/>
              <p:cNvGrpSpPr>
                <a:grpSpLocks/>
              </p:cNvGrpSpPr>
              <p:nvPr/>
            </p:nvGrpSpPr>
            <p:grpSpPr bwMode="auto">
              <a:xfrm>
                <a:off x="3024" y="2496"/>
                <a:ext cx="240" cy="528"/>
                <a:chOff x="3024" y="2496"/>
                <a:chExt cx="240" cy="528"/>
              </a:xfrm>
            </p:grpSpPr>
            <p:sp>
              <p:nvSpPr>
                <p:cNvPr id="602129" name="Text Box 17"/>
                <p:cNvSpPr txBox="1">
                  <a:spLocks noChangeArrowheads="1"/>
                </p:cNvSpPr>
                <p:nvPr/>
              </p:nvSpPr>
              <p:spPr bwMode="auto">
                <a:xfrm>
                  <a:off x="3024" y="2496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zh-CN" altLang="en-US">
                      <a:latin typeface="Times New Roman" panose="02020603050405020304" pitchFamily="18" charset="0"/>
                    </a:rPr>
                    <a:t>+</a:t>
                  </a:r>
                </a:p>
              </p:txBody>
            </p:sp>
            <p:sp>
              <p:nvSpPr>
                <p:cNvPr id="602130" name="Text Box 18"/>
                <p:cNvSpPr txBox="1">
                  <a:spLocks noChangeArrowheads="1"/>
                </p:cNvSpPr>
                <p:nvPr/>
              </p:nvSpPr>
              <p:spPr bwMode="auto">
                <a:xfrm>
                  <a:off x="3024" y="2736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i="1">
                      <a:latin typeface="Times New Roman" panose="02020603050405020304" pitchFamily="18" charset="0"/>
                    </a:rPr>
                    <a:t>U</a:t>
                  </a:r>
                  <a:endParaRPr lang="en-US" altLang="zh-CN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02131" name="Text Box 19"/>
              <p:cNvSpPr txBox="1">
                <a:spLocks noChangeArrowheads="1"/>
              </p:cNvSpPr>
              <p:nvPr/>
            </p:nvSpPr>
            <p:spPr bwMode="auto">
              <a:xfrm>
                <a:off x="3024" y="2832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_</a:t>
                </a:r>
              </a:p>
            </p:txBody>
          </p:sp>
        </p:grpSp>
        <p:sp>
          <p:nvSpPr>
            <p:cNvPr id="602132" name="Text Box 20"/>
            <p:cNvSpPr txBox="1">
              <a:spLocks noChangeArrowheads="1"/>
            </p:cNvSpPr>
            <p:nvPr/>
          </p:nvSpPr>
          <p:spPr bwMode="auto">
            <a:xfrm>
              <a:off x="1024" y="3936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>
                  <a:latin typeface="Times New Roman" panose="02020603050405020304" pitchFamily="18" charset="0"/>
                  <a:sym typeface="Symbol" panose="05050102010706020507" pitchFamily="18" charset="2"/>
                </a:rPr>
                <a:t>N</a:t>
              </a:r>
              <a:r>
                <a:rPr lang="en-US" altLang="zh-CN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1</a:t>
              </a:r>
            </a:p>
          </p:txBody>
        </p:sp>
      </p:grpSp>
      <p:grpSp>
        <p:nvGrpSpPr>
          <p:cNvPr id="602154" name="Group 42"/>
          <p:cNvGrpSpPr>
            <a:grpSpLocks/>
          </p:cNvGrpSpPr>
          <p:nvPr/>
        </p:nvGrpSpPr>
        <p:grpSpPr bwMode="auto">
          <a:xfrm>
            <a:off x="5180013" y="4835525"/>
            <a:ext cx="1830387" cy="1946275"/>
            <a:chOff x="3263" y="3046"/>
            <a:chExt cx="1153" cy="1226"/>
          </a:xfrm>
        </p:grpSpPr>
        <p:grpSp>
          <p:nvGrpSpPr>
            <p:cNvPr id="602135" name="Group 23"/>
            <p:cNvGrpSpPr>
              <a:grpSpLocks/>
            </p:cNvGrpSpPr>
            <p:nvPr/>
          </p:nvGrpSpPr>
          <p:grpSpPr bwMode="auto">
            <a:xfrm>
              <a:off x="4176" y="3286"/>
              <a:ext cx="240" cy="624"/>
              <a:chOff x="3024" y="2496"/>
              <a:chExt cx="240" cy="624"/>
            </a:xfrm>
          </p:grpSpPr>
          <p:grpSp>
            <p:nvGrpSpPr>
              <p:cNvPr id="602136" name="Group 24"/>
              <p:cNvGrpSpPr>
                <a:grpSpLocks/>
              </p:cNvGrpSpPr>
              <p:nvPr/>
            </p:nvGrpSpPr>
            <p:grpSpPr bwMode="auto">
              <a:xfrm>
                <a:off x="3024" y="2496"/>
                <a:ext cx="240" cy="528"/>
                <a:chOff x="3024" y="2496"/>
                <a:chExt cx="240" cy="528"/>
              </a:xfrm>
            </p:grpSpPr>
            <p:sp>
              <p:nvSpPr>
                <p:cNvPr id="602137" name="Text Box 25"/>
                <p:cNvSpPr txBox="1">
                  <a:spLocks noChangeArrowheads="1"/>
                </p:cNvSpPr>
                <p:nvPr/>
              </p:nvSpPr>
              <p:spPr bwMode="auto">
                <a:xfrm>
                  <a:off x="3024" y="2496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zh-CN" altLang="en-US">
                      <a:latin typeface="Times New Roman" panose="02020603050405020304" pitchFamily="18" charset="0"/>
                    </a:rPr>
                    <a:t>+</a:t>
                  </a:r>
                </a:p>
              </p:txBody>
            </p:sp>
            <p:sp>
              <p:nvSpPr>
                <p:cNvPr id="602138" name="Text Box 26"/>
                <p:cNvSpPr txBox="1">
                  <a:spLocks noChangeArrowheads="1"/>
                </p:cNvSpPr>
                <p:nvPr/>
              </p:nvSpPr>
              <p:spPr bwMode="auto">
                <a:xfrm>
                  <a:off x="3024" y="2736"/>
                  <a:ext cx="240" cy="28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 algn="l">
                    <a:spcBef>
                      <a:spcPct val="50000"/>
                    </a:spcBef>
                  </a:pPr>
                  <a:r>
                    <a:rPr lang="en-US" altLang="zh-CN" i="1">
                      <a:latin typeface="Times New Roman" panose="02020603050405020304" pitchFamily="18" charset="0"/>
                    </a:rPr>
                    <a:t>U</a:t>
                  </a:r>
                  <a:endParaRPr lang="en-US" altLang="zh-CN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602139" name="Text Box 27"/>
              <p:cNvSpPr txBox="1">
                <a:spLocks noChangeArrowheads="1"/>
              </p:cNvSpPr>
              <p:nvPr/>
            </p:nvSpPr>
            <p:spPr bwMode="auto">
              <a:xfrm>
                <a:off x="3024" y="2832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_</a:t>
                </a:r>
              </a:p>
            </p:txBody>
          </p:sp>
        </p:grpSp>
        <p:sp>
          <p:nvSpPr>
            <p:cNvPr id="602141" name="Rectangle 29"/>
            <p:cNvSpPr>
              <a:spLocks noChangeArrowheads="1"/>
            </p:cNvSpPr>
            <p:nvPr/>
          </p:nvSpPr>
          <p:spPr bwMode="auto">
            <a:xfrm rot="10800000">
              <a:off x="3263" y="3333"/>
              <a:ext cx="432" cy="624"/>
            </a:xfrm>
            <a:prstGeom prst="rect">
              <a:avLst/>
            </a:prstGeom>
            <a:solidFill>
              <a:srgbClr val="59032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>
                <a:latin typeface="Times New Roman" panose="02020603050405020304" pitchFamily="18" charset="0"/>
              </a:endParaRPr>
            </a:p>
            <a:p>
              <a:endParaRPr lang="zh-CN" altLang="en-US">
                <a:latin typeface="Times New Roman" panose="02020603050405020304" pitchFamily="18" charset="0"/>
              </a:endParaRPr>
            </a:p>
          </p:txBody>
        </p:sp>
        <p:sp>
          <p:nvSpPr>
            <p:cNvPr id="602142" name="Line 30"/>
            <p:cNvSpPr>
              <a:spLocks noChangeShapeType="1"/>
            </p:cNvSpPr>
            <p:nvPr/>
          </p:nvSpPr>
          <p:spPr bwMode="auto">
            <a:xfrm rot="10800000">
              <a:off x="3695" y="3897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2143" name="Line 31"/>
            <p:cNvSpPr>
              <a:spLocks noChangeShapeType="1"/>
            </p:cNvSpPr>
            <p:nvPr/>
          </p:nvSpPr>
          <p:spPr bwMode="auto">
            <a:xfrm rot="10800000">
              <a:off x="3695" y="3405"/>
              <a:ext cx="432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02144" name="Group 32"/>
            <p:cNvGrpSpPr>
              <a:grpSpLocks/>
            </p:cNvGrpSpPr>
            <p:nvPr/>
          </p:nvGrpSpPr>
          <p:grpSpPr bwMode="auto">
            <a:xfrm>
              <a:off x="3744" y="3046"/>
              <a:ext cx="240" cy="288"/>
              <a:chOff x="1296" y="1968"/>
              <a:chExt cx="240" cy="288"/>
            </a:xfrm>
          </p:grpSpPr>
          <p:sp>
            <p:nvSpPr>
              <p:cNvPr id="602145" name="Line 33"/>
              <p:cNvSpPr>
                <a:spLocks noChangeShapeType="1"/>
              </p:cNvSpPr>
              <p:nvPr/>
            </p:nvSpPr>
            <p:spPr bwMode="auto">
              <a:xfrm>
                <a:off x="1344" y="2256"/>
                <a:ext cx="144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/>
              </a:p>
            </p:txBody>
          </p:sp>
          <p:sp>
            <p:nvSpPr>
              <p:cNvPr id="602146" name="Text Box 34"/>
              <p:cNvSpPr txBox="1">
                <a:spLocks noChangeArrowheads="1"/>
              </p:cNvSpPr>
              <p:nvPr/>
            </p:nvSpPr>
            <p:spPr bwMode="auto">
              <a:xfrm>
                <a:off x="1296" y="1968"/>
                <a:ext cx="240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I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02147" name="Text Box 35"/>
            <p:cNvSpPr txBox="1">
              <a:spLocks noChangeArrowheads="1"/>
            </p:cNvSpPr>
            <p:nvPr/>
          </p:nvSpPr>
          <p:spPr bwMode="auto">
            <a:xfrm>
              <a:off x="3393" y="3984"/>
              <a:ext cx="319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altLang="zh-CN">
                  <a:latin typeface="Times New Roman" panose="02020603050405020304" pitchFamily="18" charset="0"/>
                  <a:sym typeface="Symbol" panose="05050102010706020507" pitchFamily="18" charset="2"/>
                </a:rPr>
                <a:t>N</a:t>
              </a:r>
              <a:r>
                <a:rPr lang="en-US" altLang="zh-CN" baseline="-25000">
                  <a:latin typeface="Times New Roman" panose="02020603050405020304" pitchFamily="18" charset="0"/>
                  <a:sym typeface="Symbol" panose="05050102010706020507" pitchFamily="18" charset="2"/>
                </a:rPr>
                <a:t>2</a:t>
              </a:r>
            </a:p>
          </p:txBody>
        </p:sp>
      </p:grpSp>
      <p:sp>
        <p:nvSpPr>
          <p:cNvPr id="602149" name="Text Box 37"/>
          <p:cNvSpPr txBox="1">
            <a:spLocks noChangeArrowheads="1"/>
          </p:cNvSpPr>
          <p:nvPr/>
        </p:nvSpPr>
        <p:spPr bwMode="auto">
          <a:xfrm>
            <a:off x="593725" y="2555875"/>
            <a:ext cx="33655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 eaLnBrk="0" hangingPunct="0"/>
            <a:r>
              <a:rPr lang="zh-CN" altLang="en-US">
                <a:latin typeface="Times New Roman" panose="02020603050405020304" pitchFamily="18" charset="0"/>
                <a:sym typeface="Symbol" panose="05050102010706020507" pitchFamily="18" charset="2"/>
              </a:rPr>
              <a:t> 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02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2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02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2114" grpId="0" autoUpdateAnimBg="0"/>
      <p:bldP spid="602115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  <a:ln/>
        </p:spPr>
        <p:txBody>
          <a:bodyPr/>
          <a:lstStyle/>
          <a:p>
            <a:r>
              <a:rPr lang="zh-CN" altLang="en-US" sz="3600">
                <a:latin typeface="黑体" panose="02010609060101010101" pitchFamily="49" charset="-122"/>
                <a:ea typeface="黑体" panose="02010609060101010101" pitchFamily="49" charset="-122"/>
              </a:rPr>
              <a:t>2.2  电路元件的串联与并联</a:t>
            </a:r>
          </a:p>
        </p:txBody>
      </p:sp>
      <p:sp>
        <p:nvSpPr>
          <p:cNvPr id="647172" name="Text Box 4"/>
          <p:cNvSpPr txBox="1">
            <a:spLocks noChangeArrowheads="1"/>
          </p:cNvSpPr>
          <p:nvPr/>
        </p:nvSpPr>
        <p:spPr bwMode="auto">
          <a:xfrm>
            <a:off x="838200" y="1752600"/>
            <a:ext cx="29718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1. 电路特点:</a:t>
            </a:r>
          </a:p>
        </p:txBody>
      </p:sp>
      <p:sp>
        <p:nvSpPr>
          <p:cNvPr id="647173" name="Text Box 5"/>
          <p:cNvSpPr txBox="1">
            <a:spLocks noChangeArrowheads="1"/>
          </p:cNvSpPr>
          <p:nvPr/>
        </p:nvSpPr>
        <p:spPr bwMode="auto">
          <a:xfrm>
            <a:off x="228600" y="1143000"/>
            <a:ext cx="8458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</a:rPr>
              <a:t>一、 电阻串联</a:t>
            </a:r>
            <a:r>
              <a:rPr lang="zh-CN" altLang="en-US" sz="3200">
                <a:latin typeface="Times New Roman" panose="02020603050405020304" pitchFamily="18" charset="0"/>
              </a:rPr>
              <a:t> ( </a:t>
            </a:r>
            <a:r>
              <a:rPr lang="en-US" altLang="zh-CN" sz="3200">
                <a:latin typeface="Times New Roman" panose="02020603050405020304" pitchFamily="18" charset="0"/>
              </a:rPr>
              <a:t>Series Connection of Resistors )</a:t>
            </a:r>
          </a:p>
        </p:txBody>
      </p:sp>
      <p:grpSp>
        <p:nvGrpSpPr>
          <p:cNvPr id="647174" name="Group 6"/>
          <p:cNvGrpSpPr>
            <a:grpSpLocks/>
          </p:cNvGrpSpPr>
          <p:nvPr/>
        </p:nvGrpSpPr>
        <p:grpSpPr bwMode="auto">
          <a:xfrm>
            <a:off x="1676400" y="2057400"/>
            <a:ext cx="6858000" cy="2749550"/>
            <a:chOff x="1104" y="1296"/>
            <a:chExt cx="3024" cy="1151"/>
          </a:xfrm>
        </p:grpSpPr>
        <p:sp>
          <p:nvSpPr>
            <p:cNvPr id="647175" name="Rectangle 7"/>
            <p:cNvSpPr>
              <a:spLocks noChangeArrowheads="1"/>
            </p:cNvSpPr>
            <p:nvPr/>
          </p:nvSpPr>
          <p:spPr bwMode="auto">
            <a:xfrm rot="5400000">
              <a:off x="1845" y="1515"/>
              <a:ext cx="120" cy="25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7176" name="Text Box 8"/>
            <p:cNvSpPr txBox="1">
              <a:spLocks noChangeArrowheads="1"/>
            </p:cNvSpPr>
            <p:nvPr/>
          </p:nvSpPr>
          <p:spPr bwMode="auto">
            <a:xfrm>
              <a:off x="1344" y="2256"/>
              <a:ext cx="192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47177" name="Text Box 9"/>
            <p:cNvSpPr txBox="1">
              <a:spLocks noChangeArrowheads="1"/>
            </p:cNvSpPr>
            <p:nvPr/>
          </p:nvSpPr>
          <p:spPr bwMode="auto">
            <a:xfrm>
              <a:off x="3936" y="2208"/>
              <a:ext cx="19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47178" name="Text Box 10"/>
            <p:cNvSpPr txBox="1">
              <a:spLocks noChangeArrowheads="1"/>
            </p:cNvSpPr>
            <p:nvPr/>
          </p:nvSpPr>
          <p:spPr bwMode="auto">
            <a:xfrm>
              <a:off x="1728" y="1296"/>
              <a:ext cx="384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1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47179" name="Text Box 11"/>
            <p:cNvSpPr txBox="1">
              <a:spLocks noChangeArrowheads="1"/>
            </p:cNvSpPr>
            <p:nvPr/>
          </p:nvSpPr>
          <p:spPr bwMode="auto">
            <a:xfrm>
              <a:off x="3408" y="1296"/>
              <a:ext cx="384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n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grpSp>
          <p:nvGrpSpPr>
            <p:cNvPr id="647180" name="Group 12"/>
            <p:cNvGrpSpPr>
              <a:grpSpLocks/>
            </p:cNvGrpSpPr>
            <p:nvPr/>
          </p:nvGrpSpPr>
          <p:grpSpPr bwMode="auto">
            <a:xfrm>
              <a:off x="2400" y="1728"/>
              <a:ext cx="768" cy="287"/>
              <a:chOff x="576" y="1152"/>
              <a:chExt cx="768" cy="287"/>
            </a:xfrm>
          </p:grpSpPr>
          <p:sp>
            <p:nvSpPr>
              <p:cNvPr id="647181" name="Text Box 13"/>
              <p:cNvSpPr txBox="1">
                <a:spLocks noChangeArrowheads="1"/>
              </p:cNvSpPr>
              <p:nvPr/>
            </p:nvSpPr>
            <p:spPr bwMode="auto">
              <a:xfrm>
                <a:off x="576" y="1248"/>
                <a:ext cx="192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647182" name="Text Box 14"/>
              <p:cNvSpPr txBox="1">
                <a:spLocks noChangeArrowheads="1"/>
              </p:cNvSpPr>
              <p:nvPr/>
            </p:nvSpPr>
            <p:spPr bwMode="auto">
              <a:xfrm>
                <a:off x="1153" y="1152"/>
                <a:ext cx="191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647183" name="Text Box 15"/>
              <p:cNvSpPr txBox="1">
                <a:spLocks noChangeArrowheads="1"/>
              </p:cNvSpPr>
              <p:nvPr/>
            </p:nvSpPr>
            <p:spPr bwMode="auto">
              <a:xfrm>
                <a:off x="816" y="1248"/>
                <a:ext cx="384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u</a:t>
                </a:r>
                <a:r>
                  <a:rPr lang="en-US" altLang="zh-CN" i="1" baseline="-25000">
                    <a:latin typeface="Times New Roman" panose="02020603050405020304" pitchFamily="18" charset="0"/>
                  </a:rPr>
                  <a:t>k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184" name="Text Box 16"/>
            <p:cNvSpPr txBox="1">
              <a:spLocks noChangeArrowheads="1"/>
            </p:cNvSpPr>
            <p:nvPr/>
          </p:nvSpPr>
          <p:spPr bwMode="auto">
            <a:xfrm>
              <a:off x="1104" y="1872"/>
              <a:ext cx="192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47185" name="Rectangle 17"/>
            <p:cNvSpPr>
              <a:spLocks noChangeArrowheads="1"/>
            </p:cNvSpPr>
            <p:nvPr/>
          </p:nvSpPr>
          <p:spPr bwMode="auto">
            <a:xfrm rot="5400000">
              <a:off x="3525" y="1515"/>
              <a:ext cx="120" cy="25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7186" name="Rectangle 18"/>
            <p:cNvSpPr>
              <a:spLocks noChangeArrowheads="1"/>
            </p:cNvSpPr>
            <p:nvPr/>
          </p:nvSpPr>
          <p:spPr bwMode="auto">
            <a:xfrm rot="5400000">
              <a:off x="2685" y="1515"/>
              <a:ext cx="120" cy="25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47187" name="Line 19"/>
            <p:cNvSpPr>
              <a:spLocks noChangeShapeType="1"/>
            </p:cNvSpPr>
            <p:nvPr/>
          </p:nvSpPr>
          <p:spPr bwMode="auto">
            <a:xfrm>
              <a:off x="1440" y="1632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7188" name="Line 20"/>
            <p:cNvSpPr>
              <a:spLocks noChangeShapeType="1"/>
            </p:cNvSpPr>
            <p:nvPr/>
          </p:nvSpPr>
          <p:spPr bwMode="auto">
            <a:xfrm>
              <a:off x="2036" y="163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7189" name="Line 21"/>
            <p:cNvSpPr>
              <a:spLocks noChangeShapeType="1"/>
            </p:cNvSpPr>
            <p:nvPr/>
          </p:nvSpPr>
          <p:spPr bwMode="auto">
            <a:xfrm>
              <a:off x="3216" y="163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7190" name="Line 22"/>
            <p:cNvSpPr>
              <a:spLocks noChangeShapeType="1"/>
            </p:cNvSpPr>
            <p:nvPr/>
          </p:nvSpPr>
          <p:spPr bwMode="auto">
            <a:xfrm>
              <a:off x="2256" y="1632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7191" name="Line 23"/>
            <p:cNvSpPr>
              <a:spLocks noChangeShapeType="1"/>
            </p:cNvSpPr>
            <p:nvPr/>
          </p:nvSpPr>
          <p:spPr bwMode="auto">
            <a:xfrm>
              <a:off x="2880" y="1632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47192" name="Group 24"/>
            <p:cNvGrpSpPr>
              <a:grpSpLocks/>
            </p:cNvGrpSpPr>
            <p:nvPr/>
          </p:nvGrpSpPr>
          <p:grpSpPr bwMode="auto">
            <a:xfrm>
              <a:off x="1584" y="1728"/>
              <a:ext cx="768" cy="287"/>
              <a:chOff x="576" y="1152"/>
              <a:chExt cx="768" cy="287"/>
            </a:xfrm>
          </p:grpSpPr>
          <p:sp>
            <p:nvSpPr>
              <p:cNvPr id="647193" name="Text Box 25"/>
              <p:cNvSpPr txBox="1">
                <a:spLocks noChangeArrowheads="1"/>
              </p:cNvSpPr>
              <p:nvPr/>
            </p:nvSpPr>
            <p:spPr bwMode="auto">
              <a:xfrm>
                <a:off x="576" y="1248"/>
                <a:ext cx="192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647194" name="Text Box 26"/>
              <p:cNvSpPr txBox="1">
                <a:spLocks noChangeArrowheads="1"/>
              </p:cNvSpPr>
              <p:nvPr/>
            </p:nvSpPr>
            <p:spPr bwMode="auto">
              <a:xfrm>
                <a:off x="1152" y="1152"/>
                <a:ext cx="192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647195" name="Text Box 27"/>
              <p:cNvSpPr txBox="1">
                <a:spLocks noChangeArrowheads="1"/>
              </p:cNvSpPr>
              <p:nvPr/>
            </p:nvSpPr>
            <p:spPr bwMode="auto">
              <a:xfrm>
                <a:off x="816" y="1248"/>
                <a:ext cx="384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u</a:t>
                </a:r>
                <a:r>
                  <a:rPr lang="en-US" altLang="zh-CN" baseline="-25000">
                    <a:latin typeface="Times New Roman" panose="02020603050405020304" pitchFamily="18" charset="0"/>
                  </a:rPr>
                  <a:t>1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7196" name="Group 28"/>
            <p:cNvGrpSpPr>
              <a:grpSpLocks/>
            </p:cNvGrpSpPr>
            <p:nvPr/>
          </p:nvGrpSpPr>
          <p:grpSpPr bwMode="auto">
            <a:xfrm>
              <a:off x="3264" y="1728"/>
              <a:ext cx="768" cy="287"/>
              <a:chOff x="576" y="1152"/>
              <a:chExt cx="768" cy="287"/>
            </a:xfrm>
          </p:grpSpPr>
          <p:sp>
            <p:nvSpPr>
              <p:cNvPr id="647197" name="Text Box 29"/>
              <p:cNvSpPr txBox="1">
                <a:spLocks noChangeArrowheads="1"/>
              </p:cNvSpPr>
              <p:nvPr/>
            </p:nvSpPr>
            <p:spPr bwMode="auto">
              <a:xfrm>
                <a:off x="576" y="1248"/>
                <a:ext cx="192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647198" name="Text Box 30"/>
              <p:cNvSpPr txBox="1">
                <a:spLocks noChangeArrowheads="1"/>
              </p:cNvSpPr>
              <p:nvPr/>
            </p:nvSpPr>
            <p:spPr bwMode="auto">
              <a:xfrm>
                <a:off x="1152" y="1152"/>
                <a:ext cx="192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647199" name="Text Box 31"/>
              <p:cNvSpPr txBox="1">
                <a:spLocks noChangeArrowheads="1"/>
              </p:cNvSpPr>
              <p:nvPr/>
            </p:nvSpPr>
            <p:spPr bwMode="auto">
              <a:xfrm>
                <a:off x="816" y="1248"/>
                <a:ext cx="384" cy="19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u</a:t>
                </a:r>
                <a:r>
                  <a:rPr lang="en-US" altLang="zh-CN" i="1" baseline="-25000">
                    <a:latin typeface="Times New Roman" panose="02020603050405020304" pitchFamily="18" charset="0"/>
                  </a:rPr>
                  <a:t>n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200" name="Line 32"/>
            <p:cNvSpPr>
              <a:spLocks noChangeShapeType="1"/>
            </p:cNvSpPr>
            <p:nvPr/>
          </p:nvSpPr>
          <p:spPr bwMode="auto">
            <a:xfrm>
              <a:off x="3716" y="1632"/>
              <a:ext cx="3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7201" name="Line 33"/>
            <p:cNvSpPr>
              <a:spLocks noChangeShapeType="1"/>
            </p:cNvSpPr>
            <p:nvPr/>
          </p:nvSpPr>
          <p:spPr bwMode="auto">
            <a:xfrm>
              <a:off x="4018" y="1632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7202" name="Line 34"/>
            <p:cNvSpPr>
              <a:spLocks noChangeShapeType="1"/>
            </p:cNvSpPr>
            <p:nvPr/>
          </p:nvSpPr>
          <p:spPr bwMode="auto">
            <a:xfrm>
              <a:off x="1454" y="1632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7203" name="Text Box 35"/>
            <p:cNvSpPr txBox="1">
              <a:spLocks noChangeArrowheads="1"/>
            </p:cNvSpPr>
            <p:nvPr/>
          </p:nvSpPr>
          <p:spPr bwMode="auto">
            <a:xfrm>
              <a:off x="2640" y="2256"/>
              <a:ext cx="322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47204" name="Text Box 36"/>
            <p:cNvSpPr txBox="1">
              <a:spLocks noChangeArrowheads="1"/>
            </p:cNvSpPr>
            <p:nvPr/>
          </p:nvSpPr>
          <p:spPr bwMode="auto">
            <a:xfrm>
              <a:off x="2544" y="1296"/>
              <a:ext cx="384" cy="19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k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47205" name="Line 37"/>
            <p:cNvSpPr>
              <a:spLocks noChangeShapeType="1"/>
            </p:cNvSpPr>
            <p:nvPr/>
          </p:nvSpPr>
          <p:spPr bwMode="auto">
            <a:xfrm flipV="1">
              <a:off x="1296" y="1824"/>
              <a:ext cx="0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7206" name="Oval 38"/>
            <p:cNvSpPr>
              <a:spLocks noChangeArrowheads="1"/>
            </p:cNvSpPr>
            <p:nvPr/>
          </p:nvSpPr>
          <p:spPr bwMode="auto">
            <a:xfrm>
              <a:off x="3984" y="220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47207" name="Oval 39"/>
            <p:cNvSpPr>
              <a:spLocks noChangeArrowheads="1"/>
            </p:cNvSpPr>
            <p:nvPr/>
          </p:nvSpPr>
          <p:spPr bwMode="auto">
            <a:xfrm>
              <a:off x="1420" y="220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sp>
        <p:nvSpPr>
          <p:cNvPr id="647208" name="Text Box 40"/>
          <p:cNvSpPr txBox="1">
            <a:spLocks noChangeArrowheads="1"/>
          </p:cNvSpPr>
          <p:nvPr/>
        </p:nvSpPr>
        <p:spPr bwMode="auto">
          <a:xfrm>
            <a:off x="304800" y="5181600"/>
            <a:ext cx="86598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(</a:t>
            </a:r>
            <a:r>
              <a:rPr lang="en-US" altLang="zh-CN" sz="3200">
                <a:latin typeface="Times New Roman" panose="02020603050405020304" pitchFamily="18" charset="0"/>
              </a:rPr>
              <a:t>a) </a:t>
            </a:r>
            <a:r>
              <a:rPr lang="zh-CN" altLang="zh-CN" sz="3200">
                <a:latin typeface="Times New Roman" panose="02020603050405020304" pitchFamily="18" charset="0"/>
              </a:rPr>
              <a:t>各电阻顺序连接，流过同一电流 </a:t>
            </a:r>
            <a:r>
              <a:rPr lang="zh-CN" altLang="en-US" sz="3200">
                <a:latin typeface="Times New Roman" panose="02020603050405020304" pitchFamily="18" charset="0"/>
              </a:rPr>
              <a:t>(</a:t>
            </a:r>
            <a:r>
              <a:rPr lang="en-US" altLang="zh-CN" sz="3200">
                <a:latin typeface="Times New Roman" panose="02020603050405020304" pitchFamily="18" charset="0"/>
              </a:rPr>
              <a:t>KCL)；</a:t>
            </a:r>
          </a:p>
        </p:txBody>
      </p:sp>
      <p:sp>
        <p:nvSpPr>
          <p:cNvPr id="647209" name="Text Box 41"/>
          <p:cNvSpPr txBox="1">
            <a:spLocks noChangeArrowheads="1"/>
          </p:cNvSpPr>
          <p:nvPr/>
        </p:nvSpPr>
        <p:spPr bwMode="auto">
          <a:xfrm>
            <a:off x="304800" y="5867400"/>
            <a:ext cx="88392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(</a:t>
            </a:r>
            <a:r>
              <a:rPr lang="en-US" altLang="zh-CN" sz="3200">
                <a:latin typeface="Times New Roman" panose="02020603050405020304" pitchFamily="18" charset="0"/>
              </a:rPr>
              <a:t>b) </a:t>
            </a:r>
            <a:r>
              <a:rPr lang="zh-CN" altLang="en-US" sz="3200">
                <a:latin typeface="Times New Roman" panose="02020603050405020304" pitchFamily="18" charset="0"/>
              </a:rPr>
              <a:t>总电压等于各串联电阻的电压之和</a:t>
            </a:r>
            <a:r>
              <a:rPr lang="zh-CN" altLang="zh-CN" sz="3200">
                <a:latin typeface="Times New Roman" panose="02020603050405020304" pitchFamily="18" charset="0"/>
              </a:rPr>
              <a:t> </a:t>
            </a:r>
            <a:r>
              <a:rPr lang="zh-CN" altLang="en-US" sz="3200">
                <a:latin typeface="Times New Roman" panose="02020603050405020304" pitchFamily="18" charset="0"/>
              </a:rPr>
              <a:t>(</a:t>
            </a:r>
            <a:r>
              <a:rPr lang="en-US" altLang="zh-CN" sz="3200">
                <a:latin typeface="Times New Roman" panose="02020603050405020304" pitchFamily="18" charset="0"/>
              </a:rPr>
              <a:t>KVL)。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4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4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4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4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472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472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7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472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472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47172" grpId="0" autoUpdateAnimBg="0"/>
      <p:bldP spid="647173" grpId="0" autoUpdateAnimBg="0"/>
      <p:bldP spid="647208" grpId="0" autoUpdateAnimBg="0"/>
      <p:bldP spid="647209" grpId="0" autoUpdateAnimBg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62" name="Text Box 2"/>
          <p:cNvSpPr txBox="1">
            <a:spLocks noChangeArrowheads="1"/>
          </p:cNvSpPr>
          <p:nvPr/>
        </p:nvSpPr>
        <p:spPr bwMode="auto">
          <a:xfrm>
            <a:off x="914400" y="2986088"/>
            <a:ext cx="71628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l"/>
            <a:r>
              <a:rPr lang="en-US" altLang="zh-CN" sz="3200">
                <a:latin typeface="Times New Roman" panose="02020603050405020304" pitchFamily="18" charset="0"/>
              </a:rPr>
              <a:t>KVL         </a:t>
            </a:r>
            <a:r>
              <a:rPr lang="en-US" altLang="zh-CN" sz="3200" i="1">
                <a:latin typeface="Times New Roman" panose="02020603050405020304" pitchFamily="18" charset="0"/>
              </a:rPr>
              <a:t>u= u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i="1">
                <a:latin typeface="Times New Roman" panose="02020603050405020304" pitchFamily="18" charset="0"/>
              </a:rPr>
              <a:t>+ u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latin typeface="Times New Roman" panose="02020603050405020304" pitchFamily="18" charset="0"/>
              </a:rPr>
              <a:t>+…+u</a:t>
            </a:r>
            <a:r>
              <a:rPr lang="en-US" altLang="zh-CN" sz="3200" baseline="-25000">
                <a:latin typeface="Times New Roman" panose="02020603050405020304" pitchFamily="18" charset="0"/>
              </a:rPr>
              <a:t>k</a:t>
            </a:r>
            <a:r>
              <a:rPr lang="en-US" altLang="zh-CN" sz="3200" i="1">
                <a:latin typeface="Times New Roman" panose="02020603050405020304" pitchFamily="18" charset="0"/>
              </a:rPr>
              <a:t>+…+u</a:t>
            </a:r>
            <a:r>
              <a:rPr lang="en-US" altLang="zh-CN" sz="3200" baseline="-25000">
                <a:latin typeface="Times New Roman" panose="02020603050405020304" pitchFamily="18" charset="0"/>
              </a:rPr>
              <a:t>n</a:t>
            </a:r>
          </a:p>
        </p:txBody>
      </p:sp>
      <p:sp>
        <p:nvSpPr>
          <p:cNvPr id="604163" name="Text Box 3"/>
          <p:cNvSpPr txBox="1">
            <a:spLocks noChangeArrowheads="1"/>
          </p:cNvSpPr>
          <p:nvPr/>
        </p:nvSpPr>
        <p:spPr bwMode="auto">
          <a:xfrm>
            <a:off x="523875" y="3825875"/>
            <a:ext cx="2325688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</a:rPr>
              <a:t> 由欧姆定律</a:t>
            </a:r>
          </a:p>
        </p:txBody>
      </p:sp>
      <p:sp>
        <p:nvSpPr>
          <p:cNvPr id="604164" name="Rectangle 4"/>
          <p:cNvSpPr>
            <a:spLocks noChangeArrowheads="1"/>
          </p:cNvSpPr>
          <p:nvPr/>
        </p:nvSpPr>
        <p:spPr bwMode="auto">
          <a:xfrm>
            <a:off x="3001963" y="3825875"/>
            <a:ext cx="1527175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en-US" altLang="zh-CN" sz="3200" i="1">
                <a:latin typeface="Times New Roman" panose="02020603050405020304" pitchFamily="18" charset="0"/>
              </a:rPr>
              <a:t>u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k </a:t>
            </a:r>
            <a:r>
              <a:rPr lang="en-US" altLang="zh-CN" sz="3200" i="1">
                <a:latin typeface="Times New Roman" panose="02020603050405020304" pitchFamily="18" charset="0"/>
              </a:rPr>
              <a:t>= R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k 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604165" name="Text Box 5"/>
          <p:cNvSpPr txBox="1">
            <a:spLocks noChangeArrowheads="1"/>
          </p:cNvSpPr>
          <p:nvPr/>
        </p:nvSpPr>
        <p:spPr bwMode="auto">
          <a:xfrm>
            <a:off x="4572000" y="3824288"/>
            <a:ext cx="3810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zh-CN" altLang="en-US" sz="3200">
                <a:latin typeface="Times New Roman" panose="02020603050405020304" pitchFamily="18" charset="0"/>
              </a:rPr>
              <a:t>( </a:t>
            </a:r>
            <a:r>
              <a:rPr lang="en-US" altLang="zh-CN" sz="3200" i="1">
                <a:latin typeface="Times New Roman" panose="02020603050405020304" pitchFamily="18" charset="0"/>
              </a:rPr>
              <a:t>k=</a:t>
            </a:r>
            <a:r>
              <a:rPr lang="en-US" altLang="zh-CN" sz="3200">
                <a:latin typeface="Times New Roman" panose="02020603050405020304" pitchFamily="18" charset="0"/>
              </a:rPr>
              <a:t>1, 2, …, </a:t>
            </a:r>
            <a:r>
              <a:rPr lang="en-US" altLang="zh-CN" sz="3200" i="1">
                <a:latin typeface="Times New Roman" panose="02020603050405020304" pitchFamily="18" charset="0"/>
              </a:rPr>
              <a:t>n </a:t>
            </a:r>
            <a:r>
              <a:rPr lang="en-US" altLang="zh-CN" sz="3200">
                <a:latin typeface="Times New Roman" panose="02020603050405020304" pitchFamily="18" charset="0"/>
              </a:rPr>
              <a:t>)</a:t>
            </a:r>
            <a:endParaRPr lang="en-US" altLang="zh-CN" sz="3200" i="1">
              <a:latin typeface="Times New Roman" panose="02020603050405020304" pitchFamily="18" charset="0"/>
            </a:endParaRPr>
          </a:p>
        </p:txBody>
      </p:sp>
      <p:sp>
        <p:nvSpPr>
          <p:cNvPr id="604166" name="Text Box 6"/>
          <p:cNvSpPr txBox="1">
            <a:spLocks noChangeArrowheads="1"/>
          </p:cNvSpPr>
          <p:nvPr/>
        </p:nvSpPr>
        <p:spPr bwMode="auto">
          <a:xfrm>
            <a:off x="76200" y="5807075"/>
            <a:ext cx="1408113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r>
              <a:rPr lang="zh-CN" altLang="en-US" sz="3200">
                <a:solidFill>
                  <a:srgbClr val="FFFF00"/>
                </a:solidFill>
                <a:latin typeface="Times New Roman" panose="02020603050405020304" pitchFamily="18" charset="0"/>
                <a:ea typeface="黑体" panose="02010609060101010101" pitchFamily="49" charset="-122"/>
              </a:rPr>
              <a:t>结论：</a:t>
            </a:r>
            <a:endParaRPr lang="zh-CN" altLang="en-US" sz="3200">
              <a:solidFill>
                <a:srgbClr val="FFFF00"/>
              </a:solidFill>
              <a:latin typeface="Times New Roman" panose="02020603050405020304" pitchFamily="18" charset="0"/>
            </a:endParaRPr>
          </a:p>
        </p:txBody>
      </p:sp>
      <p:sp>
        <p:nvSpPr>
          <p:cNvPr id="604167" name="Rectangle 7"/>
          <p:cNvSpPr>
            <a:spLocks noChangeArrowheads="1"/>
          </p:cNvSpPr>
          <p:nvPr/>
        </p:nvSpPr>
        <p:spPr bwMode="auto">
          <a:xfrm>
            <a:off x="3048000" y="5291138"/>
            <a:ext cx="5029200" cy="579437"/>
          </a:xfrm>
          <a:prstGeom prst="rect">
            <a:avLst/>
          </a:prstGeom>
          <a:solidFill>
            <a:srgbClr val="590322"/>
          </a:solidFill>
          <a:ln>
            <a:noFill/>
          </a:ln>
          <a:effectLst>
            <a:outerShdw dist="35921" dir="2700000" algn="ctr" rotWithShape="0">
              <a:srgbClr val="808080"/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r"/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eq</a:t>
            </a:r>
            <a:r>
              <a:rPr lang="en-US" altLang="zh-CN" sz="3200" i="1">
                <a:latin typeface="Times New Roman" panose="02020603050405020304" pitchFamily="18" charset="0"/>
              </a:rPr>
              <a:t>=</a:t>
            </a:r>
            <a:r>
              <a:rPr lang="en-US" altLang="zh-CN" sz="3200">
                <a:latin typeface="Times New Roman" panose="02020603050405020304" pitchFamily="18" charset="0"/>
              </a:rPr>
              <a:t>(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 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i="1">
                <a:latin typeface="Times New Roman" panose="02020603050405020304" pitchFamily="18" charset="0"/>
              </a:rPr>
              <a:t>+ R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 i="1">
                <a:latin typeface="Times New Roman" panose="02020603050405020304" pitchFamily="18" charset="0"/>
              </a:rPr>
              <a:t> +…+R</a:t>
            </a:r>
            <a:r>
              <a:rPr lang="en-US" altLang="zh-CN" sz="3200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>
                <a:latin typeface="Times New Roman" panose="02020603050405020304" pitchFamily="18" charset="0"/>
              </a:rPr>
              <a:t>)</a:t>
            </a:r>
            <a:r>
              <a:rPr lang="en-US" altLang="zh-CN" sz="3200" i="1">
                <a:latin typeface="Times New Roman" panose="02020603050405020304" pitchFamily="18" charset="0"/>
              </a:rPr>
              <a:t> =</a:t>
            </a:r>
            <a:r>
              <a:rPr lang="en-US" altLang="zh-CN" sz="3200">
                <a:latin typeface="Times New Roman" panose="02020603050405020304" pitchFamily="18" charset="0"/>
                <a:sym typeface="Symbol" panose="05050102010706020507" pitchFamily="18" charset="2"/>
              </a:rPr>
              <a:t> </a:t>
            </a:r>
            <a:r>
              <a:rPr lang="en-US" altLang="zh-CN" sz="3200" i="1">
                <a:latin typeface="Times New Roman" panose="02020603050405020304" pitchFamily="18" charset="0"/>
                <a:sym typeface="Symbol" panose="05050102010706020507" pitchFamily="18" charset="2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  <a:sym typeface="Symbol" panose="05050102010706020507" pitchFamily="18" charset="2"/>
              </a:rPr>
              <a:t>k</a:t>
            </a:r>
            <a:endParaRPr lang="en-US" altLang="zh-CN" sz="3200" i="1">
              <a:latin typeface="Times New Roman" panose="02020603050405020304" pitchFamily="18" charset="0"/>
              <a:sym typeface="Symbol" panose="05050102010706020507" pitchFamily="18" charset="2"/>
            </a:endParaRPr>
          </a:p>
        </p:txBody>
      </p:sp>
      <p:sp>
        <p:nvSpPr>
          <p:cNvPr id="604168" name="Rectangle 8"/>
          <p:cNvSpPr>
            <a:spLocks noChangeArrowheads="1"/>
          </p:cNvSpPr>
          <p:nvPr/>
        </p:nvSpPr>
        <p:spPr bwMode="auto">
          <a:xfrm>
            <a:off x="1676400" y="4433888"/>
            <a:ext cx="6858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r>
              <a:rPr lang="en-US" altLang="zh-CN" sz="3200" i="1">
                <a:latin typeface="Times New Roman" panose="02020603050405020304" pitchFamily="18" charset="0"/>
              </a:rPr>
              <a:t>u= </a:t>
            </a:r>
            <a:r>
              <a:rPr lang="en-US" altLang="zh-CN" sz="3200">
                <a:latin typeface="Times New Roman" panose="02020603050405020304" pitchFamily="18" charset="0"/>
              </a:rPr>
              <a:t>(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1</a:t>
            </a:r>
            <a:r>
              <a:rPr lang="en-US" altLang="zh-CN" sz="3200" i="1">
                <a:latin typeface="Times New Roman" panose="02020603050405020304" pitchFamily="18" charset="0"/>
              </a:rPr>
              <a:t>+ R</a:t>
            </a:r>
            <a:r>
              <a:rPr lang="en-US" altLang="zh-CN" sz="3200" baseline="-25000">
                <a:latin typeface="Times New Roman" panose="02020603050405020304" pitchFamily="18" charset="0"/>
              </a:rPr>
              <a:t>2</a:t>
            </a:r>
            <a:r>
              <a:rPr lang="en-US" altLang="zh-CN" sz="3200" i="1">
                <a:latin typeface="Times New Roman" panose="02020603050405020304" pitchFamily="18" charset="0"/>
              </a:rPr>
              <a:t> +…+R</a:t>
            </a:r>
            <a:r>
              <a:rPr lang="en-US" altLang="zh-CN" sz="3200" baseline="-25000">
                <a:latin typeface="Times New Roman" panose="02020603050405020304" pitchFamily="18" charset="0"/>
              </a:rPr>
              <a:t>k</a:t>
            </a:r>
            <a:r>
              <a:rPr lang="en-US" altLang="zh-CN" sz="3200" i="1">
                <a:latin typeface="Times New Roman" panose="02020603050405020304" pitchFamily="18" charset="0"/>
              </a:rPr>
              <a:t>+…+ R</a:t>
            </a:r>
            <a:r>
              <a:rPr lang="en-US" altLang="zh-CN" sz="3200" i="1" baseline="-25000">
                <a:latin typeface="Times New Roman" panose="02020603050405020304" pitchFamily="18" charset="0"/>
              </a:rPr>
              <a:t>n</a:t>
            </a:r>
            <a:r>
              <a:rPr lang="en-US" altLang="zh-CN" sz="3200">
                <a:latin typeface="Times New Roman" panose="02020603050405020304" pitchFamily="18" charset="0"/>
              </a:rPr>
              <a:t>)</a:t>
            </a:r>
            <a:r>
              <a:rPr lang="en-US" altLang="zh-CN" sz="3200" i="1">
                <a:latin typeface="Times New Roman" panose="02020603050405020304" pitchFamily="18" charset="0"/>
              </a:rPr>
              <a:t> i = R</a:t>
            </a:r>
            <a:r>
              <a:rPr lang="en-US" altLang="zh-CN" sz="3200" baseline="-25000">
                <a:latin typeface="Times New Roman" panose="02020603050405020304" pitchFamily="18" charset="0"/>
              </a:rPr>
              <a:t>eq</a:t>
            </a:r>
            <a:r>
              <a:rPr lang="en-US" altLang="zh-CN" sz="3200" i="1">
                <a:latin typeface="Times New Roman" panose="02020603050405020304" pitchFamily="18" charset="0"/>
              </a:rPr>
              <a:t>i</a:t>
            </a:r>
          </a:p>
        </p:txBody>
      </p:sp>
      <p:sp>
        <p:nvSpPr>
          <p:cNvPr id="604170" name="AutoShape 10"/>
          <p:cNvSpPr>
            <a:spLocks noChangeArrowheads="1"/>
          </p:cNvSpPr>
          <p:nvPr/>
        </p:nvSpPr>
        <p:spPr bwMode="auto">
          <a:xfrm>
            <a:off x="5105400" y="1905000"/>
            <a:ext cx="1066800" cy="304800"/>
          </a:xfrm>
          <a:prstGeom prst="rightArrow">
            <a:avLst>
              <a:gd name="adj1" fmla="val 50000"/>
              <a:gd name="adj2" fmla="val 87500"/>
            </a:avLst>
          </a:prstGeom>
          <a:solidFill>
            <a:srgbClr val="590322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zh-CN" altLang="en-US"/>
          </a:p>
        </p:txBody>
      </p:sp>
      <p:sp>
        <p:nvSpPr>
          <p:cNvPr id="604171" name="Text Box 11"/>
          <p:cNvSpPr txBox="1">
            <a:spLocks noChangeArrowheads="1"/>
          </p:cNvSpPr>
          <p:nvPr/>
        </p:nvSpPr>
        <p:spPr bwMode="auto">
          <a:xfrm>
            <a:off x="5181600" y="1524000"/>
            <a:ext cx="914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>
                <a:latin typeface="Times New Roman" panose="02020603050405020304" pitchFamily="18" charset="0"/>
              </a:rPr>
              <a:t>等效</a:t>
            </a:r>
          </a:p>
        </p:txBody>
      </p:sp>
      <p:sp>
        <p:nvSpPr>
          <p:cNvPr id="604172" name="Rectangle 12"/>
          <p:cNvSpPr>
            <a:spLocks noChangeArrowheads="1"/>
          </p:cNvSpPr>
          <p:nvPr/>
        </p:nvSpPr>
        <p:spPr bwMode="auto">
          <a:xfrm>
            <a:off x="1219200" y="6049963"/>
            <a:ext cx="72390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/>
            <a:r>
              <a:rPr lang="zh-CN" altLang="en-US" sz="3200">
                <a:solidFill>
                  <a:schemeClr val="accent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串联</a:t>
            </a:r>
            <a:r>
              <a:rPr lang="zh-CN" altLang="en-US" sz="3200">
                <a:latin typeface="Times New Roman" panose="02020603050405020304" pitchFamily="18" charset="0"/>
                <a:sym typeface="Symbol" panose="05050102010706020507" pitchFamily="18" charset="2"/>
              </a:rPr>
              <a:t>电路的</a:t>
            </a:r>
            <a:r>
              <a:rPr lang="zh-CN" altLang="en-US" sz="3200">
                <a:solidFill>
                  <a:schemeClr val="accent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总电阻</a:t>
            </a:r>
            <a:r>
              <a:rPr lang="zh-CN" altLang="en-US" sz="3200">
                <a:latin typeface="Times New Roman" panose="02020603050405020304" pitchFamily="18" charset="0"/>
                <a:sym typeface="Symbol" panose="05050102010706020507" pitchFamily="18" charset="2"/>
              </a:rPr>
              <a:t>等于各</a:t>
            </a:r>
            <a:r>
              <a:rPr lang="zh-CN" altLang="en-US" sz="3200">
                <a:solidFill>
                  <a:schemeClr val="accent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分电阻之和。 </a:t>
            </a:r>
            <a:r>
              <a:rPr lang="zh-CN" altLang="en-US" sz="3200">
                <a:latin typeface="Times New Roman" panose="02020603050405020304" pitchFamily="18" charset="0"/>
                <a:sym typeface="Symbol" panose="05050102010706020507" pitchFamily="18" charset="2"/>
              </a:rPr>
              <a:t> </a:t>
            </a:r>
          </a:p>
        </p:txBody>
      </p:sp>
      <p:sp>
        <p:nvSpPr>
          <p:cNvPr id="604173" name="Text Box 13"/>
          <p:cNvSpPr txBox="1">
            <a:spLocks noChangeArrowheads="1"/>
          </p:cNvSpPr>
          <p:nvPr/>
        </p:nvSpPr>
        <p:spPr bwMode="auto">
          <a:xfrm>
            <a:off x="609600" y="228600"/>
            <a:ext cx="3048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2. 等效电阻</a:t>
            </a:r>
            <a:r>
              <a:rPr lang="en-US" altLang="zh-CN" sz="3200" i="1">
                <a:latin typeface="Times New Roman" panose="02020603050405020304" pitchFamily="18" charset="0"/>
              </a:rPr>
              <a:t>R</a:t>
            </a:r>
            <a:r>
              <a:rPr lang="en-US" altLang="zh-CN" sz="3200" baseline="-25000">
                <a:latin typeface="Times New Roman" panose="02020603050405020304" pitchFamily="18" charset="0"/>
              </a:rPr>
              <a:t>eq</a:t>
            </a:r>
            <a:endParaRPr lang="en-US" altLang="zh-CN" sz="3200">
              <a:latin typeface="Times New Roman" panose="02020603050405020304" pitchFamily="18" charset="0"/>
            </a:endParaRPr>
          </a:p>
        </p:txBody>
      </p:sp>
      <p:grpSp>
        <p:nvGrpSpPr>
          <p:cNvPr id="604223" name="Group 63"/>
          <p:cNvGrpSpPr>
            <a:grpSpLocks/>
          </p:cNvGrpSpPr>
          <p:nvPr/>
        </p:nvGrpSpPr>
        <p:grpSpPr bwMode="auto">
          <a:xfrm>
            <a:off x="228600" y="914400"/>
            <a:ext cx="4800600" cy="1981200"/>
            <a:chOff x="144" y="576"/>
            <a:chExt cx="3024" cy="1248"/>
          </a:xfrm>
        </p:grpSpPr>
        <p:sp>
          <p:nvSpPr>
            <p:cNvPr id="604175" name="Rectangle 15"/>
            <p:cNvSpPr>
              <a:spLocks noChangeArrowheads="1"/>
            </p:cNvSpPr>
            <p:nvPr/>
          </p:nvSpPr>
          <p:spPr bwMode="auto">
            <a:xfrm rot="5400000">
              <a:off x="885" y="795"/>
              <a:ext cx="120" cy="25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4176" name="Text Box 16"/>
            <p:cNvSpPr txBox="1">
              <a:spLocks noChangeArrowheads="1"/>
            </p:cNvSpPr>
            <p:nvPr/>
          </p:nvSpPr>
          <p:spPr bwMode="auto">
            <a:xfrm>
              <a:off x="384" y="1536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04177" name="Text Box 17"/>
            <p:cNvSpPr txBox="1">
              <a:spLocks noChangeArrowheads="1"/>
            </p:cNvSpPr>
            <p:nvPr/>
          </p:nvSpPr>
          <p:spPr bwMode="auto">
            <a:xfrm>
              <a:off x="2976" y="1488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04178" name="Text Box 18"/>
            <p:cNvSpPr txBox="1">
              <a:spLocks noChangeArrowheads="1"/>
            </p:cNvSpPr>
            <p:nvPr/>
          </p:nvSpPr>
          <p:spPr bwMode="auto">
            <a:xfrm>
              <a:off x="768" y="57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1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04179" name="Text Box 19"/>
            <p:cNvSpPr txBox="1">
              <a:spLocks noChangeArrowheads="1"/>
            </p:cNvSpPr>
            <p:nvPr/>
          </p:nvSpPr>
          <p:spPr bwMode="auto">
            <a:xfrm>
              <a:off x="2448" y="57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n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grpSp>
          <p:nvGrpSpPr>
            <p:cNvPr id="604180" name="Group 20"/>
            <p:cNvGrpSpPr>
              <a:grpSpLocks/>
            </p:cNvGrpSpPr>
            <p:nvPr/>
          </p:nvGrpSpPr>
          <p:grpSpPr bwMode="auto">
            <a:xfrm>
              <a:off x="1440" y="1008"/>
              <a:ext cx="768" cy="384"/>
              <a:chOff x="576" y="1152"/>
              <a:chExt cx="768" cy="384"/>
            </a:xfrm>
          </p:grpSpPr>
          <p:sp>
            <p:nvSpPr>
              <p:cNvPr id="604181" name="Text Box 21"/>
              <p:cNvSpPr txBox="1">
                <a:spLocks noChangeArrowheads="1"/>
              </p:cNvSpPr>
              <p:nvPr/>
            </p:nvSpPr>
            <p:spPr bwMode="auto">
              <a:xfrm>
                <a:off x="576" y="1248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604182" name="Text Box 22"/>
              <p:cNvSpPr txBox="1">
                <a:spLocks noChangeArrowheads="1"/>
              </p:cNvSpPr>
              <p:nvPr/>
            </p:nvSpPr>
            <p:spPr bwMode="auto">
              <a:xfrm>
                <a:off x="1152" y="1152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604183" name="Text Box 23"/>
              <p:cNvSpPr txBox="1">
                <a:spLocks noChangeArrowheads="1"/>
              </p:cNvSpPr>
              <p:nvPr/>
            </p:nvSpPr>
            <p:spPr bwMode="auto">
              <a:xfrm>
                <a:off x="816" y="1248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u</a:t>
                </a:r>
                <a:r>
                  <a:rPr lang="en-US" altLang="zh-CN" baseline="-25000">
                    <a:latin typeface="Times New Roman" panose="02020603050405020304" pitchFamily="18" charset="0"/>
                  </a:rPr>
                  <a:t>k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04184" name="Text Box 24"/>
            <p:cNvSpPr txBox="1">
              <a:spLocks noChangeArrowheads="1"/>
            </p:cNvSpPr>
            <p:nvPr/>
          </p:nvSpPr>
          <p:spPr bwMode="auto">
            <a:xfrm>
              <a:off x="144" y="115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04185" name="Rectangle 25"/>
            <p:cNvSpPr>
              <a:spLocks noChangeArrowheads="1"/>
            </p:cNvSpPr>
            <p:nvPr/>
          </p:nvSpPr>
          <p:spPr bwMode="auto">
            <a:xfrm rot="5400000">
              <a:off x="2565" y="795"/>
              <a:ext cx="120" cy="25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4186" name="Rectangle 26"/>
            <p:cNvSpPr>
              <a:spLocks noChangeArrowheads="1"/>
            </p:cNvSpPr>
            <p:nvPr/>
          </p:nvSpPr>
          <p:spPr bwMode="auto">
            <a:xfrm rot="5400000">
              <a:off x="1725" y="795"/>
              <a:ext cx="120" cy="258"/>
            </a:xfrm>
            <a:prstGeom prst="rect">
              <a:avLst/>
            </a:prstGeom>
            <a:solidFill>
              <a:srgbClr val="590322"/>
            </a:solidFill>
            <a:ln w="28575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4187" name="Line 27"/>
            <p:cNvSpPr>
              <a:spLocks noChangeShapeType="1"/>
            </p:cNvSpPr>
            <p:nvPr/>
          </p:nvSpPr>
          <p:spPr bwMode="auto">
            <a:xfrm>
              <a:off x="480" y="912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188" name="Line 28"/>
            <p:cNvSpPr>
              <a:spLocks noChangeShapeType="1"/>
            </p:cNvSpPr>
            <p:nvPr/>
          </p:nvSpPr>
          <p:spPr bwMode="auto">
            <a:xfrm>
              <a:off x="1076" y="91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189" name="Line 29"/>
            <p:cNvSpPr>
              <a:spLocks noChangeShapeType="1"/>
            </p:cNvSpPr>
            <p:nvPr/>
          </p:nvSpPr>
          <p:spPr bwMode="auto">
            <a:xfrm>
              <a:off x="2256" y="912"/>
              <a:ext cx="24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190" name="Line 30"/>
            <p:cNvSpPr>
              <a:spLocks noChangeShapeType="1"/>
            </p:cNvSpPr>
            <p:nvPr/>
          </p:nvSpPr>
          <p:spPr bwMode="auto">
            <a:xfrm>
              <a:off x="1296" y="912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191" name="Line 31"/>
            <p:cNvSpPr>
              <a:spLocks noChangeShapeType="1"/>
            </p:cNvSpPr>
            <p:nvPr/>
          </p:nvSpPr>
          <p:spPr bwMode="auto">
            <a:xfrm>
              <a:off x="1920" y="912"/>
              <a:ext cx="33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grpSp>
          <p:nvGrpSpPr>
            <p:cNvPr id="604192" name="Group 32"/>
            <p:cNvGrpSpPr>
              <a:grpSpLocks/>
            </p:cNvGrpSpPr>
            <p:nvPr/>
          </p:nvGrpSpPr>
          <p:grpSpPr bwMode="auto">
            <a:xfrm>
              <a:off x="624" y="1008"/>
              <a:ext cx="768" cy="384"/>
              <a:chOff x="576" y="1152"/>
              <a:chExt cx="768" cy="384"/>
            </a:xfrm>
          </p:grpSpPr>
          <p:sp>
            <p:nvSpPr>
              <p:cNvPr id="604193" name="Text Box 33"/>
              <p:cNvSpPr txBox="1">
                <a:spLocks noChangeArrowheads="1"/>
              </p:cNvSpPr>
              <p:nvPr/>
            </p:nvSpPr>
            <p:spPr bwMode="auto">
              <a:xfrm>
                <a:off x="576" y="1248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604194" name="Text Box 34"/>
              <p:cNvSpPr txBox="1">
                <a:spLocks noChangeArrowheads="1"/>
              </p:cNvSpPr>
              <p:nvPr/>
            </p:nvSpPr>
            <p:spPr bwMode="auto">
              <a:xfrm>
                <a:off x="1152" y="1152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604195" name="Text Box 35"/>
              <p:cNvSpPr txBox="1">
                <a:spLocks noChangeArrowheads="1"/>
              </p:cNvSpPr>
              <p:nvPr/>
            </p:nvSpPr>
            <p:spPr bwMode="auto">
              <a:xfrm>
                <a:off x="816" y="1248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u</a:t>
                </a:r>
                <a:r>
                  <a:rPr lang="en-US" altLang="zh-CN" baseline="-25000">
                    <a:latin typeface="Times New Roman" panose="02020603050405020304" pitchFamily="18" charset="0"/>
                  </a:rPr>
                  <a:t>1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04196" name="Group 36"/>
            <p:cNvGrpSpPr>
              <a:grpSpLocks/>
            </p:cNvGrpSpPr>
            <p:nvPr/>
          </p:nvGrpSpPr>
          <p:grpSpPr bwMode="auto">
            <a:xfrm>
              <a:off x="2304" y="1008"/>
              <a:ext cx="768" cy="384"/>
              <a:chOff x="576" y="1152"/>
              <a:chExt cx="768" cy="384"/>
            </a:xfrm>
          </p:grpSpPr>
          <p:sp>
            <p:nvSpPr>
              <p:cNvPr id="604197" name="Text Box 37"/>
              <p:cNvSpPr txBox="1">
                <a:spLocks noChangeArrowheads="1"/>
              </p:cNvSpPr>
              <p:nvPr/>
            </p:nvSpPr>
            <p:spPr bwMode="auto">
              <a:xfrm>
                <a:off x="576" y="1248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604198" name="Text Box 38"/>
              <p:cNvSpPr txBox="1">
                <a:spLocks noChangeArrowheads="1"/>
              </p:cNvSpPr>
              <p:nvPr/>
            </p:nvSpPr>
            <p:spPr bwMode="auto">
              <a:xfrm>
                <a:off x="1152" y="1152"/>
                <a:ext cx="192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>
                    <a:latin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604199" name="Text Box 39"/>
              <p:cNvSpPr txBox="1">
                <a:spLocks noChangeArrowheads="1"/>
              </p:cNvSpPr>
              <p:nvPr/>
            </p:nvSpPr>
            <p:spPr bwMode="auto">
              <a:xfrm>
                <a:off x="816" y="1248"/>
                <a:ext cx="384" cy="28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i="1">
                    <a:latin typeface="Times New Roman" panose="02020603050405020304" pitchFamily="18" charset="0"/>
                  </a:rPr>
                  <a:t>u</a:t>
                </a:r>
                <a:r>
                  <a:rPr lang="en-US" altLang="zh-CN" baseline="-25000">
                    <a:latin typeface="Times New Roman" panose="02020603050405020304" pitchFamily="18" charset="0"/>
                  </a:rPr>
                  <a:t>1</a:t>
                </a:r>
                <a:endParaRPr lang="en-US" altLang="zh-CN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04200" name="Line 40"/>
            <p:cNvSpPr>
              <a:spLocks noChangeShapeType="1"/>
            </p:cNvSpPr>
            <p:nvPr/>
          </p:nvSpPr>
          <p:spPr bwMode="auto">
            <a:xfrm>
              <a:off x="2756" y="912"/>
              <a:ext cx="316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01" name="Line 41"/>
            <p:cNvSpPr>
              <a:spLocks noChangeShapeType="1"/>
            </p:cNvSpPr>
            <p:nvPr/>
          </p:nvSpPr>
          <p:spPr bwMode="auto">
            <a:xfrm>
              <a:off x="3058" y="912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02" name="Line 42"/>
            <p:cNvSpPr>
              <a:spLocks noChangeShapeType="1"/>
            </p:cNvSpPr>
            <p:nvPr/>
          </p:nvSpPr>
          <p:spPr bwMode="auto">
            <a:xfrm>
              <a:off x="494" y="912"/>
              <a:ext cx="0" cy="576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03" name="Text Box 43"/>
            <p:cNvSpPr txBox="1">
              <a:spLocks noChangeArrowheads="1"/>
            </p:cNvSpPr>
            <p:nvPr/>
          </p:nvSpPr>
          <p:spPr bwMode="auto">
            <a:xfrm>
              <a:off x="1680" y="1536"/>
              <a:ext cx="32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04204" name="Text Box 44"/>
            <p:cNvSpPr txBox="1">
              <a:spLocks noChangeArrowheads="1"/>
            </p:cNvSpPr>
            <p:nvPr/>
          </p:nvSpPr>
          <p:spPr bwMode="auto">
            <a:xfrm>
              <a:off x="1584" y="576"/>
              <a:ext cx="384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i="1" baseline="-25000">
                  <a:latin typeface="Times New Roman" panose="02020603050405020304" pitchFamily="18" charset="0"/>
                </a:rPr>
                <a:t>k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04205" name="Line 45"/>
            <p:cNvSpPr>
              <a:spLocks noChangeShapeType="1"/>
            </p:cNvSpPr>
            <p:nvPr/>
          </p:nvSpPr>
          <p:spPr bwMode="auto">
            <a:xfrm flipV="1">
              <a:off x="336" y="1104"/>
              <a:ext cx="0" cy="336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06" name="Oval 46"/>
            <p:cNvSpPr>
              <a:spLocks noChangeArrowheads="1"/>
            </p:cNvSpPr>
            <p:nvPr/>
          </p:nvSpPr>
          <p:spPr bwMode="auto">
            <a:xfrm>
              <a:off x="3024" y="148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07" name="Oval 47"/>
            <p:cNvSpPr>
              <a:spLocks noChangeArrowheads="1"/>
            </p:cNvSpPr>
            <p:nvPr/>
          </p:nvSpPr>
          <p:spPr bwMode="auto">
            <a:xfrm>
              <a:off x="460" y="148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  <p:grpSp>
        <p:nvGrpSpPr>
          <p:cNvPr id="604224" name="Group 64"/>
          <p:cNvGrpSpPr>
            <a:grpSpLocks/>
          </p:cNvGrpSpPr>
          <p:nvPr/>
        </p:nvGrpSpPr>
        <p:grpSpPr bwMode="auto">
          <a:xfrm>
            <a:off x="6324600" y="838200"/>
            <a:ext cx="2438400" cy="2057400"/>
            <a:chOff x="3984" y="528"/>
            <a:chExt cx="1536" cy="1296"/>
          </a:xfrm>
        </p:grpSpPr>
        <p:sp>
          <p:nvSpPr>
            <p:cNvPr id="604209" name="Text Box 49"/>
            <p:cNvSpPr txBox="1">
              <a:spLocks noChangeArrowheads="1"/>
            </p:cNvSpPr>
            <p:nvPr/>
          </p:nvSpPr>
          <p:spPr bwMode="auto">
            <a:xfrm>
              <a:off x="4752" y="1536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u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04210" name="Text Box 50"/>
            <p:cNvSpPr txBox="1">
              <a:spLocks noChangeArrowheads="1"/>
            </p:cNvSpPr>
            <p:nvPr/>
          </p:nvSpPr>
          <p:spPr bwMode="auto">
            <a:xfrm rot="-5400000">
              <a:off x="4200" y="1512"/>
              <a:ext cx="240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04211" name="Text Box 51"/>
            <p:cNvSpPr txBox="1">
              <a:spLocks noChangeArrowheads="1"/>
            </p:cNvSpPr>
            <p:nvPr/>
          </p:nvSpPr>
          <p:spPr bwMode="auto">
            <a:xfrm>
              <a:off x="5328" y="1440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04212" name="Rectangle 52"/>
            <p:cNvSpPr>
              <a:spLocks noChangeArrowheads="1"/>
            </p:cNvSpPr>
            <p:nvPr/>
          </p:nvSpPr>
          <p:spPr bwMode="auto">
            <a:xfrm rot="-5400000">
              <a:off x="4791" y="830"/>
              <a:ext cx="120" cy="257"/>
            </a:xfrm>
            <a:prstGeom prst="rect">
              <a:avLst/>
            </a:prstGeom>
            <a:solidFill>
              <a:srgbClr val="59032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13" name="Line 53"/>
            <p:cNvSpPr>
              <a:spLocks noChangeShapeType="1"/>
            </p:cNvSpPr>
            <p:nvPr/>
          </p:nvSpPr>
          <p:spPr bwMode="auto">
            <a:xfrm rot="-5400000">
              <a:off x="4070" y="1224"/>
              <a:ext cx="5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14" name="Line 54"/>
            <p:cNvSpPr>
              <a:spLocks noChangeShapeType="1"/>
            </p:cNvSpPr>
            <p:nvPr/>
          </p:nvSpPr>
          <p:spPr bwMode="auto">
            <a:xfrm rot="-5400000">
              <a:off x="4520" y="759"/>
              <a:ext cx="1" cy="40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15" name="Line 55"/>
            <p:cNvSpPr>
              <a:spLocks noChangeShapeType="1"/>
            </p:cNvSpPr>
            <p:nvPr/>
          </p:nvSpPr>
          <p:spPr bwMode="auto">
            <a:xfrm rot="5400000" flipV="1">
              <a:off x="5201" y="737"/>
              <a:ext cx="1" cy="44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16" name="Text Box 56"/>
            <p:cNvSpPr txBox="1">
              <a:spLocks noChangeArrowheads="1"/>
            </p:cNvSpPr>
            <p:nvPr/>
          </p:nvSpPr>
          <p:spPr bwMode="auto">
            <a:xfrm>
              <a:off x="4704" y="528"/>
              <a:ext cx="67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 latinLnBrk="1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R</a:t>
              </a:r>
              <a:r>
                <a:rPr lang="en-US" altLang="zh-CN" baseline="-25000">
                  <a:latin typeface="Times New Roman" panose="02020603050405020304" pitchFamily="18" charset="0"/>
                </a:rPr>
                <a:t>eq</a:t>
              </a:r>
              <a:endParaRPr lang="en-US" altLang="zh-CN">
                <a:latin typeface="Times New Roman" panose="02020603050405020304" pitchFamily="18" charset="0"/>
              </a:endParaRPr>
            </a:p>
          </p:txBody>
        </p:sp>
        <p:sp>
          <p:nvSpPr>
            <p:cNvPr id="604217" name="Line 57"/>
            <p:cNvSpPr>
              <a:spLocks noChangeShapeType="1"/>
            </p:cNvSpPr>
            <p:nvPr/>
          </p:nvSpPr>
          <p:spPr bwMode="auto">
            <a:xfrm rot="-5400000">
              <a:off x="4032" y="1248"/>
              <a:ext cx="38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stealth" w="sm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18" name="Text Box 58"/>
            <p:cNvSpPr txBox="1">
              <a:spLocks noChangeArrowheads="1"/>
            </p:cNvSpPr>
            <p:nvPr/>
          </p:nvSpPr>
          <p:spPr bwMode="auto">
            <a:xfrm>
              <a:off x="3984" y="1152"/>
              <a:ext cx="192" cy="2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04219" name="Oval 59"/>
            <p:cNvSpPr>
              <a:spLocks noChangeArrowheads="1"/>
            </p:cNvSpPr>
            <p:nvPr/>
          </p:nvSpPr>
          <p:spPr bwMode="auto">
            <a:xfrm>
              <a:off x="4300" y="148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20" name="Line 60"/>
            <p:cNvSpPr>
              <a:spLocks noChangeShapeType="1"/>
            </p:cNvSpPr>
            <p:nvPr/>
          </p:nvSpPr>
          <p:spPr bwMode="auto">
            <a:xfrm rot="-5400000">
              <a:off x="5160" y="1224"/>
              <a:ext cx="528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4221" name="Oval 61"/>
            <p:cNvSpPr>
              <a:spLocks noChangeArrowheads="1"/>
            </p:cNvSpPr>
            <p:nvPr/>
          </p:nvSpPr>
          <p:spPr bwMode="auto">
            <a:xfrm>
              <a:off x="5390" y="1488"/>
              <a:ext cx="68" cy="68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4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4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604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604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23" dur="500"/>
                                        <p:tgtEl>
                                          <p:spTgt spid="604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04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604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3" dur="500"/>
                                        <p:tgtEl>
                                          <p:spTgt spid="604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8" dur="500"/>
                                        <p:tgtEl>
                                          <p:spTgt spid="604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4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300" fill="hold"/>
                                        <p:tgtEl>
                                          <p:spTgt spid="604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300" fill="hold"/>
                                        <p:tgtEl>
                                          <p:spTgt spid="604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162" grpId="0" autoUpdateAnimBg="0"/>
      <p:bldP spid="604163" grpId="0" autoUpdateAnimBg="0"/>
      <p:bldP spid="604164" grpId="0" autoUpdateAnimBg="0"/>
      <p:bldP spid="604165" grpId="0" autoUpdateAnimBg="0"/>
      <p:bldP spid="604166" grpId="0" autoUpdateAnimBg="0"/>
      <p:bldP spid="604167" grpId="0" animBg="1" autoUpdateAnimBg="0"/>
      <p:bldP spid="604168" grpId="0" autoUpdateAnimBg="0"/>
      <p:bldP spid="604172" grpId="0" autoUpdateAnimBg="0"/>
      <p:bldP spid="604173" grpId="0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5186" name="Text Box 2"/>
          <p:cNvSpPr txBox="1">
            <a:spLocks noChangeArrowheads="1"/>
          </p:cNvSpPr>
          <p:nvPr/>
        </p:nvSpPr>
        <p:spPr bwMode="auto">
          <a:xfrm>
            <a:off x="152400" y="152400"/>
            <a:ext cx="5867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3. 串联电阻上电压的分配</a:t>
            </a:r>
          </a:p>
        </p:txBody>
      </p:sp>
      <p:sp>
        <p:nvSpPr>
          <p:cNvPr id="605187" name="Text Box 3"/>
          <p:cNvSpPr txBox="1">
            <a:spLocks noChangeArrowheads="1"/>
          </p:cNvSpPr>
          <p:nvPr/>
        </p:nvSpPr>
        <p:spPr bwMode="auto">
          <a:xfrm>
            <a:off x="1676400" y="944563"/>
            <a:ext cx="533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由</a:t>
            </a:r>
            <a:endParaRPr lang="zh-CN" altLang="en-US" sz="3200" b="0">
              <a:latin typeface="Times New Roman" panose="02020603050405020304" pitchFamily="18" charset="0"/>
            </a:endParaRPr>
          </a:p>
        </p:txBody>
      </p:sp>
      <p:graphicFrame>
        <p:nvGraphicFramePr>
          <p:cNvPr id="605188" name="Object 4"/>
          <p:cNvGraphicFramePr>
            <a:graphicFrameLocks noChangeAspect="1"/>
          </p:cNvGraphicFramePr>
          <p:nvPr/>
        </p:nvGraphicFramePr>
        <p:xfrm>
          <a:off x="2281238" y="685800"/>
          <a:ext cx="3967162" cy="1166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45" name="Equation" r:id="rId3" imgW="1460160" imgH="431640" progId="Equation.3">
                  <p:embed/>
                </p:oleObj>
              </mc:Choice>
              <mc:Fallback>
                <p:oleObj name="Equation" r:id="rId3" imgW="1460160" imgH="43164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1238" y="685800"/>
                        <a:ext cx="3967162" cy="1166813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>
                        <a:prstShdw prst="shdw17" dist="17961" dir="2700000">
                          <a:srgbClr val="590322">
                            <a:gamma/>
                            <a:shade val="60000"/>
                            <a:invGamma/>
                          </a:srgbClr>
                        </a:prst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5189" name="Text Box 5"/>
          <p:cNvSpPr txBox="1">
            <a:spLocks noChangeArrowheads="1"/>
          </p:cNvSpPr>
          <p:nvPr/>
        </p:nvSpPr>
        <p:spPr bwMode="auto">
          <a:xfrm>
            <a:off x="1676400" y="1782763"/>
            <a:ext cx="5715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即</a:t>
            </a:r>
          </a:p>
        </p:txBody>
      </p:sp>
      <p:sp>
        <p:nvSpPr>
          <p:cNvPr id="605190" name="Text Box 6"/>
          <p:cNvSpPr txBox="1">
            <a:spLocks noChangeArrowheads="1"/>
          </p:cNvSpPr>
          <p:nvPr/>
        </p:nvSpPr>
        <p:spPr bwMode="auto">
          <a:xfrm>
            <a:off x="2362200" y="1782763"/>
            <a:ext cx="3962400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电压与电阻成正比</a:t>
            </a:r>
          </a:p>
        </p:txBody>
      </p:sp>
      <p:sp>
        <p:nvSpPr>
          <p:cNvPr id="605191" name="Rectangle 7"/>
          <p:cNvSpPr>
            <a:spLocks noChangeArrowheads="1"/>
          </p:cNvSpPr>
          <p:nvPr/>
        </p:nvSpPr>
        <p:spPr bwMode="auto">
          <a:xfrm>
            <a:off x="1714500" y="2684463"/>
            <a:ext cx="1000125" cy="57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l"/>
            <a:r>
              <a:rPr lang="zh-CN" altLang="en-US" sz="3200">
                <a:latin typeface="Times New Roman" panose="02020603050405020304" pitchFamily="18" charset="0"/>
              </a:rPr>
              <a:t>故有</a:t>
            </a:r>
          </a:p>
        </p:txBody>
      </p:sp>
      <p:graphicFrame>
        <p:nvGraphicFramePr>
          <p:cNvPr id="605192" name="Object 8"/>
          <p:cNvGraphicFramePr>
            <a:graphicFrameLocks noChangeAspect="1"/>
          </p:cNvGraphicFramePr>
          <p:nvPr/>
        </p:nvGraphicFramePr>
        <p:xfrm>
          <a:off x="2971800" y="2560638"/>
          <a:ext cx="1644650" cy="944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46" name="Equation" r:id="rId5" imgW="749160" imgH="431640" progId="Equation.3">
                  <p:embed/>
                </p:oleObj>
              </mc:Choice>
              <mc:Fallback>
                <p:oleObj name="Equation" r:id="rId5" imgW="749160" imgH="43164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2560638"/>
                        <a:ext cx="1644650" cy="944562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>
                        <a:prstShdw prst="shdw17" dist="17961" dir="2700000">
                          <a:schemeClr val="tx1">
                            <a:gamma/>
                            <a:shade val="60000"/>
                            <a:invGamma/>
                          </a:schemeClr>
                        </a:prstShdw>
                      </a:effec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5193" name="Text Box 9"/>
          <p:cNvSpPr txBox="1">
            <a:spLocks noChangeArrowheads="1"/>
          </p:cNvSpPr>
          <p:nvPr/>
        </p:nvSpPr>
        <p:spPr bwMode="auto">
          <a:xfrm>
            <a:off x="1447800" y="3687763"/>
            <a:ext cx="6553200" cy="57943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例：两个电阻分压,  如下图</a:t>
            </a:r>
          </a:p>
        </p:txBody>
      </p:sp>
      <p:graphicFrame>
        <p:nvGraphicFramePr>
          <p:cNvPr id="605194" name="Object 10"/>
          <p:cNvGraphicFramePr>
            <a:graphicFrameLocks noChangeAspect="1"/>
          </p:cNvGraphicFramePr>
          <p:nvPr/>
        </p:nvGraphicFramePr>
        <p:xfrm>
          <a:off x="4419600" y="4852988"/>
          <a:ext cx="2362200" cy="942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47" name="Equation" r:id="rId7" imgW="876240" imgH="406080" progId="Equation.3">
                  <p:embed/>
                </p:oleObj>
              </mc:Choice>
              <mc:Fallback>
                <p:oleObj name="Equation" r:id="rId7" imgW="876240" imgH="40608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4852988"/>
                        <a:ext cx="2362200" cy="942975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>
                        <a:prstShdw prst="shdw17" dist="17961" dir="2700000">
                          <a:srgbClr val="590322">
                            <a:gamma/>
                            <a:shade val="60000"/>
                            <a:invGamma/>
                          </a:srgbClr>
                        </a:prst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605195" name="Group 11"/>
          <p:cNvGrpSpPr>
            <a:grpSpLocks/>
          </p:cNvGrpSpPr>
          <p:nvPr/>
        </p:nvGrpSpPr>
        <p:grpSpPr bwMode="auto">
          <a:xfrm>
            <a:off x="1979613" y="4114800"/>
            <a:ext cx="1706562" cy="2889250"/>
            <a:chOff x="1577" y="2460"/>
            <a:chExt cx="1075" cy="1820"/>
          </a:xfrm>
        </p:grpSpPr>
        <p:sp>
          <p:nvSpPr>
            <p:cNvPr id="605196" name="Rectangle 12"/>
            <p:cNvSpPr>
              <a:spLocks noChangeArrowheads="1"/>
            </p:cNvSpPr>
            <p:nvPr/>
          </p:nvSpPr>
          <p:spPr bwMode="auto">
            <a:xfrm>
              <a:off x="2124" y="2988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5197" name="Line 13"/>
            <p:cNvSpPr>
              <a:spLocks noChangeShapeType="1"/>
            </p:cNvSpPr>
            <p:nvPr/>
          </p:nvSpPr>
          <p:spPr bwMode="auto">
            <a:xfrm>
              <a:off x="2184" y="327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198" name="Line 14"/>
            <p:cNvSpPr>
              <a:spLocks noChangeShapeType="1"/>
            </p:cNvSpPr>
            <p:nvPr/>
          </p:nvSpPr>
          <p:spPr bwMode="auto">
            <a:xfrm flipV="1">
              <a:off x="2184" y="2748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199" name="Line 15"/>
            <p:cNvSpPr>
              <a:spLocks noChangeShapeType="1"/>
            </p:cNvSpPr>
            <p:nvPr/>
          </p:nvSpPr>
          <p:spPr bwMode="auto">
            <a:xfrm>
              <a:off x="2184" y="380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00" name="Line 16"/>
            <p:cNvSpPr>
              <a:spLocks noChangeShapeType="1"/>
            </p:cNvSpPr>
            <p:nvPr/>
          </p:nvSpPr>
          <p:spPr bwMode="auto">
            <a:xfrm>
              <a:off x="1668" y="408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01" name="Line 17"/>
            <p:cNvSpPr>
              <a:spLocks noChangeShapeType="1"/>
            </p:cNvSpPr>
            <p:nvPr/>
          </p:nvSpPr>
          <p:spPr bwMode="auto">
            <a:xfrm flipH="1">
              <a:off x="1656" y="2748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02" name="Rectangle 18"/>
            <p:cNvSpPr>
              <a:spLocks noChangeArrowheads="1"/>
            </p:cNvSpPr>
            <p:nvPr/>
          </p:nvSpPr>
          <p:spPr bwMode="auto">
            <a:xfrm>
              <a:off x="2124" y="3516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5203" name="Text Box 19"/>
            <p:cNvSpPr txBox="1">
              <a:spLocks noChangeArrowheads="1"/>
            </p:cNvSpPr>
            <p:nvPr/>
          </p:nvSpPr>
          <p:spPr bwMode="auto">
            <a:xfrm>
              <a:off x="1596" y="2832"/>
              <a:ext cx="1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05204" name="Text Box 20"/>
            <p:cNvSpPr txBox="1">
              <a:spLocks noChangeArrowheads="1"/>
            </p:cNvSpPr>
            <p:nvPr/>
          </p:nvSpPr>
          <p:spPr bwMode="auto">
            <a:xfrm>
              <a:off x="1608" y="3708"/>
              <a:ext cx="1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05205" name="Text Box 21"/>
            <p:cNvSpPr txBox="1">
              <a:spLocks noChangeArrowheads="1"/>
            </p:cNvSpPr>
            <p:nvPr/>
          </p:nvSpPr>
          <p:spPr bwMode="auto">
            <a:xfrm>
              <a:off x="1584" y="3324"/>
              <a:ext cx="240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sp>
          <p:nvSpPr>
            <p:cNvPr id="605206" name="Text Box 22"/>
            <p:cNvSpPr txBox="1">
              <a:spLocks noChangeArrowheads="1"/>
            </p:cNvSpPr>
            <p:nvPr/>
          </p:nvSpPr>
          <p:spPr bwMode="auto">
            <a:xfrm>
              <a:off x="2268" y="2988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aseline="-25000">
                  <a:latin typeface="Times New Roman" panose="02020603050405020304" pitchFamily="18" charset="0"/>
                </a:rPr>
                <a:t>1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sp>
          <p:nvSpPr>
            <p:cNvPr id="605207" name="Text Box 23"/>
            <p:cNvSpPr txBox="1">
              <a:spLocks noChangeArrowheads="1"/>
            </p:cNvSpPr>
            <p:nvPr/>
          </p:nvSpPr>
          <p:spPr bwMode="auto">
            <a:xfrm>
              <a:off x="2244" y="3528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aseline="-25000">
                  <a:latin typeface="Times New Roman" panose="02020603050405020304" pitchFamily="18" charset="0"/>
                </a:rPr>
                <a:t>2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grpSp>
          <p:nvGrpSpPr>
            <p:cNvPr id="605208" name="Group 24"/>
            <p:cNvGrpSpPr>
              <a:grpSpLocks/>
            </p:cNvGrpSpPr>
            <p:nvPr/>
          </p:nvGrpSpPr>
          <p:grpSpPr bwMode="auto">
            <a:xfrm>
              <a:off x="1800" y="2796"/>
              <a:ext cx="384" cy="663"/>
              <a:chOff x="528" y="480"/>
              <a:chExt cx="384" cy="663"/>
            </a:xfrm>
          </p:grpSpPr>
          <p:sp>
            <p:nvSpPr>
              <p:cNvPr id="605209" name="Text Box 25"/>
              <p:cNvSpPr txBox="1">
                <a:spLocks noChangeArrowheads="1"/>
              </p:cNvSpPr>
              <p:nvPr/>
            </p:nvSpPr>
            <p:spPr bwMode="auto">
              <a:xfrm>
                <a:off x="624" y="480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605210" name="Text Box 26"/>
              <p:cNvSpPr txBox="1">
                <a:spLocks noChangeArrowheads="1"/>
              </p:cNvSpPr>
              <p:nvPr/>
            </p:nvSpPr>
            <p:spPr bwMode="auto">
              <a:xfrm>
                <a:off x="624" y="816"/>
                <a:ext cx="192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>
                    <a:latin typeface="Times New Roman" panose="02020603050405020304" pitchFamily="18" charset="0"/>
                  </a:rPr>
                  <a:t>-</a:t>
                </a:r>
              </a:p>
            </p:txBody>
          </p:sp>
          <p:sp>
            <p:nvSpPr>
              <p:cNvPr id="605211" name="Text Box 27"/>
              <p:cNvSpPr txBox="1">
                <a:spLocks noChangeArrowheads="1"/>
              </p:cNvSpPr>
              <p:nvPr/>
            </p:nvSpPr>
            <p:spPr bwMode="auto">
              <a:xfrm>
                <a:off x="528" y="672"/>
                <a:ext cx="384" cy="3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i="1">
                    <a:latin typeface="Times New Roman" panose="02020603050405020304" pitchFamily="18" charset="0"/>
                  </a:rPr>
                  <a:t>u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1</a:t>
                </a:r>
                <a:endParaRPr lang="en-US" altLang="zh-CN" sz="28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05212" name="Text Box 28"/>
            <p:cNvSpPr txBox="1">
              <a:spLocks noChangeArrowheads="1"/>
            </p:cNvSpPr>
            <p:nvPr/>
          </p:nvSpPr>
          <p:spPr bwMode="auto">
            <a:xfrm>
              <a:off x="1848" y="3336"/>
              <a:ext cx="1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</a:rPr>
                <a:t>-</a:t>
              </a:r>
            </a:p>
          </p:txBody>
        </p:sp>
        <p:sp>
          <p:nvSpPr>
            <p:cNvPr id="605213" name="Text Box 29"/>
            <p:cNvSpPr txBox="1">
              <a:spLocks noChangeArrowheads="1"/>
            </p:cNvSpPr>
            <p:nvPr/>
          </p:nvSpPr>
          <p:spPr bwMode="auto">
            <a:xfrm>
              <a:off x="1848" y="3708"/>
              <a:ext cx="1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05214" name="Text Box 30"/>
            <p:cNvSpPr txBox="1">
              <a:spLocks noChangeArrowheads="1"/>
            </p:cNvSpPr>
            <p:nvPr/>
          </p:nvSpPr>
          <p:spPr bwMode="auto">
            <a:xfrm>
              <a:off x="1812" y="3516"/>
              <a:ext cx="384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r>
                <a:rPr lang="en-US" altLang="zh-CN" sz="2800" baseline="-25000">
                  <a:latin typeface="Times New Roman" panose="02020603050405020304" pitchFamily="18" charset="0"/>
                </a:rPr>
                <a:t>2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sp>
          <p:nvSpPr>
            <p:cNvPr id="605215" name="Line 31"/>
            <p:cNvSpPr>
              <a:spLocks noChangeShapeType="1"/>
            </p:cNvSpPr>
            <p:nvPr/>
          </p:nvSpPr>
          <p:spPr bwMode="auto">
            <a:xfrm>
              <a:off x="1656" y="2748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16" name="Text Box 32"/>
            <p:cNvSpPr txBox="1">
              <a:spLocks noChangeArrowheads="1"/>
            </p:cNvSpPr>
            <p:nvPr/>
          </p:nvSpPr>
          <p:spPr bwMode="auto">
            <a:xfrm>
              <a:off x="1752" y="2460"/>
              <a:ext cx="192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sp>
          <p:nvSpPr>
            <p:cNvPr id="605217" name="Text Box 33"/>
            <p:cNvSpPr txBox="1">
              <a:spLocks noChangeArrowheads="1"/>
            </p:cNvSpPr>
            <p:nvPr/>
          </p:nvSpPr>
          <p:spPr bwMode="auto">
            <a:xfrm>
              <a:off x="1577" y="2621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05218" name="Text Box 34"/>
            <p:cNvSpPr txBox="1">
              <a:spLocks noChangeArrowheads="1"/>
            </p:cNvSpPr>
            <p:nvPr/>
          </p:nvSpPr>
          <p:spPr bwMode="auto">
            <a:xfrm>
              <a:off x="1589" y="3953"/>
              <a:ext cx="116" cy="32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</p:grpSp>
      <p:grpSp>
        <p:nvGrpSpPr>
          <p:cNvPr id="605219" name="Group 35"/>
          <p:cNvGrpSpPr>
            <a:grpSpLocks/>
          </p:cNvGrpSpPr>
          <p:nvPr/>
        </p:nvGrpSpPr>
        <p:grpSpPr bwMode="auto">
          <a:xfrm>
            <a:off x="6629400" y="762000"/>
            <a:ext cx="1919288" cy="2560638"/>
            <a:chOff x="720" y="672"/>
            <a:chExt cx="1209" cy="1804"/>
          </a:xfrm>
        </p:grpSpPr>
        <p:sp>
          <p:nvSpPr>
            <p:cNvPr id="605220" name="Text Box 36"/>
            <p:cNvSpPr txBox="1">
              <a:spLocks noChangeArrowheads="1"/>
            </p:cNvSpPr>
            <p:nvPr/>
          </p:nvSpPr>
          <p:spPr bwMode="auto">
            <a:xfrm>
              <a:off x="869" y="2110"/>
              <a:ext cx="1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05221" name="Line 37"/>
            <p:cNvSpPr>
              <a:spLocks noChangeShapeType="1"/>
            </p:cNvSpPr>
            <p:nvPr/>
          </p:nvSpPr>
          <p:spPr bwMode="auto">
            <a:xfrm>
              <a:off x="1461" y="1392"/>
              <a:ext cx="0" cy="348"/>
            </a:xfrm>
            <a:prstGeom prst="line">
              <a:avLst/>
            </a:prstGeom>
            <a:noFill/>
            <a:ln w="9525" cap="rnd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22" name="Line 38"/>
            <p:cNvSpPr>
              <a:spLocks noChangeShapeType="1"/>
            </p:cNvSpPr>
            <p:nvPr/>
          </p:nvSpPr>
          <p:spPr bwMode="auto">
            <a:xfrm flipV="1">
              <a:off x="1461" y="92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23" name="Line 39"/>
            <p:cNvSpPr>
              <a:spLocks noChangeShapeType="1"/>
            </p:cNvSpPr>
            <p:nvPr/>
          </p:nvSpPr>
          <p:spPr bwMode="auto">
            <a:xfrm>
              <a:off x="1461" y="1980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24" name="Line 40"/>
            <p:cNvSpPr>
              <a:spLocks noChangeShapeType="1"/>
            </p:cNvSpPr>
            <p:nvPr/>
          </p:nvSpPr>
          <p:spPr bwMode="auto">
            <a:xfrm>
              <a:off x="945" y="2256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25" name="Line 41"/>
            <p:cNvSpPr>
              <a:spLocks noChangeShapeType="1"/>
            </p:cNvSpPr>
            <p:nvPr/>
          </p:nvSpPr>
          <p:spPr bwMode="auto">
            <a:xfrm flipH="1">
              <a:off x="933" y="924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26" name="Rectangle 42"/>
            <p:cNvSpPr>
              <a:spLocks noChangeArrowheads="1"/>
            </p:cNvSpPr>
            <p:nvPr/>
          </p:nvSpPr>
          <p:spPr bwMode="auto">
            <a:xfrm>
              <a:off x="1401" y="1692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  <p:sp>
          <p:nvSpPr>
            <p:cNvPr id="605227" name="Text Box 43"/>
            <p:cNvSpPr txBox="1">
              <a:spLocks noChangeArrowheads="1"/>
            </p:cNvSpPr>
            <p:nvPr/>
          </p:nvSpPr>
          <p:spPr bwMode="auto">
            <a:xfrm>
              <a:off x="768" y="1009"/>
              <a:ext cx="192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05228" name="Text Box 44"/>
            <p:cNvSpPr txBox="1">
              <a:spLocks noChangeArrowheads="1"/>
            </p:cNvSpPr>
            <p:nvPr/>
          </p:nvSpPr>
          <p:spPr bwMode="auto">
            <a:xfrm>
              <a:off x="768" y="1872"/>
              <a:ext cx="19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05229" name="Text Box 45"/>
            <p:cNvSpPr txBox="1">
              <a:spLocks noChangeArrowheads="1"/>
            </p:cNvSpPr>
            <p:nvPr/>
          </p:nvSpPr>
          <p:spPr bwMode="auto">
            <a:xfrm>
              <a:off x="720" y="1537"/>
              <a:ext cx="240" cy="3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sp>
          <p:nvSpPr>
            <p:cNvPr id="605230" name="Text Box 46"/>
            <p:cNvSpPr txBox="1">
              <a:spLocks noChangeArrowheads="1"/>
            </p:cNvSpPr>
            <p:nvPr/>
          </p:nvSpPr>
          <p:spPr bwMode="auto">
            <a:xfrm>
              <a:off x="1545" y="1164"/>
              <a:ext cx="38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baseline="-25000">
                  <a:latin typeface="Times New Roman" panose="02020603050405020304" pitchFamily="18" charset="0"/>
                </a:rPr>
                <a:t>1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sp>
          <p:nvSpPr>
            <p:cNvPr id="605231" name="Text Box 47"/>
            <p:cNvSpPr txBox="1">
              <a:spLocks noChangeArrowheads="1"/>
            </p:cNvSpPr>
            <p:nvPr/>
          </p:nvSpPr>
          <p:spPr bwMode="auto">
            <a:xfrm>
              <a:off x="1521" y="1704"/>
              <a:ext cx="38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R</a:t>
              </a:r>
              <a:r>
                <a:rPr lang="en-US" altLang="zh-CN" sz="2800" i="1" baseline="-25000">
                  <a:latin typeface="Times New Roman" panose="02020603050405020304" pitchFamily="18" charset="0"/>
                </a:rPr>
                <a:t>n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grpSp>
          <p:nvGrpSpPr>
            <p:cNvPr id="605232" name="Group 48"/>
            <p:cNvGrpSpPr>
              <a:grpSpLocks/>
            </p:cNvGrpSpPr>
            <p:nvPr/>
          </p:nvGrpSpPr>
          <p:grpSpPr bwMode="auto">
            <a:xfrm>
              <a:off x="1077" y="912"/>
              <a:ext cx="384" cy="702"/>
              <a:chOff x="528" y="480"/>
              <a:chExt cx="384" cy="702"/>
            </a:xfrm>
          </p:grpSpPr>
          <p:sp>
            <p:nvSpPr>
              <p:cNvPr id="605233" name="Text Box 49"/>
              <p:cNvSpPr txBox="1">
                <a:spLocks noChangeArrowheads="1"/>
              </p:cNvSpPr>
              <p:nvPr/>
            </p:nvSpPr>
            <p:spPr bwMode="auto">
              <a:xfrm>
                <a:off x="624" y="480"/>
                <a:ext cx="192" cy="3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>
                    <a:latin typeface="Times New Roman" panose="02020603050405020304" pitchFamily="18" charset="0"/>
                  </a:rPr>
                  <a:t>+</a:t>
                </a:r>
              </a:p>
            </p:txBody>
          </p:sp>
          <p:sp>
            <p:nvSpPr>
              <p:cNvPr id="605234" name="Text Box 50"/>
              <p:cNvSpPr txBox="1">
                <a:spLocks noChangeArrowheads="1"/>
              </p:cNvSpPr>
              <p:nvPr/>
            </p:nvSpPr>
            <p:spPr bwMode="auto">
              <a:xfrm>
                <a:off x="624" y="816"/>
                <a:ext cx="192" cy="3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zh-CN" altLang="en-US" sz="2800">
                    <a:latin typeface="Times New Roman" panose="02020603050405020304" pitchFamily="18" charset="0"/>
                  </a:rPr>
                  <a:t>_</a:t>
                </a:r>
              </a:p>
            </p:txBody>
          </p:sp>
          <p:sp>
            <p:nvSpPr>
              <p:cNvPr id="605235" name="Text Box 51"/>
              <p:cNvSpPr txBox="1">
                <a:spLocks noChangeArrowheads="1"/>
              </p:cNvSpPr>
              <p:nvPr/>
            </p:nvSpPr>
            <p:spPr bwMode="auto">
              <a:xfrm>
                <a:off x="528" y="673"/>
                <a:ext cx="384" cy="36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i="1">
                    <a:latin typeface="Times New Roman" panose="02020603050405020304" pitchFamily="18" charset="0"/>
                  </a:rPr>
                  <a:t>u</a:t>
                </a:r>
                <a:r>
                  <a:rPr lang="en-US" altLang="zh-CN" sz="2800" baseline="-25000">
                    <a:latin typeface="Times New Roman" panose="02020603050405020304" pitchFamily="18" charset="0"/>
                  </a:rPr>
                  <a:t>1</a:t>
                </a:r>
                <a:endParaRPr lang="en-US" altLang="zh-CN" sz="28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05236" name="Text Box 52"/>
            <p:cNvSpPr txBox="1">
              <a:spLocks noChangeArrowheads="1"/>
            </p:cNvSpPr>
            <p:nvPr/>
          </p:nvSpPr>
          <p:spPr bwMode="auto">
            <a:xfrm>
              <a:off x="1125" y="1549"/>
              <a:ext cx="19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</a:rPr>
                <a:t>+</a:t>
              </a:r>
            </a:p>
          </p:txBody>
        </p:sp>
        <p:sp>
          <p:nvSpPr>
            <p:cNvPr id="605237" name="Text Box 53"/>
            <p:cNvSpPr txBox="1">
              <a:spLocks noChangeArrowheads="1"/>
            </p:cNvSpPr>
            <p:nvPr/>
          </p:nvSpPr>
          <p:spPr bwMode="auto">
            <a:xfrm>
              <a:off x="1125" y="1884"/>
              <a:ext cx="19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</a:rPr>
                <a:t>_</a:t>
              </a:r>
            </a:p>
          </p:txBody>
        </p:sp>
        <p:sp>
          <p:nvSpPr>
            <p:cNvPr id="605238" name="Text Box 54"/>
            <p:cNvSpPr txBox="1">
              <a:spLocks noChangeArrowheads="1"/>
            </p:cNvSpPr>
            <p:nvPr/>
          </p:nvSpPr>
          <p:spPr bwMode="auto">
            <a:xfrm>
              <a:off x="1029" y="1740"/>
              <a:ext cx="384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u</a:t>
              </a:r>
              <a:r>
                <a:rPr lang="en-US" altLang="zh-CN" sz="2800" i="1" baseline="-25000">
                  <a:latin typeface="Times New Roman" panose="02020603050405020304" pitchFamily="18" charset="0"/>
                </a:rPr>
                <a:t>n</a:t>
              </a:r>
              <a:endParaRPr lang="en-US" altLang="zh-CN" sz="2800">
                <a:latin typeface="Times New Roman" panose="02020603050405020304" pitchFamily="18" charset="0"/>
              </a:endParaRPr>
            </a:p>
          </p:txBody>
        </p:sp>
        <p:sp>
          <p:nvSpPr>
            <p:cNvPr id="605239" name="Line 55"/>
            <p:cNvSpPr>
              <a:spLocks noChangeShapeType="1"/>
            </p:cNvSpPr>
            <p:nvPr/>
          </p:nvSpPr>
          <p:spPr bwMode="auto">
            <a:xfrm>
              <a:off x="933" y="924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/>
            </a:p>
          </p:txBody>
        </p:sp>
        <p:sp>
          <p:nvSpPr>
            <p:cNvPr id="605240" name="Text Box 56"/>
            <p:cNvSpPr txBox="1">
              <a:spLocks noChangeArrowheads="1"/>
            </p:cNvSpPr>
            <p:nvPr/>
          </p:nvSpPr>
          <p:spPr bwMode="auto">
            <a:xfrm>
              <a:off x="981" y="672"/>
              <a:ext cx="192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i="1">
                  <a:latin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605241" name="Text Box 57"/>
            <p:cNvSpPr txBox="1">
              <a:spLocks noChangeArrowheads="1"/>
            </p:cNvSpPr>
            <p:nvPr/>
          </p:nvSpPr>
          <p:spPr bwMode="auto">
            <a:xfrm>
              <a:off x="857" y="778"/>
              <a:ext cx="116" cy="3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800">
                  <a:latin typeface="Times New Roman" panose="02020603050405020304" pitchFamily="18" charset="0"/>
                  <a:sym typeface="Symbol" panose="05050102010706020507" pitchFamily="18" charset="2"/>
                </a:rPr>
                <a:t>º</a:t>
              </a:r>
            </a:p>
          </p:txBody>
        </p:sp>
        <p:sp>
          <p:nvSpPr>
            <p:cNvPr id="605242" name="Rectangle 58"/>
            <p:cNvSpPr>
              <a:spLocks noChangeArrowheads="1"/>
            </p:cNvSpPr>
            <p:nvPr/>
          </p:nvSpPr>
          <p:spPr bwMode="auto">
            <a:xfrm>
              <a:off x="1401" y="1104"/>
              <a:ext cx="120" cy="288"/>
            </a:xfrm>
            <a:prstGeom prst="rect">
              <a:avLst/>
            </a:prstGeom>
            <a:solidFill>
              <a:schemeClr val="accent1"/>
            </a:solidFill>
            <a:ln w="12700">
              <a:solidFill>
                <a:schemeClr val="tx2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>
              <a:spAutoFit/>
            </a:bodyPr>
            <a:lstStyle/>
            <a:p>
              <a:endParaRPr lang="zh-CN" altLang="en-US"/>
            </a:p>
          </p:txBody>
        </p:sp>
      </p:grpSp>
      <p:graphicFrame>
        <p:nvGraphicFramePr>
          <p:cNvPr id="605243" name="Object 59"/>
          <p:cNvGraphicFramePr>
            <a:graphicFrameLocks noChangeAspect="1"/>
          </p:cNvGraphicFramePr>
          <p:nvPr/>
        </p:nvGraphicFramePr>
        <p:xfrm>
          <a:off x="4419600" y="5899150"/>
          <a:ext cx="2362200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5248" name="公式" r:id="rId9" imgW="1041120" imgH="406080" progId="Equation.3">
                  <p:embed/>
                </p:oleObj>
              </mc:Choice>
              <mc:Fallback>
                <p:oleObj name="公式" r:id="rId9" imgW="1041120" imgH="406080" progId="Equation.3">
                  <p:embed/>
                  <p:pic>
                    <p:nvPicPr>
                      <p:cNvPr id="0" name="Object 5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19600" y="5899150"/>
                        <a:ext cx="2362200" cy="917575"/>
                      </a:xfrm>
                      <a:prstGeom prst="rect">
                        <a:avLst/>
                      </a:prstGeom>
                      <a:solidFill>
                        <a:srgbClr val="590322"/>
                      </a:solidFill>
                      <a:ln>
                        <a:noFill/>
                      </a:ln>
                      <a:effectLst>
                        <a:prstShdw prst="shdw17" dist="17961" dir="2700000">
                          <a:srgbClr val="590322">
                            <a:gamma/>
                            <a:shade val="60000"/>
                            <a:invGamma/>
                          </a:srgbClr>
                        </a:prstShdw>
                      </a:effectLst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05244" name="Text Box 60"/>
          <p:cNvSpPr txBox="1">
            <a:spLocks noChangeArrowheads="1"/>
          </p:cNvSpPr>
          <p:nvPr/>
        </p:nvSpPr>
        <p:spPr bwMode="auto">
          <a:xfrm>
            <a:off x="6705600" y="5410200"/>
            <a:ext cx="24384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zh-CN" altLang="en-US" sz="3200">
                <a:latin typeface="Times New Roman" panose="02020603050405020304" pitchFamily="18" charset="0"/>
              </a:rPr>
              <a:t>( 注意方向 !)</a:t>
            </a:r>
            <a:endParaRPr lang="zh-CN" altLang="en-US" sz="3200" b="0">
              <a:latin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051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051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4" presetID="1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6" dur="500"/>
                                        <p:tgtEl>
                                          <p:spTgt spid="605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605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 nodeType="clickPar">
                      <p:stCondLst>
                        <p:cond delay="indefinite"/>
                      </p:stCondLst>
                      <p:childTnLst>
                        <p:par>
                          <p:cTn id="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5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 nodeType="clickPar">
                      <p:stCondLst>
                        <p:cond delay="indefinite"/>
                      </p:stCondLst>
                      <p:childTnLst>
                        <p:par>
                          <p:cTn id="2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30" dur="500"/>
                                        <p:tgtEl>
                                          <p:spTgt spid="605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605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7" presetID="1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9" dur="500"/>
                                        <p:tgtEl>
                                          <p:spTgt spid="605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41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051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051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05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05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05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05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 nodeType="clickPar">
                      <p:stCondLst>
                        <p:cond delay="indefinite"/>
                      </p:stCondLst>
                      <p:childTnLst>
                        <p:par>
                          <p:cTn id="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052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052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5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0" fill="hold"/>
                                        <p:tgtEl>
                                          <p:spTgt spid="605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0" fill="hold"/>
                                        <p:tgtEl>
                                          <p:spTgt spid="605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5186" grpId="0" autoUpdateAnimBg="0"/>
      <p:bldP spid="605187" grpId="0" autoUpdateAnimBg="0"/>
      <p:bldP spid="605189" grpId="0" autoUpdateAnimBg="0"/>
      <p:bldP spid="605190" grpId="0" autoUpdateAnimBg="0"/>
      <p:bldP spid="605191" grpId="0" autoUpdateAnimBg="0"/>
      <p:bldP spid="605193" grpId="0" animBg="1" autoUpdateAnimBg="0"/>
      <p:bldP spid="605244" grpId="0" autoUpdateAnimBg="0"/>
    </p:bldLst>
  </p:timing>
</p:sld>
</file>

<file path=ppt/theme/theme1.xml><?xml version="1.0" encoding="utf-8"?>
<a:theme xmlns:a="http://schemas.openxmlformats.org/drawingml/2006/main" name="Post Modern">
  <a:themeElements>
    <a:clrScheme name="">
      <a:dk1>
        <a:srgbClr val="990000"/>
      </a:dk1>
      <a:lt1>
        <a:srgbClr val="FFFFFF"/>
      </a:lt1>
      <a:dk2>
        <a:srgbClr val="000000"/>
      </a:dk2>
      <a:lt2>
        <a:srgbClr val="FFFFFF"/>
      </a:lt2>
      <a:accent1>
        <a:srgbClr val="BABE90"/>
      </a:accent1>
      <a:accent2>
        <a:srgbClr val="FFFFFF"/>
      </a:accent2>
      <a:accent3>
        <a:srgbClr val="AAAAAA"/>
      </a:accent3>
      <a:accent4>
        <a:srgbClr val="DADADA"/>
      </a:accent4>
      <a:accent5>
        <a:srgbClr val="D9DBC6"/>
      </a:accent5>
      <a:accent6>
        <a:srgbClr val="E7E7E7"/>
      </a:accent6>
      <a:hlink>
        <a:srgbClr val="00FF00"/>
      </a:hlink>
      <a:folHlink>
        <a:srgbClr val="00FF00"/>
      </a:folHlink>
    </a:clrScheme>
    <a:fontScheme name="Post Modern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1" lang="en-US" altLang="zh-CN" sz="2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宋体" panose="02010600030101010101" pitchFamily="2" charset="-122"/>
          </a:defRPr>
        </a:defPPr>
      </a:lstStyle>
    </a:lnDef>
  </a:objectDefaults>
  <a:extraClrSchemeLst>
    <a:extraClrScheme>
      <a:clrScheme name="Post Modern 1">
        <a:dk1>
          <a:srgbClr val="8383AD"/>
        </a:dk1>
        <a:lt1>
          <a:srgbClr val="FEFED6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EFEE8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2">
        <a:dk1>
          <a:srgbClr val="8383AD"/>
        </a:dk1>
        <a:lt1>
          <a:srgbClr val="FFFFFF"/>
        </a:lt1>
        <a:dk2>
          <a:srgbClr val="404176"/>
        </a:dk2>
        <a:lt2>
          <a:srgbClr val="969696"/>
        </a:lt2>
        <a:accent1>
          <a:srgbClr val="BABE90"/>
        </a:accent1>
        <a:accent2>
          <a:srgbClr val="666699"/>
        </a:accent2>
        <a:accent3>
          <a:srgbClr val="FFFFFF"/>
        </a:accent3>
        <a:accent4>
          <a:srgbClr val="6F6F9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3">
        <a:dk1>
          <a:srgbClr val="4D4D4D"/>
        </a:dk1>
        <a:lt1>
          <a:srgbClr val="FFFFFF"/>
        </a:lt1>
        <a:dk2>
          <a:srgbClr val="000000"/>
        </a:dk2>
        <a:lt2>
          <a:srgbClr val="969696"/>
        </a:lt2>
        <a:accent1>
          <a:srgbClr val="DDDDDD"/>
        </a:accent1>
        <a:accent2>
          <a:srgbClr val="5F5F5F"/>
        </a:accent2>
        <a:accent3>
          <a:srgbClr val="FFFFFF"/>
        </a:accent3>
        <a:accent4>
          <a:srgbClr val="404040"/>
        </a:accent4>
        <a:accent5>
          <a:srgbClr val="EBEBEB"/>
        </a:accent5>
        <a:accent6>
          <a:srgbClr val="555555"/>
        </a:accent6>
        <a:hlink>
          <a:srgbClr val="C0C0C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4">
        <a:dk1>
          <a:srgbClr val="424262"/>
        </a:dk1>
        <a:lt1>
          <a:srgbClr val="FFFFFF"/>
        </a:lt1>
        <a:dk2>
          <a:srgbClr val="22659C"/>
        </a:dk2>
        <a:lt2>
          <a:srgbClr val="A4AEC2"/>
        </a:lt2>
        <a:accent1>
          <a:srgbClr val="B1C7E7"/>
        </a:accent1>
        <a:accent2>
          <a:srgbClr val="494983"/>
        </a:accent2>
        <a:accent3>
          <a:srgbClr val="FFFFFF"/>
        </a:accent3>
        <a:accent4>
          <a:srgbClr val="373753"/>
        </a:accent4>
        <a:accent5>
          <a:srgbClr val="D5E0F1"/>
        </a:accent5>
        <a:accent6>
          <a:srgbClr val="414176"/>
        </a:accent6>
        <a:hlink>
          <a:srgbClr val="6EADC4"/>
        </a:hlink>
        <a:folHlink>
          <a:srgbClr val="3E688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5">
        <a:dk1>
          <a:srgbClr val="000000"/>
        </a:dk1>
        <a:lt1>
          <a:srgbClr val="FFFFFF"/>
        </a:lt1>
        <a:dk2>
          <a:srgbClr val="404176"/>
        </a:dk2>
        <a:lt2>
          <a:srgbClr val="969696"/>
        </a:lt2>
        <a:accent1>
          <a:srgbClr val="B4CD81"/>
        </a:accent1>
        <a:accent2>
          <a:srgbClr val="717EB5"/>
        </a:accent2>
        <a:accent3>
          <a:srgbClr val="FFFFFF"/>
        </a:accent3>
        <a:accent4>
          <a:srgbClr val="000000"/>
        </a:accent4>
        <a:accent5>
          <a:srgbClr val="D6E3C1"/>
        </a:accent5>
        <a:accent6>
          <a:srgbClr val="6672A4"/>
        </a:accent6>
        <a:hlink>
          <a:srgbClr val="D793C2"/>
        </a:hlink>
        <a:folHlink>
          <a:srgbClr val="8267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6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B4CD81"/>
        </a:accent1>
        <a:accent2>
          <a:srgbClr val="DEA45E"/>
        </a:accent2>
        <a:accent3>
          <a:srgbClr val="FFFFFF"/>
        </a:accent3>
        <a:accent4>
          <a:srgbClr val="000000"/>
        </a:accent4>
        <a:accent5>
          <a:srgbClr val="D6E3C1"/>
        </a:accent5>
        <a:accent6>
          <a:srgbClr val="C99454"/>
        </a:accent6>
        <a:hlink>
          <a:srgbClr val="D793C2"/>
        </a:hlink>
        <a:folHlink>
          <a:srgbClr val="A08BB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ost Modern 7">
        <a:dk1>
          <a:srgbClr val="111111"/>
        </a:dk1>
        <a:lt1>
          <a:srgbClr val="FAF5D2"/>
        </a:lt1>
        <a:dk2>
          <a:srgbClr val="4D4D4D"/>
        </a:dk2>
        <a:lt2>
          <a:srgbClr val="D0C59E"/>
        </a:lt2>
        <a:accent1>
          <a:srgbClr val="BABE90"/>
        </a:accent1>
        <a:accent2>
          <a:srgbClr val="666699"/>
        </a:accent2>
        <a:accent3>
          <a:srgbClr val="B2B2B2"/>
        </a:accent3>
        <a:accent4>
          <a:srgbClr val="D6D1B3"/>
        </a:accent4>
        <a:accent5>
          <a:srgbClr val="D9DBC6"/>
        </a:accent5>
        <a:accent6>
          <a:srgbClr val="5C5C8A"/>
        </a:accent6>
        <a:hlink>
          <a:srgbClr val="C09E4A"/>
        </a:hlink>
        <a:folHlink>
          <a:srgbClr val="006666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Office\Templates\Presentation Designs\Post Modern.pot</Template>
  <TotalTime>5356</TotalTime>
  <Words>2558</Words>
  <Application>Microsoft Office PowerPoint</Application>
  <PresentationFormat>全屏显示(4:3)</PresentationFormat>
  <Paragraphs>873</Paragraphs>
  <Slides>46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3</vt:i4>
      </vt:variant>
      <vt:variant>
        <vt:lpstr>幻灯片标题</vt:lpstr>
      </vt:variant>
      <vt:variant>
        <vt:i4>46</vt:i4>
      </vt:variant>
    </vt:vector>
  </HeadingPairs>
  <TitlesOfParts>
    <vt:vector size="64" baseType="lpstr">
      <vt:lpstr>Arial</vt:lpstr>
      <vt:lpstr>宋体</vt:lpstr>
      <vt:lpstr>Times New Roman</vt:lpstr>
      <vt:lpstr>Wingdings</vt:lpstr>
      <vt:lpstr>Arial Narrow</vt:lpstr>
      <vt:lpstr>方正姚体</vt:lpstr>
      <vt:lpstr>隶书</vt:lpstr>
      <vt:lpstr>楷体_GB2312</vt:lpstr>
      <vt:lpstr>Wingdings 3</vt:lpstr>
      <vt:lpstr>Symbol</vt:lpstr>
      <vt:lpstr>黑体</vt:lpstr>
      <vt:lpstr>仿宋_GB2312</vt:lpstr>
      <vt:lpstr>CommonBullets</vt:lpstr>
      <vt:lpstr>Math4</vt:lpstr>
      <vt:lpstr>Post Modern</vt:lpstr>
      <vt:lpstr>Microsoft 公式 3.0</vt:lpstr>
      <vt:lpstr>Microsoft Equation 3.0</vt:lpstr>
      <vt:lpstr>图像文档</vt:lpstr>
      <vt:lpstr>电路理论</vt:lpstr>
      <vt:lpstr>第2章  电路中等效的概念及其应用</vt:lpstr>
      <vt:lpstr>目  录</vt:lpstr>
      <vt:lpstr>PowerPoint 演示文稿</vt:lpstr>
      <vt:lpstr>2.1  电路中等效的概念</vt:lpstr>
      <vt:lpstr>PowerPoint 演示文稿</vt:lpstr>
      <vt:lpstr>2.2  电路元件的串联与并联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2.3  电源模型的等效互换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2. 4  电阻的—Y等效变换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作业</vt:lpstr>
      <vt:lpstr>PowerPoint 演示文稿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he</dc:creator>
  <cp:lastModifiedBy>Rongren Xu</cp:lastModifiedBy>
  <cp:revision>382</cp:revision>
  <cp:lastPrinted>1601-01-01T00:00:00Z</cp:lastPrinted>
  <dcterms:created xsi:type="dcterms:W3CDTF">2000-08-21T12:57:55Z</dcterms:created>
  <dcterms:modified xsi:type="dcterms:W3CDTF">2016-01-15T14:45:46Z</dcterms:modified>
</cp:coreProperties>
</file>