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352" r:id="rId4"/>
    <p:sldId id="294" r:id="rId5"/>
    <p:sldId id="295" r:id="rId6"/>
    <p:sldId id="343" r:id="rId7"/>
    <p:sldId id="344" r:id="rId8"/>
    <p:sldId id="296" r:id="rId9"/>
    <p:sldId id="346" r:id="rId10"/>
    <p:sldId id="347" r:id="rId11"/>
    <p:sldId id="348" r:id="rId12"/>
    <p:sldId id="349" r:id="rId13"/>
    <p:sldId id="350" r:id="rId14"/>
    <p:sldId id="351" r:id="rId15"/>
    <p:sldId id="345" r:id="rId16"/>
    <p:sldId id="302" r:id="rId17"/>
    <p:sldId id="303" r:id="rId18"/>
    <p:sldId id="304" r:id="rId19"/>
    <p:sldId id="305" r:id="rId20"/>
    <p:sldId id="306" r:id="rId21"/>
    <p:sldId id="307" r:id="rId22"/>
    <p:sldId id="329" r:id="rId23"/>
    <p:sldId id="308" r:id="rId24"/>
    <p:sldId id="309" r:id="rId25"/>
    <p:sldId id="310" r:id="rId26"/>
    <p:sldId id="311" r:id="rId27"/>
    <p:sldId id="312" r:id="rId28"/>
    <p:sldId id="313" r:id="rId29"/>
    <p:sldId id="353" r:id="rId30"/>
    <p:sldId id="314" r:id="rId31"/>
    <p:sldId id="315" r:id="rId32"/>
    <p:sldId id="316" r:id="rId33"/>
    <p:sldId id="317" r:id="rId34"/>
    <p:sldId id="318" r:id="rId35"/>
    <p:sldId id="319" r:id="rId36"/>
    <p:sldId id="320" r:id="rId37"/>
    <p:sldId id="321" r:id="rId38"/>
    <p:sldId id="322" r:id="rId39"/>
    <p:sldId id="323" r:id="rId40"/>
    <p:sldId id="354" r:id="rId41"/>
    <p:sldId id="325" r:id="rId42"/>
    <p:sldId id="355" r:id="rId43"/>
    <p:sldId id="356" r:id="rId44"/>
    <p:sldId id="326" r:id="rId45"/>
    <p:sldId id="357" r:id="rId46"/>
    <p:sldId id="358" r:id="rId47"/>
    <p:sldId id="359" r:id="rId48"/>
    <p:sldId id="360" r:id="rId49"/>
    <p:sldId id="327" r:id="rId50"/>
    <p:sldId id="328" r:id="rId51"/>
    <p:sldId id="330" r:id="rId52"/>
    <p:sldId id="331" r:id="rId53"/>
    <p:sldId id="332" r:id="rId54"/>
    <p:sldId id="333" r:id="rId55"/>
    <p:sldId id="334" r:id="rId56"/>
    <p:sldId id="335" r:id="rId57"/>
    <p:sldId id="336" r:id="rId58"/>
    <p:sldId id="337" r:id="rId59"/>
    <p:sldId id="338" r:id="rId60"/>
    <p:sldId id="339" r:id="rId61"/>
    <p:sldId id="340" r:id="rId62"/>
    <p:sldId id="341" r:id="rId63"/>
    <p:sldId id="342" r:id="rId64"/>
  </p:sldIdLst>
  <p:sldSz cx="9144000" cy="6858000" type="screen4x3"/>
  <p:notesSz cx="6858000" cy="9144000"/>
  <p:defaultTextStyle>
    <a:defPPr>
      <a:defRPr lang="zh-CN"/>
    </a:defPPr>
    <a:lvl1pPr algn="ctr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  <a:sym typeface="Symbol" panose="05050102010706020507" pitchFamily="18" charset="2"/>
      </a:defRPr>
    </a:lvl1pPr>
    <a:lvl2pPr marL="457200" algn="ctr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  <a:sym typeface="Symbol" panose="05050102010706020507" pitchFamily="18" charset="2"/>
      </a:defRPr>
    </a:lvl2pPr>
    <a:lvl3pPr marL="914400" algn="ctr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  <a:sym typeface="Symbol" panose="05050102010706020507" pitchFamily="18" charset="2"/>
      </a:defRPr>
    </a:lvl3pPr>
    <a:lvl4pPr marL="1371600" algn="ctr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  <a:sym typeface="Symbol" panose="05050102010706020507" pitchFamily="18" charset="2"/>
      </a:defRPr>
    </a:lvl4pPr>
    <a:lvl5pPr marL="1828800" algn="ctr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  <a:sym typeface="Symbol" panose="05050102010706020507" pitchFamily="18" charset="2"/>
      </a:defRPr>
    </a:lvl5pPr>
    <a:lvl6pPr marL="22860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  <a:sym typeface="Symbol" panose="05050102010706020507" pitchFamily="18" charset="2"/>
      </a:defRPr>
    </a:lvl6pPr>
    <a:lvl7pPr marL="27432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  <a:sym typeface="Symbol" panose="05050102010706020507" pitchFamily="18" charset="2"/>
      </a:defRPr>
    </a:lvl7pPr>
    <a:lvl8pPr marL="32004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  <a:sym typeface="Symbol" panose="05050102010706020507" pitchFamily="18" charset="2"/>
      </a:defRPr>
    </a:lvl8pPr>
    <a:lvl9pPr marL="36576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  <a:sym typeface="Symbol" panose="05050102010706020507" pitchFamily="18" charset="2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0099"/>
    <a:srgbClr val="0000FF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4614" autoAdjust="0"/>
  </p:normalViewPr>
  <p:slideViewPr>
    <p:cSldViewPr>
      <p:cViewPr varScale="1">
        <p:scale>
          <a:sx n="75" d="100"/>
          <a:sy n="75" d="100"/>
        </p:scale>
        <p:origin x="123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image" Target="../media/image51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image" Target="../media/image58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Relationship Id="rId4" Type="http://schemas.openxmlformats.org/officeDocument/2006/relationships/image" Target="../media/image6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2A6748-39F1-4DA8-969B-2BCCA04E2FF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9995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CEB28-08A6-4B30-9DE9-A7BE26FE9FB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2026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1D93CB-9BF0-4DD4-8A6A-205DF3C689B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3844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37CB72-5D94-417F-95DE-30A4ADF49F7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2125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D511C9-6E46-4F18-AB7A-822331F45FF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1943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1A383-61E3-4B94-A9AE-0460AE35979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862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EB7F4F-B079-414B-A3BE-9A4E16FBA23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906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36C73-93D7-450B-B826-3B2BA17C324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8802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28DD49-08CE-47F1-B921-1A5E09707EA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0147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653FB-B863-4819-8B80-35056EBA53D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467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0BFA1-F2D2-4162-989B-BAA3051C55F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6845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fld id="{CA4D7718-9DE5-42AF-AEF9-519735BDF16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audio" Target="../media/audio2.wav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audio" Target="../media/audio1.wav"/><Relationship Id="rId9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5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audio" Target="../media/audio2.wav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6.bin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9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1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3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2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7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30.w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32.w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34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oleObject" Target="../embeddings/oleObject41.bin"/><Relationship Id="rId18" Type="http://schemas.openxmlformats.org/officeDocument/2006/relationships/image" Target="../media/image44.w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41.wmf"/><Relationship Id="rId17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3.w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40.bin"/><Relationship Id="rId5" Type="http://schemas.openxmlformats.org/officeDocument/2006/relationships/oleObject" Target="../embeddings/oleObject37.bin"/><Relationship Id="rId15" Type="http://schemas.openxmlformats.org/officeDocument/2006/relationships/oleObject" Target="../embeddings/oleObject42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42.w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13" Type="http://schemas.openxmlformats.org/officeDocument/2006/relationships/oleObject" Target="../embeddings/oleObject49.bin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4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48.bin"/><Relationship Id="rId5" Type="http://schemas.openxmlformats.org/officeDocument/2006/relationships/oleObject" Target="../embeddings/oleObject45.bin"/><Relationship Id="rId10" Type="http://schemas.openxmlformats.org/officeDocument/2006/relationships/image" Target="../media/image48.wmf"/><Relationship Id="rId4" Type="http://schemas.openxmlformats.org/officeDocument/2006/relationships/image" Target="../media/image45.w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50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52.emf"/><Relationship Id="rId5" Type="http://schemas.openxmlformats.org/officeDocument/2006/relationships/oleObject" Target="../embeddings/oleObject51.bin"/><Relationship Id="rId4" Type="http://schemas.openxmlformats.org/officeDocument/2006/relationships/image" Target="../media/image51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5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4.emf"/><Relationship Id="rId11" Type="http://schemas.openxmlformats.org/officeDocument/2006/relationships/oleObject" Target="../embeddings/oleObject56.bin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56.emf"/><Relationship Id="rId4" Type="http://schemas.openxmlformats.org/officeDocument/2006/relationships/image" Target="../media/image53.emf"/><Relationship Id="rId9" Type="http://schemas.openxmlformats.org/officeDocument/2006/relationships/oleObject" Target="../embeddings/oleObject55.bin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/><Relationship Id="rId3" Type="http://schemas.openxmlformats.org/officeDocument/2006/relationships/oleObject" Target="../embeddings/oleObject57.bin"/><Relationship Id="rId7" Type="http://schemas.openxmlformats.org/officeDocument/2006/relationships/oleObject" Target="../embeddings/oleObject5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9.emf"/><Relationship Id="rId5" Type="http://schemas.openxmlformats.org/officeDocument/2006/relationships/oleObject" Target="../embeddings/oleObject58.bin"/><Relationship Id="rId4" Type="http://schemas.openxmlformats.org/officeDocument/2006/relationships/image" Target="../media/image58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61.bin"/><Relationship Id="rId4" Type="http://schemas.openxmlformats.org/officeDocument/2006/relationships/image" Target="../media/image61.w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oleObject" Target="../embeddings/oleObject62.bin"/><Relationship Id="rId7" Type="http://schemas.openxmlformats.org/officeDocument/2006/relationships/oleObject" Target="../embeddings/oleObject6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63.bin"/><Relationship Id="rId4" Type="http://schemas.openxmlformats.org/officeDocument/2006/relationships/image" Target="../media/image62.w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65.wmf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oleObject" Target="../embeddings/oleObject66.bin"/><Relationship Id="rId7" Type="http://schemas.openxmlformats.org/officeDocument/2006/relationships/oleObject" Target="../embeddings/oleObject6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7.wmf"/><Relationship Id="rId5" Type="http://schemas.openxmlformats.org/officeDocument/2006/relationships/oleObject" Target="../embeddings/oleObject67.bin"/><Relationship Id="rId10" Type="http://schemas.openxmlformats.org/officeDocument/2006/relationships/image" Target="../media/image69.wmf"/><Relationship Id="rId4" Type="http://schemas.openxmlformats.org/officeDocument/2006/relationships/image" Target="../media/image66.wmf"/><Relationship Id="rId9" Type="http://schemas.openxmlformats.org/officeDocument/2006/relationships/oleObject" Target="../embeddings/oleObject69.bin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685800" y="2133600"/>
            <a:ext cx="7772400" cy="1143000"/>
          </a:xfrm>
          <a:prstGeom prst="rect">
            <a:avLst/>
          </a:prstGeom>
          <a:solidFill>
            <a:srgbClr val="590322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6000" b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电路理论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009650" y="4267200"/>
            <a:ext cx="716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>
                <a:solidFill>
                  <a:schemeClr val="tx2"/>
                </a:solidFill>
                <a:ea typeface="隶书" panose="02010509060101010101" pitchFamily="49" charset="-122"/>
              </a:rPr>
              <a:t>华中科技大学电气与电子工程学院</a:t>
            </a:r>
          </a:p>
          <a:p>
            <a:pPr algn="ctr"/>
            <a:r>
              <a:rPr lang="zh-CN" altLang="en-US" sz="3200">
                <a:solidFill>
                  <a:schemeClr val="tx2"/>
                </a:solidFill>
                <a:ea typeface="隶书" panose="02010509060101010101" pitchFamily="49" charset="-122"/>
              </a:rPr>
              <a:t>何仁平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5181600" y="5715000"/>
            <a:ext cx="342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US" altLang="zh-CN"/>
              <a:t> </a:t>
            </a:r>
            <a:r>
              <a:rPr lang="en-US" altLang="zh-CN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2015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年</a:t>
            </a:r>
            <a:r>
              <a:rPr lang="en-US" altLang="zh-CN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9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146" name="Group 2"/>
          <p:cNvGrpSpPr>
            <a:grpSpLocks/>
          </p:cNvGrpSpPr>
          <p:nvPr/>
        </p:nvGrpSpPr>
        <p:grpSpPr bwMode="auto">
          <a:xfrm>
            <a:off x="4819650" y="1146175"/>
            <a:ext cx="3611563" cy="809625"/>
            <a:chOff x="3036" y="866"/>
            <a:chExt cx="2275" cy="510"/>
          </a:xfrm>
        </p:grpSpPr>
        <p:sp>
          <p:nvSpPr>
            <p:cNvPr id="134147" name="Text Box 3"/>
            <p:cNvSpPr txBox="1">
              <a:spLocks noChangeArrowheads="1"/>
            </p:cNvSpPr>
            <p:nvPr/>
          </p:nvSpPr>
          <p:spPr bwMode="auto">
            <a:xfrm>
              <a:off x="3036" y="876"/>
              <a:ext cx="79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>
                <a:lnSpc>
                  <a:spcPct val="150000"/>
                </a:lnSpc>
              </a:pPr>
              <a:r>
                <a:rPr lang="zh-CN" altLang="en-US"/>
                <a:t>节点</a:t>
              </a:r>
              <a:r>
                <a:rPr lang="en-US" altLang="zh-CN" i="1"/>
                <a:t>a</a:t>
              </a:r>
              <a:r>
                <a:rPr lang="zh-CN" altLang="en-US"/>
                <a:t>：</a:t>
              </a:r>
            </a:p>
          </p:txBody>
        </p:sp>
        <p:graphicFrame>
          <p:nvGraphicFramePr>
            <p:cNvPr id="134148" name="Object 4"/>
            <p:cNvGraphicFramePr>
              <a:graphicFrameLocks noChangeAspect="1"/>
            </p:cNvGraphicFramePr>
            <p:nvPr/>
          </p:nvGraphicFramePr>
          <p:xfrm>
            <a:off x="4086" y="866"/>
            <a:ext cx="1225" cy="5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16" name="公式" r:id="rId3" imgW="685800" imgH="228600" progId="Equation.3">
                    <p:embed/>
                  </p:oleObj>
                </mc:Choice>
                <mc:Fallback>
                  <p:oleObj name="公式" r:id="rId3" imgW="685800" imgH="2286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6" y="866"/>
                          <a:ext cx="1225" cy="5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4149" name="Text Box 5"/>
          <p:cNvSpPr txBox="1">
            <a:spLocks noChangeArrowheads="1"/>
          </p:cNvSpPr>
          <p:nvPr/>
        </p:nvSpPr>
        <p:spPr bwMode="auto">
          <a:xfrm>
            <a:off x="4476750" y="323850"/>
            <a:ext cx="2528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FF0000"/>
                </a:solidFill>
              </a:rPr>
              <a:t>列电流方程</a:t>
            </a:r>
          </a:p>
        </p:txBody>
      </p:sp>
      <p:grpSp>
        <p:nvGrpSpPr>
          <p:cNvPr id="134150" name="Group 6"/>
          <p:cNvGrpSpPr>
            <a:grpSpLocks/>
          </p:cNvGrpSpPr>
          <p:nvPr/>
        </p:nvGrpSpPr>
        <p:grpSpPr bwMode="auto">
          <a:xfrm>
            <a:off x="4819650" y="3219450"/>
            <a:ext cx="3705225" cy="755650"/>
            <a:chOff x="3024" y="2268"/>
            <a:chExt cx="2334" cy="476"/>
          </a:xfrm>
        </p:grpSpPr>
        <p:sp>
          <p:nvSpPr>
            <p:cNvPr id="134151" name="Text Box 7"/>
            <p:cNvSpPr txBox="1">
              <a:spLocks noChangeArrowheads="1"/>
            </p:cNvSpPr>
            <p:nvPr/>
          </p:nvSpPr>
          <p:spPr bwMode="auto">
            <a:xfrm>
              <a:off x="3024" y="2360"/>
              <a:ext cx="7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节点</a:t>
              </a:r>
              <a:r>
                <a:rPr lang="en-US" altLang="zh-CN" i="1"/>
                <a:t>c</a:t>
              </a:r>
              <a:r>
                <a:rPr lang="zh-CN" altLang="en-US"/>
                <a:t>：</a:t>
              </a:r>
            </a:p>
          </p:txBody>
        </p:sp>
        <p:graphicFrame>
          <p:nvGraphicFramePr>
            <p:cNvPr id="134152" name="Object 8"/>
            <p:cNvGraphicFramePr>
              <a:graphicFrameLocks noChangeAspect="1"/>
            </p:cNvGraphicFramePr>
            <p:nvPr/>
          </p:nvGraphicFramePr>
          <p:xfrm>
            <a:off x="4022" y="2268"/>
            <a:ext cx="1336" cy="4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17" name="公式" r:id="rId5" imgW="698400" imgH="228600" progId="Equation.3">
                    <p:embed/>
                  </p:oleObj>
                </mc:Choice>
                <mc:Fallback>
                  <p:oleObj name="公式" r:id="rId5" imgW="698400" imgH="228600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2" y="2268"/>
                          <a:ext cx="1336" cy="4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4153" name="Group 9"/>
          <p:cNvGrpSpPr>
            <a:grpSpLocks/>
          </p:cNvGrpSpPr>
          <p:nvPr/>
        </p:nvGrpSpPr>
        <p:grpSpPr bwMode="auto">
          <a:xfrm>
            <a:off x="4857750" y="2147888"/>
            <a:ext cx="3619500" cy="815975"/>
            <a:chOff x="3036" y="1557"/>
            <a:chExt cx="2280" cy="514"/>
          </a:xfrm>
        </p:grpSpPr>
        <p:sp>
          <p:nvSpPr>
            <p:cNvPr id="134154" name="Text Box 10"/>
            <p:cNvSpPr txBox="1">
              <a:spLocks noChangeArrowheads="1"/>
            </p:cNvSpPr>
            <p:nvPr/>
          </p:nvSpPr>
          <p:spPr bwMode="auto">
            <a:xfrm>
              <a:off x="3036" y="1577"/>
              <a:ext cx="79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>
                <a:lnSpc>
                  <a:spcPct val="150000"/>
                </a:lnSpc>
              </a:pPr>
              <a:r>
                <a:rPr lang="zh-CN" altLang="en-US"/>
                <a:t>节点</a:t>
              </a:r>
              <a:r>
                <a:rPr lang="en-US" altLang="zh-CN" i="1"/>
                <a:t>b</a:t>
              </a:r>
              <a:r>
                <a:rPr lang="zh-CN" altLang="en-US"/>
                <a:t>：</a:t>
              </a:r>
            </a:p>
          </p:txBody>
        </p:sp>
        <p:graphicFrame>
          <p:nvGraphicFramePr>
            <p:cNvPr id="134155" name="Object 11"/>
            <p:cNvGraphicFramePr>
              <a:graphicFrameLocks noChangeAspect="1"/>
            </p:cNvGraphicFramePr>
            <p:nvPr/>
          </p:nvGraphicFramePr>
          <p:xfrm>
            <a:off x="4083" y="1557"/>
            <a:ext cx="1233" cy="5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18" name="公式" r:id="rId7" imgW="685800" imgH="228600" progId="Equation.3">
                    <p:embed/>
                  </p:oleObj>
                </mc:Choice>
                <mc:Fallback>
                  <p:oleObj name="公式" r:id="rId7" imgW="685800" imgH="22860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3" y="1557"/>
                          <a:ext cx="1233" cy="5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4156" name="Group 12"/>
          <p:cNvGrpSpPr>
            <a:grpSpLocks/>
          </p:cNvGrpSpPr>
          <p:nvPr/>
        </p:nvGrpSpPr>
        <p:grpSpPr bwMode="auto">
          <a:xfrm>
            <a:off x="4838700" y="4359275"/>
            <a:ext cx="3749675" cy="777875"/>
            <a:chOff x="2952" y="3010"/>
            <a:chExt cx="2362" cy="490"/>
          </a:xfrm>
        </p:grpSpPr>
        <p:sp>
          <p:nvSpPr>
            <p:cNvPr id="134157" name="Text Box 13"/>
            <p:cNvSpPr txBox="1">
              <a:spLocks noChangeArrowheads="1"/>
            </p:cNvSpPr>
            <p:nvPr/>
          </p:nvSpPr>
          <p:spPr bwMode="auto">
            <a:xfrm>
              <a:off x="2952" y="3116"/>
              <a:ext cx="7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节点</a:t>
              </a:r>
              <a:r>
                <a:rPr lang="en-US" altLang="zh-CN" i="1"/>
                <a:t>d</a:t>
              </a:r>
              <a:r>
                <a:rPr lang="zh-CN" altLang="en-US"/>
                <a:t>：</a:t>
              </a:r>
            </a:p>
          </p:txBody>
        </p:sp>
        <p:graphicFrame>
          <p:nvGraphicFramePr>
            <p:cNvPr id="134158" name="Object 14"/>
            <p:cNvGraphicFramePr>
              <a:graphicFrameLocks noChangeAspect="1"/>
            </p:cNvGraphicFramePr>
            <p:nvPr/>
          </p:nvGraphicFramePr>
          <p:xfrm>
            <a:off x="3938" y="3010"/>
            <a:ext cx="1376" cy="4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19" name="公式" r:id="rId9" imgW="698400" imgH="228600" progId="Equation.3">
                    <p:embed/>
                  </p:oleObj>
                </mc:Choice>
                <mc:Fallback>
                  <p:oleObj name="公式" r:id="rId9" imgW="698400" imgH="228600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8" y="3010"/>
                          <a:ext cx="1376" cy="4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4159" name="Text Box 15"/>
          <p:cNvSpPr txBox="1">
            <a:spLocks noChangeArrowheads="1"/>
          </p:cNvSpPr>
          <p:nvPr/>
        </p:nvSpPr>
        <p:spPr bwMode="auto">
          <a:xfrm>
            <a:off x="4800600" y="5181600"/>
            <a:ext cx="293687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>
              <a:lnSpc>
                <a:spcPct val="150000"/>
              </a:lnSpc>
            </a:pPr>
            <a:r>
              <a:rPr lang="zh-CN" altLang="en-US"/>
              <a:t>（取其中三个方程）</a:t>
            </a:r>
          </a:p>
        </p:txBody>
      </p:sp>
      <p:grpSp>
        <p:nvGrpSpPr>
          <p:cNvPr id="134160" name="Group 16"/>
          <p:cNvGrpSpPr>
            <a:grpSpLocks/>
          </p:cNvGrpSpPr>
          <p:nvPr/>
        </p:nvGrpSpPr>
        <p:grpSpPr bwMode="auto">
          <a:xfrm>
            <a:off x="304800" y="0"/>
            <a:ext cx="3910013" cy="6072188"/>
            <a:chOff x="239" y="280"/>
            <a:chExt cx="2463" cy="3825"/>
          </a:xfrm>
        </p:grpSpPr>
        <p:sp>
          <p:nvSpPr>
            <p:cNvPr id="134161" name="Text Box 17"/>
            <p:cNvSpPr txBox="1">
              <a:spLocks noChangeArrowheads="1"/>
            </p:cNvSpPr>
            <p:nvPr/>
          </p:nvSpPr>
          <p:spPr bwMode="auto">
            <a:xfrm>
              <a:off x="816" y="3587"/>
              <a:ext cx="109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节点数 </a:t>
              </a:r>
              <a:r>
                <a:rPr lang="en-US" altLang="zh-CN" i="1"/>
                <a:t>N</a:t>
              </a:r>
              <a:r>
                <a:rPr lang="en-US" altLang="zh-CN"/>
                <a:t>=4</a:t>
              </a:r>
            </a:p>
            <a:p>
              <a:pPr algn="l" eaLnBrk="1" hangingPunct="1"/>
              <a:r>
                <a:rPr lang="zh-CN" altLang="en-US"/>
                <a:t>支路数 </a:t>
              </a:r>
              <a:r>
                <a:rPr lang="en-US" altLang="zh-CN" i="1"/>
                <a:t>B</a:t>
              </a:r>
              <a:r>
                <a:rPr lang="en-US" altLang="zh-CN"/>
                <a:t>=6</a:t>
              </a:r>
            </a:p>
          </p:txBody>
        </p:sp>
        <p:sp>
          <p:nvSpPr>
            <p:cNvPr id="134162" name="Rectangle 18"/>
            <p:cNvSpPr>
              <a:spLocks noChangeArrowheads="1"/>
            </p:cNvSpPr>
            <p:nvPr/>
          </p:nvSpPr>
          <p:spPr bwMode="auto">
            <a:xfrm rot="-2700000">
              <a:off x="819" y="2300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134163" name="Oval 19"/>
            <p:cNvSpPr>
              <a:spLocks noChangeArrowheads="1"/>
            </p:cNvSpPr>
            <p:nvPr/>
          </p:nvSpPr>
          <p:spPr bwMode="auto">
            <a:xfrm rot="5400000">
              <a:off x="984" y="2826"/>
              <a:ext cx="261" cy="29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64" name="Line 20"/>
            <p:cNvSpPr>
              <a:spLocks noChangeShapeType="1"/>
            </p:cNvSpPr>
            <p:nvPr/>
          </p:nvSpPr>
          <p:spPr bwMode="auto">
            <a:xfrm rot="5400000">
              <a:off x="1160" y="2292"/>
              <a:ext cx="0" cy="13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65" name="Rectangle 21"/>
            <p:cNvSpPr>
              <a:spLocks noChangeArrowheads="1"/>
            </p:cNvSpPr>
            <p:nvPr/>
          </p:nvSpPr>
          <p:spPr bwMode="auto">
            <a:xfrm>
              <a:off x="978" y="3092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34166" name="Rectangle 22"/>
            <p:cNvSpPr>
              <a:spLocks noChangeArrowheads="1"/>
            </p:cNvSpPr>
            <p:nvPr/>
          </p:nvSpPr>
          <p:spPr bwMode="auto">
            <a:xfrm>
              <a:off x="1316" y="2854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/>
                <a:t>-</a:t>
              </a:r>
            </a:p>
          </p:txBody>
        </p:sp>
        <p:sp>
          <p:nvSpPr>
            <p:cNvPr id="134167" name="Rectangle 23"/>
            <p:cNvSpPr>
              <a:spLocks noChangeArrowheads="1"/>
            </p:cNvSpPr>
            <p:nvPr/>
          </p:nvSpPr>
          <p:spPr bwMode="auto">
            <a:xfrm>
              <a:off x="794" y="2934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b="0"/>
                <a:t>+</a:t>
              </a:r>
            </a:p>
          </p:txBody>
        </p:sp>
        <p:sp>
          <p:nvSpPr>
            <p:cNvPr id="134168" name="Rectangle 24"/>
            <p:cNvSpPr>
              <a:spLocks noChangeArrowheads="1"/>
            </p:cNvSpPr>
            <p:nvPr/>
          </p:nvSpPr>
          <p:spPr bwMode="auto">
            <a:xfrm>
              <a:off x="1839" y="2999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34169" name="Line 25"/>
            <p:cNvSpPr>
              <a:spLocks noChangeShapeType="1"/>
            </p:cNvSpPr>
            <p:nvPr/>
          </p:nvSpPr>
          <p:spPr bwMode="auto">
            <a:xfrm>
              <a:off x="1570" y="480"/>
              <a:ext cx="0" cy="219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70" name="Rectangle 26"/>
            <p:cNvSpPr>
              <a:spLocks noChangeArrowheads="1"/>
            </p:cNvSpPr>
            <p:nvPr/>
          </p:nvSpPr>
          <p:spPr bwMode="auto">
            <a:xfrm>
              <a:off x="1518" y="1481"/>
              <a:ext cx="109" cy="33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71" name="Rectangle 27"/>
            <p:cNvSpPr>
              <a:spLocks noChangeArrowheads="1"/>
            </p:cNvSpPr>
            <p:nvPr/>
          </p:nvSpPr>
          <p:spPr bwMode="auto">
            <a:xfrm>
              <a:off x="1685" y="1490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6</a:t>
              </a:r>
              <a:endParaRPr lang="en-US" altLang="zh-CN" sz="2800"/>
            </a:p>
          </p:txBody>
        </p:sp>
        <p:sp>
          <p:nvSpPr>
            <p:cNvPr id="134172" name="Rectangle 28"/>
            <p:cNvSpPr>
              <a:spLocks noChangeArrowheads="1"/>
            </p:cNvSpPr>
            <p:nvPr/>
          </p:nvSpPr>
          <p:spPr bwMode="auto">
            <a:xfrm rot="-2700000">
              <a:off x="833" y="158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134173" name="Rectangle 29"/>
            <p:cNvSpPr>
              <a:spLocks noChangeArrowheads="1"/>
            </p:cNvSpPr>
            <p:nvPr/>
          </p:nvSpPr>
          <p:spPr bwMode="auto">
            <a:xfrm rot="2700000">
              <a:off x="1828" y="1782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5</a:t>
              </a:r>
              <a:endParaRPr lang="en-US" altLang="zh-CN" sz="2800"/>
            </a:p>
          </p:txBody>
        </p:sp>
        <p:sp>
          <p:nvSpPr>
            <p:cNvPr id="134174" name="Rectangle 30"/>
            <p:cNvSpPr>
              <a:spLocks noChangeArrowheads="1"/>
            </p:cNvSpPr>
            <p:nvPr/>
          </p:nvSpPr>
          <p:spPr bwMode="auto">
            <a:xfrm rot="2700000">
              <a:off x="977" y="1114"/>
              <a:ext cx="3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34175" name="Rectangle 31"/>
            <p:cNvSpPr>
              <a:spLocks noChangeArrowheads="1"/>
            </p:cNvSpPr>
            <p:nvPr/>
          </p:nvSpPr>
          <p:spPr bwMode="auto">
            <a:xfrm rot="-2700000">
              <a:off x="1873" y="1131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34176" name="Line 32"/>
            <p:cNvSpPr>
              <a:spLocks noChangeShapeType="1"/>
            </p:cNvSpPr>
            <p:nvPr/>
          </p:nvSpPr>
          <p:spPr bwMode="auto">
            <a:xfrm>
              <a:off x="2690" y="1590"/>
              <a:ext cx="0" cy="136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77" name="Line 33"/>
            <p:cNvSpPr>
              <a:spLocks noChangeShapeType="1"/>
            </p:cNvSpPr>
            <p:nvPr/>
          </p:nvSpPr>
          <p:spPr bwMode="auto">
            <a:xfrm>
              <a:off x="2146" y="2959"/>
              <a:ext cx="55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78" name="Line 34"/>
            <p:cNvSpPr>
              <a:spLocks noChangeShapeType="1"/>
            </p:cNvSpPr>
            <p:nvPr/>
          </p:nvSpPr>
          <p:spPr bwMode="auto">
            <a:xfrm flipV="1">
              <a:off x="1436" y="1304"/>
              <a:ext cx="0" cy="575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79" name="Text Box 35"/>
            <p:cNvSpPr txBox="1">
              <a:spLocks noChangeArrowheads="1"/>
            </p:cNvSpPr>
            <p:nvPr/>
          </p:nvSpPr>
          <p:spPr bwMode="auto">
            <a:xfrm>
              <a:off x="1882" y="511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2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4180" name="Text Box 36"/>
            <p:cNvSpPr txBox="1">
              <a:spLocks noChangeArrowheads="1"/>
            </p:cNvSpPr>
            <p:nvPr/>
          </p:nvSpPr>
          <p:spPr bwMode="auto">
            <a:xfrm>
              <a:off x="2324" y="1889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5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4181" name="Text Box 37"/>
            <p:cNvSpPr txBox="1">
              <a:spLocks noChangeArrowheads="1"/>
            </p:cNvSpPr>
            <p:nvPr/>
          </p:nvSpPr>
          <p:spPr bwMode="auto">
            <a:xfrm>
              <a:off x="1336" y="1002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6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4182" name="Line 38"/>
            <p:cNvSpPr>
              <a:spLocks noChangeShapeType="1"/>
            </p:cNvSpPr>
            <p:nvPr/>
          </p:nvSpPr>
          <p:spPr bwMode="auto">
            <a:xfrm>
              <a:off x="488" y="1590"/>
              <a:ext cx="0" cy="136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83" name="Line 39"/>
            <p:cNvSpPr>
              <a:spLocks noChangeShapeType="1"/>
            </p:cNvSpPr>
            <p:nvPr/>
          </p:nvSpPr>
          <p:spPr bwMode="auto">
            <a:xfrm flipV="1">
              <a:off x="360" y="2430"/>
              <a:ext cx="0" cy="4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84" name="Text Box 40"/>
            <p:cNvSpPr txBox="1">
              <a:spLocks noChangeArrowheads="1"/>
            </p:cNvSpPr>
            <p:nvPr/>
          </p:nvSpPr>
          <p:spPr bwMode="auto">
            <a:xfrm>
              <a:off x="528" y="981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1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4185" name="Text Box 41"/>
            <p:cNvSpPr txBox="1">
              <a:spLocks noChangeArrowheads="1"/>
            </p:cNvSpPr>
            <p:nvPr/>
          </p:nvSpPr>
          <p:spPr bwMode="auto">
            <a:xfrm>
              <a:off x="592" y="2076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4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4186" name="Text Box 42"/>
            <p:cNvSpPr txBox="1">
              <a:spLocks noChangeArrowheads="1"/>
            </p:cNvSpPr>
            <p:nvPr/>
          </p:nvSpPr>
          <p:spPr bwMode="auto">
            <a:xfrm>
              <a:off x="239" y="2100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3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4187" name="Line 43"/>
            <p:cNvSpPr>
              <a:spLocks noChangeShapeType="1"/>
            </p:cNvSpPr>
            <p:nvPr/>
          </p:nvSpPr>
          <p:spPr bwMode="auto">
            <a:xfrm rot="-2700000">
              <a:off x="2127" y="280"/>
              <a:ext cx="0" cy="15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88" name="Rectangle 44"/>
            <p:cNvSpPr>
              <a:spLocks noChangeArrowheads="1"/>
            </p:cNvSpPr>
            <p:nvPr/>
          </p:nvSpPr>
          <p:spPr bwMode="auto">
            <a:xfrm rot="-2700000">
              <a:off x="2154" y="966"/>
              <a:ext cx="119" cy="35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89" name="Line 45"/>
            <p:cNvSpPr>
              <a:spLocks noChangeShapeType="1"/>
            </p:cNvSpPr>
            <p:nvPr/>
          </p:nvSpPr>
          <p:spPr bwMode="auto">
            <a:xfrm flipH="1">
              <a:off x="1589" y="1601"/>
              <a:ext cx="1076" cy="10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90" name="Line 46"/>
            <p:cNvSpPr>
              <a:spLocks noChangeShapeType="1"/>
            </p:cNvSpPr>
            <p:nvPr/>
          </p:nvSpPr>
          <p:spPr bwMode="auto">
            <a:xfrm flipH="1">
              <a:off x="491" y="487"/>
              <a:ext cx="1094" cy="109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91" name="Rectangle 47"/>
            <p:cNvSpPr>
              <a:spLocks noChangeArrowheads="1"/>
            </p:cNvSpPr>
            <p:nvPr/>
          </p:nvSpPr>
          <p:spPr bwMode="auto">
            <a:xfrm rot="-2700000">
              <a:off x="1046" y="194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/>
                <a:t>+</a:t>
              </a:r>
            </a:p>
          </p:txBody>
        </p:sp>
        <p:sp>
          <p:nvSpPr>
            <p:cNvPr id="134192" name="Rectangle 48"/>
            <p:cNvSpPr>
              <a:spLocks noChangeArrowheads="1"/>
            </p:cNvSpPr>
            <p:nvPr/>
          </p:nvSpPr>
          <p:spPr bwMode="auto">
            <a:xfrm rot="-2700000">
              <a:off x="1264" y="221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/>
                <a:t>_</a:t>
              </a:r>
            </a:p>
          </p:txBody>
        </p:sp>
        <p:sp>
          <p:nvSpPr>
            <p:cNvPr id="134193" name="Line 49"/>
            <p:cNvSpPr>
              <a:spLocks noChangeShapeType="1"/>
            </p:cNvSpPr>
            <p:nvPr/>
          </p:nvSpPr>
          <p:spPr bwMode="auto">
            <a:xfrm rot="-2700000">
              <a:off x="832" y="1430"/>
              <a:ext cx="0" cy="9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94" name="Rectangle 50"/>
            <p:cNvSpPr>
              <a:spLocks noChangeArrowheads="1"/>
            </p:cNvSpPr>
            <p:nvPr/>
          </p:nvSpPr>
          <p:spPr bwMode="auto">
            <a:xfrm rot="-2700000">
              <a:off x="822" y="1794"/>
              <a:ext cx="119" cy="35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95" name="Oval 51"/>
            <p:cNvSpPr>
              <a:spLocks noChangeArrowheads="1"/>
            </p:cNvSpPr>
            <p:nvPr/>
          </p:nvSpPr>
          <p:spPr bwMode="auto">
            <a:xfrm>
              <a:off x="1127" y="2205"/>
              <a:ext cx="264" cy="26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96" name="Line 52"/>
            <p:cNvSpPr>
              <a:spLocks noChangeShapeType="1"/>
            </p:cNvSpPr>
            <p:nvPr/>
          </p:nvSpPr>
          <p:spPr bwMode="auto">
            <a:xfrm>
              <a:off x="1163" y="2253"/>
              <a:ext cx="420" cy="4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97" name="Rectangle 53"/>
            <p:cNvSpPr>
              <a:spLocks noChangeArrowheads="1"/>
            </p:cNvSpPr>
            <p:nvPr/>
          </p:nvSpPr>
          <p:spPr bwMode="auto">
            <a:xfrm rot="-5400000">
              <a:off x="1948" y="2813"/>
              <a:ext cx="109" cy="33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98" name="Line 54"/>
            <p:cNvSpPr>
              <a:spLocks noChangeShapeType="1"/>
            </p:cNvSpPr>
            <p:nvPr/>
          </p:nvSpPr>
          <p:spPr bwMode="auto">
            <a:xfrm>
              <a:off x="2131" y="809"/>
              <a:ext cx="432" cy="43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199" name="Line 55"/>
            <p:cNvSpPr>
              <a:spLocks noChangeShapeType="1"/>
            </p:cNvSpPr>
            <p:nvPr/>
          </p:nvSpPr>
          <p:spPr bwMode="auto">
            <a:xfrm flipH="1">
              <a:off x="2003" y="2145"/>
              <a:ext cx="300" cy="3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200" name="Oval 56"/>
            <p:cNvSpPr>
              <a:spLocks noChangeArrowheads="1"/>
            </p:cNvSpPr>
            <p:nvPr/>
          </p:nvSpPr>
          <p:spPr bwMode="auto">
            <a:xfrm>
              <a:off x="1559" y="2637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201" name="Oval 57"/>
            <p:cNvSpPr>
              <a:spLocks noChangeArrowheads="1"/>
            </p:cNvSpPr>
            <p:nvPr/>
          </p:nvSpPr>
          <p:spPr bwMode="auto">
            <a:xfrm>
              <a:off x="2651" y="1569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202" name="Oval 58"/>
            <p:cNvSpPr>
              <a:spLocks noChangeArrowheads="1"/>
            </p:cNvSpPr>
            <p:nvPr/>
          </p:nvSpPr>
          <p:spPr bwMode="auto">
            <a:xfrm>
              <a:off x="1547" y="477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203" name="Oval 59"/>
            <p:cNvSpPr>
              <a:spLocks noChangeArrowheads="1"/>
            </p:cNvSpPr>
            <p:nvPr/>
          </p:nvSpPr>
          <p:spPr bwMode="auto">
            <a:xfrm>
              <a:off x="467" y="1569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204" name="Rectangle 60"/>
            <p:cNvSpPr>
              <a:spLocks noChangeArrowheads="1"/>
            </p:cNvSpPr>
            <p:nvPr/>
          </p:nvSpPr>
          <p:spPr bwMode="auto">
            <a:xfrm rot="-8100000">
              <a:off x="960" y="882"/>
              <a:ext cx="105" cy="33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205" name="Rectangle 61"/>
            <p:cNvSpPr>
              <a:spLocks noChangeArrowheads="1"/>
            </p:cNvSpPr>
            <p:nvPr/>
          </p:nvSpPr>
          <p:spPr bwMode="auto">
            <a:xfrm rot="-8100000">
              <a:off x="2105" y="1927"/>
              <a:ext cx="105" cy="33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206" name="Line 62"/>
            <p:cNvSpPr>
              <a:spLocks noChangeShapeType="1"/>
            </p:cNvSpPr>
            <p:nvPr/>
          </p:nvSpPr>
          <p:spPr bwMode="auto">
            <a:xfrm flipV="1">
              <a:off x="790" y="793"/>
              <a:ext cx="234" cy="23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207" name="Line 63"/>
            <p:cNvSpPr>
              <a:spLocks noChangeShapeType="1"/>
            </p:cNvSpPr>
            <p:nvPr/>
          </p:nvSpPr>
          <p:spPr bwMode="auto">
            <a:xfrm flipH="1" flipV="1">
              <a:off x="667" y="1976"/>
              <a:ext cx="235" cy="23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34212" name="Text Box 68"/>
          <p:cNvSpPr txBox="1">
            <a:spLocks noChangeArrowheads="1"/>
          </p:cNvSpPr>
          <p:nvPr/>
        </p:nvSpPr>
        <p:spPr bwMode="auto">
          <a:xfrm>
            <a:off x="2057400" y="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800" i="1">
                <a:solidFill>
                  <a:srgbClr val="0000FF"/>
                </a:solidFill>
              </a:rPr>
              <a:t>b</a:t>
            </a:r>
            <a:endParaRPr lang="en-US" altLang="zh-CN" sz="2800">
              <a:solidFill>
                <a:srgbClr val="0000FF"/>
              </a:solidFill>
            </a:endParaRPr>
          </a:p>
        </p:txBody>
      </p:sp>
      <p:sp>
        <p:nvSpPr>
          <p:cNvPr id="134213" name="Text Box 69"/>
          <p:cNvSpPr txBox="1">
            <a:spLocks noChangeArrowheads="1"/>
          </p:cNvSpPr>
          <p:nvPr/>
        </p:nvSpPr>
        <p:spPr bwMode="auto">
          <a:xfrm>
            <a:off x="307975" y="1673225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800" i="1">
                <a:solidFill>
                  <a:srgbClr val="0000FF"/>
                </a:solidFill>
              </a:rPr>
              <a:t>a</a:t>
            </a:r>
            <a:endParaRPr lang="en-US" altLang="zh-CN" sz="2800">
              <a:solidFill>
                <a:srgbClr val="0000FF"/>
              </a:solidFill>
            </a:endParaRPr>
          </a:p>
        </p:txBody>
      </p:sp>
      <p:sp>
        <p:nvSpPr>
          <p:cNvPr id="134214" name="Text Box 70"/>
          <p:cNvSpPr txBox="1">
            <a:spLocks noChangeArrowheads="1"/>
          </p:cNvSpPr>
          <p:nvPr/>
        </p:nvSpPr>
        <p:spPr bwMode="auto">
          <a:xfrm>
            <a:off x="4191000" y="1524000"/>
            <a:ext cx="3413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800" i="1">
                <a:solidFill>
                  <a:srgbClr val="0000FF"/>
                </a:solidFill>
              </a:rPr>
              <a:t>c</a:t>
            </a:r>
            <a:endParaRPr lang="en-US" altLang="zh-CN" sz="2800">
              <a:solidFill>
                <a:srgbClr val="0000FF"/>
              </a:solidFill>
            </a:endParaRPr>
          </a:p>
        </p:txBody>
      </p:sp>
      <p:sp>
        <p:nvSpPr>
          <p:cNvPr id="134215" name="Text Box 71"/>
          <p:cNvSpPr txBox="1">
            <a:spLocks noChangeArrowheads="1"/>
          </p:cNvSpPr>
          <p:nvPr/>
        </p:nvSpPr>
        <p:spPr bwMode="auto">
          <a:xfrm>
            <a:off x="2362200" y="3581400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 i="1">
                <a:solidFill>
                  <a:srgbClr val="0000FF"/>
                </a:solidFill>
              </a:rPr>
              <a:t>d</a:t>
            </a:r>
            <a:endParaRPr lang="en-US" altLang="zh-CN" sz="280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4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4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4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4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4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4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4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4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4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4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4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4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4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9" grpId="0" autoUpdateAnimBg="0"/>
      <p:bldP spid="134159" grpId="0" build="p" autoUpdateAnimBg="0"/>
      <p:bldP spid="134212" grpId="0" autoUpdateAnimBg="0"/>
      <p:bldP spid="134213" grpId="0" autoUpdateAnimBg="0"/>
      <p:bldP spid="134214" grpId="0" autoUpdateAnimBg="0"/>
      <p:bldP spid="13421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ext Box 2"/>
          <p:cNvSpPr txBox="1">
            <a:spLocks noChangeArrowheads="1"/>
          </p:cNvSpPr>
          <p:nvPr/>
        </p:nvSpPr>
        <p:spPr bwMode="auto">
          <a:xfrm>
            <a:off x="5410200" y="334963"/>
            <a:ext cx="1698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FF0000"/>
                </a:solidFill>
              </a:rPr>
              <a:t>列电压方程</a:t>
            </a:r>
          </a:p>
        </p:txBody>
      </p:sp>
      <p:grpSp>
        <p:nvGrpSpPr>
          <p:cNvPr id="135171" name="Group 3"/>
          <p:cNvGrpSpPr>
            <a:grpSpLocks/>
          </p:cNvGrpSpPr>
          <p:nvPr/>
        </p:nvGrpSpPr>
        <p:grpSpPr bwMode="auto">
          <a:xfrm>
            <a:off x="0" y="5334000"/>
            <a:ext cx="9144000" cy="857250"/>
            <a:chOff x="0" y="3684"/>
            <a:chExt cx="5760" cy="540"/>
          </a:xfrm>
        </p:grpSpPr>
        <p:sp>
          <p:nvSpPr>
            <p:cNvPr id="135172" name="Text Box 4"/>
            <p:cNvSpPr txBox="1">
              <a:spLocks noChangeArrowheads="1"/>
            </p:cNvSpPr>
            <p:nvPr/>
          </p:nvSpPr>
          <p:spPr bwMode="auto">
            <a:xfrm>
              <a:off x="348" y="3813"/>
              <a:ext cx="24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电压、电流方程联立求得：</a:t>
              </a:r>
            </a:p>
          </p:txBody>
        </p:sp>
        <p:graphicFrame>
          <p:nvGraphicFramePr>
            <p:cNvPr id="135173" name="Object 5"/>
            <p:cNvGraphicFramePr>
              <a:graphicFrameLocks noChangeAspect="1"/>
            </p:cNvGraphicFramePr>
            <p:nvPr/>
          </p:nvGraphicFramePr>
          <p:xfrm>
            <a:off x="3216" y="3733"/>
            <a:ext cx="720" cy="4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235" name="公式" r:id="rId3" imgW="431640" imgH="228600" progId="Equation.3">
                    <p:embed/>
                  </p:oleObj>
                </mc:Choice>
                <mc:Fallback>
                  <p:oleObj name="公式" r:id="rId3" imgW="431640" imgH="2286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3733"/>
                          <a:ext cx="720" cy="4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5174" name="Line 6"/>
            <p:cNvSpPr>
              <a:spLocks noChangeShapeType="1"/>
            </p:cNvSpPr>
            <p:nvPr/>
          </p:nvSpPr>
          <p:spPr bwMode="auto">
            <a:xfrm>
              <a:off x="0" y="3684"/>
              <a:ext cx="5760" cy="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135179" name="Object 11"/>
          <p:cNvGraphicFramePr>
            <a:graphicFrameLocks noChangeAspect="1"/>
          </p:cNvGraphicFramePr>
          <p:nvPr/>
        </p:nvGraphicFramePr>
        <p:xfrm>
          <a:off x="4343400" y="3657600"/>
          <a:ext cx="4532313" cy="142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36" name="公式" r:id="rId5" imgW="1752480" imgH="431640" progId="Equation.3">
                  <p:embed/>
                </p:oleObj>
              </mc:Choice>
              <mc:Fallback>
                <p:oleObj name="公式" r:id="rId5" imgW="1752480" imgH="4316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657600"/>
                        <a:ext cx="4532313" cy="1423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5180" name="Group 12"/>
          <p:cNvGrpSpPr>
            <a:grpSpLocks/>
          </p:cNvGrpSpPr>
          <p:nvPr/>
        </p:nvGrpSpPr>
        <p:grpSpPr bwMode="auto">
          <a:xfrm>
            <a:off x="857250" y="3460750"/>
            <a:ext cx="2355850" cy="1054100"/>
            <a:chOff x="576" y="2324"/>
            <a:chExt cx="1724" cy="688"/>
          </a:xfrm>
        </p:grpSpPr>
        <p:sp>
          <p:nvSpPr>
            <p:cNvPr id="135181" name="Freeform 13"/>
            <p:cNvSpPr>
              <a:spLocks/>
            </p:cNvSpPr>
            <p:nvPr/>
          </p:nvSpPr>
          <p:spPr bwMode="auto">
            <a:xfrm>
              <a:off x="596" y="2428"/>
              <a:ext cx="1704" cy="584"/>
            </a:xfrm>
            <a:custGeom>
              <a:avLst/>
              <a:gdLst>
                <a:gd name="T0" fmla="*/ 160 w 1704"/>
                <a:gd name="T1" fmla="*/ 8 h 584"/>
                <a:gd name="T2" fmla="*/ 532 w 1704"/>
                <a:gd name="T3" fmla="*/ 344 h 584"/>
                <a:gd name="T4" fmla="*/ 772 w 1704"/>
                <a:gd name="T5" fmla="*/ 428 h 584"/>
                <a:gd name="T6" fmla="*/ 1120 w 1704"/>
                <a:gd name="T7" fmla="*/ 464 h 584"/>
                <a:gd name="T8" fmla="*/ 1444 w 1704"/>
                <a:gd name="T9" fmla="*/ 212 h 584"/>
                <a:gd name="T10" fmla="*/ 1564 w 1704"/>
                <a:gd name="T11" fmla="*/ 32 h 584"/>
                <a:gd name="T12" fmla="*/ 1636 w 1704"/>
                <a:gd name="T13" fmla="*/ 20 h 584"/>
                <a:gd name="T14" fmla="*/ 1696 w 1704"/>
                <a:gd name="T15" fmla="*/ 152 h 584"/>
                <a:gd name="T16" fmla="*/ 1684 w 1704"/>
                <a:gd name="T17" fmla="*/ 356 h 584"/>
                <a:gd name="T18" fmla="*/ 1588 w 1704"/>
                <a:gd name="T19" fmla="*/ 476 h 584"/>
                <a:gd name="T20" fmla="*/ 1372 w 1704"/>
                <a:gd name="T21" fmla="*/ 524 h 584"/>
                <a:gd name="T22" fmla="*/ 892 w 1704"/>
                <a:gd name="T23" fmla="*/ 584 h 584"/>
                <a:gd name="T24" fmla="*/ 568 w 1704"/>
                <a:gd name="T25" fmla="*/ 524 h 584"/>
                <a:gd name="T26" fmla="*/ 88 w 1704"/>
                <a:gd name="T27" fmla="*/ 308 h 584"/>
                <a:gd name="T28" fmla="*/ 40 w 1704"/>
                <a:gd name="T29" fmla="*/ 116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4" h="584">
                  <a:moveTo>
                    <a:pt x="160" y="8"/>
                  </a:moveTo>
                  <a:cubicBezTo>
                    <a:pt x="295" y="141"/>
                    <a:pt x="430" y="274"/>
                    <a:pt x="532" y="344"/>
                  </a:cubicBezTo>
                  <a:cubicBezTo>
                    <a:pt x="634" y="414"/>
                    <a:pt x="674" y="408"/>
                    <a:pt x="772" y="428"/>
                  </a:cubicBezTo>
                  <a:cubicBezTo>
                    <a:pt x="870" y="448"/>
                    <a:pt x="1008" y="500"/>
                    <a:pt x="1120" y="464"/>
                  </a:cubicBezTo>
                  <a:cubicBezTo>
                    <a:pt x="1232" y="428"/>
                    <a:pt x="1370" y="284"/>
                    <a:pt x="1444" y="212"/>
                  </a:cubicBezTo>
                  <a:cubicBezTo>
                    <a:pt x="1518" y="140"/>
                    <a:pt x="1532" y="64"/>
                    <a:pt x="1564" y="32"/>
                  </a:cubicBezTo>
                  <a:cubicBezTo>
                    <a:pt x="1596" y="0"/>
                    <a:pt x="1614" y="0"/>
                    <a:pt x="1636" y="20"/>
                  </a:cubicBezTo>
                  <a:cubicBezTo>
                    <a:pt x="1658" y="40"/>
                    <a:pt x="1688" y="96"/>
                    <a:pt x="1696" y="152"/>
                  </a:cubicBezTo>
                  <a:cubicBezTo>
                    <a:pt x="1704" y="208"/>
                    <a:pt x="1702" y="302"/>
                    <a:pt x="1684" y="356"/>
                  </a:cubicBezTo>
                  <a:cubicBezTo>
                    <a:pt x="1666" y="410"/>
                    <a:pt x="1640" y="448"/>
                    <a:pt x="1588" y="476"/>
                  </a:cubicBezTo>
                  <a:cubicBezTo>
                    <a:pt x="1536" y="504"/>
                    <a:pt x="1488" y="506"/>
                    <a:pt x="1372" y="524"/>
                  </a:cubicBezTo>
                  <a:cubicBezTo>
                    <a:pt x="1256" y="542"/>
                    <a:pt x="1026" y="584"/>
                    <a:pt x="892" y="584"/>
                  </a:cubicBezTo>
                  <a:cubicBezTo>
                    <a:pt x="758" y="584"/>
                    <a:pt x="702" y="570"/>
                    <a:pt x="568" y="524"/>
                  </a:cubicBezTo>
                  <a:cubicBezTo>
                    <a:pt x="434" y="478"/>
                    <a:pt x="176" y="376"/>
                    <a:pt x="88" y="308"/>
                  </a:cubicBezTo>
                  <a:cubicBezTo>
                    <a:pt x="0" y="240"/>
                    <a:pt x="48" y="148"/>
                    <a:pt x="40" y="116"/>
                  </a:cubicBezTo>
                </a:path>
              </a:pathLst>
            </a:custGeom>
            <a:noFill/>
            <a:ln w="38100" cap="flat" cmpd="sng">
              <a:solidFill>
                <a:srgbClr val="008000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5182" name="Freeform 14"/>
            <p:cNvSpPr>
              <a:spLocks/>
            </p:cNvSpPr>
            <p:nvPr/>
          </p:nvSpPr>
          <p:spPr bwMode="auto">
            <a:xfrm>
              <a:off x="576" y="2324"/>
              <a:ext cx="204" cy="136"/>
            </a:xfrm>
            <a:custGeom>
              <a:avLst/>
              <a:gdLst>
                <a:gd name="T0" fmla="*/ 204 w 204"/>
                <a:gd name="T1" fmla="*/ 136 h 136"/>
                <a:gd name="T2" fmla="*/ 72 w 204"/>
                <a:gd name="T3" fmla="*/ 16 h 136"/>
                <a:gd name="T4" fmla="*/ 0 w 204"/>
                <a:gd name="T5" fmla="*/ 4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4" h="136">
                  <a:moveTo>
                    <a:pt x="204" y="136"/>
                  </a:moveTo>
                  <a:cubicBezTo>
                    <a:pt x="155" y="84"/>
                    <a:pt x="106" y="32"/>
                    <a:pt x="72" y="16"/>
                  </a:cubicBezTo>
                  <a:cubicBezTo>
                    <a:pt x="38" y="0"/>
                    <a:pt x="12" y="34"/>
                    <a:pt x="0" y="40"/>
                  </a:cubicBezTo>
                </a:path>
              </a:pathLst>
            </a:custGeom>
            <a:noFill/>
            <a:ln w="38100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135183" name="Object 15"/>
          <p:cNvGraphicFramePr>
            <a:graphicFrameLocks noChangeAspect="1"/>
          </p:cNvGraphicFramePr>
          <p:nvPr/>
        </p:nvGraphicFramePr>
        <p:xfrm>
          <a:off x="4572000" y="2286000"/>
          <a:ext cx="4113213" cy="138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37" name="公式" r:id="rId7" imgW="1384200" imgH="431640" progId="Equation.3">
                  <p:embed/>
                </p:oleObj>
              </mc:Choice>
              <mc:Fallback>
                <p:oleObj name="公式" r:id="rId7" imgW="1384200" imgH="43164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286000"/>
                        <a:ext cx="4113213" cy="1387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84" name="Freeform 16"/>
          <p:cNvSpPr>
            <a:spLocks/>
          </p:cNvSpPr>
          <p:nvPr/>
        </p:nvSpPr>
        <p:spPr bwMode="auto">
          <a:xfrm rot="512929">
            <a:off x="2482850" y="1670050"/>
            <a:ext cx="622300" cy="1493838"/>
          </a:xfrm>
          <a:custGeom>
            <a:avLst/>
            <a:gdLst>
              <a:gd name="T0" fmla="*/ 36 w 392"/>
              <a:gd name="T1" fmla="*/ 396 h 1046"/>
              <a:gd name="T2" fmla="*/ 72 w 392"/>
              <a:gd name="T3" fmla="*/ 72 h 1046"/>
              <a:gd name="T4" fmla="*/ 252 w 392"/>
              <a:gd name="T5" fmla="*/ 60 h 1046"/>
              <a:gd name="T6" fmla="*/ 372 w 392"/>
              <a:gd name="T7" fmla="*/ 432 h 1046"/>
              <a:gd name="T8" fmla="*/ 372 w 392"/>
              <a:gd name="T9" fmla="*/ 768 h 1046"/>
              <a:gd name="T10" fmla="*/ 252 w 392"/>
              <a:gd name="T11" fmla="*/ 1008 h 1046"/>
              <a:gd name="T12" fmla="*/ 72 w 392"/>
              <a:gd name="T13" fmla="*/ 996 h 1046"/>
              <a:gd name="T14" fmla="*/ 24 w 392"/>
              <a:gd name="T15" fmla="*/ 900 h 1046"/>
              <a:gd name="T16" fmla="*/ 0 w 392"/>
              <a:gd name="T17" fmla="*/ 792 h 1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2" h="1046">
                <a:moveTo>
                  <a:pt x="36" y="396"/>
                </a:moveTo>
                <a:cubicBezTo>
                  <a:pt x="36" y="262"/>
                  <a:pt x="36" y="128"/>
                  <a:pt x="72" y="72"/>
                </a:cubicBezTo>
                <a:cubicBezTo>
                  <a:pt x="108" y="16"/>
                  <a:pt x="202" y="0"/>
                  <a:pt x="252" y="60"/>
                </a:cubicBezTo>
                <a:cubicBezTo>
                  <a:pt x="302" y="120"/>
                  <a:pt x="352" y="314"/>
                  <a:pt x="372" y="432"/>
                </a:cubicBezTo>
                <a:cubicBezTo>
                  <a:pt x="392" y="550"/>
                  <a:pt x="392" y="672"/>
                  <a:pt x="372" y="768"/>
                </a:cubicBezTo>
                <a:cubicBezTo>
                  <a:pt x="352" y="864"/>
                  <a:pt x="302" y="970"/>
                  <a:pt x="252" y="1008"/>
                </a:cubicBezTo>
                <a:cubicBezTo>
                  <a:pt x="202" y="1046"/>
                  <a:pt x="110" y="1014"/>
                  <a:pt x="72" y="996"/>
                </a:cubicBezTo>
                <a:cubicBezTo>
                  <a:pt x="34" y="978"/>
                  <a:pt x="36" y="934"/>
                  <a:pt x="24" y="900"/>
                </a:cubicBezTo>
                <a:cubicBezTo>
                  <a:pt x="12" y="866"/>
                  <a:pt x="4" y="818"/>
                  <a:pt x="0" y="792"/>
                </a:cubicBezTo>
              </a:path>
            </a:pathLst>
          </a:custGeom>
          <a:noFill/>
          <a:ln w="38100" cap="flat" cmpd="sng">
            <a:solidFill>
              <a:srgbClr val="008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135185" name="Object 17"/>
          <p:cNvGraphicFramePr>
            <a:graphicFrameLocks noChangeAspect="1"/>
          </p:cNvGraphicFramePr>
          <p:nvPr/>
        </p:nvGraphicFramePr>
        <p:xfrm>
          <a:off x="4629150" y="838200"/>
          <a:ext cx="4514850" cy="132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38" name="公式" r:id="rId9" imgW="1409400" imgH="431640" progId="Equation.3">
                  <p:embed/>
                </p:oleObj>
              </mc:Choice>
              <mc:Fallback>
                <p:oleObj name="公式" r:id="rId9" imgW="1409400" imgH="43164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9150" y="838200"/>
                        <a:ext cx="4514850" cy="132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86" name="Freeform 18"/>
          <p:cNvSpPr>
            <a:spLocks/>
          </p:cNvSpPr>
          <p:nvPr/>
        </p:nvSpPr>
        <p:spPr bwMode="auto">
          <a:xfrm rot="512929">
            <a:off x="1377950" y="1851025"/>
            <a:ext cx="622300" cy="1349375"/>
          </a:xfrm>
          <a:custGeom>
            <a:avLst/>
            <a:gdLst>
              <a:gd name="T0" fmla="*/ 36 w 392"/>
              <a:gd name="T1" fmla="*/ 396 h 1046"/>
              <a:gd name="T2" fmla="*/ 72 w 392"/>
              <a:gd name="T3" fmla="*/ 72 h 1046"/>
              <a:gd name="T4" fmla="*/ 252 w 392"/>
              <a:gd name="T5" fmla="*/ 60 h 1046"/>
              <a:gd name="T6" fmla="*/ 372 w 392"/>
              <a:gd name="T7" fmla="*/ 432 h 1046"/>
              <a:gd name="T8" fmla="*/ 372 w 392"/>
              <a:gd name="T9" fmla="*/ 768 h 1046"/>
              <a:gd name="T10" fmla="*/ 252 w 392"/>
              <a:gd name="T11" fmla="*/ 1008 h 1046"/>
              <a:gd name="T12" fmla="*/ 72 w 392"/>
              <a:gd name="T13" fmla="*/ 996 h 1046"/>
              <a:gd name="T14" fmla="*/ 24 w 392"/>
              <a:gd name="T15" fmla="*/ 900 h 1046"/>
              <a:gd name="T16" fmla="*/ 0 w 392"/>
              <a:gd name="T17" fmla="*/ 792 h 1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2" h="1046">
                <a:moveTo>
                  <a:pt x="36" y="396"/>
                </a:moveTo>
                <a:cubicBezTo>
                  <a:pt x="36" y="262"/>
                  <a:pt x="36" y="128"/>
                  <a:pt x="72" y="72"/>
                </a:cubicBezTo>
                <a:cubicBezTo>
                  <a:pt x="108" y="16"/>
                  <a:pt x="202" y="0"/>
                  <a:pt x="252" y="60"/>
                </a:cubicBezTo>
                <a:cubicBezTo>
                  <a:pt x="302" y="120"/>
                  <a:pt x="352" y="314"/>
                  <a:pt x="372" y="432"/>
                </a:cubicBezTo>
                <a:cubicBezTo>
                  <a:pt x="392" y="550"/>
                  <a:pt x="392" y="672"/>
                  <a:pt x="372" y="768"/>
                </a:cubicBezTo>
                <a:cubicBezTo>
                  <a:pt x="352" y="864"/>
                  <a:pt x="302" y="970"/>
                  <a:pt x="252" y="1008"/>
                </a:cubicBezTo>
                <a:cubicBezTo>
                  <a:pt x="202" y="1046"/>
                  <a:pt x="110" y="1014"/>
                  <a:pt x="72" y="996"/>
                </a:cubicBezTo>
                <a:cubicBezTo>
                  <a:pt x="34" y="978"/>
                  <a:pt x="36" y="934"/>
                  <a:pt x="24" y="900"/>
                </a:cubicBezTo>
                <a:cubicBezTo>
                  <a:pt x="12" y="866"/>
                  <a:pt x="4" y="818"/>
                  <a:pt x="0" y="792"/>
                </a:cubicBezTo>
              </a:path>
            </a:pathLst>
          </a:custGeom>
          <a:noFill/>
          <a:ln w="38100" cap="flat" cmpd="sng">
            <a:solidFill>
              <a:srgbClr val="008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35234" name="Group 66"/>
          <p:cNvGrpSpPr>
            <a:grpSpLocks/>
          </p:cNvGrpSpPr>
          <p:nvPr/>
        </p:nvGrpSpPr>
        <p:grpSpPr bwMode="auto">
          <a:xfrm>
            <a:off x="46038" y="266700"/>
            <a:ext cx="4235450" cy="5018088"/>
            <a:chOff x="29" y="168"/>
            <a:chExt cx="2668" cy="3161"/>
          </a:xfrm>
        </p:grpSpPr>
        <p:sp>
          <p:nvSpPr>
            <p:cNvPr id="135175" name="Text Box 7"/>
            <p:cNvSpPr txBox="1">
              <a:spLocks noChangeArrowheads="1"/>
            </p:cNvSpPr>
            <p:nvPr/>
          </p:nvSpPr>
          <p:spPr bwMode="auto">
            <a:xfrm>
              <a:off x="1141" y="16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0000FF"/>
                  </a:solidFill>
                </a:rPr>
                <a:t>b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  <p:sp>
          <p:nvSpPr>
            <p:cNvPr id="135176" name="Text Box 8"/>
            <p:cNvSpPr txBox="1">
              <a:spLocks noChangeArrowheads="1"/>
            </p:cNvSpPr>
            <p:nvPr/>
          </p:nvSpPr>
          <p:spPr bwMode="auto">
            <a:xfrm>
              <a:off x="60" y="1407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0000FF"/>
                  </a:solidFill>
                </a:rPr>
                <a:t>a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  <p:sp>
          <p:nvSpPr>
            <p:cNvPr id="135177" name="Text Box 9"/>
            <p:cNvSpPr txBox="1">
              <a:spLocks noChangeArrowheads="1"/>
            </p:cNvSpPr>
            <p:nvPr/>
          </p:nvSpPr>
          <p:spPr bwMode="auto">
            <a:xfrm>
              <a:off x="2482" y="1373"/>
              <a:ext cx="21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0000FF"/>
                  </a:solidFill>
                </a:rPr>
                <a:t>c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  <p:sp>
          <p:nvSpPr>
            <p:cNvPr id="135178" name="Text Box 10"/>
            <p:cNvSpPr txBox="1">
              <a:spLocks noChangeArrowheads="1"/>
            </p:cNvSpPr>
            <p:nvPr/>
          </p:nvSpPr>
          <p:spPr bwMode="auto">
            <a:xfrm>
              <a:off x="1392" y="2450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0000FF"/>
                  </a:solidFill>
                </a:rPr>
                <a:t>d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  <p:grpSp>
          <p:nvGrpSpPr>
            <p:cNvPr id="135187" name="Group 19"/>
            <p:cNvGrpSpPr>
              <a:grpSpLocks/>
            </p:cNvGrpSpPr>
            <p:nvPr/>
          </p:nvGrpSpPr>
          <p:grpSpPr bwMode="auto">
            <a:xfrm>
              <a:off x="29" y="190"/>
              <a:ext cx="2463" cy="3139"/>
              <a:chOff x="109" y="220"/>
              <a:chExt cx="2463" cy="3139"/>
            </a:xfrm>
          </p:grpSpPr>
          <p:sp>
            <p:nvSpPr>
              <p:cNvPr id="135188" name="Rectangle 20"/>
              <p:cNvSpPr>
                <a:spLocks noChangeArrowheads="1"/>
              </p:cNvSpPr>
              <p:nvPr/>
            </p:nvSpPr>
            <p:spPr bwMode="auto">
              <a:xfrm rot="-2700000">
                <a:off x="689" y="2240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 i="1"/>
                  <a:t>E</a:t>
                </a:r>
                <a:r>
                  <a:rPr lang="en-US" altLang="zh-CN" sz="2800" baseline="-25000"/>
                  <a:t>4</a:t>
                </a:r>
                <a:endParaRPr lang="en-US" altLang="zh-CN" sz="2800"/>
              </a:p>
            </p:txBody>
          </p:sp>
          <p:sp>
            <p:nvSpPr>
              <p:cNvPr id="135189" name="Oval 21"/>
              <p:cNvSpPr>
                <a:spLocks noChangeArrowheads="1"/>
              </p:cNvSpPr>
              <p:nvPr/>
            </p:nvSpPr>
            <p:spPr bwMode="auto">
              <a:xfrm rot="5400000">
                <a:off x="826" y="2794"/>
                <a:ext cx="261" cy="23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190" name="Line 22"/>
              <p:cNvSpPr>
                <a:spLocks noChangeShapeType="1"/>
              </p:cNvSpPr>
              <p:nvPr/>
            </p:nvSpPr>
            <p:spPr bwMode="auto">
              <a:xfrm rot="5400000">
                <a:off x="1030" y="2232"/>
                <a:ext cx="0" cy="135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191" name="Rectangle 23"/>
              <p:cNvSpPr>
                <a:spLocks noChangeArrowheads="1"/>
              </p:cNvSpPr>
              <p:nvPr/>
            </p:nvSpPr>
            <p:spPr bwMode="auto">
              <a:xfrm>
                <a:off x="848" y="3032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 i="1"/>
                  <a:t>E</a:t>
                </a:r>
                <a:r>
                  <a:rPr lang="en-US" altLang="zh-CN" sz="2800" baseline="-25000"/>
                  <a:t>3</a:t>
                </a:r>
                <a:endParaRPr lang="en-US" altLang="zh-CN" sz="2800"/>
              </a:p>
            </p:txBody>
          </p:sp>
          <p:sp>
            <p:nvSpPr>
              <p:cNvPr id="135192" name="Rectangle 24"/>
              <p:cNvSpPr>
                <a:spLocks noChangeArrowheads="1"/>
              </p:cNvSpPr>
              <p:nvPr/>
            </p:nvSpPr>
            <p:spPr bwMode="auto">
              <a:xfrm>
                <a:off x="1186" y="2794"/>
                <a:ext cx="19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/>
                  <a:t>-</a:t>
                </a:r>
              </a:p>
            </p:txBody>
          </p:sp>
          <p:sp>
            <p:nvSpPr>
              <p:cNvPr id="135193" name="Rectangle 25"/>
              <p:cNvSpPr>
                <a:spLocks noChangeArrowheads="1"/>
              </p:cNvSpPr>
              <p:nvPr/>
            </p:nvSpPr>
            <p:spPr bwMode="auto">
              <a:xfrm>
                <a:off x="664" y="2874"/>
                <a:ext cx="24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 b="0"/>
                  <a:t>+</a:t>
                </a:r>
              </a:p>
            </p:txBody>
          </p:sp>
          <p:sp>
            <p:nvSpPr>
              <p:cNvPr id="135194" name="Rectangle 26"/>
              <p:cNvSpPr>
                <a:spLocks noChangeArrowheads="1"/>
              </p:cNvSpPr>
              <p:nvPr/>
            </p:nvSpPr>
            <p:spPr bwMode="auto">
              <a:xfrm>
                <a:off x="1709" y="2939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3</a:t>
                </a:r>
                <a:endParaRPr lang="en-US" altLang="zh-CN" sz="2800"/>
              </a:p>
            </p:txBody>
          </p:sp>
          <p:sp>
            <p:nvSpPr>
              <p:cNvPr id="135195" name="Line 27"/>
              <p:cNvSpPr>
                <a:spLocks noChangeShapeType="1"/>
              </p:cNvSpPr>
              <p:nvPr/>
            </p:nvSpPr>
            <p:spPr bwMode="auto">
              <a:xfrm>
                <a:off x="1440" y="420"/>
                <a:ext cx="0" cy="219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196" name="Rectangle 28"/>
              <p:cNvSpPr>
                <a:spLocks noChangeArrowheads="1"/>
              </p:cNvSpPr>
              <p:nvPr/>
            </p:nvSpPr>
            <p:spPr bwMode="auto">
              <a:xfrm>
                <a:off x="1388" y="1421"/>
                <a:ext cx="109" cy="33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197" name="Rectangle 29"/>
              <p:cNvSpPr>
                <a:spLocks noChangeArrowheads="1"/>
              </p:cNvSpPr>
              <p:nvPr/>
            </p:nvSpPr>
            <p:spPr bwMode="auto">
              <a:xfrm>
                <a:off x="1555" y="1430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6</a:t>
                </a:r>
                <a:endParaRPr lang="en-US" altLang="zh-CN" sz="2800"/>
              </a:p>
            </p:txBody>
          </p:sp>
          <p:sp>
            <p:nvSpPr>
              <p:cNvPr id="135198" name="Rectangle 30"/>
              <p:cNvSpPr>
                <a:spLocks noChangeArrowheads="1"/>
              </p:cNvSpPr>
              <p:nvPr/>
            </p:nvSpPr>
            <p:spPr bwMode="auto">
              <a:xfrm rot="-2700000">
                <a:off x="703" y="1528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4</a:t>
                </a:r>
                <a:endParaRPr lang="en-US" altLang="zh-CN" sz="2800"/>
              </a:p>
            </p:txBody>
          </p:sp>
          <p:sp>
            <p:nvSpPr>
              <p:cNvPr id="135199" name="Rectangle 31"/>
              <p:cNvSpPr>
                <a:spLocks noChangeArrowheads="1"/>
              </p:cNvSpPr>
              <p:nvPr/>
            </p:nvSpPr>
            <p:spPr bwMode="auto">
              <a:xfrm rot="2700000">
                <a:off x="1698" y="1722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5</a:t>
                </a:r>
                <a:endParaRPr lang="en-US" altLang="zh-CN" sz="2800"/>
              </a:p>
            </p:txBody>
          </p:sp>
          <p:sp>
            <p:nvSpPr>
              <p:cNvPr id="135200" name="Rectangle 32"/>
              <p:cNvSpPr>
                <a:spLocks noChangeArrowheads="1"/>
              </p:cNvSpPr>
              <p:nvPr/>
            </p:nvSpPr>
            <p:spPr bwMode="auto">
              <a:xfrm rot="2700000">
                <a:off x="847" y="1054"/>
                <a:ext cx="35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/>
                  <a:t>R</a:t>
                </a:r>
                <a:r>
                  <a:rPr lang="en-US" altLang="zh-CN" sz="2800" baseline="-25000"/>
                  <a:t>1</a:t>
                </a:r>
                <a:endParaRPr lang="en-US" altLang="zh-CN" sz="2800"/>
              </a:p>
            </p:txBody>
          </p:sp>
          <p:sp>
            <p:nvSpPr>
              <p:cNvPr id="135201" name="Rectangle 33"/>
              <p:cNvSpPr>
                <a:spLocks noChangeArrowheads="1"/>
              </p:cNvSpPr>
              <p:nvPr/>
            </p:nvSpPr>
            <p:spPr bwMode="auto">
              <a:xfrm rot="-2700000">
                <a:off x="1743" y="1071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2</a:t>
                </a:r>
                <a:endParaRPr lang="en-US" altLang="zh-CN" sz="2800"/>
              </a:p>
            </p:txBody>
          </p:sp>
          <p:sp>
            <p:nvSpPr>
              <p:cNvPr id="135202" name="Line 34"/>
              <p:cNvSpPr>
                <a:spLocks noChangeShapeType="1"/>
              </p:cNvSpPr>
              <p:nvPr/>
            </p:nvSpPr>
            <p:spPr bwMode="auto">
              <a:xfrm>
                <a:off x="2560" y="1530"/>
                <a:ext cx="0" cy="136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03" name="Line 35"/>
              <p:cNvSpPr>
                <a:spLocks noChangeShapeType="1"/>
              </p:cNvSpPr>
              <p:nvPr/>
            </p:nvSpPr>
            <p:spPr bwMode="auto">
              <a:xfrm>
                <a:off x="2016" y="2899"/>
                <a:ext cx="55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04" name="Line 36"/>
              <p:cNvSpPr>
                <a:spLocks noChangeShapeType="1"/>
              </p:cNvSpPr>
              <p:nvPr/>
            </p:nvSpPr>
            <p:spPr bwMode="auto">
              <a:xfrm flipV="1">
                <a:off x="1306" y="1244"/>
                <a:ext cx="0" cy="57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05" name="Text Box 37"/>
              <p:cNvSpPr txBox="1">
                <a:spLocks noChangeArrowheads="1"/>
              </p:cNvSpPr>
              <p:nvPr/>
            </p:nvSpPr>
            <p:spPr bwMode="auto">
              <a:xfrm>
                <a:off x="1752" y="451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2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5206" name="Text Box 38"/>
              <p:cNvSpPr txBox="1">
                <a:spLocks noChangeArrowheads="1"/>
              </p:cNvSpPr>
              <p:nvPr/>
            </p:nvSpPr>
            <p:spPr bwMode="auto">
              <a:xfrm>
                <a:off x="2194" y="1829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5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5207" name="Text Box 39"/>
              <p:cNvSpPr txBox="1">
                <a:spLocks noChangeArrowheads="1"/>
              </p:cNvSpPr>
              <p:nvPr/>
            </p:nvSpPr>
            <p:spPr bwMode="auto">
              <a:xfrm>
                <a:off x="1206" y="942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6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5208" name="Line 40"/>
              <p:cNvSpPr>
                <a:spLocks noChangeShapeType="1"/>
              </p:cNvSpPr>
              <p:nvPr/>
            </p:nvSpPr>
            <p:spPr bwMode="auto">
              <a:xfrm>
                <a:off x="358" y="1530"/>
                <a:ext cx="0" cy="136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09" name="Line 41"/>
              <p:cNvSpPr>
                <a:spLocks noChangeShapeType="1"/>
              </p:cNvSpPr>
              <p:nvPr/>
            </p:nvSpPr>
            <p:spPr bwMode="auto">
              <a:xfrm flipV="1">
                <a:off x="230" y="2370"/>
                <a:ext cx="0" cy="432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10" name="Text Box 42"/>
              <p:cNvSpPr txBox="1">
                <a:spLocks noChangeArrowheads="1"/>
              </p:cNvSpPr>
              <p:nvPr/>
            </p:nvSpPr>
            <p:spPr bwMode="auto">
              <a:xfrm>
                <a:off x="398" y="921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1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5211" name="Text Box 43"/>
              <p:cNvSpPr txBox="1">
                <a:spLocks noChangeArrowheads="1"/>
              </p:cNvSpPr>
              <p:nvPr/>
            </p:nvSpPr>
            <p:spPr bwMode="auto">
              <a:xfrm>
                <a:off x="462" y="2016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4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5212" name="Text Box 44"/>
              <p:cNvSpPr txBox="1">
                <a:spLocks noChangeArrowheads="1"/>
              </p:cNvSpPr>
              <p:nvPr/>
            </p:nvSpPr>
            <p:spPr bwMode="auto">
              <a:xfrm>
                <a:off x="109" y="2040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3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5213" name="Line 45"/>
              <p:cNvSpPr>
                <a:spLocks noChangeShapeType="1"/>
              </p:cNvSpPr>
              <p:nvPr/>
            </p:nvSpPr>
            <p:spPr bwMode="auto">
              <a:xfrm rot="-2700000">
                <a:off x="1997" y="220"/>
                <a:ext cx="0" cy="154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14" name="Rectangle 46"/>
              <p:cNvSpPr>
                <a:spLocks noChangeArrowheads="1"/>
              </p:cNvSpPr>
              <p:nvPr/>
            </p:nvSpPr>
            <p:spPr bwMode="auto">
              <a:xfrm rot="-2700000">
                <a:off x="2024" y="906"/>
                <a:ext cx="119" cy="35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15" name="Line 47"/>
              <p:cNvSpPr>
                <a:spLocks noChangeShapeType="1"/>
              </p:cNvSpPr>
              <p:nvPr/>
            </p:nvSpPr>
            <p:spPr bwMode="auto">
              <a:xfrm flipH="1">
                <a:off x="1459" y="1541"/>
                <a:ext cx="1076" cy="10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16" name="Line 48"/>
              <p:cNvSpPr>
                <a:spLocks noChangeShapeType="1"/>
              </p:cNvSpPr>
              <p:nvPr/>
            </p:nvSpPr>
            <p:spPr bwMode="auto">
              <a:xfrm flipH="1">
                <a:off x="361" y="427"/>
                <a:ext cx="1094" cy="109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17" name="Rectangle 49"/>
              <p:cNvSpPr>
                <a:spLocks noChangeArrowheads="1"/>
              </p:cNvSpPr>
              <p:nvPr/>
            </p:nvSpPr>
            <p:spPr bwMode="auto">
              <a:xfrm rot="-2700000">
                <a:off x="916" y="1887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/>
                  <a:t>+</a:t>
                </a:r>
              </a:p>
            </p:txBody>
          </p:sp>
          <p:sp>
            <p:nvSpPr>
              <p:cNvPr id="135218" name="Rectangle 50"/>
              <p:cNvSpPr>
                <a:spLocks noChangeArrowheads="1"/>
              </p:cNvSpPr>
              <p:nvPr/>
            </p:nvSpPr>
            <p:spPr bwMode="auto">
              <a:xfrm rot="-2700000">
                <a:off x="1134" y="2154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/>
                  <a:t>_</a:t>
                </a:r>
              </a:p>
            </p:txBody>
          </p:sp>
          <p:sp>
            <p:nvSpPr>
              <p:cNvPr id="135219" name="Line 51"/>
              <p:cNvSpPr>
                <a:spLocks noChangeShapeType="1"/>
              </p:cNvSpPr>
              <p:nvPr/>
            </p:nvSpPr>
            <p:spPr bwMode="auto">
              <a:xfrm rot="-2700000">
                <a:off x="702" y="1370"/>
                <a:ext cx="0" cy="9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20" name="Rectangle 52"/>
              <p:cNvSpPr>
                <a:spLocks noChangeArrowheads="1"/>
              </p:cNvSpPr>
              <p:nvPr/>
            </p:nvSpPr>
            <p:spPr bwMode="auto">
              <a:xfrm rot="-2700000">
                <a:off x="692" y="1734"/>
                <a:ext cx="119" cy="35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21" name="Oval 53"/>
              <p:cNvSpPr>
                <a:spLocks noChangeArrowheads="1"/>
              </p:cNvSpPr>
              <p:nvPr/>
            </p:nvSpPr>
            <p:spPr bwMode="auto">
              <a:xfrm>
                <a:off x="997" y="2145"/>
                <a:ext cx="264" cy="264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22" name="Line 54"/>
              <p:cNvSpPr>
                <a:spLocks noChangeShapeType="1"/>
              </p:cNvSpPr>
              <p:nvPr/>
            </p:nvSpPr>
            <p:spPr bwMode="auto">
              <a:xfrm>
                <a:off x="1033" y="2193"/>
                <a:ext cx="420" cy="4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23" name="Rectangle 55"/>
              <p:cNvSpPr>
                <a:spLocks noChangeArrowheads="1"/>
              </p:cNvSpPr>
              <p:nvPr/>
            </p:nvSpPr>
            <p:spPr bwMode="auto">
              <a:xfrm rot="-5400000">
                <a:off x="1818" y="2753"/>
                <a:ext cx="109" cy="33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24" name="Line 56"/>
              <p:cNvSpPr>
                <a:spLocks noChangeShapeType="1"/>
              </p:cNvSpPr>
              <p:nvPr/>
            </p:nvSpPr>
            <p:spPr bwMode="auto">
              <a:xfrm>
                <a:off x="2001" y="749"/>
                <a:ext cx="432" cy="43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25" name="Line 57"/>
              <p:cNvSpPr>
                <a:spLocks noChangeShapeType="1"/>
              </p:cNvSpPr>
              <p:nvPr/>
            </p:nvSpPr>
            <p:spPr bwMode="auto">
              <a:xfrm flipH="1">
                <a:off x="1873" y="2085"/>
                <a:ext cx="300" cy="3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26" name="Oval 58"/>
              <p:cNvSpPr>
                <a:spLocks noChangeArrowheads="1"/>
              </p:cNvSpPr>
              <p:nvPr/>
            </p:nvSpPr>
            <p:spPr bwMode="auto">
              <a:xfrm>
                <a:off x="1429" y="2577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27" name="Oval 59"/>
              <p:cNvSpPr>
                <a:spLocks noChangeArrowheads="1"/>
              </p:cNvSpPr>
              <p:nvPr/>
            </p:nvSpPr>
            <p:spPr bwMode="auto">
              <a:xfrm>
                <a:off x="2521" y="1509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28" name="Oval 60"/>
              <p:cNvSpPr>
                <a:spLocks noChangeArrowheads="1"/>
              </p:cNvSpPr>
              <p:nvPr/>
            </p:nvSpPr>
            <p:spPr bwMode="auto">
              <a:xfrm>
                <a:off x="1417" y="417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29" name="Oval 61"/>
              <p:cNvSpPr>
                <a:spLocks noChangeArrowheads="1"/>
              </p:cNvSpPr>
              <p:nvPr/>
            </p:nvSpPr>
            <p:spPr bwMode="auto">
              <a:xfrm>
                <a:off x="337" y="1509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30" name="Rectangle 62"/>
              <p:cNvSpPr>
                <a:spLocks noChangeArrowheads="1"/>
              </p:cNvSpPr>
              <p:nvPr/>
            </p:nvSpPr>
            <p:spPr bwMode="auto">
              <a:xfrm rot="-8100000">
                <a:off x="830" y="822"/>
                <a:ext cx="105" cy="33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31" name="Rectangle 63"/>
              <p:cNvSpPr>
                <a:spLocks noChangeArrowheads="1"/>
              </p:cNvSpPr>
              <p:nvPr/>
            </p:nvSpPr>
            <p:spPr bwMode="auto">
              <a:xfrm rot="-8100000">
                <a:off x="1975" y="1867"/>
                <a:ext cx="105" cy="33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32" name="Line 64"/>
              <p:cNvSpPr>
                <a:spLocks noChangeShapeType="1"/>
              </p:cNvSpPr>
              <p:nvPr/>
            </p:nvSpPr>
            <p:spPr bwMode="auto">
              <a:xfrm flipV="1">
                <a:off x="660" y="733"/>
                <a:ext cx="234" cy="23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233" name="Line 65"/>
              <p:cNvSpPr>
                <a:spLocks noChangeShapeType="1"/>
              </p:cNvSpPr>
              <p:nvPr/>
            </p:nvSpPr>
            <p:spPr bwMode="auto">
              <a:xfrm flipH="1" flipV="1">
                <a:off x="537" y="1916"/>
                <a:ext cx="235" cy="23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3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135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5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135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5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500"/>
                                        <p:tgtEl>
                                          <p:spTgt spid="135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0" grpId="0" autoUpdateAnimBg="0"/>
      <p:bldP spid="135184" grpId="0" animBg="1"/>
      <p:bldP spid="13518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AutoShape 2"/>
          <p:cNvSpPr>
            <a:spLocks noChangeArrowheads="1"/>
          </p:cNvSpPr>
          <p:nvPr/>
        </p:nvSpPr>
        <p:spPr bwMode="auto">
          <a:xfrm>
            <a:off x="6705600" y="2324100"/>
            <a:ext cx="2362200" cy="1295400"/>
          </a:xfrm>
          <a:prstGeom prst="cloudCallout">
            <a:avLst>
              <a:gd name="adj1" fmla="val -40523"/>
              <a:gd name="adj2" fmla="val -71199"/>
            </a:avLst>
          </a:prstGeom>
          <a:solidFill>
            <a:schemeClr val="bg1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zh-CN" altLang="en-US">
                <a:solidFill>
                  <a:srgbClr val="CC0000"/>
                </a:solidFill>
              </a:rPr>
              <a:t>是否能少列</a:t>
            </a:r>
          </a:p>
          <a:p>
            <a:pPr eaLnBrk="1" hangingPunct="1"/>
            <a:r>
              <a:rPr lang="zh-CN" altLang="en-US">
                <a:solidFill>
                  <a:srgbClr val="CC0000"/>
                </a:solidFill>
              </a:rPr>
              <a:t>一个方程</a:t>
            </a:r>
            <a:r>
              <a:rPr lang="en-US" altLang="zh-CN">
                <a:solidFill>
                  <a:srgbClr val="CC0000"/>
                </a:solidFill>
              </a:rPr>
              <a:t>?</a:t>
            </a:r>
          </a:p>
        </p:txBody>
      </p:sp>
      <p:sp>
        <p:nvSpPr>
          <p:cNvPr id="136195" name="Text Box 3"/>
          <p:cNvSpPr txBox="1">
            <a:spLocks noChangeArrowheads="1"/>
          </p:cNvSpPr>
          <p:nvPr/>
        </p:nvSpPr>
        <p:spPr bwMode="auto">
          <a:xfrm>
            <a:off x="1219200" y="5638800"/>
            <a:ext cx="17065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 sz="2800" i="1"/>
              <a:t>N</a:t>
            </a:r>
            <a:r>
              <a:rPr lang="en-US" altLang="zh-CN" sz="2800"/>
              <a:t>=4   </a:t>
            </a:r>
            <a:r>
              <a:rPr lang="en-US" altLang="zh-CN" sz="2800" i="1"/>
              <a:t>B</a:t>
            </a:r>
            <a:r>
              <a:rPr lang="en-US" altLang="zh-CN" sz="2800"/>
              <a:t>=6</a:t>
            </a:r>
          </a:p>
        </p:txBody>
      </p:sp>
      <p:graphicFrame>
        <p:nvGraphicFramePr>
          <p:cNvPr id="136196" name="Object 4"/>
          <p:cNvGraphicFramePr>
            <a:graphicFrameLocks noChangeAspect="1"/>
          </p:cNvGraphicFramePr>
          <p:nvPr/>
        </p:nvGraphicFramePr>
        <p:xfrm>
          <a:off x="4743450" y="1733550"/>
          <a:ext cx="1925638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56" name="Equation" r:id="rId5" imgW="495000" imgH="228600" progId="Equation.3">
                  <p:embed/>
                </p:oleObj>
              </mc:Choice>
              <mc:Fallback>
                <p:oleObj name="Equation" r:id="rId5" imgW="4950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3450" y="1733550"/>
                        <a:ext cx="1925638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6246" name="Oval 54"/>
          <p:cNvSpPr>
            <a:spLocks noChangeArrowheads="1"/>
          </p:cNvSpPr>
          <p:nvPr/>
        </p:nvSpPr>
        <p:spPr bwMode="auto">
          <a:xfrm>
            <a:off x="685800" y="609600"/>
            <a:ext cx="685800" cy="685800"/>
          </a:xfrm>
          <a:prstGeom prst="ellipse">
            <a:avLst/>
          </a:prstGeom>
          <a:solidFill>
            <a:srgbClr val="FFFF99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zh-CN" altLang="en-US"/>
              <a:t>例</a:t>
            </a:r>
            <a:r>
              <a:rPr lang="en-US" altLang="zh-CN"/>
              <a:t>2</a:t>
            </a:r>
          </a:p>
        </p:txBody>
      </p:sp>
      <p:graphicFrame>
        <p:nvGraphicFramePr>
          <p:cNvPr id="136247" name="Object 55"/>
          <p:cNvGraphicFramePr>
            <a:graphicFrameLocks noChangeAspect="1"/>
          </p:cNvGraphicFramePr>
          <p:nvPr/>
        </p:nvGraphicFramePr>
        <p:xfrm>
          <a:off x="4648200" y="3657600"/>
          <a:ext cx="3663950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57" name="Equation" r:id="rId7" imgW="1206360" imgH="685800" progId="Equation.3">
                  <p:embed/>
                </p:oleObj>
              </mc:Choice>
              <mc:Fallback>
                <p:oleObj name="Equation" r:id="rId7" imgW="1206360" imgH="68580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657600"/>
                        <a:ext cx="3663950" cy="262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6248" name="Text Box 56"/>
          <p:cNvSpPr txBox="1">
            <a:spLocks noChangeArrowheads="1"/>
          </p:cNvSpPr>
          <p:nvPr/>
        </p:nvSpPr>
        <p:spPr bwMode="auto">
          <a:xfrm>
            <a:off x="4691063" y="3175000"/>
            <a:ext cx="1584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 eaLnBrk="1" hangingPunct="1"/>
            <a:r>
              <a:rPr lang="zh-CN" altLang="en-US" sz="2800">
                <a:solidFill>
                  <a:srgbClr val="FF0000"/>
                </a:solidFill>
              </a:rPr>
              <a:t>电流方程</a:t>
            </a:r>
          </a:p>
        </p:txBody>
      </p:sp>
      <p:sp>
        <p:nvSpPr>
          <p:cNvPr id="136249" name="Rectangle 57"/>
          <p:cNvSpPr>
            <a:spLocks noChangeArrowheads="1"/>
          </p:cNvSpPr>
          <p:nvPr/>
        </p:nvSpPr>
        <p:spPr bwMode="auto">
          <a:xfrm>
            <a:off x="3565525" y="1093788"/>
            <a:ext cx="438785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>
              <a:lnSpc>
                <a:spcPct val="150000"/>
              </a:lnSpc>
            </a:pPr>
            <a:r>
              <a:rPr lang="zh-CN" altLang="en-US"/>
              <a:t>支路电流未知数少一个：</a:t>
            </a:r>
            <a:r>
              <a:rPr lang="en-US" altLang="zh-CN"/>
              <a:t>I</a:t>
            </a:r>
            <a:r>
              <a:rPr lang="en-US" altLang="zh-CN" baseline="-25000"/>
              <a:t>3</a:t>
            </a:r>
            <a:r>
              <a:rPr lang="zh-CN" altLang="en-US"/>
              <a:t>已知</a:t>
            </a:r>
          </a:p>
        </p:txBody>
      </p:sp>
      <p:sp>
        <p:nvSpPr>
          <p:cNvPr id="136250" name="Rectangle 58" descr="花束"/>
          <p:cNvSpPr>
            <a:spLocks noChangeArrowheads="1"/>
          </p:cNvSpPr>
          <p:nvPr/>
        </p:nvSpPr>
        <p:spPr bwMode="auto">
          <a:xfrm>
            <a:off x="1905000" y="301625"/>
            <a:ext cx="4816475" cy="733425"/>
          </a:xfrm>
          <a:prstGeom prst="rect">
            <a:avLst/>
          </a:prstGeom>
          <a:blipFill dpi="0" rotWithShape="0">
            <a:blip r:embed="rId9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</a:rPr>
              <a:t>支路中含有理想电流源的情况</a:t>
            </a:r>
          </a:p>
        </p:txBody>
      </p:sp>
      <p:grpSp>
        <p:nvGrpSpPr>
          <p:cNvPr id="136254" name="Group 62"/>
          <p:cNvGrpSpPr>
            <a:grpSpLocks/>
          </p:cNvGrpSpPr>
          <p:nvPr/>
        </p:nvGrpSpPr>
        <p:grpSpPr bwMode="auto">
          <a:xfrm>
            <a:off x="457200" y="1219200"/>
            <a:ext cx="4270375" cy="4343400"/>
            <a:chOff x="288" y="768"/>
            <a:chExt cx="2690" cy="2736"/>
          </a:xfrm>
        </p:grpSpPr>
        <p:sp>
          <p:nvSpPr>
            <p:cNvPr id="136198" name="Text Box 6"/>
            <p:cNvSpPr txBox="1">
              <a:spLocks noChangeArrowheads="1"/>
            </p:cNvSpPr>
            <p:nvPr/>
          </p:nvSpPr>
          <p:spPr bwMode="auto">
            <a:xfrm>
              <a:off x="1263" y="3177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>
                  <a:solidFill>
                    <a:srgbClr val="000066"/>
                  </a:solidFill>
                </a:rPr>
                <a:t>d</a:t>
              </a:r>
            </a:p>
          </p:txBody>
        </p:sp>
        <p:sp>
          <p:nvSpPr>
            <p:cNvPr id="136199" name="Oval 7"/>
            <p:cNvSpPr>
              <a:spLocks noChangeArrowheads="1"/>
            </p:cNvSpPr>
            <p:nvPr/>
          </p:nvSpPr>
          <p:spPr bwMode="auto">
            <a:xfrm>
              <a:off x="483" y="2450"/>
              <a:ext cx="269" cy="30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00" name="Line 8"/>
            <p:cNvSpPr>
              <a:spLocks noChangeShapeType="1"/>
            </p:cNvSpPr>
            <p:nvPr/>
          </p:nvSpPr>
          <p:spPr bwMode="auto">
            <a:xfrm>
              <a:off x="617" y="2068"/>
              <a:ext cx="0" cy="1137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01" name="Rectangle 9"/>
            <p:cNvSpPr>
              <a:spLocks noChangeArrowheads="1"/>
            </p:cNvSpPr>
            <p:nvPr/>
          </p:nvSpPr>
          <p:spPr bwMode="auto">
            <a:xfrm>
              <a:off x="288" y="2205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endParaRPr lang="en-US" altLang="zh-CN" sz="2800"/>
            </a:p>
          </p:txBody>
        </p:sp>
        <p:sp>
          <p:nvSpPr>
            <p:cNvPr id="136202" name="Rectangle 10"/>
            <p:cNvSpPr>
              <a:spLocks noChangeArrowheads="1"/>
            </p:cNvSpPr>
            <p:nvPr/>
          </p:nvSpPr>
          <p:spPr bwMode="auto">
            <a:xfrm>
              <a:off x="604" y="2176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36203" name="Rectangle 11"/>
            <p:cNvSpPr>
              <a:spLocks noChangeArrowheads="1"/>
            </p:cNvSpPr>
            <p:nvPr/>
          </p:nvSpPr>
          <p:spPr bwMode="auto">
            <a:xfrm>
              <a:off x="604" y="2616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136204" name="Line 12"/>
            <p:cNvSpPr>
              <a:spLocks noChangeShapeType="1"/>
            </p:cNvSpPr>
            <p:nvPr/>
          </p:nvSpPr>
          <p:spPr bwMode="auto">
            <a:xfrm>
              <a:off x="1513" y="2160"/>
              <a:ext cx="773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05" name="Rectangle 13"/>
            <p:cNvSpPr>
              <a:spLocks noChangeArrowheads="1"/>
            </p:cNvSpPr>
            <p:nvPr/>
          </p:nvSpPr>
          <p:spPr bwMode="auto">
            <a:xfrm>
              <a:off x="1700" y="2098"/>
              <a:ext cx="353" cy="11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06" name="Line 14"/>
            <p:cNvSpPr>
              <a:spLocks noChangeShapeType="1"/>
            </p:cNvSpPr>
            <p:nvPr/>
          </p:nvSpPr>
          <p:spPr bwMode="auto">
            <a:xfrm>
              <a:off x="2410" y="2156"/>
              <a:ext cx="0" cy="1047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07" name="Rectangle 15"/>
            <p:cNvSpPr>
              <a:spLocks noChangeArrowheads="1"/>
            </p:cNvSpPr>
            <p:nvPr/>
          </p:nvSpPr>
          <p:spPr bwMode="auto">
            <a:xfrm>
              <a:off x="2363" y="2472"/>
              <a:ext cx="107" cy="36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08" name="Line 16"/>
            <p:cNvSpPr>
              <a:spLocks noChangeShapeType="1"/>
            </p:cNvSpPr>
            <p:nvPr/>
          </p:nvSpPr>
          <p:spPr bwMode="auto">
            <a:xfrm flipH="1">
              <a:off x="624" y="1167"/>
              <a:ext cx="1791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09" name="Line 17"/>
            <p:cNvSpPr>
              <a:spLocks noChangeShapeType="1"/>
            </p:cNvSpPr>
            <p:nvPr/>
          </p:nvSpPr>
          <p:spPr bwMode="auto">
            <a:xfrm flipH="1">
              <a:off x="612" y="3204"/>
              <a:ext cx="1814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10" name="Line 18"/>
            <p:cNvSpPr>
              <a:spLocks noChangeShapeType="1"/>
            </p:cNvSpPr>
            <p:nvPr/>
          </p:nvSpPr>
          <p:spPr bwMode="auto">
            <a:xfrm>
              <a:off x="624" y="1167"/>
              <a:ext cx="0" cy="57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11" name="Rectangle 19"/>
            <p:cNvSpPr>
              <a:spLocks noChangeArrowheads="1"/>
            </p:cNvSpPr>
            <p:nvPr/>
          </p:nvSpPr>
          <p:spPr bwMode="auto">
            <a:xfrm>
              <a:off x="561" y="1719"/>
              <a:ext cx="120" cy="34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12" name="Line 20"/>
            <p:cNvSpPr>
              <a:spLocks noChangeShapeType="1"/>
            </p:cNvSpPr>
            <p:nvPr/>
          </p:nvSpPr>
          <p:spPr bwMode="auto">
            <a:xfrm>
              <a:off x="1308" y="1159"/>
              <a:ext cx="0" cy="1067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13" name="Rectangle 21"/>
            <p:cNvSpPr>
              <a:spLocks noChangeArrowheads="1"/>
            </p:cNvSpPr>
            <p:nvPr/>
          </p:nvSpPr>
          <p:spPr bwMode="auto">
            <a:xfrm>
              <a:off x="1256" y="1610"/>
              <a:ext cx="127" cy="34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14" name="Line 22"/>
            <p:cNvSpPr>
              <a:spLocks noChangeShapeType="1"/>
            </p:cNvSpPr>
            <p:nvPr/>
          </p:nvSpPr>
          <p:spPr bwMode="auto">
            <a:xfrm>
              <a:off x="1308" y="2152"/>
              <a:ext cx="0" cy="1063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15" name="Rectangle 23"/>
            <p:cNvSpPr>
              <a:spLocks noChangeArrowheads="1"/>
            </p:cNvSpPr>
            <p:nvPr/>
          </p:nvSpPr>
          <p:spPr bwMode="auto">
            <a:xfrm>
              <a:off x="1256" y="2586"/>
              <a:ext cx="114" cy="35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16" name="Line 24"/>
            <p:cNvSpPr>
              <a:spLocks noChangeShapeType="1"/>
            </p:cNvSpPr>
            <p:nvPr/>
          </p:nvSpPr>
          <p:spPr bwMode="auto">
            <a:xfrm flipH="1">
              <a:off x="1320" y="2156"/>
              <a:ext cx="25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17" name="Line 25"/>
            <p:cNvSpPr>
              <a:spLocks noChangeShapeType="1"/>
            </p:cNvSpPr>
            <p:nvPr/>
          </p:nvSpPr>
          <p:spPr bwMode="auto">
            <a:xfrm>
              <a:off x="2222" y="2156"/>
              <a:ext cx="193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18" name="Line 26"/>
            <p:cNvSpPr>
              <a:spLocks noChangeShapeType="1"/>
            </p:cNvSpPr>
            <p:nvPr/>
          </p:nvSpPr>
          <p:spPr bwMode="auto">
            <a:xfrm flipV="1">
              <a:off x="2415" y="1167"/>
              <a:ext cx="0" cy="989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19" name="Oval 27"/>
            <p:cNvSpPr>
              <a:spLocks noChangeArrowheads="1"/>
            </p:cNvSpPr>
            <p:nvPr/>
          </p:nvSpPr>
          <p:spPr bwMode="auto">
            <a:xfrm>
              <a:off x="2286" y="1591"/>
              <a:ext cx="258" cy="28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20" name="Line 28"/>
            <p:cNvSpPr>
              <a:spLocks noChangeShapeType="1"/>
            </p:cNvSpPr>
            <p:nvPr/>
          </p:nvSpPr>
          <p:spPr bwMode="auto">
            <a:xfrm>
              <a:off x="2286" y="1732"/>
              <a:ext cx="25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21" name="Text Box 29"/>
            <p:cNvSpPr txBox="1">
              <a:spLocks noChangeArrowheads="1"/>
            </p:cNvSpPr>
            <p:nvPr/>
          </p:nvSpPr>
          <p:spPr bwMode="auto">
            <a:xfrm>
              <a:off x="1055" y="1977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000066"/>
                  </a:solidFill>
                </a:rPr>
                <a:t>b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36222" name="Text Box 30"/>
            <p:cNvSpPr txBox="1">
              <a:spLocks noChangeArrowheads="1"/>
            </p:cNvSpPr>
            <p:nvPr/>
          </p:nvSpPr>
          <p:spPr bwMode="auto">
            <a:xfrm>
              <a:off x="2402" y="1880"/>
              <a:ext cx="21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000066"/>
                  </a:solidFill>
                </a:rPr>
                <a:t>c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36223" name="Line 31"/>
            <p:cNvSpPr>
              <a:spLocks noChangeShapeType="1"/>
            </p:cNvSpPr>
            <p:nvPr/>
          </p:nvSpPr>
          <p:spPr bwMode="auto">
            <a:xfrm flipV="1">
              <a:off x="547" y="1238"/>
              <a:ext cx="0" cy="28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24" name="Line 32"/>
            <p:cNvSpPr>
              <a:spLocks noChangeShapeType="1"/>
            </p:cNvSpPr>
            <p:nvPr/>
          </p:nvSpPr>
          <p:spPr bwMode="auto">
            <a:xfrm>
              <a:off x="1191" y="1238"/>
              <a:ext cx="0" cy="353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25" name="Line 33"/>
            <p:cNvSpPr>
              <a:spLocks noChangeShapeType="1"/>
            </p:cNvSpPr>
            <p:nvPr/>
          </p:nvSpPr>
          <p:spPr bwMode="auto">
            <a:xfrm>
              <a:off x="1167" y="2694"/>
              <a:ext cx="0" cy="37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26" name="Line 34"/>
            <p:cNvSpPr>
              <a:spLocks noChangeShapeType="1"/>
            </p:cNvSpPr>
            <p:nvPr/>
          </p:nvSpPr>
          <p:spPr bwMode="auto">
            <a:xfrm>
              <a:off x="1606" y="2333"/>
              <a:ext cx="25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27" name="Line 35"/>
            <p:cNvSpPr>
              <a:spLocks noChangeShapeType="1"/>
            </p:cNvSpPr>
            <p:nvPr/>
          </p:nvSpPr>
          <p:spPr bwMode="auto">
            <a:xfrm>
              <a:off x="2256" y="2724"/>
              <a:ext cx="0" cy="33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28" name="Line 36"/>
            <p:cNvSpPr>
              <a:spLocks noChangeShapeType="1"/>
            </p:cNvSpPr>
            <p:nvPr/>
          </p:nvSpPr>
          <p:spPr bwMode="auto">
            <a:xfrm flipV="1">
              <a:off x="2608" y="1450"/>
              <a:ext cx="0" cy="49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29" name="Line 37"/>
            <p:cNvSpPr>
              <a:spLocks noChangeShapeType="1"/>
            </p:cNvSpPr>
            <p:nvPr/>
          </p:nvSpPr>
          <p:spPr bwMode="auto">
            <a:xfrm flipH="1">
              <a:off x="1900" y="1097"/>
              <a:ext cx="32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30" name="Text Box 38"/>
            <p:cNvSpPr txBox="1">
              <a:spLocks noChangeArrowheads="1"/>
            </p:cNvSpPr>
            <p:nvPr/>
          </p:nvSpPr>
          <p:spPr bwMode="auto">
            <a:xfrm>
              <a:off x="372" y="912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1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6231" name="Text Box 39"/>
            <p:cNvSpPr txBox="1">
              <a:spLocks noChangeArrowheads="1"/>
            </p:cNvSpPr>
            <p:nvPr/>
          </p:nvSpPr>
          <p:spPr bwMode="auto">
            <a:xfrm>
              <a:off x="912" y="1168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2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6232" name="Text Box 40"/>
            <p:cNvSpPr txBox="1">
              <a:spLocks noChangeArrowheads="1"/>
            </p:cNvSpPr>
            <p:nvPr/>
          </p:nvSpPr>
          <p:spPr bwMode="auto">
            <a:xfrm>
              <a:off x="1836" y="2188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4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6233" name="Text Box 41"/>
            <p:cNvSpPr txBox="1">
              <a:spLocks noChangeArrowheads="1"/>
            </p:cNvSpPr>
            <p:nvPr/>
          </p:nvSpPr>
          <p:spPr bwMode="auto">
            <a:xfrm>
              <a:off x="960" y="2404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5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6234" name="Text Box 42"/>
            <p:cNvSpPr txBox="1">
              <a:spLocks noChangeArrowheads="1"/>
            </p:cNvSpPr>
            <p:nvPr/>
          </p:nvSpPr>
          <p:spPr bwMode="auto">
            <a:xfrm>
              <a:off x="2069" y="2387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6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6235" name="Rectangle 43"/>
            <p:cNvSpPr>
              <a:spLocks noChangeArrowheads="1"/>
            </p:cNvSpPr>
            <p:nvPr/>
          </p:nvSpPr>
          <p:spPr bwMode="auto">
            <a:xfrm>
              <a:off x="1384" y="2650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5</a:t>
              </a:r>
              <a:endParaRPr lang="en-US" altLang="zh-CN" sz="2800"/>
            </a:p>
          </p:txBody>
        </p:sp>
        <p:sp>
          <p:nvSpPr>
            <p:cNvPr id="136236" name="Rectangle 44"/>
            <p:cNvSpPr>
              <a:spLocks noChangeArrowheads="1"/>
            </p:cNvSpPr>
            <p:nvPr/>
          </p:nvSpPr>
          <p:spPr bwMode="auto">
            <a:xfrm>
              <a:off x="1659" y="1719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136237" name="Rectangle 45"/>
            <p:cNvSpPr>
              <a:spLocks noChangeArrowheads="1"/>
            </p:cNvSpPr>
            <p:nvPr/>
          </p:nvSpPr>
          <p:spPr bwMode="auto">
            <a:xfrm>
              <a:off x="1320" y="1309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36238" name="Rectangle 46"/>
            <p:cNvSpPr>
              <a:spLocks noChangeArrowheads="1"/>
            </p:cNvSpPr>
            <p:nvPr/>
          </p:nvSpPr>
          <p:spPr bwMode="auto">
            <a:xfrm>
              <a:off x="708" y="1620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36241" name="Text Box 49"/>
            <p:cNvSpPr txBox="1">
              <a:spLocks noChangeArrowheads="1"/>
            </p:cNvSpPr>
            <p:nvPr/>
          </p:nvSpPr>
          <p:spPr bwMode="auto">
            <a:xfrm>
              <a:off x="1860" y="1413"/>
              <a:ext cx="3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/>
                <a:t>U</a:t>
              </a:r>
              <a:r>
                <a:rPr lang="en-US" altLang="zh-CN" sz="2800" baseline="-25000"/>
                <a:t>x</a:t>
              </a:r>
              <a:endParaRPr lang="en-US" altLang="zh-CN" sz="2800"/>
            </a:p>
          </p:txBody>
        </p:sp>
        <p:sp>
          <p:nvSpPr>
            <p:cNvPr id="136242" name="Oval 50"/>
            <p:cNvSpPr>
              <a:spLocks noChangeArrowheads="1"/>
            </p:cNvSpPr>
            <p:nvPr/>
          </p:nvSpPr>
          <p:spPr bwMode="auto">
            <a:xfrm>
              <a:off x="1284" y="318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43" name="Oval 51"/>
            <p:cNvSpPr>
              <a:spLocks noChangeArrowheads="1"/>
            </p:cNvSpPr>
            <p:nvPr/>
          </p:nvSpPr>
          <p:spPr bwMode="auto">
            <a:xfrm>
              <a:off x="1284" y="112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44" name="Oval 52"/>
            <p:cNvSpPr>
              <a:spLocks noChangeArrowheads="1"/>
            </p:cNvSpPr>
            <p:nvPr/>
          </p:nvSpPr>
          <p:spPr bwMode="auto">
            <a:xfrm>
              <a:off x="2388" y="212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45" name="Oval 53"/>
            <p:cNvSpPr>
              <a:spLocks noChangeArrowheads="1"/>
            </p:cNvSpPr>
            <p:nvPr/>
          </p:nvSpPr>
          <p:spPr bwMode="auto">
            <a:xfrm>
              <a:off x="1284" y="212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51" name="Text Box 59"/>
            <p:cNvSpPr txBox="1">
              <a:spLocks noChangeArrowheads="1"/>
            </p:cNvSpPr>
            <p:nvPr/>
          </p:nvSpPr>
          <p:spPr bwMode="auto">
            <a:xfrm>
              <a:off x="2640" y="1488"/>
              <a:ext cx="33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CC00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CC0000"/>
                  </a:solidFill>
                </a:rPr>
                <a:t>3s</a:t>
              </a:r>
              <a:endParaRPr lang="en-US" altLang="zh-CN" sz="2800">
                <a:solidFill>
                  <a:srgbClr val="CC0000"/>
                </a:solidFill>
              </a:endParaRPr>
            </a:p>
          </p:txBody>
        </p:sp>
        <p:sp>
          <p:nvSpPr>
            <p:cNvPr id="136252" name="Text Box 60"/>
            <p:cNvSpPr txBox="1">
              <a:spLocks noChangeArrowheads="1"/>
            </p:cNvSpPr>
            <p:nvPr/>
          </p:nvSpPr>
          <p:spPr bwMode="auto">
            <a:xfrm>
              <a:off x="1584" y="768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3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6253" name="Rectangle 61"/>
            <p:cNvSpPr>
              <a:spLocks noChangeArrowheads="1"/>
            </p:cNvSpPr>
            <p:nvPr/>
          </p:nvSpPr>
          <p:spPr bwMode="auto">
            <a:xfrm>
              <a:off x="1200" y="76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i="1">
                  <a:solidFill>
                    <a:srgbClr val="000066"/>
                  </a:solidFill>
                </a:rPr>
                <a:t>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6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6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6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6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62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6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13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3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6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136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4" grpId="0" animBg="1" autoUpdateAnimBg="0"/>
      <p:bldP spid="136195" grpId="0" autoUpdateAnimBg="0"/>
      <p:bldP spid="136246" grpId="0" animBg="1" autoUpdateAnimBg="0"/>
      <p:bldP spid="136248" grpId="0" build="p" autoUpdateAnimBg="0"/>
      <p:bldP spid="136249" grpId="0" autoUpdateAnimBg="0"/>
      <p:bldP spid="13625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ext Box 2"/>
          <p:cNvSpPr txBox="1">
            <a:spLocks noChangeArrowheads="1"/>
          </p:cNvSpPr>
          <p:nvPr/>
        </p:nvSpPr>
        <p:spPr bwMode="auto">
          <a:xfrm>
            <a:off x="1095375" y="4483100"/>
            <a:ext cx="17065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sz="2800" i="1"/>
              <a:t>N</a:t>
            </a:r>
            <a:r>
              <a:rPr lang="en-US" altLang="zh-CN" sz="2800"/>
              <a:t>=4   </a:t>
            </a:r>
            <a:r>
              <a:rPr lang="en-US" altLang="zh-CN" sz="2800" i="1"/>
              <a:t>B</a:t>
            </a:r>
            <a:r>
              <a:rPr lang="en-US" altLang="zh-CN" sz="2800"/>
              <a:t>=6</a:t>
            </a:r>
          </a:p>
        </p:txBody>
      </p:sp>
      <p:sp>
        <p:nvSpPr>
          <p:cNvPr id="137219" name="Text Box 3"/>
          <p:cNvSpPr txBox="1">
            <a:spLocks noChangeArrowheads="1"/>
          </p:cNvSpPr>
          <p:nvPr/>
        </p:nvSpPr>
        <p:spPr bwMode="auto">
          <a:xfrm>
            <a:off x="5257800" y="228600"/>
            <a:ext cx="19542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 sz="2800">
                <a:solidFill>
                  <a:srgbClr val="FF0000"/>
                </a:solidFill>
              </a:rPr>
              <a:t>电压方程：</a:t>
            </a:r>
            <a:endParaRPr lang="zh-CN" altLang="en-US" sz="2800">
              <a:solidFill>
                <a:srgbClr val="FF3300"/>
              </a:solidFill>
            </a:endParaRPr>
          </a:p>
        </p:txBody>
      </p:sp>
      <p:graphicFrame>
        <p:nvGraphicFramePr>
          <p:cNvPr id="137220" name="Object 4"/>
          <p:cNvGraphicFramePr>
            <a:graphicFrameLocks noChangeAspect="1"/>
          </p:cNvGraphicFramePr>
          <p:nvPr/>
        </p:nvGraphicFramePr>
        <p:xfrm>
          <a:off x="4757738" y="741363"/>
          <a:ext cx="3965575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84" name="公式" r:id="rId3" imgW="1422360" imgH="431640" progId="Equation.3">
                  <p:embed/>
                </p:oleObj>
              </mc:Choice>
              <mc:Fallback>
                <p:oleObj name="公式" r:id="rId3" imgW="142236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7738" y="741363"/>
                        <a:ext cx="3965575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7221" name="Group 5"/>
          <p:cNvGrpSpPr>
            <a:grpSpLocks/>
          </p:cNvGrpSpPr>
          <p:nvPr/>
        </p:nvGrpSpPr>
        <p:grpSpPr bwMode="auto">
          <a:xfrm>
            <a:off x="0" y="5311775"/>
            <a:ext cx="9144000" cy="1203325"/>
            <a:chOff x="-18" y="3562"/>
            <a:chExt cx="5760" cy="758"/>
          </a:xfrm>
        </p:grpSpPr>
        <p:sp>
          <p:nvSpPr>
            <p:cNvPr id="137222" name="Text Box 6"/>
            <p:cNvSpPr txBox="1">
              <a:spLocks noChangeArrowheads="1"/>
            </p:cNvSpPr>
            <p:nvPr/>
          </p:nvSpPr>
          <p:spPr bwMode="auto">
            <a:xfrm>
              <a:off x="198" y="3562"/>
              <a:ext cx="5320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>
                <a:lnSpc>
                  <a:spcPct val="130000"/>
                </a:lnSpc>
              </a:pPr>
              <a:r>
                <a:rPr lang="zh-CN" altLang="en-US" sz="2800" u="sng">
                  <a:solidFill>
                    <a:srgbClr val="FF0000"/>
                  </a:solidFill>
                </a:rPr>
                <a:t>结果</a:t>
              </a:r>
              <a:r>
                <a:rPr lang="zh-CN" altLang="en-US" sz="2800">
                  <a:solidFill>
                    <a:srgbClr val="FF0000"/>
                  </a:solidFill>
                </a:rPr>
                <a:t>：</a:t>
              </a:r>
              <a:r>
                <a:rPr lang="en-US" altLang="zh-CN" sz="2800"/>
                <a:t>5</a:t>
              </a:r>
              <a:r>
                <a:rPr lang="zh-CN" altLang="en-US" sz="2800"/>
                <a:t>个电流未知数 </a:t>
              </a:r>
              <a:r>
                <a:rPr lang="en-US" altLang="zh-CN" sz="2800"/>
                <a:t>+ </a:t>
              </a:r>
              <a:r>
                <a:rPr lang="zh-CN" altLang="en-US" sz="2800"/>
                <a:t>一个电压未知数 </a:t>
              </a:r>
              <a:r>
                <a:rPr lang="en-US" altLang="zh-CN" sz="2800"/>
                <a:t>= 6</a:t>
              </a:r>
              <a:r>
                <a:rPr lang="zh-CN" altLang="en-US" sz="2800"/>
                <a:t>个未知数</a:t>
              </a:r>
            </a:p>
            <a:p>
              <a:pPr algn="l" eaLnBrk="1" hangingPunct="1">
                <a:lnSpc>
                  <a:spcPct val="130000"/>
                </a:lnSpc>
              </a:pPr>
              <a:r>
                <a:rPr lang="zh-CN" altLang="en-US" sz="2800"/>
                <a:t>            由</a:t>
              </a:r>
              <a:r>
                <a:rPr lang="en-US" altLang="zh-CN" sz="2800"/>
                <a:t>6</a:t>
              </a:r>
              <a:r>
                <a:rPr lang="zh-CN" altLang="en-US" sz="2800"/>
                <a:t>个方程求解。</a:t>
              </a:r>
              <a:endParaRPr lang="zh-CN" altLang="en-US" sz="2800">
                <a:solidFill>
                  <a:schemeClr val="accent2"/>
                </a:solidFill>
              </a:endParaRPr>
            </a:p>
          </p:txBody>
        </p:sp>
        <p:sp>
          <p:nvSpPr>
            <p:cNvPr id="137223" name="Line 7"/>
            <p:cNvSpPr>
              <a:spLocks noChangeShapeType="1"/>
            </p:cNvSpPr>
            <p:nvPr/>
          </p:nvSpPr>
          <p:spPr bwMode="auto">
            <a:xfrm>
              <a:off x="-18" y="3588"/>
              <a:ext cx="576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137227" name="Object 11"/>
          <p:cNvGraphicFramePr>
            <a:graphicFrameLocks noChangeAspect="1"/>
          </p:cNvGraphicFramePr>
          <p:nvPr/>
        </p:nvGraphicFramePr>
        <p:xfrm>
          <a:off x="4800600" y="3581400"/>
          <a:ext cx="4059238" cy="128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85" name="Equation" r:id="rId5" imgW="1358640" imgH="431640" progId="Equation.3">
                  <p:embed/>
                </p:oleObj>
              </mc:Choice>
              <mc:Fallback>
                <p:oleObj name="Equation" r:id="rId5" imgW="1358640" imgH="4316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581400"/>
                        <a:ext cx="4059238" cy="128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7228" name="Group 12"/>
          <p:cNvGrpSpPr>
            <a:grpSpLocks/>
          </p:cNvGrpSpPr>
          <p:nvPr/>
        </p:nvGrpSpPr>
        <p:grpSpPr bwMode="auto">
          <a:xfrm>
            <a:off x="4786313" y="2168525"/>
            <a:ext cx="3348037" cy="1301750"/>
            <a:chOff x="2951" y="1565"/>
            <a:chExt cx="2303" cy="917"/>
          </a:xfrm>
        </p:grpSpPr>
        <p:graphicFrame>
          <p:nvGraphicFramePr>
            <p:cNvPr id="137229" name="Object 13"/>
            <p:cNvGraphicFramePr>
              <a:graphicFrameLocks noChangeAspect="1"/>
            </p:cNvGraphicFramePr>
            <p:nvPr/>
          </p:nvGraphicFramePr>
          <p:xfrm>
            <a:off x="2951" y="1565"/>
            <a:ext cx="2303" cy="9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286" name="公式" r:id="rId7" imgW="1079280" imgH="431640" progId="Equation.3">
                    <p:embed/>
                  </p:oleObj>
                </mc:Choice>
                <mc:Fallback>
                  <p:oleObj name="公式" r:id="rId7" imgW="1079280" imgH="43164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1" y="1565"/>
                          <a:ext cx="2303" cy="9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7230" name="Line 14"/>
            <p:cNvSpPr>
              <a:spLocks noChangeShapeType="1"/>
            </p:cNvSpPr>
            <p:nvPr/>
          </p:nvSpPr>
          <p:spPr bwMode="auto">
            <a:xfrm>
              <a:off x="4788" y="2436"/>
              <a:ext cx="360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37283" name="Group 67"/>
          <p:cNvGrpSpPr>
            <a:grpSpLocks/>
          </p:cNvGrpSpPr>
          <p:nvPr/>
        </p:nvGrpSpPr>
        <p:grpSpPr bwMode="auto">
          <a:xfrm>
            <a:off x="342900" y="177800"/>
            <a:ext cx="4213225" cy="4222750"/>
            <a:chOff x="216" y="112"/>
            <a:chExt cx="2654" cy="2660"/>
          </a:xfrm>
        </p:grpSpPr>
        <p:sp>
          <p:nvSpPr>
            <p:cNvPr id="137224" name="Freeform 8"/>
            <p:cNvSpPr>
              <a:spLocks/>
            </p:cNvSpPr>
            <p:nvPr/>
          </p:nvSpPr>
          <p:spPr bwMode="auto">
            <a:xfrm>
              <a:off x="1434" y="588"/>
              <a:ext cx="656" cy="680"/>
            </a:xfrm>
            <a:custGeom>
              <a:avLst/>
              <a:gdLst>
                <a:gd name="T0" fmla="*/ 24 w 656"/>
                <a:gd name="T1" fmla="*/ 144 h 680"/>
                <a:gd name="T2" fmla="*/ 24 w 656"/>
                <a:gd name="T3" fmla="*/ 480 h 680"/>
                <a:gd name="T4" fmla="*/ 168 w 656"/>
                <a:gd name="T5" fmla="*/ 624 h 680"/>
                <a:gd name="T6" fmla="*/ 504 w 656"/>
                <a:gd name="T7" fmla="*/ 624 h 680"/>
                <a:gd name="T8" fmla="*/ 648 w 656"/>
                <a:gd name="T9" fmla="*/ 288 h 680"/>
                <a:gd name="T10" fmla="*/ 552 w 656"/>
                <a:gd name="T11" fmla="*/ 48 h 680"/>
                <a:gd name="T12" fmla="*/ 120 w 656"/>
                <a:gd name="T13" fmla="*/ 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6" h="680">
                  <a:moveTo>
                    <a:pt x="24" y="144"/>
                  </a:moveTo>
                  <a:cubicBezTo>
                    <a:pt x="12" y="272"/>
                    <a:pt x="0" y="400"/>
                    <a:pt x="24" y="480"/>
                  </a:cubicBezTo>
                  <a:cubicBezTo>
                    <a:pt x="48" y="560"/>
                    <a:pt x="88" y="600"/>
                    <a:pt x="168" y="624"/>
                  </a:cubicBezTo>
                  <a:cubicBezTo>
                    <a:pt x="248" y="648"/>
                    <a:pt x="424" y="680"/>
                    <a:pt x="504" y="624"/>
                  </a:cubicBezTo>
                  <a:cubicBezTo>
                    <a:pt x="584" y="568"/>
                    <a:pt x="640" y="384"/>
                    <a:pt x="648" y="288"/>
                  </a:cubicBezTo>
                  <a:cubicBezTo>
                    <a:pt x="656" y="192"/>
                    <a:pt x="640" y="96"/>
                    <a:pt x="552" y="48"/>
                  </a:cubicBezTo>
                  <a:cubicBezTo>
                    <a:pt x="464" y="0"/>
                    <a:pt x="292" y="0"/>
                    <a:pt x="120" y="0"/>
                  </a:cubicBezTo>
                </a:path>
              </a:pathLst>
            </a:custGeom>
            <a:noFill/>
            <a:ln w="38100" cmpd="sng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25" name="Freeform 9"/>
            <p:cNvSpPr>
              <a:spLocks/>
            </p:cNvSpPr>
            <p:nvPr/>
          </p:nvSpPr>
          <p:spPr bwMode="auto">
            <a:xfrm>
              <a:off x="1410" y="1644"/>
              <a:ext cx="648" cy="776"/>
            </a:xfrm>
            <a:custGeom>
              <a:avLst/>
              <a:gdLst>
                <a:gd name="T0" fmla="*/ 96 w 648"/>
                <a:gd name="T1" fmla="*/ 24 h 776"/>
                <a:gd name="T2" fmla="*/ 432 w 648"/>
                <a:gd name="T3" fmla="*/ 24 h 776"/>
                <a:gd name="T4" fmla="*/ 576 w 648"/>
                <a:gd name="T5" fmla="*/ 168 h 776"/>
                <a:gd name="T6" fmla="*/ 624 w 648"/>
                <a:gd name="T7" fmla="*/ 504 h 776"/>
                <a:gd name="T8" fmla="*/ 432 w 648"/>
                <a:gd name="T9" fmla="*/ 696 h 776"/>
                <a:gd name="T10" fmla="*/ 96 w 648"/>
                <a:gd name="T11" fmla="*/ 696 h 776"/>
                <a:gd name="T12" fmla="*/ 0 w 648"/>
                <a:gd name="T13" fmla="*/ 216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8" h="776">
                  <a:moveTo>
                    <a:pt x="96" y="24"/>
                  </a:moveTo>
                  <a:cubicBezTo>
                    <a:pt x="224" y="12"/>
                    <a:pt x="352" y="0"/>
                    <a:pt x="432" y="24"/>
                  </a:cubicBezTo>
                  <a:cubicBezTo>
                    <a:pt x="512" y="48"/>
                    <a:pt x="544" y="88"/>
                    <a:pt x="576" y="168"/>
                  </a:cubicBezTo>
                  <a:cubicBezTo>
                    <a:pt x="608" y="248"/>
                    <a:pt x="648" y="416"/>
                    <a:pt x="624" y="504"/>
                  </a:cubicBezTo>
                  <a:cubicBezTo>
                    <a:pt x="600" y="592"/>
                    <a:pt x="520" y="664"/>
                    <a:pt x="432" y="696"/>
                  </a:cubicBezTo>
                  <a:cubicBezTo>
                    <a:pt x="344" y="728"/>
                    <a:pt x="168" y="776"/>
                    <a:pt x="96" y="696"/>
                  </a:cubicBezTo>
                  <a:cubicBezTo>
                    <a:pt x="24" y="616"/>
                    <a:pt x="12" y="416"/>
                    <a:pt x="0" y="216"/>
                  </a:cubicBezTo>
                </a:path>
              </a:pathLst>
            </a:custGeom>
            <a:noFill/>
            <a:ln w="38100" cmpd="sng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26" name="Freeform 10"/>
            <p:cNvSpPr>
              <a:spLocks/>
            </p:cNvSpPr>
            <p:nvPr/>
          </p:nvSpPr>
          <p:spPr bwMode="auto">
            <a:xfrm>
              <a:off x="620" y="476"/>
              <a:ext cx="448" cy="2008"/>
            </a:xfrm>
            <a:custGeom>
              <a:avLst/>
              <a:gdLst>
                <a:gd name="T0" fmla="*/ 24 w 448"/>
                <a:gd name="T1" fmla="*/ 424 h 2008"/>
                <a:gd name="T2" fmla="*/ 24 w 448"/>
                <a:gd name="T3" fmla="*/ 232 h 2008"/>
                <a:gd name="T4" fmla="*/ 168 w 448"/>
                <a:gd name="T5" fmla="*/ 88 h 2008"/>
                <a:gd name="T6" fmla="*/ 360 w 448"/>
                <a:gd name="T7" fmla="*/ 136 h 2008"/>
                <a:gd name="T8" fmla="*/ 408 w 448"/>
                <a:gd name="T9" fmla="*/ 904 h 2008"/>
                <a:gd name="T10" fmla="*/ 408 w 448"/>
                <a:gd name="T11" fmla="*/ 1864 h 2008"/>
                <a:gd name="T12" fmla="*/ 168 w 448"/>
                <a:gd name="T13" fmla="*/ 1768 h 2008"/>
                <a:gd name="T14" fmla="*/ 72 w 448"/>
                <a:gd name="T15" fmla="*/ 1048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8" h="2008">
                  <a:moveTo>
                    <a:pt x="24" y="424"/>
                  </a:moveTo>
                  <a:cubicBezTo>
                    <a:pt x="12" y="356"/>
                    <a:pt x="0" y="288"/>
                    <a:pt x="24" y="232"/>
                  </a:cubicBezTo>
                  <a:cubicBezTo>
                    <a:pt x="48" y="176"/>
                    <a:pt x="112" y="104"/>
                    <a:pt x="168" y="88"/>
                  </a:cubicBezTo>
                  <a:cubicBezTo>
                    <a:pt x="224" y="72"/>
                    <a:pt x="320" y="0"/>
                    <a:pt x="360" y="136"/>
                  </a:cubicBezTo>
                  <a:cubicBezTo>
                    <a:pt x="400" y="272"/>
                    <a:pt x="400" y="616"/>
                    <a:pt x="408" y="904"/>
                  </a:cubicBezTo>
                  <a:cubicBezTo>
                    <a:pt x="416" y="1192"/>
                    <a:pt x="448" y="1720"/>
                    <a:pt x="408" y="1864"/>
                  </a:cubicBezTo>
                  <a:cubicBezTo>
                    <a:pt x="368" y="2008"/>
                    <a:pt x="224" y="1904"/>
                    <a:pt x="168" y="1768"/>
                  </a:cubicBezTo>
                  <a:cubicBezTo>
                    <a:pt x="112" y="1632"/>
                    <a:pt x="92" y="1340"/>
                    <a:pt x="72" y="1048"/>
                  </a:cubicBezTo>
                </a:path>
              </a:pathLst>
            </a:custGeom>
            <a:noFill/>
            <a:ln w="38100" cmpd="sng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33" name="Text Box 17"/>
            <p:cNvSpPr txBox="1">
              <a:spLocks noChangeArrowheads="1"/>
            </p:cNvSpPr>
            <p:nvPr/>
          </p:nvSpPr>
          <p:spPr bwMode="auto">
            <a:xfrm>
              <a:off x="1191" y="2445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000066"/>
                  </a:solidFill>
                </a:rPr>
                <a:t>d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37234" name="Oval 18"/>
            <p:cNvSpPr>
              <a:spLocks noChangeArrowheads="1"/>
            </p:cNvSpPr>
            <p:nvPr/>
          </p:nvSpPr>
          <p:spPr bwMode="auto">
            <a:xfrm>
              <a:off x="411" y="1718"/>
              <a:ext cx="269" cy="30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35" name="Line 19"/>
            <p:cNvSpPr>
              <a:spLocks noChangeShapeType="1"/>
            </p:cNvSpPr>
            <p:nvPr/>
          </p:nvSpPr>
          <p:spPr bwMode="auto">
            <a:xfrm>
              <a:off x="545" y="1336"/>
              <a:ext cx="0" cy="1137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36" name="Rectangle 20"/>
            <p:cNvSpPr>
              <a:spLocks noChangeArrowheads="1"/>
            </p:cNvSpPr>
            <p:nvPr/>
          </p:nvSpPr>
          <p:spPr bwMode="auto">
            <a:xfrm>
              <a:off x="216" y="147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endParaRPr lang="en-US" altLang="zh-CN" sz="2800"/>
            </a:p>
          </p:txBody>
        </p:sp>
        <p:sp>
          <p:nvSpPr>
            <p:cNvPr id="137237" name="Rectangle 21"/>
            <p:cNvSpPr>
              <a:spLocks noChangeArrowheads="1"/>
            </p:cNvSpPr>
            <p:nvPr/>
          </p:nvSpPr>
          <p:spPr bwMode="auto">
            <a:xfrm>
              <a:off x="532" y="1444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37238" name="Rectangle 22"/>
            <p:cNvSpPr>
              <a:spLocks noChangeArrowheads="1"/>
            </p:cNvSpPr>
            <p:nvPr/>
          </p:nvSpPr>
          <p:spPr bwMode="auto">
            <a:xfrm>
              <a:off x="532" y="1884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137239" name="Line 23"/>
            <p:cNvSpPr>
              <a:spLocks noChangeShapeType="1"/>
            </p:cNvSpPr>
            <p:nvPr/>
          </p:nvSpPr>
          <p:spPr bwMode="auto">
            <a:xfrm>
              <a:off x="1441" y="1428"/>
              <a:ext cx="773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40" name="Rectangle 24"/>
            <p:cNvSpPr>
              <a:spLocks noChangeArrowheads="1"/>
            </p:cNvSpPr>
            <p:nvPr/>
          </p:nvSpPr>
          <p:spPr bwMode="auto">
            <a:xfrm>
              <a:off x="1628" y="1366"/>
              <a:ext cx="353" cy="11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41" name="Line 25"/>
            <p:cNvSpPr>
              <a:spLocks noChangeShapeType="1"/>
            </p:cNvSpPr>
            <p:nvPr/>
          </p:nvSpPr>
          <p:spPr bwMode="auto">
            <a:xfrm>
              <a:off x="2338" y="1424"/>
              <a:ext cx="0" cy="1047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42" name="Rectangle 26"/>
            <p:cNvSpPr>
              <a:spLocks noChangeArrowheads="1"/>
            </p:cNvSpPr>
            <p:nvPr/>
          </p:nvSpPr>
          <p:spPr bwMode="auto">
            <a:xfrm>
              <a:off x="2291" y="1740"/>
              <a:ext cx="107" cy="36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43" name="Line 27"/>
            <p:cNvSpPr>
              <a:spLocks noChangeShapeType="1"/>
            </p:cNvSpPr>
            <p:nvPr/>
          </p:nvSpPr>
          <p:spPr bwMode="auto">
            <a:xfrm flipH="1">
              <a:off x="552" y="435"/>
              <a:ext cx="1791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44" name="Line 28"/>
            <p:cNvSpPr>
              <a:spLocks noChangeShapeType="1"/>
            </p:cNvSpPr>
            <p:nvPr/>
          </p:nvSpPr>
          <p:spPr bwMode="auto">
            <a:xfrm flipH="1">
              <a:off x="540" y="2472"/>
              <a:ext cx="1814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45" name="Line 29"/>
            <p:cNvSpPr>
              <a:spLocks noChangeShapeType="1"/>
            </p:cNvSpPr>
            <p:nvPr/>
          </p:nvSpPr>
          <p:spPr bwMode="auto">
            <a:xfrm>
              <a:off x="552" y="435"/>
              <a:ext cx="0" cy="57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46" name="Rectangle 30"/>
            <p:cNvSpPr>
              <a:spLocks noChangeArrowheads="1"/>
            </p:cNvSpPr>
            <p:nvPr/>
          </p:nvSpPr>
          <p:spPr bwMode="auto">
            <a:xfrm>
              <a:off x="489" y="987"/>
              <a:ext cx="120" cy="34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47" name="Line 31"/>
            <p:cNvSpPr>
              <a:spLocks noChangeShapeType="1"/>
            </p:cNvSpPr>
            <p:nvPr/>
          </p:nvSpPr>
          <p:spPr bwMode="auto">
            <a:xfrm>
              <a:off x="1236" y="427"/>
              <a:ext cx="0" cy="1067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48" name="Rectangle 32"/>
            <p:cNvSpPr>
              <a:spLocks noChangeArrowheads="1"/>
            </p:cNvSpPr>
            <p:nvPr/>
          </p:nvSpPr>
          <p:spPr bwMode="auto">
            <a:xfrm>
              <a:off x="1184" y="878"/>
              <a:ext cx="127" cy="34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49" name="Line 33"/>
            <p:cNvSpPr>
              <a:spLocks noChangeShapeType="1"/>
            </p:cNvSpPr>
            <p:nvPr/>
          </p:nvSpPr>
          <p:spPr bwMode="auto">
            <a:xfrm>
              <a:off x="1236" y="1420"/>
              <a:ext cx="0" cy="1063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50" name="Rectangle 34"/>
            <p:cNvSpPr>
              <a:spLocks noChangeArrowheads="1"/>
            </p:cNvSpPr>
            <p:nvPr/>
          </p:nvSpPr>
          <p:spPr bwMode="auto">
            <a:xfrm>
              <a:off x="1184" y="1854"/>
              <a:ext cx="114" cy="35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51" name="Line 35"/>
            <p:cNvSpPr>
              <a:spLocks noChangeShapeType="1"/>
            </p:cNvSpPr>
            <p:nvPr/>
          </p:nvSpPr>
          <p:spPr bwMode="auto">
            <a:xfrm flipH="1">
              <a:off x="1248" y="1424"/>
              <a:ext cx="25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52" name="Line 36"/>
            <p:cNvSpPr>
              <a:spLocks noChangeShapeType="1"/>
            </p:cNvSpPr>
            <p:nvPr/>
          </p:nvSpPr>
          <p:spPr bwMode="auto">
            <a:xfrm>
              <a:off x="2150" y="1424"/>
              <a:ext cx="193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53" name="Line 37"/>
            <p:cNvSpPr>
              <a:spLocks noChangeShapeType="1"/>
            </p:cNvSpPr>
            <p:nvPr/>
          </p:nvSpPr>
          <p:spPr bwMode="auto">
            <a:xfrm flipV="1">
              <a:off x="2343" y="435"/>
              <a:ext cx="0" cy="989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54" name="Oval 38"/>
            <p:cNvSpPr>
              <a:spLocks noChangeArrowheads="1"/>
            </p:cNvSpPr>
            <p:nvPr/>
          </p:nvSpPr>
          <p:spPr bwMode="auto">
            <a:xfrm>
              <a:off x="2214" y="859"/>
              <a:ext cx="258" cy="28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55" name="Line 39"/>
            <p:cNvSpPr>
              <a:spLocks noChangeShapeType="1"/>
            </p:cNvSpPr>
            <p:nvPr/>
          </p:nvSpPr>
          <p:spPr bwMode="auto">
            <a:xfrm>
              <a:off x="2214" y="1000"/>
              <a:ext cx="25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56" name="Text Box 40"/>
            <p:cNvSpPr txBox="1">
              <a:spLocks noChangeArrowheads="1"/>
            </p:cNvSpPr>
            <p:nvPr/>
          </p:nvSpPr>
          <p:spPr bwMode="auto">
            <a:xfrm>
              <a:off x="983" y="1245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000066"/>
                  </a:solidFill>
                </a:rPr>
                <a:t>b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37257" name="Text Box 41"/>
            <p:cNvSpPr txBox="1">
              <a:spLocks noChangeArrowheads="1"/>
            </p:cNvSpPr>
            <p:nvPr/>
          </p:nvSpPr>
          <p:spPr bwMode="auto">
            <a:xfrm>
              <a:off x="2330" y="1148"/>
              <a:ext cx="21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000066"/>
                  </a:solidFill>
                </a:rPr>
                <a:t>c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37258" name="Line 42"/>
            <p:cNvSpPr>
              <a:spLocks noChangeShapeType="1"/>
            </p:cNvSpPr>
            <p:nvPr/>
          </p:nvSpPr>
          <p:spPr bwMode="auto">
            <a:xfrm flipV="1">
              <a:off x="475" y="506"/>
              <a:ext cx="0" cy="28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59" name="Line 43"/>
            <p:cNvSpPr>
              <a:spLocks noChangeShapeType="1"/>
            </p:cNvSpPr>
            <p:nvPr/>
          </p:nvSpPr>
          <p:spPr bwMode="auto">
            <a:xfrm>
              <a:off x="1119" y="506"/>
              <a:ext cx="0" cy="353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60" name="Line 44"/>
            <p:cNvSpPr>
              <a:spLocks noChangeShapeType="1"/>
            </p:cNvSpPr>
            <p:nvPr/>
          </p:nvSpPr>
          <p:spPr bwMode="auto">
            <a:xfrm>
              <a:off x="1095" y="1962"/>
              <a:ext cx="0" cy="37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61" name="Line 45"/>
            <p:cNvSpPr>
              <a:spLocks noChangeShapeType="1"/>
            </p:cNvSpPr>
            <p:nvPr/>
          </p:nvSpPr>
          <p:spPr bwMode="auto">
            <a:xfrm>
              <a:off x="1534" y="1601"/>
              <a:ext cx="25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62" name="Line 46"/>
            <p:cNvSpPr>
              <a:spLocks noChangeShapeType="1"/>
            </p:cNvSpPr>
            <p:nvPr/>
          </p:nvSpPr>
          <p:spPr bwMode="auto">
            <a:xfrm>
              <a:off x="2184" y="1992"/>
              <a:ext cx="0" cy="33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63" name="Line 47"/>
            <p:cNvSpPr>
              <a:spLocks noChangeShapeType="1"/>
            </p:cNvSpPr>
            <p:nvPr/>
          </p:nvSpPr>
          <p:spPr bwMode="auto">
            <a:xfrm flipV="1">
              <a:off x="2536" y="718"/>
              <a:ext cx="0" cy="49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64" name="Line 48"/>
            <p:cNvSpPr>
              <a:spLocks noChangeShapeType="1"/>
            </p:cNvSpPr>
            <p:nvPr/>
          </p:nvSpPr>
          <p:spPr bwMode="auto">
            <a:xfrm flipH="1">
              <a:off x="1828" y="365"/>
              <a:ext cx="32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65" name="Text Box 49"/>
            <p:cNvSpPr txBox="1">
              <a:spLocks noChangeArrowheads="1"/>
            </p:cNvSpPr>
            <p:nvPr/>
          </p:nvSpPr>
          <p:spPr bwMode="auto">
            <a:xfrm>
              <a:off x="300" y="180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1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7266" name="Text Box 50"/>
            <p:cNvSpPr txBox="1">
              <a:spLocks noChangeArrowheads="1"/>
            </p:cNvSpPr>
            <p:nvPr/>
          </p:nvSpPr>
          <p:spPr bwMode="auto">
            <a:xfrm>
              <a:off x="840" y="436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2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7267" name="Text Box 51"/>
            <p:cNvSpPr txBox="1">
              <a:spLocks noChangeArrowheads="1"/>
            </p:cNvSpPr>
            <p:nvPr/>
          </p:nvSpPr>
          <p:spPr bwMode="auto">
            <a:xfrm>
              <a:off x="1764" y="1456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4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7268" name="Text Box 52"/>
            <p:cNvSpPr txBox="1">
              <a:spLocks noChangeArrowheads="1"/>
            </p:cNvSpPr>
            <p:nvPr/>
          </p:nvSpPr>
          <p:spPr bwMode="auto">
            <a:xfrm>
              <a:off x="888" y="1672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5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7269" name="Text Box 53"/>
            <p:cNvSpPr txBox="1">
              <a:spLocks noChangeArrowheads="1"/>
            </p:cNvSpPr>
            <p:nvPr/>
          </p:nvSpPr>
          <p:spPr bwMode="auto">
            <a:xfrm>
              <a:off x="1997" y="1655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6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7270" name="Rectangle 54"/>
            <p:cNvSpPr>
              <a:spLocks noChangeArrowheads="1"/>
            </p:cNvSpPr>
            <p:nvPr/>
          </p:nvSpPr>
          <p:spPr bwMode="auto">
            <a:xfrm>
              <a:off x="1312" y="191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5</a:t>
              </a:r>
              <a:endParaRPr lang="en-US" altLang="zh-CN" sz="2800"/>
            </a:p>
          </p:txBody>
        </p:sp>
        <p:sp>
          <p:nvSpPr>
            <p:cNvPr id="137271" name="Rectangle 55"/>
            <p:cNvSpPr>
              <a:spLocks noChangeArrowheads="1"/>
            </p:cNvSpPr>
            <p:nvPr/>
          </p:nvSpPr>
          <p:spPr bwMode="auto">
            <a:xfrm>
              <a:off x="1587" y="987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137272" name="Rectangle 56"/>
            <p:cNvSpPr>
              <a:spLocks noChangeArrowheads="1"/>
            </p:cNvSpPr>
            <p:nvPr/>
          </p:nvSpPr>
          <p:spPr bwMode="auto">
            <a:xfrm>
              <a:off x="1248" y="577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37273" name="Rectangle 57"/>
            <p:cNvSpPr>
              <a:spLocks noChangeArrowheads="1"/>
            </p:cNvSpPr>
            <p:nvPr/>
          </p:nvSpPr>
          <p:spPr bwMode="auto">
            <a:xfrm>
              <a:off x="636" y="88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37276" name="Text Box 60"/>
            <p:cNvSpPr txBox="1">
              <a:spLocks noChangeArrowheads="1"/>
            </p:cNvSpPr>
            <p:nvPr/>
          </p:nvSpPr>
          <p:spPr bwMode="auto">
            <a:xfrm>
              <a:off x="1920" y="816"/>
              <a:ext cx="3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/>
                <a:t>U</a:t>
              </a:r>
              <a:r>
                <a:rPr lang="en-US" altLang="zh-CN" sz="2800" baseline="-25000"/>
                <a:t>x</a:t>
              </a:r>
              <a:endParaRPr lang="en-US" altLang="zh-CN" sz="2800"/>
            </a:p>
          </p:txBody>
        </p:sp>
        <p:sp>
          <p:nvSpPr>
            <p:cNvPr id="137277" name="Oval 61"/>
            <p:cNvSpPr>
              <a:spLocks noChangeArrowheads="1"/>
            </p:cNvSpPr>
            <p:nvPr/>
          </p:nvSpPr>
          <p:spPr bwMode="auto">
            <a:xfrm>
              <a:off x="1212" y="244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78" name="Oval 62"/>
            <p:cNvSpPr>
              <a:spLocks noChangeArrowheads="1"/>
            </p:cNvSpPr>
            <p:nvPr/>
          </p:nvSpPr>
          <p:spPr bwMode="auto">
            <a:xfrm>
              <a:off x="1212" y="39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79" name="Oval 63"/>
            <p:cNvSpPr>
              <a:spLocks noChangeArrowheads="1"/>
            </p:cNvSpPr>
            <p:nvPr/>
          </p:nvSpPr>
          <p:spPr bwMode="auto">
            <a:xfrm>
              <a:off x="2316" y="139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80" name="Oval 64"/>
            <p:cNvSpPr>
              <a:spLocks noChangeArrowheads="1"/>
            </p:cNvSpPr>
            <p:nvPr/>
          </p:nvSpPr>
          <p:spPr bwMode="auto">
            <a:xfrm>
              <a:off x="1212" y="139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81" name="Text Box 65"/>
            <p:cNvSpPr txBox="1">
              <a:spLocks noChangeArrowheads="1"/>
            </p:cNvSpPr>
            <p:nvPr/>
          </p:nvSpPr>
          <p:spPr bwMode="auto">
            <a:xfrm>
              <a:off x="1128" y="112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000066"/>
                  </a:solidFill>
                </a:rPr>
                <a:t>a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37282" name="Text Box 66"/>
            <p:cNvSpPr txBox="1">
              <a:spLocks noChangeArrowheads="1"/>
            </p:cNvSpPr>
            <p:nvPr/>
          </p:nvSpPr>
          <p:spPr bwMode="auto">
            <a:xfrm>
              <a:off x="2532" y="904"/>
              <a:ext cx="33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CC00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CC0000"/>
                  </a:solidFill>
                </a:rPr>
                <a:t>3s</a:t>
              </a:r>
              <a:endParaRPr lang="en-US" altLang="zh-CN" sz="2800">
                <a:solidFill>
                  <a:srgbClr val="CC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3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7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7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2"/>
          <p:cNvSpPr txBox="1">
            <a:spLocks noChangeArrowheads="1"/>
          </p:cNvSpPr>
          <p:nvPr/>
        </p:nvSpPr>
        <p:spPr bwMode="auto">
          <a:xfrm>
            <a:off x="2495550" y="52388"/>
            <a:ext cx="34067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 sz="3600">
                <a:solidFill>
                  <a:srgbClr val="0000FF"/>
                </a:solidFill>
                <a:ea typeface="隶书" panose="02010509060101010101" pitchFamily="49" charset="-122"/>
              </a:rPr>
              <a:t>支路电流法小结</a:t>
            </a:r>
          </a:p>
        </p:txBody>
      </p:sp>
      <p:grpSp>
        <p:nvGrpSpPr>
          <p:cNvPr id="138301" name="Group 61"/>
          <p:cNvGrpSpPr>
            <a:grpSpLocks/>
          </p:cNvGrpSpPr>
          <p:nvPr/>
        </p:nvGrpSpPr>
        <p:grpSpPr bwMode="auto">
          <a:xfrm>
            <a:off x="0" y="623888"/>
            <a:ext cx="9144000" cy="6324600"/>
            <a:chOff x="0" y="393"/>
            <a:chExt cx="5760" cy="3984"/>
          </a:xfrm>
        </p:grpSpPr>
        <p:sp>
          <p:nvSpPr>
            <p:cNvPr id="138243" name="Line 3"/>
            <p:cNvSpPr>
              <a:spLocks noChangeShapeType="1"/>
            </p:cNvSpPr>
            <p:nvPr/>
          </p:nvSpPr>
          <p:spPr bwMode="auto">
            <a:xfrm flipV="1">
              <a:off x="0" y="717"/>
              <a:ext cx="5712" cy="1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44" name="Line 4"/>
            <p:cNvSpPr>
              <a:spLocks noChangeShapeType="1"/>
            </p:cNvSpPr>
            <p:nvPr/>
          </p:nvSpPr>
          <p:spPr bwMode="auto">
            <a:xfrm>
              <a:off x="1920" y="431"/>
              <a:ext cx="0" cy="394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45" name="Line 5"/>
            <p:cNvSpPr>
              <a:spLocks noChangeShapeType="1"/>
            </p:cNvSpPr>
            <p:nvPr/>
          </p:nvSpPr>
          <p:spPr bwMode="auto">
            <a:xfrm>
              <a:off x="0" y="1689"/>
              <a:ext cx="5712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46" name="Line 6"/>
            <p:cNvSpPr>
              <a:spLocks noChangeShapeType="1"/>
            </p:cNvSpPr>
            <p:nvPr/>
          </p:nvSpPr>
          <p:spPr bwMode="auto">
            <a:xfrm>
              <a:off x="0" y="4041"/>
              <a:ext cx="576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47" name="Line 7"/>
            <p:cNvSpPr>
              <a:spLocks noChangeShapeType="1"/>
            </p:cNvSpPr>
            <p:nvPr/>
          </p:nvSpPr>
          <p:spPr bwMode="auto">
            <a:xfrm>
              <a:off x="0" y="2553"/>
              <a:ext cx="576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48" name="Text Box 8"/>
            <p:cNvSpPr txBox="1">
              <a:spLocks noChangeArrowheads="1"/>
            </p:cNvSpPr>
            <p:nvPr/>
          </p:nvSpPr>
          <p:spPr bwMode="auto">
            <a:xfrm>
              <a:off x="720" y="393"/>
              <a:ext cx="8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解题步骤</a:t>
              </a:r>
            </a:p>
          </p:txBody>
        </p:sp>
        <p:sp>
          <p:nvSpPr>
            <p:cNvPr id="138249" name="Text Box 9"/>
            <p:cNvSpPr txBox="1">
              <a:spLocks noChangeArrowheads="1"/>
            </p:cNvSpPr>
            <p:nvPr/>
          </p:nvSpPr>
          <p:spPr bwMode="auto">
            <a:xfrm>
              <a:off x="3216" y="423"/>
              <a:ext cx="10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结论与引申</a:t>
              </a:r>
            </a:p>
          </p:txBody>
        </p:sp>
      </p:grpSp>
      <p:grpSp>
        <p:nvGrpSpPr>
          <p:cNvPr id="138302" name="Group 62"/>
          <p:cNvGrpSpPr>
            <a:grpSpLocks/>
          </p:cNvGrpSpPr>
          <p:nvPr/>
        </p:nvGrpSpPr>
        <p:grpSpPr bwMode="auto">
          <a:xfrm>
            <a:off x="228600" y="1233488"/>
            <a:ext cx="2778125" cy="895350"/>
            <a:chOff x="144" y="777"/>
            <a:chExt cx="1750" cy="564"/>
          </a:xfrm>
        </p:grpSpPr>
        <p:sp>
          <p:nvSpPr>
            <p:cNvPr id="138251" name="Text Box 11"/>
            <p:cNvSpPr txBox="1">
              <a:spLocks noChangeArrowheads="1"/>
            </p:cNvSpPr>
            <p:nvPr/>
          </p:nvSpPr>
          <p:spPr bwMode="auto">
            <a:xfrm>
              <a:off x="144" y="825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1</a:t>
              </a:r>
            </a:p>
          </p:txBody>
        </p:sp>
        <p:sp>
          <p:nvSpPr>
            <p:cNvPr id="138253" name="Text Box 13"/>
            <p:cNvSpPr txBox="1">
              <a:spLocks noChangeArrowheads="1"/>
            </p:cNvSpPr>
            <p:nvPr/>
          </p:nvSpPr>
          <p:spPr bwMode="auto">
            <a:xfrm>
              <a:off x="432" y="777"/>
              <a:ext cx="1462" cy="5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>
                <a:lnSpc>
                  <a:spcPct val="110000"/>
                </a:lnSpc>
              </a:pPr>
              <a:r>
                <a:rPr lang="zh-CN" altLang="en-US"/>
                <a:t>对每一支路假设</a:t>
              </a:r>
            </a:p>
            <a:p>
              <a:pPr algn="l" eaLnBrk="1" hangingPunct="1">
                <a:lnSpc>
                  <a:spcPct val="110000"/>
                </a:lnSpc>
              </a:pPr>
              <a:r>
                <a:rPr lang="zh-CN" altLang="en-US"/>
                <a:t>一未知电流</a:t>
              </a:r>
            </a:p>
          </p:txBody>
        </p:sp>
      </p:grpSp>
      <p:grpSp>
        <p:nvGrpSpPr>
          <p:cNvPr id="138308" name="Group 68"/>
          <p:cNvGrpSpPr>
            <a:grpSpLocks/>
          </p:cNvGrpSpPr>
          <p:nvPr/>
        </p:nvGrpSpPr>
        <p:grpSpPr bwMode="auto">
          <a:xfrm>
            <a:off x="228600" y="6400800"/>
            <a:ext cx="2628900" cy="457200"/>
            <a:chOff x="144" y="4032"/>
            <a:chExt cx="1656" cy="288"/>
          </a:xfrm>
        </p:grpSpPr>
        <p:sp>
          <p:nvSpPr>
            <p:cNvPr id="138257" name="Text Box 17"/>
            <p:cNvSpPr txBox="1">
              <a:spLocks noChangeArrowheads="1"/>
            </p:cNvSpPr>
            <p:nvPr/>
          </p:nvSpPr>
          <p:spPr bwMode="auto">
            <a:xfrm>
              <a:off x="144" y="403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4</a:t>
              </a:r>
            </a:p>
          </p:txBody>
        </p:sp>
        <p:sp>
          <p:nvSpPr>
            <p:cNvPr id="138258" name="Text Box 18"/>
            <p:cNvSpPr txBox="1">
              <a:spLocks noChangeArrowheads="1"/>
            </p:cNvSpPr>
            <p:nvPr/>
          </p:nvSpPr>
          <p:spPr bwMode="auto">
            <a:xfrm>
              <a:off x="528" y="4032"/>
              <a:ext cx="12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zh-CN"/>
                <a:t>解联立方程组</a:t>
              </a:r>
              <a:endParaRPr lang="zh-CN" altLang="en-US"/>
            </a:p>
          </p:txBody>
        </p:sp>
      </p:grpSp>
      <p:grpSp>
        <p:nvGrpSpPr>
          <p:cNvPr id="138304" name="Group 64"/>
          <p:cNvGrpSpPr>
            <a:grpSpLocks/>
          </p:cNvGrpSpPr>
          <p:nvPr/>
        </p:nvGrpSpPr>
        <p:grpSpPr bwMode="auto">
          <a:xfrm>
            <a:off x="228600" y="2681288"/>
            <a:ext cx="2616200" cy="1414462"/>
            <a:chOff x="144" y="1689"/>
            <a:chExt cx="1648" cy="891"/>
          </a:xfrm>
        </p:grpSpPr>
        <p:sp>
          <p:nvSpPr>
            <p:cNvPr id="138252" name="Text Box 12"/>
            <p:cNvSpPr txBox="1">
              <a:spLocks noChangeArrowheads="1"/>
            </p:cNvSpPr>
            <p:nvPr/>
          </p:nvSpPr>
          <p:spPr bwMode="auto">
            <a:xfrm>
              <a:off x="144" y="1833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</a:p>
          </p:txBody>
        </p:sp>
        <p:grpSp>
          <p:nvGrpSpPr>
            <p:cNvPr id="138254" name="Group 14"/>
            <p:cNvGrpSpPr>
              <a:grpSpLocks/>
            </p:cNvGrpSpPr>
            <p:nvPr/>
          </p:nvGrpSpPr>
          <p:grpSpPr bwMode="auto">
            <a:xfrm>
              <a:off x="528" y="1977"/>
              <a:ext cx="1264" cy="603"/>
              <a:chOff x="528" y="1920"/>
              <a:chExt cx="1264" cy="603"/>
            </a:xfrm>
          </p:grpSpPr>
          <p:sp>
            <p:nvSpPr>
              <p:cNvPr id="138255" name="Text Box 15"/>
              <p:cNvSpPr txBox="1">
                <a:spLocks noChangeArrowheads="1"/>
              </p:cNvSpPr>
              <p:nvPr/>
            </p:nvSpPr>
            <p:spPr bwMode="auto">
              <a:xfrm>
                <a:off x="528" y="1920"/>
                <a:ext cx="12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zh-CN" altLang="en-US"/>
                  <a:t>对每个节点有</a:t>
                </a:r>
              </a:p>
            </p:txBody>
          </p:sp>
          <p:graphicFrame>
            <p:nvGraphicFramePr>
              <p:cNvPr id="138256" name="Object 16"/>
              <p:cNvGraphicFramePr>
                <a:graphicFrameLocks noChangeAspect="1"/>
              </p:cNvGraphicFramePr>
              <p:nvPr/>
            </p:nvGraphicFramePr>
            <p:xfrm>
              <a:off x="768" y="2208"/>
              <a:ext cx="768" cy="3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8309" name="公式" r:id="rId5" imgW="431640" imgH="177480" progId="Equation.3">
                      <p:embed/>
                    </p:oleObj>
                  </mc:Choice>
                  <mc:Fallback>
                    <p:oleObj name="公式" r:id="rId5" imgW="431640" imgH="177480" progId="Equation.3">
                      <p:embed/>
                      <p:pic>
                        <p:nvPicPr>
                          <p:cNvPr id="0" name="Object 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68" y="2208"/>
                            <a:ext cx="768" cy="31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38263" name="Text Box 23"/>
            <p:cNvSpPr txBox="1">
              <a:spLocks noChangeArrowheads="1"/>
            </p:cNvSpPr>
            <p:nvPr/>
          </p:nvSpPr>
          <p:spPr bwMode="auto">
            <a:xfrm>
              <a:off x="480" y="1689"/>
              <a:ext cx="12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列电流方程：</a:t>
              </a:r>
            </a:p>
          </p:txBody>
        </p:sp>
      </p:grpSp>
      <p:grpSp>
        <p:nvGrpSpPr>
          <p:cNvPr id="138306" name="Group 66"/>
          <p:cNvGrpSpPr>
            <a:grpSpLocks/>
          </p:cNvGrpSpPr>
          <p:nvPr/>
        </p:nvGrpSpPr>
        <p:grpSpPr bwMode="auto">
          <a:xfrm>
            <a:off x="136525" y="4378325"/>
            <a:ext cx="2695575" cy="1889125"/>
            <a:chOff x="86" y="2758"/>
            <a:chExt cx="1698" cy="1190"/>
          </a:xfrm>
        </p:grpSpPr>
        <p:grpSp>
          <p:nvGrpSpPr>
            <p:cNvPr id="138259" name="Group 19"/>
            <p:cNvGrpSpPr>
              <a:grpSpLocks/>
            </p:cNvGrpSpPr>
            <p:nvPr/>
          </p:nvGrpSpPr>
          <p:grpSpPr bwMode="auto">
            <a:xfrm>
              <a:off x="528" y="3177"/>
              <a:ext cx="1256" cy="771"/>
              <a:chOff x="528" y="3120"/>
              <a:chExt cx="1256" cy="771"/>
            </a:xfrm>
          </p:grpSpPr>
          <p:sp>
            <p:nvSpPr>
              <p:cNvPr id="138260" name="Text Box 20"/>
              <p:cNvSpPr txBox="1">
                <a:spLocks noChangeArrowheads="1"/>
              </p:cNvSpPr>
              <p:nvPr/>
            </p:nvSpPr>
            <p:spPr bwMode="auto">
              <a:xfrm>
                <a:off x="528" y="3120"/>
                <a:ext cx="125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zh-CN" altLang="en-US"/>
                  <a:t>对每个回路有</a:t>
                </a:r>
              </a:p>
            </p:txBody>
          </p:sp>
          <p:graphicFrame>
            <p:nvGraphicFramePr>
              <p:cNvPr id="138261" name="Object 21"/>
              <p:cNvGraphicFramePr>
                <a:graphicFrameLocks noChangeAspect="1"/>
              </p:cNvGraphicFramePr>
              <p:nvPr/>
            </p:nvGraphicFramePr>
            <p:xfrm>
              <a:off x="672" y="3600"/>
              <a:ext cx="1008" cy="29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8310" name="公式" r:id="rId7" imgW="609480" imgH="177480" progId="Equation.3">
                      <p:embed/>
                    </p:oleObj>
                  </mc:Choice>
                  <mc:Fallback>
                    <p:oleObj name="公式" r:id="rId7" imgW="609480" imgH="177480" progId="Equation.3">
                      <p:embed/>
                      <p:pic>
                        <p:nvPicPr>
                          <p:cNvPr id="0" name="Object 2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72" y="3600"/>
                            <a:ext cx="1008" cy="29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38262" name="Text Box 22"/>
            <p:cNvSpPr txBox="1">
              <a:spLocks noChangeArrowheads="1"/>
            </p:cNvSpPr>
            <p:nvPr/>
          </p:nvSpPr>
          <p:spPr bwMode="auto">
            <a:xfrm>
              <a:off x="86" y="3107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3</a:t>
              </a:r>
            </a:p>
          </p:txBody>
        </p:sp>
        <p:sp>
          <p:nvSpPr>
            <p:cNvPr id="138264" name="Text Box 24"/>
            <p:cNvSpPr txBox="1">
              <a:spLocks noChangeArrowheads="1"/>
            </p:cNvSpPr>
            <p:nvPr/>
          </p:nvSpPr>
          <p:spPr bwMode="auto">
            <a:xfrm>
              <a:off x="470" y="2758"/>
              <a:ext cx="12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列电压方程：</a:t>
              </a:r>
            </a:p>
          </p:txBody>
        </p:sp>
      </p:grpSp>
      <p:grpSp>
        <p:nvGrpSpPr>
          <p:cNvPr id="138268" name="Group 28"/>
          <p:cNvGrpSpPr>
            <a:grpSpLocks/>
          </p:cNvGrpSpPr>
          <p:nvPr/>
        </p:nvGrpSpPr>
        <p:grpSpPr bwMode="auto">
          <a:xfrm>
            <a:off x="7258050" y="2843213"/>
            <a:ext cx="1600200" cy="581025"/>
            <a:chOff x="4560" y="1746"/>
            <a:chExt cx="1008" cy="366"/>
          </a:xfrm>
        </p:grpSpPr>
        <p:grpSp>
          <p:nvGrpSpPr>
            <p:cNvPr id="138269" name="Group 29"/>
            <p:cNvGrpSpPr>
              <a:grpSpLocks/>
            </p:cNvGrpSpPr>
            <p:nvPr/>
          </p:nvGrpSpPr>
          <p:grpSpPr bwMode="auto">
            <a:xfrm>
              <a:off x="4752" y="1776"/>
              <a:ext cx="816" cy="336"/>
              <a:chOff x="4752" y="1776"/>
              <a:chExt cx="816" cy="336"/>
            </a:xfrm>
          </p:grpSpPr>
          <p:sp>
            <p:nvSpPr>
              <p:cNvPr id="138270" name="Rectangle 30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768" cy="336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71" name="Line 31"/>
              <p:cNvSpPr>
                <a:spLocks noChangeShapeType="1"/>
              </p:cNvSpPr>
              <p:nvPr/>
            </p:nvSpPr>
            <p:spPr bwMode="auto">
              <a:xfrm>
                <a:off x="5184" y="1776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72" name="Line 32"/>
              <p:cNvSpPr>
                <a:spLocks noChangeShapeType="1"/>
              </p:cNvSpPr>
              <p:nvPr/>
            </p:nvSpPr>
            <p:spPr bwMode="auto">
              <a:xfrm flipV="1">
                <a:off x="4752" y="1824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73" name="Line 33"/>
              <p:cNvSpPr>
                <a:spLocks noChangeShapeType="1"/>
              </p:cNvSpPr>
              <p:nvPr/>
            </p:nvSpPr>
            <p:spPr bwMode="auto">
              <a:xfrm flipV="1">
                <a:off x="5136" y="1824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74" name="Line 34"/>
              <p:cNvSpPr>
                <a:spLocks noChangeShapeType="1"/>
              </p:cNvSpPr>
              <p:nvPr/>
            </p:nvSpPr>
            <p:spPr bwMode="auto">
              <a:xfrm flipV="1">
                <a:off x="5520" y="1824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8275" name="Text Box 35"/>
            <p:cNvSpPr txBox="1">
              <a:spLocks noChangeArrowheads="1"/>
            </p:cNvSpPr>
            <p:nvPr/>
          </p:nvSpPr>
          <p:spPr bwMode="auto">
            <a:xfrm>
              <a:off x="4560" y="1746"/>
              <a:ext cx="23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b="0" i="1"/>
                <a:t>I</a:t>
              </a:r>
              <a:r>
                <a:rPr lang="en-US" altLang="zh-CN" sz="1800" b="0" baseline="-25000"/>
                <a:t>1</a:t>
              </a:r>
              <a:endParaRPr lang="en-US" altLang="zh-CN" sz="1800" b="0"/>
            </a:p>
          </p:txBody>
        </p:sp>
        <p:sp>
          <p:nvSpPr>
            <p:cNvPr id="138276" name="Text Box 36"/>
            <p:cNvSpPr txBox="1">
              <a:spLocks noChangeArrowheads="1"/>
            </p:cNvSpPr>
            <p:nvPr/>
          </p:nvSpPr>
          <p:spPr bwMode="auto">
            <a:xfrm>
              <a:off x="4896" y="1746"/>
              <a:ext cx="23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b="0" i="1"/>
                <a:t>I</a:t>
              </a:r>
              <a:r>
                <a:rPr lang="en-US" altLang="zh-CN" sz="1800" b="0" baseline="-25000"/>
                <a:t>2</a:t>
              </a:r>
              <a:endParaRPr lang="en-US" altLang="zh-CN" sz="1800" b="0"/>
            </a:p>
          </p:txBody>
        </p:sp>
        <p:sp>
          <p:nvSpPr>
            <p:cNvPr id="138277" name="Text Box 37"/>
            <p:cNvSpPr txBox="1">
              <a:spLocks noChangeArrowheads="1"/>
            </p:cNvSpPr>
            <p:nvPr/>
          </p:nvSpPr>
          <p:spPr bwMode="auto">
            <a:xfrm>
              <a:off x="5280" y="1746"/>
              <a:ext cx="23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b="0" i="1"/>
                <a:t>I</a:t>
              </a:r>
              <a:r>
                <a:rPr lang="en-US" altLang="zh-CN" sz="1800" b="0" baseline="-25000"/>
                <a:t>3</a:t>
              </a:r>
              <a:endParaRPr lang="en-US" altLang="zh-CN" sz="1800" b="0"/>
            </a:p>
          </p:txBody>
        </p:sp>
      </p:grpSp>
      <p:sp>
        <p:nvSpPr>
          <p:cNvPr id="138279" name="Text Box 39"/>
          <p:cNvSpPr txBox="1">
            <a:spLocks noChangeArrowheads="1"/>
          </p:cNvSpPr>
          <p:nvPr/>
        </p:nvSpPr>
        <p:spPr bwMode="auto">
          <a:xfrm>
            <a:off x="3124200" y="1157288"/>
            <a:ext cx="39338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>
              <a:lnSpc>
                <a:spcPct val="120000"/>
              </a:lnSpc>
            </a:pPr>
            <a:r>
              <a:rPr lang="en-US" altLang="zh-CN"/>
              <a:t>1.  </a:t>
            </a:r>
            <a:r>
              <a:rPr lang="zh-CN" altLang="en-US"/>
              <a:t>电流正方向可任意假设。</a:t>
            </a:r>
          </a:p>
        </p:txBody>
      </p:sp>
      <p:grpSp>
        <p:nvGrpSpPr>
          <p:cNvPr id="138281" name="Group 41"/>
          <p:cNvGrpSpPr>
            <a:grpSpLocks/>
          </p:cNvGrpSpPr>
          <p:nvPr/>
        </p:nvGrpSpPr>
        <p:grpSpPr bwMode="auto">
          <a:xfrm>
            <a:off x="3810000" y="5653088"/>
            <a:ext cx="1927225" cy="685800"/>
            <a:chOff x="2400" y="3504"/>
            <a:chExt cx="1214" cy="432"/>
          </a:xfrm>
        </p:grpSpPr>
        <p:sp>
          <p:nvSpPr>
            <p:cNvPr id="138282" name="Rectangle 42"/>
            <p:cNvSpPr>
              <a:spLocks noChangeArrowheads="1"/>
            </p:cNvSpPr>
            <p:nvPr/>
          </p:nvSpPr>
          <p:spPr bwMode="auto">
            <a:xfrm>
              <a:off x="2400" y="3504"/>
              <a:ext cx="1214" cy="43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83" name="Line 43"/>
            <p:cNvSpPr>
              <a:spLocks noChangeShapeType="1"/>
            </p:cNvSpPr>
            <p:nvPr/>
          </p:nvSpPr>
          <p:spPr bwMode="auto">
            <a:xfrm>
              <a:off x="2804" y="3504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84" name="Line 44"/>
            <p:cNvSpPr>
              <a:spLocks noChangeShapeType="1"/>
            </p:cNvSpPr>
            <p:nvPr/>
          </p:nvSpPr>
          <p:spPr bwMode="auto">
            <a:xfrm>
              <a:off x="3210" y="3504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85" name="Freeform 45"/>
            <p:cNvSpPr>
              <a:spLocks/>
            </p:cNvSpPr>
            <p:nvPr/>
          </p:nvSpPr>
          <p:spPr bwMode="auto">
            <a:xfrm>
              <a:off x="2451" y="3576"/>
              <a:ext cx="328" cy="288"/>
            </a:xfrm>
            <a:custGeom>
              <a:avLst/>
              <a:gdLst>
                <a:gd name="T0" fmla="*/ 0 w 312"/>
                <a:gd name="T1" fmla="*/ 96 h 432"/>
                <a:gd name="T2" fmla="*/ 144 w 312"/>
                <a:gd name="T3" fmla="*/ 0 h 432"/>
                <a:gd name="T4" fmla="*/ 288 w 312"/>
                <a:gd name="T5" fmla="*/ 96 h 432"/>
                <a:gd name="T6" fmla="*/ 288 w 312"/>
                <a:gd name="T7" fmla="*/ 336 h 432"/>
                <a:gd name="T8" fmla="*/ 144 w 312"/>
                <a:gd name="T9" fmla="*/ 432 h 432"/>
                <a:gd name="T10" fmla="*/ 0 w 312"/>
                <a:gd name="T11" fmla="*/ 336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432">
                  <a:moveTo>
                    <a:pt x="0" y="96"/>
                  </a:moveTo>
                  <a:cubicBezTo>
                    <a:pt x="48" y="48"/>
                    <a:pt x="96" y="0"/>
                    <a:pt x="144" y="0"/>
                  </a:cubicBezTo>
                  <a:cubicBezTo>
                    <a:pt x="192" y="0"/>
                    <a:pt x="264" y="40"/>
                    <a:pt x="288" y="96"/>
                  </a:cubicBezTo>
                  <a:cubicBezTo>
                    <a:pt x="312" y="152"/>
                    <a:pt x="312" y="280"/>
                    <a:pt x="288" y="336"/>
                  </a:cubicBezTo>
                  <a:cubicBezTo>
                    <a:pt x="264" y="392"/>
                    <a:pt x="192" y="432"/>
                    <a:pt x="144" y="432"/>
                  </a:cubicBezTo>
                  <a:cubicBezTo>
                    <a:pt x="96" y="432"/>
                    <a:pt x="48" y="384"/>
                    <a:pt x="0" y="336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86" name="Freeform 46"/>
            <p:cNvSpPr>
              <a:spLocks/>
            </p:cNvSpPr>
            <p:nvPr/>
          </p:nvSpPr>
          <p:spPr bwMode="auto">
            <a:xfrm>
              <a:off x="2855" y="3576"/>
              <a:ext cx="329" cy="288"/>
            </a:xfrm>
            <a:custGeom>
              <a:avLst/>
              <a:gdLst>
                <a:gd name="T0" fmla="*/ 0 w 312"/>
                <a:gd name="T1" fmla="*/ 96 h 432"/>
                <a:gd name="T2" fmla="*/ 144 w 312"/>
                <a:gd name="T3" fmla="*/ 0 h 432"/>
                <a:gd name="T4" fmla="*/ 288 w 312"/>
                <a:gd name="T5" fmla="*/ 96 h 432"/>
                <a:gd name="T6" fmla="*/ 288 w 312"/>
                <a:gd name="T7" fmla="*/ 336 h 432"/>
                <a:gd name="T8" fmla="*/ 144 w 312"/>
                <a:gd name="T9" fmla="*/ 432 h 432"/>
                <a:gd name="T10" fmla="*/ 0 w 312"/>
                <a:gd name="T11" fmla="*/ 336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432">
                  <a:moveTo>
                    <a:pt x="0" y="96"/>
                  </a:moveTo>
                  <a:cubicBezTo>
                    <a:pt x="48" y="48"/>
                    <a:pt x="96" y="0"/>
                    <a:pt x="144" y="0"/>
                  </a:cubicBezTo>
                  <a:cubicBezTo>
                    <a:pt x="192" y="0"/>
                    <a:pt x="264" y="40"/>
                    <a:pt x="288" y="96"/>
                  </a:cubicBezTo>
                  <a:cubicBezTo>
                    <a:pt x="312" y="152"/>
                    <a:pt x="312" y="280"/>
                    <a:pt x="288" y="336"/>
                  </a:cubicBezTo>
                  <a:cubicBezTo>
                    <a:pt x="264" y="392"/>
                    <a:pt x="192" y="432"/>
                    <a:pt x="144" y="432"/>
                  </a:cubicBezTo>
                  <a:cubicBezTo>
                    <a:pt x="96" y="432"/>
                    <a:pt x="48" y="384"/>
                    <a:pt x="0" y="336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87" name="Freeform 47"/>
            <p:cNvSpPr>
              <a:spLocks/>
            </p:cNvSpPr>
            <p:nvPr/>
          </p:nvSpPr>
          <p:spPr bwMode="auto">
            <a:xfrm>
              <a:off x="3260" y="3576"/>
              <a:ext cx="329" cy="288"/>
            </a:xfrm>
            <a:custGeom>
              <a:avLst/>
              <a:gdLst>
                <a:gd name="T0" fmla="*/ 0 w 312"/>
                <a:gd name="T1" fmla="*/ 96 h 432"/>
                <a:gd name="T2" fmla="*/ 144 w 312"/>
                <a:gd name="T3" fmla="*/ 0 h 432"/>
                <a:gd name="T4" fmla="*/ 288 w 312"/>
                <a:gd name="T5" fmla="*/ 96 h 432"/>
                <a:gd name="T6" fmla="*/ 288 w 312"/>
                <a:gd name="T7" fmla="*/ 336 h 432"/>
                <a:gd name="T8" fmla="*/ 144 w 312"/>
                <a:gd name="T9" fmla="*/ 432 h 432"/>
                <a:gd name="T10" fmla="*/ 0 w 312"/>
                <a:gd name="T11" fmla="*/ 336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432">
                  <a:moveTo>
                    <a:pt x="0" y="96"/>
                  </a:moveTo>
                  <a:cubicBezTo>
                    <a:pt x="48" y="48"/>
                    <a:pt x="96" y="0"/>
                    <a:pt x="144" y="0"/>
                  </a:cubicBezTo>
                  <a:cubicBezTo>
                    <a:pt x="192" y="0"/>
                    <a:pt x="264" y="40"/>
                    <a:pt x="288" y="96"/>
                  </a:cubicBezTo>
                  <a:cubicBezTo>
                    <a:pt x="312" y="152"/>
                    <a:pt x="312" y="280"/>
                    <a:pt x="288" y="336"/>
                  </a:cubicBezTo>
                  <a:cubicBezTo>
                    <a:pt x="264" y="392"/>
                    <a:pt x="192" y="432"/>
                    <a:pt x="144" y="432"/>
                  </a:cubicBezTo>
                  <a:cubicBezTo>
                    <a:pt x="96" y="432"/>
                    <a:pt x="48" y="384"/>
                    <a:pt x="0" y="336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88" name="Text Box 48"/>
            <p:cNvSpPr txBox="1">
              <a:spLocks noChangeArrowheads="1"/>
            </p:cNvSpPr>
            <p:nvPr/>
          </p:nvSpPr>
          <p:spPr bwMode="auto">
            <a:xfrm>
              <a:off x="2491" y="3595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FF3300"/>
                  </a:solidFill>
                </a:rPr>
                <a:t>#1</a:t>
              </a:r>
            </a:p>
          </p:txBody>
        </p:sp>
        <p:sp>
          <p:nvSpPr>
            <p:cNvPr id="138289" name="Text Box 49"/>
            <p:cNvSpPr txBox="1">
              <a:spLocks noChangeArrowheads="1"/>
            </p:cNvSpPr>
            <p:nvPr/>
          </p:nvSpPr>
          <p:spPr bwMode="auto">
            <a:xfrm>
              <a:off x="2895" y="3595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FF3300"/>
                  </a:solidFill>
                </a:rPr>
                <a:t>#2</a:t>
              </a:r>
            </a:p>
          </p:txBody>
        </p:sp>
        <p:sp>
          <p:nvSpPr>
            <p:cNvPr id="138290" name="Text Box 50"/>
            <p:cNvSpPr txBox="1">
              <a:spLocks noChangeArrowheads="1"/>
            </p:cNvSpPr>
            <p:nvPr/>
          </p:nvSpPr>
          <p:spPr bwMode="auto">
            <a:xfrm>
              <a:off x="3250" y="3595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FF3300"/>
                  </a:solidFill>
                </a:rPr>
                <a:t>#3</a:t>
              </a:r>
            </a:p>
          </p:txBody>
        </p:sp>
      </p:grpSp>
      <p:sp>
        <p:nvSpPr>
          <p:cNvPr id="138291" name="Text Box 51"/>
          <p:cNvSpPr txBox="1">
            <a:spLocks noChangeArrowheads="1"/>
          </p:cNvSpPr>
          <p:nvPr/>
        </p:nvSpPr>
        <p:spPr bwMode="auto">
          <a:xfrm>
            <a:off x="3416300" y="6400800"/>
            <a:ext cx="570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根据未知数的正负决定电流的实际方向。</a:t>
            </a:r>
          </a:p>
        </p:txBody>
      </p:sp>
      <p:grpSp>
        <p:nvGrpSpPr>
          <p:cNvPr id="138303" name="Group 63"/>
          <p:cNvGrpSpPr>
            <a:grpSpLocks/>
          </p:cNvGrpSpPr>
          <p:nvPr/>
        </p:nvGrpSpPr>
        <p:grpSpPr bwMode="auto">
          <a:xfrm>
            <a:off x="3124200" y="1614488"/>
            <a:ext cx="5565775" cy="990600"/>
            <a:chOff x="1968" y="1017"/>
            <a:chExt cx="3506" cy="624"/>
          </a:xfrm>
        </p:grpSpPr>
        <p:sp>
          <p:nvSpPr>
            <p:cNvPr id="138292" name="Text Box 52"/>
            <p:cNvSpPr txBox="1">
              <a:spLocks noChangeArrowheads="1"/>
            </p:cNvSpPr>
            <p:nvPr/>
          </p:nvSpPr>
          <p:spPr bwMode="auto">
            <a:xfrm>
              <a:off x="1968" y="1017"/>
              <a:ext cx="3506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>
                <a:lnSpc>
                  <a:spcPct val="120000"/>
                </a:lnSpc>
              </a:pPr>
              <a:r>
                <a:rPr lang="en-US" altLang="zh-CN"/>
                <a:t>2.  </a:t>
              </a:r>
              <a:r>
                <a:rPr lang="zh-CN" altLang="en-US"/>
                <a:t>原则上，有</a:t>
              </a:r>
              <a:r>
                <a:rPr lang="en-US" altLang="zh-CN" i="1"/>
                <a:t>B</a:t>
              </a:r>
              <a:r>
                <a:rPr lang="zh-CN" altLang="en-US"/>
                <a:t>个支路就设</a:t>
              </a:r>
              <a:r>
                <a:rPr lang="en-US" altLang="zh-CN" i="1"/>
                <a:t>B</a:t>
              </a:r>
              <a:r>
                <a:rPr lang="zh-CN" altLang="en-US"/>
                <a:t>个未知数。</a:t>
              </a:r>
            </a:p>
          </p:txBody>
        </p:sp>
        <p:sp>
          <p:nvSpPr>
            <p:cNvPr id="138293" name="Text Box 53"/>
            <p:cNvSpPr txBox="1">
              <a:spLocks noChangeArrowheads="1"/>
            </p:cNvSpPr>
            <p:nvPr/>
          </p:nvSpPr>
          <p:spPr bwMode="auto">
            <a:xfrm>
              <a:off x="2448" y="1353"/>
              <a:ext cx="22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66"/>
                  </a:solidFill>
                </a:rPr>
                <a:t> </a:t>
              </a:r>
              <a:r>
                <a:rPr lang="zh-CN" altLang="en-US">
                  <a:solidFill>
                    <a:srgbClr val="0000FF"/>
                  </a:solidFill>
                </a:rPr>
                <a:t>（理想电流源支路除外）</a:t>
              </a:r>
            </a:p>
          </p:txBody>
        </p:sp>
      </p:grpSp>
      <p:sp>
        <p:nvSpPr>
          <p:cNvPr id="138295" name="Text Box 55"/>
          <p:cNvSpPr txBox="1">
            <a:spLocks noChangeArrowheads="1"/>
          </p:cNvSpPr>
          <p:nvPr/>
        </p:nvSpPr>
        <p:spPr bwMode="auto">
          <a:xfrm>
            <a:off x="3124200" y="2743200"/>
            <a:ext cx="2843213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>
              <a:lnSpc>
                <a:spcPct val="130000"/>
              </a:lnSpc>
            </a:pPr>
            <a:r>
              <a:rPr lang="zh-CN" altLang="en-US"/>
              <a:t>若电路有</a:t>
            </a:r>
            <a:r>
              <a:rPr lang="en-US" altLang="zh-CN"/>
              <a:t>N</a:t>
            </a:r>
            <a:r>
              <a:rPr lang="zh-CN" altLang="en-US"/>
              <a:t>个节点，</a:t>
            </a:r>
          </a:p>
        </p:txBody>
      </p:sp>
      <p:grpSp>
        <p:nvGrpSpPr>
          <p:cNvPr id="138305" name="Group 65"/>
          <p:cNvGrpSpPr>
            <a:grpSpLocks/>
          </p:cNvGrpSpPr>
          <p:nvPr/>
        </p:nvGrpSpPr>
        <p:grpSpPr bwMode="auto">
          <a:xfrm>
            <a:off x="3184525" y="3352800"/>
            <a:ext cx="4311650" cy="481013"/>
            <a:chOff x="2006" y="2112"/>
            <a:chExt cx="2716" cy="303"/>
          </a:xfrm>
        </p:grpSpPr>
        <p:sp>
          <p:nvSpPr>
            <p:cNvPr id="138266" name="Text Box 26"/>
            <p:cNvSpPr txBox="1">
              <a:spLocks noChangeArrowheads="1"/>
            </p:cNvSpPr>
            <p:nvPr/>
          </p:nvSpPr>
          <p:spPr bwMode="auto">
            <a:xfrm>
              <a:off x="3072" y="2121"/>
              <a:ext cx="624" cy="29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FF0000"/>
                  </a:solidFill>
                </a:rPr>
                <a:t>(</a:t>
              </a:r>
              <a:r>
                <a:rPr lang="en-US" altLang="zh-CN" i="1">
                  <a:solidFill>
                    <a:srgbClr val="FF0000"/>
                  </a:solidFill>
                </a:rPr>
                <a:t>N</a:t>
              </a:r>
              <a:r>
                <a:rPr lang="en-US" altLang="zh-CN">
                  <a:solidFill>
                    <a:srgbClr val="FF0000"/>
                  </a:solidFill>
                </a:rPr>
                <a:t>-1)</a:t>
              </a:r>
            </a:p>
          </p:txBody>
        </p:sp>
        <p:sp>
          <p:nvSpPr>
            <p:cNvPr id="138296" name="Text Box 56"/>
            <p:cNvSpPr txBox="1">
              <a:spLocks noChangeArrowheads="1"/>
            </p:cNvSpPr>
            <p:nvPr/>
          </p:nvSpPr>
          <p:spPr bwMode="auto">
            <a:xfrm>
              <a:off x="2006" y="2112"/>
              <a:ext cx="27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则可以列出              节点方程。</a:t>
              </a:r>
            </a:p>
          </p:txBody>
        </p:sp>
      </p:grpSp>
      <p:sp>
        <p:nvSpPr>
          <p:cNvPr id="138297" name="Text Box 57"/>
          <p:cNvSpPr txBox="1">
            <a:spLocks noChangeArrowheads="1"/>
          </p:cNvSpPr>
          <p:nvPr/>
        </p:nvSpPr>
        <p:spPr bwMode="auto">
          <a:xfrm>
            <a:off x="3276600" y="5119688"/>
            <a:ext cx="3016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2.  </a:t>
            </a:r>
            <a:r>
              <a:rPr lang="zh-CN" altLang="en-US"/>
              <a:t>独立回路的选择：</a:t>
            </a:r>
          </a:p>
        </p:txBody>
      </p:sp>
      <p:grpSp>
        <p:nvGrpSpPr>
          <p:cNvPr id="138307" name="Group 67"/>
          <p:cNvGrpSpPr>
            <a:grpSpLocks/>
          </p:cNvGrpSpPr>
          <p:nvPr/>
        </p:nvGrpSpPr>
        <p:grpSpPr bwMode="auto">
          <a:xfrm>
            <a:off x="3346450" y="4148138"/>
            <a:ext cx="5251450" cy="947737"/>
            <a:chOff x="2108" y="2613"/>
            <a:chExt cx="3308" cy="597"/>
          </a:xfrm>
        </p:grpSpPr>
        <p:sp>
          <p:nvSpPr>
            <p:cNvPr id="138280" name="Text Box 40"/>
            <p:cNvSpPr txBox="1">
              <a:spLocks noChangeArrowheads="1"/>
            </p:cNvSpPr>
            <p:nvPr/>
          </p:nvSpPr>
          <p:spPr bwMode="auto">
            <a:xfrm>
              <a:off x="2108" y="2613"/>
              <a:ext cx="1369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>
                <a:lnSpc>
                  <a:spcPct val="130000"/>
                </a:lnSpc>
              </a:pPr>
              <a:r>
                <a:rPr lang="en-US" altLang="zh-CN"/>
                <a:t>1.  </a:t>
              </a:r>
              <a:r>
                <a:rPr lang="zh-CN" altLang="en-US"/>
                <a:t>未知数</a:t>
              </a:r>
              <a:r>
                <a:rPr lang="en-US" altLang="zh-CN"/>
                <a:t>=</a:t>
              </a:r>
              <a:r>
                <a:rPr lang="en-US" altLang="zh-CN" i="1"/>
                <a:t>B</a:t>
              </a:r>
              <a:r>
                <a:rPr lang="zh-CN" altLang="en-US"/>
                <a:t>，</a:t>
              </a:r>
            </a:p>
          </p:txBody>
        </p:sp>
        <p:sp>
          <p:nvSpPr>
            <p:cNvPr id="138298" name="Text Box 58"/>
            <p:cNvSpPr txBox="1">
              <a:spLocks noChangeArrowheads="1"/>
            </p:cNvSpPr>
            <p:nvPr/>
          </p:nvSpPr>
          <p:spPr bwMode="auto">
            <a:xfrm>
              <a:off x="3337" y="2625"/>
              <a:ext cx="2079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>
                <a:lnSpc>
                  <a:spcPct val="130000"/>
                </a:lnSpc>
              </a:pPr>
              <a:r>
                <a:rPr lang="zh-CN" altLang="en-US"/>
                <a:t>已有</a:t>
              </a:r>
              <a:r>
                <a:rPr lang="en-US" altLang="zh-CN"/>
                <a:t>(</a:t>
              </a:r>
              <a:r>
                <a:rPr lang="en-US" altLang="zh-CN" i="1"/>
                <a:t>N</a:t>
              </a:r>
              <a:r>
                <a:rPr lang="en-US" altLang="zh-CN"/>
                <a:t>-1)</a:t>
              </a:r>
              <a:r>
                <a:rPr lang="zh-CN" altLang="zh-CN"/>
                <a:t>个节点方程，</a:t>
              </a:r>
              <a:endParaRPr lang="zh-CN" altLang="en-US"/>
            </a:p>
          </p:txBody>
        </p:sp>
        <p:sp>
          <p:nvSpPr>
            <p:cNvPr id="138299" name="Text Box 59"/>
            <p:cNvSpPr txBox="1">
              <a:spLocks noChangeArrowheads="1"/>
            </p:cNvSpPr>
            <p:nvPr/>
          </p:nvSpPr>
          <p:spPr bwMode="auto">
            <a:xfrm>
              <a:off x="2678" y="2883"/>
              <a:ext cx="255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zh-CN"/>
                <a:t> 需补足 </a:t>
              </a:r>
              <a:r>
                <a:rPr lang="en-US" altLang="zh-CN" i="1">
                  <a:solidFill>
                    <a:srgbClr val="FF0000"/>
                  </a:solidFill>
                </a:rPr>
                <a:t>B</a:t>
              </a:r>
              <a:r>
                <a:rPr lang="en-US" altLang="zh-CN">
                  <a:solidFill>
                    <a:srgbClr val="FF0000"/>
                  </a:solidFill>
                </a:rPr>
                <a:t> </a:t>
              </a:r>
              <a:r>
                <a:rPr lang="en-US" altLang="zh-CN" sz="2800">
                  <a:solidFill>
                    <a:srgbClr val="FF0000"/>
                  </a:solidFill>
                </a:rPr>
                <a:t>-</a:t>
              </a:r>
              <a:r>
                <a:rPr lang="zh-CN" altLang="en-US">
                  <a:solidFill>
                    <a:srgbClr val="FF0000"/>
                  </a:solidFill>
                </a:rPr>
                <a:t>（</a:t>
              </a:r>
              <a:r>
                <a:rPr lang="en-US" altLang="zh-CN" i="1">
                  <a:solidFill>
                    <a:srgbClr val="FF0000"/>
                  </a:solidFill>
                </a:rPr>
                <a:t>N</a:t>
              </a:r>
              <a:r>
                <a:rPr lang="en-US" altLang="zh-CN">
                  <a:solidFill>
                    <a:srgbClr val="FF0000"/>
                  </a:solidFill>
                </a:rPr>
                <a:t> </a:t>
              </a:r>
              <a:r>
                <a:rPr lang="en-US" altLang="zh-CN" sz="2800">
                  <a:solidFill>
                    <a:srgbClr val="FF0000"/>
                  </a:solidFill>
                </a:rPr>
                <a:t>-</a:t>
              </a:r>
              <a:r>
                <a:rPr lang="en-US" altLang="zh-CN">
                  <a:solidFill>
                    <a:srgbClr val="FF0000"/>
                  </a:solidFill>
                </a:rPr>
                <a:t>1</a:t>
              </a:r>
              <a:r>
                <a:rPr lang="zh-CN" altLang="en-US">
                  <a:solidFill>
                    <a:srgbClr val="FF0000"/>
                  </a:solidFill>
                </a:rPr>
                <a:t>）</a:t>
              </a:r>
              <a:r>
                <a:rPr lang="zh-CN" altLang="zh-CN"/>
                <a:t>个方程。</a:t>
              </a:r>
              <a:endParaRPr lang="zh-CN" altLang="en-US"/>
            </a:p>
          </p:txBody>
        </p:sp>
      </p:grpSp>
      <p:sp>
        <p:nvSpPr>
          <p:cNvPr id="138300" name="Text Box 60"/>
          <p:cNvSpPr txBox="1">
            <a:spLocks noChangeArrowheads="1"/>
          </p:cNvSpPr>
          <p:nvPr/>
        </p:nvSpPr>
        <p:spPr bwMode="auto">
          <a:xfrm>
            <a:off x="6137275" y="5711825"/>
            <a:ext cx="2339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一般按网孔选择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8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83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8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8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383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8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8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38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383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3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38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8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8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300"/>
                                        <p:tgtEl>
                                          <p:spTgt spid="138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138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38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 autoUpdateAnimBg="0"/>
      <p:bldP spid="138279" grpId="0" autoUpdateAnimBg="0"/>
      <p:bldP spid="138291" grpId="0" autoUpdateAnimBg="0"/>
      <p:bldP spid="138295" grpId="0" autoUpdateAnimBg="0"/>
      <p:bldP spid="138297" grpId="0" autoUpdateAnimBg="0"/>
      <p:bldP spid="13830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ext Box 2" descr="羊皮纸"/>
          <p:cNvSpPr txBox="1">
            <a:spLocks noChangeArrowheads="1"/>
          </p:cNvSpPr>
          <p:nvPr/>
        </p:nvSpPr>
        <p:spPr bwMode="auto">
          <a:xfrm>
            <a:off x="2057400" y="228600"/>
            <a:ext cx="3856038" cy="579438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 sz="3200" u="sng">
                <a:solidFill>
                  <a:srgbClr val="0000FF"/>
                </a:solidFill>
                <a:ea typeface="楷体_GB2312" pitchFamily="49" charset="-122"/>
              </a:rPr>
              <a:t>支路电流法的优缺点</a:t>
            </a:r>
          </a:p>
        </p:txBody>
      </p:sp>
      <p:sp>
        <p:nvSpPr>
          <p:cNvPr id="132099" name="Text Box 3"/>
          <p:cNvSpPr txBox="1">
            <a:spLocks noChangeArrowheads="1"/>
          </p:cNvSpPr>
          <p:nvPr/>
        </p:nvSpPr>
        <p:spPr bwMode="auto">
          <a:xfrm>
            <a:off x="762000" y="914400"/>
            <a:ext cx="7677150" cy="188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40000"/>
              </a:lnSpc>
            </a:pPr>
            <a:r>
              <a:rPr lang="zh-CN" altLang="en-US" sz="2800">
                <a:solidFill>
                  <a:srgbClr val="FF0000"/>
                </a:solidFill>
              </a:rPr>
              <a:t>优点：</a:t>
            </a:r>
            <a:r>
              <a:rPr lang="zh-CN" altLang="en-US" sz="2800"/>
              <a:t>支路电流法是电路分析中最基本的方法之一。只要根据</a:t>
            </a:r>
            <a:r>
              <a:rPr lang="en-US" altLang="zh-CN" sz="2800"/>
              <a:t>KCL</a:t>
            </a:r>
            <a:r>
              <a:rPr lang="zh-CN" altLang="en-US" sz="2800"/>
              <a:t>、</a:t>
            </a:r>
            <a:r>
              <a:rPr lang="en-US" altLang="zh-CN" sz="2800"/>
              <a:t>KVL</a:t>
            </a:r>
            <a:r>
              <a:rPr lang="zh-CN" altLang="en-US" sz="2800"/>
              <a:t>定律、欧 姆定律列方程，就能得出结果。</a:t>
            </a:r>
          </a:p>
        </p:txBody>
      </p:sp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762000" y="2819400"/>
            <a:ext cx="8077200" cy="137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</a:rPr>
              <a:t>缺点：</a:t>
            </a:r>
            <a:r>
              <a:rPr lang="zh-CN" altLang="en-US" sz="2800"/>
              <a:t>电路中支路数多时，所需方程的个数较多，求解不方便。</a:t>
            </a:r>
          </a:p>
        </p:txBody>
      </p:sp>
      <p:sp>
        <p:nvSpPr>
          <p:cNvPr id="132101" name="Text Box 5"/>
          <p:cNvSpPr txBox="1">
            <a:spLocks noChangeArrowheads="1"/>
          </p:cNvSpPr>
          <p:nvPr/>
        </p:nvSpPr>
        <p:spPr bwMode="auto">
          <a:xfrm>
            <a:off x="5334000" y="4953000"/>
            <a:ext cx="2184400" cy="10509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>
              <a:lnSpc>
                <a:spcPct val="130000"/>
              </a:lnSpc>
            </a:pPr>
            <a:r>
              <a:rPr lang="zh-CN" altLang="en-US">
                <a:solidFill>
                  <a:srgbClr val="0000FF"/>
                </a:solidFill>
              </a:rPr>
              <a:t>支路数 </a:t>
            </a:r>
            <a:r>
              <a:rPr lang="en-US" altLang="zh-CN" i="1">
                <a:solidFill>
                  <a:srgbClr val="0000FF"/>
                </a:solidFill>
              </a:rPr>
              <a:t>B</a:t>
            </a:r>
            <a:r>
              <a:rPr lang="en-US" altLang="zh-CN">
                <a:solidFill>
                  <a:srgbClr val="0000FF"/>
                </a:solidFill>
              </a:rPr>
              <a:t>=4</a:t>
            </a:r>
          </a:p>
          <a:p>
            <a:pPr algn="l" eaLnBrk="1" hangingPunct="1">
              <a:lnSpc>
                <a:spcPct val="130000"/>
              </a:lnSpc>
            </a:pPr>
            <a:r>
              <a:rPr lang="zh-CN" altLang="en-US">
                <a:solidFill>
                  <a:srgbClr val="0000FF"/>
                </a:solidFill>
              </a:rPr>
              <a:t>须列</a:t>
            </a:r>
            <a:r>
              <a:rPr lang="en-US" altLang="zh-CN">
                <a:solidFill>
                  <a:srgbClr val="0000FF"/>
                </a:solidFill>
              </a:rPr>
              <a:t>4</a:t>
            </a:r>
            <a:r>
              <a:rPr lang="zh-CN" altLang="en-US">
                <a:solidFill>
                  <a:srgbClr val="0000FF"/>
                </a:solidFill>
              </a:rPr>
              <a:t>个方程式</a:t>
            </a:r>
          </a:p>
        </p:txBody>
      </p:sp>
      <p:grpSp>
        <p:nvGrpSpPr>
          <p:cNvPr id="132102" name="Group 6"/>
          <p:cNvGrpSpPr>
            <a:grpSpLocks/>
          </p:cNvGrpSpPr>
          <p:nvPr/>
        </p:nvGrpSpPr>
        <p:grpSpPr bwMode="auto">
          <a:xfrm>
            <a:off x="1600200" y="4702175"/>
            <a:ext cx="2743200" cy="1546225"/>
            <a:chOff x="864" y="3078"/>
            <a:chExt cx="1728" cy="974"/>
          </a:xfrm>
        </p:grpSpPr>
        <p:sp>
          <p:nvSpPr>
            <p:cNvPr id="132103" name="Text Box 7"/>
            <p:cNvSpPr txBox="1">
              <a:spLocks noChangeArrowheads="1"/>
            </p:cNvSpPr>
            <p:nvPr/>
          </p:nvSpPr>
          <p:spPr bwMode="auto">
            <a:xfrm>
              <a:off x="1680" y="307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>
                  <a:solidFill>
                    <a:srgbClr val="FF3300"/>
                  </a:solidFill>
                </a:rPr>
                <a:t>a</a:t>
              </a:r>
            </a:p>
          </p:txBody>
        </p:sp>
        <p:sp>
          <p:nvSpPr>
            <p:cNvPr id="132104" name="Text Box 8"/>
            <p:cNvSpPr txBox="1">
              <a:spLocks noChangeArrowheads="1"/>
            </p:cNvSpPr>
            <p:nvPr/>
          </p:nvSpPr>
          <p:spPr bwMode="auto">
            <a:xfrm>
              <a:off x="1632" y="376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>
                  <a:solidFill>
                    <a:srgbClr val="FF3300"/>
                  </a:solidFill>
                </a:rPr>
                <a:t>b</a:t>
              </a:r>
            </a:p>
          </p:txBody>
        </p:sp>
        <p:sp>
          <p:nvSpPr>
            <p:cNvPr id="132105" name="Oval 9"/>
            <p:cNvSpPr>
              <a:spLocks noChangeArrowheads="1"/>
            </p:cNvSpPr>
            <p:nvPr/>
          </p:nvSpPr>
          <p:spPr bwMode="auto">
            <a:xfrm>
              <a:off x="864" y="3672"/>
              <a:ext cx="192" cy="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06" name="Line 10"/>
            <p:cNvSpPr>
              <a:spLocks noChangeShapeType="1"/>
            </p:cNvSpPr>
            <p:nvPr/>
          </p:nvSpPr>
          <p:spPr bwMode="auto">
            <a:xfrm>
              <a:off x="960" y="3144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07" name="Rectangle 11"/>
            <p:cNvSpPr>
              <a:spLocks noChangeArrowheads="1"/>
            </p:cNvSpPr>
            <p:nvPr/>
          </p:nvSpPr>
          <p:spPr bwMode="auto">
            <a:xfrm>
              <a:off x="912" y="3336"/>
              <a:ext cx="96" cy="19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32108" name="Group 12"/>
            <p:cNvGrpSpPr>
              <a:grpSpLocks/>
            </p:cNvGrpSpPr>
            <p:nvPr/>
          </p:nvGrpSpPr>
          <p:grpSpPr bwMode="auto">
            <a:xfrm>
              <a:off x="1392" y="3144"/>
              <a:ext cx="192" cy="864"/>
              <a:chOff x="1440" y="1776"/>
              <a:chExt cx="192" cy="864"/>
            </a:xfrm>
          </p:grpSpPr>
          <p:sp>
            <p:nvSpPr>
              <p:cNvPr id="132109" name="Oval 13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192" cy="192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10" name="Line 14"/>
              <p:cNvSpPr>
                <a:spLocks noChangeShapeType="1"/>
              </p:cNvSpPr>
              <p:nvPr/>
            </p:nvSpPr>
            <p:spPr bwMode="auto">
              <a:xfrm>
                <a:off x="1536" y="1776"/>
                <a:ext cx="0" cy="86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11" name="Rectangle 15"/>
              <p:cNvSpPr>
                <a:spLocks noChangeArrowheads="1"/>
              </p:cNvSpPr>
              <p:nvPr/>
            </p:nvSpPr>
            <p:spPr bwMode="auto">
              <a:xfrm>
                <a:off x="1488" y="1968"/>
                <a:ext cx="96" cy="19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32112" name="Group 16"/>
            <p:cNvGrpSpPr>
              <a:grpSpLocks/>
            </p:cNvGrpSpPr>
            <p:nvPr/>
          </p:nvGrpSpPr>
          <p:grpSpPr bwMode="auto">
            <a:xfrm>
              <a:off x="1920" y="3144"/>
              <a:ext cx="192" cy="864"/>
              <a:chOff x="1440" y="1776"/>
              <a:chExt cx="192" cy="864"/>
            </a:xfrm>
          </p:grpSpPr>
          <p:sp>
            <p:nvSpPr>
              <p:cNvPr id="132113" name="Oval 17"/>
              <p:cNvSpPr>
                <a:spLocks noChangeArrowheads="1"/>
              </p:cNvSpPr>
              <p:nvPr/>
            </p:nvSpPr>
            <p:spPr bwMode="auto">
              <a:xfrm>
                <a:off x="1440" y="2304"/>
                <a:ext cx="192" cy="192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14" name="Line 18"/>
              <p:cNvSpPr>
                <a:spLocks noChangeShapeType="1"/>
              </p:cNvSpPr>
              <p:nvPr/>
            </p:nvSpPr>
            <p:spPr bwMode="auto">
              <a:xfrm>
                <a:off x="1536" y="1776"/>
                <a:ext cx="0" cy="86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15" name="Rectangle 19"/>
              <p:cNvSpPr>
                <a:spLocks noChangeArrowheads="1"/>
              </p:cNvSpPr>
              <p:nvPr/>
            </p:nvSpPr>
            <p:spPr bwMode="auto">
              <a:xfrm>
                <a:off x="1488" y="1968"/>
                <a:ext cx="96" cy="19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2116" name="Line 20"/>
            <p:cNvSpPr>
              <a:spLocks noChangeShapeType="1"/>
            </p:cNvSpPr>
            <p:nvPr/>
          </p:nvSpPr>
          <p:spPr bwMode="auto">
            <a:xfrm>
              <a:off x="960" y="3144"/>
              <a:ext cx="15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17" name="Line 21"/>
            <p:cNvSpPr>
              <a:spLocks noChangeShapeType="1"/>
            </p:cNvSpPr>
            <p:nvPr/>
          </p:nvSpPr>
          <p:spPr bwMode="auto">
            <a:xfrm>
              <a:off x="960" y="4008"/>
              <a:ext cx="15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18" name="Line 22"/>
            <p:cNvSpPr>
              <a:spLocks noChangeShapeType="1"/>
            </p:cNvSpPr>
            <p:nvPr/>
          </p:nvSpPr>
          <p:spPr bwMode="auto">
            <a:xfrm>
              <a:off x="2544" y="3144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19" name="Rectangle 23"/>
            <p:cNvSpPr>
              <a:spLocks noChangeArrowheads="1"/>
            </p:cNvSpPr>
            <p:nvPr/>
          </p:nvSpPr>
          <p:spPr bwMode="auto">
            <a:xfrm>
              <a:off x="2496" y="3432"/>
              <a:ext cx="96" cy="24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20" name="Oval 24"/>
            <p:cNvSpPr>
              <a:spLocks noChangeArrowheads="1"/>
            </p:cNvSpPr>
            <p:nvPr/>
          </p:nvSpPr>
          <p:spPr bwMode="auto">
            <a:xfrm>
              <a:off x="1452" y="398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21" name="Oval 25"/>
            <p:cNvSpPr>
              <a:spLocks noChangeArrowheads="1"/>
            </p:cNvSpPr>
            <p:nvPr/>
          </p:nvSpPr>
          <p:spPr bwMode="auto">
            <a:xfrm>
              <a:off x="1992" y="398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22" name="Oval 26"/>
            <p:cNvSpPr>
              <a:spLocks noChangeArrowheads="1"/>
            </p:cNvSpPr>
            <p:nvPr/>
          </p:nvSpPr>
          <p:spPr bwMode="auto">
            <a:xfrm>
              <a:off x="1992" y="312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23" name="Oval 27"/>
            <p:cNvSpPr>
              <a:spLocks noChangeArrowheads="1"/>
            </p:cNvSpPr>
            <p:nvPr/>
          </p:nvSpPr>
          <p:spPr bwMode="auto">
            <a:xfrm>
              <a:off x="1464" y="312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32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9" grpId="0" autoUpdateAnimBg="0"/>
      <p:bldP spid="132100" grpId="0" autoUpdateAnimBg="0"/>
      <p:bldP spid="132101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/>
          <p:cNvSpPr txBox="1">
            <a:spLocks noChangeArrowheads="1"/>
          </p:cNvSpPr>
          <p:nvPr/>
        </p:nvSpPr>
        <p:spPr bwMode="auto">
          <a:xfrm>
            <a:off x="514350" y="3429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3333FF"/>
                </a:solidFill>
              </a:rPr>
              <a:t>例</a:t>
            </a:r>
            <a:r>
              <a:rPr lang="en-US" altLang="zh-CN">
                <a:solidFill>
                  <a:srgbClr val="3333FF"/>
                </a:solidFill>
              </a:rPr>
              <a:t>1.</a:t>
            </a: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1485900" y="40767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节点</a:t>
            </a:r>
            <a:r>
              <a:rPr lang="en-US" altLang="zh-CN"/>
              <a:t>a</a:t>
            </a:r>
            <a:r>
              <a:rPr lang="zh-CN" altLang="en-US"/>
              <a:t>：</a:t>
            </a:r>
            <a:r>
              <a:rPr lang="en-US" altLang="zh-CN" i="1"/>
              <a:t>–I</a:t>
            </a:r>
            <a:r>
              <a:rPr lang="en-US" altLang="zh-CN" baseline="-25000"/>
              <a:t>1</a:t>
            </a:r>
            <a:r>
              <a:rPr lang="en-US" altLang="zh-CN"/>
              <a:t>–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 i="1"/>
              <a:t>+I</a:t>
            </a:r>
            <a:r>
              <a:rPr lang="en-US" altLang="zh-CN" baseline="-25000"/>
              <a:t>3</a:t>
            </a:r>
            <a:r>
              <a:rPr lang="en-US" altLang="zh-CN"/>
              <a:t>=0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1123950" y="3562350"/>
            <a:ext cx="3448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(1) </a:t>
            </a:r>
            <a:r>
              <a:rPr lang="en-US" altLang="zh-CN" i="1"/>
              <a:t>n</a:t>
            </a:r>
            <a:r>
              <a:rPr lang="en-US" altLang="zh-CN"/>
              <a:t>–1=1</a:t>
            </a:r>
            <a:r>
              <a:rPr lang="zh-CN" altLang="en-US"/>
              <a:t>个</a:t>
            </a:r>
            <a:r>
              <a:rPr lang="en-US" altLang="zh-CN"/>
              <a:t>KCL</a:t>
            </a:r>
            <a:r>
              <a:rPr lang="zh-CN" altLang="en-US"/>
              <a:t>方程：</a:t>
            </a:r>
          </a:p>
        </p:txBody>
      </p:sp>
      <p:grpSp>
        <p:nvGrpSpPr>
          <p:cNvPr id="87046" name="Group 6"/>
          <p:cNvGrpSpPr>
            <a:grpSpLocks/>
          </p:cNvGrpSpPr>
          <p:nvPr/>
        </p:nvGrpSpPr>
        <p:grpSpPr bwMode="auto">
          <a:xfrm>
            <a:off x="1409700" y="1219200"/>
            <a:ext cx="444500" cy="457200"/>
            <a:chOff x="612" y="588"/>
            <a:chExt cx="280" cy="288"/>
          </a:xfrm>
        </p:grpSpPr>
        <p:sp>
          <p:nvSpPr>
            <p:cNvPr id="87047" name="Line 7"/>
            <p:cNvSpPr>
              <a:spLocks noChangeShapeType="1"/>
            </p:cNvSpPr>
            <p:nvPr/>
          </p:nvSpPr>
          <p:spPr bwMode="auto">
            <a:xfrm flipV="1">
              <a:off x="833" y="612"/>
              <a:ext cx="0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7048" name="Text Box 8"/>
            <p:cNvSpPr txBox="1">
              <a:spLocks noChangeArrowheads="1"/>
            </p:cNvSpPr>
            <p:nvPr/>
          </p:nvSpPr>
          <p:spPr bwMode="auto">
            <a:xfrm>
              <a:off x="612" y="588"/>
              <a:ext cx="2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endParaRPr lang="en-US" altLang="zh-CN" i="1"/>
            </a:p>
          </p:txBody>
        </p:sp>
      </p:grpSp>
      <p:grpSp>
        <p:nvGrpSpPr>
          <p:cNvPr id="87049" name="Group 9"/>
          <p:cNvGrpSpPr>
            <a:grpSpLocks/>
          </p:cNvGrpSpPr>
          <p:nvPr/>
        </p:nvGrpSpPr>
        <p:grpSpPr bwMode="auto">
          <a:xfrm>
            <a:off x="4192588" y="1304925"/>
            <a:ext cx="598487" cy="476250"/>
            <a:chOff x="2839" y="174"/>
            <a:chExt cx="377" cy="300"/>
          </a:xfrm>
        </p:grpSpPr>
        <p:sp>
          <p:nvSpPr>
            <p:cNvPr id="87050" name="Line 10"/>
            <p:cNvSpPr>
              <a:spLocks noChangeShapeType="1"/>
            </p:cNvSpPr>
            <p:nvPr/>
          </p:nvSpPr>
          <p:spPr bwMode="auto">
            <a:xfrm>
              <a:off x="2839" y="234"/>
              <a:ext cx="0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7051" name="Text Box 11"/>
            <p:cNvSpPr txBox="1">
              <a:spLocks noChangeArrowheads="1"/>
            </p:cNvSpPr>
            <p:nvPr/>
          </p:nvSpPr>
          <p:spPr bwMode="auto">
            <a:xfrm>
              <a:off x="2843" y="174"/>
              <a:ext cx="3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endParaRPr lang="en-US" altLang="zh-CN" i="1"/>
            </a:p>
          </p:txBody>
        </p:sp>
      </p:grpSp>
      <p:grpSp>
        <p:nvGrpSpPr>
          <p:cNvPr id="87052" name="Group 12"/>
          <p:cNvGrpSpPr>
            <a:grpSpLocks/>
          </p:cNvGrpSpPr>
          <p:nvPr/>
        </p:nvGrpSpPr>
        <p:grpSpPr bwMode="auto">
          <a:xfrm>
            <a:off x="1114425" y="879475"/>
            <a:ext cx="3619500" cy="2676525"/>
            <a:chOff x="606" y="482"/>
            <a:chExt cx="2280" cy="1686"/>
          </a:xfrm>
        </p:grpSpPr>
        <p:sp>
          <p:nvSpPr>
            <p:cNvPr id="87053" name="Text Box 13"/>
            <p:cNvSpPr txBox="1">
              <a:spLocks noChangeArrowheads="1"/>
            </p:cNvSpPr>
            <p:nvPr/>
          </p:nvSpPr>
          <p:spPr bwMode="auto">
            <a:xfrm>
              <a:off x="606" y="1410"/>
              <a:ext cx="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U</a:t>
              </a:r>
              <a:r>
                <a:rPr lang="en-US" altLang="zh-CN" baseline="-25000"/>
                <a:t>S1</a:t>
              </a:r>
              <a:endParaRPr lang="en-US" altLang="zh-CN" i="1"/>
            </a:p>
          </p:txBody>
        </p:sp>
        <p:sp>
          <p:nvSpPr>
            <p:cNvPr id="87054" name="Text Box 14"/>
            <p:cNvSpPr txBox="1">
              <a:spLocks noChangeArrowheads="1"/>
            </p:cNvSpPr>
            <p:nvPr/>
          </p:nvSpPr>
          <p:spPr bwMode="auto">
            <a:xfrm>
              <a:off x="1285" y="1422"/>
              <a:ext cx="5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S2</a:t>
              </a:r>
              <a:endParaRPr lang="en-US" altLang="zh-CN" i="1"/>
            </a:p>
          </p:txBody>
        </p:sp>
        <p:grpSp>
          <p:nvGrpSpPr>
            <p:cNvPr id="87055" name="Group 15"/>
            <p:cNvGrpSpPr>
              <a:grpSpLocks/>
            </p:cNvGrpSpPr>
            <p:nvPr/>
          </p:nvGrpSpPr>
          <p:grpSpPr bwMode="auto">
            <a:xfrm>
              <a:off x="761" y="482"/>
              <a:ext cx="2125" cy="1686"/>
              <a:chOff x="821" y="350"/>
              <a:chExt cx="2125" cy="1686"/>
            </a:xfrm>
          </p:grpSpPr>
          <p:sp>
            <p:nvSpPr>
              <p:cNvPr id="87056" name="Line 16"/>
              <p:cNvSpPr>
                <a:spLocks noChangeShapeType="1"/>
              </p:cNvSpPr>
              <p:nvPr/>
            </p:nvSpPr>
            <p:spPr bwMode="auto">
              <a:xfrm flipV="1">
                <a:off x="1163" y="594"/>
                <a:ext cx="0" cy="115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57" name="Text Box 17"/>
              <p:cNvSpPr txBox="1">
                <a:spLocks noChangeArrowheads="1"/>
              </p:cNvSpPr>
              <p:nvPr/>
            </p:nvSpPr>
            <p:spPr bwMode="auto">
              <a:xfrm>
                <a:off x="821" y="798"/>
                <a:ext cx="3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/>
                  <a:t>R</a:t>
                </a:r>
                <a:r>
                  <a:rPr lang="en-US" altLang="zh-CN" baseline="-25000"/>
                  <a:t>1</a:t>
                </a:r>
                <a:endParaRPr lang="en-US" altLang="zh-CN" i="1"/>
              </a:p>
            </p:txBody>
          </p:sp>
          <p:sp>
            <p:nvSpPr>
              <p:cNvPr id="87058" name="Freeform 18"/>
              <p:cNvSpPr>
                <a:spLocks/>
              </p:cNvSpPr>
              <p:nvPr/>
            </p:nvSpPr>
            <p:spPr bwMode="auto">
              <a:xfrm>
                <a:off x="1842" y="606"/>
                <a:ext cx="1" cy="1152"/>
              </a:xfrm>
              <a:custGeom>
                <a:avLst/>
                <a:gdLst>
                  <a:gd name="T0" fmla="*/ 0 w 1"/>
                  <a:gd name="T1" fmla="*/ 1152 h 1152"/>
                  <a:gd name="T2" fmla="*/ 0 w 1"/>
                  <a:gd name="T3" fmla="*/ 0 h 1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152">
                    <a:moveTo>
                      <a:pt x="0" y="1152"/>
                    </a:moveTo>
                    <a:lnTo>
                      <a:pt x="0" y="0"/>
                    </a:ln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59" name="Text Box 19"/>
              <p:cNvSpPr txBox="1">
                <a:spLocks noChangeArrowheads="1"/>
              </p:cNvSpPr>
              <p:nvPr/>
            </p:nvSpPr>
            <p:spPr bwMode="auto">
              <a:xfrm>
                <a:off x="1523" y="840"/>
                <a:ext cx="39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/>
                  <a:t>R</a:t>
                </a:r>
                <a:r>
                  <a:rPr lang="en-US" altLang="zh-CN" baseline="-25000"/>
                  <a:t>2</a:t>
                </a:r>
                <a:endParaRPr lang="en-US" altLang="zh-CN" i="1"/>
              </a:p>
            </p:txBody>
          </p:sp>
          <p:sp>
            <p:nvSpPr>
              <p:cNvPr id="87060" name="Freeform 20"/>
              <p:cNvSpPr>
                <a:spLocks/>
              </p:cNvSpPr>
              <p:nvPr/>
            </p:nvSpPr>
            <p:spPr bwMode="auto">
              <a:xfrm>
                <a:off x="1157" y="1752"/>
                <a:ext cx="1357" cy="6"/>
              </a:xfrm>
              <a:custGeom>
                <a:avLst/>
                <a:gdLst>
                  <a:gd name="T0" fmla="*/ 0 w 1357"/>
                  <a:gd name="T1" fmla="*/ 6 h 6"/>
                  <a:gd name="T2" fmla="*/ 1357 w 1357"/>
                  <a:gd name="T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357" h="6">
                    <a:moveTo>
                      <a:pt x="0" y="6"/>
                    </a:moveTo>
                    <a:lnTo>
                      <a:pt x="1357" y="0"/>
                    </a:ln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61" name="Freeform 21"/>
              <p:cNvSpPr>
                <a:spLocks/>
              </p:cNvSpPr>
              <p:nvPr/>
            </p:nvSpPr>
            <p:spPr bwMode="auto">
              <a:xfrm>
                <a:off x="1170" y="600"/>
                <a:ext cx="1357" cy="1"/>
              </a:xfrm>
              <a:custGeom>
                <a:avLst/>
                <a:gdLst>
                  <a:gd name="T0" fmla="*/ 0 w 1357"/>
                  <a:gd name="T1" fmla="*/ 0 h 1"/>
                  <a:gd name="T2" fmla="*/ 1357 w 1357"/>
                  <a:gd name="T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357" h="1">
                    <a:moveTo>
                      <a:pt x="0" y="0"/>
                    </a:moveTo>
                    <a:lnTo>
                      <a:pt x="1357" y="1"/>
                    </a:ln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62" name="Line 22"/>
              <p:cNvSpPr>
                <a:spLocks noChangeShapeType="1"/>
              </p:cNvSpPr>
              <p:nvPr/>
            </p:nvSpPr>
            <p:spPr bwMode="auto">
              <a:xfrm>
                <a:off x="2521" y="606"/>
                <a:ext cx="0" cy="11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63" name="Rectangle 23"/>
              <p:cNvSpPr>
                <a:spLocks noChangeArrowheads="1"/>
              </p:cNvSpPr>
              <p:nvPr/>
            </p:nvSpPr>
            <p:spPr bwMode="auto">
              <a:xfrm>
                <a:off x="1105" y="834"/>
                <a:ext cx="116" cy="288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7064" name="Rectangle 24"/>
              <p:cNvSpPr>
                <a:spLocks noChangeArrowheads="1"/>
              </p:cNvSpPr>
              <p:nvPr/>
            </p:nvSpPr>
            <p:spPr bwMode="auto">
              <a:xfrm>
                <a:off x="1790" y="852"/>
                <a:ext cx="116" cy="288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7065" name="Text Box 25"/>
              <p:cNvSpPr txBox="1">
                <a:spLocks noChangeArrowheads="1"/>
              </p:cNvSpPr>
              <p:nvPr/>
            </p:nvSpPr>
            <p:spPr bwMode="auto">
              <a:xfrm>
                <a:off x="2573" y="1032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/>
                  <a:t>R</a:t>
                </a:r>
                <a:r>
                  <a:rPr lang="en-US" altLang="zh-CN" baseline="-25000"/>
                  <a:t>3</a:t>
                </a:r>
                <a:endParaRPr lang="en-US" altLang="zh-CN" i="1"/>
              </a:p>
            </p:txBody>
          </p:sp>
          <p:sp>
            <p:nvSpPr>
              <p:cNvPr id="87066" name="Rectangle 26"/>
              <p:cNvSpPr>
                <a:spLocks noChangeArrowheads="1"/>
              </p:cNvSpPr>
              <p:nvPr/>
            </p:nvSpPr>
            <p:spPr bwMode="auto">
              <a:xfrm>
                <a:off x="2463" y="1050"/>
                <a:ext cx="116" cy="288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7067" name="Text Box 27"/>
              <p:cNvSpPr txBox="1">
                <a:spLocks noChangeArrowheads="1"/>
              </p:cNvSpPr>
              <p:nvPr/>
            </p:nvSpPr>
            <p:spPr bwMode="auto">
              <a:xfrm>
                <a:off x="1767" y="1748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/>
                  <a:t>b</a:t>
                </a:r>
              </a:p>
            </p:txBody>
          </p:sp>
          <p:sp>
            <p:nvSpPr>
              <p:cNvPr id="87068" name="Text Box 28"/>
              <p:cNvSpPr txBox="1">
                <a:spLocks noChangeArrowheads="1"/>
              </p:cNvSpPr>
              <p:nvPr/>
            </p:nvSpPr>
            <p:spPr bwMode="auto">
              <a:xfrm>
                <a:off x="1743" y="350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/>
                  <a:t>a</a:t>
                </a:r>
              </a:p>
            </p:txBody>
          </p:sp>
          <p:sp>
            <p:nvSpPr>
              <p:cNvPr id="87069" name="Oval 29"/>
              <p:cNvSpPr>
                <a:spLocks noChangeArrowheads="1"/>
              </p:cNvSpPr>
              <p:nvPr/>
            </p:nvSpPr>
            <p:spPr bwMode="auto">
              <a:xfrm>
                <a:off x="1044" y="1350"/>
                <a:ext cx="227" cy="227"/>
              </a:xfrm>
              <a:prstGeom prst="ellips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70" name="Oval 30"/>
              <p:cNvSpPr>
                <a:spLocks noChangeArrowheads="1"/>
              </p:cNvSpPr>
              <p:nvPr/>
            </p:nvSpPr>
            <p:spPr bwMode="auto">
              <a:xfrm>
                <a:off x="1728" y="1350"/>
                <a:ext cx="227" cy="227"/>
              </a:xfrm>
              <a:prstGeom prst="ellips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071" name="Text Box 31"/>
              <p:cNvSpPr txBox="1">
                <a:spLocks noChangeArrowheads="1"/>
              </p:cNvSpPr>
              <p:nvPr/>
            </p:nvSpPr>
            <p:spPr bwMode="auto">
              <a:xfrm>
                <a:off x="972" y="1122"/>
                <a:ext cx="2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/>
                  <a:t>+</a:t>
                </a:r>
              </a:p>
            </p:txBody>
          </p:sp>
          <p:sp>
            <p:nvSpPr>
              <p:cNvPr id="87072" name="Text Box 32"/>
              <p:cNvSpPr txBox="1">
                <a:spLocks noChangeArrowheads="1"/>
              </p:cNvSpPr>
              <p:nvPr/>
            </p:nvSpPr>
            <p:spPr bwMode="auto">
              <a:xfrm>
                <a:off x="972" y="1500"/>
                <a:ext cx="22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/>
                  <a:t>–</a:t>
                </a:r>
              </a:p>
            </p:txBody>
          </p:sp>
          <p:sp>
            <p:nvSpPr>
              <p:cNvPr id="87073" name="Text Box 33"/>
              <p:cNvSpPr txBox="1">
                <a:spLocks noChangeArrowheads="1"/>
              </p:cNvSpPr>
              <p:nvPr/>
            </p:nvSpPr>
            <p:spPr bwMode="auto">
              <a:xfrm>
                <a:off x="1656" y="1116"/>
                <a:ext cx="2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/>
                  <a:t>+</a:t>
                </a:r>
              </a:p>
            </p:txBody>
          </p:sp>
          <p:sp>
            <p:nvSpPr>
              <p:cNvPr id="87074" name="Text Box 34"/>
              <p:cNvSpPr txBox="1">
                <a:spLocks noChangeArrowheads="1"/>
              </p:cNvSpPr>
              <p:nvPr/>
            </p:nvSpPr>
            <p:spPr bwMode="auto">
              <a:xfrm>
                <a:off x="1656" y="1494"/>
                <a:ext cx="22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/>
                  <a:t>–</a:t>
                </a:r>
              </a:p>
            </p:txBody>
          </p:sp>
        </p:grpSp>
      </p:grpSp>
      <p:grpSp>
        <p:nvGrpSpPr>
          <p:cNvPr id="87075" name="Group 35"/>
          <p:cNvGrpSpPr>
            <a:grpSpLocks/>
          </p:cNvGrpSpPr>
          <p:nvPr/>
        </p:nvGrpSpPr>
        <p:grpSpPr bwMode="auto">
          <a:xfrm>
            <a:off x="2476500" y="1266825"/>
            <a:ext cx="444500" cy="457200"/>
            <a:chOff x="612" y="588"/>
            <a:chExt cx="280" cy="288"/>
          </a:xfrm>
        </p:grpSpPr>
        <p:sp>
          <p:nvSpPr>
            <p:cNvPr id="87076" name="Line 36"/>
            <p:cNvSpPr>
              <a:spLocks noChangeShapeType="1"/>
            </p:cNvSpPr>
            <p:nvPr/>
          </p:nvSpPr>
          <p:spPr bwMode="auto">
            <a:xfrm flipV="1">
              <a:off x="833" y="612"/>
              <a:ext cx="0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7077" name="Text Box 37"/>
            <p:cNvSpPr txBox="1">
              <a:spLocks noChangeArrowheads="1"/>
            </p:cNvSpPr>
            <p:nvPr/>
          </p:nvSpPr>
          <p:spPr bwMode="auto">
            <a:xfrm>
              <a:off x="612" y="588"/>
              <a:ext cx="2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endParaRPr lang="en-US" altLang="zh-CN" i="1"/>
            </a:p>
          </p:txBody>
        </p:sp>
      </p:grpSp>
      <p:sp>
        <p:nvSpPr>
          <p:cNvPr id="87078" name="Text Box 38"/>
          <p:cNvSpPr txBox="1">
            <a:spLocks noChangeArrowheads="1"/>
          </p:cNvSpPr>
          <p:nvPr/>
        </p:nvSpPr>
        <p:spPr bwMode="auto">
          <a:xfrm>
            <a:off x="1485900" y="381000"/>
            <a:ext cx="655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U</a:t>
            </a:r>
            <a:r>
              <a:rPr lang="en-US" altLang="zh-CN" baseline="-25000"/>
              <a:t>S1</a:t>
            </a:r>
            <a:r>
              <a:rPr lang="en-US" altLang="zh-CN"/>
              <a:t>=130V, </a:t>
            </a:r>
            <a:r>
              <a:rPr lang="en-US" altLang="zh-CN" i="1"/>
              <a:t>U</a:t>
            </a:r>
            <a:r>
              <a:rPr lang="en-US" altLang="zh-CN" baseline="-25000"/>
              <a:t>S2</a:t>
            </a:r>
            <a:r>
              <a:rPr lang="en-US" altLang="zh-CN"/>
              <a:t>=117V, </a:t>
            </a:r>
            <a:r>
              <a:rPr lang="en-US" altLang="zh-CN" i="1"/>
              <a:t>R</a:t>
            </a:r>
            <a:r>
              <a:rPr lang="en-US" altLang="zh-CN" baseline="-25000"/>
              <a:t>1</a:t>
            </a:r>
            <a:r>
              <a:rPr lang="en-US" altLang="zh-CN"/>
              <a:t>=1, </a:t>
            </a:r>
            <a:r>
              <a:rPr lang="en-US" altLang="zh-CN" i="1"/>
              <a:t>R</a:t>
            </a:r>
            <a:r>
              <a:rPr lang="en-US" altLang="zh-CN" baseline="-25000"/>
              <a:t>2</a:t>
            </a:r>
            <a:r>
              <a:rPr lang="en-US" altLang="zh-CN"/>
              <a:t>=0.6, </a:t>
            </a:r>
            <a:r>
              <a:rPr lang="en-US" altLang="zh-CN" i="1"/>
              <a:t>R</a:t>
            </a:r>
            <a:r>
              <a:rPr lang="en-US" altLang="zh-CN" baseline="-25000"/>
              <a:t>3</a:t>
            </a:r>
            <a:r>
              <a:rPr lang="en-US" altLang="zh-CN"/>
              <a:t>=24.</a:t>
            </a:r>
          </a:p>
        </p:txBody>
      </p:sp>
      <p:sp>
        <p:nvSpPr>
          <p:cNvPr id="87079" name="Text Box 39"/>
          <p:cNvSpPr txBox="1">
            <a:spLocks noChangeArrowheads="1"/>
          </p:cNvSpPr>
          <p:nvPr/>
        </p:nvSpPr>
        <p:spPr bwMode="auto">
          <a:xfrm>
            <a:off x="4800600" y="1257300"/>
            <a:ext cx="34480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求各支路电流及电压源各自发出的功率。</a:t>
            </a:r>
          </a:p>
        </p:txBody>
      </p:sp>
      <p:sp>
        <p:nvSpPr>
          <p:cNvPr id="87080" name="Text Box 40"/>
          <p:cNvSpPr txBox="1">
            <a:spLocks noChangeArrowheads="1"/>
          </p:cNvSpPr>
          <p:nvPr/>
        </p:nvSpPr>
        <p:spPr bwMode="auto">
          <a:xfrm>
            <a:off x="552450" y="3524250"/>
            <a:ext cx="62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i="1">
                <a:solidFill>
                  <a:srgbClr val="3333FF"/>
                </a:solidFill>
              </a:rPr>
              <a:t>解</a:t>
            </a:r>
            <a:endParaRPr lang="zh-CN" altLang="en-US">
              <a:solidFill>
                <a:srgbClr val="3333FF"/>
              </a:solidFill>
            </a:endParaRPr>
          </a:p>
        </p:txBody>
      </p:sp>
      <p:sp>
        <p:nvSpPr>
          <p:cNvPr id="87081" name="Text Box 41"/>
          <p:cNvSpPr txBox="1">
            <a:spLocks noChangeArrowheads="1"/>
          </p:cNvSpPr>
          <p:nvPr/>
        </p:nvSpPr>
        <p:spPr bwMode="auto">
          <a:xfrm>
            <a:off x="1123950" y="4572000"/>
            <a:ext cx="4019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(2) </a:t>
            </a:r>
            <a:r>
              <a:rPr lang="en-US" altLang="zh-CN" i="1"/>
              <a:t>b</a:t>
            </a:r>
            <a:r>
              <a:rPr lang="en-US" altLang="zh-CN"/>
              <a:t>–( </a:t>
            </a:r>
            <a:r>
              <a:rPr lang="en-US" altLang="zh-CN" i="1"/>
              <a:t>n</a:t>
            </a:r>
            <a:r>
              <a:rPr lang="en-US" altLang="zh-CN"/>
              <a:t>–1)=2</a:t>
            </a:r>
            <a:r>
              <a:rPr lang="zh-CN" altLang="en-US"/>
              <a:t>个</a:t>
            </a:r>
            <a:r>
              <a:rPr lang="en-US" altLang="zh-CN"/>
              <a:t>KVL</a:t>
            </a:r>
            <a:r>
              <a:rPr lang="zh-CN" altLang="en-US"/>
              <a:t>方程：</a:t>
            </a:r>
          </a:p>
        </p:txBody>
      </p:sp>
      <p:sp>
        <p:nvSpPr>
          <p:cNvPr id="87082" name="Text Box 42"/>
          <p:cNvSpPr txBox="1">
            <a:spLocks noChangeArrowheads="1"/>
          </p:cNvSpPr>
          <p:nvPr/>
        </p:nvSpPr>
        <p:spPr bwMode="auto">
          <a:xfrm>
            <a:off x="1524000" y="55245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R</a:t>
            </a:r>
            <a:r>
              <a:rPr lang="en-US" altLang="zh-CN" baseline="-25000"/>
              <a:t>2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 i="1"/>
              <a:t>+R</a:t>
            </a:r>
            <a:r>
              <a:rPr lang="en-US" altLang="zh-CN" baseline="-25000"/>
              <a:t>3</a:t>
            </a:r>
            <a:r>
              <a:rPr lang="en-US" altLang="zh-CN" i="1"/>
              <a:t>I</a:t>
            </a:r>
            <a:r>
              <a:rPr lang="en-US" altLang="zh-CN" baseline="-25000"/>
              <a:t>3</a:t>
            </a:r>
            <a:r>
              <a:rPr lang="en-US" altLang="zh-CN"/>
              <a:t>=</a:t>
            </a:r>
            <a:r>
              <a:rPr lang="en-US" altLang="zh-CN" i="1"/>
              <a:t> U</a:t>
            </a:r>
            <a:r>
              <a:rPr lang="en-US" altLang="zh-CN" baseline="-25000"/>
              <a:t>S2</a:t>
            </a:r>
          </a:p>
        </p:txBody>
      </p:sp>
      <p:sp>
        <p:nvSpPr>
          <p:cNvPr id="87083" name="Text Box 43"/>
          <p:cNvSpPr txBox="1">
            <a:spLocks noChangeArrowheads="1"/>
          </p:cNvSpPr>
          <p:nvPr/>
        </p:nvSpPr>
        <p:spPr bwMode="auto">
          <a:xfrm>
            <a:off x="4724400" y="4552950"/>
            <a:ext cx="1409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</a:t>
            </a:r>
            <a:r>
              <a:rPr lang="en-US" altLang="zh-CN" i="1"/>
              <a:t>U</a:t>
            </a:r>
            <a:r>
              <a:rPr lang="en-US" altLang="zh-CN"/>
              <a:t>=</a:t>
            </a:r>
            <a:r>
              <a:rPr lang="en-US" altLang="zh-CN" i="1"/>
              <a:t>U</a:t>
            </a:r>
            <a:r>
              <a:rPr lang="en-US" altLang="zh-CN" baseline="-25000"/>
              <a:t>S</a:t>
            </a:r>
            <a:endParaRPr lang="en-US" altLang="zh-CN"/>
          </a:p>
        </p:txBody>
      </p:sp>
      <p:sp>
        <p:nvSpPr>
          <p:cNvPr id="87084" name="Text Box 44"/>
          <p:cNvSpPr txBox="1">
            <a:spLocks noChangeArrowheads="1"/>
          </p:cNvSpPr>
          <p:nvPr/>
        </p:nvSpPr>
        <p:spPr bwMode="auto">
          <a:xfrm>
            <a:off x="1524000" y="5086350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R</a:t>
            </a:r>
            <a:r>
              <a:rPr lang="en-US" altLang="zh-CN" baseline="-25000"/>
              <a:t>1</a:t>
            </a:r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 i="1"/>
              <a:t>–R</a:t>
            </a:r>
            <a:r>
              <a:rPr lang="en-US" altLang="zh-CN" baseline="-25000"/>
              <a:t>2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/>
              <a:t>=</a:t>
            </a:r>
            <a:r>
              <a:rPr lang="en-US" altLang="zh-CN" i="1"/>
              <a:t>U</a:t>
            </a:r>
            <a:r>
              <a:rPr lang="en-US" altLang="zh-CN" baseline="-25000"/>
              <a:t>S1</a:t>
            </a:r>
            <a:r>
              <a:rPr lang="en-US" altLang="zh-CN" i="1"/>
              <a:t>–U</a:t>
            </a:r>
            <a:r>
              <a:rPr lang="en-US" altLang="zh-CN" baseline="-25000"/>
              <a:t>S2</a:t>
            </a:r>
          </a:p>
        </p:txBody>
      </p:sp>
      <p:sp>
        <p:nvSpPr>
          <p:cNvPr id="87085" name="AutoShape 45"/>
          <p:cNvSpPr>
            <a:spLocks/>
          </p:cNvSpPr>
          <p:nvPr/>
        </p:nvSpPr>
        <p:spPr bwMode="auto">
          <a:xfrm>
            <a:off x="4019550" y="5219700"/>
            <a:ext cx="152400" cy="685800"/>
          </a:xfrm>
          <a:prstGeom prst="rightBrace">
            <a:avLst>
              <a:gd name="adj1" fmla="val 37500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7086" name="AutoShape 46"/>
          <p:cNvSpPr>
            <a:spLocks noChangeArrowheads="1"/>
          </p:cNvSpPr>
          <p:nvPr/>
        </p:nvSpPr>
        <p:spPr bwMode="auto">
          <a:xfrm>
            <a:off x="4229100" y="5429250"/>
            <a:ext cx="590550" cy="266700"/>
          </a:xfrm>
          <a:prstGeom prst="rightArrow">
            <a:avLst>
              <a:gd name="adj1" fmla="val 50000"/>
              <a:gd name="adj2" fmla="val 55357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7087" name="Text Box 47"/>
          <p:cNvSpPr txBox="1">
            <a:spLocks noChangeArrowheads="1"/>
          </p:cNvSpPr>
          <p:nvPr/>
        </p:nvSpPr>
        <p:spPr bwMode="auto">
          <a:xfrm>
            <a:off x="4857750" y="554355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0.6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 i="1"/>
              <a:t>+</a:t>
            </a:r>
            <a:r>
              <a:rPr lang="en-US" altLang="zh-CN"/>
              <a:t>24</a:t>
            </a:r>
            <a:r>
              <a:rPr lang="en-US" altLang="zh-CN" i="1"/>
              <a:t>I</a:t>
            </a:r>
            <a:r>
              <a:rPr lang="en-US" altLang="zh-CN" baseline="-25000"/>
              <a:t>3</a:t>
            </a:r>
            <a:r>
              <a:rPr lang="en-US" altLang="zh-CN"/>
              <a:t>=</a:t>
            </a:r>
            <a:r>
              <a:rPr lang="en-US" altLang="zh-CN" i="1"/>
              <a:t> </a:t>
            </a:r>
            <a:r>
              <a:rPr lang="en-US" altLang="zh-CN"/>
              <a:t>117</a:t>
            </a:r>
            <a:endParaRPr lang="en-US" altLang="zh-CN" baseline="-25000"/>
          </a:p>
        </p:txBody>
      </p:sp>
      <p:sp>
        <p:nvSpPr>
          <p:cNvPr id="87088" name="Text Box 48"/>
          <p:cNvSpPr txBox="1">
            <a:spLocks noChangeArrowheads="1"/>
          </p:cNvSpPr>
          <p:nvPr/>
        </p:nvSpPr>
        <p:spPr bwMode="auto">
          <a:xfrm>
            <a:off x="4857750" y="5105400"/>
            <a:ext cx="310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 i="1"/>
              <a:t>–</a:t>
            </a:r>
            <a:r>
              <a:rPr lang="en-US" altLang="zh-CN"/>
              <a:t>0.6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/>
              <a:t>=130–117=13</a:t>
            </a:r>
            <a:endParaRPr lang="en-US" altLang="zh-CN" baseline="-25000"/>
          </a:p>
        </p:txBody>
      </p:sp>
      <p:sp>
        <p:nvSpPr>
          <p:cNvPr id="87089" name="AutoShape 49"/>
          <p:cNvSpPr>
            <a:spLocks/>
          </p:cNvSpPr>
          <p:nvPr/>
        </p:nvSpPr>
        <p:spPr bwMode="auto">
          <a:xfrm>
            <a:off x="7658100" y="5238750"/>
            <a:ext cx="152400" cy="685800"/>
          </a:xfrm>
          <a:prstGeom prst="rightBrace">
            <a:avLst>
              <a:gd name="adj1" fmla="val 37500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87090" name="Group 50"/>
          <p:cNvGrpSpPr>
            <a:grpSpLocks/>
          </p:cNvGrpSpPr>
          <p:nvPr/>
        </p:nvGrpSpPr>
        <p:grpSpPr bwMode="auto">
          <a:xfrm>
            <a:off x="2114550" y="1485900"/>
            <a:ext cx="495300" cy="1447800"/>
            <a:chOff x="2952" y="2232"/>
            <a:chExt cx="384" cy="996"/>
          </a:xfrm>
        </p:grpSpPr>
        <p:sp>
          <p:nvSpPr>
            <p:cNvPr id="87091" name="Oval 51"/>
            <p:cNvSpPr>
              <a:spLocks noChangeArrowheads="1"/>
            </p:cNvSpPr>
            <p:nvPr/>
          </p:nvSpPr>
          <p:spPr bwMode="auto">
            <a:xfrm>
              <a:off x="2952" y="2232"/>
              <a:ext cx="384" cy="99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7092" name="Text Box 52"/>
            <p:cNvSpPr txBox="1">
              <a:spLocks noChangeArrowheads="1"/>
            </p:cNvSpPr>
            <p:nvPr/>
          </p:nvSpPr>
          <p:spPr bwMode="auto">
            <a:xfrm>
              <a:off x="3025" y="2568"/>
              <a:ext cx="264" cy="3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87093" name="Line 53"/>
            <p:cNvSpPr>
              <a:spLocks noChangeShapeType="1"/>
            </p:cNvSpPr>
            <p:nvPr/>
          </p:nvSpPr>
          <p:spPr bwMode="auto">
            <a:xfrm flipH="1" flipV="1">
              <a:off x="2952" y="2700"/>
              <a:ext cx="0" cy="5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87094" name="Group 54"/>
          <p:cNvGrpSpPr>
            <a:grpSpLocks/>
          </p:cNvGrpSpPr>
          <p:nvPr/>
        </p:nvGrpSpPr>
        <p:grpSpPr bwMode="auto">
          <a:xfrm>
            <a:off x="3257550" y="1504950"/>
            <a:ext cx="495300" cy="1447800"/>
            <a:chOff x="2952" y="2232"/>
            <a:chExt cx="384" cy="996"/>
          </a:xfrm>
        </p:grpSpPr>
        <p:sp>
          <p:nvSpPr>
            <p:cNvPr id="87095" name="Oval 55"/>
            <p:cNvSpPr>
              <a:spLocks noChangeArrowheads="1"/>
            </p:cNvSpPr>
            <p:nvPr/>
          </p:nvSpPr>
          <p:spPr bwMode="auto">
            <a:xfrm>
              <a:off x="2952" y="2232"/>
              <a:ext cx="384" cy="99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7096" name="Text Box 56"/>
            <p:cNvSpPr txBox="1">
              <a:spLocks noChangeArrowheads="1"/>
            </p:cNvSpPr>
            <p:nvPr/>
          </p:nvSpPr>
          <p:spPr bwMode="auto">
            <a:xfrm>
              <a:off x="3025" y="2568"/>
              <a:ext cx="264" cy="3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87097" name="Line 57"/>
            <p:cNvSpPr>
              <a:spLocks noChangeShapeType="1"/>
            </p:cNvSpPr>
            <p:nvPr/>
          </p:nvSpPr>
          <p:spPr bwMode="auto">
            <a:xfrm flipH="1" flipV="1">
              <a:off x="2952" y="2700"/>
              <a:ext cx="0" cy="5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8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7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7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7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7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7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3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6" dur="300"/>
                                        <p:tgtEl>
                                          <p:spTgt spid="8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7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7" dur="500"/>
                                        <p:tgtEl>
                                          <p:spTgt spid="87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87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500"/>
                                        <p:tgtEl>
                                          <p:spTgt spid="87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2" dur="500"/>
                                        <p:tgtEl>
                                          <p:spTgt spid="87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7" dur="500"/>
                                        <p:tgtEl>
                                          <p:spTgt spid="87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7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7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7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7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3" dur="500"/>
                                        <p:tgtEl>
                                          <p:spTgt spid="87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8" dur="500"/>
                                        <p:tgtEl>
                                          <p:spTgt spid="87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 autoUpdateAnimBg="0"/>
      <p:bldP spid="87043" grpId="0" autoUpdateAnimBg="0"/>
      <p:bldP spid="87044" grpId="0" autoUpdateAnimBg="0"/>
      <p:bldP spid="87078" grpId="0" autoUpdateAnimBg="0"/>
      <p:bldP spid="87079" grpId="0" autoUpdateAnimBg="0"/>
      <p:bldP spid="87080" grpId="0" autoUpdateAnimBg="0"/>
      <p:bldP spid="87081" grpId="0" autoUpdateAnimBg="0"/>
      <p:bldP spid="87082" grpId="0" autoUpdateAnimBg="0"/>
      <p:bldP spid="87083" grpId="0" autoUpdateAnimBg="0"/>
      <p:bldP spid="87084" grpId="0" autoUpdateAnimBg="0"/>
      <p:bldP spid="87085" grpId="0" animBg="1"/>
      <p:bldP spid="87086" grpId="0" animBg="1"/>
      <p:bldP spid="87087" grpId="0" autoUpdateAnimBg="0"/>
      <p:bldP spid="87088" grpId="0" autoUpdateAnimBg="0"/>
      <p:bldP spid="8708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/>
          <p:cNvSpPr txBox="1">
            <a:spLocks noChangeArrowheads="1"/>
          </p:cNvSpPr>
          <p:nvPr/>
        </p:nvSpPr>
        <p:spPr bwMode="auto">
          <a:xfrm>
            <a:off x="857250" y="457200"/>
            <a:ext cx="2305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(3) </a:t>
            </a:r>
            <a:r>
              <a:rPr lang="zh-CN" altLang="zh-CN"/>
              <a:t>联立求解</a:t>
            </a:r>
            <a:endParaRPr lang="zh-CN" altLang="en-US"/>
          </a:p>
        </p:txBody>
      </p:sp>
      <p:grpSp>
        <p:nvGrpSpPr>
          <p:cNvPr id="88067" name="Group 3"/>
          <p:cNvGrpSpPr>
            <a:grpSpLocks/>
          </p:cNvGrpSpPr>
          <p:nvPr/>
        </p:nvGrpSpPr>
        <p:grpSpPr bwMode="auto">
          <a:xfrm>
            <a:off x="381000" y="990600"/>
            <a:ext cx="2952750" cy="1428750"/>
            <a:chOff x="756" y="708"/>
            <a:chExt cx="1860" cy="900"/>
          </a:xfrm>
        </p:grpSpPr>
        <p:sp>
          <p:nvSpPr>
            <p:cNvPr id="88068" name="Text Box 4"/>
            <p:cNvSpPr txBox="1">
              <a:spLocks noChangeArrowheads="1"/>
            </p:cNvSpPr>
            <p:nvPr/>
          </p:nvSpPr>
          <p:spPr bwMode="auto">
            <a:xfrm>
              <a:off x="768" y="708"/>
              <a:ext cx="13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–I</a:t>
              </a:r>
              <a:r>
                <a:rPr lang="en-US" altLang="zh-CN" baseline="-25000"/>
                <a:t>1</a:t>
              </a:r>
              <a:r>
                <a:rPr lang="en-US" altLang="zh-CN"/>
                <a:t>–</a:t>
              </a:r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r>
                <a:rPr lang="en-US" altLang="zh-CN" i="1"/>
                <a:t>+I</a:t>
              </a:r>
              <a:r>
                <a:rPr lang="en-US" altLang="zh-CN" baseline="-25000"/>
                <a:t>3</a:t>
              </a:r>
              <a:r>
                <a:rPr lang="en-US" altLang="zh-CN"/>
                <a:t>=0</a:t>
              </a:r>
            </a:p>
          </p:txBody>
        </p:sp>
        <p:sp>
          <p:nvSpPr>
            <p:cNvPr id="88069" name="Text Box 5"/>
            <p:cNvSpPr txBox="1">
              <a:spLocks noChangeArrowheads="1"/>
            </p:cNvSpPr>
            <p:nvPr/>
          </p:nvSpPr>
          <p:spPr bwMode="auto">
            <a:xfrm>
              <a:off x="756" y="1320"/>
              <a:ext cx="14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/>
                <a:t>0.6</a:t>
              </a:r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r>
                <a:rPr lang="en-US" altLang="zh-CN" i="1"/>
                <a:t>+</a:t>
              </a:r>
              <a:r>
                <a:rPr lang="en-US" altLang="zh-CN"/>
                <a:t>24</a:t>
              </a:r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r>
                <a:rPr lang="en-US" altLang="zh-CN"/>
                <a:t>=</a:t>
              </a:r>
              <a:r>
                <a:rPr lang="en-US" altLang="zh-CN" i="1"/>
                <a:t> </a:t>
              </a:r>
              <a:r>
                <a:rPr lang="en-US" altLang="zh-CN"/>
                <a:t>117</a:t>
              </a:r>
              <a:endParaRPr lang="en-US" altLang="zh-CN" baseline="-25000"/>
            </a:p>
          </p:txBody>
        </p:sp>
        <p:sp>
          <p:nvSpPr>
            <p:cNvPr id="88070" name="Text Box 6"/>
            <p:cNvSpPr txBox="1">
              <a:spLocks noChangeArrowheads="1"/>
            </p:cNvSpPr>
            <p:nvPr/>
          </p:nvSpPr>
          <p:spPr bwMode="auto">
            <a:xfrm>
              <a:off x="756" y="996"/>
              <a:ext cx="18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r>
                <a:rPr lang="en-US" altLang="zh-CN" i="1"/>
                <a:t>–</a:t>
              </a:r>
              <a:r>
                <a:rPr lang="en-US" altLang="zh-CN"/>
                <a:t>0.6</a:t>
              </a:r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r>
                <a:rPr lang="en-US" altLang="zh-CN"/>
                <a:t>=130–117=13</a:t>
              </a:r>
              <a:endParaRPr lang="en-US" altLang="zh-CN" baseline="-25000"/>
            </a:p>
          </p:txBody>
        </p:sp>
        <p:sp>
          <p:nvSpPr>
            <p:cNvPr id="88071" name="AutoShape 7"/>
            <p:cNvSpPr>
              <a:spLocks/>
            </p:cNvSpPr>
            <p:nvPr/>
          </p:nvSpPr>
          <p:spPr bwMode="auto">
            <a:xfrm>
              <a:off x="2484" y="708"/>
              <a:ext cx="132" cy="900"/>
            </a:xfrm>
            <a:prstGeom prst="rightBrace">
              <a:avLst>
                <a:gd name="adj1" fmla="val 56818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88073" name="AutoShape 9"/>
          <p:cNvSpPr>
            <a:spLocks noChangeArrowheads="1"/>
          </p:cNvSpPr>
          <p:nvPr/>
        </p:nvSpPr>
        <p:spPr bwMode="auto">
          <a:xfrm>
            <a:off x="3429000" y="1600200"/>
            <a:ext cx="552450" cy="228600"/>
          </a:xfrm>
          <a:prstGeom prst="rightArrow">
            <a:avLst>
              <a:gd name="adj1" fmla="val 50000"/>
              <a:gd name="adj2" fmla="val 60417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88075" name="Group 11"/>
          <p:cNvGrpSpPr>
            <a:grpSpLocks/>
          </p:cNvGrpSpPr>
          <p:nvPr/>
        </p:nvGrpSpPr>
        <p:grpSpPr bwMode="auto">
          <a:xfrm>
            <a:off x="4038600" y="1066800"/>
            <a:ext cx="1885950" cy="1428750"/>
            <a:chOff x="3444" y="744"/>
            <a:chExt cx="960" cy="900"/>
          </a:xfrm>
        </p:grpSpPr>
        <p:sp>
          <p:nvSpPr>
            <p:cNvPr id="88076" name="Text Box 12"/>
            <p:cNvSpPr txBox="1">
              <a:spLocks noChangeArrowheads="1"/>
            </p:cNvSpPr>
            <p:nvPr/>
          </p:nvSpPr>
          <p:spPr bwMode="auto">
            <a:xfrm>
              <a:off x="3564" y="744"/>
              <a:ext cx="7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r>
                <a:rPr lang="en-US" altLang="zh-CN"/>
                <a:t>=10 A</a:t>
              </a:r>
            </a:p>
          </p:txBody>
        </p:sp>
        <p:sp>
          <p:nvSpPr>
            <p:cNvPr id="88077" name="Text Box 13"/>
            <p:cNvSpPr txBox="1">
              <a:spLocks noChangeArrowheads="1"/>
            </p:cNvSpPr>
            <p:nvPr/>
          </p:nvSpPr>
          <p:spPr bwMode="auto">
            <a:xfrm>
              <a:off x="3552" y="1356"/>
              <a:ext cx="7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r>
                <a:rPr lang="en-US" altLang="zh-CN"/>
                <a:t>=</a:t>
              </a:r>
              <a:r>
                <a:rPr lang="en-US" altLang="zh-CN" i="1"/>
                <a:t> </a:t>
              </a:r>
              <a:r>
                <a:rPr lang="en-US" altLang="zh-CN"/>
                <a:t>5 A</a:t>
              </a:r>
              <a:endParaRPr lang="en-US" altLang="zh-CN" baseline="-25000"/>
            </a:p>
          </p:txBody>
        </p:sp>
        <p:sp>
          <p:nvSpPr>
            <p:cNvPr id="88078" name="Text Box 14"/>
            <p:cNvSpPr txBox="1">
              <a:spLocks noChangeArrowheads="1"/>
            </p:cNvSpPr>
            <p:nvPr/>
          </p:nvSpPr>
          <p:spPr bwMode="auto">
            <a:xfrm>
              <a:off x="3552" y="1032"/>
              <a:ext cx="8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r>
                <a:rPr lang="en-US" altLang="zh-CN"/>
                <a:t>= –5 A</a:t>
              </a:r>
              <a:endParaRPr lang="en-US" altLang="zh-CN" baseline="-25000"/>
            </a:p>
          </p:txBody>
        </p:sp>
        <p:sp>
          <p:nvSpPr>
            <p:cNvPr id="88079" name="AutoShape 15"/>
            <p:cNvSpPr>
              <a:spLocks/>
            </p:cNvSpPr>
            <p:nvPr/>
          </p:nvSpPr>
          <p:spPr bwMode="auto">
            <a:xfrm>
              <a:off x="3444" y="816"/>
              <a:ext cx="120" cy="768"/>
            </a:xfrm>
            <a:prstGeom prst="leftBrace">
              <a:avLst>
                <a:gd name="adj1" fmla="val 53333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88080" name="Text Box 16"/>
          <p:cNvSpPr txBox="1">
            <a:spLocks noChangeArrowheads="1"/>
          </p:cNvSpPr>
          <p:nvPr/>
        </p:nvSpPr>
        <p:spPr bwMode="auto">
          <a:xfrm>
            <a:off x="876300" y="2647950"/>
            <a:ext cx="2476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(4) </a:t>
            </a:r>
            <a:r>
              <a:rPr lang="zh-CN" altLang="en-US"/>
              <a:t>功率分析</a:t>
            </a:r>
          </a:p>
        </p:txBody>
      </p:sp>
      <p:sp>
        <p:nvSpPr>
          <p:cNvPr id="88081" name="Text Box 17"/>
          <p:cNvSpPr txBox="1">
            <a:spLocks noChangeArrowheads="1"/>
          </p:cNvSpPr>
          <p:nvPr/>
        </p:nvSpPr>
        <p:spPr bwMode="auto">
          <a:xfrm>
            <a:off x="1123950" y="3200400"/>
            <a:ext cx="4210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P</a:t>
            </a:r>
            <a:r>
              <a:rPr lang="en-US" altLang="zh-CN" i="1" baseline="-25000"/>
              <a:t>U </a:t>
            </a:r>
            <a:r>
              <a:rPr lang="en-US" altLang="zh-CN" sz="1600" baseline="-34000"/>
              <a:t>S1</a:t>
            </a:r>
            <a:r>
              <a:rPr lang="en-US" altLang="zh-CN"/>
              <a:t>=-</a:t>
            </a:r>
            <a:r>
              <a:rPr lang="en-US" altLang="zh-CN" i="1"/>
              <a:t>U</a:t>
            </a:r>
            <a:r>
              <a:rPr lang="en-US" altLang="zh-CN" baseline="-25000"/>
              <a:t>S1</a:t>
            </a:r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/>
              <a:t>=-13010=-1300 W</a:t>
            </a:r>
          </a:p>
        </p:txBody>
      </p:sp>
      <p:sp>
        <p:nvSpPr>
          <p:cNvPr id="88082" name="Text Box 18"/>
          <p:cNvSpPr txBox="1">
            <a:spLocks noChangeArrowheads="1"/>
          </p:cNvSpPr>
          <p:nvPr/>
        </p:nvSpPr>
        <p:spPr bwMode="auto">
          <a:xfrm>
            <a:off x="1066800" y="3695700"/>
            <a:ext cx="4514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P</a:t>
            </a:r>
            <a:r>
              <a:rPr lang="en-US" altLang="zh-CN" i="1" baseline="-25000"/>
              <a:t>U </a:t>
            </a:r>
            <a:r>
              <a:rPr lang="en-US" altLang="zh-CN" sz="1600" baseline="-34000"/>
              <a:t>S2</a:t>
            </a:r>
            <a:r>
              <a:rPr lang="en-US" altLang="zh-CN"/>
              <a:t>=-</a:t>
            </a:r>
            <a:r>
              <a:rPr lang="en-US" altLang="zh-CN" i="1"/>
              <a:t>U</a:t>
            </a:r>
            <a:r>
              <a:rPr lang="en-US" altLang="zh-CN" baseline="-25000"/>
              <a:t>S2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/>
              <a:t>=-117(–5)=585 W</a:t>
            </a:r>
          </a:p>
        </p:txBody>
      </p:sp>
      <p:sp>
        <p:nvSpPr>
          <p:cNvPr id="88083" name="Text Box 19"/>
          <p:cNvSpPr txBox="1">
            <a:spLocks noChangeArrowheads="1"/>
          </p:cNvSpPr>
          <p:nvPr/>
        </p:nvSpPr>
        <p:spPr bwMode="auto">
          <a:xfrm>
            <a:off x="1009650" y="4248150"/>
            <a:ext cx="2770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验证功率守恒：</a:t>
            </a:r>
          </a:p>
        </p:txBody>
      </p:sp>
      <p:sp>
        <p:nvSpPr>
          <p:cNvPr id="88084" name="Text Box 20"/>
          <p:cNvSpPr txBox="1">
            <a:spLocks noChangeArrowheads="1"/>
          </p:cNvSpPr>
          <p:nvPr/>
        </p:nvSpPr>
        <p:spPr bwMode="auto">
          <a:xfrm>
            <a:off x="1104900" y="4724400"/>
            <a:ext cx="272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P</a:t>
            </a:r>
            <a:r>
              <a:rPr lang="en-US" altLang="zh-CN" i="1" baseline="-25000"/>
              <a:t>R </a:t>
            </a:r>
            <a:r>
              <a:rPr lang="en-US" altLang="zh-CN" sz="1600" baseline="-34000"/>
              <a:t>1</a:t>
            </a:r>
            <a:r>
              <a:rPr lang="en-US" altLang="zh-CN"/>
              <a:t>=</a:t>
            </a:r>
            <a:r>
              <a:rPr lang="en-US" altLang="zh-CN" i="1"/>
              <a:t>R</a:t>
            </a:r>
            <a:r>
              <a:rPr lang="en-US" altLang="zh-CN" baseline="-25000"/>
              <a:t>1</a:t>
            </a:r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 baseline="30000"/>
              <a:t>2</a:t>
            </a:r>
            <a:r>
              <a:rPr lang="en-US" altLang="zh-CN"/>
              <a:t>=100 W</a:t>
            </a:r>
          </a:p>
        </p:txBody>
      </p:sp>
      <p:sp>
        <p:nvSpPr>
          <p:cNvPr id="88085" name="Text Box 21"/>
          <p:cNvSpPr txBox="1">
            <a:spLocks noChangeArrowheads="1"/>
          </p:cNvSpPr>
          <p:nvPr/>
        </p:nvSpPr>
        <p:spPr bwMode="auto">
          <a:xfrm>
            <a:off x="1066800" y="5238750"/>
            <a:ext cx="2628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P</a:t>
            </a:r>
            <a:r>
              <a:rPr lang="en-US" altLang="zh-CN" i="1" baseline="-25000"/>
              <a:t>R </a:t>
            </a:r>
            <a:r>
              <a:rPr lang="en-US" altLang="zh-CN" sz="1600" baseline="-34000"/>
              <a:t>2</a:t>
            </a:r>
            <a:r>
              <a:rPr lang="en-US" altLang="zh-CN"/>
              <a:t>=</a:t>
            </a:r>
            <a:r>
              <a:rPr lang="en-US" altLang="zh-CN" i="1"/>
              <a:t>R</a:t>
            </a:r>
            <a:r>
              <a:rPr lang="en-US" altLang="zh-CN" baseline="-25000"/>
              <a:t>2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 baseline="30000"/>
              <a:t>2</a:t>
            </a:r>
            <a:r>
              <a:rPr lang="en-US" altLang="zh-CN"/>
              <a:t>=15 W</a:t>
            </a:r>
          </a:p>
        </p:txBody>
      </p:sp>
      <p:sp>
        <p:nvSpPr>
          <p:cNvPr id="88086" name="Text Box 22"/>
          <p:cNvSpPr txBox="1">
            <a:spLocks noChangeArrowheads="1"/>
          </p:cNvSpPr>
          <p:nvPr/>
        </p:nvSpPr>
        <p:spPr bwMode="auto">
          <a:xfrm>
            <a:off x="1085850" y="5695950"/>
            <a:ext cx="2781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P</a:t>
            </a:r>
            <a:r>
              <a:rPr lang="en-US" altLang="zh-CN" i="1" baseline="-25000"/>
              <a:t>R </a:t>
            </a:r>
            <a:r>
              <a:rPr lang="en-US" altLang="zh-CN" sz="1600" baseline="-34000"/>
              <a:t>3</a:t>
            </a:r>
            <a:r>
              <a:rPr lang="en-US" altLang="zh-CN"/>
              <a:t>=</a:t>
            </a:r>
            <a:r>
              <a:rPr lang="en-US" altLang="zh-CN" i="1"/>
              <a:t>R</a:t>
            </a:r>
            <a:r>
              <a:rPr lang="en-US" altLang="zh-CN" baseline="-25000"/>
              <a:t>3</a:t>
            </a:r>
            <a:r>
              <a:rPr lang="en-US" altLang="zh-CN" i="1"/>
              <a:t>I</a:t>
            </a:r>
            <a:r>
              <a:rPr lang="en-US" altLang="zh-CN" baseline="-25000"/>
              <a:t>3</a:t>
            </a:r>
            <a:r>
              <a:rPr lang="en-US" altLang="zh-CN" baseline="30000"/>
              <a:t>2</a:t>
            </a:r>
            <a:r>
              <a:rPr lang="en-US" altLang="zh-CN"/>
              <a:t>=600 W</a:t>
            </a:r>
          </a:p>
        </p:txBody>
      </p:sp>
      <p:grpSp>
        <p:nvGrpSpPr>
          <p:cNvPr id="88087" name="Group 23"/>
          <p:cNvGrpSpPr>
            <a:grpSpLocks/>
          </p:cNvGrpSpPr>
          <p:nvPr/>
        </p:nvGrpSpPr>
        <p:grpSpPr bwMode="auto">
          <a:xfrm>
            <a:off x="5505450" y="3333750"/>
            <a:ext cx="2000250" cy="666750"/>
            <a:chOff x="3468" y="2100"/>
            <a:chExt cx="1260" cy="420"/>
          </a:xfrm>
        </p:grpSpPr>
        <p:sp>
          <p:nvSpPr>
            <p:cNvPr id="88088" name="AutoShape 24"/>
            <p:cNvSpPr>
              <a:spLocks/>
            </p:cNvSpPr>
            <p:nvPr/>
          </p:nvSpPr>
          <p:spPr bwMode="auto">
            <a:xfrm>
              <a:off x="3468" y="2100"/>
              <a:ext cx="60" cy="420"/>
            </a:xfrm>
            <a:prstGeom prst="rightBrace">
              <a:avLst>
                <a:gd name="adj1" fmla="val 58333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089" name="Text Box 25"/>
            <p:cNvSpPr txBox="1">
              <a:spLocks noChangeArrowheads="1"/>
            </p:cNvSpPr>
            <p:nvPr/>
          </p:nvSpPr>
          <p:spPr bwMode="auto">
            <a:xfrm>
              <a:off x="3540" y="2196"/>
              <a:ext cx="1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P</a:t>
              </a:r>
              <a:r>
                <a:rPr lang="zh-CN" altLang="en-US" baseline="-25000"/>
                <a:t>发</a:t>
              </a:r>
              <a:r>
                <a:rPr lang="en-US" altLang="zh-CN"/>
                <a:t>=715 W</a:t>
              </a:r>
              <a:endParaRPr lang="en-US" altLang="zh-CN" baseline="-25000"/>
            </a:p>
          </p:txBody>
        </p:sp>
      </p:grpSp>
      <p:grpSp>
        <p:nvGrpSpPr>
          <p:cNvPr id="88090" name="Group 26"/>
          <p:cNvGrpSpPr>
            <a:grpSpLocks/>
          </p:cNvGrpSpPr>
          <p:nvPr/>
        </p:nvGrpSpPr>
        <p:grpSpPr bwMode="auto">
          <a:xfrm>
            <a:off x="3733800" y="4857750"/>
            <a:ext cx="2171700" cy="1143000"/>
            <a:chOff x="2352" y="3060"/>
            <a:chExt cx="1368" cy="720"/>
          </a:xfrm>
        </p:grpSpPr>
        <p:sp>
          <p:nvSpPr>
            <p:cNvPr id="88091" name="AutoShape 27"/>
            <p:cNvSpPr>
              <a:spLocks/>
            </p:cNvSpPr>
            <p:nvPr/>
          </p:nvSpPr>
          <p:spPr bwMode="auto">
            <a:xfrm>
              <a:off x="2352" y="3060"/>
              <a:ext cx="96" cy="720"/>
            </a:xfrm>
            <a:prstGeom prst="rightBrace">
              <a:avLst>
                <a:gd name="adj1" fmla="val 6250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092" name="Text Box 28"/>
            <p:cNvSpPr txBox="1">
              <a:spLocks noChangeArrowheads="1"/>
            </p:cNvSpPr>
            <p:nvPr/>
          </p:nvSpPr>
          <p:spPr bwMode="auto">
            <a:xfrm>
              <a:off x="2532" y="3288"/>
              <a:ext cx="1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P</a:t>
              </a:r>
              <a:r>
                <a:rPr lang="zh-CN" altLang="en-US" baseline="-25000"/>
                <a:t>吸</a:t>
              </a:r>
              <a:r>
                <a:rPr lang="en-US" altLang="zh-CN"/>
                <a:t>=715 W</a:t>
              </a:r>
              <a:endParaRPr lang="en-US" altLang="zh-CN" baseline="-25000"/>
            </a:p>
          </p:txBody>
        </p:sp>
      </p:grpSp>
      <p:sp>
        <p:nvSpPr>
          <p:cNvPr id="88093" name="AutoShape 29"/>
          <p:cNvSpPr>
            <a:spLocks/>
          </p:cNvSpPr>
          <p:nvPr/>
        </p:nvSpPr>
        <p:spPr bwMode="auto">
          <a:xfrm>
            <a:off x="7143750" y="3657600"/>
            <a:ext cx="171450" cy="2095500"/>
          </a:xfrm>
          <a:prstGeom prst="rightBrace">
            <a:avLst>
              <a:gd name="adj1" fmla="val 101852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8094" name="Text Box 30"/>
          <p:cNvSpPr txBox="1">
            <a:spLocks noChangeArrowheads="1"/>
          </p:cNvSpPr>
          <p:nvPr/>
        </p:nvSpPr>
        <p:spPr bwMode="auto">
          <a:xfrm>
            <a:off x="7524750" y="4476750"/>
            <a:ext cx="1390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P</a:t>
            </a:r>
            <a:r>
              <a:rPr lang="zh-CN" altLang="en-US" baseline="-25000"/>
              <a:t>发</a:t>
            </a:r>
            <a:r>
              <a:rPr lang="en-US" altLang="zh-CN"/>
              <a:t>= </a:t>
            </a:r>
            <a:r>
              <a:rPr lang="en-US" altLang="zh-CN" i="1"/>
              <a:t>P</a:t>
            </a:r>
            <a:r>
              <a:rPr lang="zh-CN" altLang="en-US" baseline="-25000"/>
              <a:t>吸</a:t>
            </a:r>
          </a:p>
        </p:txBody>
      </p:sp>
      <p:grpSp>
        <p:nvGrpSpPr>
          <p:cNvPr id="88127" name="Group 63"/>
          <p:cNvGrpSpPr>
            <a:grpSpLocks/>
          </p:cNvGrpSpPr>
          <p:nvPr/>
        </p:nvGrpSpPr>
        <p:grpSpPr bwMode="auto">
          <a:xfrm>
            <a:off x="5467350" y="533400"/>
            <a:ext cx="3676650" cy="2676525"/>
            <a:chOff x="702" y="554"/>
            <a:chExt cx="2316" cy="1686"/>
          </a:xfrm>
        </p:grpSpPr>
        <p:grpSp>
          <p:nvGrpSpPr>
            <p:cNvPr id="88095" name="Group 31"/>
            <p:cNvGrpSpPr>
              <a:grpSpLocks/>
            </p:cNvGrpSpPr>
            <p:nvPr/>
          </p:nvGrpSpPr>
          <p:grpSpPr bwMode="auto">
            <a:xfrm>
              <a:off x="888" y="768"/>
              <a:ext cx="280" cy="288"/>
              <a:chOff x="612" y="588"/>
              <a:chExt cx="280" cy="288"/>
            </a:xfrm>
          </p:grpSpPr>
          <p:sp>
            <p:nvSpPr>
              <p:cNvPr id="88096" name="Line 32"/>
              <p:cNvSpPr>
                <a:spLocks noChangeShapeType="1"/>
              </p:cNvSpPr>
              <p:nvPr/>
            </p:nvSpPr>
            <p:spPr bwMode="auto">
              <a:xfrm flipV="1">
                <a:off x="833" y="612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8097" name="Text Box 33"/>
              <p:cNvSpPr txBox="1">
                <a:spLocks noChangeArrowheads="1"/>
              </p:cNvSpPr>
              <p:nvPr/>
            </p:nvSpPr>
            <p:spPr bwMode="auto">
              <a:xfrm>
                <a:off x="612" y="588"/>
                <a:ext cx="2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/>
                  <a:t>I</a:t>
                </a:r>
                <a:r>
                  <a:rPr lang="en-US" altLang="zh-CN" baseline="-25000"/>
                  <a:t>1</a:t>
                </a:r>
                <a:endParaRPr lang="en-US" altLang="zh-CN" i="1"/>
              </a:p>
            </p:txBody>
          </p:sp>
        </p:grpSp>
        <p:grpSp>
          <p:nvGrpSpPr>
            <p:cNvPr id="88098" name="Group 34"/>
            <p:cNvGrpSpPr>
              <a:grpSpLocks/>
            </p:cNvGrpSpPr>
            <p:nvPr/>
          </p:nvGrpSpPr>
          <p:grpSpPr bwMode="auto">
            <a:xfrm>
              <a:off x="2641" y="822"/>
              <a:ext cx="377" cy="300"/>
              <a:chOff x="2839" y="174"/>
              <a:chExt cx="377" cy="300"/>
            </a:xfrm>
          </p:grpSpPr>
          <p:sp>
            <p:nvSpPr>
              <p:cNvPr id="88099" name="Line 35"/>
              <p:cNvSpPr>
                <a:spLocks noChangeShapeType="1"/>
              </p:cNvSpPr>
              <p:nvPr/>
            </p:nvSpPr>
            <p:spPr bwMode="auto">
              <a:xfrm>
                <a:off x="2839" y="234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8100" name="Text Box 36"/>
              <p:cNvSpPr txBox="1">
                <a:spLocks noChangeArrowheads="1"/>
              </p:cNvSpPr>
              <p:nvPr/>
            </p:nvSpPr>
            <p:spPr bwMode="auto">
              <a:xfrm>
                <a:off x="2843" y="174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/>
                  <a:t>I</a:t>
                </a:r>
                <a:r>
                  <a:rPr lang="en-US" altLang="zh-CN" baseline="-25000"/>
                  <a:t>3</a:t>
                </a:r>
                <a:endParaRPr lang="en-US" altLang="zh-CN" i="1"/>
              </a:p>
            </p:txBody>
          </p:sp>
        </p:grpSp>
        <p:grpSp>
          <p:nvGrpSpPr>
            <p:cNvPr id="88101" name="Group 37"/>
            <p:cNvGrpSpPr>
              <a:grpSpLocks/>
            </p:cNvGrpSpPr>
            <p:nvPr/>
          </p:nvGrpSpPr>
          <p:grpSpPr bwMode="auto">
            <a:xfrm>
              <a:off x="702" y="554"/>
              <a:ext cx="2280" cy="1686"/>
              <a:chOff x="606" y="482"/>
              <a:chExt cx="2280" cy="1686"/>
            </a:xfrm>
          </p:grpSpPr>
          <p:sp>
            <p:nvSpPr>
              <p:cNvPr id="88102" name="Text Box 38"/>
              <p:cNvSpPr txBox="1">
                <a:spLocks noChangeArrowheads="1"/>
              </p:cNvSpPr>
              <p:nvPr/>
            </p:nvSpPr>
            <p:spPr bwMode="auto">
              <a:xfrm>
                <a:off x="606" y="1410"/>
                <a:ext cx="41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/>
                  <a:t>U</a:t>
                </a:r>
                <a:r>
                  <a:rPr lang="en-US" altLang="zh-CN" baseline="-25000"/>
                  <a:t>S1</a:t>
                </a:r>
                <a:endParaRPr lang="en-US" altLang="zh-CN" i="1"/>
              </a:p>
            </p:txBody>
          </p:sp>
          <p:sp>
            <p:nvSpPr>
              <p:cNvPr id="88103" name="Text Box 39"/>
              <p:cNvSpPr txBox="1">
                <a:spLocks noChangeArrowheads="1"/>
              </p:cNvSpPr>
              <p:nvPr/>
            </p:nvSpPr>
            <p:spPr bwMode="auto">
              <a:xfrm>
                <a:off x="1285" y="1422"/>
                <a:ext cx="5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zh-CN" i="1"/>
                  <a:t>U</a:t>
                </a:r>
                <a:r>
                  <a:rPr lang="en-US" altLang="zh-CN" baseline="-25000"/>
                  <a:t>S2</a:t>
                </a:r>
                <a:endParaRPr lang="en-US" altLang="zh-CN" i="1"/>
              </a:p>
            </p:txBody>
          </p:sp>
          <p:grpSp>
            <p:nvGrpSpPr>
              <p:cNvPr id="88104" name="Group 40"/>
              <p:cNvGrpSpPr>
                <a:grpSpLocks/>
              </p:cNvGrpSpPr>
              <p:nvPr/>
            </p:nvGrpSpPr>
            <p:grpSpPr bwMode="auto">
              <a:xfrm>
                <a:off x="761" y="482"/>
                <a:ext cx="2125" cy="1686"/>
                <a:chOff x="821" y="350"/>
                <a:chExt cx="2125" cy="1686"/>
              </a:xfrm>
            </p:grpSpPr>
            <p:sp>
              <p:nvSpPr>
                <p:cNvPr id="88105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1163" y="594"/>
                  <a:ext cx="0" cy="1158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8106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821" y="798"/>
                  <a:ext cx="37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R</a:t>
                  </a:r>
                  <a:r>
                    <a:rPr lang="en-US" altLang="zh-CN" baseline="-25000"/>
                    <a:t>1</a:t>
                  </a:r>
                  <a:endParaRPr lang="en-US" altLang="zh-CN" i="1"/>
                </a:p>
              </p:txBody>
            </p:sp>
            <p:sp>
              <p:nvSpPr>
                <p:cNvPr id="88107" name="Freeform 43"/>
                <p:cNvSpPr>
                  <a:spLocks/>
                </p:cNvSpPr>
                <p:nvPr/>
              </p:nvSpPr>
              <p:spPr bwMode="auto">
                <a:xfrm>
                  <a:off x="1842" y="606"/>
                  <a:ext cx="1" cy="1152"/>
                </a:xfrm>
                <a:custGeom>
                  <a:avLst/>
                  <a:gdLst>
                    <a:gd name="T0" fmla="*/ 0 w 1"/>
                    <a:gd name="T1" fmla="*/ 1152 h 1152"/>
                    <a:gd name="T2" fmla="*/ 0 w 1"/>
                    <a:gd name="T3" fmla="*/ 0 h 11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152">
                      <a:moveTo>
                        <a:pt x="0" y="1152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8108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523" y="840"/>
                  <a:ext cx="39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R</a:t>
                  </a:r>
                  <a:r>
                    <a:rPr lang="en-US" altLang="zh-CN" baseline="-25000"/>
                    <a:t>2</a:t>
                  </a:r>
                  <a:endParaRPr lang="en-US" altLang="zh-CN" i="1"/>
                </a:p>
              </p:txBody>
            </p:sp>
            <p:sp>
              <p:nvSpPr>
                <p:cNvPr id="88109" name="Freeform 45"/>
                <p:cNvSpPr>
                  <a:spLocks/>
                </p:cNvSpPr>
                <p:nvPr/>
              </p:nvSpPr>
              <p:spPr bwMode="auto">
                <a:xfrm>
                  <a:off x="1157" y="1752"/>
                  <a:ext cx="1357" cy="6"/>
                </a:xfrm>
                <a:custGeom>
                  <a:avLst/>
                  <a:gdLst>
                    <a:gd name="T0" fmla="*/ 0 w 1357"/>
                    <a:gd name="T1" fmla="*/ 6 h 6"/>
                    <a:gd name="T2" fmla="*/ 1357 w 1357"/>
                    <a:gd name="T3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357" h="6">
                      <a:moveTo>
                        <a:pt x="0" y="6"/>
                      </a:moveTo>
                      <a:lnTo>
                        <a:pt x="1357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8110" name="Freeform 46"/>
                <p:cNvSpPr>
                  <a:spLocks/>
                </p:cNvSpPr>
                <p:nvPr/>
              </p:nvSpPr>
              <p:spPr bwMode="auto">
                <a:xfrm>
                  <a:off x="1170" y="600"/>
                  <a:ext cx="1357" cy="1"/>
                </a:xfrm>
                <a:custGeom>
                  <a:avLst/>
                  <a:gdLst>
                    <a:gd name="T0" fmla="*/ 0 w 1357"/>
                    <a:gd name="T1" fmla="*/ 0 h 1"/>
                    <a:gd name="T2" fmla="*/ 1357 w 1357"/>
                    <a:gd name="T3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357" h="1">
                      <a:moveTo>
                        <a:pt x="0" y="0"/>
                      </a:moveTo>
                      <a:lnTo>
                        <a:pt x="1357" y="1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8111" name="Line 47"/>
                <p:cNvSpPr>
                  <a:spLocks noChangeShapeType="1"/>
                </p:cNvSpPr>
                <p:nvPr/>
              </p:nvSpPr>
              <p:spPr bwMode="auto">
                <a:xfrm>
                  <a:off x="2521" y="606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8112" name="Rectangle 48"/>
                <p:cNvSpPr>
                  <a:spLocks noChangeArrowheads="1"/>
                </p:cNvSpPr>
                <p:nvPr/>
              </p:nvSpPr>
              <p:spPr bwMode="auto">
                <a:xfrm>
                  <a:off x="1105" y="834"/>
                  <a:ext cx="116" cy="288"/>
                </a:xfrm>
                <a:prstGeom prst="rect">
                  <a:avLst/>
                </a:prstGeom>
                <a:solidFill>
                  <a:schemeClr val="accent1"/>
                </a:solidFill>
                <a:ln w="2857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8113" name="Rectangle 49"/>
                <p:cNvSpPr>
                  <a:spLocks noChangeArrowheads="1"/>
                </p:cNvSpPr>
                <p:nvPr/>
              </p:nvSpPr>
              <p:spPr bwMode="auto">
                <a:xfrm>
                  <a:off x="1790" y="852"/>
                  <a:ext cx="116" cy="288"/>
                </a:xfrm>
                <a:prstGeom prst="rect">
                  <a:avLst/>
                </a:prstGeom>
                <a:solidFill>
                  <a:schemeClr val="accent1"/>
                </a:solidFill>
                <a:ln w="2857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8114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2573" y="1032"/>
                  <a:ext cx="37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R</a:t>
                  </a:r>
                  <a:r>
                    <a:rPr lang="en-US" altLang="zh-CN" baseline="-25000"/>
                    <a:t>3</a:t>
                  </a:r>
                  <a:endParaRPr lang="en-US" altLang="zh-CN" i="1"/>
                </a:p>
              </p:txBody>
            </p:sp>
            <p:sp>
              <p:nvSpPr>
                <p:cNvPr id="88115" name="Rectangle 51"/>
                <p:cNvSpPr>
                  <a:spLocks noChangeArrowheads="1"/>
                </p:cNvSpPr>
                <p:nvPr/>
              </p:nvSpPr>
              <p:spPr bwMode="auto">
                <a:xfrm>
                  <a:off x="2463" y="1050"/>
                  <a:ext cx="116" cy="288"/>
                </a:xfrm>
                <a:prstGeom prst="rect">
                  <a:avLst/>
                </a:prstGeom>
                <a:solidFill>
                  <a:schemeClr val="accent1"/>
                </a:solidFill>
                <a:ln w="2857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8116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1767" y="1748"/>
                  <a:ext cx="22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 eaLnBrk="1" hangingPunct="1"/>
                  <a:r>
                    <a:rPr lang="en-US" altLang="zh-CN"/>
                    <a:t>b</a:t>
                  </a:r>
                </a:p>
              </p:txBody>
            </p:sp>
            <p:sp>
              <p:nvSpPr>
                <p:cNvPr id="8811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743" y="350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 eaLnBrk="1" hangingPunct="1"/>
                  <a:r>
                    <a:rPr lang="en-US" altLang="zh-CN"/>
                    <a:t>a</a:t>
                  </a:r>
                </a:p>
              </p:txBody>
            </p:sp>
            <p:sp>
              <p:nvSpPr>
                <p:cNvPr id="88118" name="Oval 54"/>
                <p:cNvSpPr>
                  <a:spLocks noChangeArrowheads="1"/>
                </p:cNvSpPr>
                <p:nvPr/>
              </p:nvSpPr>
              <p:spPr bwMode="auto">
                <a:xfrm>
                  <a:off x="1044" y="1350"/>
                  <a:ext cx="227" cy="227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8119" name="Oval 55"/>
                <p:cNvSpPr>
                  <a:spLocks noChangeArrowheads="1"/>
                </p:cNvSpPr>
                <p:nvPr/>
              </p:nvSpPr>
              <p:spPr bwMode="auto">
                <a:xfrm>
                  <a:off x="1728" y="1350"/>
                  <a:ext cx="227" cy="227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8120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972" y="1122"/>
                  <a:ext cx="21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/>
                    <a:t>+</a:t>
                  </a:r>
                </a:p>
              </p:txBody>
            </p:sp>
            <p:sp>
              <p:nvSpPr>
                <p:cNvPr id="88121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972" y="1500"/>
                  <a:ext cx="22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/>
                    <a:t>–</a:t>
                  </a:r>
                </a:p>
              </p:txBody>
            </p:sp>
            <p:sp>
              <p:nvSpPr>
                <p:cNvPr id="88122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1656" y="1116"/>
                  <a:ext cx="21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/>
                    <a:t>+</a:t>
                  </a:r>
                </a:p>
              </p:txBody>
            </p:sp>
            <p:sp>
              <p:nvSpPr>
                <p:cNvPr id="88123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1656" y="1494"/>
                  <a:ext cx="22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/>
                    <a:t>–</a:t>
                  </a:r>
                </a:p>
              </p:txBody>
            </p:sp>
          </p:grpSp>
        </p:grpSp>
        <p:grpSp>
          <p:nvGrpSpPr>
            <p:cNvPr id="88124" name="Group 60"/>
            <p:cNvGrpSpPr>
              <a:grpSpLocks/>
            </p:cNvGrpSpPr>
            <p:nvPr/>
          </p:nvGrpSpPr>
          <p:grpSpPr bwMode="auto">
            <a:xfrm>
              <a:off x="1560" y="798"/>
              <a:ext cx="280" cy="288"/>
              <a:chOff x="612" y="588"/>
              <a:chExt cx="280" cy="288"/>
            </a:xfrm>
          </p:grpSpPr>
          <p:sp>
            <p:nvSpPr>
              <p:cNvPr id="88125" name="Line 61"/>
              <p:cNvSpPr>
                <a:spLocks noChangeShapeType="1"/>
              </p:cNvSpPr>
              <p:nvPr/>
            </p:nvSpPr>
            <p:spPr bwMode="auto">
              <a:xfrm flipV="1">
                <a:off x="833" y="612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8126" name="Text Box 62"/>
              <p:cNvSpPr txBox="1">
                <a:spLocks noChangeArrowheads="1"/>
              </p:cNvSpPr>
              <p:nvPr/>
            </p:nvSpPr>
            <p:spPr bwMode="auto">
              <a:xfrm>
                <a:off x="612" y="588"/>
                <a:ext cx="2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/>
                  <a:t>I</a:t>
                </a:r>
                <a:r>
                  <a:rPr lang="en-US" altLang="zh-CN" baseline="-25000"/>
                  <a:t>2</a:t>
                </a:r>
                <a:endParaRPr lang="en-US" altLang="zh-CN" i="1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8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8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8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8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88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300"/>
                                        <p:tgtEl>
                                          <p:spTgt spid="88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8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8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8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8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6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8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8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700"/>
                            </p:stCondLst>
                            <p:childTnLst>
                              <p:par>
                                <p:cTn id="7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8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8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 autoUpdateAnimBg="0"/>
      <p:bldP spid="88073" grpId="0" animBg="1"/>
      <p:bldP spid="88080" grpId="0" autoUpdateAnimBg="0"/>
      <p:bldP spid="88081" grpId="0" autoUpdateAnimBg="0"/>
      <p:bldP spid="88082" grpId="0" autoUpdateAnimBg="0"/>
      <p:bldP spid="88083" grpId="0" autoUpdateAnimBg="0"/>
      <p:bldP spid="88084" grpId="0" autoUpdateAnimBg="0"/>
      <p:bldP spid="88085" grpId="0" autoUpdateAnimBg="0"/>
      <p:bldP spid="88086" grpId="0" autoUpdateAnimBg="0"/>
      <p:bldP spid="88093" grpId="0" animBg="1"/>
      <p:bldP spid="88094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/>
          <p:cNvSpPr txBox="1">
            <a:spLocks noChangeArrowheads="1"/>
          </p:cNvSpPr>
          <p:nvPr/>
        </p:nvSpPr>
        <p:spPr bwMode="auto">
          <a:xfrm>
            <a:off x="457200" y="171450"/>
            <a:ext cx="876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3333FF"/>
                </a:solidFill>
              </a:rPr>
              <a:t>例</a:t>
            </a:r>
            <a:r>
              <a:rPr lang="en-US" altLang="zh-CN">
                <a:solidFill>
                  <a:srgbClr val="3333FF"/>
                </a:solidFill>
              </a:rPr>
              <a:t>2.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1295400" y="190500"/>
            <a:ext cx="7429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列写如图电路的支路电流方程</a:t>
            </a:r>
            <a:r>
              <a:rPr lang="en-US" altLang="zh-CN"/>
              <a:t>(</a:t>
            </a:r>
            <a:r>
              <a:rPr lang="zh-CN" altLang="en-US"/>
              <a:t>含理想电流源支路</a:t>
            </a:r>
            <a:r>
              <a:rPr lang="en-US" altLang="zh-CN"/>
              <a:t>)</a:t>
            </a:r>
            <a:r>
              <a:rPr lang="zh-CN" altLang="en-US"/>
              <a:t>。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5391150" y="819150"/>
            <a:ext cx="165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b</a:t>
            </a:r>
            <a:r>
              <a:rPr lang="en-US" altLang="zh-CN"/>
              <a:t>=5, </a:t>
            </a:r>
            <a:r>
              <a:rPr lang="en-US" altLang="zh-CN" i="1"/>
              <a:t>n</a:t>
            </a:r>
            <a:r>
              <a:rPr lang="en-US" altLang="zh-CN"/>
              <a:t>=3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59817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KCL</a:t>
            </a:r>
            <a:r>
              <a:rPr lang="zh-CN" altLang="zh-CN"/>
              <a:t>方程：</a:t>
            </a:r>
            <a:endParaRPr lang="zh-CN" altLang="en-US"/>
          </a:p>
        </p:txBody>
      </p:sp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5353050" y="2076450"/>
            <a:ext cx="333375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 </a:t>
            </a:r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>
                <a:latin typeface="宋体" panose="02010600030101010101" pitchFamily="2" charset="-122"/>
              </a:rPr>
              <a:t>- 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/>
              <a:t> + </a:t>
            </a:r>
            <a:r>
              <a:rPr lang="en-US" altLang="zh-CN" i="1"/>
              <a:t>i</a:t>
            </a:r>
            <a:r>
              <a:rPr lang="en-US" altLang="zh-CN" baseline="-25000"/>
              <a:t>3</a:t>
            </a:r>
            <a:r>
              <a:rPr lang="en-US" altLang="zh-CN"/>
              <a:t> = 0      (1)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 </a:t>
            </a:r>
            <a:r>
              <a:rPr lang="en-US" altLang="zh-CN" i="1"/>
              <a:t>i</a:t>
            </a:r>
            <a:r>
              <a:rPr lang="en-US" altLang="zh-CN" baseline="-25000"/>
              <a:t>3</a:t>
            </a:r>
            <a:r>
              <a:rPr lang="en-US" altLang="zh-CN">
                <a:latin typeface="宋体" panose="02010600030101010101" pitchFamily="2" charset="-122"/>
              </a:rPr>
              <a:t>+ </a:t>
            </a:r>
            <a:r>
              <a:rPr lang="en-US" altLang="zh-CN" i="1"/>
              <a:t>i</a:t>
            </a:r>
            <a:r>
              <a:rPr lang="en-US" altLang="zh-CN" baseline="-25000"/>
              <a:t>4</a:t>
            </a:r>
            <a:r>
              <a:rPr lang="en-US" altLang="zh-CN"/>
              <a:t> 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 </a:t>
            </a:r>
            <a:r>
              <a:rPr lang="en-US" altLang="zh-CN" i="1"/>
              <a:t>i</a:t>
            </a:r>
            <a:r>
              <a:rPr lang="en-US" altLang="zh-CN" baseline="-25000"/>
              <a:t>5</a:t>
            </a:r>
            <a:r>
              <a:rPr lang="en-US" altLang="zh-CN"/>
              <a:t> = 0      (2)</a:t>
            </a:r>
          </a:p>
        </p:txBody>
      </p:sp>
      <p:sp>
        <p:nvSpPr>
          <p:cNvPr id="89095" name="Text Box 7"/>
          <p:cNvSpPr txBox="1">
            <a:spLocks noChangeArrowheads="1"/>
          </p:cNvSpPr>
          <p:nvPr/>
        </p:nvSpPr>
        <p:spPr bwMode="auto">
          <a:xfrm>
            <a:off x="990600" y="3790950"/>
            <a:ext cx="3695700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0000"/>
              </a:lnSpc>
            </a:pPr>
            <a:r>
              <a:rPr lang="en-US" altLang="zh-CN" i="1"/>
              <a:t>R</a:t>
            </a:r>
            <a:r>
              <a:rPr lang="en-US" altLang="zh-CN" baseline="-25000"/>
              <a:t>1</a:t>
            </a:r>
            <a:r>
              <a:rPr lang="en-US" altLang="zh-CN"/>
              <a:t> </a:t>
            </a:r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R</a:t>
            </a:r>
            <a:r>
              <a:rPr lang="en-US" altLang="zh-CN" baseline="-25000"/>
              <a:t>2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/>
              <a:t>  = </a:t>
            </a:r>
            <a:r>
              <a:rPr lang="en-US" altLang="zh-CN" i="1"/>
              <a:t>u</a:t>
            </a:r>
            <a:r>
              <a:rPr lang="en-US" altLang="zh-CN" baseline="-25000"/>
              <a:t>S</a:t>
            </a:r>
            <a:r>
              <a:rPr lang="en-US" altLang="zh-CN"/>
              <a:t>             (3)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altLang="zh-CN" i="1"/>
              <a:t>R</a:t>
            </a:r>
            <a:r>
              <a:rPr lang="en-US" altLang="zh-CN" baseline="-25000"/>
              <a:t>2</a:t>
            </a:r>
            <a:r>
              <a:rPr lang="en-US" altLang="zh-CN"/>
              <a:t> 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>
                <a:latin typeface="宋体" panose="02010600030101010101" pitchFamily="2" charset="-122"/>
              </a:rPr>
              <a:t>+</a:t>
            </a:r>
            <a:r>
              <a:rPr lang="en-US" altLang="zh-CN" i="1"/>
              <a:t>R</a:t>
            </a:r>
            <a:r>
              <a:rPr lang="en-US" altLang="zh-CN" baseline="-25000"/>
              <a:t>3</a:t>
            </a:r>
            <a:r>
              <a:rPr lang="en-US" altLang="zh-CN" i="1"/>
              <a:t>i</a:t>
            </a:r>
            <a:r>
              <a:rPr lang="en-US" altLang="zh-CN" baseline="-25000"/>
              <a:t>3</a:t>
            </a:r>
            <a:r>
              <a:rPr lang="en-US" altLang="zh-CN"/>
              <a:t> </a:t>
            </a:r>
            <a:r>
              <a:rPr lang="en-US" altLang="zh-CN">
                <a:latin typeface="宋体" panose="02010600030101010101" pitchFamily="2" charset="-122"/>
              </a:rPr>
              <a:t>+</a:t>
            </a:r>
            <a:r>
              <a:rPr lang="en-US" altLang="zh-CN"/>
              <a:t> </a:t>
            </a:r>
            <a:r>
              <a:rPr lang="en-US" altLang="zh-CN" i="1"/>
              <a:t>R</a:t>
            </a:r>
            <a:r>
              <a:rPr lang="en-US" altLang="zh-CN" baseline="-25000"/>
              <a:t>4</a:t>
            </a:r>
            <a:r>
              <a:rPr lang="en-US" altLang="zh-CN"/>
              <a:t> </a:t>
            </a:r>
            <a:r>
              <a:rPr lang="en-US" altLang="zh-CN" i="1"/>
              <a:t>i</a:t>
            </a:r>
            <a:r>
              <a:rPr lang="en-US" altLang="zh-CN" baseline="-25000"/>
              <a:t>4</a:t>
            </a:r>
            <a:r>
              <a:rPr lang="en-US" altLang="zh-CN"/>
              <a:t> = 0    (4)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altLang="zh-CN" i="1">
                <a:latin typeface="宋体" panose="02010600030101010101" pitchFamily="2" charset="-122"/>
              </a:rPr>
              <a:t>-</a:t>
            </a:r>
            <a:r>
              <a:rPr lang="en-US" altLang="zh-CN" i="1"/>
              <a:t> R</a:t>
            </a:r>
            <a:r>
              <a:rPr lang="en-US" altLang="zh-CN" baseline="-25000"/>
              <a:t>4</a:t>
            </a:r>
            <a:r>
              <a:rPr lang="en-US" altLang="zh-CN"/>
              <a:t> </a:t>
            </a:r>
            <a:r>
              <a:rPr lang="en-US" altLang="zh-CN" i="1"/>
              <a:t>i</a:t>
            </a:r>
            <a:r>
              <a:rPr lang="en-US" altLang="zh-CN" baseline="-25000"/>
              <a:t>4</a:t>
            </a:r>
            <a:r>
              <a:rPr lang="en-US" altLang="zh-CN">
                <a:latin typeface="宋体" panose="02010600030101010101" pitchFamily="2" charset="-122"/>
              </a:rPr>
              <a:t>+</a:t>
            </a:r>
            <a:r>
              <a:rPr lang="en-US" altLang="zh-CN" i="1">
                <a:solidFill>
                  <a:srgbClr val="3333FF"/>
                </a:solidFill>
              </a:rPr>
              <a:t>u</a:t>
            </a:r>
            <a:r>
              <a:rPr lang="en-US" altLang="zh-CN"/>
              <a:t> = 0                 (5)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altLang="zh-CN" i="1"/>
              <a:t>i</a:t>
            </a:r>
            <a:r>
              <a:rPr lang="en-US" altLang="zh-CN" baseline="-25000"/>
              <a:t>5</a:t>
            </a:r>
            <a:r>
              <a:rPr lang="en-US" altLang="zh-CN"/>
              <a:t> = </a:t>
            </a:r>
            <a:r>
              <a:rPr lang="en-US" altLang="zh-CN" i="1"/>
              <a:t>i</a:t>
            </a:r>
            <a:r>
              <a:rPr lang="en-US" altLang="zh-CN" baseline="-25000"/>
              <a:t>S</a:t>
            </a:r>
            <a:r>
              <a:rPr lang="en-US" altLang="zh-CN"/>
              <a:t>                            (6)</a:t>
            </a:r>
            <a:endParaRPr lang="en-US" altLang="zh-CN" baseline="-25000"/>
          </a:p>
        </p:txBody>
      </p:sp>
      <p:sp>
        <p:nvSpPr>
          <p:cNvPr id="89096" name="Text Box 8"/>
          <p:cNvSpPr txBox="1">
            <a:spLocks noChangeArrowheads="1"/>
          </p:cNvSpPr>
          <p:nvPr/>
        </p:nvSpPr>
        <p:spPr bwMode="auto">
          <a:xfrm>
            <a:off x="742950" y="333375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KVL</a:t>
            </a:r>
            <a:r>
              <a:rPr lang="zh-CN" altLang="zh-CN"/>
              <a:t>方程：</a:t>
            </a:r>
            <a:endParaRPr lang="zh-CN" altLang="en-US"/>
          </a:p>
        </p:txBody>
      </p:sp>
      <p:sp>
        <p:nvSpPr>
          <p:cNvPr id="89097" name="Text Box 9"/>
          <p:cNvSpPr txBox="1">
            <a:spLocks noChangeArrowheads="1"/>
          </p:cNvSpPr>
          <p:nvPr/>
        </p:nvSpPr>
        <p:spPr bwMode="auto">
          <a:xfrm>
            <a:off x="4686300" y="3505200"/>
            <a:ext cx="4229100" cy="29130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76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/>
              <a:t>* </a:t>
            </a:r>
            <a:r>
              <a:rPr lang="zh-CN" altLang="en-US"/>
              <a:t>理想电流源的处理：由于</a:t>
            </a:r>
            <a:r>
              <a:rPr lang="en-US" altLang="zh-CN" i="1"/>
              <a:t>i</a:t>
            </a:r>
            <a:r>
              <a:rPr lang="en-US" altLang="zh-CN" baseline="-25000"/>
              <a:t>5</a:t>
            </a:r>
            <a:r>
              <a:rPr lang="en-US" altLang="zh-CN"/>
              <a:t> = </a:t>
            </a:r>
            <a:r>
              <a:rPr lang="en-US" altLang="zh-CN" i="1"/>
              <a:t>i</a:t>
            </a:r>
            <a:r>
              <a:rPr lang="en-US" altLang="zh-CN" baseline="-25000"/>
              <a:t>S</a:t>
            </a:r>
            <a:r>
              <a:rPr lang="zh-CN" altLang="en-US"/>
              <a:t>，所以在选择独立回路时，可不选含此支路的回路。</a:t>
            </a:r>
          </a:p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/>
              <a:t>对此例，可不选回路</a:t>
            </a:r>
            <a:r>
              <a:rPr lang="en-US" altLang="zh-CN"/>
              <a:t>3</a:t>
            </a:r>
            <a:r>
              <a:rPr lang="zh-CN" altLang="en-US"/>
              <a:t>，即去掉方程</a:t>
            </a:r>
            <a:r>
              <a:rPr lang="en-US" altLang="zh-CN"/>
              <a:t>(5)</a:t>
            </a:r>
            <a:r>
              <a:rPr lang="zh-CN" altLang="en-US"/>
              <a:t>，而只列</a:t>
            </a:r>
            <a:r>
              <a:rPr lang="en-US" altLang="zh-CN"/>
              <a:t>(1)~(4)</a:t>
            </a:r>
            <a:r>
              <a:rPr lang="zh-CN" altLang="en-US"/>
              <a:t>及</a:t>
            </a:r>
            <a:r>
              <a:rPr lang="en-US" altLang="zh-CN"/>
              <a:t>(6)</a:t>
            </a:r>
            <a:r>
              <a:rPr lang="zh-CN" altLang="en-US"/>
              <a:t>。 </a:t>
            </a:r>
          </a:p>
        </p:txBody>
      </p:sp>
      <p:grpSp>
        <p:nvGrpSpPr>
          <p:cNvPr id="89098" name="Group 10"/>
          <p:cNvGrpSpPr>
            <a:grpSpLocks/>
          </p:cNvGrpSpPr>
          <p:nvPr/>
        </p:nvGrpSpPr>
        <p:grpSpPr bwMode="auto">
          <a:xfrm>
            <a:off x="342900" y="561975"/>
            <a:ext cx="4754563" cy="2841625"/>
            <a:chOff x="288" y="354"/>
            <a:chExt cx="2995" cy="1790"/>
          </a:xfrm>
        </p:grpSpPr>
        <p:sp>
          <p:nvSpPr>
            <p:cNvPr id="89099" name="Line 11"/>
            <p:cNvSpPr>
              <a:spLocks noChangeShapeType="1"/>
            </p:cNvSpPr>
            <p:nvPr/>
          </p:nvSpPr>
          <p:spPr bwMode="auto">
            <a:xfrm flipV="1">
              <a:off x="605" y="756"/>
              <a:ext cx="0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00" name="Text Box 12"/>
            <p:cNvSpPr txBox="1">
              <a:spLocks noChangeArrowheads="1"/>
            </p:cNvSpPr>
            <p:nvPr/>
          </p:nvSpPr>
          <p:spPr bwMode="auto">
            <a:xfrm>
              <a:off x="384" y="732"/>
              <a:ext cx="2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endParaRPr lang="en-US" altLang="zh-CN" i="1"/>
            </a:p>
          </p:txBody>
        </p:sp>
        <p:sp>
          <p:nvSpPr>
            <p:cNvPr id="89101" name="Line 13"/>
            <p:cNvSpPr>
              <a:spLocks noChangeShapeType="1"/>
            </p:cNvSpPr>
            <p:nvPr/>
          </p:nvSpPr>
          <p:spPr bwMode="auto">
            <a:xfrm rot="-5400000">
              <a:off x="2053" y="528"/>
              <a:ext cx="0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02" name="Text Box 14"/>
            <p:cNvSpPr txBox="1">
              <a:spLocks noChangeArrowheads="1"/>
            </p:cNvSpPr>
            <p:nvPr/>
          </p:nvSpPr>
          <p:spPr bwMode="auto">
            <a:xfrm>
              <a:off x="1913" y="354"/>
              <a:ext cx="3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endParaRPr lang="en-US" altLang="zh-CN" i="1"/>
            </a:p>
          </p:txBody>
        </p:sp>
        <p:sp>
          <p:nvSpPr>
            <p:cNvPr id="89103" name="Text Box 15"/>
            <p:cNvSpPr txBox="1">
              <a:spLocks noChangeArrowheads="1"/>
            </p:cNvSpPr>
            <p:nvPr/>
          </p:nvSpPr>
          <p:spPr bwMode="auto">
            <a:xfrm>
              <a:off x="288" y="1410"/>
              <a:ext cx="3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u</a:t>
              </a:r>
              <a:r>
                <a:rPr lang="en-US" altLang="zh-CN" baseline="-25000"/>
                <a:t>S</a:t>
              </a:r>
              <a:endParaRPr lang="en-US" altLang="zh-CN" i="1"/>
            </a:p>
          </p:txBody>
        </p:sp>
        <p:sp>
          <p:nvSpPr>
            <p:cNvPr id="89104" name="Text Box 16"/>
            <p:cNvSpPr txBox="1">
              <a:spLocks noChangeArrowheads="1"/>
            </p:cNvSpPr>
            <p:nvPr/>
          </p:nvSpPr>
          <p:spPr bwMode="auto">
            <a:xfrm>
              <a:off x="3031" y="1146"/>
              <a:ext cx="2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S</a:t>
              </a:r>
              <a:endParaRPr lang="en-US" altLang="zh-CN" i="1"/>
            </a:p>
          </p:txBody>
        </p:sp>
        <p:sp>
          <p:nvSpPr>
            <p:cNvPr id="89105" name="Freeform 17"/>
            <p:cNvSpPr>
              <a:spLocks/>
            </p:cNvSpPr>
            <p:nvPr/>
          </p:nvSpPr>
          <p:spPr bwMode="auto">
            <a:xfrm>
              <a:off x="696" y="762"/>
              <a:ext cx="1" cy="1146"/>
            </a:xfrm>
            <a:custGeom>
              <a:avLst/>
              <a:gdLst>
                <a:gd name="T0" fmla="*/ 0 w 1"/>
                <a:gd name="T1" fmla="*/ 1146 h 1146"/>
                <a:gd name="T2" fmla="*/ 0 w 1"/>
                <a:gd name="T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146">
                  <a:moveTo>
                    <a:pt x="0" y="1146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06" name="Text Box 18"/>
            <p:cNvSpPr txBox="1">
              <a:spLocks noChangeArrowheads="1"/>
            </p:cNvSpPr>
            <p:nvPr/>
          </p:nvSpPr>
          <p:spPr bwMode="auto">
            <a:xfrm>
              <a:off x="353" y="966"/>
              <a:ext cx="3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R</a:t>
              </a:r>
              <a:r>
                <a:rPr lang="en-US" altLang="zh-CN" baseline="-25000"/>
                <a:t>1</a:t>
              </a:r>
              <a:endParaRPr lang="en-US" altLang="zh-CN" i="1"/>
            </a:p>
          </p:txBody>
        </p:sp>
        <p:sp>
          <p:nvSpPr>
            <p:cNvPr id="89107" name="Freeform 19"/>
            <p:cNvSpPr>
              <a:spLocks/>
            </p:cNvSpPr>
            <p:nvPr/>
          </p:nvSpPr>
          <p:spPr bwMode="auto">
            <a:xfrm>
              <a:off x="1368" y="756"/>
              <a:ext cx="6" cy="1158"/>
            </a:xfrm>
            <a:custGeom>
              <a:avLst/>
              <a:gdLst>
                <a:gd name="T0" fmla="*/ 0 w 6"/>
                <a:gd name="T1" fmla="*/ 1158 h 1158"/>
                <a:gd name="T2" fmla="*/ 6 w 6"/>
                <a:gd name="T3" fmla="*/ 0 h 1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" h="1158">
                  <a:moveTo>
                    <a:pt x="0" y="1158"/>
                  </a:moveTo>
                  <a:lnTo>
                    <a:pt x="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08" name="Text Box 20"/>
            <p:cNvSpPr txBox="1">
              <a:spLocks noChangeArrowheads="1"/>
            </p:cNvSpPr>
            <p:nvPr/>
          </p:nvSpPr>
          <p:spPr bwMode="auto">
            <a:xfrm>
              <a:off x="1055" y="1182"/>
              <a:ext cx="3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endParaRPr lang="en-US" altLang="zh-CN" i="1"/>
            </a:p>
          </p:txBody>
        </p:sp>
        <p:sp>
          <p:nvSpPr>
            <p:cNvPr id="89109" name="Freeform 21"/>
            <p:cNvSpPr>
              <a:spLocks/>
            </p:cNvSpPr>
            <p:nvPr/>
          </p:nvSpPr>
          <p:spPr bwMode="auto">
            <a:xfrm>
              <a:off x="702" y="1902"/>
              <a:ext cx="2190" cy="6"/>
            </a:xfrm>
            <a:custGeom>
              <a:avLst/>
              <a:gdLst>
                <a:gd name="T0" fmla="*/ 0 w 2190"/>
                <a:gd name="T1" fmla="*/ 6 h 6"/>
                <a:gd name="T2" fmla="*/ 2190 w 2190"/>
                <a:gd name="T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190" h="6">
                  <a:moveTo>
                    <a:pt x="0" y="6"/>
                  </a:moveTo>
                  <a:lnTo>
                    <a:pt x="219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10" name="Rectangle 22"/>
            <p:cNvSpPr>
              <a:spLocks noChangeArrowheads="1"/>
            </p:cNvSpPr>
            <p:nvPr/>
          </p:nvSpPr>
          <p:spPr bwMode="auto">
            <a:xfrm>
              <a:off x="637" y="1002"/>
              <a:ext cx="116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11" name="Rectangle 23"/>
            <p:cNvSpPr>
              <a:spLocks noChangeArrowheads="1"/>
            </p:cNvSpPr>
            <p:nvPr/>
          </p:nvSpPr>
          <p:spPr bwMode="auto">
            <a:xfrm>
              <a:off x="1316" y="1218"/>
              <a:ext cx="116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12" name="Text Box 24"/>
            <p:cNvSpPr txBox="1">
              <a:spLocks noChangeArrowheads="1"/>
            </p:cNvSpPr>
            <p:nvPr/>
          </p:nvSpPr>
          <p:spPr bwMode="auto">
            <a:xfrm>
              <a:off x="1637" y="408"/>
              <a:ext cx="3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R</a:t>
              </a:r>
              <a:r>
                <a:rPr lang="en-US" altLang="zh-CN" baseline="-25000"/>
                <a:t>3</a:t>
              </a:r>
              <a:endParaRPr lang="en-US" altLang="zh-CN" i="1"/>
            </a:p>
          </p:txBody>
        </p:sp>
        <p:sp>
          <p:nvSpPr>
            <p:cNvPr id="89113" name="Rectangle 25"/>
            <p:cNvSpPr>
              <a:spLocks noChangeArrowheads="1"/>
            </p:cNvSpPr>
            <p:nvPr/>
          </p:nvSpPr>
          <p:spPr bwMode="auto">
            <a:xfrm rot="-5400000">
              <a:off x="1731" y="618"/>
              <a:ext cx="116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14" name="Text Box 26"/>
            <p:cNvSpPr txBox="1">
              <a:spLocks noChangeArrowheads="1"/>
            </p:cNvSpPr>
            <p:nvPr/>
          </p:nvSpPr>
          <p:spPr bwMode="auto">
            <a:xfrm>
              <a:off x="2151" y="488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b</a:t>
              </a:r>
            </a:p>
          </p:txBody>
        </p:sp>
        <p:sp>
          <p:nvSpPr>
            <p:cNvPr id="89115" name="Text Box 27"/>
            <p:cNvSpPr txBox="1">
              <a:spLocks noChangeArrowheads="1"/>
            </p:cNvSpPr>
            <p:nvPr/>
          </p:nvSpPr>
          <p:spPr bwMode="auto">
            <a:xfrm>
              <a:off x="1275" y="48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a</a:t>
              </a:r>
            </a:p>
          </p:txBody>
        </p:sp>
        <p:sp>
          <p:nvSpPr>
            <p:cNvPr id="89116" name="Oval 28"/>
            <p:cNvSpPr>
              <a:spLocks noChangeArrowheads="1"/>
            </p:cNvSpPr>
            <p:nvPr/>
          </p:nvSpPr>
          <p:spPr bwMode="auto">
            <a:xfrm>
              <a:off x="576" y="1518"/>
              <a:ext cx="227" cy="227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17" name="Text Box 29"/>
            <p:cNvSpPr txBox="1">
              <a:spLocks noChangeArrowheads="1"/>
            </p:cNvSpPr>
            <p:nvPr/>
          </p:nvSpPr>
          <p:spPr bwMode="auto">
            <a:xfrm>
              <a:off x="504" y="1290"/>
              <a:ext cx="2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/>
                <a:t>+</a:t>
              </a:r>
            </a:p>
          </p:txBody>
        </p:sp>
        <p:sp>
          <p:nvSpPr>
            <p:cNvPr id="89118" name="Text Box 30"/>
            <p:cNvSpPr txBox="1">
              <a:spLocks noChangeArrowheads="1"/>
            </p:cNvSpPr>
            <p:nvPr/>
          </p:nvSpPr>
          <p:spPr bwMode="auto">
            <a:xfrm>
              <a:off x="504" y="1668"/>
              <a:ext cx="2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/>
                <a:t>–</a:t>
              </a:r>
            </a:p>
          </p:txBody>
        </p:sp>
        <p:sp>
          <p:nvSpPr>
            <p:cNvPr id="89119" name="Text Box 31"/>
            <p:cNvSpPr txBox="1">
              <a:spLocks noChangeArrowheads="1"/>
            </p:cNvSpPr>
            <p:nvPr/>
          </p:nvSpPr>
          <p:spPr bwMode="auto">
            <a:xfrm>
              <a:off x="2676" y="858"/>
              <a:ext cx="2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89120" name="Text Box 32"/>
            <p:cNvSpPr txBox="1">
              <a:spLocks noChangeArrowheads="1"/>
            </p:cNvSpPr>
            <p:nvPr/>
          </p:nvSpPr>
          <p:spPr bwMode="auto">
            <a:xfrm>
              <a:off x="2688" y="1440"/>
              <a:ext cx="2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</a:rPr>
                <a:t>–</a:t>
              </a:r>
            </a:p>
          </p:txBody>
        </p:sp>
        <p:sp>
          <p:nvSpPr>
            <p:cNvPr id="89121" name="Line 33"/>
            <p:cNvSpPr>
              <a:spLocks noChangeShapeType="1"/>
            </p:cNvSpPr>
            <p:nvPr/>
          </p:nvSpPr>
          <p:spPr bwMode="auto">
            <a:xfrm flipV="1">
              <a:off x="1277" y="804"/>
              <a:ext cx="0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22" name="Text Box 34"/>
            <p:cNvSpPr txBox="1">
              <a:spLocks noChangeArrowheads="1"/>
            </p:cNvSpPr>
            <p:nvPr/>
          </p:nvSpPr>
          <p:spPr bwMode="auto">
            <a:xfrm>
              <a:off x="1056" y="762"/>
              <a:ext cx="2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endParaRPr lang="en-US" altLang="zh-CN" i="1"/>
            </a:p>
          </p:txBody>
        </p:sp>
        <p:sp>
          <p:nvSpPr>
            <p:cNvPr id="89123" name="Freeform 35"/>
            <p:cNvSpPr>
              <a:spLocks/>
            </p:cNvSpPr>
            <p:nvPr/>
          </p:nvSpPr>
          <p:spPr bwMode="auto">
            <a:xfrm>
              <a:off x="690" y="757"/>
              <a:ext cx="948" cy="5"/>
            </a:xfrm>
            <a:custGeom>
              <a:avLst/>
              <a:gdLst>
                <a:gd name="T0" fmla="*/ 0 w 948"/>
                <a:gd name="T1" fmla="*/ 5 h 5"/>
                <a:gd name="T2" fmla="*/ 948 w 948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8" h="5">
                  <a:moveTo>
                    <a:pt x="0" y="5"/>
                  </a:moveTo>
                  <a:lnTo>
                    <a:pt x="948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24" name="Rectangle 36"/>
            <p:cNvSpPr>
              <a:spLocks noChangeArrowheads="1"/>
            </p:cNvSpPr>
            <p:nvPr/>
          </p:nvSpPr>
          <p:spPr bwMode="auto">
            <a:xfrm>
              <a:off x="2120" y="1170"/>
              <a:ext cx="116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25" name="Freeform 37"/>
            <p:cNvSpPr>
              <a:spLocks/>
            </p:cNvSpPr>
            <p:nvPr/>
          </p:nvSpPr>
          <p:spPr bwMode="auto">
            <a:xfrm>
              <a:off x="1944" y="762"/>
              <a:ext cx="954" cy="1"/>
            </a:xfrm>
            <a:custGeom>
              <a:avLst/>
              <a:gdLst>
                <a:gd name="T0" fmla="*/ 0 w 954"/>
                <a:gd name="T1" fmla="*/ 0 h 1"/>
                <a:gd name="T2" fmla="*/ 954 w 95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54" h="1">
                  <a:moveTo>
                    <a:pt x="0" y="0"/>
                  </a:moveTo>
                  <a:lnTo>
                    <a:pt x="954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26" name="Freeform 38"/>
            <p:cNvSpPr>
              <a:spLocks/>
            </p:cNvSpPr>
            <p:nvPr/>
          </p:nvSpPr>
          <p:spPr bwMode="auto">
            <a:xfrm>
              <a:off x="2184" y="762"/>
              <a:ext cx="1" cy="402"/>
            </a:xfrm>
            <a:custGeom>
              <a:avLst/>
              <a:gdLst>
                <a:gd name="T0" fmla="*/ 0 w 1"/>
                <a:gd name="T1" fmla="*/ 0 h 402"/>
                <a:gd name="T2" fmla="*/ 1 w 1"/>
                <a:gd name="T3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402">
                  <a:moveTo>
                    <a:pt x="0" y="0"/>
                  </a:moveTo>
                  <a:lnTo>
                    <a:pt x="1" y="402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27" name="Freeform 39"/>
            <p:cNvSpPr>
              <a:spLocks/>
            </p:cNvSpPr>
            <p:nvPr/>
          </p:nvSpPr>
          <p:spPr bwMode="auto">
            <a:xfrm>
              <a:off x="2178" y="1464"/>
              <a:ext cx="1" cy="456"/>
            </a:xfrm>
            <a:custGeom>
              <a:avLst/>
              <a:gdLst>
                <a:gd name="T0" fmla="*/ 0 w 1"/>
                <a:gd name="T1" fmla="*/ 0 h 456"/>
                <a:gd name="T2" fmla="*/ 0 w 1"/>
                <a:gd name="T3" fmla="*/ 45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456">
                  <a:moveTo>
                    <a:pt x="0" y="0"/>
                  </a:moveTo>
                  <a:lnTo>
                    <a:pt x="0" y="456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28" name="Freeform 40"/>
            <p:cNvSpPr>
              <a:spLocks/>
            </p:cNvSpPr>
            <p:nvPr/>
          </p:nvSpPr>
          <p:spPr bwMode="auto">
            <a:xfrm>
              <a:off x="2892" y="762"/>
              <a:ext cx="1" cy="444"/>
            </a:xfrm>
            <a:custGeom>
              <a:avLst/>
              <a:gdLst>
                <a:gd name="T0" fmla="*/ 0 w 1"/>
                <a:gd name="T1" fmla="*/ 0 h 444"/>
                <a:gd name="T2" fmla="*/ 1 w 1"/>
                <a:gd name="T3" fmla="*/ 444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444">
                  <a:moveTo>
                    <a:pt x="0" y="0"/>
                  </a:moveTo>
                  <a:lnTo>
                    <a:pt x="1" y="444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29" name="Freeform 41"/>
            <p:cNvSpPr>
              <a:spLocks/>
            </p:cNvSpPr>
            <p:nvPr/>
          </p:nvSpPr>
          <p:spPr bwMode="auto">
            <a:xfrm>
              <a:off x="2892" y="1434"/>
              <a:ext cx="1" cy="474"/>
            </a:xfrm>
            <a:custGeom>
              <a:avLst/>
              <a:gdLst>
                <a:gd name="T0" fmla="*/ 0 w 1"/>
                <a:gd name="T1" fmla="*/ 0 h 474"/>
                <a:gd name="T2" fmla="*/ 0 w 1"/>
                <a:gd name="T3" fmla="*/ 47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474">
                  <a:moveTo>
                    <a:pt x="0" y="0"/>
                  </a:moveTo>
                  <a:lnTo>
                    <a:pt x="0" y="474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89130" name="Group 42"/>
            <p:cNvGrpSpPr>
              <a:grpSpLocks/>
            </p:cNvGrpSpPr>
            <p:nvPr/>
          </p:nvGrpSpPr>
          <p:grpSpPr bwMode="auto">
            <a:xfrm>
              <a:off x="2760" y="1206"/>
              <a:ext cx="240" cy="227"/>
              <a:chOff x="3108" y="1098"/>
              <a:chExt cx="240" cy="227"/>
            </a:xfrm>
          </p:grpSpPr>
          <p:sp>
            <p:nvSpPr>
              <p:cNvPr id="89131" name="Oval 43"/>
              <p:cNvSpPr>
                <a:spLocks noChangeArrowheads="1"/>
              </p:cNvSpPr>
              <p:nvPr/>
            </p:nvSpPr>
            <p:spPr bwMode="auto">
              <a:xfrm>
                <a:off x="3120" y="1098"/>
                <a:ext cx="227" cy="227"/>
              </a:xfrm>
              <a:prstGeom prst="ellips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9132" name="Line 44"/>
              <p:cNvSpPr>
                <a:spLocks noChangeShapeType="1"/>
              </p:cNvSpPr>
              <p:nvPr/>
            </p:nvSpPr>
            <p:spPr bwMode="auto">
              <a:xfrm>
                <a:off x="3108" y="121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89133" name="Line 45"/>
            <p:cNvSpPr>
              <a:spLocks noChangeShapeType="1"/>
            </p:cNvSpPr>
            <p:nvPr/>
          </p:nvSpPr>
          <p:spPr bwMode="auto">
            <a:xfrm flipV="1">
              <a:off x="3035" y="1158"/>
              <a:ext cx="0" cy="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34" name="Line 46"/>
            <p:cNvSpPr>
              <a:spLocks noChangeShapeType="1"/>
            </p:cNvSpPr>
            <p:nvPr/>
          </p:nvSpPr>
          <p:spPr bwMode="auto">
            <a:xfrm rot="5400000" flipH="1">
              <a:off x="2599" y="534"/>
              <a:ext cx="0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35" name="Text Box 47"/>
            <p:cNvSpPr txBox="1">
              <a:spLocks noChangeArrowheads="1"/>
            </p:cNvSpPr>
            <p:nvPr/>
          </p:nvSpPr>
          <p:spPr bwMode="auto">
            <a:xfrm>
              <a:off x="2459" y="360"/>
              <a:ext cx="3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5</a:t>
              </a:r>
              <a:endParaRPr lang="en-US" altLang="zh-CN" i="1"/>
            </a:p>
          </p:txBody>
        </p:sp>
        <p:sp>
          <p:nvSpPr>
            <p:cNvPr id="89136" name="Line 48"/>
            <p:cNvSpPr>
              <a:spLocks noChangeShapeType="1"/>
            </p:cNvSpPr>
            <p:nvPr/>
          </p:nvSpPr>
          <p:spPr bwMode="auto">
            <a:xfrm>
              <a:off x="2303" y="840"/>
              <a:ext cx="0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37" name="Text Box 49"/>
            <p:cNvSpPr txBox="1">
              <a:spLocks noChangeArrowheads="1"/>
            </p:cNvSpPr>
            <p:nvPr/>
          </p:nvSpPr>
          <p:spPr bwMode="auto">
            <a:xfrm>
              <a:off x="2304" y="792"/>
              <a:ext cx="2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4</a:t>
              </a:r>
              <a:endParaRPr lang="en-US" altLang="zh-CN" i="1"/>
            </a:p>
          </p:txBody>
        </p:sp>
        <p:sp>
          <p:nvSpPr>
            <p:cNvPr id="89138" name="Text Box 50"/>
            <p:cNvSpPr txBox="1">
              <a:spLocks noChangeArrowheads="1"/>
            </p:cNvSpPr>
            <p:nvPr/>
          </p:nvSpPr>
          <p:spPr bwMode="auto">
            <a:xfrm>
              <a:off x="2556" y="1164"/>
              <a:ext cx="3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>
                  <a:solidFill>
                    <a:srgbClr val="3333FF"/>
                  </a:solidFill>
                </a:rPr>
                <a:t>u</a:t>
              </a:r>
              <a:endParaRPr lang="en-US" altLang="zh-CN" i="1"/>
            </a:p>
          </p:txBody>
        </p:sp>
        <p:sp>
          <p:nvSpPr>
            <p:cNvPr id="89139" name="Text Box 51"/>
            <p:cNvSpPr txBox="1">
              <a:spLocks noChangeArrowheads="1"/>
            </p:cNvSpPr>
            <p:nvPr/>
          </p:nvSpPr>
          <p:spPr bwMode="auto">
            <a:xfrm>
              <a:off x="1269" y="1856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c</a:t>
              </a:r>
            </a:p>
          </p:txBody>
        </p:sp>
        <p:sp>
          <p:nvSpPr>
            <p:cNvPr id="89140" name="Text Box 52"/>
            <p:cNvSpPr txBox="1">
              <a:spLocks noChangeArrowheads="1"/>
            </p:cNvSpPr>
            <p:nvPr/>
          </p:nvSpPr>
          <p:spPr bwMode="auto">
            <a:xfrm>
              <a:off x="1800" y="118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R</a:t>
              </a:r>
              <a:r>
                <a:rPr lang="en-US" altLang="zh-CN" baseline="-25000"/>
                <a:t>4</a:t>
              </a:r>
              <a:endParaRPr lang="en-US" altLang="zh-CN"/>
            </a:p>
          </p:txBody>
        </p:sp>
      </p:grpSp>
      <p:sp>
        <p:nvSpPr>
          <p:cNvPr id="89141" name="Text Box 53"/>
          <p:cNvSpPr txBox="1">
            <a:spLocks noChangeArrowheads="1"/>
          </p:cNvSpPr>
          <p:nvPr/>
        </p:nvSpPr>
        <p:spPr bwMode="auto">
          <a:xfrm>
            <a:off x="5086350" y="1543050"/>
            <a:ext cx="742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i="1">
                <a:solidFill>
                  <a:srgbClr val="3333FF"/>
                </a:solidFill>
              </a:rPr>
              <a:t>解</a:t>
            </a:r>
            <a:endParaRPr lang="zh-CN" altLang="en-US">
              <a:solidFill>
                <a:srgbClr val="3333FF"/>
              </a:solidFill>
            </a:endParaRPr>
          </a:p>
        </p:txBody>
      </p:sp>
      <p:grpSp>
        <p:nvGrpSpPr>
          <p:cNvPr id="89144" name="Group 56"/>
          <p:cNvGrpSpPr>
            <a:grpSpLocks/>
          </p:cNvGrpSpPr>
          <p:nvPr/>
        </p:nvGrpSpPr>
        <p:grpSpPr bwMode="auto">
          <a:xfrm>
            <a:off x="1295400" y="1752600"/>
            <a:ext cx="304800" cy="838200"/>
            <a:chOff x="816" y="1104"/>
            <a:chExt cx="192" cy="528"/>
          </a:xfrm>
        </p:grpSpPr>
        <p:sp>
          <p:nvSpPr>
            <p:cNvPr id="89142" name="Oval 54"/>
            <p:cNvSpPr>
              <a:spLocks noChangeArrowheads="1"/>
            </p:cNvSpPr>
            <p:nvPr/>
          </p:nvSpPr>
          <p:spPr bwMode="auto">
            <a:xfrm>
              <a:off x="816" y="1104"/>
              <a:ext cx="192" cy="528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43" name="Line 55"/>
            <p:cNvSpPr>
              <a:spLocks noChangeShapeType="1"/>
            </p:cNvSpPr>
            <p:nvPr/>
          </p:nvSpPr>
          <p:spPr bwMode="auto">
            <a:xfrm>
              <a:off x="960" y="1152"/>
              <a:ext cx="48" cy="96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89145" name="Group 57"/>
          <p:cNvGrpSpPr>
            <a:grpSpLocks/>
          </p:cNvGrpSpPr>
          <p:nvPr/>
        </p:nvGrpSpPr>
        <p:grpSpPr bwMode="auto">
          <a:xfrm>
            <a:off x="2438400" y="1752600"/>
            <a:ext cx="304800" cy="838200"/>
            <a:chOff x="816" y="1104"/>
            <a:chExt cx="192" cy="528"/>
          </a:xfrm>
        </p:grpSpPr>
        <p:sp>
          <p:nvSpPr>
            <p:cNvPr id="89146" name="Oval 58"/>
            <p:cNvSpPr>
              <a:spLocks noChangeArrowheads="1"/>
            </p:cNvSpPr>
            <p:nvPr/>
          </p:nvSpPr>
          <p:spPr bwMode="auto">
            <a:xfrm>
              <a:off x="816" y="1104"/>
              <a:ext cx="192" cy="528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47" name="Line 59"/>
            <p:cNvSpPr>
              <a:spLocks noChangeShapeType="1"/>
            </p:cNvSpPr>
            <p:nvPr/>
          </p:nvSpPr>
          <p:spPr bwMode="auto">
            <a:xfrm>
              <a:off x="960" y="1152"/>
              <a:ext cx="48" cy="96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89148" name="Group 60"/>
          <p:cNvGrpSpPr>
            <a:grpSpLocks/>
          </p:cNvGrpSpPr>
          <p:nvPr/>
        </p:nvGrpSpPr>
        <p:grpSpPr bwMode="auto">
          <a:xfrm>
            <a:off x="3657600" y="1752600"/>
            <a:ext cx="304800" cy="838200"/>
            <a:chOff x="816" y="1104"/>
            <a:chExt cx="192" cy="528"/>
          </a:xfrm>
        </p:grpSpPr>
        <p:sp>
          <p:nvSpPr>
            <p:cNvPr id="89149" name="Oval 61"/>
            <p:cNvSpPr>
              <a:spLocks noChangeArrowheads="1"/>
            </p:cNvSpPr>
            <p:nvPr/>
          </p:nvSpPr>
          <p:spPr bwMode="auto">
            <a:xfrm>
              <a:off x="816" y="1104"/>
              <a:ext cx="192" cy="528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50" name="Line 62"/>
            <p:cNvSpPr>
              <a:spLocks noChangeShapeType="1"/>
            </p:cNvSpPr>
            <p:nvPr/>
          </p:nvSpPr>
          <p:spPr bwMode="auto">
            <a:xfrm>
              <a:off x="960" y="1152"/>
              <a:ext cx="48" cy="96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89151" name="Line 63"/>
          <p:cNvSpPr>
            <a:spLocks noChangeShapeType="1"/>
          </p:cNvSpPr>
          <p:nvPr/>
        </p:nvSpPr>
        <p:spPr bwMode="auto">
          <a:xfrm>
            <a:off x="1066800" y="4876800"/>
            <a:ext cx="33528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9152" name="Line 64"/>
          <p:cNvSpPr>
            <a:spLocks noChangeShapeType="1"/>
          </p:cNvSpPr>
          <p:nvPr/>
        </p:nvSpPr>
        <p:spPr bwMode="auto">
          <a:xfrm flipV="1">
            <a:off x="990600" y="4876800"/>
            <a:ext cx="35052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89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9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9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9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9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2" dur="5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6" dur="5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9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89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89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89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1" dur="500"/>
                                        <p:tgtEl>
                                          <p:spTgt spid="89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89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89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autoUpdateAnimBg="0"/>
      <p:bldP spid="89091" grpId="0" autoUpdateAnimBg="0"/>
      <p:bldP spid="89092" grpId="0" autoUpdateAnimBg="0"/>
      <p:bldP spid="89093" grpId="0" autoUpdateAnimBg="0"/>
      <p:bldP spid="89094" grpId="0" autoUpdateAnimBg="0"/>
      <p:bldP spid="89095" grpId="0" autoUpdateAnimBg="0"/>
      <p:bldP spid="89096" grpId="0" autoUpdateAnimBg="0"/>
      <p:bldP spid="89097" grpId="0" animBg="1" autoUpdateAnimBg="0"/>
      <p:bldP spid="89141" grpId="0" autoUpdateAnimBg="0"/>
      <p:bldP spid="89151" grpId="0" animBg="1"/>
      <p:bldP spid="8915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2"/>
          <p:cNvSpPr txBox="1">
            <a:spLocks noChangeArrowheads="1"/>
          </p:cNvSpPr>
          <p:nvPr/>
        </p:nvSpPr>
        <p:spPr bwMode="auto">
          <a:xfrm>
            <a:off x="1371600" y="300038"/>
            <a:ext cx="64960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zh-CN" sz="2800"/>
              <a:t>3. 2   </a:t>
            </a:r>
            <a:r>
              <a:rPr lang="zh-CN" altLang="en-US" sz="32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网孔分析法</a:t>
            </a:r>
          </a:p>
        </p:txBody>
      </p:sp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457200" y="876300"/>
            <a:ext cx="1771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3333FF"/>
                </a:solidFill>
              </a:rPr>
              <a:t>基本思想：</a:t>
            </a:r>
            <a:endParaRPr lang="zh-CN" altLang="en-US"/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2133600" y="857250"/>
            <a:ext cx="6172200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/>
              <a:t>为减少未知量</a:t>
            </a:r>
            <a:r>
              <a:rPr lang="en-US" altLang="zh-CN"/>
              <a:t>(</a:t>
            </a:r>
            <a:r>
              <a:rPr lang="zh-CN" altLang="en-US"/>
              <a:t>方程</a:t>
            </a:r>
            <a:r>
              <a:rPr lang="en-US" altLang="zh-CN"/>
              <a:t>)</a:t>
            </a:r>
            <a:r>
              <a:rPr lang="zh-CN" altLang="en-US"/>
              <a:t>的个数，可以假想每个回路中有一个回路电流。若回路电流已求得，则各支路电流可用回路电流线性组合表示。这样即可求得电路的解。</a:t>
            </a:r>
          </a:p>
        </p:txBody>
      </p:sp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438150" y="5048250"/>
            <a:ext cx="8305800" cy="140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66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857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047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/>
              <a:t>回路电流是在独立回路中闭合的，对每个相关节点均流进一次，流出一次，所以</a:t>
            </a:r>
            <a:r>
              <a:rPr lang="en-US" altLang="zh-CN">
                <a:solidFill>
                  <a:srgbClr val="FF0000"/>
                </a:solidFill>
              </a:rPr>
              <a:t>KCL</a:t>
            </a:r>
            <a:r>
              <a:rPr lang="zh-CN" altLang="en-US">
                <a:solidFill>
                  <a:srgbClr val="FF0000"/>
                </a:solidFill>
              </a:rPr>
              <a:t>自动满足</a:t>
            </a:r>
            <a:r>
              <a:rPr lang="zh-CN" altLang="en-US"/>
              <a:t>。若以回路电流为未知量列方程来求解电路，只需对独立回路列写</a:t>
            </a:r>
            <a:r>
              <a:rPr lang="en-US" altLang="zh-CN"/>
              <a:t>KVL</a:t>
            </a:r>
            <a:r>
              <a:rPr lang="zh-CN" altLang="en-US"/>
              <a:t>方程。</a:t>
            </a:r>
          </a:p>
        </p:txBody>
      </p:sp>
      <p:grpSp>
        <p:nvGrpSpPr>
          <p:cNvPr id="90118" name="Group 6"/>
          <p:cNvGrpSpPr>
            <a:grpSpLocks/>
          </p:cNvGrpSpPr>
          <p:nvPr/>
        </p:nvGrpSpPr>
        <p:grpSpPr bwMode="auto">
          <a:xfrm>
            <a:off x="485775" y="2536825"/>
            <a:ext cx="3676650" cy="2676525"/>
            <a:chOff x="702" y="554"/>
            <a:chExt cx="2316" cy="1686"/>
          </a:xfrm>
        </p:grpSpPr>
        <p:grpSp>
          <p:nvGrpSpPr>
            <p:cNvPr id="90119" name="Group 7"/>
            <p:cNvGrpSpPr>
              <a:grpSpLocks/>
            </p:cNvGrpSpPr>
            <p:nvPr/>
          </p:nvGrpSpPr>
          <p:grpSpPr bwMode="auto">
            <a:xfrm>
              <a:off x="888" y="768"/>
              <a:ext cx="280" cy="288"/>
              <a:chOff x="612" y="588"/>
              <a:chExt cx="280" cy="288"/>
            </a:xfrm>
          </p:grpSpPr>
          <p:sp>
            <p:nvSpPr>
              <p:cNvPr id="90120" name="Line 8"/>
              <p:cNvSpPr>
                <a:spLocks noChangeShapeType="1"/>
              </p:cNvSpPr>
              <p:nvPr/>
            </p:nvSpPr>
            <p:spPr bwMode="auto">
              <a:xfrm flipV="1">
                <a:off x="833" y="612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0121" name="Text Box 9"/>
              <p:cNvSpPr txBox="1">
                <a:spLocks noChangeArrowheads="1"/>
              </p:cNvSpPr>
              <p:nvPr/>
            </p:nvSpPr>
            <p:spPr bwMode="auto">
              <a:xfrm>
                <a:off x="612" y="588"/>
                <a:ext cx="2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/>
                  <a:t>i</a:t>
                </a:r>
                <a:r>
                  <a:rPr lang="en-US" altLang="zh-CN" baseline="-25000"/>
                  <a:t>1</a:t>
                </a:r>
                <a:endParaRPr lang="en-US" altLang="zh-CN" i="1"/>
              </a:p>
            </p:txBody>
          </p:sp>
        </p:grpSp>
        <p:grpSp>
          <p:nvGrpSpPr>
            <p:cNvPr id="90122" name="Group 10"/>
            <p:cNvGrpSpPr>
              <a:grpSpLocks/>
            </p:cNvGrpSpPr>
            <p:nvPr/>
          </p:nvGrpSpPr>
          <p:grpSpPr bwMode="auto">
            <a:xfrm>
              <a:off x="2641" y="822"/>
              <a:ext cx="377" cy="300"/>
              <a:chOff x="2839" y="174"/>
              <a:chExt cx="377" cy="300"/>
            </a:xfrm>
          </p:grpSpPr>
          <p:sp>
            <p:nvSpPr>
              <p:cNvPr id="90123" name="Line 11"/>
              <p:cNvSpPr>
                <a:spLocks noChangeShapeType="1"/>
              </p:cNvSpPr>
              <p:nvPr/>
            </p:nvSpPr>
            <p:spPr bwMode="auto">
              <a:xfrm>
                <a:off x="2839" y="234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0124" name="Text Box 12"/>
              <p:cNvSpPr txBox="1">
                <a:spLocks noChangeArrowheads="1"/>
              </p:cNvSpPr>
              <p:nvPr/>
            </p:nvSpPr>
            <p:spPr bwMode="auto">
              <a:xfrm>
                <a:off x="2843" y="174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/>
                  <a:t>i</a:t>
                </a:r>
                <a:r>
                  <a:rPr lang="en-US" altLang="zh-CN" baseline="-25000"/>
                  <a:t>3</a:t>
                </a:r>
                <a:endParaRPr lang="en-US" altLang="zh-CN" i="1"/>
              </a:p>
            </p:txBody>
          </p:sp>
        </p:grpSp>
        <p:grpSp>
          <p:nvGrpSpPr>
            <p:cNvPr id="90125" name="Group 13"/>
            <p:cNvGrpSpPr>
              <a:grpSpLocks/>
            </p:cNvGrpSpPr>
            <p:nvPr/>
          </p:nvGrpSpPr>
          <p:grpSpPr bwMode="auto">
            <a:xfrm>
              <a:off x="702" y="554"/>
              <a:ext cx="2280" cy="1686"/>
              <a:chOff x="606" y="482"/>
              <a:chExt cx="2280" cy="1686"/>
            </a:xfrm>
          </p:grpSpPr>
          <p:sp>
            <p:nvSpPr>
              <p:cNvPr id="90126" name="Text Box 14"/>
              <p:cNvSpPr txBox="1">
                <a:spLocks noChangeArrowheads="1"/>
              </p:cNvSpPr>
              <p:nvPr/>
            </p:nvSpPr>
            <p:spPr bwMode="auto">
              <a:xfrm>
                <a:off x="606" y="1410"/>
                <a:ext cx="41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/>
                  <a:t>u</a:t>
                </a:r>
                <a:r>
                  <a:rPr lang="en-US" altLang="zh-CN" baseline="-25000"/>
                  <a:t>S1</a:t>
                </a:r>
                <a:endParaRPr lang="en-US" altLang="zh-CN" i="1"/>
              </a:p>
            </p:txBody>
          </p:sp>
          <p:sp>
            <p:nvSpPr>
              <p:cNvPr id="90127" name="Text Box 15"/>
              <p:cNvSpPr txBox="1">
                <a:spLocks noChangeArrowheads="1"/>
              </p:cNvSpPr>
              <p:nvPr/>
            </p:nvSpPr>
            <p:spPr bwMode="auto">
              <a:xfrm>
                <a:off x="1285" y="1422"/>
                <a:ext cx="5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zh-CN" i="1"/>
                  <a:t>u</a:t>
                </a:r>
                <a:r>
                  <a:rPr lang="en-US" altLang="zh-CN" baseline="-25000"/>
                  <a:t>S2</a:t>
                </a:r>
                <a:endParaRPr lang="en-US" altLang="zh-CN" i="1"/>
              </a:p>
            </p:txBody>
          </p:sp>
          <p:grpSp>
            <p:nvGrpSpPr>
              <p:cNvPr id="90128" name="Group 16"/>
              <p:cNvGrpSpPr>
                <a:grpSpLocks/>
              </p:cNvGrpSpPr>
              <p:nvPr/>
            </p:nvGrpSpPr>
            <p:grpSpPr bwMode="auto">
              <a:xfrm>
                <a:off x="761" y="482"/>
                <a:ext cx="2125" cy="1686"/>
                <a:chOff x="821" y="350"/>
                <a:chExt cx="2125" cy="1686"/>
              </a:xfrm>
            </p:grpSpPr>
            <p:sp>
              <p:nvSpPr>
                <p:cNvPr id="90129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1163" y="594"/>
                  <a:ext cx="0" cy="1158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0130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821" y="798"/>
                  <a:ext cx="37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R</a:t>
                  </a:r>
                  <a:r>
                    <a:rPr lang="en-US" altLang="zh-CN" baseline="-25000"/>
                    <a:t>1</a:t>
                  </a:r>
                  <a:endParaRPr lang="en-US" altLang="zh-CN" i="1"/>
                </a:p>
              </p:txBody>
            </p:sp>
            <p:sp>
              <p:nvSpPr>
                <p:cNvPr id="90131" name="Freeform 19"/>
                <p:cNvSpPr>
                  <a:spLocks/>
                </p:cNvSpPr>
                <p:nvPr/>
              </p:nvSpPr>
              <p:spPr bwMode="auto">
                <a:xfrm>
                  <a:off x="1842" y="606"/>
                  <a:ext cx="1" cy="1152"/>
                </a:xfrm>
                <a:custGeom>
                  <a:avLst/>
                  <a:gdLst>
                    <a:gd name="T0" fmla="*/ 0 w 1"/>
                    <a:gd name="T1" fmla="*/ 1152 h 1152"/>
                    <a:gd name="T2" fmla="*/ 0 w 1"/>
                    <a:gd name="T3" fmla="*/ 0 h 11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152">
                      <a:moveTo>
                        <a:pt x="0" y="1152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013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523" y="840"/>
                  <a:ext cx="39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R</a:t>
                  </a:r>
                  <a:r>
                    <a:rPr lang="en-US" altLang="zh-CN" baseline="-25000"/>
                    <a:t>2</a:t>
                  </a:r>
                  <a:endParaRPr lang="en-US" altLang="zh-CN" i="1"/>
                </a:p>
              </p:txBody>
            </p:sp>
            <p:sp>
              <p:nvSpPr>
                <p:cNvPr id="90133" name="Freeform 21"/>
                <p:cNvSpPr>
                  <a:spLocks/>
                </p:cNvSpPr>
                <p:nvPr/>
              </p:nvSpPr>
              <p:spPr bwMode="auto">
                <a:xfrm>
                  <a:off x="1157" y="1752"/>
                  <a:ext cx="1357" cy="6"/>
                </a:xfrm>
                <a:custGeom>
                  <a:avLst/>
                  <a:gdLst>
                    <a:gd name="T0" fmla="*/ 0 w 1357"/>
                    <a:gd name="T1" fmla="*/ 6 h 6"/>
                    <a:gd name="T2" fmla="*/ 1357 w 1357"/>
                    <a:gd name="T3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357" h="6">
                      <a:moveTo>
                        <a:pt x="0" y="6"/>
                      </a:moveTo>
                      <a:lnTo>
                        <a:pt x="1357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0134" name="Freeform 22"/>
                <p:cNvSpPr>
                  <a:spLocks/>
                </p:cNvSpPr>
                <p:nvPr/>
              </p:nvSpPr>
              <p:spPr bwMode="auto">
                <a:xfrm>
                  <a:off x="1170" y="600"/>
                  <a:ext cx="1357" cy="1"/>
                </a:xfrm>
                <a:custGeom>
                  <a:avLst/>
                  <a:gdLst>
                    <a:gd name="T0" fmla="*/ 0 w 1357"/>
                    <a:gd name="T1" fmla="*/ 0 h 1"/>
                    <a:gd name="T2" fmla="*/ 1357 w 1357"/>
                    <a:gd name="T3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357" h="1">
                      <a:moveTo>
                        <a:pt x="0" y="0"/>
                      </a:moveTo>
                      <a:lnTo>
                        <a:pt x="1357" y="1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0135" name="Line 23"/>
                <p:cNvSpPr>
                  <a:spLocks noChangeShapeType="1"/>
                </p:cNvSpPr>
                <p:nvPr/>
              </p:nvSpPr>
              <p:spPr bwMode="auto">
                <a:xfrm>
                  <a:off x="2521" y="606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0136" name="Rectangle 24"/>
                <p:cNvSpPr>
                  <a:spLocks noChangeArrowheads="1"/>
                </p:cNvSpPr>
                <p:nvPr/>
              </p:nvSpPr>
              <p:spPr bwMode="auto">
                <a:xfrm>
                  <a:off x="1105" y="834"/>
                  <a:ext cx="116" cy="288"/>
                </a:xfrm>
                <a:prstGeom prst="rect">
                  <a:avLst/>
                </a:prstGeom>
                <a:solidFill>
                  <a:schemeClr val="accent1"/>
                </a:solidFill>
                <a:ln w="2857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0137" name="Rectangle 25"/>
                <p:cNvSpPr>
                  <a:spLocks noChangeArrowheads="1"/>
                </p:cNvSpPr>
                <p:nvPr/>
              </p:nvSpPr>
              <p:spPr bwMode="auto">
                <a:xfrm>
                  <a:off x="1790" y="852"/>
                  <a:ext cx="116" cy="288"/>
                </a:xfrm>
                <a:prstGeom prst="rect">
                  <a:avLst/>
                </a:prstGeom>
                <a:solidFill>
                  <a:schemeClr val="accent1"/>
                </a:solidFill>
                <a:ln w="2857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0138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2573" y="1032"/>
                  <a:ext cx="37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R</a:t>
                  </a:r>
                  <a:r>
                    <a:rPr lang="en-US" altLang="zh-CN" baseline="-25000"/>
                    <a:t>3</a:t>
                  </a:r>
                  <a:endParaRPr lang="en-US" altLang="zh-CN" i="1"/>
                </a:p>
              </p:txBody>
            </p:sp>
            <p:sp>
              <p:nvSpPr>
                <p:cNvPr id="90139" name="Rectangle 27"/>
                <p:cNvSpPr>
                  <a:spLocks noChangeArrowheads="1"/>
                </p:cNvSpPr>
                <p:nvPr/>
              </p:nvSpPr>
              <p:spPr bwMode="auto">
                <a:xfrm>
                  <a:off x="2463" y="1050"/>
                  <a:ext cx="116" cy="288"/>
                </a:xfrm>
                <a:prstGeom prst="rect">
                  <a:avLst/>
                </a:prstGeom>
                <a:solidFill>
                  <a:schemeClr val="accent1"/>
                </a:solidFill>
                <a:ln w="2857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0140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767" y="1748"/>
                  <a:ext cx="22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 eaLnBrk="1" hangingPunct="1"/>
                  <a:r>
                    <a:rPr lang="en-US" altLang="zh-CN"/>
                    <a:t>b</a:t>
                  </a:r>
                </a:p>
              </p:txBody>
            </p:sp>
            <p:sp>
              <p:nvSpPr>
                <p:cNvPr id="90141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743" y="350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 eaLnBrk="1" hangingPunct="1"/>
                  <a:r>
                    <a:rPr lang="en-US" altLang="zh-CN"/>
                    <a:t>a</a:t>
                  </a:r>
                </a:p>
              </p:txBody>
            </p:sp>
            <p:sp>
              <p:nvSpPr>
                <p:cNvPr id="90142" name="Oval 30"/>
                <p:cNvSpPr>
                  <a:spLocks noChangeArrowheads="1"/>
                </p:cNvSpPr>
                <p:nvPr/>
              </p:nvSpPr>
              <p:spPr bwMode="auto">
                <a:xfrm>
                  <a:off x="1044" y="1350"/>
                  <a:ext cx="227" cy="227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0143" name="Oval 31"/>
                <p:cNvSpPr>
                  <a:spLocks noChangeArrowheads="1"/>
                </p:cNvSpPr>
                <p:nvPr/>
              </p:nvSpPr>
              <p:spPr bwMode="auto">
                <a:xfrm>
                  <a:off x="1728" y="1350"/>
                  <a:ext cx="227" cy="227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0144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972" y="1122"/>
                  <a:ext cx="21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/>
                    <a:t>+</a:t>
                  </a:r>
                </a:p>
              </p:txBody>
            </p:sp>
            <p:sp>
              <p:nvSpPr>
                <p:cNvPr id="90145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972" y="1500"/>
                  <a:ext cx="22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/>
                    <a:t>–</a:t>
                  </a:r>
                </a:p>
              </p:txBody>
            </p:sp>
            <p:sp>
              <p:nvSpPr>
                <p:cNvPr id="9014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656" y="1116"/>
                  <a:ext cx="21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/>
                    <a:t>+</a:t>
                  </a:r>
                </a:p>
              </p:txBody>
            </p:sp>
            <p:sp>
              <p:nvSpPr>
                <p:cNvPr id="90147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1656" y="1494"/>
                  <a:ext cx="22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/>
                    <a:t>–</a:t>
                  </a:r>
                </a:p>
              </p:txBody>
            </p:sp>
          </p:grpSp>
        </p:grpSp>
        <p:grpSp>
          <p:nvGrpSpPr>
            <p:cNvPr id="90148" name="Group 36"/>
            <p:cNvGrpSpPr>
              <a:grpSpLocks/>
            </p:cNvGrpSpPr>
            <p:nvPr/>
          </p:nvGrpSpPr>
          <p:grpSpPr bwMode="auto">
            <a:xfrm>
              <a:off x="1560" y="798"/>
              <a:ext cx="280" cy="288"/>
              <a:chOff x="612" y="588"/>
              <a:chExt cx="280" cy="288"/>
            </a:xfrm>
          </p:grpSpPr>
          <p:sp>
            <p:nvSpPr>
              <p:cNvPr id="90149" name="Line 37"/>
              <p:cNvSpPr>
                <a:spLocks noChangeShapeType="1"/>
              </p:cNvSpPr>
              <p:nvPr/>
            </p:nvSpPr>
            <p:spPr bwMode="auto">
              <a:xfrm flipV="1">
                <a:off x="833" y="612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0150" name="Text Box 38"/>
              <p:cNvSpPr txBox="1">
                <a:spLocks noChangeArrowheads="1"/>
              </p:cNvSpPr>
              <p:nvPr/>
            </p:nvSpPr>
            <p:spPr bwMode="auto">
              <a:xfrm>
                <a:off x="612" y="588"/>
                <a:ext cx="2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/>
                  <a:t>i</a:t>
                </a:r>
                <a:r>
                  <a:rPr lang="en-US" altLang="zh-CN" baseline="-25000"/>
                  <a:t>2</a:t>
                </a:r>
                <a:endParaRPr lang="en-US" altLang="zh-CN" i="1"/>
              </a:p>
            </p:txBody>
          </p:sp>
        </p:grpSp>
      </p:grpSp>
      <p:sp>
        <p:nvSpPr>
          <p:cNvPr id="90151" name="Text Box 39"/>
          <p:cNvSpPr txBox="1">
            <a:spLocks noChangeArrowheads="1"/>
          </p:cNvSpPr>
          <p:nvPr/>
        </p:nvSpPr>
        <p:spPr bwMode="auto">
          <a:xfrm>
            <a:off x="4057650" y="2705100"/>
            <a:ext cx="424815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i="1"/>
              <a:t>b</a:t>
            </a:r>
            <a:r>
              <a:rPr lang="en-US" altLang="zh-CN"/>
              <a:t>=3</a:t>
            </a:r>
            <a:r>
              <a:rPr lang="zh-CN" altLang="en-US"/>
              <a:t>，</a:t>
            </a:r>
            <a:r>
              <a:rPr lang="en-US" altLang="zh-CN" i="1"/>
              <a:t>n</a:t>
            </a:r>
            <a:r>
              <a:rPr lang="en-US" altLang="zh-CN"/>
              <a:t>=2</a:t>
            </a:r>
            <a:r>
              <a:rPr lang="zh-CN" altLang="en-US"/>
              <a:t>。独立回路为</a:t>
            </a:r>
            <a:r>
              <a:rPr lang="en-US" altLang="zh-CN" i="1"/>
              <a:t>l</a:t>
            </a:r>
            <a:r>
              <a:rPr lang="en-US" altLang="zh-CN"/>
              <a:t>=</a:t>
            </a:r>
            <a:r>
              <a:rPr lang="en-US" altLang="zh-CN" i="1"/>
              <a:t>b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(</a:t>
            </a:r>
            <a:r>
              <a:rPr lang="en-US" altLang="zh-CN" i="1"/>
              <a:t>n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1)=2</a:t>
            </a:r>
            <a:r>
              <a:rPr lang="zh-CN" altLang="en-US"/>
              <a:t>。选图示的两个独立回路，回路电流分别为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1</a:t>
            </a:r>
            <a:r>
              <a:rPr lang="zh-CN" altLang="en-US"/>
              <a:t>、 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2</a:t>
            </a:r>
            <a:r>
              <a:rPr lang="zh-CN" altLang="en-US"/>
              <a:t>。支路电流</a:t>
            </a:r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/>
              <a:t>= 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1</a:t>
            </a:r>
            <a:r>
              <a:rPr lang="zh-CN" altLang="en-US"/>
              <a:t>，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/>
              <a:t>= 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2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 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1</a:t>
            </a:r>
            <a:r>
              <a:rPr lang="zh-CN" altLang="en-US"/>
              <a:t>， </a:t>
            </a:r>
            <a:r>
              <a:rPr lang="en-US" altLang="zh-CN" i="1"/>
              <a:t>i</a:t>
            </a:r>
            <a:r>
              <a:rPr lang="en-US" altLang="zh-CN" baseline="-25000"/>
              <a:t>3</a:t>
            </a:r>
            <a:r>
              <a:rPr lang="en-US" altLang="zh-CN" i="1"/>
              <a:t>=</a:t>
            </a:r>
            <a:r>
              <a:rPr lang="en-US" altLang="zh-CN"/>
              <a:t> 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2</a:t>
            </a:r>
            <a:r>
              <a:rPr lang="zh-CN" altLang="en-US"/>
              <a:t>。</a:t>
            </a:r>
            <a:endParaRPr lang="zh-CN" altLang="en-US" baseline="-25000"/>
          </a:p>
        </p:txBody>
      </p:sp>
      <p:grpSp>
        <p:nvGrpSpPr>
          <p:cNvPr id="90157" name="Group 45"/>
          <p:cNvGrpSpPr>
            <a:grpSpLocks/>
          </p:cNvGrpSpPr>
          <p:nvPr/>
        </p:nvGrpSpPr>
        <p:grpSpPr bwMode="auto">
          <a:xfrm>
            <a:off x="1600200" y="3581400"/>
            <a:ext cx="427038" cy="609600"/>
            <a:chOff x="1008" y="2256"/>
            <a:chExt cx="269" cy="384"/>
          </a:xfrm>
        </p:grpSpPr>
        <p:grpSp>
          <p:nvGrpSpPr>
            <p:cNvPr id="90154" name="Group 42"/>
            <p:cNvGrpSpPr>
              <a:grpSpLocks/>
            </p:cNvGrpSpPr>
            <p:nvPr/>
          </p:nvGrpSpPr>
          <p:grpSpPr bwMode="auto">
            <a:xfrm>
              <a:off x="1008" y="2256"/>
              <a:ext cx="240" cy="384"/>
              <a:chOff x="1008" y="2256"/>
              <a:chExt cx="240" cy="384"/>
            </a:xfrm>
          </p:grpSpPr>
          <p:sp>
            <p:nvSpPr>
              <p:cNvPr id="90152" name="Oval 40"/>
              <p:cNvSpPr>
                <a:spLocks noChangeArrowheads="1"/>
              </p:cNvSpPr>
              <p:nvPr/>
            </p:nvSpPr>
            <p:spPr bwMode="auto">
              <a:xfrm>
                <a:off x="1008" y="2256"/>
                <a:ext cx="240" cy="384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0153" name="Line 41"/>
              <p:cNvSpPr>
                <a:spLocks noChangeShapeType="1"/>
              </p:cNvSpPr>
              <p:nvPr/>
            </p:nvSpPr>
            <p:spPr bwMode="auto">
              <a:xfrm>
                <a:off x="1200" y="2304"/>
                <a:ext cx="48" cy="9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0156" name="Rectangle 44"/>
            <p:cNvSpPr>
              <a:spLocks noChangeArrowheads="1"/>
            </p:cNvSpPr>
            <p:nvPr/>
          </p:nvSpPr>
          <p:spPr bwMode="auto">
            <a:xfrm>
              <a:off x="1008" y="2304"/>
              <a:ext cx="2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i</a:t>
              </a:r>
              <a:r>
                <a:rPr lang="en-US" altLang="zh-CN" i="1" baseline="-25000">
                  <a:solidFill>
                    <a:srgbClr val="FF0000"/>
                  </a:solidFill>
                </a:rPr>
                <a:t>l</a:t>
              </a:r>
              <a:r>
                <a:rPr lang="en-US" altLang="zh-CN" baseline="-25000">
                  <a:solidFill>
                    <a:srgbClr val="FF0000"/>
                  </a:solidFill>
                </a:rPr>
                <a:t>1</a:t>
              </a:r>
            </a:p>
          </p:txBody>
        </p:sp>
      </p:grpSp>
      <p:grpSp>
        <p:nvGrpSpPr>
          <p:cNvPr id="90158" name="Group 46"/>
          <p:cNvGrpSpPr>
            <a:grpSpLocks/>
          </p:cNvGrpSpPr>
          <p:nvPr/>
        </p:nvGrpSpPr>
        <p:grpSpPr bwMode="auto">
          <a:xfrm>
            <a:off x="2667000" y="3581400"/>
            <a:ext cx="427038" cy="609600"/>
            <a:chOff x="1008" y="2256"/>
            <a:chExt cx="269" cy="384"/>
          </a:xfrm>
        </p:grpSpPr>
        <p:grpSp>
          <p:nvGrpSpPr>
            <p:cNvPr id="90159" name="Group 47"/>
            <p:cNvGrpSpPr>
              <a:grpSpLocks/>
            </p:cNvGrpSpPr>
            <p:nvPr/>
          </p:nvGrpSpPr>
          <p:grpSpPr bwMode="auto">
            <a:xfrm>
              <a:off x="1008" y="2256"/>
              <a:ext cx="240" cy="384"/>
              <a:chOff x="1008" y="2256"/>
              <a:chExt cx="240" cy="384"/>
            </a:xfrm>
          </p:grpSpPr>
          <p:sp>
            <p:nvSpPr>
              <p:cNvPr id="90160" name="Oval 48"/>
              <p:cNvSpPr>
                <a:spLocks noChangeArrowheads="1"/>
              </p:cNvSpPr>
              <p:nvPr/>
            </p:nvSpPr>
            <p:spPr bwMode="auto">
              <a:xfrm>
                <a:off x="1008" y="2256"/>
                <a:ext cx="240" cy="384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0161" name="Line 49"/>
              <p:cNvSpPr>
                <a:spLocks noChangeShapeType="1"/>
              </p:cNvSpPr>
              <p:nvPr/>
            </p:nvSpPr>
            <p:spPr bwMode="auto">
              <a:xfrm>
                <a:off x="1200" y="2304"/>
                <a:ext cx="48" cy="9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0162" name="Rectangle 50"/>
            <p:cNvSpPr>
              <a:spLocks noChangeArrowheads="1"/>
            </p:cNvSpPr>
            <p:nvPr/>
          </p:nvSpPr>
          <p:spPr bwMode="auto">
            <a:xfrm>
              <a:off x="1008" y="2304"/>
              <a:ext cx="2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</a:rPr>
                <a:t>i</a:t>
              </a:r>
              <a:r>
                <a:rPr lang="en-US" altLang="zh-CN" i="1" baseline="-25000">
                  <a:solidFill>
                    <a:srgbClr val="FF0000"/>
                  </a:solidFill>
                </a:rPr>
                <a:t>l2</a:t>
              </a:r>
              <a:endParaRPr lang="en-US" altLang="zh-CN" baseline="-250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0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0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0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90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0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 autoUpdateAnimBg="0"/>
      <p:bldP spid="90115" grpId="0" autoUpdateAnimBg="0"/>
      <p:bldP spid="90116" grpId="0" autoUpdateAnimBg="0"/>
      <p:bldP spid="90117" grpId="0" autoUpdateAnimBg="0"/>
      <p:bldP spid="9015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1600200"/>
            <a:ext cx="9144000" cy="771525"/>
          </a:xfrm>
          <a:prstGeom prst="rect">
            <a:avLst/>
          </a:prstGeom>
          <a:solidFill>
            <a:srgbClr val="800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 sz="4400" b="0">
                <a:ea typeface="隶书" panose="02010509060101010101" pitchFamily="49" charset="-122"/>
              </a:rPr>
              <a:t>      </a:t>
            </a:r>
            <a:r>
              <a:rPr lang="zh-CN" altLang="en-US" sz="4400">
                <a:solidFill>
                  <a:schemeClr val="bg1"/>
                </a:solidFill>
                <a:ea typeface="隶书" panose="02010509060101010101" pitchFamily="49" charset="-122"/>
              </a:rPr>
              <a:t>第三章  线性网络的分析方法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ext Box 2"/>
          <p:cNvSpPr txBox="1">
            <a:spLocks noChangeArrowheads="1"/>
          </p:cNvSpPr>
          <p:nvPr/>
        </p:nvSpPr>
        <p:spPr bwMode="auto">
          <a:xfrm>
            <a:off x="571500" y="152400"/>
            <a:ext cx="784860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0" indent="-1809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2095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286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2476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667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3124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581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403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495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u="sng">
                <a:solidFill>
                  <a:srgbClr val="FF0000"/>
                </a:solidFill>
              </a:rPr>
              <a:t>回路电流法</a:t>
            </a:r>
            <a:r>
              <a:rPr lang="zh-CN" altLang="en-US" sz="2800">
                <a:solidFill>
                  <a:srgbClr val="FF0000"/>
                </a:solidFill>
              </a:rPr>
              <a:t>：</a:t>
            </a:r>
            <a:r>
              <a:rPr lang="zh-CN" altLang="en-US" sz="2800"/>
              <a:t>以回路电流为未知量列写电路方程分析电路的方法。</a:t>
            </a:r>
          </a:p>
        </p:txBody>
      </p:sp>
      <p:grpSp>
        <p:nvGrpSpPr>
          <p:cNvPr id="91140" name="Group 4"/>
          <p:cNvGrpSpPr>
            <a:grpSpLocks/>
          </p:cNvGrpSpPr>
          <p:nvPr/>
        </p:nvGrpSpPr>
        <p:grpSpPr bwMode="auto">
          <a:xfrm>
            <a:off x="390525" y="2174875"/>
            <a:ext cx="3676650" cy="2676525"/>
            <a:chOff x="702" y="554"/>
            <a:chExt cx="2316" cy="1686"/>
          </a:xfrm>
        </p:grpSpPr>
        <p:grpSp>
          <p:nvGrpSpPr>
            <p:cNvPr id="91141" name="Group 5"/>
            <p:cNvGrpSpPr>
              <a:grpSpLocks/>
            </p:cNvGrpSpPr>
            <p:nvPr/>
          </p:nvGrpSpPr>
          <p:grpSpPr bwMode="auto">
            <a:xfrm>
              <a:off x="888" y="768"/>
              <a:ext cx="280" cy="288"/>
              <a:chOff x="612" y="588"/>
              <a:chExt cx="280" cy="288"/>
            </a:xfrm>
          </p:grpSpPr>
          <p:sp>
            <p:nvSpPr>
              <p:cNvPr id="91142" name="Line 6"/>
              <p:cNvSpPr>
                <a:spLocks noChangeShapeType="1"/>
              </p:cNvSpPr>
              <p:nvPr/>
            </p:nvSpPr>
            <p:spPr bwMode="auto">
              <a:xfrm flipV="1">
                <a:off x="833" y="612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1143" name="Text Box 7"/>
              <p:cNvSpPr txBox="1">
                <a:spLocks noChangeArrowheads="1"/>
              </p:cNvSpPr>
              <p:nvPr/>
            </p:nvSpPr>
            <p:spPr bwMode="auto">
              <a:xfrm>
                <a:off x="612" y="588"/>
                <a:ext cx="2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/>
                  <a:t>i</a:t>
                </a:r>
                <a:r>
                  <a:rPr lang="en-US" altLang="zh-CN" baseline="-25000"/>
                  <a:t>1</a:t>
                </a:r>
                <a:endParaRPr lang="en-US" altLang="zh-CN" i="1"/>
              </a:p>
            </p:txBody>
          </p:sp>
        </p:grpSp>
        <p:grpSp>
          <p:nvGrpSpPr>
            <p:cNvPr id="91144" name="Group 8"/>
            <p:cNvGrpSpPr>
              <a:grpSpLocks/>
            </p:cNvGrpSpPr>
            <p:nvPr/>
          </p:nvGrpSpPr>
          <p:grpSpPr bwMode="auto">
            <a:xfrm>
              <a:off x="2641" y="822"/>
              <a:ext cx="377" cy="300"/>
              <a:chOff x="2839" y="174"/>
              <a:chExt cx="377" cy="300"/>
            </a:xfrm>
          </p:grpSpPr>
          <p:sp>
            <p:nvSpPr>
              <p:cNvPr id="91145" name="Line 9"/>
              <p:cNvSpPr>
                <a:spLocks noChangeShapeType="1"/>
              </p:cNvSpPr>
              <p:nvPr/>
            </p:nvSpPr>
            <p:spPr bwMode="auto">
              <a:xfrm>
                <a:off x="2839" y="234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1146" name="Text Box 10"/>
              <p:cNvSpPr txBox="1">
                <a:spLocks noChangeArrowheads="1"/>
              </p:cNvSpPr>
              <p:nvPr/>
            </p:nvSpPr>
            <p:spPr bwMode="auto">
              <a:xfrm>
                <a:off x="2843" y="174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/>
                  <a:t>i</a:t>
                </a:r>
                <a:r>
                  <a:rPr lang="en-US" altLang="zh-CN" baseline="-25000"/>
                  <a:t>3</a:t>
                </a:r>
                <a:endParaRPr lang="en-US" altLang="zh-CN" i="1"/>
              </a:p>
            </p:txBody>
          </p:sp>
        </p:grpSp>
        <p:grpSp>
          <p:nvGrpSpPr>
            <p:cNvPr id="91147" name="Group 11"/>
            <p:cNvGrpSpPr>
              <a:grpSpLocks/>
            </p:cNvGrpSpPr>
            <p:nvPr/>
          </p:nvGrpSpPr>
          <p:grpSpPr bwMode="auto">
            <a:xfrm>
              <a:off x="702" y="554"/>
              <a:ext cx="2280" cy="1686"/>
              <a:chOff x="606" y="482"/>
              <a:chExt cx="2280" cy="1686"/>
            </a:xfrm>
          </p:grpSpPr>
          <p:sp>
            <p:nvSpPr>
              <p:cNvPr id="91148" name="Text Box 12"/>
              <p:cNvSpPr txBox="1">
                <a:spLocks noChangeArrowheads="1"/>
              </p:cNvSpPr>
              <p:nvPr/>
            </p:nvSpPr>
            <p:spPr bwMode="auto">
              <a:xfrm>
                <a:off x="606" y="1410"/>
                <a:ext cx="41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/>
                  <a:t>u</a:t>
                </a:r>
                <a:r>
                  <a:rPr lang="en-US" altLang="zh-CN" baseline="-25000"/>
                  <a:t>S1</a:t>
                </a:r>
                <a:endParaRPr lang="en-US" altLang="zh-CN" i="1"/>
              </a:p>
            </p:txBody>
          </p:sp>
          <p:sp>
            <p:nvSpPr>
              <p:cNvPr id="91149" name="Text Box 13"/>
              <p:cNvSpPr txBox="1">
                <a:spLocks noChangeArrowheads="1"/>
              </p:cNvSpPr>
              <p:nvPr/>
            </p:nvSpPr>
            <p:spPr bwMode="auto">
              <a:xfrm>
                <a:off x="1285" y="1422"/>
                <a:ext cx="5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zh-CN" i="1"/>
                  <a:t>u</a:t>
                </a:r>
                <a:r>
                  <a:rPr lang="en-US" altLang="zh-CN" baseline="-25000"/>
                  <a:t>S2</a:t>
                </a:r>
                <a:endParaRPr lang="en-US" altLang="zh-CN" i="1"/>
              </a:p>
            </p:txBody>
          </p:sp>
          <p:grpSp>
            <p:nvGrpSpPr>
              <p:cNvPr id="91150" name="Group 14"/>
              <p:cNvGrpSpPr>
                <a:grpSpLocks/>
              </p:cNvGrpSpPr>
              <p:nvPr/>
            </p:nvGrpSpPr>
            <p:grpSpPr bwMode="auto">
              <a:xfrm>
                <a:off x="761" y="482"/>
                <a:ext cx="2125" cy="1686"/>
                <a:chOff x="821" y="350"/>
                <a:chExt cx="2125" cy="1686"/>
              </a:xfrm>
            </p:grpSpPr>
            <p:sp>
              <p:nvSpPr>
                <p:cNvPr id="91151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1163" y="594"/>
                  <a:ext cx="0" cy="1158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115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821" y="798"/>
                  <a:ext cx="37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R</a:t>
                  </a:r>
                  <a:r>
                    <a:rPr lang="en-US" altLang="zh-CN" baseline="-25000"/>
                    <a:t>1</a:t>
                  </a:r>
                  <a:endParaRPr lang="en-US" altLang="zh-CN" i="1"/>
                </a:p>
              </p:txBody>
            </p:sp>
            <p:sp>
              <p:nvSpPr>
                <p:cNvPr id="91153" name="Freeform 17"/>
                <p:cNvSpPr>
                  <a:spLocks/>
                </p:cNvSpPr>
                <p:nvPr/>
              </p:nvSpPr>
              <p:spPr bwMode="auto">
                <a:xfrm>
                  <a:off x="1842" y="606"/>
                  <a:ext cx="1" cy="1152"/>
                </a:xfrm>
                <a:custGeom>
                  <a:avLst/>
                  <a:gdLst>
                    <a:gd name="T0" fmla="*/ 0 w 1"/>
                    <a:gd name="T1" fmla="*/ 1152 h 1152"/>
                    <a:gd name="T2" fmla="*/ 0 w 1"/>
                    <a:gd name="T3" fmla="*/ 0 h 11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152">
                      <a:moveTo>
                        <a:pt x="0" y="1152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1154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523" y="840"/>
                  <a:ext cx="39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R</a:t>
                  </a:r>
                  <a:r>
                    <a:rPr lang="en-US" altLang="zh-CN" baseline="-25000"/>
                    <a:t>2</a:t>
                  </a:r>
                  <a:endParaRPr lang="en-US" altLang="zh-CN" i="1"/>
                </a:p>
              </p:txBody>
            </p:sp>
            <p:sp>
              <p:nvSpPr>
                <p:cNvPr id="91155" name="Freeform 19"/>
                <p:cNvSpPr>
                  <a:spLocks/>
                </p:cNvSpPr>
                <p:nvPr/>
              </p:nvSpPr>
              <p:spPr bwMode="auto">
                <a:xfrm>
                  <a:off x="1157" y="1752"/>
                  <a:ext cx="1357" cy="6"/>
                </a:xfrm>
                <a:custGeom>
                  <a:avLst/>
                  <a:gdLst>
                    <a:gd name="T0" fmla="*/ 0 w 1357"/>
                    <a:gd name="T1" fmla="*/ 6 h 6"/>
                    <a:gd name="T2" fmla="*/ 1357 w 1357"/>
                    <a:gd name="T3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357" h="6">
                      <a:moveTo>
                        <a:pt x="0" y="6"/>
                      </a:moveTo>
                      <a:lnTo>
                        <a:pt x="1357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1156" name="Freeform 20"/>
                <p:cNvSpPr>
                  <a:spLocks/>
                </p:cNvSpPr>
                <p:nvPr/>
              </p:nvSpPr>
              <p:spPr bwMode="auto">
                <a:xfrm>
                  <a:off x="1170" y="600"/>
                  <a:ext cx="1357" cy="1"/>
                </a:xfrm>
                <a:custGeom>
                  <a:avLst/>
                  <a:gdLst>
                    <a:gd name="T0" fmla="*/ 0 w 1357"/>
                    <a:gd name="T1" fmla="*/ 0 h 1"/>
                    <a:gd name="T2" fmla="*/ 1357 w 1357"/>
                    <a:gd name="T3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357" h="1">
                      <a:moveTo>
                        <a:pt x="0" y="0"/>
                      </a:moveTo>
                      <a:lnTo>
                        <a:pt x="1357" y="1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1157" name="Line 21"/>
                <p:cNvSpPr>
                  <a:spLocks noChangeShapeType="1"/>
                </p:cNvSpPr>
                <p:nvPr/>
              </p:nvSpPr>
              <p:spPr bwMode="auto">
                <a:xfrm>
                  <a:off x="2521" y="606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1158" name="Rectangle 22"/>
                <p:cNvSpPr>
                  <a:spLocks noChangeArrowheads="1"/>
                </p:cNvSpPr>
                <p:nvPr/>
              </p:nvSpPr>
              <p:spPr bwMode="auto">
                <a:xfrm>
                  <a:off x="1105" y="834"/>
                  <a:ext cx="116" cy="288"/>
                </a:xfrm>
                <a:prstGeom prst="rect">
                  <a:avLst/>
                </a:prstGeom>
                <a:solidFill>
                  <a:schemeClr val="accent1"/>
                </a:solidFill>
                <a:ln w="2857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1159" name="Rectangle 23"/>
                <p:cNvSpPr>
                  <a:spLocks noChangeArrowheads="1"/>
                </p:cNvSpPr>
                <p:nvPr/>
              </p:nvSpPr>
              <p:spPr bwMode="auto">
                <a:xfrm>
                  <a:off x="1790" y="852"/>
                  <a:ext cx="116" cy="288"/>
                </a:xfrm>
                <a:prstGeom prst="rect">
                  <a:avLst/>
                </a:prstGeom>
                <a:solidFill>
                  <a:schemeClr val="accent1"/>
                </a:solidFill>
                <a:ln w="2857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1160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573" y="1032"/>
                  <a:ext cx="37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R</a:t>
                  </a:r>
                  <a:r>
                    <a:rPr lang="en-US" altLang="zh-CN" baseline="-25000"/>
                    <a:t>3</a:t>
                  </a:r>
                  <a:endParaRPr lang="en-US" altLang="zh-CN" i="1"/>
                </a:p>
              </p:txBody>
            </p:sp>
            <p:sp>
              <p:nvSpPr>
                <p:cNvPr id="91161" name="Rectangle 25"/>
                <p:cNvSpPr>
                  <a:spLocks noChangeArrowheads="1"/>
                </p:cNvSpPr>
                <p:nvPr/>
              </p:nvSpPr>
              <p:spPr bwMode="auto">
                <a:xfrm>
                  <a:off x="2463" y="1050"/>
                  <a:ext cx="116" cy="288"/>
                </a:xfrm>
                <a:prstGeom prst="rect">
                  <a:avLst/>
                </a:prstGeom>
                <a:solidFill>
                  <a:schemeClr val="accent1"/>
                </a:solidFill>
                <a:ln w="2857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1162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1767" y="1748"/>
                  <a:ext cx="22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 eaLnBrk="1" hangingPunct="1"/>
                  <a:r>
                    <a:rPr lang="en-US" altLang="zh-CN"/>
                    <a:t>b</a:t>
                  </a:r>
                </a:p>
              </p:txBody>
            </p:sp>
            <p:sp>
              <p:nvSpPr>
                <p:cNvPr id="9116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743" y="350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 eaLnBrk="1" hangingPunct="1"/>
                  <a:r>
                    <a:rPr lang="en-US" altLang="zh-CN"/>
                    <a:t>a</a:t>
                  </a:r>
                </a:p>
              </p:txBody>
            </p:sp>
            <p:sp>
              <p:nvSpPr>
                <p:cNvPr id="91164" name="Oval 28"/>
                <p:cNvSpPr>
                  <a:spLocks noChangeArrowheads="1"/>
                </p:cNvSpPr>
                <p:nvPr/>
              </p:nvSpPr>
              <p:spPr bwMode="auto">
                <a:xfrm>
                  <a:off x="1044" y="1350"/>
                  <a:ext cx="227" cy="227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1165" name="Oval 29"/>
                <p:cNvSpPr>
                  <a:spLocks noChangeArrowheads="1"/>
                </p:cNvSpPr>
                <p:nvPr/>
              </p:nvSpPr>
              <p:spPr bwMode="auto">
                <a:xfrm>
                  <a:off x="1728" y="1350"/>
                  <a:ext cx="227" cy="227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1166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972" y="1122"/>
                  <a:ext cx="21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/>
                    <a:t>+</a:t>
                  </a:r>
                </a:p>
              </p:txBody>
            </p:sp>
            <p:sp>
              <p:nvSpPr>
                <p:cNvPr id="9116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2" y="1500"/>
                  <a:ext cx="22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/>
                    <a:t>–</a:t>
                  </a:r>
                </a:p>
              </p:txBody>
            </p:sp>
            <p:sp>
              <p:nvSpPr>
                <p:cNvPr id="91168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656" y="1116"/>
                  <a:ext cx="21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/>
                    <a:t>+</a:t>
                  </a:r>
                </a:p>
              </p:txBody>
            </p:sp>
            <p:sp>
              <p:nvSpPr>
                <p:cNvPr id="91169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1656" y="1494"/>
                  <a:ext cx="22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/>
                    <a:t>–</a:t>
                  </a:r>
                </a:p>
              </p:txBody>
            </p:sp>
          </p:grpSp>
        </p:grpSp>
        <p:grpSp>
          <p:nvGrpSpPr>
            <p:cNvPr id="91170" name="Group 34"/>
            <p:cNvGrpSpPr>
              <a:grpSpLocks/>
            </p:cNvGrpSpPr>
            <p:nvPr/>
          </p:nvGrpSpPr>
          <p:grpSpPr bwMode="auto">
            <a:xfrm>
              <a:off x="1560" y="798"/>
              <a:ext cx="280" cy="288"/>
              <a:chOff x="612" y="588"/>
              <a:chExt cx="280" cy="288"/>
            </a:xfrm>
          </p:grpSpPr>
          <p:sp>
            <p:nvSpPr>
              <p:cNvPr id="91171" name="Line 35"/>
              <p:cNvSpPr>
                <a:spLocks noChangeShapeType="1"/>
              </p:cNvSpPr>
              <p:nvPr/>
            </p:nvSpPr>
            <p:spPr bwMode="auto">
              <a:xfrm flipV="1">
                <a:off x="833" y="612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1172" name="Text Box 36"/>
              <p:cNvSpPr txBox="1">
                <a:spLocks noChangeArrowheads="1"/>
              </p:cNvSpPr>
              <p:nvPr/>
            </p:nvSpPr>
            <p:spPr bwMode="auto">
              <a:xfrm>
                <a:off x="612" y="588"/>
                <a:ext cx="2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/>
                  <a:t>i</a:t>
                </a:r>
                <a:r>
                  <a:rPr lang="en-US" altLang="zh-CN" baseline="-25000"/>
                  <a:t>2</a:t>
                </a:r>
                <a:endParaRPr lang="en-US" altLang="zh-CN" i="1"/>
              </a:p>
            </p:txBody>
          </p:sp>
        </p:grpSp>
      </p:grpSp>
      <p:grpSp>
        <p:nvGrpSpPr>
          <p:cNvPr id="91173" name="Group 37"/>
          <p:cNvGrpSpPr>
            <a:grpSpLocks/>
          </p:cNvGrpSpPr>
          <p:nvPr/>
        </p:nvGrpSpPr>
        <p:grpSpPr bwMode="auto">
          <a:xfrm>
            <a:off x="1390650" y="3009900"/>
            <a:ext cx="625475" cy="971550"/>
            <a:chOff x="-876" y="2088"/>
            <a:chExt cx="382" cy="912"/>
          </a:xfrm>
        </p:grpSpPr>
        <p:sp>
          <p:nvSpPr>
            <p:cNvPr id="91174" name="Oval 38"/>
            <p:cNvSpPr>
              <a:spLocks noChangeArrowheads="1"/>
            </p:cNvSpPr>
            <p:nvPr/>
          </p:nvSpPr>
          <p:spPr bwMode="auto">
            <a:xfrm>
              <a:off x="-876" y="2088"/>
              <a:ext cx="382" cy="912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175" name="Text Box 39"/>
            <p:cNvSpPr txBox="1">
              <a:spLocks noChangeArrowheads="1"/>
            </p:cNvSpPr>
            <p:nvPr/>
          </p:nvSpPr>
          <p:spPr bwMode="auto">
            <a:xfrm>
              <a:off x="-817" y="2396"/>
              <a:ext cx="275" cy="4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>
                  <a:solidFill>
                    <a:srgbClr val="FF0000"/>
                  </a:solidFill>
                </a:rPr>
                <a:t>i</a:t>
              </a:r>
              <a:r>
                <a:rPr lang="en-US" altLang="zh-CN" i="1" baseline="-25000">
                  <a:solidFill>
                    <a:srgbClr val="FF0000"/>
                  </a:solidFill>
                </a:rPr>
                <a:t>l</a:t>
              </a:r>
              <a:r>
                <a:rPr lang="en-US" altLang="zh-CN" baseline="-25000">
                  <a:solidFill>
                    <a:srgbClr val="FF0000"/>
                  </a:solidFill>
                </a:rPr>
                <a:t>1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91176" name="Line 40"/>
            <p:cNvSpPr>
              <a:spLocks noChangeShapeType="1"/>
            </p:cNvSpPr>
            <p:nvPr/>
          </p:nvSpPr>
          <p:spPr bwMode="auto">
            <a:xfrm flipH="1" flipV="1">
              <a:off x="-876" y="2517"/>
              <a:ext cx="2" cy="4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1177" name="Group 41"/>
          <p:cNvGrpSpPr>
            <a:grpSpLocks/>
          </p:cNvGrpSpPr>
          <p:nvPr/>
        </p:nvGrpSpPr>
        <p:grpSpPr bwMode="auto">
          <a:xfrm>
            <a:off x="2495550" y="2990850"/>
            <a:ext cx="625475" cy="971550"/>
            <a:chOff x="-876" y="2088"/>
            <a:chExt cx="382" cy="912"/>
          </a:xfrm>
        </p:grpSpPr>
        <p:sp>
          <p:nvSpPr>
            <p:cNvPr id="91178" name="Oval 42"/>
            <p:cNvSpPr>
              <a:spLocks noChangeArrowheads="1"/>
            </p:cNvSpPr>
            <p:nvPr/>
          </p:nvSpPr>
          <p:spPr bwMode="auto">
            <a:xfrm>
              <a:off x="-876" y="2088"/>
              <a:ext cx="382" cy="912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179" name="Text Box 43"/>
            <p:cNvSpPr txBox="1">
              <a:spLocks noChangeArrowheads="1"/>
            </p:cNvSpPr>
            <p:nvPr/>
          </p:nvSpPr>
          <p:spPr bwMode="auto">
            <a:xfrm>
              <a:off x="-817" y="2396"/>
              <a:ext cx="275" cy="4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>
                  <a:solidFill>
                    <a:srgbClr val="FF0000"/>
                  </a:solidFill>
                </a:rPr>
                <a:t>i</a:t>
              </a:r>
              <a:r>
                <a:rPr lang="en-US" altLang="zh-CN" i="1" baseline="-25000">
                  <a:solidFill>
                    <a:srgbClr val="FF0000"/>
                  </a:solidFill>
                </a:rPr>
                <a:t>l</a:t>
              </a:r>
              <a:r>
                <a:rPr lang="en-US" altLang="zh-CN" baseline="-25000">
                  <a:solidFill>
                    <a:srgbClr val="FF0000"/>
                  </a:solidFill>
                </a:rPr>
                <a:t>2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91180" name="Line 44"/>
            <p:cNvSpPr>
              <a:spLocks noChangeShapeType="1"/>
            </p:cNvSpPr>
            <p:nvPr/>
          </p:nvSpPr>
          <p:spPr bwMode="auto">
            <a:xfrm flipH="1" flipV="1">
              <a:off x="-876" y="2517"/>
              <a:ext cx="2" cy="4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1181" name="Text Box 45"/>
          <p:cNvSpPr txBox="1">
            <a:spLocks noChangeArrowheads="1"/>
          </p:cNvSpPr>
          <p:nvPr/>
        </p:nvSpPr>
        <p:spPr bwMode="auto">
          <a:xfrm>
            <a:off x="685800" y="1238250"/>
            <a:ext cx="76962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1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857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047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/>
              <a:t>可见，回路电流法的独立方程数为</a:t>
            </a:r>
            <a:r>
              <a:rPr lang="en-US" altLang="zh-CN" i="1"/>
              <a:t>b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(</a:t>
            </a:r>
            <a:r>
              <a:rPr lang="en-US" altLang="zh-CN" i="1"/>
              <a:t>n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1)</a:t>
            </a:r>
            <a:r>
              <a:rPr lang="zh-CN" altLang="en-US"/>
              <a:t>。与支路电流法相比，</a:t>
            </a:r>
            <a:r>
              <a:rPr lang="zh-CN" altLang="en-US">
                <a:solidFill>
                  <a:srgbClr val="FF0000"/>
                </a:solidFill>
              </a:rPr>
              <a:t>方程数可减少</a:t>
            </a:r>
            <a:r>
              <a:rPr lang="en-US" altLang="zh-CN" i="1">
                <a:solidFill>
                  <a:srgbClr val="FF0000"/>
                </a:solidFill>
              </a:rPr>
              <a:t>n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en-US" altLang="zh-CN">
                <a:solidFill>
                  <a:srgbClr val="FF0000"/>
                </a:solidFill>
              </a:rPr>
              <a:t>1</a:t>
            </a:r>
            <a:r>
              <a:rPr lang="zh-CN" altLang="en-US">
                <a:solidFill>
                  <a:srgbClr val="FF0000"/>
                </a:solidFill>
              </a:rPr>
              <a:t>个</a:t>
            </a:r>
            <a:r>
              <a:rPr lang="zh-CN" altLang="en-US"/>
              <a:t>。</a:t>
            </a:r>
          </a:p>
        </p:txBody>
      </p:sp>
      <p:sp>
        <p:nvSpPr>
          <p:cNvPr id="91182" name="Text Box 46"/>
          <p:cNvSpPr txBox="1">
            <a:spLocks noChangeArrowheads="1"/>
          </p:cNvSpPr>
          <p:nvPr/>
        </p:nvSpPr>
        <p:spPr bwMode="auto">
          <a:xfrm>
            <a:off x="4095750" y="2286000"/>
            <a:ext cx="480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回路</a:t>
            </a:r>
            <a:r>
              <a:rPr lang="en-US" altLang="zh-CN"/>
              <a:t>1</a:t>
            </a:r>
            <a:r>
              <a:rPr lang="zh-CN" altLang="en-US"/>
              <a:t>：</a:t>
            </a:r>
            <a:r>
              <a:rPr lang="en-US" altLang="zh-CN" i="1"/>
              <a:t>R</a:t>
            </a:r>
            <a:r>
              <a:rPr lang="en-US" altLang="zh-CN" baseline="-25000"/>
              <a:t>1 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1</a:t>
            </a:r>
            <a:r>
              <a:rPr lang="en-US" altLang="zh-CN">
                <a:latin typeface="宋体" panose="02010600030101010101" pitchFamily="2" charset="-122"/>
              </a:rPr>
              <a:t>+</a:t>
            </a:r>
            <a:r>
              <a:rPr lang="en-US" altLang="zh-CN" i="1"/>
              <a:t>R</a:t>
            </a:r>
            <a:r>
              <a:rPr lang="en-US" altLang="zh-CN" baseline="-25000"/>
              <a:t>2</a:t>
            </a:r>
            <a:r>
              <a:rPr lang="en-US" altLang="zh-CN"/>
              <a:t>(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1</a:t>
            </a:r>
            <a:r>
              <a:rPr lang="en-US" altLang="zh-CN">
                <a:latin typeface="宋体" panose="02010600030101010101" pitchFamily="2" charset="-122"/>
              </a:rPr>
              <a:t>- 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2</a:t>
            </a:r>
            <a:r>
              <a:rPr lang="en-US" altLang="zh-CN"/>
              <a:t>)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u</a:t>
            </a:r>
            <a:r>
              <a:rPr lang="en-US" altLang="zh-CN" baseline="-25000"/>
              <a:t>S1</a:t>
            </a:r>
            <a:r>
              <a:rPr lang="en-US" altLang="zh-CN"/>
              <a:t>+</a:t>
            </a:r>
            <a:r>
              <a:rPr lang="en-US" altLang="zh-CN" i="1"/>
              <a:t>u</a:t>
            </a:r>
            <a:r>
              <a:rPr lang="en-US" altLang="zh-CN" baseline="-25000"/>
              <a:t>S2</a:t>
            </a:r>
            <a:r>
              <a:rPr lang="en-US" altLang="zh-CN"/>
              <a:t>=0</a:t>
            </a:r>
          </a:p>
        </p:txBody>
      </p:sp>
      <p:sp>
        <p:nvSpPr>
          <p:cNvPr id="91183" name="Text Box 47"/>
          <p:cNvSpPr txBox="1">
            <a:spLocks noChangeArrowheads="1"/>
          </p:cNvSpPr>
          <p:nvPr/>
        </p:nvSpPr>
        <p:spPr bwMode="auto">
          <a:xfrm>
            <a:off x="4095750" y="2857500"/>
            <a:ext cx="4533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回路</a:t>
            </a:r>
            <a:r>
              <a:rPr lang="en-US" altLang="zh-CN"/>
              <a:t>2</a:t>
            </a:r>
            <a:r>
              <a:rPr lang="zh-CN" altLang="en-US"/>
              <a:t>：</a:t>
            </a:r>
            <a:r>
              <a:rPr lang="en-US" altLang="zh-CN" i="1"/>
              <a:t>R</a:t>
            </a:r>
            <a:r>
              <a:rPr lang="en-US" altLang="zh-CN" baseline="-25000"/>
              <a:t>2</a:t>
            </a:r>
            <a:r>
              <a:rPr lang="en-US" altLang="zh-CN"/>
              <a:t>(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2</a:t>
            </a:r>
            <a:r>
              <a:rPr lang="en-US" altLang="zh-CN">
                <a:latin typeface="宋体" panose="02010600030101010101" pitchFamily="2" charset="-122"/>
              </a:rPr>
              <a:t>- 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1</a:t>
            </a:r>
            <a:r>
              <a:rPr lang="en-US" altLang="zh-CN"/>
              <a:t>)+ </a:t>
            </a:r>
            <a:r>
              <a:rPr lang="en-US" altLang="zh-CN" i="1"/>
              <a:t>R</a:t>
            </a:r>
            <a:r>
              <a:rPr lang="en-US" altLang="zh-CN" baseline="-25000"/>
              <a:t>3 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2</a:t>
            </a:r>
            <a:r>
              <a:rPr lang="en-US" altLang="zh-CN"/>
              <a:t> 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u</a:t>
            </a:r>
            <a:r>
              <a:rPr lang="en-US" altLang="zh-CN" baseline="-25000"/>
              <a:t>S2</a:t>
            </a:r>
            <a:r>
              <a:rPr lang="en-US" altLang="zh-CN"/>
              <a:t>=0</a:t>
            </a:r>
          </a:p>
        </p:txBody>
      </p:sp>
      <p:sp>
        <p:nvSpPr>
          <p:cNvPr id="91184" name="AutoShape 48"/>
          <p:cNvSpPr>
            <a:spLocks/>
          </p:cNvSpPr>
          <p:nvPr/>
        </p:nvSpPr>
        <p:spPr bwMode="auto">
          <a:xfrm>
            <a:off x="8743950" y="2381250"/>
            <a:ext cx="228600" cy="971550"/>
          </a:xfrm>
          <a:prstGeom prst="rightBrace">
            <a:avLst>
              <a:gd name="adj1" fmla="val 3541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185" name="Text Box 49"/>
          <p:cNvSpPr txBox="1">
            <a:spLocks noChangeArrowheads="1"/>
          </p:cNvSpPr>
          <p:nvPr/>
        </p:nvSpPr>
        <p:spPr bwMode="auto">
          <a:xfrm>
            <a:off x="4133850" y="4438650"/>
            <a:ext cx="1428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整理得，</a:t>
            </a:r>
          </a:p>
        </p:txBody>
      </p:sp>
      <p:sp>
        <p:nvSpPr>
          <p:cNvPr id="91186" name="Text Box 50"/>
          <p:cNvSpPr txBox="1">
            <a:spLocks noChangeArrowheads="1"/>
          </p:cNvSpPr>
          <p:nvPr/>
        </p:nvSpPr>
        <p:spPr bwMode="auto">
          <a:xfrm>
            <a:off x="4133850" y="4933950"/>
            <a:ext cx="348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(</a:t>
            </a:r>
            <a:r>
              <a:rPr lang="en-US" altLang="zh-CN" i="1"/>
              <a:t>R</a:t>
            </a:r>
            <a:r>
              <a:rPr lang="en-US" altLang="zh-CN" baseline="-25000"/>
              <a:t>1</a:t>
            </a:r>
            <a:r>
              <a:rPr lang="en-US" altLang="zh-CN"/>
              <a:t>+ </a:t>
            </a:r>
            <a:r>
              <a:rPr lang="en-US" altLang="zh-CN" i="1"/>
              <a:t>R</a:t>
            </a:r>
            <a:r>
              <a:rPr lang="en-US" altLang="zh-CN" baseline="-25000"/>
              <a:t>2</a:t>
            </a:r>
            <a:r>
              <a:rPr lang="en-US" altLang="zh-CN"/>
              <a:t>)</a:t>
            </a:r>
            <a:r>
              <a:rPr lang="en-US" altLang="zh-CN" baseline="-25000"/>
              <a:t> 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1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R</a:t>
            </a:r>
            <a:r>
              <a:rPr lang="en-US" altLang="zh-CN" baseline="-25000"/>
              <a:t>2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2</a:t>
            </a:r>
            <a:r>
              <a:rPr lang="en-US" altLang="zh-CN"/>
              <a:t>=</a:t>
            </a:r>
            <a:r>
              <a:rPr lang="en-US" altLang="zh-CN" i="1"/>
              <a:t>u</a:t>
            </a:r>
            <a:r>
              <a:rPr lang="en-US" altLang="zh-CN" baseline="-25000"/>
              <a:t>S1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u</a:t>
            </a:r>
            <a:r>
              <a:rPr lang="en-US" altLang="zh-CN" baseline="-25000"/>
              <a:t>S2</a:t>
            </a:r>
            <a:endParaRPr lang="en-US" altLang="zh-CN"/>
          </a:p>
        </p:txBody>
      </p:sp>
      <p:sp>
        <p:nvSpPr>
          <p:cNvPr id="91187" name="Text Box 51"/>
          <p:cNvSpPr txBox="1">
            <a:spLocks noChangeArrowheads="1"/>
          </p:cNvSpPr>
          <p:nvPr/>
        </p:nvSpPr>
        <p:spPr bwMode="auto">
          <a:xfrm>
            <a:off x="4133850" y="550545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 R</a:t>
            </a:r>
            <a:r>
              <a:rPr lang="en-US" altLang="zh-CN" baseline="-25000"/>
              <a:t>2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1</a:t>
            </a:r>
            <a:r>
              <a:rPr lang="en-US" altLang="zh-CN"/>
              <a:t>+ (</a:t>
            </a:r>
            <a:r>
              <a:rPr lang="en-US" altLang="zh-CN" i="1"/>
              <a:t>R</a:t>
            </a:r>
            <a:r>
              <a:rPr lang="en-US" altLang="zh-CN" baseline="-25000"/>
              <a:t>2</a:t>
            </a:r>
            <a:r>
              <a:rPr lang="en-US" altLang="zh-CN"/>
              <a:t> +</a:t>
            </a:r>
            <a:r>
              <a:rPr lang="en-US" altLang="zh-CN" i="1"/>
              <a:t>R</a:t>
            </a:r>
            <a:r>
              <a:rPr lang="en-US" altLang="zh-CN" baseline="-25000"/>
              <a:t>3</a:t>
            </a:r>
            <a:r>
              <a:rPr lang="en-US" altLang="zh-CN"/>
              <a:t>)</a:t>
            </a:r>
            <a:r>
              <a:rPr lang="en-US" altLang="zh-CN" baseline="-25000"/>
              <a:t> </a:t>
            </a:r>
            <a:r>
              <a:rPr lang="en-US" altLang="zh-CN" i="1"/>
              <a:t>i</a:t>
            </a:r>
            <a:r>
              <a:rPr lang="en-US" altLang="zh-CN" i="1" baseline="-25000"/>
              <a:t>l</a:t>
            </a:r>
            <a:r>
              <a:rPr lang="en-US" altLang="zh-CN" baseline="-25000"/>
              <a:t>2</a:t>
            </a:r>
            <a:r>
              <a:rPr lang="en-US" altLang="zh-CN"/>
              <a:t> =</a:t>
            </a:r>
            <a:r>
              <a:rPr lang="en-US" altLang="zh-CN" i="1"/>
              <a:t>u</a:t>
            </a:r>
            <a:r>
              <a:rPr lang="en-US" altLang="zh-CN" baseline="-25000"/>
              <a:t>S2</a:t>
            </a:r>
            <a:endParaRPr lang="en-US" altLang="zh-CN"/>
          </a:p>
        </p:txBody>
      </p:sp>
      <p:sp>
        <p:nvSpPr>
          <p:cNvPr id="91188" name="AutoShape 52"/>
          <p:cNvSpPr>
            <a:spLocks/>
          </p:cNvSpPr>
          <p:nvPr/>
        </p:nvSpPr>
        <p:spPr bwMode="auto">
          <a:xfrm>
            <a:off x="7391400" y="5048250"/>
            <a:ext cx="228600" cy="971550"/>
          </a:xfrm>
          <a:prstGeom prst="rightBrace">
            <a:avLst>
              <a:gd name="adj1" fmla="val 3541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189" name="Text Box 53"/>
          <p:cNvSpPr txBox="1">
            <a:spLocks noChangeArrowheads="1"/>
          </p:cNvSpPr>
          <p:nvPr/>
        </p:nvSpPr>
        <p:spPr bwMode="auto">
          <a:xfrm>
            <a:off x="4191000" y="3638550"/>
            <a:ext cx="4552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电压与回路绕行方向一致时取“</a:t>
            </a:r>
            <a:r>
              <a:rPr lang="en-US" altLang="zh-CN"/>
              <a:t>+”</a:t>
            </a:r>
            <a:r>
              <a:rPr lang="zh-CN" altLang="en-US"/>
              <a:t>；否则取“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”</a:t>
            </a:r>
            <a:r>
              <a:rPr lang="zh-CN" altLang="en-US"/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9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1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1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1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1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1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1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9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9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1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1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1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1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1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1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91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91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 autoUpdateAnimBg="0"/>
      <p:bldP spid="91181" grpId="0" autoUpdateAnimBg="0"/>
      <p:bldP spid="91182" grpId="0" autoUpdateAnimBg="0"/>
      <p:bldP spid="91183" grpId="0" autoUpdateAnimBg="0"/>
      <p:bldP spid="91184" grpId="0" animBg="1"/>
      <p:bldP spid="91185" grpId="0" autoUpdateAnimBg="0"/>
      <p:bldP spid="91186" grpId="0" autoUpdateAnimBg="0"/>
      <p:bldP spid="91187" grpId="0" autoUpdateAnimBg="0"/>
      <p:bldP spid="91188" grpId="0" animBg="1"/>
      <p:bldP spid="91189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16" name="Group 56"/>
          <p:cNvGrpSpPr>
            <a:grpSpLocks/>
          </p:cNvGrpSpPr>
          <p:nvPr/>
        </p:nvGrpSpPr>
        <p:grpSpPr bwMode="auto">
          <a:xfrm>
            <a:off x="762000" y="381000"/>
            <a:ext cx="7219950" cy="2676525"/>
            <a:chOff x="240" y="1488"/>
            <a:chExt cx="4548" cy="1686"/>
          </a:xfrm>
        </p:grpSpPr>
        <p:grpSp>
          <p:nvGrpSpPr>
            <p:cNvPr id="92171" name="Group 11"/>
            <p:cNvGrpSpPr>
              <a:grpSpLocks/>
            </p:cNvGrpSpPr>
            <p:nvPr/>
          </p:nvGrpSpPr>
          <p:grpSpPr bwMode="auto">
            <a:xfrm>
              <a:off x="240" y="1488"/>
              <a:ext cx="2316" cy="1686"/>
              <a:chOff x="702" y="554"/>
              <a:chExt cx="2316" cy="1686"/>
            </a:xfrm>
          </p:grpSpPr>
          <p:grpSp>
            <p:nvGrpSpPr>
              <p:cNvPr id="92172" name="Group 12"/>
              <p:cNvGrpSpPr>
                <a:grpSpLocks/>
              </p:cNvGrpSpPr>
              <p:nvPr/>
            </p:nvGrpSpPr>
            <p:grpSpPr bwMode="auto">
              <a:xfrm>
                <a:off x="888" y="768"/>
                <a:ext cx="280" cy="288"/>
                <a:chOff x="612" y="588"/>
                <a:chExt cx="280" cy="288"/>
              </a:xfrm>
            </p:grpSpPr>
            <p:sp>
              <p:nvSpPr>
                <p:cNvPr id="92173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833" y="612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stealth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217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612" y="588"/>
                  <a:ext cx="28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i</a:t>
                  </a:r>
                  <a:r>
                    <a:rPr lang="en-US" altLang="zh-CN" baseline="-25000"/>
                    <a:t>1</a:t>
                  </a:r>
                  <a:endParaRPr lang="en-US" altLang="zh-CN" i="1"/>
                </a:p>
              </p:txBody>
            </p:sp>
          </p:grpSp>
          <p:grpSp>
            <p:nvGrpSpPr>
              <p:cNvPr id="92175" name="Group 15"/>
              <p:cNvGrpSpPr>
                <a:grpSpLocks/>
              </p:cNvGrpSpPr>
              <p:nvPr/>
            </p:nvGrpSpPr>
            <p:grpSpPr bwMode="auto">
              <a:xfrm>
                <a:off x="2641" y="822"/>
                <a:ext cx="377" cy="300"/>
                <a:chOff x="2839" y="174"/>
                <a:chExt cx="377" cy="300"/>
              </a:xfrm>
            </p:grpSpPr>
            <p:sp>
              <p:nvSpPr>
                <p:cNvPr id="92176" name="Line 16"/>
                <p:cNvSpPr>
                  <a:spLocks noChangeShapeType="1"/>
                </p:cNvSpPr>
                <p:nvPr/>
              </p:nvSpPr>
              <p:spPr bwMode="auto">
                <a:xfrm>
                  <a:off x="2839" y="234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stealth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2177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3" y="174"/>
                  <a:ext cx="37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i</a:t>
                  </a:r>
                  <a:r>
                    <a:rPr lang="en-US" altLang="zh-CN" baseline="-25000"/>
                    <a:t>3</a:t>
                  </a:r>
                  <a:endParaRPr lang="en-US" altLang="zh-CN" i="1"/>
                </a:p>
              </p:txBody>
            </p:sp>
          </p:grpSp>
          <p:grpSp>
            <p:nvGrpSpPr>
              <p:cNvPr id="92178" name="Group 18"/>
              <p:cNvGrpSpPr>
                <a:grpSpLocks/>
              </p:cNvGrpSpPr>
              <p:nvPr/>
            </p:nvGrpSpPr>
            <p:grpSpPr bwMode="auto">
              <a:xfrm>
                <a:off x="702" y="554"/>
                <a:ext cx="2280" cy="1686"/>
                <a:chOff x="606" y="482"/>
                <a:chExt cx="2280" cy="1686"/>
              </a:xfrm>
            </p:grpSpPr>
            <p:sp>
              <p:nvSpPr>
                <p:cNvPr id="92179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606" y="1410"/>
                  <a:ext cx="41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u</a:t>
                  </a:r>
                  <a:r>
                    <a:rPr lang="en-US" altLang="zh-CN" baseline="-25000"/>
                    <a:t>S1</a:t>
                  </a:r>
                  <a:endParaRPr lang="en-US" altLang="zh-CN" i="1"/>
                </a:p>
              </p:txBody>
            </p:sp>
            <p:sp>
              <p:nvSpPr>
                <p:cNvPr id="9218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285" y="1422"/>
                  <a:ext cx="50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/>
                  <a:r>
                    <a:rPr lang="en-US" altLang="zh-CN" i="1"/>
                    <a:t>u</a:t>
                  </a:r>
                  <a:r>
                    <a:rPr lang="en-US" altLang="zh-CN" baseline="-25000"/>
                    <a:t>S2</a:t>
                  </a:r>
                  <a:endParaRPr lang="en-US" altLang="zh-CN" i="1"/>
                </a:p>
              </p:txBody>
            </p:sp>
            <p:grpSp>
              <p:nvGrpSpPr>
                <p:cNvPr id="92181" name="Group 21"/>
                <p:cNvGrpSpPr>
                  <a:grpSpLocks/>
                </p:cNvGrpSpPr>
                <p:nvPr/>
              </p:nvGrpSpPr>
              <p:grpSpPr bwMode="auto">
                <a:xfrm>
                  <a:off x="761" y="482"/>
                  <a:ext cx="2125" cy="1686"/>
                  <a:chOff x="821" y="350"/>
                  <a:chExt cx="2125" cy="1686"/>
                </a:xfrm>
              </p:grpSpPr>
              <p:sp>
                <p:nvSpPr>
                  <p:cNvPr id="92182" name="Line 2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63" y="594"/>
                    <a:ext cx="0" cy="1158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2183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21" y="798"/>
                    <a:ext cx="37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l" eaLnBrk="1" hangingPunct="1">
                      <a:spcBef>
                        <a:spcPct val="50000"/>
                      </a:spcBef>
                    </a:pPr>
                    <a:r>
                      <a:rPr lang="en-US" altLang="zh-CN" i="1"/>
                      <a:t>R</a:t>
                    </a:r>
                    <a:r>
                      <a:rPr lang="en-US" altLang="zh-CN" baseline="-25000"/>
                      <a:t>1</a:t>
                    </a:r>
                    <a:endParaRPr lang="en-US" altLang="zh-CN" i="1"/>
                  </a:p>
                </p:txBody>
              </p:sp>
              <p:sp>
                <p:nvSpPr>
                  <p:cNvPr id="92184" name="Freeform 24"/>
                  <p:cNvSpPr>
                    <a:spLocks/>
                  </p:cNvSpPr>
                  <p:nvPr/>
                </p:nvSpPr>
                <p:spPr bwMode="auto">
                  <a:xfrm>
                    <a:off x="1842" y="606"/>
                    <a:ext cx="1" cy="1152"/>
                  </a:xfrm>
                  <a:custGeom>
                    <a:avLst/>
                    <a:gdLst>
                      <a:gd name="T0" fmla="*/ 0 w 1"/>
                      <a:gd name="T1" fmla="*/ 1152 h 1152"/>
                      <a:gd name="T2" fmla="*/ 0 w 1"/>
                      <a:gd name="T3" fmla="*/ 0 h 1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" h="1152">
                        <a:moveTo>
                          <a:pt x="0" y="1152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2185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23" y="840"/>
                    <a:ext cx="39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l" eaLnBrk="1" hangingPunct="1">
                      <a:spcBef>
                        <a:spcPct val="50000"/>
                      </a:spcBef>
                    </a:pPr>
                    <a:r>
                      <a:rPr lang="en-US" altLang="zh-CN" i="1"/>
                      <a:t>R</a:t>
                    </a:r>
                    <a:r>
                      <a:rPr lang="en-US" altLang="zh-CN" baseline="-25000"/>
                      <a:t>2</a:t>
                    </a:r>
                    <a:endParaRPr lang="en-US" altLang="zh-CN" i="1"/>
                  </a:p>
                </p:txBody>
              </p:sp>
              <p:sp>
                <p:nvSpPr>
                  <p:cNvPr id="92186" name="Freeform 26"/>
                  <p:cNvSpPr>
                    <a:spLocks/>
                  </p:cNvSpPr>
                  <p:nvPr/>
                </p:nvSpPr>
                <p:spPr bwMode="auto">
                  <a:xfrm>
                    <a:off x="1157" y="1752"/>
                    <a:ext cx="1357" cy="6"/>
                  </a:xfrm>
                  <a:custGeom>
                    <a:avLst/>
                    <a:gdLst>
                      <a:gd name="T0" fmla="*/ 0 w 1357"/>
                      <a:gd name="T1" fmla="*/ 6 h 6"/>
                      <a:gd name="T2" fmla="*/ 1357 w 1357"/>
                      <a:gd name="T3" fmla="*/ 0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357" h="6">
                        <a:moveTo>
                          <a:pt x="0" y="6"/>
                        </a:moveTo>
                        <a:lnTo>
                          <a:pt x="1357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2187" name="Freeform 27"/>
                  <p:cNvSpPr>
                    <a:spLocks/>
                  </p:cNvSpPr>
                  <p:nvPr/>
                </p:nvSpPr>
                <p:spPr bwMode="auto">
                  <a:xfrm>
                    <a:off x="1170" y="600"/>
                    <a:ext cx="1357" cy="1"/>
                  </a:xfrm>
                  <a:custGeom>
                    <a:avLst/>
                    <a:gdLst>
                      <a:gd name="T0" fmla="*/ 0 w 1357"/>
                      <a:gd name="T1" fmla="*/ 0 h 1"/>
                      <a:gd name="T2" fmla="*/ 1357 w 1357"/>
                      <a:gd name="T3" fmla="*/ 1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357" h="1">
                        <a:moveTo>
                          <a:pt x="0" y="0"/>
                        </a:moveTo>
                        <a:lnTo>
                          <a:pt x="1357" y="1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2188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2521" y="606"/>
                    <a:ext cx="0" cy="1152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2189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1105" y="834"/>
                    <a:ext cx="116" cy="288"/>
                  </a:xfrm>
                  <a:prstGeom prst="rect">
                    <a:avLst/>
                  </a:prstGeom>
                  <a:solidFill>
                    <a:schemeClr val="accent1"/>
                  </a:solidFill>
                  <a:ln w="28575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2190" name="Rectangle 30"/>
                  <p:cNvSpPr>
                    <a:spLocks noChangeArrowheads="1"/>
                  </p:cNvSpPr>
                  <p:nvPr/>
                </p:nvSpPr>
                <p:spPr bwMode="auto">
                  <a:xfrm>
                    <a:off x="1790" y="852"/>
                    <a:ext cx="116" cy="288"/>
                  </a:xfrm>
                  <a:prstGeom prst="rect">
                    <a:avLst/>
                  </a:prstGeom>
                  <a:solidFill>
                    <a:schemeClr val="accent1"/>
                  </a:solidFill>
                  <a:ln w="28575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2191" name="Text Box 3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73" y="1032"/>
                    <a:ext cx="37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l" eaLnBrk="1" hangingPunct="1">
                      <a:spcBef>
                        <a:spcPct val="50000"/>
                      </a:spcBef>
                    </a:pPr>
                    <a:r>
                      <a:rPr lang="en-US" altLang="zh-CN" i="1"/>
                      <a:t>R</a:t>
                    </a:r>
                    <a:r>
                      <a:rPr lang="en-US" altLang="zh-CN" baseline="-25000"/>
                      <a:t>3</a:t>
                    </a:r>
                    <a:endParaRPr lang="en-US" altLang="zh-CN" i="1"/>
                  </a:p>
                </p:txBody>
              </p:sp>
              <p:sp>
                <p:nvSpPr>
                  <p:cNvPr id="92192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2463" y="1050"/>
                    <a:ext cx="116" cy="288"/>
                  </a:xfrm>
                  <a:prstGeom prst="rect">
                    <a:avLst/>
                  </a:prstGeom>
                  <a:solidFill>
                    <a:schemeClr val="accent1"/>
                  </a:solidFill>
                  <a:ln w="28575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2193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67" y="1748"/>
                    <a:ext cx="22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algn="l" eaLnBrk="1" hangingPunct="1"/>
                    <a:r>
                      <a:rPr lang="en-US" altLang="zh-CN"/>
                      <a:t>b</a:t>
                    </a:r>
                  </a:p>
                </p:txBody>
              </p:sp>
              <p:sp>
                <p:nvSpPr>
                  <p:cNvPr id="92194" name="Text Box 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43" y="350"/>
                    <a:ext cx="21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algn="l" eaLnBrk="1" hangingPunct="1"/>
                    <a:r>
                      <a:rPr lang="en-US" altLang="zh-CN"/>
                      <a:t>a</a:t>
                    </a:r>
                  </a:p>
                </p:txBody>
              </p:sp>
              <p:sp>
                <p:nvSpPr>
                  <p:cNvPr id="92195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1044" y="1350"/>
                    <a:ext cx="227" cy="227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2196" name="Oval 36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1350"/>
                    <a:ext cx="227" cy="227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2197" name="Text Box 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2" y="1122"/>
                    <a:ext cx="216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l" eaLnBrk="1" hangingPunct="1">
                      <a:spcBef>
                        <a:spcPct val="50000"/>
                      </a:spcBef>
                    </a:pPr>
                    <a:r>
                      <a:rPr lang="en-US" altLang="zh-CN"/>
                      <a:t>+</a:t>
                    </a:r>
                  </a:p>
                </p:txBody>
              </p:sp>
              <p:sp>
                <p:nvSpPr>
                  <p:cNvPr id="92198" name="Text Box 3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2" y="1500"/>
                    <a:ext cx="22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l" eaLnBrk="1" hangingPunct="1">
                      <a:spcBef>
                        <a:spcPct val="50000"/>
                      </a:spcBef>
                    </a:pPr>
                    <a:r>
                      <a:rPr lang="en-US" altLang="zh-CN"/>
                      <a:t>–</a:t>
                    </a:r>
                  </a:p>
                </p:txBody>
              </p:sp>
              <p:sp>
                <p:nvSpPr>
                  <p:cNvPr id="92199" name="Text Box 3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56" y="1116"/>
                    <a:ext cx="216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l" eaLnBrk="1" hangingPunct="1">
                      <a:spcBef>
                        <a:spcPct val="50000"/>
                      </a:spcBef>
                    </a:pPr>
                    <a:r>
                      <a:rPr lang="en-US" altLang="zh-CN"/>
                      <a:t>+</a:t>
                    </a:r>
                  </a:p>
                </p:txBody>
              </p:sp>
              <p:sp>
                <p:nvSpPr>
                  <p:cNvPr id="92200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56" y="1494"/>
                    <a:ext cx="22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l" eaLnBrk="1" hangingPunct="1">
                      <a:spcBef>
                        <a:spcPct val="50000"/>
                      </a:spcBef>
                    </a:pPr>
                    <a:r>
                      <a:rPr lang="en-US" altLang="zh-CN"/>
                      <a:t>–</a:t>
                    </a:r>
                  </a:p>
                </p:txBody>
              </p:sp>
            </p:grpSp>
          </p:grpSp>
          <p:grpSp>
            <p:nvGrpSpPr>
              <p:cNvPr id="92201" name="Group 41"/>
              <p:cNvGrpSpPr>
                <a:grpSpLocks/>
              </p:cNvGrpSpPr>
              <p:nvPr/>
            </p:nvGrpSpPr>
            <p:grpSpPr bwMode="auto">
              <a:xfrm>
                <a:off x="1560" y="798"/>
                <a:ext cx="280" cy="288"/>
                <a:chOff x="612" y="588"/>
                <a:chExt cx="280" cy="288"/>
              </a:xfrm>
            </p:grpSpPr>
            <p:sp>
              <p:nvSpPr>
                <p:cNvPr id="92202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833" y="612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stealth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2203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612" y="588"/>
                  <a:ext cx="28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i</a:t>
                  </a:r>
                  <a:r>
                    <a:rPr lang="en-US" altLang="zh-CN" baseline="-25000"/>
                    <a:t>2</a:t>
                  </a:r>
                  <a:endParaRPr lang="en-US" altLang="zh-CN" i="1"/>
                </a:p>
              </p:txBody>
            </p:sp>
          </p:grpSp>
        </p:grpSp>
        <p:grpSp>
          <p:nvGrpSpPr>
            <p:cNvPr id="92204" name="Group 44"/>
            <p:cNvGrpSpPr>
              <a:grpSpLocks/>
            </p:cNvGrpSpPr>
            <p:nvPr/>
          </p:nvGrpSpPr>
          <p:grpSpPr bwMode="auto">
            <a:xfrm>
              <a:off x="876" y="1896"/>
              <a:ext cx="394" cy="612"/>
              <a:chOff x="-876" y="2088"/>
              <a:chExt cx="382" cy="912"/>
            </a:xfrm>
          </p:grpSpPr>
          <p:sp>
            <p:nvSpPr>
              <p:cNvPr id="92205" name="Oval 45"/>
              <p:cNvSpPr>
                <a:spLocks noChangeArrowheads="1"/>
              </p:cNvSpPr>
              <p:nvPr/>
            </p:nvSpPr>
            <p:spPr bwMode="auto">
              <a:xfrm>
                <a:off x="-876" y="2088"/>
                <a:ext cx="382" cy="912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2206" name="Text Box 46"/>
              <p:cNvSpPr txBox="1">
                <a:spLocks noChangeArrowheads="1"/>
              </p:cNvSpPr>
              <p:nvPr/>
            </p:nvSpPr>
            <p:spPr bwMode="auto">
              <a:xfrm>
                <a:off x="-817" y="2396"/>
                <a:ext cx="275" cy="4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>
                    <a:solidFill>
                      <a:srgbClr val="FF0000"/>
                    </a:solidFill>
                  </a:rPr>
                  <a:t>i</a:t>
                </a:r>
                <a:r>
                  <a:rPr lang="en-US" altLang="zh-CN" i="1" baseline="-25000">
                    <a:solidFill>
                      <a:srgbClr val="FF0000"/>
                    </a:solidFill>
                  </a:rPr>
                  <a:t>l</a:t>
                </a:r>
                <a:r>
                  <a:rPr lang="en-US" altLang="zh-CN" baseline="-25000">
                    <a:solidFill>
                      <a:srgbClr val="FF0000"/>
                    </a:solidFill>
                  </a:rPr>
                  <a:t>1</a:t>
                </a:r>
                <a:endParaRPr lang="en-US" altLang="zh-CN">
                  <a:solidFill>
                    <a:srgbClr val="FF0000"/>
                  </a:solidFill>
                </a:endParaRPr>
              </a:p>
            </p:txBody>
          </p:sp>
          <p:sp>
            <p:nvSpPr>
              <p:cNvPr id="92207" name="Line 47"/>
              <p:cNvSpPr>
                <a:spLocks noChangeShapeType="1"/>
              </p:cNvSpPr>
              <p:nvPr/>
            </p:nvSpPr>
            <p:spPr bwMode="auto">
              <a:xfrm flipH="1" flipV="1">
                <a:off x="-876" y="2517"/>
                <a:ext cx="2" cy="4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92208" name="Group 48"/>
            <p:cNvGrpSpPr>
              <a:grpSpLocks/>
            </p:cNvGrpSpPr>
            <p:nvPr/>
          </p:nvGrpSpPr>
          <p:grpSpPr bwMode="auto">
            <a:xfrm>
              <a:off x="1572" y="1884"/>
              <a:ext cx="394" cy="612"/>
              <a:chOff x="-876" y="2088"/>
              <a:chExt cx="382" cy="912"/>
            </a:xfrm>
          </p:grpSpPr>
          <p:sp>
            <p:nvSpPr>
              <p:cNvPr id="92209" name="Oval 49"/>
              <p:cNvSpPr>
                <a:spLocks noChangeArrowheads="1"/>
              </p:cNvSpPr>
              <p:nvPr/>
            </p:nvSpPr>
            <p:spPr bwMode="auto">
              <a:xfrm>
                <a:off x="-876" y="2088"/>
                <a:ext cx="382" cy="912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2210" name="Text Box 50"/>
              <p:cNvSpPr txBox="1">
                <a:spLocks noChangeArrowheads="1"/>
              </p:cNvSpPr>
              <p:nvPr/>
            </p:nvSpPr>
            <p:spPr bwMode="auto">
              <a:xfrm>
                <a:off x="-817" y="2396"/>
                <a:ext cx="275" cy="4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>
                    <a:solidFill>
                      <a:srgbClr val="FF0000"/>
                    </a:solidFill>
                  </a:rPr>
                  <a:t>i</a:t>
                </a:r>
                <a:r>
                  <a:rPr lang="en-US" altLang="zh-CN" i="1" baseline="-25000">
                    <a:solidFill>
                      <a:srgbClr val="FF0000"/>
                    </a:solidFill>
                  </a:rPr>
                  <a:t>l</a:t>
                </a:r>
                <a:r>
                  <a:rPr lang="en-US" altLang="zh-CN" baseline="-25000">
                    <a:solidFill>
                      <a:srgbClr val="FF0000"/>
                    </a:solidFill>
                  </a:rPr>
                  <a:t>2</a:t>
                </a:r>
                <a:endParaRPr lang="en-US" altLang="zh-CN">
                  <a:solidFill>
                    <a:srgbClr val="FF0000"/>
                  </a:solidFill>
                </a:endParaRPr>
              </a:p>
            </p:txBody>
          </p:sp>
          <p:sp>
            <p:nvSpPr>
              <p:cNvPr id="92211" name="Line 51"/>
              <p:cNvSpPr>
                <a:spLocks noChangeShapeType="1"/>
              </p:cNvSpPr>
              <p:nvPr/>
            </p:nvSpPr>
            <p:spPr bwMode="auto">
              <a:xfrm flipH="1" flipV="1">
                <a:off x="-876" y="2517"/>
                <a:ext cx="2" cy="4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92215" name="Group 55"/>
            <p:cNvGrpSpPr>
              <a:grpSpLocks/>
            </p:cNvGrpSpPr>
            <p:nvPr/>
          </p:nvGrpSpPr>
          <p:grpSpPr bwMode="auto">
            <a:xfrm>
              <a:off x="2592" y="1968"/>
              <a:ext cx="2196" cy="684"/>
              <a:chOff x="2604" y="3108"/>
              <a:chExt cx="2196" cy="684"/>
            </a:xfrm>
          </p:grpSpPr>
          <p:sp>
            <p:nvSpPr>
              <p:cNvPr id="92212" name="Text Box 52"/>
              <p:cNvSpPr txBox="1">
                <a:spLocks noChangeArrowheads="1"/>
              </p:cNvSpPr>
              <p:nvPr/>
            </p:nvSpPr>
            <p:spPr bwMode="auto">
              <a:xfrm>
                <a:off x="2604" y="3108"/>
                <a:ext cx="219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/>
                  <a:t>(</a:t>
                </a:r>
                <a:r>
                  <a:rPr lang="en-US" altLang="zh-CN" i="1"/>
                  <a:t>R</a:t>
                </a:r>
                <a:r>
                  <a:rPr lang="en-US" altLang="zh-CN" baseline="-25000"/>
                  <a:t>1</a:t>
                </a:r>
                <a:r>
                  <a:rPr lang="en-US" altLang="zh-CN"/>
                  <a:t>+ </a:t>
                </a:r>
                <a:r>
                  <a:rPr lang="en-US" altLang="zh-CN" i="1"/>
                  <a:t>R</a:t>
                </a:r>
                <a:r>
                  <a:rPr lang="en-US" altLang="zh-CN" baseline="-25000"/>
                  <a:t>2</a:t>
                </a:r>
                <a:r>
                  <a:rPr lang="en-US" altLang="zh-CN"/>
                  <a:t>)</a:t>
                </a:r>
                <a:r>
                  <a:rPr lang="en-US" altLang="zh-CN" baseline="-25000"/>
                  <a:t> </a:t>
                </a:r>
                <a:r>
                  <a:rPr lang="en-US" altLang="zh-CN" i="1"/>
                  <a:t>i</a:t>
                </a:r>
                <a:r>
                  <a:rPr lang="en-US" altLang="zh-CN" i="1" baseline="-25000"/>
                  <a:t>l</a:t>
                </a:r>
                <a:r>
                  <a:rPr lang="en-US" altLang="zh-CN" baseline="-25000"/>
                  <a:t>1</a:t>
                </a:r>
                <a:r>
                  <a:rPr lang="en-US" altLang="zh-CN">
                    <a:latin typeface="宋体" panose="02010600030101010101" pitchFamily="2" charset="-122"/>
                  </a:rPr>
                  <a:t>-</a:t>
                </a:r>
                <a:r>
                  <a:rPr lang="en-US" altLang="zh-CN" i="1"/>
                  <a:t>R</a:t>
                </a:r>
                <a:r>
                  <a:rPr lang="en-US" altLang="zh-CN" baseline="-25000"/>
                  <a:t>2</a:t>
                </a:r>
                <a:r>
                  <a:rPr lang="en-US" altLang="zh-CN" i="1"/>
                  <a:t>i</a:t>
                </a:r>
                <a:r>
                  <a:rPr lang="en-US" altLang="zh-CN" i="1" baseline="-25000"/>
                  <a:t>l</a:t>
                </a:r>
                <a:r>
                  <a:rPr lang="en-US" altLang="zh-CN" baseline="-25000"/>
                  <a:t>2</a:t>
                </a:r>
                <a:r>
                  <a:rPr lang="en-US" altLang="zh-CN"/>
                  <a:t>=</a:t>
                </a:r>
                <a:r>
                  <a:rPr lang="en-US" altLang="zh-CN" i="1"/>
                  <a:t>u</a:t>
                </a:r>
                <a:r>
                  <a:rPr lang="en-US" altLang="zh-CN" baseline="-25000"/>
                  <a:t>S1</a:t>
                </a:r>
                <a:r>
                  <a:rPr lang="en-US" altLang="zh-CN">
                    <a:latin typeface="宋体" panose="02010600030101010101" pitchFamily="2" charset="-122"/>
                  </a:rPr>
                  <a:t>-</a:t>
                </a:r>
                <a:r>
                  <a:rPr lang="en-US" altLang="zh-CN" i="1"/>
                  <a:t>u</a:t>
                </a:r>
                <a:r>
                  <a:rPr lang="en-US" altLang="zh-CN" baseline="-25000"/>
                  <a:t>S2</a:t>
                </a:r>
                <a:endParaRPr lang="en-US" altLang="zh-CN"/>
              </a:p>
            </p:txBody>
          </p:sp>
          <p:sp>
            <p:nvSpPr>
              <p:cNvPr id="92213" name="Text Box 53"/>
              <p:cNvSpPr txBox="1">
                <a:spLocks noChangeArrowheads="1"/>
              </p:cNvSpPr>
              <p:nvPr/>
            </p:nvSpPr>
            <p:spPr bwMode="auto">
              <a:xfrm>
                <a:off x="2604" y="3468"/>
                <a:ext cx="21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>
                    <a:latin typeface="宋体" panose="02010600030101010101" pitchFamily="2" charset="-122"/>
                  </a:rPr>
                  <a:t>-</a:t>
                </a:r>
                <a:r>
                  <a:rPr lang="en-US" altLang="zh-CN" i="1"/>
                  <a:t> R</a:t>
                </a:r>
                <a:r>
                  <a:rPr lang="en-US" altLang="zh-CN" baseline="-25000"/>
                  <a:t>2</a:t>
                </a:r>
                <a:r>
                  <a:rPr lang="en-US" altLang="zh-CN" i="1"/>
                  <a:t>i</a:t>
                </a:r>
                <a:r>
                  <a:rPr lang="en-US" altLang="zh-CN" i="1" baseline="-25000"/>
                  <a:t>l</a:t>
                </a:r>
                <a:r>
                  <a:rPr lang="en-US" altLang="zh-CN" baseline="-25000"/>
                  <a:t>1</a:t>
                </a:r>
                <a:r>
                  <a:rPr lang="en-US" altLang="zh-CN"/>
                  <a:t>+ (</a:t>
                </a:r>
                <a:r>
                  <a:rPr lang="en-US" altLang="zh-CN" i="1"/>
                  <a:t>R</a:t>
                </a:r>
                <a:r>
                  <a:rPr lang="en-US" altLang="zh-CN" baseline="-25000"/>
                  <a:t>2</a:t>
                </a:r>
                <a:r>
                  <a:rPr lang="en-US" altLang="zh-CN"/>
                  <a:t> +</a:t>
                </a:r>
                <a:r>
                  <a:rPr lang="en-US" altLang="zh-CN" i="1"/>
                  <a:t>R</a:t>
                </a:r>
                <a:r>
                  <a:rPr lang="en-US" altLang="zh-CN" baseline="-25000"/>
                  <a:t>3</a:t>
                </a:r>
                <a:r>
                  <a:rPr lang="en-US" altLang="zh-CN"/>
                  <a:t>)</a:t>
                </a:r>
                <a:r>
                  <a:rPr lang="en-US" altLang="zh-CN" baseline="-25000"/>
                  <a:t> </a:t>
                </a:r>
                <a:r>
                  <a:rPr lang="en-US" altLang="zh-CN" i="1"/>
                  <a:t>i</a:t>
                </a:r>
                <a:r>
                  <a:rPr lang="en-US" altLang="zh-CN" i="1" baseline="-25000"/>
                  <a:t>l</a:t>
                </a:r>
                <a:r>
                  <a:rPr lang="en-US" altLang="zh-CN" baseline="-25000"/>
                  <a:t>2</a:t>
                </a:r>
                <a:r>
                  <a:rPr lang="en-US" altLang="zh-CN"/>
                  <a:t> =</a:t>
                </a:r>
                <a:r>
                  <a:rPr lang="en-US" altLang="zh-CN" i="1"/>
                  <a:t>u</a:t>
                </a:r>
                <a:r>
                  <a:rPr lang="en-US" altLang="zh-CN" baseline="-25000"/>
                  <a:t>S2</a:t>
                </a:r>
                <a:endParaRPr lang="en-US" altLang="zh-CN"/>
              </a:p>
            </p:txBody>
          </p:sp>
          <p:sp>
            <p:nvSpPr>
              <p:cNvPr id="92214" name="AutoShape 54"/>
              <p:cNvSpPr>
                <a:spLocks/>
              </p:cNvSpPr>
              <p:nvPr/>
            </p:nvSpPr>
            <p:spPr bwMode="auto">
              <a:xfrm>
                <a:off x="4656" y="3180"/>
                <a:ext cx="144" cy="612"/>
              </a:xfrm>
              <a:prstGeom prst="rightBrace">
                <a:avLst>
                  <a:gd name="adj1" fmla="val 35417"/>
                  <a:gd name="adj2" fmla="val 50000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92267" name="Text Box 107"/>
          <p:cNvSpPr txBox="1">
            <a:spLocks noChangeArrowheads="1"/>
          </p:cNvSpPr>
          <p:nvPr/>
        </p:nvSpPr>
        <p:spPr bwMode="auto">
          <a:xfrm>
            <a:off x="838200" y="3295650"/>
            <a:ext cx="78867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2800" i="1"/>
              <a:t>R</a:t>
            </a:r>
            <a:r>
              <a:rPr lang="en-US" altLang="zh-CN" sz="2800" baseline="-25000"/>
              <a:t>11</a:t>
            </a:r>
            <a:r>
              <a:rPr lang="en-US" altLang="zh-CN" sz="2800" i="1"/>
              <a:t>=R</a:t>
            </a:r>
            <a:r>
              <a:rPr lang="en-US" altLang="zh-CN" sz="2800" baseline="-25000"/>
              <a:t>1</a:t>
            </a:r>
            <a:r>
              <a:rPr lang="en-US" altLang="zh-CN" sz="2800" i="1"/>
              <a:t>+R</a:t>
            </a:r>
            <a:r>
              <a:rPr lang="en-US" altLang="zh-CN" sz="2800" baseline="-25000"/>
              <a:t>2 </a:t>
            </a:r>
            <a:r>
              <a:rPr lang="en-US" altLang="zh-CN" sz="2800"/>
              <a:t>——</a:t>
            </a:r>
            <a:r>
              <a:rPr lang="zh-CN" altLang="en-US" sz="2800"/>
              <a:t>回路</a:t>
            </a:r>
            <a:r>
              <a:rPr lang="en-US" altLang="zh-CN" sz="2800"/>
              <a:t>1</a:t>
            </a:r>
            <a:r>
              <a:rPr lang="zh-CN" altLang="en-US" sz="2800"/>
              <a:t>的</a:t>
            </a:r>
            <a:r>
              <a:rPr lang="zh-CN" altLang="en-US" sz="2800" u="sng"/>
              <a:t>自电阻</a:t>
            </a:r>
            <a:r>
              <a:rPr lang="zh-CN" altLang="en-US" sz="2800"/>
              <a:t>。等于回路</a:t>
            </a:r>
            <a:r>
              <a:rPr lang="en-US" altLang="zh-CN" sz="2800"/>
              <a:t>1</a:t>
            </a:r>
            <a:r>
              <a:rPr lang="zh-CN" altLang="en-US" sz="2800"/>
              <a:t>中所有电阻之和。</a:t>
            </a:r>
          </a:p>
        </p:txBody>
      </p:sp>
      <p:sp>
        <p:nvSpPr>
          <p:cNvPr id="92268" name="Text Box 108"/>
          <p:cNvSpPr txBox="1">
            <a:spLocks noChangeArrowheads="1"/>
          </p:cNvSpPr>
          <p:nvPr/>
        </p:nvSpPr>
        <p:spPr bwMode="auto">
          <a:xfrm>
            <a:off x="457200" y="2743200"/>
            <a:ext cx="571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2800"/>
              <a:t>令</a:t>
            </a:r>
          </a:p>
        </p:txBody>
      </p:sp>
      <p:sp>
        <p:nvSpPr>
          <p:cNvPr id="92269" name="Text Box 109"/>
          <p:cNvSpPr txBox="1">
            <a:spLocks noChangeArrowheads="1"/>
          </p:cNvSpPr>
          <p:nvPr/>
        </p:nvSpPr>
        <p:spPr bwMode="auto">
          <a:xfrm>
            <a:off x="819150" y="4311650"/>
            <a:ext cx="78867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2800" i="1"/>
              <a:t>R</a:t>
            </a:r>
            <a:r>
              <a:rPr lang="en-US" altLang="zh-CN" sz="2800" baseline="-25000"/>
              <a:t>22</a:t>
            </a:r>
            <a:r>
              <a:rPr lang="en-US" altLang="zh-CN" sz="2800" i="1"/>
              <a:t>=R</a:t>
            </a:r>
            <a:r>
              <a:rPr lang="en-US" altLang="zh-CN" sz="2800" baseline="-25000"/>
              <a:t>2</a:t>
            </a:r>
            <a:r>
              <a:rPr lang="en-US" altLang="zh-CN" sz="2800" i="1"/>
              <a:t>+R</a:t>
            </a:r>
            <a:r>
              <a:rPr lang="en-US" altLang="zh-CN" sz="2800" baseline="-25000"/>
              <a:t>3 </a:t>
            </a:r>
            <a:r>
              <a:rPr lang="en-US" altLang="zh-CN" sz="2800"/>
              <a:t>—— </a:t>
            </a:r>
            <a:r>
              <a:rPr lang="zh-CN" altLang="en-US" sz="2800"/>
              <a:t>回路</a:t>
            </a:r>
            <a:r>
              <a:rPr lang="en-US" altLang="zh-CN" sz="2800"/>
              <a:t>2</a:t>
            </a:r>
            <a:r>
              <a:rPr lang="zh-CN" altLang="en-US" sz="2800"/>
              <a:t>的自电阻。等于回路</a:t>
            </a:r>
            <a:r>
              <a:rPr lang="en-US" altLang="zh-CN" sz="2800"/>
              <a:t>2</a:t>
            </a:r>
            <a:r>
              <a:rPr lang="zh-CN" altLang="en-US" sz="2800"/>
              <a:t>中所有电阻之和。</a:t>
            </a:r>
          </a:p>
        </p:txBody>
      </p:sp>
      <p:sp>
        <p:nvSpPr>
          <p:cNvPr id="92270" name="Text Box 110"/>
          <p:cNvSpPr txBox="1">
            <a:spLocks noChangeArrowheads="1"/>
          </p:cNvSpPr>
          <p:nvPr/>
        </p:nvSpPr>
        <p:spPr bwMode="auto">
          <a:xfrm>
            <a:off x="2590800" y="5334000"/>
            <a:ext cx="3349625" cy="588963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3200"/>
              <a:t>自电阻总为正。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2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2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92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92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92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92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1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" fill="hold"/>
                                        <p:tgtEl>
                                          <p:spTgt spid="92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92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7" grpId="0" autoUpdateAnimBg="0"/>
      <p:bldP spid="92268" grpId="0" autoUpdateAnimBg="0"/>
      <p:bldP spid="92269" grpId="0" autoUpdateAnimBg="0"/>
      <p:bldP spid="92270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1447800" y="2819400"/>
            <a:ext cx="6346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/>
              <a:t>R</a:t>
            </a:r>
            <a:r>
              <a:rPr lang="en-US" altLang="zh-CN" baseline="-25000"/>
              <a:t>12</a:t>
            </a:r>
            <a:r>
              <a:rPr lang="en-US" altLang="zh-CN" i="1"/>
              <a:t>= R</a:t>
            </a:r>
            <a:r>
              <a:rPr lang="en-US" altLang="zh-CN" baseline="-25000"/>
              <a:t>21</a:t>
            </a:r>
            <a:r>
              <a:rPr lang="en-US" altLang="zh-CN" i="1"/>
              <a:t>= –R</a:t>
            </a:r>
            <a:r>
              <a:rPr lang="en-US" altLang="zh-CN" baseline="-25000"/>
              <a:t>2 </a:t>
            </a:r>
            <a:r>
              <a:rPr lang="en-US" altLang="zh-CN"/>
              <a:t>— </a:t>
            </a:r>
            <a:r>
              <a:rPr lang="zh-CN" altLang="en-US"/>
              <a:t>回路</a:t>
            </a:r>
            <a:r>
              <a:rPr lang="en-US" altLang="zh-CN"/>
              <a:t>1</a:t>
            </a:r>
            <a:r>
              <a:rPr lang="zh-CN" altLang="en-US"/>
              <a:t>、回路</a:t>
            </a:r>
            <a:r>
              <a:rPr lang="en-US" altLang="zh-CN"/>
              <a:t>2</a:t>
            </a:r>
            <a:r>
              <a:rPr lang="zh-CN" altLang="en-US"/>
              <a:t>之间的互电阻。</a:t>
            </a:r>
          </a:p>
        </p:txBody>
      </p:sp>
      <p:sp>
        <p:nvSpPr>
          <p:cNvPr id="114691" name="Text Box 3"/>
          <p:cNvSpPr txBox="1">
            <a:spLocks noChangeArrowheads="1"/>
          </p:cNvSpPr>
          <p:nvPr/>
        </p:nvSpPr>
        <p:spPr bwMode="auto">
          <a:xfrm>
            <a:off x="1447800" y="3276600"/>
            <a:ext cx="69342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/>
              <a:t>当两个回路电流流过相关支路方向相同时，互电阻取正号；否则为负号。</a:t>
            </a:r>
          </a:p>
        </p:txBody>
      </p:sp>
      <p:sp>
        <p:nvSpPr>
          <p:cNvPr id="114692" name="Text Box 4"/>
          <p:cNvSpPr txBox="1">
            <a:spLocks noChangeArrowheads="1"/>
          </p:cNvSpPr>
          <p:nvPr/>
        </p:nvSpPr>
        <p:spPr bwMode="auto">
          <a:xfrm>
            <a:off x="685800" y="4267200"/>
            <a:ext cx="7631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u</a:t>
            </a:r>
            <a:r>
              <a:rPr lang="en-US" altLang="zh-CN" i="1" baseline="-25000"/>
              <a:t>l</a:t>
            </a:r>
            <a:r>
              <a:rPr lang="en-US" altLang="zh-CN" baseline="-25000"/>
              <a:t>1</a:t>
            </a:r>
            <a:r>
              <a:rPr lang="en-US" altLang="zh-CN" i="1"/>
              <a:t>= u</a:t>
            </a:r>
            <a:r>
              <a:rPr lang="en-US" altLang="zh-CN" baseline="-25000"/>
              <a:t>S1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u</a:t>
            </a:r>
            <a:r>
              <a:rPr lang="en-US" altLang="zh-CN" baseline="-25000"/>
              <a:t>S2 </a:t>
            </a:r>
            <a:r>
              <a:rPr lang="en-US" altLang="zh-CN"/>
              <a:t>— </a:t>
            </a:r>
            <a:r>
              <a:rPr lang="zh-CN" altLang="en-US"/>
              <a:t>回路</a:t>
            </a:r>
            <a:r>
              <a:rPr lang="en-US" altLang="zh-CN"/>
              <a:t>1</a:t>
            </a:r>
            <a:r>
              <a:rPr lang="zh-CN" altLang="en-US"/>
              <a:t>中所有电压源电压的代数和。</a:t>
            </a:r>
          </a:p>
        </p:txBody>
      </p:sp>
      <p:sp>
        <p:nvSpPr>
          <p:cNvPr id="114693" name="Text Box 5"/>
          <p:cNvSpPr txBox="1">
            <a:spLocks noChangeArrowheads="1"/>
          </p:cNvSpPr>
          <p:nvPr/>
        </p:nvSpPr>
        <p:spPr bwMode="auto">
          <a:xfrm>
            <a:off x="685800" y="4800600"/>
            <a:ext cx="668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u</a:t>
            </a:r>
            <a:r>
              <a:rPr lang="en-US" altLang="zh-CN" i="1" baseline="-25000"/>
              <a:t>l</a:t>
            </a:r>
            <a:r>
              <a:rPr lang="en-US" altLang="zh-CN" baseline="-25000"/>
              <a:t>2</a:t>
            </a:r>
            <a:r>
              <a:rPr lang="en-US" altLang="zh-CN" i="1"/>
              <a:t>= u</a:t>
            </a:r>
            <a:r>
              <a:rPr lang="en-US" altLang="zh-CN" baseline="-25000"/>
              <a:t>S2 </a:t>
            </a:r>
            <a:r>
              <a:rPr lang="en-US" altLang="zh-CN"/>
              <a:t>— </a:t>
            </a:r>
            <a:r>
              <a:rPr lang="zh-CN" altLang="en-US"/>
              <a:t>回路</a:t>
            </a:r>
            <a:r>
              <a:rPr lang="en-US" altLang="zh-CN"/>
              <a:t>2</a:t>
            </a:r>
            <a:r>
              <a:rPr lang="zh-CN" altLang="en-US"/>
              <a:t>中所有电压源电压的代数和。</a:t>
            </a:r>
          </a:p>
        </p:txBody>
      </p:sp>
      <p:sp>
        <p:nvSpPr>
          <p:cNvPr id="114694" name="Text Box 6"/>
          <p:cNvSpPr txBox="1">
            <a:spLocks noChangeArrowheads="1"/>
          </p:cNvSpPr>
          <p:nvPr/>
        </p:nvSpPr>
        <p:spPr bwMode="auto">
          <a:xfrm>
            <a:off x="914400" y="5257800"/>
            <a:ext cx="666750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52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/>
              <a:t>当电压源电压方向与该回路方向一致时，取</a:t>
            </a:r>
            <a:r>
              <a:rPr lang="zh-CN" altLang="en-US" sz="2800">
                <a:solidFill>
                  <a:srgbClr val="FF0000"/>
                </a:solidFill>
              </a:rPr>
              <a:t>负</a:t>
            </a:r>
            <a:r>
              <a:rPr lang="zh-CN" altLang="en-US" sz="2800"/>
              <a:t>号；反之取</a:t>
            </a:r>
            <a:r>
              <a:rPr lang="zh-CN" altLang="en-US" sz="2800">
                <a:solidFill>
                  <a:srgbClr val="FF0000"/>
                </a:solidFill>
              </a:rPr>
              <a:t>正</a:t>
            </a:r>
            <a:r>
              <a:rPr lang="zh-CN" altLang="en-US" sz="2800"/>
              <a:t>号。</a:t>
            </a:r>
          </a:p>
        </p:txBody>
      </p:sp>
      <p:grpSp>
        <p:nvGrpSpPr>
          <p:cNvPr id="114695" name="Group 7"/>
          <p:cNvGrpSpPr>
            <a:grpSpLocks/>
          </p:cNvGrpSpPr>
          <p:nvPr/>
        </p:nvGrpSpPr>
        <p:grpSpPr bwMode="auto">
          <a:xfrm>
            <a:off x="762000" y="228600"/>
            <a:ext cx="7219950" cy="2676525"/>
            <a:chOff x="240" y="1488"/>
            <a:chExt cx="4548" cy="1686"/>
          </a:xfrm>
        </p:grpSpPr>
        <p:grpSp>
          <p:nvGrpSpPr>
            <p:cNvPr id="114696" name="Group 8"/>
            <p:cNvGrpSpPr>
              <a:grpSpLocks/>
            </p:cNvGrpSpPr>
            <p:nvPr/>
          </p:nvGrpSpPr>
          <p:grpSpPr bwMode="auto">
            <a:xfrm>
              <a:off x="240" y="1488"/>
              <a:ext cx="2316" cy="1686"/>
              <a:chOff x="702" y="554"/>
              <a:chExt cx="2316" cy="1686"/>
            </a:xfrm>
          </p:grpSpPr>
          <p:grpSp>
            <p:nvGrpSpPr>
              <p:cNvPr id="114697" name="Group 9"/>
              <p:cNvGrpSpPr>
                <a:grpSpLocks/>
              </p:cNvGrpSpPr>
              <p:nvPr/>
            </p:nvGrpSpPr>
            <p:grpSpPr bwMode="auto">
              <a:xfrm>
                <a:off x="888" y="768"/>
                <a:ext cx="280" cy="288"/>
                <a:chOff x="612" y="588"/>
                <a:chExt cx="280" cy="288"/>
              </a:xfrm>
            </p:grpSpPr>
            <p:sp>
              <p:nvSpPr>
                <p:cNvPr id="114698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833" y="612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stealth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469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612" y="588"/>
                  <a:ext cx="28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i</a:t>
                  </a:r>
                  <a:r>
                    <a:rPr lang="en-US" altLang="zh-CN" baseline="-25000"/>
                    <a:t>1</a:t>
                  </a:r>
                  <a:endParaRPr lang="en-US" altLang="zh-CN" i="1"/>
                </a:p>
              </p:txBody>
            </p:sp>
          </p:grpSp>
          <p:grpSp>
            <p:nvGrpSpPr>
              <p:cNvPr id="114700" name="Group 12"/>
              <p:cNvGrpSpPr>
                <a:grpSpLocks/>
              </p:cNvGrpSpPr>
              <p:nvPr/>
            </p:nvGrpSpPr>
            <p:grpSpPr bwMode="auto">
              <a:xfrm>
                <a:off x="2641" y="822"/>
                <a:ext cx="377" cy="300"/>
                <a:chOff x="2839" y="174"/>
                <a:chExt cx="377" cy="300"/>
              </a:xfrm>
            </p:grpSpPr>
            <p:sp>
              <p:nvSpPr>
                <p:cNvPr id="114701" name="Line 13"/>
                <p:cNvSpPr>
                  <a:spLocks noChangeShapeType="1"/>
                </p:cNvSpPr>
                <p:nvPr/>
              </p:nvSpPr>
              <p:spPr bwMode="auto">
                <a:xfrm>
                  <a:off x="2839" y="234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stealth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470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2843" y="174"/>
                  <a:ext cx="37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i</a:t>
                  </a:r>
                  <a:r>
                    <a:rPr lang="en-US" altLang="zh-CN" baseline="-25000"/>
                    <a:t>3</a:t>
                  </a:r>
                  <a:endParaRPr lang="en-US" altLang="zh-CN" i="1"/>
                </a:p>
              </p:txBody>
            </p:sp>
          </p:grpSp>
          <p:grpSp>
            <p:nvGrpSpPr>
              <p:cNvPr id="114703" name="Group 15"/>
              <p:cNvGrpSpPr>
                <a:grpSpLocks/>
              </p:cNvGrpSpPr>
              <p:nvPr/>
            </p:nvGrpSpPr>
            <p:grpSpPr bwMode="auto">
              <a:xfrm>
                <a:off x="702" y="554"/>
                <a:ext cx="2280" cy="1686"/>
                <a:chOff x="606" y="482"/>
                <a:chExt cx="2280" cy="1686"/>
              </a:xfrm>
            </p:grpSpPr>
            <p:sp>
              <p:nvSpPr>
                <p:cNvPr id="11470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606" y="1410"/>
                  <a:ext cx="41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u</a:t>
                  </a:r>
                  <a:r>
                    <a:rPr lang="en-US" altLang="zh-CN" baseline="-25000"/>
                    <a:t>S1</a:t>
                  </a:r>
                  <a:endParaRPr lang="en-US" altLang="zh-CN" i="1"/>
                </a:p>
              </p:txBody>
            </p:sp>
            <p:sp>
              <p:nvSpPr>
                <p:cNvPr id="11470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285" y="1422"/>
                  <a:ext cx="50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/>
                  <a:r>
                    <a:rPr lang="en-US" altLang="zh-CN" i="1"/>
                    <a:t>u</a:t>
                  </a:r>
                  <a:r>
                    <a:rPr lang="en-US" altLang="zh-CN" baseline="-25000"/>
                    <a:t>S2</a:t>
                  </a:r>
                  <a:endParaRPr lang="en-US" altLang="zh-CN" i="1"/>
                </a:p>
              </p:txBody>
            </p:sp>
            <p:grpSp>
              <p:nvGrpSpPr>
                <p:cNvPr id="114706" name="Group 18"/>
                <p:cNvGrpSpPr>
                  <a:grpSpLocks/>
                </p:cNvGrpSpPr>
                <p:nvPr/>
              </p:nvGrpSpPr>
              <p:grpSpPr bwMode="auto">
                <a:xfrm>
                  <a:off x="761" y="482"/>
                  <a:ext cx="2125" cy="1686"/>
                  <a:chOff x="821" y="350"/>
                  <a:chExt cx="2125" cy="1686"/>
                </a:xfrm>
              </p:grpSpPr>
              <p:sp>
                <p:nvSpPr>
                  <p:cNvPr id="114707" name="Line 1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63" y="594"/>
                    <a:ext cx="0" cy="1158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4708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21" y="798"/>
                    <a:ext cx="37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l" eaLnBrk="1" hangingPunct="1">
                      <a:spcBef>
                        <a:spcPct val="50000"/>
                      </a:spcBef>
                    </a:pPr>
                    <a:r>
                      <a:rPr lang="en-US" altLang="zh-CN" i="1"/>
                      <a:t>R</a:t>
                    </a:r>
                    <a:r>
                      <a:rPr lang="en-US" altLang="zh-CN" baseline="-25000"/>
                      <a:t>1</a:t>
                    </a:r>
                    <a:endParaRPr lang="en-US" altLang="zh-CN" i="1"/>
                  </a:p>
                </p:txBody>
              </p:sp>
              <p:sp>
                <p:nvSpPr>
                  <p:cNvPr id="114709" name="Freeform 21"/>
                  <p:cNvSpPr>
                    <a:spLocks/>
                  </p:cNvSpPr>
                  <p:nvPr/>
                </p:nvSpPr>
                <p:spPr bwMode="auto">
                  <a:xfrm>
                    <a:off x="1842" y="606"/>
                    <a:ext cx="1" cy="1152"/>
                  </a:xfrm>
                  <a:custGeom>
                    <a:avLst/>
                    <a:gdLst>
                      <a:gd name="T0" fmla="*/ 0 w 1"/>
                      <a:gd name="T1" fmla="*/ 1152 h 1152"/>
                      <a:gd name="T2" fmla="*/ 0 w 1"/>
                      <a:gd name="T3" fmla="*/ 0 h 1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" h="1152">
                        <a:moveTo>
                          <a:pt x="0" y="1152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4710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23" y="840"/>
                    <a:ext cx="39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l" eaLnBrk="1" hangingPunct="1">
                      <a:spcBef>
                        <a:spcPct val="50000"/>
                      </a:spcBef>
                    </a:pPr>
                    <a:r>
                      <a:rPr lang="en-US" altLang="zh-CN" i="1"/>
                      <a:t>R</a:t>
                    </a:r>
                    <a:r>
                      <a:rPr lang="en-US" altLang="zh-CN" baseline="-25000"/>
                      <a:t>2</a:t>
                    </a:r>
                    <a:endParaRPr lang="en-US" altLang="zh-CN" i="1"/>
                  </a:p>
                </p:txBody>
              </p:sp>
              <p:sp>
                <p:nvSpPr>
                  <p:cNvPr id="114711" name="Freeform 23"/>
                  <p:cNvSpPr>
                    <a:spLocks/>
                  </p:cNvSpPr>
                  <p:nvPr/>
                </p:nvSpPr>
                <p:spPr bwMode="auto">
                  <a:xfrm>
                    <a:off x="1157" y="1752"/>
                    <a:ext cx="1357" cy="6"/>
                  </a:xfrm>
                  <a:custGeom>
                    <a:avLst/>
                    <a:gdLst>
                      <a:gd name="T0" fmla="*/ 0 w 1357"/>
                      <a:gd name="T1" fmla="*/ 6 h 6"/>
                      <a:gd name="T2" fmla="*/ 1357 w 1357"/>
                      <a:gd name="T3" fmla="*/ 0 h 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357" h="6">
                        <a:moveTo>
                          <a:pt x="0" y="6"/>
                        </a:moveTo>
                        <a:lnTo>
                          <a:pt x="1357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4712" name="Freeform 24"/>
                  <p:cNvSpPr>
                    <a:spLocks/>
                  </p:cNvSpPr>
                  <p:nvPr/>
                </p:nvSpPr>
                <p:spPr bwMode="auto">
                  <a:xfrm>
                    <a:off x="1170" y="600"/>
                    <a:ext cx="1357" cy="1"/>
                  </a:xfrm>
                  <a:custGeom>
                    <a:avLst/>
                    <a:gdLst>
                      <a:gd name="T0" fmla="*/ 0 w 1357"/>
                      <a:gd name="T1" fmla="*/ 0 h 1"/>
                      <a:gd name="T2" fmla="*/ 1357 w 1357"/>
                      <a:gd name="T3" fmla="*/ 1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357" h="1">
                        <a:moveTo>
                          <a:pt x="0" y="0"/>
                        </a:moveTo>
                        <a:lnTo>
                          <a:pt x="1357" y="1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4713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2521" y="606"/>
                    <a:ext cx="0" cy="1152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4714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1105" y="834"/>
                    <a:ext cx="116" cy="288"/>
                  </a:xfrm>
                  <a:prstGeom prst="rect">
                    <a:avLst/>
                  </a:prstGeom>
                  <a:solidFill>
                    <a:schemeClr val="accent1"/>
                  </a:solidFill>
                  <a:ln w="28575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14715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1790" y="852"/>
                    <a:ext cx="116" cy="288"/>
                  </a:xfrm>
                  <a:prstGeom prst="rect">
                    <a:avLst/>
                  </a:prstGeom>
                  <a:solidFill>
                    <a:schemeClr val="accent1"/>
                  </a:solidFill>
                  <a:ln w="28575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14716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73" y="1032"/>
                    <a:ext cx="37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l" eaLnBrk="1" hangingPunct="1">
                      <a:spcBef>
                        <a:spcPct val="50000"/>
                      </a:spcBef>
                    </a:pPr>
                    <a:r>
                      <a:rPr lang="en-US" altLang="zh-CN" i="1"/>
                      <a:t>R</a:t>
                    </a:r>
                    <a:r>
                      <a:rPr lang="en-US" altLang="zh-CN" baseline="-25000"/>
                      <a:t>3</a:t>
                    </a:r>
                    <a:endParaRPr lang="en-US" altLang="zh-CN" i="1"/>
                  </a:p>
                </p:txBody>
              </p:sp>
              <p:sp>
                <p:nvSpPr>
                  <p:cNvPr id="114717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2463" y="1050"/>
                    <a:ext cx="116" cy="288"/>
                  </a:xfrm>
                  <a:prstGeom prst="rect">
                    <a:avLst/>
                  </a:prstGeom>
                  <a:solidFill>
                    <a:schemeClr val="accent1"/>
                  </a:solidFill>
                  <a:ln w="28575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14718" name="Text Box 3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67" y="1748"/>
                    <a:ext cx="22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algn="l" eaLnBrk="1" hangingPunct="1"/>
                    <a:r>
                      <a:rPr lang="en-US" altLang="zh-CN"/>
                      <a:t>b</a:t>
                    </a:r>
                  </a:p>
                </p:txBody>
              </p:sp>
              <p:sp>
                <p:nvSpPr>
                  <p:cNvPr id="114719" name="Text Box 3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43" y="350"/>
                    <a:ext cx="21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algn="l" eaLnBrk="1" hangingPunct="1"/>
                    <a:r>
                      <a:rPr lang="en-US" altLang="zh-CN"/>
                      <a:t>a</a:t>
                    </a:r>
                  </a:p>
                </p:txBody>
              </p:sp>
              <p:sp>
                <p:nvSpPr>
                  <p:cNvPr id="114720" name="Oval 32"/>
                  <p:cNvSpPr>
                    <a:spLocks noChangeArrowheads="1"/>
                  </p:cNvSpPr>
                  <p:nvPr/>
                </p:nvSpPr>
                <p:spPr bwMode="auto">
                  <a:xfrm>
                    <a:off x="1044" y="1350"/>
                    <a:ext cx="227" cy="227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4721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1350"/>
                    <a:ext cx="227" cy="227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4722" name="Text Box 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2" y="1122"/>
                    <a:ext cx="216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l" eaLnBrk="1" hangingPunct="1">
                      <a:spcBef>
                        <a:spcPct val="50000"/>
                      </a:spcBef>
                    </a:pPr>
                    <a:r>
                      <a:rPr lang="en-US" altLang="zh-CN"/>
                      <a:t>+</a:t>
                    </a:r>
                  </a:p>
                </p:txBody>
              </p:sp>
              <p:sp>
                <p:nvSpPr>
                  <p:cNvPr id="114723" name="Text Box 3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2" y="1500"/>
                    <a:ext cx="22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l" eaLnBrk="1" hangingPunct="1">
                      <a:spcBef>
                        <a:spcPct val="50000"/>
                      </a:spcBef>
                    </a:pPr>
                    <a:r>
                      <a:rPr lang="en-US" altLang="zh-CN"/>
                      <a:t>–</a:t>
                    </a:r>
                  </a:p>
                </p:txBody>
              </p:sp>
              <p:sp>
                <p:nvSpPr>
                  <p:cNvPr id="114724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56" y="1116"/>
                    <a:ext cx="216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l" eaLnBrk="1" hangingPunct="1">
                      <a:spcBef>
                        <a:spcPct val="50000"/>
                      </a:spcBef>
                    </a:pPr>
                    <a:r>
                      <a:rPr lang="en-US" altLang="zh-CN"/>
                      <a:t>+</a:t>
                    </a:r>
                  </a:p>
                </p:txBody>
              </p:sp>
              <p:sp>
                <p:nvSpPr>
                  <p:cNvPr id="114725" name="Text Box 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56" y="1494"/>
                    <a:ext cx="22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l" eaLnBrk="1" hangingPunct="1">
                      <a:spcBef>
                        <a:spcPct val="50000"/>
                      </a:spcBef>
                    </a:pPr>
                    <a:r>
                      <a:rPr lang="en-US" altLang="zh-CN"/>
                      <a:t>–</a:t>
                    </a:r>
                  </a:p>
                </p:txBody>
              </p:sp>
            </p:grpSp>
          </p:grpSp>
          <p:grpSp>
            <p:nvGrpSpPr>
              <p:cNvPr id="114726" name="Group 38"/>
              <p:cNvGrpSpPr>
                <a:grpSpLocks/>
              </p:cNvGrpSpPr>
              <p:nvPr/>
            </p:nvGrpSpPr>
            <p:grpSpPr bwMode="auto">
              <a:xfrm>
                <a:off x="1560" y="798"/>
                <a:ext cx="280" cy="288"/>
                <a:chOff x="612" y="588"/>
                <a:chExt cx="280" cy="288"/>
              </a:xfrm>
            </p:grpSpPr>
            <p:sp>
              <p:nvSpPr>
                <p:cNvPr id="114727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833" y="612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stealth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472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612" y="588"/>
                  <a:ext cx="28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eaLnBrk="1" hangingPunct="1">
                    <a:spcBef>
                      <a:spcPct val="50000"/>
                    </a:spcBef>
                  </a:pPr>
                  <a:r>
                    <a:rPr lang="en-US" altLang="zh-CN" i="1"/>
                    <a:t>i</a:t>
                  </a:r>
                  <a:r>
                    <a:rPr lang="en-US" altLang="zh-CN" baseline="-25000"/>
                    <a:t>2</a:t>
                  </a:r>
                  <a:endParaRPr lang="en-US" altLang="zh-CN" i="1"/>
                </a:p>
              </p:txBody>
            </p:sp>
          </p:grpSp>
        </p:grpSp>
        <p:grpSp>
          <p:nvGrpSpPr>
            <p:cNvPr id="114729" name="Group 41"/>
            <p:cNvGrpSpPr>
              <a:grpSpLocks/>
            </p:cNvGrpSpPr>
            <p:nvPr/>
          </p:nvGrpSpPr>
          <p:grpSpPr bwMode="auto">
            <a:xfrm>
              <a:off x="876" y="1896"/>
              <a:ext cx="394" cy="612"/>
              <a:chOff x="-876" y="2088"/>
              <a:chExt cx="382" cy="912"/>
            </a:xfrm>
          </p:grpSpPr>
          <p:sp>
            <p:nvSpPr>
              <p:cNvPr id="114730" name="Oval 42"/>
              <p:cNvSpPr>
                <a:spLocks noChangeArrowheads="1"/>
              </p:cNvSpPr>
              <p:nvPr/>
            </p:nvSpPr>
            <p:spPr bwMode="auto">
              <a:xfrm>
                <a:off x="-876" y="2088"/>
                <a:ext cx="382" cy="912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731" name="Text Box 43"/>
              <p:cNvSpPr txBox="1">
                <a:spLocks noChangeArrowheads="1"/>
              </p:cNvSpPr>
              <p:nvPr/>
            </p:nvSpPr>
            <p:spPr bwMode="auto">
              <a:xfrm>
                <a:off x="-817" y="2396"/>
                <a:ext cx="275" cy="4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>
                    <a:solidFill>
                      <a:srgbClr val="FF0000"/>
                    </a:solidFill>
                  </a:rPr>
                  <a:t>i</a:t>
                </a:r>
                <a:r>
                  <a:rPr lang="en-US" altLang="zh-CN" i="1" baseline="-25000">
                    <a:solidFill>
                      <a:srgbClr val="FF0000"/>
                    </a:solidFill>
                  </a:rPr>
                  <a:t>l</a:t>
                </a:r>
                <a:r>
                  <a:rPr lang="en-US" altLang="zh-CN" baseline="-25000">
                    <a:solidFill>
                      <a:srgbClr val="FF0000"/>
                    </a:solidFill>
                  </a:rPr>
                  <a:t>1</a:t>
                </a:r>
                <a:endParaRPr lang="en-US" altLang="zh-CN">
                  <a:solidFill>
                    <a:srgbClr val="FF0000"/>
                  </a:solidFill>
                </a:endParaRPr>
              </a:p>
            </p:txBody>
          </p:sp>
          <p:sp>
            <p:nvSpPr>
              <p:cNvPr id="114732" name="Line 44"/>
              <p:cNvSpPr>
                <a:spLocks noChangeShapeType="1"/>
              </p:cNvSpPr>
              <p:nvPr/>
            </p:nvSpPr>
            <p:spPr bwMode="auto">
              <a:xfrm flipH="1" flipV="1">
                <a:off x="-876" y="2517"/>
                <a:ext cx="2" cy="4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4733" name="Group 45"/>
            <p:cNvGrpSpPr>
              <a:grpSpLocks/>
            </p:cNvGrpSpPr>
            <p:nvPr/>
          </p:nvGrpSpPr>
          <p:grpSpPr bwMode="auto">
            <a:xfrm>
              <a:off x="1572" y="1884"/>
              <a:ext cx="394" cy="612"/>
              <a:chOff x="-876" y="2088"/>
              <a:chExt cx="382" cy="912"/>
            </a:xfrm>
          </p:grpSpPr>
          <p:sp>
            <p:nvSpPr>
              <p:cNvPr id="114734" name="Oval 46"/>
              <p:cNvSpPr>
                <a:spLocks noChangeArrowheads="1"/>
              </p:cNvSpPr>
              <p:nvPr/>
            </p:nvSpPr>
            <p:spPr bwMode="auto">
              <a:xfrm>
                <a:off x="-876" y="2088"/>
                <a:ext cx="382" cy="912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735" name="Text Box 47"/>
              <p:cNvSpPr txBox="1">
                <a:spLocks noChangeArrowheads="1"/>
              </p:cNvSpPr>
              <p:nvPr/>
            </p:nvSpPr>
            <p:spPr bwMode="auto">
              <a:xfrm>
                <a:off x="-817" y="2396"/>
                <a:ext cx="275" cy="4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i="1">
                    <a:solidFill>
                      <a:srgbClr val="FF0000"/>
                    </a:solidFill>
                  </a:rPr>
                  <a:t>i</a:t>
                </a:r>
                <a:r>
                  <a:rPr lang="en-US" altLang="zh-CN" i="1" baseline="-25000">
                    <a:solidFill>
                      <a:srgbClr val="FF0000"/>
                    </a:solidFill>
                  </a:rPr>
                  <a:t>l</a:t>
                </a:r>
                <a:r>
                  <a:rPr lang="en-US" altLang="zh-CN" baseline="-25000">
                    <a:solidFill>
                      <a:srgbClr val="FF0000"/>
                    </a:solidFill>
                  </a:rPr>
                  <a:t>2</a:t>
                </a:r>
                <a:endParaRPr lang="en-US" altLang="zh-CN">
                  <a:solidFill>
                    <a:srgbClr val="FF0000"/>
                  </a:solidFill>
                </a:endParaRPr>
              </a:p>
            </p:txBody>
          </p:sp>
          <p:sp>
            <p:nvSpPr>
              <p:cNvPr id="114736" name="Line 48"/>
              <p:cNvSpPr>
                <a:spLocks noChangeShapeType="1"/>
              </p:cNvSpPr>
              <p:nvPr/>
            </p:nvSpPr>
            <p:spPr bwMode="auto">
              <a:xfrm flipH="1" flipV="1">
                <a:off x="-876" y="2517"/>
                <a:ext cx="2" cy="4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4737" name="Group 49"/>
            <p:cNvGrpSpPr>
              <a:grpSpLocks/>
            </p:cNvGrpSpPr>
            <p:nvPr/>
          </p:nvGrpSpPr>
          <p:grpSpPr bwMode="auto">
            <a:xfrm>
              <a:off x="2592" y="1968"/>
              <a:ext cx="2196" cy="684"/>
              <a:chOff x="2604" y="3108"/>
              <a:chExt cx="2196" cy="684"/>
            </a:xfrm>
          </p:grpSpPr>
          <p:sp>
            <p:nvSpPr>
              <p:cNvPr id="114738" name="Text Box 50"/>
              <p:cNvSpPr txBox="1">
                <a:spLocks noChangeArrowheads="1"/>
              </p:cNvSpPr>
              <p:nvPr/>
            </p:nvSpPr>
            <p:spPr bwMode="auto">
              <a:xfrm>
                <a:off x="2604" y="3108"/>
                <a:ext cx="219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/>
                  <a:t>(</a:t>
                </a:r>
                <a:r>
                  <a:rPr lang="en-US" altLang="zh-CN" i="1"/>
                  <a:t>R</a:t>
                </a:r>
                <a:r>
                  <a:rPr lang="en-US" altLang="zh-CN" baseline="-25000"/>
                  <a:t>1</a:t>
                </a:r>
                <a:r>
                  <a:rPr lang="en-US" altLang="zh-CN"/>
                  <a:t>+ </a:t>
                </a:r>
                <a:r>
                  <a:rPr lang="en-US" altLang="zh-CN" i="1"/>
                  <a:t>R</a:t>
                </a:r>
                <a:r>
                  <a:rPr lang="en-US" altLang="zh-CN" baseline="-25000"/>
                  <a:t>2</a:t>
                </a:r>
                <a:r>
                  <a:rPr lang="en-US" altLang="zh-CN"/>
                  <a:t>)</a:t>
                </a:r>
                <a:r>
                  <a:rPr lang="en-US" altLang="zh-CN" baseline="-25000"/>
                  <a:t> </a:t>
                </a:r>
                <a:r>
                  <a:rPr lang="en-US" altLang="zh-CN" i="1"/>
                  <a:t>i</a:t>
                </a:r>
                <a:r>
                  <a:rPr lang="en-US" altLang="zh-CN" i="1" baseline="-25000"/>
                  <a:t>l</a:t>
                </a:r>
                <a:r>
                  <a:rPr lang="en-US" altLang="zh-CN" baseline="-25000"/>
                  <a:t>1</a:t>
                </a:r>
                <a:r>
                  <a:rPr lang="en-US" altLang="zh-CN">
                    <a:latin typeface="宋体" panose="02010600030101010101" pitchFamily="2" charset="-122"/>
                  </a:rPr>
                  <a:t>-</a:t>
                </a:r>
                <a:r>
                  <a:rPr lang="en-US" altLang="zh-CN" i="1"/>
                  <a:t>R</a:t>
                </a:r>
                <a:r>
                  <a:rPr lang="en-US" altLang="zh-CN" baseline="-25000"/>
                  <a:t>2</a:t>
                </a:r>
                <a:r>
                  <a:rPr lang="en-US" altLang="zh-CN" i="1"/>
                  <a:t>i</a:t>
                </a:r>
                <a:r>
                  <a:rPr lang="en-US" altLang="zh-CN" i="1" baseline="-25000"/>
                  <a:t>l</a:t>
                </a:r>
                <a:r>
                  <a:rPr lang="en-US" altLang="zh-CN" baseline="-25000"/>
                  <a:t>2</a:t>
                </a:r>
                <a:r>
                  <a:rPr lang="en-US" altLang="zh-CN"/>
                  <a:t>=</a:t>
                </a:r>
                <a:r>
                  <a:rPr lang="en-US" altLang="zh-CN" i="1"/>
                  <a:t>u</a:t>
                </a:r>
                <a:r>
                  <a:rPr lang="en-US" altLang="zh-CN" baseline="-25000"/>
                  <a:t>S1</a:t>
                </a:r>
                <a:r>
                  <a:rPr lang="en-US" altLang="zh-CN">
                    <a:latin typeface="宋体" panose="02010600030101010101" pitchFamily="2" charset="-122"/>
                  </a:rPr>
                  <a:t>-</a:t>
                </a:r>
                <a:r>
                  <a:rPr lang="en-US" altLang="zh-CN" i="1"/>
                  <a:t>u</a:t>
                </a:r>
                <a:r>
                  <a:rPr lang="en-US" altLang="zh-CN" baseline="-25000"/>
                  <a:t>S2</a:t>
                </a:r>
                <a:endParaRPr lang="en-US" altLang="zh-CN"/>
              </a:p>
            </p:txBody>
          </p:sp>
          <p:sp>
            <p:nvSpPr>
              <p:cNvPr id="114739" name="Text Box 51"/>
              <p:cNvSpPr txBox="1">
                <a:spLocks noChangeArrowheads="1"/>
              </p:cNvSpPr>
              <p:nvPr/>
            </p:nvSpPr>
            <p:spPr bwMode="auto">
              <a:xfrm>
                <a:off x="2604" y="3468"/>
                <a:ext cx="21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>
                    <a:latin typeface="宋体" panose="02010600030101010101" pitchFamily="2" charset="-122"/>
                  </a:rPr>
                  <a:t>-</a:t>
                </a:r>
                <a:r>
                  <a:rPr lang="en-US" altLang="zh-CN" i="1"/>
                  <a:t> R</a:t>
                </a:r>
                <a:r>
                  <a:rPr lang="en-US" altLang="zh-CN" baseline="-25000"/>
                  <a:t>2</a:t>
                </a:r>
                <a:r>
                  <a:rPr lang="en-US" altLang="zh-CN" i="1"/>
                  <a:t>i</a:t>
                </a:r>
                <a:r>
                  <a:rPr lang="en-US" altLang="zh-CN" i="1" baseline="-25000"/>
                  <a:t>l</a:t>
                </a:r>
                <a:r>
                  <a:rPr lang="en-US" altLang="zh-CN" baseline="-25000"/>
                  <a:t>1</a:t>
                </a:r>
                <a:r>
                  <a:rPr lang="en-US" altLang="zh-CN"/>
                  <a:t>+ (</a:t>
                </a:r>
                <a:r>
                  <a:rPr lang="en-US" altLang="zh-CN" i="1"/>
                  <a:t>R</a:t>
                </a:r>
                <a:r>
                  <a:rPr lang="en-US" altLang="zh-CN" baseline="-25000"/>
                  <a:t>2</a:t>
                </a:r>
                <a:r>
                  <a:rPr lang="en-US" altLang="zh-CN"/>
                  <a:t> +</a:t>
                </a:r>
                <a:r>
                  <a:rPr lang="en-US" altLang="zh-CN" i="1"/>
                  <a:t>R</a:t>
                </a:r>
                <a:r>
                  <a:rPr lang="en-US" altLang="zh-CN" baseline="-25000"/>
                  <a:t>3</a:t>
                </a:r>
                <a:r>
                  <a:rPr lang="en-US" altLang="zh-CN"/>
                  <a:t>)</a:t>
                </a:r>
                <a:r>
                  <a:rPr lang="en-US" altLang="zh-CN" baseline="-25000"/>
                  <a:t> </a:t>
                </a:r>
                <a:r>
                  <a:rPr lang="en-US" altLang="zh-CN" i="1"/>
                  <a:t>i</a:t>
                </a:r>
                <a:r>
                  <a:rPr lang="en-US" altLang="zh-CN" i="1" baseline="-25000"/>
                  <a:t>l</a:t>
                </a:r>
                <a:r>
                  <a:rPr lang="en-US" altLang="zh-CN" baseline="-25000"/>
                  <a:t>2</a:t>
                </a:r>
                <a:r>
                  <a:rPr lang="en-US" altLang="zh-CN"/>
                  <a:t> =</a:t>
                </a:r>
                <a:r>
                  <a:rPr lang="en-US" altLang="zh-CN" i="1"/>
                  <a:t>u</a:t>
                </a:r>
                <a:r>
                  <a:rPr lang="en-US" altLang="zh-CN" baseline="-25000"/>
                  <a:t>S2</a:t>
                </a:r>
                <a:endParaRPr lang="en-US" altLang="zh-CN"/>
              </a:p>
            </p:txBody>
          </p:sp>
          <p:sp>
            <p:nvSpPr>
              <p:cNvPr id="114740" name="AutoShape 52"/>
              <p:cNvSpPr>
                <a:spLocks/>
              </p:cNvSpPr>
              <p:nvPr/>
            </p:nvSpPr>
            <p:spPr bwMode="auto">
              <a:xfrm>
                <a:off x="4656" y="3180"/>
                <a:ext cx="144" cy="612"/>
              </a:xfrm>
              <a:prstGeom prst="rightBrace">
                <a:avLst>
                  <a:gd name="adj1" fmla="val 35417"/>
                  <a:gd name="adj2" fmla="val 50000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4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 autoUpdateAnimBg="0"/>
      <p:bldP spid="114691" grpId="0" autoUpdateAnimBg="0"/>
      <p:bldP spid="114692" grpId="0" autoUpdateAnimBg="0"/>
      <p:bldP spid="114693" grpId="0" autoUpdateAnimBg="0"/>
      <p:bldP spid="114694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86" name="Group 2"/>
          <p:cNvGrpSpPr>
            <a:grpSpLocks/>
          </p:cNvGrpSpPr>
          <p:nvPr/>
        </p:nvGrpSpPr>
        <p:grpSpPr bwMode="auto">
          <a:xfrm>
            <a:off x="1200150" y="590550"/>
            <a:ext cx="2305050" cy="971550"/>
            <a:chOff x="756" y="504"/>
            <a:chExt cx="1452" cy="612"/>
          </a:xfrm>
        </p:grpSpPr>
        <p:sp>
          <p:nvSpPr>
            <p:cNvPr id="93187" name="Text Box 3"/>
            <p:cNvSpPr txBox="1">
              <a:spLocks noChangeArrowheads="1"/>
            </p:cNvSpPr>
            <p:nvPr/>
          </p:nvSpPr>
          <p:spPr bwMode="auto">
            <a:xfrm>
              <a:off x="756" y="504"/>
              <a:ext cx="1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R</a:t>
              </a:r>
              <a:r>
                <a:rPr lang="en-US" altLang="zh-CN" baseline="-25000"/>
                <a:t>11</a:t>
              </a:r>
              <a:r>
                <a:rPr lang="en-US" altLang="zh-CN" i="1"/>
                <a:t>i</a:t>
              </a:r>
              <a:r>
                <a:rPr lang="en-US" altLang="zh-CN" i="1" baseline="-25000"/>
                <a:t>l</a:t>
              </a:r>
              <a:r>
                <a:rPr lang="en-US" altLang="zh-CN" baseline="-25000"/>
                <a:t>1</a:t>
              </a:r>
              <a:r>
                <a:rPr lang="en-US" altLang="zh-CN">
                  <a:latin typeface="宋体" panose="02010600030101010101" pitchFamily="2" charset="-122"/>
                </a:rPr>
                <a:t>+</a:t>
              </a:r>
              <a:r>
                <a:rPr lang="en-US" altLang="zh-CN" i="1"/>
                <a:t>R</a:t>
              </a:r>
              <a:r>
                <a:rPr lang="en-US" altLang="zh-CN" baseline="-25000"/>
                <a:t>12</a:t>
              </a:r>
              <a:r>
                <a:rPr lang="en-US" altLang="zh-CN" i="1"/>
                <a:t>i</a:t>
              </a:r>
              <a:r>
                <a:rPr lang="en-US" altLang="zh-CN" i="1" baseline="-25000"/>
                <a:t>l</a:t>
              </a:r>
              <a:r>
                <a:rPr lang="en-US" altLang="zh-CN" baseline="-25000"/>
                <a:t>2</a:t>
              </a:r>
              <a:r>
                <a:rPr lang="en-US" altLang="zh-CN"/>
                <a:t>=</a:t>
              </a:r>
              <a:r>
                <a:rPr lang="en-US" altLang="zh-CN" i="1"/>
                <a:t>u</a:t>
              </a:r>
              <a:r>
                <a:rPr lang="en-US" altLang="zh-CN" baseline="-25000"/>
                <a:t>S</a:t>
              </a:r>
              <a:r>
                <a:rPr lang="en-US" altLang="zh-CN" i="1" baseline="-25000"/>
                <a:t>l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sp>
          <p:nvSpPr>
            <p:cNvPr id="93188" name="AutoShape 4"/>
            <p:cNvSpPr>
              <a:spLocks/>
            </p:cNvSpPr>
            <p:nvPr/>
          </p:nvSpPr>
          <p:spPr bwMode="auto">
            <a:xfrm>
              <a:off x="2088" y="612"/>
              <a:ext cx="108" cy="468"/>
            </a:xfrm>
            <a:prstGeom prst="rightBrace">
              <a:avLst>
                <a:gd name="adj1" fmla="val 36111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189" name="Text Box 5"/>
            <p:cNvSpPr txBox="1">
              <a:spLocks noChangeArrowheads="1"/>
            </p:cNvSpPr>
            <p:nvPr/>
          </p:nvSpPr>
          <p:spPr bwMode="auto">
            <a:xfrm>
              <a:off x="756" y="828"/>
              <a:ext cx="1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R</a:t>
              </a:r>
              <a:r>
                <a:rPr lang="en-US" altLang="zh-CN" baseline="-25000"/>
                <a:t>21</a:t>
              </a:r>
              <a:r>
                <a:rPr lang="en-US" altLang="zh-CN" i="1"/>
                <a:t>i</a:t>
              </a:r>
              <a:r>
                <a:rPr lang="en-US" altLang="zh-CN" i="1" baseline="-25000"/>
                <a:t>l</a:t>
              </a:r>
              <a:r>
                <a:rPr lang="en-US" altLang="zh-CN" baseline="-25000"/>
                <a:t>1</a:t>
              </a:r>
              <a:r>
                <a:rPr lang="en-US" altLang="zh-CN">
                  <a:latin typeface="宋体" panose="02010600030101010101" pitchFamily="2" charset="-122"/>
                </a:rPr>
                <a:t>+</a:t>
              </a:r>
              <a:r>
                <a:rPr lang="en-US" altLang="zh-CN" i="1"/>
                <a:t>R</a:t>
              </a:r>
              <a:r>
                <a:rPr lang="en-US" altLang="zh-CN" baseline="-25000"/>
                <a:t>22</a:t>
              </a:r>
              <a:r>
                <a:rPr lang="en-US" altLang="zh-CN" i="1"/>
                <a:t>i</a:t>
              </a:r>
              <a:r>
                <a:rPr lang="en-US" altLang="zh-CN" i="1" baseline="-25000"/>
                <a:t>l</a:t>
              </a:r>
              <a:r>
                <a:rPr lang="en-US" altLang="zh-CN" baseline="-25000"/>
                <a:t>2</a:t>
              </a:r>
              <a:r>
                <a:rPr lang="en-US" altLang="zh-CN"/>
                <a:t>=</a:t>
              </a:r>
              <a:r>
                <a:rPr lang="en-US" altLang="zh-CN" i="1"/>
                <a:t>u</a:t>
              </a:r>
              <a:r>
                <a:rPr lang="en-US" altLang="zh-CN" baseline="-25000"/>
                <a:t>S</a:t>
              </a:r>
              <a:r>
                <a:rPr lang="en-US" altLang="zh-CN" i="1" baseline="-25000"/>
                <a:t>l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</p:grpSp>
      <p:sp>
        <p:nvSpPr>
          <p:cNvPr id="93190" name="Text Box 6"/>
          <p:cNvSpPr txBox="1">
            <a:spLocks noChangeArrowheads="1"/>
          </p:cNvSpPr>
          <p:nvPr/>
        </p:nvSpPr>
        <p:spPr bwMode="auto">
          <a:xfrm>
            <a:off x="476250" y="209550"/>
            <a:ext cx="3695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由此得标准形式的方程：</a:t>
            </a:r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552450" y="17145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一般情况，对于具有 </a:t>
            </a:r>
            <a:r>
              <a:rPr lang="en-US" altLang="zh-CN" i="1"/>
              <a:t>l=b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(</a:t>
            </a:r>
            <a:r>
              <a:rPr lang="en-US" altLang="zh-CN" i="1"/>
              <a:t>n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1)</a:t>
            </a:r>
            <a:r>
              <a:rPr lang="en-US" altLang="zh-CN" i="1"/>
              <a:t> </a:t>
            </a:r>
            <a:r>
              <a:rPr lang="zh-CN" altLang="en-US"/>
              <a:t>个回路的电路，有</a:t>
            </a:r>
          </a:p>
        </p:txBody>
      </p:sp>
      <p:sp>
        <p:nvSpPr>
          <p:cNvPr id="93192" name="Text Box 8"/>
          <p:cNvSpPr txBox="1">
            <a:spLocks noChangeArrowheads="1"/>
          </p:cNvSpPr>
          <p:nvPr/>
        </p:nvSpPr>
        <p:spPr bwMode="auto">
          <a:xfrm>
            <a:off x="552450" y="39243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其中</a:t>
            </a:r>
          </a:p>
        </p:txBody>
      </p:sp>
      <p:sp>
        <p:nvSpPr>
          <p:cNvPr id="93193" name="Text Box 9"/>
          <p:cNvSpPr txBox="1">
            <a:spLocks noChangeArrowheads="1"/>
          </p:cNvSpPr>
          <p:nvPr/>
        </p:nvSpPr>
        <p:spPr bwMode="auto">
          <a:xfrm>
            <a:off x="1390650" y="3886200"/>
            <a:ext cx="7715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R</a:t>
            </a:r>
            <a:r>
              <a:rPr lang="en-US" altLang="zh-CN" i="1" baseline="-25000"/>
              <a:t>kk</a:t>
            </a:r>
            <a:r>
              <a:rPr lang="en-US" altLang="zh-CN"/>
              <a:t>:</a:t>
            </a:r>
            <a:r>
              <a:rPr lang="zh-CN" altLang="en-US"/>
              <a:t>自电阻</a:t>
            </a:r>
            <a:r>
              <a:rPr lang="en-US" altLang="zh-CN"/>
              <a:t>(</a:t>
            </a:r>
            <a:r>
              <a:rPr lang="zh-CN" altLang="en-US"/>
              <a:t>为正</a:t>
            </a:r>
            <a:r>
              <a:rPr lang="en-US" altLang="zh-CN"/>
              <a:t>) </a:t>
            </a:r>
            <a:r>
              <a:rPr lang="zh-CN" altLang="en-US"/>
              <a:t>，</a:t>
            </a:r>
            <a:r>
              <a:rPr lang="en-US" altLang="zh-CN" i="1"/>
              <a:t>k</a:t>
            </a:r>
            <a:r>
              <a:rPr lang="en-US" altLang="zh-CN"/>
              <a:t>=1,2,…,</a:t>
            </a:r>
            <a:r>
              <a:rPr lang="en-US" altLang="zh-CN" i="1"/>
              <a:t>l </a:t>
            </a:r>
            <a:r>
              <a:rPr lang="en-US" altLang="zh-CN"/>
              <a:t>(</a:t>
            </a:r>
            <a:r>
              <a:rPr lang="en-US" altLang="zh-CN" i="1"/>
              <a:t> </a:t>
            </a:r>
            <a:r>
              <a:rPr lang="en-US" altLang="zh-CN"/>
              <a:t>∵</a:t>
            </a:r>
            <a:r>
              <a:rPr lang="zh-CN" altLang="en-US"/>
              <a:t>绕行方向取参考方向</a:t>
            </a:r>
            <a:r>
              <a:rPr lang="en-US" altLang="zh-CN"/>
              <a:t>)</a:t>
            </a:r>
            <a:r>
              <a:rPr lang="zh-CN" altLang="en-US"/>
              <a:t>。</a:t>
            </a:r>
          </a:p>
        </p:txBody>
      </p:sp>
      <p:sp>
        <p:nvSpPr>
          <p:cNvPr id="93194" name="Text Box 10"/>
          <p:cNvSpPr txBox="1">
            <a:spLocks noChangeArrowheads="1"/>
          </p:cNvSpPr>
          <p:nvPr/>
        </p:nvSpPr>
        <p:spPr bwMode="auto">
          <a:xfrm>
            <a:off x="1371600" y="489585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R</a:t>
            </a:r>
            <a:r>
              <a:rPr lang="en-US" altLang="zh-CN" i="1" baseline="-25000"/>
              <a:t>jk</a:t>
            </a:r>
            <a:r>
              <a:rPr lang="en-US" altLang="zh-CN"/>
              <a:t>:</a:t>
            </a:r>
            <a:r>
              <a:rPr lang="zh-CN" altLang="en-US"/>
              <a:t>互电阻</a:t>
            </a:r>
          </a:p>
        </p:txBody>
      </p:sp>
      <p:sp>
        <p:nvSpPr>
          <p:cNvPr id="93195" name="Rectangle 11"/>
          <p:cNvSpPr>
            <a:spLocks noChangeArrowheads="1"/>
          </p:cNvSpPr>
          <p:nvPr/>
        </p:nvSpPr>
        <p:spPr bwMode="auto">
          <a:xfrm>
            <a:off x="3086100" y="4419600"/>
            <a:ext cx="495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+ : </a:t>
            </a:r>
            <a:r>
              <a:rPr lang="zh-CN" altLang="en-US"/>
              <a:t>流过互阻两个回路电流方向相同</a:t>
            </a:r>
          </a:p>
        </p:txBody>
      </p:sp>
      <p:sp>
        <p:nvSpPr>
          <p:cNvPr id="93196" name="Rectangle 12"/>
          <p:cNvSpPr>
            <a:spLocks noChangeArrowheads="1"/>
          </p:cNvSpPr>
          <p:nvPr/>
        </p:nvSpPr>
        <p:spPr bwMode="auto">
          <a:xfrm>
            <a:off x="3086100" y="4838700"/>
            <a:ext cx="495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 : </a:t>
            </a:r>
            <a:r>
              <a:rPr lang="zh-CN" altLang="en-US"/>
              <a:t>流过互阻两个回路电流方向相反</a:t>
            </a:r>
          </a:p>
        </p:txBody>
      </p:sp>
      <p:sp>
        <p:nvSpPr>
          <p:cNvPr id="93197" name="Text Box 13"/>
          <p:cNvSpPr txBox="1">
            <a:spLocks noChangeArrowheads="1"/>
          </p:cNvSpPr>
          <p:nvPr/>
        </p:nvSpPr>
        <p:spPr bwMode="auto">
          <a:xfrm>
            <a:off x="3124200" y="5295900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0 : </a:t>
            </a:r>
            <a:r>
              <a:rPr lang="zh-CN" altLang="en-US"/>
              <a:t>无关</a:t>
            </a:r>
          </a:p>
        </p:txBody>
      </p:sp>
      <p:sp>
        <p:nvSpPr>
          <p:cNvPr id="93198" name="AutoShape 14"/>
          <p:cNvSpPr>
            <a:spLocks/>
          </p:cNvSpPr>
          <p:nvPr/>
        </p:nvSpPr>
        <p:spPr bwMode="auto">
          <a:xfrm>
            <a:off x="3009900" y="4648200"/>
            <a:ext cx="76200" cy="990600"/>
          </a:xfrm>
          <a:prstGeom prst="lef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93200" name="Group 16"/>
          <p:cNvGrpSpPr>
            <a:grpSpLocks/>
          </p:cNvGrpSpPr>
          <p:nvPr/>
        </p:nvGrpSpPr>
        <p:grpSpPr bwMode="auto">
          <a:xfrm>
            <a:off x="1847850" y="2152650"/>
            <a:ext cx="4419600" cy="1657350"/>
            <a:chOff x="1164" y="1284"/>
            <a:chExt cx="2784" cy="1044"/>
          </a:xfrm>
        </p:grpSpPr>
        <p:sp>
          <p:nvSpPr>
            <p:cNvPr id="93201" name="Text Box 17"/>
            <p:cNvSpPr txBox="1">
              <a:spLocks noChangeArrowheads="1"/>
            </p:cNvSpPr>
            <p:nvPr/>
          </p:nvSpPr>
          <p:spPr bwMode="auto">
            <a:xfrm>
              <a:off x="1308" y="1284"/>
              <a:ext cx="26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>
                  <a:solidFill>
                    <a:srgbClr val="3333FF"/>
                  </a:solidFill>
                </a:rPr>
                <a:t>R</a:t>
              </a:r>
              <a:r>
                <a:rPr lang="en-US" altLang="zh-CN" baseline="-25000">
                  <a:solidFill>
                    <a:srgbClr val="3333FF"/>
                  </a:solidFill>
                </a:rPr>
                <a:t>11</a:t>
              </a:r>
              <a:r>
                <a:rPr lang="en-US" altLang="zh-CN" i="1">
                  <a:solidFill>
                    <a:srgbClr val="3333FF"/>
                  </a:solidFill>
                </a:rPr>
                <a:t>i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</a:t>
              </a:r>
              <a:r>
                <a:rPr lang="en-US" altLang="zh-CN" baseline="-25000">
                  <a:solidFill>
                    <a:srgbClr val="3333FF"/>
                  </a:solidFill>
                </a:rPr>
                <a:t>1</a:t>
              </a:r>
              <a:r>
                <a:rPr lang="en-US" altLang="zh-CN" i="1">
                  <a:solidFill>
                    <a:srgbClr val="3333FF"/>
                  </a:solidFill>
                </a:rPr>
                <a:t>+R</a:t>
              </a:r>
              <a:r>
                <a:rPr lang="en-US" altLang="zh-CN" baseline="-25000">
                  <a:solidFill>
                    <a:srgbClr val="3333FF"/>
                  </a:solidFill>
                </a:rPr>
                <a:t>12</a:t>
              </a:r>
              <a:r>
                <a:rPr lang="en-US" altLang="zh-CN" i="1">
                  <a:solidFill>
                    <a:srgbClr val="3333FF"/>
                  </a:solidFill>
                </a:rPr>
                <a:t>i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</a:t>
              </a:r>
              <a:r>
                <a:rPr lang="en-US" altLang="zh-CN" baseline="-25000">
                  <a:solidFill>
                    <a:srgbClr val="3333FF"/>
                  </a:solidFill>
                </a:rPr>
                <a:t>2</a:t>
              </a:r>
              <a:r>
                <a:rPr lang="en-US" altLang="zh-CN" i="1">
                  <a:solidFill>
                    <a:srgbClr val="3333FF"/>
                  </a:solidFill>
                </a:rPr>
                <a:t>+ …+R</a:t>
              </a:r>
              <a:r>
                <a:rPr lang="en-US" altLang="zh-CN" baseline="-25000">
                  <a:solidFill>
                    <a:srgbClr val="3333FF"/>
                  </a:solidFill>
                </a:rPr>
                <a:t>1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 </a:t>
              </a:r>
              <a:r>
                <a:rPr lang="en-US" altLang="zh-CN" i="1">
                  <a:solidFill>
                    <a:srgbClr val="3333FF"/>
                  </a:solidFill>
                </a:rPr>
                <a:t>i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ll</a:t>
              </a:r>
              <a:r>
                <a:rPr lang="en-US" altLang="zh-CN" i="1">
                  <a:solidFill>
                    <a:srgbClr val="3333FF"/>
                  </a:solidFill>
                </a:rPr>
                <a:t>=u</a:t>
              </a:r>
              <a:r>
                <a:rPr lang="en-US" altLang="zh-CN" baseline="-25000">
                  <a:solidFill>
                    <a:srgbClr val="3333FF"/>
                  </a:solidFill>
                </a:rPr>
                <a:t>S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</a:t>
              </a:r>
              <a:r>
                <a:rPr lang="en-US" altLang="zh-CN" baseline="-25000">
                  <a:solidFill>
                    <a:srgbClr val="3333FF"/>
                  </a:solidFill>
                </a:rPr>
                <a:t>1</a:t>
              </a:r>
            </a:p>
          </p:txBody>
        </p:sp>
        <p:sp>
          <p:nvSpPr>
            <p:cNvPr id="93202" name="Text Box 18"/>
            <p:cNvSpPr txBox="1">
              <a:spLocks noChangeArrowheads="1"/>
            </p:cNvSpPr>
            <p:nvPr/>
          </p:nvSpPr>
          <p:spPr bwMode="auto">
            <a:xfrm>
              <a:off x="1668" y="1788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3333FF"/>
                  </a:solidFill>
                </a:rPr>
                <a:t> …</a:t>
              </a:r>
            </a:p>
          </p:txBody>
        </p:sp>
        <p:sp>
          <p:nvSpPr>
            <p:cNvPr id="93203" name="AutoShape 19"/>
            <p:cNvSpPr>
              <a:spLocks/>
            </p:cNvSpPr>
            <p:nvPr/>
          </p:nvSpPr>
          <p:spPr bwMode="auto">
            <a:xfrm>
              <a:off x="1164" y="1380"/>
              <a:ext cx="144" cy="912"/>
            </a:xfrm>
            <a:prstGeom prst="leftBrace">
              <a:avLst>
                <a:gd name="adj1" fmla="val 52778"/>
                <a:gd name="adj2" fmla="val 50000"/>
              </a:avLst>
            </a:prstGeom>
            <a:noFill/>
            <a:ln w="9525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04" name="Text Box 20"/>
            <p:cNvSpPr txBox="1">
              <a:spLocks noChangeArrowheads="1"/>
            </p:cNvSpPr>
            <p:nvPr/>
          </p:nvSpPr>
          <p:spPr bwMode="auto">
            <a:xfrm>
              <a:off x="1308" y="1584"/>
              <a:ext cx="26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>
                  <a:solidFill>
                    <a:srgbClr val="3333FF"/>
                  </a:solidFill>
                </a:rPr>
                <a:t>R</a:t>
              </a:r>
              <a:r>
                <a:rPr lang="en-US" altLang="zh-CN" baseline="-25000">
                  <a:solidFill>
                    <a:srgbClr val="3333FF"/>
                  </a:solidFill>
                </a:rPr>
                <a:t>21</a:t>
              </a:r>
              <a:r>
                <a:rPr lang="en-US" altLang="zh-CN" i="1">
                  <a:solidFill>
                    <a:srgbClr val="3333FF"/>
                  </a:solidFill>
                </a:rPr>
                <a:t>i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</a:t>
              </a:r>
              <a:r>
                <a:rPr lang="en-US" altLang="zh-CN" baseline="-25000">
                  <a:solidFill>
                    <a:srgbClr val="3333FF"/>
                  </a:solidFill>
                </a:rPr>
                <a:t>1</a:t>
              </a:r>
              <a:r>
                <a:rPr lang="en-US" altLang="zh-CN" i="1">
                  <a:solidFill>
                    <a:srgbClr val="3333FF"/>
                  </a:solidFill>
                </a:rPr>
                <a:t>+R</a:t>
              </a:r>
              <a:r>
                <a:rPr lang="en-US" altLang="zh-CN" baseline="-25000">
                  <a:solidFill>
                    <a:srgbClr val="3333FF"/>
                  </a:solidFill>
                </a:rPr>
                <a:t>22</a:t>
              </a:r>
              <a:r>
                <a:rPr lang="en-US" altLang="zh-CN" i="1">
                  <a:solidFill>
                    <a:srgbClr val="3333FF"/>
                  </a:solidFill>
                </a:rPr>
                <a:t>i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l2</a:t>
              </a:r>
              <a:r>
                <a:rPr lang="en-US" altLang="zh-CN" i="1">
                  <a:solidFill>
                    <a:srgbClr val="3333FF"/>
                  </a:solidFill>
                </a:rPr>
                <a:t>+ …+R</a:t>
              </a:r>
              <a:r>
                <a:rPr lang="en-US" altLang="zh-CN" baseline="-25000">
                  <a:solidFill>
                    <a:srgbClr val="3333FF"/>
                  </a:solidFill>
                </a:rPr>
                <a:t>2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 </a:t>
              </a:r>
              <a:r>
                <a:rPr lang="en-US" altLang="zh-CN" i="1">
                  <a:solidFill>
                    <a:srgbClr val="3333FF"/>
                  </a:solidFill>
                </a:rPr>
                <a:t>i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ll</a:t>
              </a:r>
              <a:r>
                <a:rPr lang="en-US" altLang="zh-CN" i="1">
                  <a:solidFill>
                    <a:srgbClr val="3333FF"/>
                  </a:solidFill>
                </a:rPr>
                <a:t>=u</a:t>
              </a:r>
              <a:r>
                <a:rPr lang="en-US" altLang="zh-CN" baseline="-25000">
                  <a:solidFill>
                    <a:srgbClr val="3333FF"/>
                  </a:solidFill>
                </a:rPr>
                <a:t>S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</a:t>
              </a:r>
              <a:r>
                <a:rPr lang="en-US" altLang="zh-CN" baseline="-25000">
                  <a:solidFill>
                    <a:srgbClr val="3333FF"/>
                  </a:solidFill>
                </a:rPr>
                <a:t>2</a:t>
              </a:r>
            </a:p>
          </p:txBody>
        </p:sp>
        <p:sp>
          <p:nvSpPr>
            <p:cNvPr id="93205" name="Text Box 21"/>
            <p:cNvSpPr txBox="1">
              <a:spLocks noChangeArrowheads="1"/>
            </p:cNvSpPr>
            <p:nvPr/>
          </p:nvSpPr>
          <p:spPr bwMode="auto">
            <a:xfrm>
              <a:off x="1308" y="2040"/>
              <a:ext cx="26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>
                  <a:solidFill>
                    <a:srgbClr val="3333FF"/>
                  </a:solidFill>
                </a:rPr>
                <a:t>R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</a:t>
              </a:r>
              <a:r>
                <a:rPr lang="en-US" altLang="zh-CN" baseline="-25000">
                  <a:solidFill>
                    <a:srgbClr val="3333FF"/>
                  </a:solidFill>
                </a:rPr>
                <a:t>1</a:t>
              </a:r>
              <a:r>
                <a:rPr lang="en-US" altLang="zh-CN" i="1">
                  <a:solidFill>
                    <a:srgbClr val="3333FF"/>
                  </a:solidFill>
                </a:rPr>
                <a:t>i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</a:t>
              </a:r>
              <a:r>
                <a:rPr lang="en-US" altLang="zh-CN" baseline="-25000">
                  <a:solidFill>
                    <a:srgbClr val="3333FF"/>
                  </a:solidFill>
                </a:rPr>
                <a:t>1</a:t>
              </a:r>
              <a:r>
                <a:rPr lang="en-US" altLang="zh-CN" i="1">
                  <a:solidFill>
                    <a:srgbClr val="3333FF"/>
                  </a:solidFill>
                </a:rPr>
                <a:t>+R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</a:t>
              </a:r>
              <a:r>
                <a:rPr lang="en-US" altLang="zh-CN" baseline="-25000">
                  <a:solidFill>
                    <a:srgbClr val="3333FF"/>
                  </a:solidFill>
                </a:rPr>
                <a:t>2</a:t>
              </a:r>
              <a:r>
                <a:rPr lang="en-US" altLang="zh-CN" i="1">
                  <a:solidFill>
                    <a:srgbClr val="3333FF"/>
                  </a:solidFill>
                </a:rPr>
                <a:t>i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l2</a:t>
              </a:r>
              <a:r>
                <a:rPr lang="en-US" altLang="zh-CN" i="1">
                  <a:solidFill>
                    <a:srgbClr val="3333FF"/>
                  </a:solidFill>
                </a:rPr>
                <a:t>+ …+R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ll </a:t>
              </a:r>
              <a:r>
                <a:rPr lang="en-US" altLang="zh-CN" i="1">
                  <a:solidFill>
                    <a:srgbClr val="3333FF"/>
                  </a:solidFill>
                </a:rPr>
                <a:t>i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ll</a:t>
              </a:r>
              <a:r>
                <a:rPr lang="en-US" altLang="zh-CN" i="1">
                  <a:solidFill>
                    <a:srgbClr val="3333FF"/>
                  </a:solidFill>
                </a:rPr>
                <a:t>=u</a:t>
              </a:r>
              <a:r>
                <a:rPr lang="en-US" altLang="zh-CN" baseline="-25000">
                  <a:solidFill>
                    <a:srgbClr val="3333FF"/>
                  </a:solidFill>
                </a:rPr>
                <a:t>S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ll</a:t>
              </a:r>
              <a:endParaRPr lang="en-US" altLang="zh-CN" baseline="-25000">
                <a:solidFill>
                  <a:srgbClr val="3333FF"/>
                </a:solidFill>
              </a:endParaRPr>
            </a:p>
          </p:txBody>
        </p:sp>
      </p:grpSp>
      <p:sp>
        <p:nvSpPr>
          <p:cNvPr id="93206" name="Text Box 22"/>
          <p:cNvSpPr txBox="1">
            <a:spLocks noChangeArrowheads="1"/>
          </p:cNvSpPr>
          <p:nvPr/>
        </p:nvSpPr>
        <p:spPr bwMode="auto">
          <a:xfrm>
            <a:off x="593725" y="5735638"/>
            <a:ext cx="78835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仿宋_GB2312" pitchFamily="49" charset="-122"/>
              </a:rPr>
              <a:t>这样，我们可以按照所归纳的规律，直接列写出任意电路</a:t>
            </a:r>
          </a:p>
          <a:p>
            <a:pPr algn="l"/>
            <a:r>
              <a:rPr lang="zh-CN" altLang="en-US">
                <a:ea typeface="仿宋_GB2312" pitchFamily="49" charset="-122"/>
              </a:rPr>
              <a:t>的回路方程，故又称为</a:t>
            </a:r>
            <a:r>
              <a:rPr lang="zh-CN" altLang="en-US" u="sng">
                <a:solidFill>
                  <a:srgbClr val="FF0000"/>
                </a:solidFill>
                <a:ea typeface="仿宋_GB2312" pitchFamily="49" charset="-122"/>
              </a:rPr>
              <a:t>观察法</a:t>
            </a:r>
            <a:r>
              <a:rPr lang="zh-CN" altLang="en-US" u="sng">
                <a:ea typeface="仿宋_GB2312" pitchFamily="49" charset="-122"/>
              </a:rPr>
              <a:t>。</a:t>
            </a:r>
            <a:endParaRPr lang="zh-CN" altLang="en-US" u="sng">
              <a:solidFill>
                <a:srgbClr val="FF0000"/>
              </a:solidFill>
              <a:ea typeface="仿宋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3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3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3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93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" fill="hold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" fill="hold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3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3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3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3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3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3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3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3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0" grpId="0" autoUpdateAnimBg="0"/>
      <p:bldP spid="93191" grpId="0" autoUpdateAnimBg="0"/>
      <p:bldP spid="93192" grpId="0" autoUpdateAnimBg="0"/>
      <p:bldP spid="93193" grpId="0" autoUpdateAnimBg="0"/>
      <p:bldP spid="93194" grpId="0" autoUpdateAnimBg="0"/>
      <p:bldP spid="93195" grpId="0" autoUpdateAnimBg="0"/>
      <p:bldP spid="93196" grpId="0" autoUpdateAnimBg="0"/>
      <p:bldP spid="93197" grpId="0" autoUpdateAnimBg="0"/>
      <p:bldP spid="93198" grpId="0" animBg="1"/>
      <p:bldP spid="93206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2"/>
          <p:cNvSpPr txBox="1">
            <a:spLocks noChangeArrowheads="1"/>
          </p:cNvSpPr>
          <p:nvPr/>
        </p:nvSpPr>
        <p:spPr bwMode="auto">
          <a:xfrm>
            <a:off x="838200" y="628650"/>
            <a:ext cx="3371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</a:rPr>
              <a:t>回路法的一般步骤：</a:t>
            </a:r>
            <a:endParaRPr lang="zh-CN" altLang="en-US"/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1314450" y="1314450"/>
            <a:ext cx="7361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(1) </a:t>
            </a:r>
            <a:r>
              <a:rPr lang="zh-CN" altLang="en-US"/>
              <a:t>选定</a:t>
            </a:r>
            <a:r>
              <a:rPr lang="en-US" altLang="zh-CN" i="1"/>
              <a:t>l=b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(</a:t>
            </a:r>
            <a:r>
              <a:rPr lang="en-US" altLang="zh-CN" i="1"/>
              <a:t>n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1)</a:t>
            </a:r>
            <a:r>
              <a:rPr lang="zh-CN" altLang="en-US"/>
              <a:t>个独立回路，并确定其绕行方向；</a:t>
            </a:r>
          </a:p>
        </p:txBody>
      </p:sp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1314450" y="1876425"/>
            <a:ext cx="653415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76250" indent="-476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666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/>
              <a:t>(2) </a:t>
            </a:r>
            <a:r>
              <a:rPr lang="zh-CN" altLang="en-US"/>
              <a:t>对</a:t>
            </a:r>
            <a:r>
              <a:rPr lang="en-US" altLang="zh-CN" i="1"/>
              <a:t>l</a:t>
            </a:r>
            <a:r>
              <a:rPr lang="zh-CN" altLang="en-US"/>
              <a:t>个独立回路，以</a:t>
            </a:r>
            <a:r>
              <a:rPr lang="zh-CN" altLang="en-US" u="sng"/>
              <a:t>回路电流</a:t>
            </a:r>
            <a:r>
              <a:rPr lang="zh-CN" altLang="en-US"/>
              <a:t>为未知量，列写其</a:t>
            </a:r>
            <a:r>
              <a:rPr lang="en-US" altLang="zh-CN"/>
              <a:t>KVL</a:t>
            </a:r>
            <a:r>
              <a:rPr lang="zh-CN" altLang="zh-CN"/>
              <a:t>方程；</a:t>
            </a:r>
            <a:endParaRPr lang="zh-CN" altLang="en-US"/>
          </a:p>
        </p:txBody>
      </p:sp>
      <p:sp>
        <p:nvSpPr>
          <p:cNvPr id="94213" name="Text Box 5"/>
          <p:cNvSpPr txBox="1">
            <a:spLocks noChangeArrowheads="1"/>
          </p:cNvSpPr>
          <p:nvPr/>
        </p:nvSpPr>
        <p:spPr bwMode="auto">
          <a:xfrm>
            <a:off x="1352550" y="2951163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(3) </a:t>
            </a:r>
            <a:r>
              <a:rPr lang="zh-CN" altLang="en-US"/>
              <a:t>求解上述方程，得到</a:t>
            </a:r>
            <a:r>
              <a:rPr lang="en-US" altLang="zh-CN" i="1"/>
              <a:t>l</a:t>
            </a:r>
            <a:r>
              <a:rPr lang="zh-CN" altLang="en-US"/>
              <a:t>个回路电流；</a:t>
            </a:r>
          </a:p>
        </p:txBody>
      </p:sp>
      <p:sp>
        <p:nvSpPr>
          <p:cNvPr id="94214" name="Text Box 6"/>
          <p:cNvSpPr txBox="1">
            <a:spLocks noChangeArrowheads="1"/>
          </p:cNvSpPr>
          <p:nvPr/>
        </p:nvSpPr>
        <p:spPr bwMode="auto">
          <a:xfrm>
            <a:off x="1371600" y="4076700"/>
            <a:ext cx="3271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(5) </a:t>
            </a:r>
            <a:r>
              <a:rPr lang="zh-CN" altLang="en-US"/>
              <a:t>其它分析。</a:t>
            </a:r>
          </a:p>
        </p:txBody>
      </p:sp>
      <p:sp>
        <p:nvSpPr>
          <p:cNvPr id="94215" name="Text Box 7"/>
          <p:cNvSpPr txBox="1">
            <a:spLocks noChangeArrowheads="1"/>
          </p:cNvSpPr>
          <p:nvPr/>
        </p:nvSpPr>
        <p:spPr bwMode="auto">
          <a:xfrm>
            <a:off x="1352550" y="3513138"/>
            <a:ext cx="5429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(4) </a:t>
            </a:r>
            <a:r>
              <a:rPr lang="zh-CN" altLang="en-US"/>
              <a:t>求各支路电流</a:t>
            </a:r>
            <a:r>
              <a:rPr lang="en-US" altLang="zh-CN"/>
              <a:t>(</a:t>
            </a:r>
            <a:r>
              <a:rPr lang="zh-CN" altLang="zh-CN"/>
              <a:t>用回路电流表示</a:t>
            </a:r>
            <a:r>
              <a:rPr lang="en-US" altLang="zh-CN"/>
              <a:t>)</a:t>
            </a:r>
            <a:r>
              <a:rPr lang="zh-CN" altLang="en-US"/>
              <a:t>；</a:t>
            </a:r>
          </a:p>
        </p:txBody>
      </p:sp>
      <p:sp>
        <p:nvSpPr>
          <p:cNvPr id="94216" name="Text Box 8"/>
          <p:cNvSpPr txBox="1">
            <a:spLocks noChangeArrowheads="1"/>
          </p:cNvSpPr>
          <p:nvPr/>
        </p:nvSpPr>
        <p:spPr bwMode="auto">
          <a:xfrm>
            <a:off x="857250" y="4838700"/>
            <a:ext cx="7334250" cy="140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0" indent="-1809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2000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190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2381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571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30289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4861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9433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4005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</a:rPr>
              <a:t>网孔电流法</a:t>
            </a:r>
            <a:r>
              <a:rPr lang="zh-CN" altLang="en-US"/>
              <a:t>：对平面电路，若以网孔为独立回路，此时回路电流也称为网孔电流，对应的分析方法称为网孔电流法。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94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94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4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300"/>
                                        <p:tgtEl>
                                          <p:spTgt spid="94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0" grpId="0" autoUpdateAnimBg="0"/>
      <p:bldP spid="94211" grpId="0" autoUpdateAnimBg="0"/>
      <p:bldP spid="94212" grpId="0" autoUpdateAnimBg="0"/>
      <p:bldP spid="94213" grpId="0" autoUpdateAnimBg="0"/>
      <p:bldP spid="94214" grpId="0" autoUpdateAnimBg="0"/>
      <p:bldP spid="94215" grpId="0" autoUpdateAnimBg="0"/>
      <p:bldP spid="94216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 Box 2"/>
          <p:cNvSpPr txBox="1">
            <a:spLocks noChangeArrowheads="1"/>
          </p:cNvSpPr>
          <p:nvPr/>
        </p:nvSpPr>
        <p:spPr bwMode="auto">
          <a:xfrm>
            <a:off x="76200" y="17145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3333FF"/>
                </a:solidFill>
              </a:rPr>
              <a:t>例</a:t>
            </a:r>
            <a:r>
              <a:rPr lang="en-US" altLang="zh-CN">
                <a:solidFill>
                  <a:srgbClr val="3333FF"/>
                </a:solidFill>
              </a:rPr>
              <a:t>1.</a:t>
            </a:r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704850" y="114300"/>
            <a:ext cx="3959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用回路法求各支路电流。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323850" y="2724150"/>
            <a:ext cx="819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i="1">
                <a:solidFill>
                  <a:srgbClr val="3333FF"/>
                </a:solidFill>
              </a:rPr>
              <a:t>解：</a:t>
            </a:r>
            <a:endParaRPr lang="zh-CN" altLang="en-US">
              <a:solidFill>
                <a:srgbClr val="3333FF"/>
              </a:solidFill>
            </a:endParaRP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1066800" y="2743200"/>
            <a:ext cx="4302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(1) </a:t>
            </a:r>
            <a:r>
              <a:rPr lang="zh-CN" altLang="en-US"/>
              <a:t>设独立回路电流</a:t>
            </a:r>
            <a:r>
              <a:rPr lang="en-US" altLang="zh-CN"/>
              <a:t>(</a:t>
            </a:r>
            <a:r>
              <a:rPr lang="zh-CN" altLang="en-US"/>
              <a:t>顺时针</a:t>
            </a:r>
            <a:r>
              <a:rPr lang="en-US" altLang="zh-CN"/>
              <a:t>)</a:t>
            </a:r>
          </a:p>
        </p:txBody>
      </p:sp>
      <p:sp>
        <p:nvSpPr>
          <p:cNvPr id="95238" name="Text Box 6"/>
          <p:cNvSpPr txBox="1">
            <a:spLocks noChangeArrowheads="1"/>
          </p:cNvSpPr>
          <p:nvPr/>
        </p:nvSpPr>
        <p:spPr bwMode="auto">
          <a:xfrm>
            <a:off x="1066800" y="3200400"/>
            <a:ext cx="2352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(2) </a:t>
            </a:r>
            <a:r>
              <a:rPr lang="zh-CN" altLang="en-US"/>
              <a:t>列 </a:t>
            </a:r>
            <a:r>
              <a:rPr lang="en-US" altLang="zh-CN"/>
              <a:t>KVL </a:t>
            </a:r>
            <a:r>
              <a:rPr lang="zh-CN" altLang="en-US"/>
              <a:t>方程</a:t>
            </a:r>
          </a:p>
        </p:txBody>
      </p:sp>
      <p:grpSp>
        <p:nvGrpSpPr>
          <p:cNvPr id="95239" name="Group 7"/>
          <p:cNvGrpSpPr>
            <a:grpSpLocks/>
          </p:cNvGrpSpPr>
          <p:nvPr/>
        </p:nvGrpSpPr>
        <p:grpSpPr bwMode="auto">
          <a:xfrm>
            <a:off x="1408113" y="3581400"/>
            <a:ext cx="5894387" cy="1295400"/>
            <a:chOff x="1690" y="2544"/>
            <a:chExt cx="3713" cy="816"/>
          </a:xfrm>
        </p:grpSpPr>
        <p:sp>
          <p:nvSpPr>
            <p:cNvPr id="95240" name="Text Box 8"/>
            <p:cNvSpPr txBox="1">
              <a:spLocks noChangeArrowheads="1"/>
            </p:cNvSpPr>
            <p:nvPr/>
          </p:nvSpPr>
          <p:spPr bwMode="auto">
            <a:xfrm>
              <a:off x="1690" y="2544"/>
              <a:ext cx="37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(</a:t>
              </a:r>
              <a:r>
                <a:rPr lang="en-US" altLang="zh-CN" i="1"/>
                <a:t>R</a:t>
              </a:r>
              <a:r>
                <a:rPr lang="en-US" altLang="zh-CN" baseline="-25000"/>
                <a:t>1</a:t>
              </a:r>
              <a:r>
                <a:rPr lang="en-US" altLang="zh-CN" i="1"/>
                <a:t>+R</a:t>
              </a:r>
              <a:r>
                <a:rPr lang="en-US" altLang="zh-CN" baseline="-25000"/>
                <a:t>2</a:t>
              </a:r>
              <a:r>
                <a:rPr lang="en-US" altLang="zh-CN"/>
                <a:t>)</a:t>
              </a:r>
              <a:r>
                <a:rPr lang="en-US" altLang="zh-CN" i="1"/>
                <a:t>I</a:t>
              </a:r>
              <a:r>
                <a:rPr lang="en-US" altLang="zh-CN" baseline="-25000"/>
                <a:t>a                  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r>
                <a:rPr lang="en-US" altLang="zh-CN" i="1"/>
                <a:t>I</a:t>
              </a:r>
              <a:r>
                <a:rPr lang="en-US" altLang="zh-CN" baseline="-25000"/>
                <a:t>b                             </a:t>
              </a:r>
              <a:r>
                <a:rPr lang="en-US" altLang="zh-CN"/>
                <a:t>= </a:t>
              </a:r>
              <a:r>
                <a:rPr lang="en-US" altLang="zh-CN" i="1"/>
                <a:t>U</a:t>
              </a:r>
              <a:r>
                <a:rPr lang="en-US" altLang="zh-CN" baseline="-25000"/>
                <a:t>S1</a:t>
              </a:r>
              <a:r>
                <a:rPr lang="en-US" altLang="zh-CN" i="1">
                  <a:latin typeface="宋体" panose="02010600030101010101" pitchFamily="2" charset="-122"/>
                </a:rPr>
                <a:t>- </a:t>
              </a:r>
              <a:r>
                <a:rPr lang="en-US" altLang="zh-CN" i="1"/>
                <a:t>U</a:t>
              </a:r>
              <a:r>
                <a:rPr lang="en-US" altLang="zh-CN" baseline="-25000"/>
                <a:t>S2</a:t>
              </a:r>
              <a:endParaRPr lang="en-US" altLang="zh-CN"/>
            </a:p>
          </p:txBody>
        </p:sp>
        <p:sp>
          <p:nvSpPr>
            <p:cNvPr id="95241" name="Text Box 9"/>
            <p:cNvSpPr txBox="1">
              <a:spLocks noChangeArrowheads="1"/>
            </p:cNvSpPr>
            <p:nvPr/>
          </p:nvSpPr>
          <p:spPr bwMode="auto">
            <a:xfrm>
              <a:off x="1718" y="2810"/>
              <a:ext cx="32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       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r>
                <a:rPr lang="en-US" altLang="zh-CN" i="1"/>
                <a:t>I</a:t>
              </a:r>
              <a:r>
                <a:rPr lang="en-US" altLang="zh-CN" baseline="-25000"/>
                <a:t>a </a:t>
              </a:r>
              <a:r>
                <a:rPr lang="en-US" altLang="zh-CN"/>
                <a:t>+ (</a:t>
              </a:r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r>
                <a:rPr lang="en-US" altLang="zh-CN" i="1"/>
                <a:t>+R</a:t>
              </a:r>
              <a:r>
                <a:rPr lang="en-US" altLang="zh-CN" baseline="-25000"/>
                <a:t>3</a:t>
              </a:r>
              <a:r>
                <a:rPr lang="en-US" altLang="zh-CN"/>
                <a:t>)</a:t>
              </a:r>
              <a:r>
                <a:rPr lang="en-US" altLang="zh-CN" i="1"/>
                <a:t>I</a:t>
              </a:r>
              <a:r>
                <a:rPr lang="en-US" altLang="zh-CN" baseline="-25000"/>
                <a:t>b               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 </a:t>
              </a:r>
              <a:r>
                <a:rPr lang="en-US" altLang="zh-CN" i="1"/>
                <a:t>R</a:t>
              </a:r>
              <a:r>
                <a:rPr lang="en-US" altLang="zh-CN" baseline="-25000"/>
                <a:t>3</a:t>
              </a:r>
              <a:r>
                <a:rPr lang="en-US" altLang="zh-CN" i="1"/>
                <a:t>I</a:t>
              </a:r>
              <a:r>
                <a:rPr lang="en-US" altLang="zh-CN" baseline="-25000"/>
                <a:t>c </a:t>
              </a:r>
              <a:r>
                <a:rPr lang="en-US" altLang="zh-CN"/>
                <a:t>= </a:t>
              </a:r>
              <a:r>
                <a:rPr lang="en-US" altLang="zh-CN" i="1"/>
                <a:t>U</a:t>
              </a:r>
              <a:r>
                <a:rPr lang="en-US" altLang="zh-CN" baseline="-25000"/>
                <a:t>S2</a:t>
              </a:r>
              <a:endParaRPr lang="en-US" altLang="zh-CN"/>
            </a:p>
          </p:txBody>
        </p:sp>
        <p:sp>
          <p:nvSpPr>
            <p:cNvPr id="95242" name="Text Box 10"/>
            <p:cNvSpPr txBox="1">
              <a:spLocks noChangeArrowheads="1"/>
            </p:cNvSpPr>
            <p:nvPr/>
          </p:nvSpPr>
          <p:spPr bwMode="auto">
            <a:xfrm>
              <a:off x="1728" y="3072"/>
              <a:ext cx="33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                           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R</a:t>
              </a:r>
              <a:r>
                <a:rPr lang="en-US" altLang="zh-CN" baseline="-25000"/>
                <a:t>3</a:t>
              </a:r>
              <a:r>
                <a:rPr lang="en-US" altLang="zh-CN" i="1"/>
                <a:t>I</a:t>
              </a:r>
              <a:r>
                <a:rPr lang="en-US" altLang="zh-CN" baseline="-25000"/>
                <a:t>b </a:t>
              </a:r>
              <a:r>
                <a:rPr lang="en-US" altLang="zh-CN"/>
                <a:t>+ (</a:t>
              </a:r>
              <a:r>
                <a:rPr lang="en-US" altLang="zh-CN" i="1"/>
                <a:t>R</a:t>
              </a:r>
              <a:r>
                <a:rPr lang="en-US" altLang="zh-CN" baseline="-25000"/>
                <a:t>3</a:t>
              </a:r>
              <a:r>
                <a:rPr lang="en-US" altLang="zh-CN" i="1"/>
                <a:t>+R</a:t>
              </a:r>
              <a:r>
                <a:rPr lang="en-US" altLang="zh-CN" baseline="-25000"/>
                <a:t>4</a:t>
              </a:r>
              <a:r>
                <a:rPr lang="en-US" altLang="zh-CN"/>
                <a:t>)</a:t>
              </a:r>
              <a:r>
                <a:rPr lang="en-US" altLang="zh-CN" i="1"/>
                <a:t>I</a:t>
              </a:r>
              <a:r>
                <a:rPr lang="en-US" altLang="zh-CN" baseline="-25000"/>
                <a:t>c </a:t>
              </a:r>
              <a:r>
                <a:rPr lang="en-US" altLang="zh-CN"/>
                <a:t>= 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U</a:t>
              </a:r>
              <a:r>
                <a:rPr lang="en-US" altLang="zh-CN" baseline="-25000"/>
                <a:t>S4</a:t>
              </a:r>
              <a:endParaRPr lang="en-US" altLang="zh-CN"/>
            </a:p>
          </p:txBody>
        </p:sp>
      </p:grpSp>
      <p:sp>
        <p:nvSpPr>
          <p:cNvPr id="95243" name="Text Box 11"/>
          <p:cNvSpPr txBox="1">
            <a:spLocks noChangeArrowheads="1"/>
          </p:cNvSpPr>
          <p:nvPr/>
        </p:nvSpPr>
        <p:spPr bwMode="auto">
          <a:xfrm>
            <a:off x="7292975" y="3886200"/>
            <a:ext cx="17240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对称阵，且</a:t>
            </a:r>
          </a:p>
          <a:p>
            <a:pPr algn="l" eaLnBrk="1" hangingPunct="1"/>
            <a:r>
              <a:rPr lang="zh-CN" altLang="en-US"/>
              <a:t>互电阻为负</a:t>
            </a:r>
          </a:p>
        </p:txBody>
      </p:sp>
      <p:sp>
        <p:nvSpPr>
          <p:cNvPr id="95244" name="AutoShape 12"/>
          <p:cNvSpPr>
            <a:spLocks/>
          </p:cNvSpPr>
          <p:nvPr/>
        </p:nvSpPr>
        <p:spPr bwMode="auto">
          <a:xfrm>
            <a:off x="7159625" y="3848100"/>
            <a:ext cx="152400" cy="914400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5245" name="Text Box 13"/>
          <p:cNvSpPr txBox="1">
            <a:spLocks noChangeArrowheads="1"/>
          </p:cNvSpPr>
          <p:nvPr/>
        </p:nvSpPr>
        <p:spPr bwMode="auto">
          <a:xfrm>
            <a:off x="1066800" y="4918075"/>
            <a:ext cx="4878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(3) </a:t>
            </a:r>
            <a:r>
              <a:rPr lang="zh-CN" altLang="en-US"/>
              <a:t>求解回路电流方程，得 </a:t>
            </a:r>
            <a:r>
              <a:rPr lang="en-US" altLang="zh-CN" i="1"/>
              <a:t>I</a:t>
            </a:r>
            <a:r>
              <a:rPr lang="en-US" altLang="zh-CN" baseline="-25000"/>
              <a:t>a</a:t>
            </a:r>
            <a:r>
              <a:rPr lang="en-US" altLang="zh-CN"/>
              <a:t> ,</a:t>
            </a:r>
            <a:r>
              <a:rPr lang="en-US" altLang="zh-CN" i="1"/>
              <a:t> I</a:t>
            </a:r>
            <a:r>
              <a:rPr lang="en-US" altLang="zh-CN" baseline="-25000"/>
              <a:t>b</a:t>
            </a:r>
            <a:r>
              <a:rPr lang="en-US" altLang="zh-CN"/>
              <a:t> , </a:t>
            </a:r>
            <a:r>
              <a:rPr lang="en-US" altLang="zh-CN" i="1"/>
              <a:t>I</a:t>
            </a:r>
            <a:r>
              <a:rPr lang="en-US" altLang="zh-CN" baseline="-25000"/>
              <a:t>c</a:t>
            </a:r>
            <a:endParaRPr lang="en-US" altLang="zh-CN"/>
          </a:p>
        </p:txBody>
      </p:sp>
      <p:sp>
        <p:nvSpPr>
          <p:cNvPr id="95246" name="Text Box 14"/>
          <p:cNvSpPr txBox="1">
            <a:spLocks noChangeArrowheads="1"/>
          </p:cNvSpPr>
          <p:nvPr/>
        </p:nvSpPr>
        <p:spPr bwMode="auto">
          <a:xfrm>
            <a:off x="1066800" y="5391150"/>
            <a:ext cx="7099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(4) </a:t>
            </a:r>
            <a:r>
              <a:rPr lang="zh-CN" altLang="en-US"/>
              <a:t>求各支路电流： </a:t>
            </a:r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 i="1"/>
              <a:t>=I</a:t>
            </a:r>
            <a:r>
              <a:rPr lang="en-US" altLang="zh-CN" baseline="-25000"/>
              <a:t>a</a:t>
            </a:r>
            <a:r>
              <a:rPr lang="en-US" altLang="zh-CN" i="1"/>
              <a:t> </a:t>
            </a:r>
            <a:r>
              <a:rPr lang="en-US" altLang="zh-CN"/>
              <a:t>,</a:t>
            </a:r>
            <a:r>
              <a:rPr lang="en-US" altLang="zh-CN" i="1"/>
              <a:t>  I</a:t>
            </a:r>
            <a:r>
              <a:rPr lang="en-US" altLang="zh-CN" baseline="-25000"/>
              <a:t>2</a:t>
            </a:r>
            <a:r>
              <a:rPr lang="en-US" altLang="zh-CN" i="1"/>
              <a:t>=I</a:t>
            </a:r>
            <a:r>
              <a:rPr lang="en-US" altLang="zh-CN" baseline="-25000"/>
              <a:t>b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I</a:t>
            </a:r>
            <a:r>
              <a:rPr lang="en-US" altLang="zh-CN" baseline="-25000"/>
              <a:t>a</a:t>
            </a:r>
            <a:r>
              <a:rPr lang="en-US" altLang="zh-CN" i="1"/>
              <a:t> </a:t>
            </a:r>
            <a:r>
              <a:rPr lang="en-US" altLang="zh-CN"/>
              <a:t>,</a:t>
            </a:r>
            <a:r>
              <a:rPr lang="en-US" altLang="zh-CN" i="1"/>
              <a:t>  I</a:t>
            </a:r>
            <a:r>
              <a:rPr lang="en-US" altLang="zh-CN" baseline="-25000"/>
              <a:t>3</a:t>
            </a:r>
            <a:r>
              <a:rPr lang="en-US" altLang="zh-CN" i="1"/>
              <a:t>=I</a:t>
            </a:r>
            <a:r>
              <a:rPr lang="en-US" altLang="zh-CN" baseline="-25000"/>
              <a:t>c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I</a:t>
            </a:r>
            <a:r>
              <a:rPr lang="en-US" altLang="zh-CN" baseline="-25000"/>
              <a:t>b</a:t>
            </a:r>
            <a:r>
              <a:rPr lang="en-US" altLang="zh-CN"/>
              <a:t> ,  </a:t>
            </a:r>
            <a:r>
              <a:rPr lang="en-US" altLang="zh-CN" i="1"/>
              <a:t>I</a:t>
            </a:r>
            <a:r>
              <a:rPr lang="en-US" altLang="zh-CN" baseline="-25000"/>
              <a:t>4</a:t>
            </a:r>
            <a:r>
              <a:rPr lang="en-US" altLang="zh-CN" i="1"/>
              <a:t>=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I</a:t>
            </a:r>
            <a:r>
              <a:rPr lang="en-US" altLang="zh-CN" baseline="-25000"/>
              <a:t>c</a:t>
            </a:r>
            <a:endParaRPr lang="en-US" altLang="zh-CN"/>
          </a:p>
        </p:txBody>
      </p:sp>
      <p:sp>
        <p:nvSpPr>
          <p:cNvPr id="95247" name="Text Box 15"/>
          <p:cNvSpPr txBox="1">
            <a:spLocks noChangeArrowheads="1"/>
          </p:cNvSpPr>
          <p:nvPr/>
        </p:nvSpPr>
        <p:spPr bwMode="auto">
          <a:xfrm>
            <a:off x="1066800" y="5886450"/>
            <a:ext cx="1533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(5) </a:t>
            </a:r>
            <a:r>
              <a:rPr lang="zh-CN" altLang="en-US"/>
              <a:t>校核：</a:t>
            </a:r>
          </a:p>
        </p:txBody>
      </p:sp>
      <p:sp>
        <p:nvSpPr>
          <p:cNvPr id="95248" name="Text Box 16"/>
          <p:cNvSpPr txBox="1">
            <a:spLocks noChangeArrowheads="1"/>
          </p:cNvSpPr>
          <p:nvPr/>
        </p:nvSpPr>
        <p:spPr bwMode="auto">
          <a:xfrm>
            <a:off x="2419350" y="5891213"/>
            <a:ext cx="203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选一新回路。</a:t>
            </a:r>
          </a:p>
        </p:txBody>
      </p:sp>
      <p:grpSp>
        <p:nvGrpSpPr>
          <p:cNvPr id="95249" name="Group 17"/>
          <p:cNvGrpSpPr>
            <a:grpSpLocks/>
          </p:cNvGrpSpPr>
          <p:nvPr/>
        </p:nvGrpSpPr>
        <p:grpSpPr bwMode="auto">
          <a:xfrm>
            <a:off x="2305050" y="1085850"/>
            <a:ext cx="495300" cy="1047750"/>
            <a:chOff x="1020" y="1572"/>
            <a:chExt cx="312" cy="660"/>
          </a:xfrm>
        </p:grpSpPr>
        <p:sp>
          <p:nvSpPr>
            <p:cNvPr id="95250" name="Oval 18"/>
            <p:cNvSpPr>
              <a:spLocks noChangeArrowheads="1"/>
            </p:cNvSpPr>
            <p:nvPr/>
          </p:nvSpPr>
          <p:spPr bwMode="auto">
            <a:xfrm>
              <a:off x="1020" y="1572"/>
              <a:ext cx="312" cy="66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a</a:t>
              </a:r>
              <a:endParaRPr lang="en-US" altLang="zh-CN"/>
            </a:p>
          </p:txBody>
        </p:sp>
        <p:sp>
          <p:nvSpPr>
            <p:cNvPr id="95251" name="Line 19"/>
            <p:cNvSpPr>
              <a:spLocks noChangeShapeType="1"/>
            </p:cNvSpPr>
            <p:nvPr/>
          </p:nvSpPr>
          <p:spPr bwMode="auto">
            <a:xfrm>
              <a:off x="1332" y="1896"/>
              <a:ext cx="0" cy="1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5252" name="Group 20"/>
          <p:cNvGrpSpPr>
            <a:grpSpLocks/>
          </p:cNvGrpSpPr>
          <p:nvPr/>
        </p:nvGrpSpPr>
        <p:grpSpPr bwMode="auto">
          <a:xfrm>
            <a:off x="5219700" y="1066800"/>
            <a:ext cx="495300" cy="1047750"/>
            <a:chOff x="1020" y="1572"/>
            <a:chExt cx="312" cy="660"/>
          </a:xfrm>
        </p:grpSpPr>
        <p:sp>
          <p:nvSpPr>
            <p:cNvPr id="95253" name="Oval 21"/>
            <p:cNvSpPr>
              <a:spLocks noChangeArrowheads="1"/>
            </p:cNvSpPr>
            <p:nvPr/>
          </p:nvSpPr>
          <p:spPr bwMode="auto">
            <a:xfrm>
              <a:off x="1020" y="1572"/>
              <a:ext cx="312" cy="66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c</a:t>
              </a:r>
              <a:endParaRPr lang="en-US" altLang="zh-CN"/>
            </a:p>
          </p:txBody>
        </p:sp>
        <p:sp>
          <p:nvSpPr>
            <p:cNvPr id="95254" name="Line 22"/>
            <p:cNvSpPr>
              <a:spLocks noChangeShapeType="1"/>
            </p:cNvSpPr>
            <p:nvPr/>
          </p:nvSpPr>
          <p:spPr bwMode="auto">
            <a:xfrm>
              <a:off x="1332" y="1896"/>
              <a:ext cx="0" cy="1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5255" name="Group 23"/>
          <p:cNvGrpSpPr>
            <a:grpSpLocks/>
          </p:cNvGrpSpPr>
          <p:nvPr/>
        </p:nvGrpSpPr>
        <p:grpSpPr bwMode="auto">
          <a:xfrm>
            <a:off x="3733800" y="1047750"/>
            <a:ext cx="495300" cy="1047750"/>
            <a:chOff x="1020" y="1572"/>
            <a:chExt cx="312" cy="660"/>
          </a:xfrm>
        </p:grpSpPr>
        <p:sp>
          <p:nvSpPr>
            <p:cNvPr id="95256" name="Oval 24"/>
            <p:cNvSpPr>
              <a:spLocks noChangeArrowheads="1"/>
            </p:cNvSpPr>
            <p:nvPr/>
          </p:nvSpPr>
          <p:spPr bwMode="auto">
            <a:xfrm>
              <a:off x="1020" y="1572"/>
              <a:ext cx="312" cy="66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b</a:t>
              </a:r>
              <a:endParaRPr lang="en-US" altLang="zh-CN"/>
            </a:p>
          </p:txBody>
        </p:sp>
        <p:sp>
          <p:nvSpPr>
            <p:cNvPr id="95257" name="Line 25"/>
            <p:cNvSpPr>
              <a:spLocks noChangeShapeType="1"/>
            </p:cNvSpPr>
            <p:nvPr/>
          </p:nvSpPr>
          <p:spPr bwMode="auto">
            <a:xfrm>
              <a:off x="1332" y="1896"/>
              <a:ext cx="0" cy="1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5258" name="Group 26"/>
          <p:cNvGrpSpPr>
            <a:grpSpLocks/>
          </p:cNvGrpSpPr>
          <p:nvPr/>
        </p:nvGrpSpPr>
        <p:grpSpPr bwMode="auto">
          <a:xfrm>
            <a:off x="1276350" y="590550"/>
            <a:ext cx="5695950" cy="1981200"/>
            <a:chOff x="420" y="384"/>
            <a:chExt cx="3588" cy="1248"/>
          </a:xfrm>
        </p:grpSpPr>
        <p:sp>
          <p:nvSpPr>
            <p:cNvPr id="95259" name="Oval 27"/>
            <p:cNvSpPr>
              <a:spLocks noChangeArrowheads="1"/>
            </p:cNvSpPr>
            <p:nvPr/>
          </p:nvSpPr>
          <p:spPr bwMode="auto">
            <a:xfrm>
              <a:off x="1632" y="1104"/>
              <a:ext cx="288" cy="28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5260" name="Text Box 28"/>
            <p:cNvSpPr txBox="1">
              <a:spLocks noChangeArrowheads="1"/>
            </p:cNvSpPr>
            <p:nvPr/>
          </p:nvSpPr>
          <p:spPr bwMode="auto">
            <a:xfrm>
              <a:off x="1503" y="89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+</a:t>
              </a:r>
            </a:p>
          </p:txBody>
        </p:sp>
        <p:sp>
          <p:nvSpPr>
            <p:cNvPr id="95261" name="Text Box 29"/>
            <p:cNvSpPr txBox="1">
              <a:spLocks noChangeArrowheads="1"/>
            </p:cNvSpPr>
            <p:nvPr/>
          </p:nvSpPr>
          <p:spPr bwMode="auto">
            <a:xfrm>
              <a:off x="1516" y="120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_</a:t>
              </a:r>
            </a:p>
          </p:txBody>
        </p:sp>
        <p:sp>
          <p:nvSpPr>
            <p:cNvPr id="95262" name="Text Box 30"/>
            <p:cNvSpPr txBox="1">
              <a:spLocks noChangeArrowheads="1"/>
            </p:cNvSpPr>
            <p:nvPr/>
          </p:nvSpPr>
          <p:spPr bwMode="auto">
            <a:xfrm>
              <a:off x="1290" y="1076"/>
              <a:ext cx="4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U</a:t>
              </a:r>
              <a:r>
                <a:rPr lang="en-US" altLang="zh-CN" baseline="-25000"/>
                <a:t>S2</a:t>
              </a:r>
              <a:endParaRPr lang="en-US" altLang="zh-CN"/>
            </a:p>
          </p:txBody>
        </p:sp>
        <p:sp>
          <p:nvSpPr>
            <p:cNvPr id="95263" name="Oval 31"/>
            <p:cNvSpPr>
              <a:spLocks noChangeArrowheads="1"/>
            </p:cNvSpPr>
            <p:nvPr/>
          </p:nvSpPr>
          <p:spPr bwMode="auto">
            <a:xfrm>
              <a:off x="765" y="1096"/>
              <a:ext cx="288" cy="28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5264" name="Text Box 32"/>
            <p:cNvSpPr txBox="1">
              <a:spLocks noChangeArrowheads="1"/>
            </p:cNvSpPr>
            <p:nvPr/>
          </p:nvSpPr>
          <p:spPr bwMode="auto">
            <a:xfrm>
              <a:off x="636" y="91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+</a:t>
              </a:r>
            </a:p>
          </p:txBody>
        </p:sp>
        <p:sp>
          <p:nvSpPr>
            <p:cNvPr id="95265" name="Text Box 33"/>
            <p:cNvSpPr txBox="1">
              <a:spLocks noChangeArrowheads="1"/>
            </p:cNvSpPr>
            <p:nvPr/>
          </p:nvSpPr>
          <p:spPr bwMode="auto">
            <a:xfrm>
              <a:off x="649" y="119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_</a:t>
              </a:r>
            </a:p>
          </p:txBody>
        </p:sp>
        <p:sp>
          <p:nvSpPr>
            <p:cNvPr id="95266" name="Line 34"/>
            <p:cNvSpPr>
              <a:spLocks noChangeShapeType="1"/>
            </p:cNvSpPr>
            <p:nvPr/>
          </p:nvSpPr>
          <p:spPr bwMode="auto">
            <a:xfrm flipH="1">
              <a:off x="912" y="432"/>
              <a:ext cx="0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67" name="Text Box 35"/>
            <p:cNvSpPr txBox="1">
              <a:spLocks noChangeArrowheads="1"/>
            </p:cNvSpPr>
            <p:nvPr/>
          </p:nvSpPr>
          <p:spPr bwMode="auto">
            <a:xfrm>
              <a:off x="420" y="1092"/>
              <a:ext cx="4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U</a:t>
              </a:r>
              <a:r>
                <a:rPr lang="en-US" altLang="zh-CN" baseline="-25000"/>
                <a:t>S1</a:t>
              </a:r>
              <a:endParaRPr lang="en-US" altLang="zh-CN"/>
            </a:p>
          </p:txBody>
        </p:sp>
        <p:sp>
          <p:nvSpPr>
            <p:cNvPr id="95268" name="Freeform 36"/>
            <p:cNvSpPr>
              <a:spLocks/>
            </p:cNvSpPr>
            <p:nvPr/>
          </p:nvSpPr>
          <p:spPr bwMode="auto">
            <a:xfrm>
              <a:off x="1776" y="429"/>
              <a:ext cx="3" cy="1203"/>
            </a:xfrm>
            <a:custGeom>
              <a:avLst/>
              <a:gdLst>
                <a:gd name="T0" fmla="*/ 3 w 3"/>
                <a:gd name="T1" fmla="*/ 0 h 1203"/>
                <a:gd name="T2" fmla="*/ 0 w 3"/>
                <a:gd name="T3" fmla="*/ 1203 h 1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" h="1203">
                  <a:moveTo>
                    <a:pt x="3" y="0"/>
                  </a:moveTo>
                  <a:lnTo>
                    <a:pt x="0" y="1203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69" name="Rectangle 37"/>
            <p:cNvSpPr>
              <a:spLocks noChangeArrowheads="1"/>
            </p:cNvSpPr>
            <p:nvPr/>
          </p:nvSpPr>
          <p:spPr bwMode="auto">
            <a:xfrm>
              <a:off x="1719" y="672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5270" name="Line 38"/>
            <p:cNvSpPr>
              <a:spLocks noChangeShapeType="1"/>
            </p:cNvSpPr>
            <p:nvPr/>
          </p:nvSpPr>
          <p:spPr bwMode="auto">
            <a:xfrm>
              <a:off x="906" y="1632"/>
              <a:ext cx="25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71" name="Line 39"/>
            <p:cNvSpPr>
              <a:spLocks noChangeShapeType="1"/>
            </p:cNvSpPr>
            <p:nvPr/>
          </p:nvSpPr>
          <p:spPr bwMode="auto">
            <a:xfrm>
              <a:off x="912" y="432"/>
              <a:ext cx="25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72" name="Line 40"/>
            <p:cNvSpPr>
              <a:spLocks noChangeShapeType="1"/>
            </p:cNvSpPr>
            <p:nvPr/>
          </p:nvSpPr>
          <p:spPr bwMode="auto">
            <a:xfrm flipV="1">
              <a:off x="2580" y="432"/>
              <a:ext cx="0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73" name="Rectangle 41"/>
            <p:cNvSpPr>
              <a:spLocks noChangeArrowheads="1"/>
            </p:cNvSpPr>
            <p:nvPr/>
          </p:nvSpPr>
          <p:spPr bwMode="auto">
            <a:xfrm>
              <a:off x="2520" y="912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5274" name="Rectangle 42"/>
            <p:cNvSpPr>
              <a:spLocks noChangeArrowheads="1"/>
            </p:cNvSpPr>
            <p:nvPr/>
          </p:nvSpPr>
          <p:spPr bwMode="auto">
            <a:xfrm>
              <a:off x="852" y="684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5275" name="Text Box 43"/>
            <p:cNvSpPr txBox="1">
              <a:spLocks noChangeArrowheads="1"/>
            </p:cNvSpPr>
            <p:nvPr/>
          </p:nvSpPr>
          <p:spPr bwMode="auto">
            <a:xfrm>
              <a:off x="564" y="38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endParaRPr lang="en-US" altLang="zh-CN" i="1"/>
            </a:p>
          </p:txBody>
        </p:sp>
        <p:sp>
          <p:nvSpPr>
            <p:cNvPr id="95276" name="Text Box 44"/>
            <p:cNvSpPr txBox="1">
              <a:spLocks noChangeArrowheads="1"/>
            </p:cNvSpPr>
            <p:nvPr/>
          </p:nvSpPr>
          <p:spPr bwMode="auto">
            <a:xfrm>
              <a:off x="1440" y="39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endParaRPr lang="en-US" altLang="zh-CN" i="1"/>
            </a:p>
          </p:txBody>
        </p:sp>
        <p:sp>
          <p:nvSpPr>
            <p:cNvPr id="95277" name="Text Box 45"/>
            <p:cNvSpPr txBox="1">
              <a:spLocks noChangeArrowheads="1"/>
            </p:cNvSpPr>
            <p:nvPr/>
          </p:nvSpPr>
          <p:spPr bwMode="auto">
            <a:xfrm>
              <a:off x="2250" y="41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endParaRPr lang="en-US" altLang="zh-CN" i="1"/>
            </a:p>
          </p:txBody>
        </p:sp>
        <p:sp>
          <p:nvSpPr>
            <p:cNvPr id="95278" name="Text Box 46"/>
            <p:cNvSpPr txBox="1">
              <a:spLocks noChangeArrowheads="1"/>
            </p:cNvSpPr>
            <p:nvPr/>
          </p:nvSpPr>
          <p:spPr bwMode="auto">
            <a:xfrm>
              <a:off x="480" y="636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R</a:t>
              </a:r>
              <a:r>
                <a:rPr lang="en-US" altLang="zh-CN" baseline="-25000"/>
                <a:t>1</a:t>
              </a:r>
              <a:endParaRPr lang="en-US" altLang="zh-CN" i="1"/>
            </a:p>
          </p:txBody>
        </p:sp>
        <p:sp>
          <p:nvSpPr>
            <p:cNvPr id="95279" name="Text Box 47"/>
            <p:cNvSpPr txBox="1">
              <a:spLocks noChangeArrowheads="1"/>
            </p:cNvSpPr>
            <p:nvPr/>
          </p:nvSpPr>
          <p:spPr bwMode="auto">
            <a:xfrm>
              <a:off x="1404" y="624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endParaRPr lang="en-US" altLang="zh-CN" i="1"/>
            </a:p>
          </p:txBody>
        </p:sp>
        <p:sp>
          <p:nvSpPr>
            <p:cNvPr id="95280" name="Text Box 48"/>
            <p:cNvSpPr txBox="1">
              <a:spLocks noChangeArrowheads="1"/>
            </p:cNvSpPr>
            <p:nvPr/>
          </p:nvSpPr>
          <p:spPr bwMode="auto">
            <a:xfrm>
              <a:off x="2604" y="912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R</a:t>
              </a:r>
              <a:r>
                <a:rPr lang="en-US" altLang="zh-CN" baseline="-25000"/>
                <a:t>3</a:t>
              </a:r>
              <a:endParaRPr lang="en-US" altLang="zh-CN" i="1"/>
            </a:p>
          </p:txBody>
        </p:sp>
        <p:sp>
          <p:nvSpPr>
            <p:cNvPr id="95281" name="Oval 49"/>
            <p:cNvSpPr>
              <a:spLocks noChangeArrowheads="1"/>
            </p:cNvSpPr>
            <p:nvPr/>
          </p:nvSpPr>
          <p:spPr bwMode="auto">
            <a:xfrm>
              <a:off x="3309" y="1096"/>
              <a:ext cx="288" cy="28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5282" name="Text Box 50"/>
            <p:cNvSpPr txBox="1">
              <a:spLocks noChangeArrowheads="1"/>
            </p:cNvSpPr>
            <p:nvPr/>
          </p:nvSpPr>
          <p:spPr bwMode="auto">
            <a:xfrm>
              <a:off x="3438" y="88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+</a:t>
              </a:r>
            </a:p>
          </p:txBody>
        </p:sp>
        <p:sp>
          <p:nvSpPr>
            <p:cNvPr id="95283" name="Text Box 51"/>
            <p:cNvSpPr txBox="1">
              <a:spLocks noChangeArrowheads="1"/>
            </p:cNvSpPr>
            <p:nvPr/>
          </p:nvSpPr>
          <p:spPr bwMode="auto">
            <a:xfrm>
              <a:off x="3451" y="123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_</a:t>
              </a:r>
            </a:p>
          </p:txBody>
        </p:sp>
        <p:sp>
          <p:nvSpPr>
            <p:cNvPr id="95284" name="Line 52"/>
            <p:cNvSpPr>
              <a:spLocks noChangeShapeType="1"/>
            </p:cNvSpPr>
            <p:nvPr/>
          </p:nvSpPr>
          <p:spPr bwMode="auto">
            <a:xfrm flipH="1">
              <a:off x="3456" y="432"/>
              <a:ext cx="0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85" name="Text Box 53"/>
            <p:cNvSpPr txBox="1">
              <a:spLocks noChangeArrowheads="1"/>
            </p:cNvSpPr>
            <p:nvPr/>
          </p:nvSpPr>
          <p:spPr bwMode="auto">
            <a:xfrm>
              <a:off x="3528" y="1104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 U</a:t>
              </a:r>
              <a:r>
                <a:rPr lang="en-US" altLang="zh-CN" baseline="-25000"/>
                <a:t>S4</a:t>
              </a:r>
              <a:endParaRPr lang="en-US" altLang="zh-CN"/>
            </a:p>
          </p:txBody>
        </p:sp>
        <p:sp>
          <p:nvSpPr>
            <p:cNvPr id="95286" name="Rectangle 54"/>
            <p:cNvSpPr>
              <a:spLocks noChangeArrowheads="1"/>
            </p:cNvSpPr>
            <p:nvPr/>
          </p:nvSpPr>
          <p:spPr bwMode="auto">
            <a:xfrm>
              <a:off x="3396" y="64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5287" name="Text Box 55"/>
            <p:cNvSpPr txBox="1">
              <a:spLocks noChangeArrowheads="1"/>
            </p:cNvSpPr>
            <p:nvPr/>
          </p:nvSpPr>
          <p:spPr bwMode="auto">
            <a:xfrm>
              <a:off x="3516" y="636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R</a:t>
              </a:r>
              <a:r>
                <a:rPr lang="en-US" altLang="zh-CN" baseline="-25000"/>
                <a:t>4</a:t>
              </a:r>
              <a:endParaRPr lang="en-US" altLang="zh-CN" i="1"/>
            </a:p>
          </p:txBody>
        </p:sp>
        <p:sp>
          <p:nvSpPr>
            <p:cNvPr id="95288" name="Line 56"/>
            <p:cNvSpPr>
              <a:spLocks noChangeShapeType="1"/>
            </p:cNvSpPr>
            <p:nvPr/>
          </p:nvSpPr>
          <p:spPr bwMode="auto">
            <a:xfrm flipV="1">
              <a:off x="828" y="444"/>
              <a:ext cx="0" cy="22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89" name="Line 57"/>
            <p:cNvSpPr>
              <a:spLocks noChangeShapeType="1"/>
            </p:cNvSpPr>
            <p:nvPr/>
          </p:nvSpPr>
          <p:spPr bwMode="auto">
            <a:xfrm flipV="1">
              <a:off x="1710" y="438"/>
              <a:ext cx="0" cy="22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90" name="Line 58"/>
            <p:cNvSpPr>
              <a:spLocks noChangeShapeType="1"/>
            </p:cNvSpPr>
            <p:nvPr/>
          </p:nvSpPr>
          <p:spPr bwMode="auto">
            <a:xfrm flipV="1">
              <a:off x="2502" y="456"/>
              <a:ext cx="0" cy="22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91" name="Line 59"/>
            <p:cNvSpPr>
              <a:spLocks noChangeShapeType="1"/>
            </p:cNvSpPr>
            <p:nvPr/>
          </p:nvSpPr>
          <p:spPr bwMode="auto">
            <a:xfrm flipV="1">
              <a:off x="3546" y="408"/>
              <a:ext cx="0" cy="22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92" name="Text Box 60"/>
            <p:cNvSpPr txBox="1">
              <a:spLocks noChangeArrowheads="1"/>
            </p:cNvSpPr>
            <p:nvPr/>
          </p:nvSpPr>
          <p:spPr bwMode="auto">
            <a:xfrm>
              <a:off x="3564" y="38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4</a:t>
              </a:r>
              <a:endParaRPr lang="en-US" altLang="zh-CN" i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95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5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5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3" presetClass="entr" presetSubtype="27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3" presetClass="entr" presetSubtype="27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5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5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9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5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5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1" dur="500"/>
                                        <p:tgtEl>
                                          <p:spTgt spid="95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5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5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5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5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5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5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 autoUpdateAnimBg="0"/>
      <p:bldP spid="95235" grpId="0" autoUpdateAnimBg="0"/>
      <p:bldP spid="95236" grpId="0" autoUpdateAnimBg="0"/>
      <p:bldP spid="95237" grpId="0" autoUpdateAnimBg="0"/>
      <p:bldP spid="95238" grpId="0" autoUpdateAnimBg="0"/>
      <p:bldP spid="95243" grpId="0" autoUpdateAnimBg="0"/>
      <p:bldP spid="95244" grpId="0" animBg="1"/>
      <p:bldP spid="95245" grpId="0" autoUpdateAnimBg="0"/>
      <p:bldP spid="95246" grpId="0" autoUpdateAnimBg="0"/>
      <p:bldP spid="95247" grpId="0" autoUpdateAnimBg="0"/>
      <p:bldP spid="95248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5130800" y="623888"/>
            <a:ext cx="3889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sz="2000">
                <a:latin typeface="宋体" panose="02010600030101010101" pitchFamily="2" charset="-122"/>
              </a:rPr>
              <a:t>① </a:t>
            </a:r>
            <a:r>
              <a:rPr lang="zh-CN" altLang="en-US" sz="2000">
                <a:latin typeface="宋体" panose="02010600030101010101" pitchFamily="2" charset="-122"/>
              </a:rPr>
              <a:t>将看</a:t>
            </a:r>
            <a:r>
              <a:rPr lang="en-US" altLang="zh-CN" sz="2000">
                <a:latin typeface="宋体" panose="02010600030101010101" pitchFamily="2" charset="-122"/>
              </a:rPr>
              <a:t>VCVS</a:t>
            </a:r>
            <a:r>
              <a:rPr lang="zh-CN" altLang="en-US" sz="2000">
                <a:latin typeface="宋体" panose="02010600030101010101" pitchFamily="2" charset="-122"/>
              </a:rPr>
              <a:t>作独立源建立方程；</a:t>
            </a:r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5124450" y="1081088"/>
            <a:ext cx="386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sz="2000">
                <a:latin typeface="宋体" panose="02010600030101010101" pitchFamily="2" charset="-122"/>
              </a:rPr>
              <a:t>② </a:t>
            </a:r>
            <a:r>
              <a:rPr lang="zh-CN" altLang="en-US" sz="2000">
                <a:latin typeface="宋体" panose="02010600030101010101" pitchFamily="2" charset="-122"/>
              </a:rPr>
              <a:t>找出控制量和回路电流关系。</a:t>
            </a: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876300" y="5486400"/>
            <a:ext cx="952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latin typeface="宋体" panose="02010600030101010101" pitchFamily="2" charset="-122"/>
              </a:rPr>
              <a:t>校核</a:t>
            </a:r>
            <a:r>
              <a:rPr lang="en-US" altLang="zh-CN">
                <a:latin typeface="宋体" panose="02010600030101010101" pitchFamily="2" charset="-122"/>
              </a:rPr>
              <a:t>:</a:t>
            </a:r>
          </a:p>
        </p:txBody>
      </p:sp>
      <p:grpSp>
        <p:nvGrpSpPr>
          <p:cNvPr id="96267" name="Group 11"/>
          <p:cNvGrpSpPr>
            <a:grpSpLocks/>
          </p:cNvGrpSpPr>
          <p:nvPr/>
        </p:nvGrpSpPr>
        <p:grpSpPr bwMode="auto">
          <a:xfrm>
            <a:off x="971550" y="3181350"/>
            <a:ext cx="2928938" cy="1219200"/>
            <a:chOff x="3744" y="2160"/>
            <a:chExt cx="1845" cy="768"/>
          </a:xfrm>
        </p:grpSpPr>
        <p:sp>
          <p:nvSpPr>
            <p:cNvPr id="96268" name="Text Box 12"/>
            <p:cNvSpPr txBox="1">
              <a:spLocks noChangeArrowheads="1"/>
            </p:cNvSpPr>
            <p:nvPr/>
          </p:nvSpPr>
          <p:spPr bwMode="auto">
            <a:xfrm>
              <a:off x="4166" y="2160"/>
              <a:ext cx="8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4</a:t>
              </a:r>
              <a:r>
                <a:rPr lang="en-US" altLang="zh-CN" i="1"/>
                <a:t>I</a:t>
              </a:r>
              <a:r>
                <a:rPr lang="en-US" altLang="zh-CN" baseline="-25000"/>
                <a:t>a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3</a:t>
              </a:r>
              <a:r>
                <a:rPr lang="en-US" altLang="zh-CN" i="1"/>
                <a:t>I</a:t>
              </a:r>
              <a:r>
                <a:rPr lang="en-US" altLang="zh-CN" baseline="-25000"/>
                <a:t>b</a:t>
              </a:r>
              <a:r>
                <a:rPr lang="en-US" altLang="zh-CN"/>
                <a:t>=2</a:t>
              </a:r>
            </a:p>
          </p:txBody>
        </p:sp>
        <p:sp>
          <p:nvSpPr>
            <p:cNvPr id="96269" name="Text Box 13"/>
            <p:cNvSpPr txBox="1">
              <a:spLocks noChangeArrowheads="1"/>
            </p:cNvSpPr>
            <p:nvPr/>
          </p:nvSpPr>
          <p:spPr bwMode="auto">
            <a:xfrm>
              <a:off x="4166" y="2400"/>
              <a:ext cx="14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12</a:t>
              </a:r>
              <a:r>
                <a:rPr lang="en-US" altLang="zh-CN" i="1"/>
                <a:t>I</a:t>
              </a:r>
              <a:r>
                <a:rPr lang="en-US" altLang="zh-CN" baseline="-25000"/>
                <a:t>a</a:t>
              </a:r>
              <a:r>
                <a:rPr lang="en-US" altLang="zh-CN"/>
                <a:t>+15</a:t>
              </a:r>
              <a:r>
                <a:rPr lang="en-US" altLang="zh-CN" i="1"/>
                <a:t>I</a:t>
              </a:r>
              <a:r>
                <a:rPr lang="en-US" altLang="zh-CN" baseline="-25000"/>
                <a:t>b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I</a:t>
              </a:r>
              <a:r>
                <a:rPr lang="en-US" altLang="zh-CN" baseline="-25000"/>
                <a:t>c</a:t>
              </a:r>
              <a:r>
                <a:rPr lang="en-US" altLang="zh-CN"/>
                <a:t>=0</a:t>
              </a:r>
            </a:p>
          </p:txBody>
        </p:sp>
        <p:sp>
          <p:nvSpPr>
            <p:cNvPr id="96270" name="Text Box 14"/>
            <p:cNvSpPr txBox="1">
              <a:spLocks noChangeArrowheads="1"/>
            </p:cNvSpPr>
            <p:nvPr/>
          </p:nvSpPr>
          <p:spPr bwMode="auto">
            <a:xfrm>
              <a:off x="4166" y="2640"/>
              <a:ext cx="13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9</a:t>
              </a:r>
              <a:r>
                <a:rPr lang="en-US" altLang="zh-CN" i="1"/>
                <a:t>I</a:t>
              </a:r>
              <a:r>
                <a:rPr lang="en-US" altLang="zh-CN" baseline="-25000"/>
                <a:t>a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10</a:t>
              </a:r>
              <a:r>
                <a:rPr lang="en-US" altLang="zh-CN" i="1"/>
                <a:t>I</a:t>
              </a:r>
              <a:r>
                <a:rPr lang="en-US" altLang="zh-CN" baseline="-25000"/>
                <a:t>b</a:t>
              </a:r>
              <a:r>
                <a:rPr lang="en-US" altLang="zh-CN"/>
                <a:t>+3</a:t>
              </a:r>
              <a:r>
                <a:rPr lang="en-US" altLang="zh-CN" i="1"/>
                <a:t>I</a:t>
              </a:r>
              <a:r>
                <a:rPr lang="en-US" altLang="zh-CN" baseline="-25000"/>
                <a:t>c</a:t>
              </a:r>
              <a:r>
                <a:rPr lang="en-US" altLang="zh-CN"/>
                <a:t>=0</a:t>
              </a:r>
            </a:p>
          </p:txBody>
        </p:sp>
        <p:sp>
          <p:nvSpPr>
            <p:cNvPr id="96271" name="AutoShape 15"/>
            <p:cNvSpPr>
              <a:spLocks/>
            </p:cNvSpPr>
            <p:nvPr/>
          </p:nvSpPr>
          <p:spPr bwMode="auto">
            <a:xfrm>
              <a:off x="4128" y="2278"/>
              <a:ext cx="48" cy="576"/>
            </a:xfrm>
            <a:prstGeom prst="leftBrace">
              <a:avLst>
                <a:gd name="adj1" fmla="val 100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72" name="Rectangle 16"/>
            <p:cNvSpPr>
              <a:spLocks noChangeArrowheads="1"/>
            </p:cNvSpPr>
            <p:nvPr/>
          </p:nvSpPr>
          <p:spPr bwMode="auto">
            <a:xfrm>
              <a:off x="3744" y="2409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③</a:t>
              </a:r>
            </a:p>
          </p:txBody>
        </p:sp>
      </p:grpSp>
      <p:grpSp>
        <p:nvGrpSpPr>
          <p:cNvPr id="96273" name="Group 17"/>
          <p:cNvGrpSpPr>
            <a:grpSpLocks/>
          </p:cNvGrpSpPr>
          <p:nvPr/>
        </p:nvGrpSpPr>
        <p:grpSpPr bwMode="auto">
          <a:xfrm>
            <a:off x="5059363" y="3181350"/>
            <a:ext cx="1533525" cy="1219200"/>
            <a:chOff x="4176" y="3216"/>
            <a:chExt cx="966" cy="768"/>
          </a:xfrm>
        </p:grpSpPr>
        <p:sp>
          <p:nvSpPr>
            <p:cNvPr id="96274" name="Text Box 18"/>
            <p:cNvSpPr txBox="1">
              <a:spLocks noChangeArrowheads="1"/>
            </p:cNvSpPr>
            <p:nvPr/>
          </p:nvSpPr>
          <p:spPr bwMode="auto">
            <a:xfrm>
              <a:off x="4214" y="3216"/>
              <a:ext cx="8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a</a:t>
              </a:r>
              <a:r>
                <a:rPr lang="en-US" altLang="zh-CN"/>
                <a:t>=1.19A</a:t>
              </a:r>
            </a:p>
          </p:txBody>
        </p:sp>
        <p:sp>
          <p:nvSpPr>
            <p:cNvPr id="96275" name="Text Box 19"/>
            <p:cNvSpPr txBox="1">
              <a:spLocks noChangeArrowheads="1"/>
            </p:cNvSpPr>
            <p:nvPr/>
          </p:nvSpPr>
          <p:spPr bwMode="auto">
            <a:xfrm>
              <a:off x="4214" y="3456"/>
              <a:ext cx="8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b</a:t>
              </a:r>
              <a:r>
                <a:rPr lang="en-US" altLang="zh-CN"/>
                <a:t>=0.92A</a:t>
              </a:r>
            </a:p>
          </p:txBody>
        </p:sp>
        <p:sp>
          <p:nvSpPr>
            <p:cNvPr id="96276" name="Text Box 20"/>
            <p:cNvSpPr txBox="1">
              <a:spLocks noChangeArrowheads="1"/>
            </p:cNvSpPr>
            <p:nvPr/>
          </p:nvSpPr>
          <p:spPr bwMode="auto">
            <a:xfrm>
              <a:off x="4214" y="3696"/>
              <a:ext cx="9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c</a:t>
              </a:r>
              <a:r>
                <a:rPr lang="en-US" altLang="zh-CN"/>
                <a:t>=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0.51A</a:t>
              </a:r>
            </a:p>
          </p:txBody>
        </p:sp>
        <p:sp>
          <p:nvSpPr>
            <p:cNvPr id="96277" name="AutoShape 21"/>
            <p:cNvSpPr>
              <a:spLocks/>
            </p:cNvSpPr>
            <p:nvPr/>
          </p:nvSpPr>
          <p:spPr bwMode="auto">
            <a:xfrm>
              <a:off x="4176" y="3334"/>
              <a:ext cx="48" cy="576"/>
            </a:xfrm>
            <a:prstGeom prst="leftBrace">
              <a:avLst>
                <a:gd name="adj1" fmla="val 100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6278" name="Text Box 22"/>
          <p:cNvSpPr txBox="1">
            <a:spLocks noChangeArrowheads="1"/>
          </p:cNvSpPr>
          <p:nvPr/>
        </p:nvSpPr>
        <p:spPr bwMode="auto">
          <a:xfrm>
            <a:off x="2095500" y="5562600"/>
            <a:ext cx="2141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1</a:t>
            </a:r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/>
              <a:t>+2</a:t>
            </a:r>
            <a:r>
              <a:rPr lang="en-US" altLang="zh-CN" i="1"/>
              <a:t>I</a:t>
            </a:r>
            <a:r>
              <a:rPr lang="en-US" altLang="zh-CN" baseline="-25000"/>
              <a:t>3</a:t>
            </a:r>
            <a:r>
              <a:rPr lang="en-US" altLang="zh-CN"/>
              <a:t>+2</a:t>
            </a:r>
            <a:r>
              <a:rPr lang="en-US" altLang="zh-CN" i="1"/>
              <a:t>I</a:t>
            </a:r>
            <a:r>
              <a:rPr lang="en-US" altLang="zh-CN" baseline="-25000"/>
              <a:t>5</a:t>
            </a:r>
            <a:r>
              <a:rPr lang="en-US" altLang="zh-CN"/>
              <a:t>=2</a:t>
            </a:r>
          </a:p>
        </p:txBody>
      </p:sp>
      <p:sp>
        <p:nvSpPr>
          <p:cNvPr id="96279" name="Rectangle 23"/>
          <p:cNvSpPr>
            <a:spLocks noChangeArrowheads="1"/>
          </p:cNvSpPr>
          <p:nvPr/>
        </p:nvSpPr>
        <p:spPr bwMode="auto">
          <a:xfrm>
            <a:off x="4997450" y="5562600"/>
            <a:ext cx="2192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( </a:t>
            </a:r>
            <a:r>
              <a:rPr lang="en-US" altLang="zh-CN" i="1"/>
              <a:t>U</a:t>
            </a:r>
            <a:r>
              <a:rPr lang="en-US" altLang="zh-CN" i="1" baseline="-25000"/>
              <a:t>R </a:t>
            </a:r>
            <a:r>
              <a:rPr lang="zh-CN" altLang="zh-CN" baseline="-25000"/>
              <a:t>降</a:t>
            </a:r>
            <a:r>
              <a:rPr lang="en-US" altLang="zh-CN"/>
              <a:t>=</a:t>
            </a:r>
            <a:r>
              <a:rPr lang="en-US" altLang="zh-CN" i="1"/>
              <a:t>E</a:t>
            </a:r>
            <a:r>
              <a:rPr lang="zh-CN" altLang="en-US" baseline="-25000"/>
              <a:t>升 </a:t>
            </a:r>
            <a:r>
              <a:rPr lang="zh-CN" altLang="en-US" i="1" baseline="-25000"/>
              <a:t> </a:t>
            </a:r>
            <a:r>
              <a:rPr lang="en-US" altLang="zh-CN"/>
              <a:t>)</a:t>
            </a:r>
          </a:p>
        </p:txBody>
      </p:sp>
      <p:sp>
        <p:nvSpPr>
          <p:cNvPr id="96280" name="Text Box 24"/>
          <p:cNvSpPr txBox="1">
            <a:spLocks noChangeArrowheads="1"/>
          </p:cNvSpPr>
          <p:nvPr/>
        </p:nvSpPr>
        <p:spPr bwMode="auto">
          <a:xfrm>
            <a:off x="190500" y="2667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3333FF"/>
                </a:solidFill>
              </a:rPr>
              <a:t>例</a:t>
            </a:r>
            <a:r>
              <a:rPr lang="en-US" altLang="zh-CN">
                <a:solidFill>
                  <a:srgbClr val="3333FF"/>
                </a:solidFill>
              </a:rPr>
              <a:t>2.</a:t>
            </a:r>
          </a:p>
        </p:txBody>
      </p:sp>
      <p:sp>
        <p:nvSpPr>
          <p:cNvPr id="96281" name="Text Box 25"/>
          <p:cNvSpPr txBox="1">
            <a:spLocks noChangeArrowheads="1"/>
          </p:cNvSpPr>
          <p:nvPr/>
        </p:nvSpPr>
        <p:spPr bwMode="auto">
          <a:xfrm>
            <a:off x="857250" y="228600"/>
            <a:ext cx="6892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用回路法求含有受控电压源电路的各支路电流。</a:t>
            </a:r>
          </a:p>
        </p:txBody>
      </p:sp>
      <p:grpSp>
        <p:nvGrpSpPr>
          <p:cNvPr id="96282" name="Group 26"/>
          <p:cNvGrpSpPr>
            <a:grpSpLocks/>
          </p:cNvGrpSpPr>
          <p:nvPr/>
        </p:nvGrpSpPr>
        <p:grpSpPr bwMode="auto">
          <a:xfrm>
            <a:off x="0" y="552450"/>
            <a:ext cx="5170488" cy="2276475"/>
            <a:chOff x="0" y="312"/>
            <a:chExt cx="3257" cy="1434"/>
          </a:xfrm>
        </p:grpSpPr>
        <p:sp>
          <p:nvSpPr>
            <p:cNvPr id="96283" name="Oval 27"/>
            <p:cNvSpPr>
              <a:spLocks noChangeArrowheads="1"/>
            </p:cNvSpPr>
            <p:nvPr/>
          </p:nvSpPr>
          <p:spPr bwMode="auto">
            <a:xfrm>
              <a:off x="343" y="1014"/>
              <a:ext cx="295" cy="295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84" name="Text Box 28"/>
            <p:cNvSpPr txBox="1">
              <a:spLocks noChangeArrowheads="1"/>
            </p:cNvSpPr>
            <p:nvPr/>
          </p:nvSpPr>
          <p:spPr bwMode="auto">
            <a:xfrm>
              <a:off x="294" y="77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+</a:t>
              </a:r>
            </a:p>
          </p:txBody>
        </p:sp>
        <p:sp>
          <p:nvSpPr>
            <p:cNvPr id="96285" name="Text Box 29"/>
            <p:cNvSpPr txBox="1">
              <a:spLocks noChangeArrowheads="1"/>
            </p:cNvSpPr>
            <p:nvPr/>
          </p:nvSpPr>
          <p:spPr bwMode="auto">
            <a:xfrm>
              <a:off x="330" y="1182"/>
              <a:ext cx="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_</a:t>
              </a:r>
            </a:p>
          </p:txBody>
        </p:sp>
        <p:sp>
          <p:nvSpPr>
            <p:cNvPr id="96286" name="Line 30"/>
            <p:cNvSpPr>
              <a:spLocks noChangeShapeType="1"/>
            </p:cNvSpPr>
            <p:nvPr/>
          </p:nvSpPr>
          <p:spPr bwMode="auto">
            <a:xfrm flipH="1">
              <a:off x="491" y="629"/>
              <a:ext cx="0" cy="111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87" name="Text Box 31"/>
            <p:cNvSpPr txBox="1">
              <a:spLocks noChangeArrowheads="1"/>
            </p:cNvSpPr>
            <p:nvPr/>
          </p:nvSpPr>
          <p:spPr bwMode="auto">
            <a:xfrm>
              <a:off x="0" y="1045"/>
              <a:ext cx="3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/>
                <a:t>2V</a:t>
              </a:r>
            </a:p>
          </p:txBody>
        </p:sp>
        <p:sp>
          <p:nvSpPr>
            <p:cNvPr id="96288" name="Line 32"/>
            <p:cNvSpPr>
              <a:spLocks noChangeShapeType="1"/>
            </p:cNvSpPr>
            <p:nvPr/>
          </p:nvSpPr>
          <p:spPr bwMode="auto">
            <a:xfrm flipH="1">
              <a:off x="1343" y="629"/>
              <a:ext cx="2" cy="111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89" name="Rectangle 33"/>
            <p:cNvSpPr>
              <a:spLocks noChangeArrowheads="1"/>
            </p:cNvSpPr>
            <p:nvPr/>
          </p:nvSpPr>
          <p:spPr bwMode="auto">
            <a:xfrm>
              <a:off x="1292" y="1014"/>
              <a:ext cx="101" cy="269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90" name="Line 34"/>
            <p:cNvSpPr>
              <a:spLocks noChangeShapeType="1"/>
            </p:cNvSpPr>
            <p:nvPr/>
          </p:nvSpPr>
          <p:spPr bwMode="auto">
            <a:xfrm>
              <a:off x="491" y="1740"/>
              <a:ext cx="238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91" name="Line 35"/>
            <p:cNvSpPr>
              <a:spLocks noChangeShapeType="1"/>
            </p:cNvSpPr>
            <p:nvPr/>
          </p:nvSpPr>
          <p:spPr bwMode="auto">
            <a:xfrm>
              <a:off x="491" y="629"/>
              <a:ext cx="238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92" name="Rectangle 36"/>
            <p:cNvSpPr>
              <a:spLocks noChangeArrowheads="1"/>
            </p:cNvSpPr>
            <p:nvPr/>
          </p:nvSpPr>
          <p:spPr bwMode="auto">
            <a:xfrm rot="-5400000">
              <a:off x="863" y="501"/>
              <a:ext cx="108" cy="25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93" name="Line 37"/>
            <p:cNvSpPr>
              <a:spLocks noChangeShapeType="1"/>
            </p:cNvSpPr>
            <p:nvPr/>
          </p:nvSpPr>
          <p:spPr bwMode="auto">
            <a:xfrm flipH="1">
              <a:off x="2876" y="629"/>
              <a:ext cx="0" cy="111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94" name="Rectangle 38"/>
            <p:cNvSpPr>
              <a:spLocks noChangeArrowheads="1"/>
            </p:cNvSpPr>
            <p:nvPr/>
          </p:nvSpPr>
          <p:spPr bwMode="auto">
            <a:xfrm>
              <a:off x="2822" y="1029"/>
              <a:ext cx="101" cy="282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95" name="Text Box 39"/>
            <p:cNvSpPr txBox="1">
              <a:spLocks noChangeArrowheads="1"/>
            </p:cNvSpPr>
            <p:nvPr/>
          </p:nvSpPr>
          <p:spPr bwMode="auto">
            <a:xfrm>
              <a:off x="1361" y="774"/>
              <a:ext cx="2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latin typeface="宋体" panose="02010600030101010101" pitchFamily="2" charset="-122"/>
                </a:rPr>
                <a:t></a:t>
              </a:r>
              <a:endParaRPr lang="en-US" altLang="zh-CN"/>
            </a:p>
          </p:txBody>
        </p:sp>
        <p:sp>
          <p:nvSpPr>
            <p:cNvPr id="96296" name="Text Box 40"/>
            <p:cNvSpPr txBox="1">
              <a:spLocks noChangeArrowheads="1"/>
            </p:cNvSpPr>
            <p:nvPr/>
          </p:nvSpPr>
          <p:spPr bwMode="auto">
            <a:xfrm>
              <a:off x="982" y="1009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3</a:t>
              </a:r>
              <a:r>
                <a:rPr lang="en-US" altLang="zh-CN">
                  <a:latin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96297" name="Text Box 41"/>
            <p:cNvSpPr txBox="1">
              <a:spLocks noChangeArrowheads="1"/>
            </p:cNvSpPr>
            <p:nvPr/>
          </p:nvSpPr>
          <p:spPr bwMode="auto">
            <a:xfrm>
              <a:off x="1372" y="1014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2</a:t>
              </a:r>
              <a:endParaRPr lang="en-US" altLang="zh-CN" i="1"/>
            </a:p>
          </p:txBody>
        </p:sp>
        <p:sp>
          <p:nvSpPr>
            <p:cNvPr id="96298" name="Text Box 42"/>
            <p:cNvSpPr txBox="1">
              <a:spLocks noChangeArrowheads="1"/>
            </p:cNvSpPr>
            <p:nvPr/>
          </p:nvSpPr>
          <p:spPr bwMode="auto">
            <a:xfrm>
              <a:off x="1376" y="1240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+</a:t>
              </a:r>
            </a:p>
          </p:txBody>
        </p:sp>
        <p:sp>
          <p:nvSpPr>
            <p:cNvPr id="96299" name="Text Box 43"/>
            <p:cNvSpPr txBox="1">
              <a:spLocks noChangeArrowheads="1"/>
            </p:cNvSpPr>
            <p:nvPr/>
          </p:nvSpPr>
          <p:spPr bwMode="auto">
            <a:xfrm>
              <a:off x="2113" y="109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+</a:t>
              </a:r>
            </a:p>
          </p:txBody>
        </p:sp>
        <p:sp>
          <p:nvSpPr>
            <p:cNvPr id="96300" name="Text Box 44"/>
            <p:cNvSpPr txBox="1">
              <a:spLocks noChangeArrowheads="1"/>
            </p:cNvSpPr>
            <p:nvPr/>
          </p:nvSpPr>
          <p:spPr bwMode="auto">
            <a:xfrm>
              <a:off x="2154" y="1280"/>
              <a:ext cx="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3</a:t>
              </a:r>
              <a:r>
                <a:rPr lang="en-US" altLang="zh-CN" i="1"/>
                <a:t>U</a:t>
              </a:r>
              <a:r>
                <a:rPr lang="en-US" altLang="zh-CN" baseline="-25000"/>
                <a:t>2</a:t>
              </a:r>
              <a:endParaRPr lang="en-US" altLang="zh-CN" i="1"/>
            </a:p>
          </p:txBody>
        </p:sp>
        <p:sp>
          <p:nvSpPr>
            <p:cNvPr id="96301" name="Text Box 45"/>
            <p:cNvSpPr txBox="1">
              <a:spLocks noChangeArrowheads="1"/>
            </p:cNvSpPr>
            <p:nvPr/>
          </p:nvSpPr>
          <p:spPr bwMode="auto">
            <a:xfrm>
              <a:off x="2122" y="1417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–</a:t>
              </a:r>
            </a:p>
          </p:txBody>
        </p:sp>
        <p:sp>
          <p:nvSpPr>
            <p:cNvPr id="96302" name="Text Box 46"/>
            <p:cNvSpPr txBox="1">
              <a:spLocks noChangeArrowheads="1"/>
            </p:cNvSpPr>
            <p:nvPr/>
          </p:nvSpPr>
          <p:spPr bwMode="auto">
            <a:xfrm>
              <a:off x="747" y="312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1</a:t>
              </a:r>
              <a:r>
                <a:rPr lang="en-US" altLang="zh-CN">
                  <a:latin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96303" name="Rectangle 47"/>
            <p:cNvSpPr>
              <a:spLocks noChangeArrowheads="1"/>
            </p:cNvSpPr>
            <p:nvPr/>
          </p:nvSpPr>
          <p:spPr bwMode="auto">
            <a:xfrm rot="-5400000">
              <a:off x="1683" y="501"/>
              <a:ext cx="108" cy="25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304" name="Text Box 48"/>
            <p:cNvSpPr txBox="1">
              <a:spLocks noChangeArrowheads="1"/>
            </p:cNvSpPr>
            <p:nvPr/>
          </p:nvSpPr>
          <p:spPr bwMode="auto">
            <a:xfrm>
              <a:off x="1556" y="312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  <a:r>
                <a:rPr lang="en-US" altLang="zh-CN">
                  <a:latin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96305" name="Text Box 49"/>
            <p:cNvSpPr txBox="1">
              <a:spLocks noChangeArrowheads="1"/>
            </p:cNvSpPr>
            <p:nvPr/>
          </p:nvSpPr>
          <p:spPr bwMode="auto">
            <a:xfrm>
              <a:off x="2089" y="846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 1</a:t>
              </a:r>
              <a:r>
                <a:rPr lang="en-US" altLang="zh-CN">
                  <a:latin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96306" name="Text Box 50"/>
            <p:cNvSpPr txBox="1">
              <a:spLocks noChangeArrowheads="1"/>
            </p:cNvSpPr>
            <p:nvPr/>
          </p:nvSpPr>
          <p:spPr bwMode="auto">
            <a:xfrm>
              <a:off x="2897" y="1026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  <a:r>
                <a:rPr lang="en-US" altLang="zh-CN">
                  <a:latin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96307" name="Freeform 51"/>
            <p:cNvSpPr>
              <a:spLocks/>
            </p:cNvSpPr>
            <p:nvPr/>
          </p:nvSpPr>
          <p:spPr bwMode="auto">
            <a:xfrm>
              <a:off x="2106" y="630"/>
              <a:ext cx="3" cy="1116"/>
            </a:xfrm>
            <a:custGeom>
              <a:avLst/>
              <a:gdLst>
                <a:gd name="T0" fmla="*/ 0 w 3"/>
                <a:gd name="T1" fmla="*/ 1116 h 1116"/>
                <a:gd name="T2" fmla="*/ 3 w 3"/>
                <a:gd name="T3" fmla="*/ 0 h 1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" h="1116">
                  <a:moveTo>
                    <a:pt x="0" y="1116"/>
                  </a:moveTo>
                  <a:lnTo>
                    <a:pt x="3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08" name="Rectangle 52"/>
            <p:cNvSpPr>
              <a:spLocks noChangeArrowheads="1"/>
            </p:cNvSpPr>
            <p:nvPr/>
          </p:nvSpPr>
          <p:spPr bwMode="auto">
            <a:xfrm>
              <a:off x="2056" y="834"/>
              <a:ext cx="106" cy="27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309" name="AutoShape 53"/>
            <p:cNvSpPr>
              <a:spLocks noChangeArrowheads="1"/>
            </p:cNvSpPr>
            <p:nvPr/>
          </p:nvSpPr>
          <p:spPr bwMode="auto">
            <a:xfrm>
              <a:off x="2016" y="1260"/>
              <a:ext cx="180" cy="306"/>
            </a:xfrm>
            <a:prstGeom prst="diamond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10" name="Line 54"/>
            <p:cNvSpPr>
              <a:spLocks noChangeShapeType="1"/>
            </p:cNvSpPr>
            <p:nvPr/>
          </p:nvSpPr>
          <p:spPr bwMode="auto">
            <a:xfrm flipV="1">
              <a:off x="384" y="624"/>
              <a:ext cx="0" cy="22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11" name="Text Box 55"/>
            <p:cNvSpPr txBox="1">
              <a:spLocks noChangeArrowheads="1"/>
            </p:cNvSpPr>
            <p:nvPr/>
          </p:nvSpPr>
          <p:spPr bwMode="auto">
            <a:xfrm>
              <a:off x="148" y="618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endParaRPr lang="en-US" altLang="zh-CN" i="1"/>
            </a:p>
          </p:txBody>
        </p:sp>
        <p:sp>
          <p:nvSpPr>
            <p:cNvPr id="96312" name="Line 56"/>
            <p:cNvSpPr>
              <a:spLocks noChangeShapeType="1"/>
            </p:cNvSpPr>
            <p:nvPr/>
          </p:nvSpPr>
          <p:spPr bwMode="auto">
            <a:xfrm>
              <a:off x="1284" y="708"/>
              <a:ext cx="0" cy="22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13" name="Text Box 57"/>
            <p:cNvSpPr txBox="1">
              <a:spLocks noChangeArrowheads="1"/>
            </p:cNvSpPr>
            <p:nvPr/>
          </p:nvSpPr>
          <p:spPr bwMode="auto">
            <a:xfrm>
              <a:off x="1036" y="66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endParaRPr lang="en-US" altLang="zh-CN" i="1"/>
            </a:p>
          </p:txBody>
        </p:sp>
        <p:sp>
          <p:nvSpPr>
            <p:cNvPr id="96314" name="Line 58"/>
            <p:cNvSpPr>
              <a:spLocks noChangeShapeType="1"/>
            </p:cNvSpPr>
            <p:nvPr/>
          </p:nvSpPr>
          <p:spPr bwMode="auto">
            <a:xfrm rot="-5400000">
              <a:off x="1716" y="648"/>
              <a:ext cx="0" cy="22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15" name="Text Box 59"/>
            <p:cNvSpPr txBox="1">
              <a:spLocks noChangeArrowheads="1"/>
            </p:cNvSpPr>
            <p:nvPr/>
          </p:nvSpPr>
          <p:spPr bwMode="auto">
            <a:xfrm>
              <a:off x="1600" y="750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endParaRPr lang="en-US" altLang="zh-CN" i="1"/>
            </a:p>
          </p:txBody>
        </p:sp>
        <p:sp>
          <p:nvSpPr>
            <p:cNvPr id="96316" name="Line 60"/>
            <p:cNvSpPr>
              <a:spLocks noChangeShapeType="1"/>
            </p:cNvSpPr>
            <p:nvPr/>
          </p:nvSpPr>
          <p:spPr bwMode="auto">
            <a:xfrm>
              <a:off x="2232" y="672"/>
              <a:ext cx="0" cy="22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17" name="Text Box 61"/>
            <p:cNvSpPr txBox="1">
              <a:spLocks noChangeArrowheads="1"/>
            </p:cNvSpPr>
            <p:nvPr/>
          </p:nvSpPr>
          <p:spPr bwMode="auto">
            <a:xfrm>
              <a:off x="2236" y="618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4</a:t>
              </a:r>
              <a:endParaRPr lang="en-US" altLang="zh-CN" i="1"/>
            </a:p>
          </p:txBody>
        </p:sp>
        <p:sp>
          <p:nvSpPr>
            <p:cNvPr id="96318" name="Line 62"/>
            <p:cNvSpPr>
              <a:spLocks noChangeShapeType="1"/>
            </p:cNvSpPr>
            <p:nvPr/>
          </p:nvSpPr>
          <p:spPr bwMode="auto">
            <a:xfrm>
              <a:off x="2940" y="648"/>
              <a:ext cx="0" cy="22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19" name="Text Box 63"/>
            <p:cNvSpPr txBox="1">
              <a:spLocks noChangeArrowheads="1"/>
            </p:cNvSpPr>
            <p:nvPr/>
          </p:nvSpPr>
          <p:spPr bwMode="auto">
            <a:xfrm>
              <a:off x="2932" y="642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5</a:t>
              </a:r>
              <a:endParaRPr lang="en-US" altLang="zh-CN" i="1"/>
            </a:p>
          </p:txBody>
        </p:sp>
        <p:grpSp>
          <p:nvGrpSpPr>
            <p:cNvPr id="96320" name="Group 64"/>
            <p:cNvGrpSpPr>
              <a:grpSpLocks/>
            </p:cNvGrpSpPr>
            <p:nvPr/>
          </p:nvGrpSpPr>
          <p:grpSpPr bwMode="auto">
            <a:xfrm>
              <a:off x="720" y="924"/>
              <a:ext cx="312" cy="660"/>
              <a:chOff x="1020" y="1572"/>
              <a:chExt cx="312" cy="660"/>
            </a:xfrm>
          </p:grpSpPr>
          <p:sp>
            <p:nvSpPr>
              <p:cNvPr id="96321" name="Oval 65"/>
              <p:cNvSpPr>
                <a:spLocks noChangeArrowheads="1"/>
              </p:cNvSpPr>
              <p:nvPr/>
            </p:nvSpPr>
            <p:spPr bwMode="auto">
              <a:xfrm>
                <a:off x="1020" y="1572"/>
                <a:ext cx="312" cy="660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r>
                  <a:rPr lang="en-US" altLang="zh-CN" i="1"/>
                  <a:t>I</a:t>
                </a:r>
                <a:r>
                  <a:rPr lang="en-US" altLang="zh-CN" baseline="-25000"/>
                  <a:t>a</a:t>
                </a:r>
                <a:endParaRPr lang="en-US" altLang="zh-CN"/>
              </a:p>
            </p:txBody>
          </p:sp>
          <p:sp>
            <p:nvSpPr>
              <p:cNvPr id="96322" name="Line 66"/>
              <p:cNvSpPr>
                <a:spLocks noChangeShapeType="1"/>
              </p:cNvSpPr>
              <p:nvPr/>
            </p:nvSpPr>
            <p:spPr bwMode="auto">
              <a:xfrm>
                <a:off x="1332" y="1896"/>
                <a:ext cx="0" cy="10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96323" name="Group 67"/>
            <p:cNvGrpSpPr>
              <a:grpSpLocks/>
            </p:cNvGrpSpPr>
            <p:nvPr/>
          </p:nvGrpSpPr>
          <p:grpSpPr bwMode="auto">
            <a:xfrm>
              <a:off x="1632" y="924"/>
              <a:ext cx="312" cy="660"/>
              <a:chOff x="1020" y="1572"/>
              <a:chExt cx="312" cy="660"/>
            </a:xfrm>
          </p:grpSpPr>
          <p:sp>
            <p:nvSpPr>
              <p:cNvPr id="96324" name="Oval 68"/>
              <p:cNvSpPr>
                <a:spLocks noChangeArrowheads="1"/>
              </p:cNvSpPr>
              <p:nvPr/>
            </p:nvSpPr>
            <p:spPr bwMode="auto">
              <a:xfrm>
                <a:off x="1020" y="1572"/>
                <a:ext cx="312" cy="660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r>
                  <a:rPr lang="en-US" altLang="zh-CN" i="1"/>
                  <a:t>I</a:t>
                </a:r>
                <a:r>
                  <a:rPr lang="en-US" altLang="zh-CN" baseline="-25000"/>
                  <a:t>b</a:t>
                </a:r>
                <a:endParaRPr lang="en-US" altLang="zh-CN"/>
              </a:p>
            </p:txBody>
          </p:sp>
          <p:sp>
            <p:nvSpPr>
              <p:cNvPr id="96325" name="Line 69"/>
              <p:cNvSpPr>
                <a:spLocks noChangeShapeType="1"/>
              </p:cNvSpPr>
              <p:nvPr/>
            </p:nvSpPr>
            <p:spPr bwMode="auto">
              <a:xfrm>
                <a:off x="1332" y="1896"/>
                <a:ext cx="0" cy="10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96326" name="Group 70"/>
            <p:cNvGrpSpPr>
              <a:grpSpLocks/>
            </p:cNvGrpSpPr>
            <p:nvPr/>
          </p:nvGrpSpPr>
          <p:grpSpPr bwMode="auto">
            <a:xfrm>
              <a:off x="2460" y="936"/>
              <a:ext cx="312" cy="660"/>
              <a:chOff x="1020" y="1572"/>
              <a:chExt cx="312" cy="660"/>
            </a:xfrm>
          </p:grpSpPr>
          <p:sp>
            <p:nvSpPr>
              <p:cNvPr id="96327" name="Oval 71"/>
              <p:cNvSpPr>
                <a:spLocks noChangeArrowheads="1"/>
              </p:cNvSpPr>
              <p:nvPr/>
            </p:nvSpPr>
            <p:spPr bwMode="auto">
              <a:xfrm>
                <a:off x="1020" y="1572"/>
                <a:ext cx="312" cy="660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r>
                  <a:rPr lang="en-US" altLang="zh-CN" i="1"/>
                  <a:t>I</a:t>
                </a:r>
                <a:r>
                  <a:rPr lang="en-US" altLang="zh-CN" baseline="-25000"/>
                  <a:t>c</a:t>
                </a:r>
                <a:endParaRPr lang="en-US" altLang="zh-CN"/>
              </a:p>
            </p:txBody>
          </p:sp>
          <p:sp>
            <p:nvSpPr>
              <p:cNvPr id="96328" name="Line 72"/>
              <p:cNvSpPr>
                <a:spLocks noChangeShapeType="1"/>
              </p:cNvSpPr>
              <p:nvPr/>
            </p:nvSpPr>
            <p:spPr bwMode="auto">
              <a:xfrm>
                <a:off x="1332" y="1896"/>
                <a:ext cx="0" cy="10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96329" name="Text Box 73"/>
          <p:cNvSpPr txBox="1">
            <a:spLocks noChangeArrowheads="1"/>
          </p:cNvSpPr>
          <p:nvPr/>
        </p:nvSpPr>
        <p:spPr bwMode="auto">
          <a:xfrm>
            <a:off x="5200650" y="1752600"/>
            <a:ext cx="876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i="1">
                <a:solidFill>
                  <a:srgbClr val="3333FF"/>
                </a:solidFill>
              </a:rPr>
              <a:t>解</a:t>
            </a:r>
            <a:r>
              <a:rPr lang="zh-CN" altLang="en-US">
                <a:solidFill>
                  <a:srgbClr val="3333FF"/>
                </a:solidFill>
              </a:rPr>
              <a:t>：</a:t>
            </a:r>
          </a:p>
        </p:txBody>
      </p:sp>
      <p:sp>
        <p:nvSpPr>
          <p:cNvPr id="96330" name="Text Box 74"/>
          <p:cNvSpPr txBox="1">
            <a:spLocks noChangeArrowheads="1"/>
          </p:cNvSpPr>
          <p:nvPr/>
        </p:nvSpPr>
        <p:spPr bwMode="auto">
          <a:xfrm>
            <a:off x="552450" y="2838450"/>
            <a:ext cx="2800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将②代入①，得</a:t>
            </a:r>
          </a:p>
        </p:txBody>
      </p:sp>
      <p:sp>
        <p:nvSpPr>
          <p:cNvPr id="96331" name="Text Box 75"/>
          <p:cNvSpPr txBox="1">
            <a:spLocks noChangeArrowheads="1"/>
          </p:cNvSpPr>
          <p:nvPr/>
        </p:nvSpPr>
        <p:spPr bwMode="auto">
          <a:xfrm>
            <a:off x="685800" y="4400550"/>
            <a:ext cx="3309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各支路电流为：</a:t>
            </a:r>
          </a:p>
        </p:txBody>
      </p:sp>
      <p:sp>
        <p:nvSpPr>
          <p:cNvPr id="96332" name="Text Box 76"/>
          <p:cNvSpPr txBox="1">
            <a:spLocks noChangeArrowheads="1"/>
          </p:cNvSpPr>
          <p:nvPr/>
        </p:nvSpPr>
        <p:spPr bwMode="auto">
          <a:xfrm>
            <a:off x="1447800" y="4724400"/>
            <a:ext cx="647700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/>
              <a:t>= </a:t>
            </a:r>
            <a:r>
              <a:rPr lang="en-US" altLang="zh-CN" i="1"/>
              <a:t>I</a:t>
            </a:r>
            <a:r>
              <a:rPr lang="en-US" altLang="zh-CN" baseline="-25000"/>
              <a:t>a</a:t>
            </a:r>
            <a:r>
              <a:rPr lang="en-US" altLang="zh-CN"/>
              <a:t>=1.19A, 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/>
              <a:t>= </a:t>
            </a:r>
            <a:r>
              <a:rPr lang="en-US" altLang="zh-CN" i="1"/>
              <a:t>I</a:t>
            </a:r>
            <a:r>
              <a:rPr lang="en-US" altLang="zh-CN" baseline="-25000"/>
              <a:t>a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 </a:t>
            </a:r>
            <a:r>
              <a:rPr lang="en-US" altLang="zh-CN" i="1"/>
              <a:t>I</a:t>
            </a:r>
            <a:r>
              <a:rPr lang="en-US" altLang="zh-CN" baseline="-25000"/>
              <a:t>b</a:t>
            </a:r>
            <a:r>
              <a:rPr lang="en-US" altLang="zh-CN"/>
              <a:t>=0.27A, </a:t>
            </a:r>
            <a:r>
              <a:rPr lang="en-US" altLang="zh-CN" i="1"/>
              <a:t>I</a:t>
            </a:r>
            <a:r>
              <a:rPr lang="en-US" altLang="zh-CN" baseline="-25000"/>
              <a:t>3</a:t>
            </a:r>
            <a:r>
              <a:rPr lang="en-US" altLang="zh-CN"/>
              <a:t>= </a:t>
            </a:r>
            <a:r>
              <a:rPr lang="en-US" altLang="zh-CN" i="1"/>
              <a:t>I</a:t>
            </a:r>
            <a:r>
              <a:rPr lang="en-US" altLang="zh-CN" baseline="-25000"/>
              <a:t>b</a:t>
            </a:r>
            <a:r>
              <a:rPr lang="en-US" altLang="zh-CN"/>
              <a:t>=0.92A,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altLang="zh-CN" i="1"/>
              <a:t>I</a:t>
            </a:r>
            <a:r>
              <a:rPr lang="en-US" altLang="zh-CN" baseline="-25000"/>
              <a:t>4</a:t>
            </a:r>
            <a:r>
              <a:rPr lang="en-US" altLang="zh-CN"/>
              <a:t>= </a:t>
            </a:r>
            <a:r>
              <a:rPr lang="en-US" altLang="zh-CN" i="1"/>
              <a:t>I</a:t>
            </a:r>
            <a:r>
              <a:rPr lang="en-US" altLang="zh-CN" baseline="-25000"/>
              <a:t>b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 </a:t>
            </a:r>
            <a:r>
              <a:rPr lang="en-US" altLang="zh-CN" i="1"/>
              <a:t>I</a:t>
            </a:r>
            <a:r>
              <a:rPr lang="en-US" altLang="zh-CN" baseline="-25000"/>
              <a:t>c</a:t>
            </a:r>
            <a:r>
              <a:rPr lang="en-US" altLang="zh-CN"/>
              <a:t>=1.43A, </a:t>
            </a:r>
            <a:r>
              <a:rPr lang="en-US" altLang="zh-CN" i="1"/>
              <a:t>I</a:t>
            </a:r>
            <a:r>
              <a:rPr lang="en-US" altLang="zh-CN" baseline="-25000"/>
              <a:t>5</a:t>
            </a:r>
            <a:r>
              <a:rPr lang="en-US" altLang="zh-CN"/>
              <a:t>= </a:t>
            </a:r>
            <a:r>
              <a:rPr lang="en-US" altLang="zh-CN" i="1"/>
              <a:t>I</a:t>
            </a:r>
            <a:r>
              <a:rPr lang="en-US" altLang="zh-CN" baseline="-25000"/>
              <a:t>c</a:t>
            </a:r>
            <a:r>
              <a:rPr lang="en-US" altLang="zh-CN"/>
              <a:t>=–0.52A.</a:t>
            </a:r>
          </a:p>
        </p:txBody>
      </p:sp>
      <p:grpSp>
        <p:nvGrpSpPr>
          <p:cNvPr id="96333" name="Group 77"/>
          <p:cNvGrpSpPr>
            <a:grpSpLocks/>
          </p:cNvGrpSpPr>
          <p:nvPr/>
        </p:nvGrpSpPr>
        <p:grpSpPr bwMode="auto">
          <a:xfrm>
            <a:off x="3886200" y="3200400"/>
            <a:ext cx="1104900" cy="762000"/>
            <a:chOff x="2448" y="2136"/>
            <a:chExt cx="696" cy="480"/>
          </a:xfrm>
        </p:grpSpPr>
        <p:sp>
          <p:nvSpPr>
            <p:cNvPr id="96334" name="AutoShape 78"/>
            <p:cNvSpPr>
              <a:spLocks noChangeArrowheads="1"/>
            </p:cNvSpPr>
            <p:nvPr/>
          </p:nvSpPr>
          <p:spPr bwMode="auto">
            <a:xfrm>
              <a:off x="2448" y="2424"/>
              <a:ext cx="648" cy="192"/>
            </a:xfrm>
            <a:prstGeom prst="rightArrow">
              <a:avLst>
                <a:gd name="adj1" fmla="val 50000"/>
                <a:gd name="adj2" fmla="val 8437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35" name="Text Box 79"/>
            <p:cNvSpPr txBox="1">
              <a:spLocks noChangeArrowheads="1"/>
            </p:cNvSpPr>
            <p:nvPr/>
          </p:nvSpPr>
          <p:spPr bwMode="auto">
            <a:xfrm>
              <a:off x="2472" y="2136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zh-CN" altLang="en-US"/>
                <a:t>解得</a:t>
              </a:r>
            </a:p>
          </p:txBody>
        </p:sp>
      </p:grpSp>
      <p:sp>
        <p:nvSpPr>
          <p:cNvPr id="96336" name="Text Box 80"/>
          <p:cNvSpPr txBox="1">
            <a:spLocks noChangeArrowheads="1"/>
          </p:cNvSpPr>
          <p:nvPr/>
        </p:nvSpPr>
        <p:spPr bwMode="auto">
          <a:xfrm>
            <a:off x="228600" y="6019800"/>
            <a:ext cx="6858000" cy="466725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zh-CN">
                <a:solidFill>
                  <a:srgbClr val="3333FF"/>
                </a:solidFill>
              </a:rPr>
              <a:t>* </a:t>
            </a:r>
            <a:r>
              <a:rPr lang="zh-CN" altLang="en-US">
                <a:solidFill>
                  <a:srgbClr val="3333FF"/>
                </a:solidFill>
              </a:rPr>
              <a:t>由于含受控源，方程的系数矩阵一般不对称。</a:t>
            </a:r>
          </a:p>
        </p:txBody>
      </p:sp>
      <p:sp>
        <p:nvSpPr>
          <p:cNvPr id="96338" name="Rectangle 82"/>
          <p:cNvSpPr>
            <a:spLocks noChangeArrowheads="1"/>
          </p:cNvSpPr>
          <p:nvPr/>
        </p:nvSpPr>
        <p:spPr bwMode="auto">
          <a:xfrm>
            <a:off x="6511925" y="2590800"/>
            <a:ext cx="2625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i="1"/>
              <a:t>U</a:t>
            </a:r>
            <a:r>
              <a:rPr lang="en-US" altLang="zh-CN" baseline="-25000"/>
              <a:t>2</a:t>
            </a:r>
            <a:r>
              <a:rPr lang="en-US" altLang="zh-CN"/>
              <a:t>=</a:t>
            </a:r>
            <a:r>
              <a:rPr lang="zh-CN" altLang="en-US"/>
              <a:t>－</a:t>
            </a:r>
            <a:r>
              <a:rPr lang="en-US" altLang="zh-CN"/>
              <a:t>3</a:t>
            </a:r>
            <a:r>
              <a:rPr lang="zh-CN" altLang="en-US"/>
              <a:t>（</a:t>
            </a:r>
            <a:r>
              <a:rPr lang="en-US" altLang="zh-CN" i="1"/>
              <a:t>I</a:t>
            </a:r>
            <a:r>
              <a:rPr lang="en-US" altLang="zh-CN" i="1" baseline="-25000">
                <a:cs typeface="Times New Roman" panose="02020603050405020304" pitchFamily="18" charset="0"/>
              </a:rPr>
              <a:t>a </a:t>
            </a:r>
            <a:r>
              <a:rPr lang="zh-CN" altLang="en-US"/>
              <a:t>－ </a:t>
            </a:r>
            <a:r>
              <a:rPr lang="en-US" altLang="zh-CN" i="1"/>
              <a:t>I</a:t>
            </a:r>
            <a:r>
              <a:rPr lang="en-US" altLang="zh-CN" i="1" baseline="-25000">
                <a:cs typeface="Times New Roman" panose="02020603050405020304" pitchFamily="18" charset="0"/>
              </a:rPr>
              <a:t>b</a:t>
            </a:r>
            <a:r>
              <a:rPr lang="zh-CN" altLang="en-US"/>
              <a:t>）</a:t>
            </a:r>
            <a:endParaRPr lang="zh-CN" altLang="en-US" baseline="-25000"/>
          </a:p>
        </p:txBody>
      </p:sp>
      <p:grpSp>
        <p:nvGrpSpPr>
          <p:cNvPr id="96261" name="Group 5"/>
          <p:cNvGrpSpPr>
            <a:grpSpLocks/>
          </p:cNvGrpSpPr>
          <p:nvPr/>
        </p:nvGrpSpPr>
        <p:grpSpPr bwMode="auto">
          <a:xfrm>
            <a:off x="5772150" y="1447800"/>
            <a:ext cx="3098800" cy="1219200"/>
            <a:chOff x="3456" y="698"/>
            <a:chExt cx="1952" cy="768"/>
          </a:xfrm>
        </p:grpSpPr>
        <p:sp>
          <p:nvSpPr>
            <p:cNvPr id="96262" name="Text Box 6"/>
            <p:cNvSpPr txBox="1">
              <a:spLocks noChangeArrowheads="1"/>
            </p:cNvSpPr>
            <p:nvPr/>
          </p:nvSpPr>
          <p:spPr bwMode="auto">
            <a:xfrm>
              <a:off x="3878" y="698"/>
              <a:ext cx="8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4</a:t>
              </a:r>
              <a:r>
                <a:rPr lang="en-US" altLang="zh-CN" i="1"/>
                <a:t>I</a:t>
              </a:r>
              <a:r>
                <a:rPr lang="en-US" altLang="zh-CN" baseline="-25000"/>
                <a:t>a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3</a:t>
              </a:r>
              <a:r>
                <a:rPr lang="en-US" altLang="zh-CN" i="1"/>
                <a:t>I</a:t>
              </a:r>
              <a:r>
                <a:rPr lang="en-US" altLang="zh-CN" baseline="-25000"/>
                <a:t>b</a:t>
              </a:r>
              <a:r>
                <a:rPr lang="en-US" altLang="zh-CN"/>
                <a:t>=2</a:t>
              </a:r>
            </a:p>
          </p:txBody>
        </p:sp>
        <p:sp>
          <p:nvSpPr>
            <p:cNvPr id="96263" name="Text Box 7"/>
            <p:cNvSpPr txBox="1">
              <a:spLocks noChangeArrowheads="1"/>
            </p:cNvSpPr>
            <p:nvPr/>
          </p:nvSpPr>
          <p:spPr bwMode="auto">
            <a:xfrm>
              <a:off x="3878" y="938"/>
              <a:ext cx="15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3</a:t>
              </a:r>
              <a:r>
                <a:rPr lang="en-US" altLang="zh-CN" i="1"/>
                <a:t>I</a:t>
              </a:r>
              <a:r>
                <a:rPr lang="en-US" altLang="zh-CN" baseline="-25000"/>
                <a:t>a</a:t>
              </a:r>
              <a:r>
                <a:rPr lang="en-US" altLang="zh-CN"/>
                <a:t>+6</a:t>
              </a:r>
              <a:r>
                <a:rPr lang="en-US" altLang="zh-CN" i="1"/>
                <a:t>I</a:t>
              </a:r>
              <a:r>
                <a:rPr lang="en-US" altLang="zh-CN" baseline="-25000"/>
                <a:t>b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I</a:t>
              </a:r>
              <a:r>
                <a:rPr lang="en-US" altLang="zh-CN" baseline="-25000"/>
                <a:t>c</a:t>
              </a:r>
              <a:r>
                <a:rPr lang="en-US" altLang="zh-CN"/>
                <a:t>=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3</a:t>
              </a:r>
              <a:r>
                <a:rPr lang="en-US" altLang="zh-CN" i="1"/>
                <a:t>U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96264" name="Text Box 8"/>
            <p:cNvSpPr txBox="1">
              <a:spLocks noChangeArrowheads="1"/>
            </p:cNvSpPr>
            <p:nvPr/>
          </p:nvSpPr>
          <p:spPr bwMode="auto">
            <a:xfrm>
              <a:off x="3878" y="1178"/>
              <a:ext cx="11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I</a:t>
              </a:r>
              <a:r>
                <a:rPr lang="en-US" altLang="zh-CN" baseline="-25000"/>
                <a:t>b</a:t>
              </a:r>
              <a:r>
                <a:rPr lang="en-US" altLang="zh-CN"/>
                <a:t>+3</a:t>
              </a:r>
              <a:r>
                <a:rPr lang="en-US" altLang="zh-CN" i="1"/>
                <a:t>I</a:t>
              </a:r>
              <a:r>
                <a:rPr lang="en-US" altLang="zh-CN" baseline="-25000"/>
                <a:t>c</a:t>
              </a:r>
              <a:r>
                <a:rPr lang="en-US" altLang="zh-CN"/>
                <a:t>=3</a:t>
              </a:r>
              <a:r>
                <a:rPr lang="en-US" altLang="zh-CN" i="1"/>
                <a:t>U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96265" name="AutoShape 9"/>
            <p:cNvSpPr>
              <a:spLocks/>
            </p:cNvSpPr>
            <p:nvPr/>
          </p:nvSpPr>
          <p:spPr bwMode="auto">
            <a:xfrm>
              <a:off x="3840" y="816"/>
              <a:ext cx="48" cy="576"/>
            </a:xfrm>
            <a:prstGeom prst="leftBrace">
              <a:avLst>
                <a:gd name="adj1" fmla="val 100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66" name="Rectangle 10"/>
            <p:cNvSpPr>
              <a:spLocks noChangeArrowheads="1"/>
            </p:cNvSpPr>
            <p:nvPr/>
          </p:nvSpPr>
          <p:spPr bwMode="auto">
            <a:xfrm>
              <a:off x="3456" y="960"/>
              <a:ext cx="3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 ①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6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6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6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6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96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96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4" dur="5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9" dur="500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6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6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6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6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9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6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6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6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6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3" dur="500"/>
                                        <p:tgtEl>
                                          <p:spTgt spid="96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6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6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300" fill="hold"/>
                                        <p:tgtEl>
                                          <p:spTgt spid="96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300" fill="hold"/>
                                        <p:tgtEl>
                                          <p:spTgt spid="96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6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6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6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96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6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6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4" dur="300"/>
                                        <p:tgtEl>
                                          <p:spTgt spid="9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 autoUpdateAnimBg="0"/>
      <p:bldP spid="96259" grpId="0" autoUpdateAnimBg="0"/>
      <p:bldP spid="96260" grpId="0" autoUpdateAnimBg="0"/>
      <p:bldP spid="96278" grpId="0" autoUpdateAnimBg="0"/>
      <p:bldP spid="96279" grpId="0" autoUpdateAnimBg="0"/>
      <p:bldP spid="96280" grpId="0" autoUpdateAnimBg="0"/>
      <p:bldP spid="96281" grpId="0" autoUpdateAnimBg="0"/>
      <p:bldP spid="96329" grpId="0" autoUpdateAnimBg="0"/>
      <p:bldP spid="96330" grpId="0" autoUpdateAnimBg="0"/>
      <p:bldP spid="96331" grpId="0" autoUpdateAnimBg="0"/>
      <p:bldP spid="96332" grpId="0" autoUpdateAnimBg="0"/>
      <p:bldP spid="96336" grpId="0" animBg="1" autoUpdateAnimBg="0"/>
      <p:bldP spid="9633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/>
          <p:cNvSpPr txBox="1">
            <a:spLocks noChangeArrowheads="1"/>
          </p:cNvSpPr>
          <p:nvPr/>
        </p:nvSpPr>
        <p:spPr bwMode="auto">
          <a:xfrm>
            <a:off x="228600" y="1905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3333FF"/>
                </a:solidFill>
              </a:rPr>
              <a:t>例</a:t>
            </a:r>
            <a:r>
              <a:rPr lang="en-US" altLang="zh-CN">
                <a:solidFill>
                  <a:srgbClr val="3333FF"/>
                </a:solidFill>
              </a:rPr>
              <a:t>3.</a:t>
            </a:r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990600" y="190500"/>
            <a:ext cx="7469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列写含有理想电流源支路的电路的回路电流方程。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806450" y="3730625"/>
            <a:ext cx="68103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FF0000"/>
                </a:solidFill>
              </a:rPr>
              <a:t>方法</a:t>
            </a:r>
            <a:r>
              <a:rPr lang="en-US" altLang="zh-CN">
                <a:solidFill>
                  <a:srgbClr val="FF0000"/>
                </a:solidFill>
              </a:rPr>
              <a:t>1</a:t>
            </a:r>
            <a:r>
              <a:rPr lang="zh-CN" altLang="en-US"/>
              <a:t>： </a:t>
            </a:r>
            <a:r>
              <a:rPr lang="zh-CN" altLang="en-US">
                <a:solidFill>
                  <a:srgbClr val="3333FF"/>
                </a:solidFill>
              </a:rPr>
              <a:t>引入电流源电压为变量，增加回路电流和</a:t>
            </a:r>
          </a:p>
          <a:p>
            <a:pPr algn="l" eaLnBrk="1" hangingPunct="1"/>
            <a:r>
              <a:rPr lang="zh-CN" altLang="en-US">
                <a:solidFill>
                  <a:srgbClr val="3333FF"/>
                </a:solidFill>
              </a:rPr>
              <a:t>                 电流源电流的关系方程。</a:t>
            </a:r>
          </a:p>
        </p:txBody>
      </p:sp>
      <p:grpSp>
        <p:nvGrpSpPr>
          <p:cNvPr id="97285" name="Group 5"/>
          <p:cNvGrpSpPr>
            <a:grpSpLocks/>
          </p:cNvGrpSpPr>
          <p:nvPr/>
        </p:nvGrpSpPr>
        <p:grpSpPr bwMode="auto">
          <a:xfrm>
            <a:off x="2247900" y="4533900"/>
            <a:ext cx="4319588" cy="1866900"/>
            <a:chOff x="3120" y="1082"/>
            <a:chExt cx="2721" cy="1176"/>
          </a:xfrm>
        </p:grpSpPr>
        <p:sp>
          <p:nvSpPr>
            <p:cNvPr id="97286" name="Text Box 6"/>
            <p:cNvSpPr txBox="1">
              <a:spLocks noChangeArrowheads="1"/>
            </p:cNvSpPr>
            <p:nvPr/>
          </p:nvSpPr>
          <p:spPr bwMode="auto">
            <a:xfrm>
              <a:off x="3216" y="1082"/>
              <a:ext cx="23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(</a:t>
              </a:r>
              <a:r>
                <a:rPr lang="en-US" altLang="zh-CN" i="1"/>
                <a:t>R</a:t>
              </a:r>
              <a:r>
                <a:rPr lang="en-US" altLang="zh-CN" baseline="-25000"/>
                <a:t>1</a:t>
              </a:r>
              <a:r>
                <a:rPr lang="en-US" altLang="zh-CN"/>
                <a:t>+</a:t>
              </a:r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r>
                <a:rPr lang="en-US" altLang="zh-CN"/>
                <a:t>)</a:t>
              </a:r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r>
                <a:rPr lang="en-US" altLang="zh-CN"/>
                <a:t>=</a:t>
              </a:r>
              <a:r>
                <a:rPr lang="en-US" altLang="zh-CN" i="1"/>
                <a:t>U</a:t>
              </a:r>
              <a:r>
                <a:rPr lang="en-US" altLang="zh-CN" baseline="-25000"/>
                <a:t>S1</a:t>
              </a:r>
              <a:r>
                <a:rPr lang="en-US" altLang="zh-CN" i="1"/>
                <a:t>+U</a:t>
              </a:r>
              <a:r>
                <a:rPr lang="en-US" altLang="zh-CN" baseline="-25000"/>
                <a:t>S2</a:t>
              </a:r>
              <a:r>
                <a:rPr lang="en-US" altLang="zh-CN" i="1"/>
                <a:t>+U</a:t>
              </a:r>
              <a:r>
                <a:rPr lang="en-US" altLang="zh-CN" baseline="-25000"/>
                <a:t>i</a:t>
              </a:r>
              <a:endParaRPr lang="en-US" altLang="zh-CN"/>
            </a:p>
          </p:txBody>
        </p:sp>
        <p:sp>
          <p:nvSpPr>
            <p:cNvPr id="97287" name="Text Box 7"/>
            <p:cNvSpPr txBox="1">
              <a:spLocks noChangeArrowheads="1"/>
            </p:cNvSpPr>
            <p:nvPr/>
          </p:nvSpPr>
          <p:spPr bwMode="auto">
            <a:xfrm>
              <a:off x="3216" y="1380"/>
              <a:ext cx="26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r>
                <a:rPr lang="en-US" altLang="zh-CN" i="1"/>
                <a:t>+</a:t>
              </a:r>
              <a:r>
                <a:rPr lang="en-US" altLang="zh-CN"/>
                <a:t>(</a:t>
              </a:r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r>
                <a:rPr lang="en-US" altLang="zh-CN" i="1"/>
                <a:t>+R</a:t>
              </a:r>
              <a:r>
                <a:rPr lang="en-US" altLang="zh-CN" baseline="-25000"/>
                <a:t>4</a:t>
              </a:r>
              <a:r>
                <a:rPr lang="en-US" altLang="zh-CN" i="1"/>
                <a:t>+R</a:t>
              </a:r>
              <a:r>
                <a:rPr lang="en-US" altLang="zh-CN" baseline="-25000"/>
                <a:t>5</a:t>
              </a:r>
              <a:r>
                <a:rPr lang="en-US" altLang="zh-CN"/>
                <a:t>)</a:t>
              </a:r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R</a:t>
              </a:r>
              <a:r>
                <a:rPr lang="en-US" altLang="zh-CN" baseline="-25000"/>
                <a:t>4</a:t>
              </a:r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r>
                <a:rPr lang="en-US" altLang="zh-CN" i="1"/>
                <a:t>=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U</a:t>
              </a:r>
              <a:r>
                <a:rPr lang="en-US" altLang="zh-CN" baseline="-25000"/>
                <a:t>S2</a:t>
              </a:r>
              <a:endParaRPr lang="en-US" altLang="zh-CN" i="1"/>
            </a:p>
          </p:txBody>
        </p:sp>
        <p:sp>
          <p:nvSpPr>
            <p:cNvPr id="97288" name="Text Box 8"/>
            <p:cNvSpPr txBox="1">
              <a:spLocks noChangeArrowheads="1"/>
            </p:cNvSpPr>
            <p:nvPr/>
          </p:nvSpPr>
          <p:spPr bwMode="auto">
            <a:xfrm>
              <a:off x="3216" y="1658"/>
              <a:ext cx="17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R</a:t>
              </a:r>
              <a:r>
                <a:rPr lang="en-US" altLang="zh-CN" baseline="-25000"/>
                <a:t>4</a:t>
              </a:r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r>
                <a:rPr lang="en-US" altLang="zh-CN" i="1"/>
                <a:t>+</a:t>
              </a:r>
              <a:r>
                <a:rPr lang="en-US" altLang="zh-CN"/>
                <a:t>(</a:t>
              </a:r>
              <a:r>
                <a:rPr lang="en-US" altLang="zh-CN" i="1"/>
                <a:t>R</a:t>
              </a:r>
              <a:r>
                <a:rPr lang="en-US" altLang="zh-CN" baseline="-25000"/>
                <a:t>3</a:t>
              </a:r>
              <a:r>
                <a:rPr lang="en-US" altLang="zh-CN" i="1"/>
                <a:t>+R</a:t>
              </a:r>
              <a:r>
                <a:rPr lang="en-US" altLang="zh-CN" baseline="-25000"/>
                <a:t>4</a:t>
              </a:r>
              <a:r>
                <a:rPr lang="en-US" altLang="zh-CN"/>
                <a:t>)</a:t>
              </a:r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r>
                <a:rPr lang="en-US" altLang="zh-CN" i="1"/>
                <a:t>=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U</a:t>
              </a:r>
              <a:r>
                <a:rPr lang="en-US" altLang="zh-CN" baseline="-25000"/>
                <a:t>i</a:t>
              </a:r>
              <a:endParaRPr lang="en-US" altLang="zh-CN" i="1"/>
            </a:p>
          </p:txBody>
        </p:sp>
        <p:sp>
          <p:nvSpPr>
            <p:cNvPr id="97289" name="Text Box 9"/>
            <p:cNvSpPr txBox="1">
              <a:spLocks noChangeArrowheads="1"/>
            </p:cNvSpPr>
            <p:nvPr/>
          </p:nvSpPr>
          <p:spPr bwMode="auto">
            <a:xfrm>
              <a:off x="3216" y="1970"/>
              <a:ext cx="7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S</a:t>
              </a:r>
              <a:r>
                <a:rPr lang="en-US" altLang="zh-CN" i="1"/>
                <a:t>=I</a:t>
              </a:r>
              <a:r>
                <a:rPr lang="en-US" altLang="zh-CN" baseline="-25000"/>
                <a:t>1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endParaRPr lang="en-US" altLang="zh-CN" i="1"/>
            </a:p>
          </p:txBody>
        </p:sp>
        <p:sp>
          <p:nvSpPr>
            <p:cNvPr id="97290" name="AutoShape 10"/>
            <p:cNvSpPr>
              <a:spLocks/>
            </p:cNvSpPr>
            <p:nvPr/>
          </p:nvSpPr>
          <p:spPr bwMode="auto">
            <a:xfrm>
              <a:off x="3120" y="1200"/>
              <a:ext cx="96" cy="960"/>
            </a:xfrm>
            <a:prstGeom prst="leftBrace">
              <a:avLst>
                <a:gd name="adj1" fmla="val 83333"/>
                <a:gd name="adj2" fmla="val 5125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7291" name="Group 11"/>
          <p:cNvGrpSpPr>
            <a:grpSpLocks/>
          </p:cNvGrpSpPr>
          <p:nvPr/>
        </p:nvGrpSpPr>
        <p:grpSpPr bwMode="auto">
          <a:xfrm>
            <a:off x="3048000" y="2495550"/>
            <a:ext cx="590550" cy="800100"/>
            <a:chOff x="960" y="3660"/>
            <a:chExt cx="456" cy="456"/>
          </a:xfrm>
        </p:grpSpPr>
        <p:sp>
          <p:nvSpPr>
            <p:cNvPr id="97292" name="Oval 12"/>
            <p:cNvSpPr>
              <a:spLocks noChangeArrowheads="1"/>
            </p:cNvSpPr>
            <p:nvPr/>
          </p:nvSpPr>
          <p:spPr bwMode="auto">
            <a:xfrm>
              <a:off x="960" y="3660"/>
              <a:ext cx="456" cy="45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sp>
          <p:nvSpPr>
            <p:cNvPr id="97293" name="Line 13"/>
            <p:cNvSpPr>
              <a:spLocks noChangeShapeType="1"/>
            </p:cNvSpPr>
            <p:nvPr/>
          </p:nvSpPr>
          <p:spPr bwMode="auto">
            <a:xfrm flipH="1">
              <a:off x="1152" y="4116"/>
              <a:ext cx="72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7294" name="Group 14"/>
          <p:cNvGrpSpPr>
            <a:grpSpLocks/>
          </p:cNvGrpSpPr>
          <p:nvPr/>
        </p:nvGrpSpPr>
        <p:grpSpPr bwMode="auto">
          <a:xfrm>
            <a:off x="4724400" y="2324100"/>
            <a:ext cx="590550" cy="876300"/>
            <a:chOff x="2088" y="3588"/>
            <a:chExt cx="324" cy="552"/>
          </a:xfrm>
        </p:grpSpPr>
        <p:sp>
          <p:nvSpPr>
            <p:cNvPr id="97295" name="Oval 15"/>
            <p:cNvSpPr>
              <a:spLocks noChangeArrowheads="1"/>
            </p:cNvSpPr>
            <p:nvPr/>
          </p:nvSpPr>
          <p:spPr bwMode="auto">
            <a:xfrm>
              <a:off x="2088" y="3588"/>
              <a:ext cx="324" cy="552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97296" name="Line 16"/>
            <p:cNvSpPr>
              <a:spLocks noChangeShapeType="1"/>
            </p:cNvSpPr>
            <p:nvPr/>
          </p:nvSpPr>
          <p:spPr bwMode="auto">
            <a:xfrm>
              <a:off x="2412" y="3864"/>
              <a:ext cx="0" cy="8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7297" name="Group 17"/>
          <p:cNvGrpSpPr>
            <a:grpSpLocks/>
          </p:cNvGrpSpPr>
          <p:nvPr/>
        </p:nvGrpSpPr>
        <p:grpSpPr bwMode="auto">
          <a:xfrm>
            <a:off x="3695700" y="1219200"/>
            <a:ext cx="1371600" cy="361950"/>
            <a:chOff x="1284" y="2844"/>
            <a:chExt cx="864" cy="228"/>
          </a:xfrm>
        </p:grpSpPr>
        <p:sp>
          <p:nvSpPr>
            <p:cNvPr id="97298" name="Oval 18"/>
            <p:cNvSpPr>
              <a:spLocks noChangeArrowheads="1"/>
            </p:cNvSpPr>
            <p:nvPr/>
          </p:nvSpPr>
          <p:spPr bwMode="auto">
            <a:xfrm>
              <a:off x="1284" y="2844"/>
              <a:ext cx="864" cy="2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endParaRPr lang="en-US" altLang="zh-CN"/>
            </a:p>
          </p:txBody>
        </p:sp>
        <p:sp>
          <p:nvSpPr>
            <p:cNvPr id="97299" name="Line 19"/>
            <p:cNvSpPr>
              <a:spLocks noChangeShapeType="1"/>
            </p:cNvSpPr>
            <p:nvPr/>
          </p:nvSpPr>
          <p:spPr bwMode="auto">
            <a:xfrm flipH="1">
              <a:off x="1608" y="3072"/>
              <a:ext cx="192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7300" name="Group 20"/>
          <p:cNvGrpSpPr>
            <a:grpSpLocks/>
          </p:cNvGrpSpPr>
          <p:nvPr/>
        </p:nvGrpSpPr>
        <p:grpSpPr bwMode="auto">
          <a:xfrm>
            <a:off x="1943100" y="495300"/>
            <a:ext cx="4298950" cy="3048000"/>
            <a:chOff x="300" y="420"/>
            <a:chExt cx="2708" cy="1920"/>
          </a:xfrm>
        </p:grpSpPr>
        <p:sp>
          <p:nvSpPr>
            <p:cNvPr id="97301" name="Oval 21"/>
            <p:cNvSpPr>
              <a:spLocks noChangeArrowheads="1"/>
            </p:cNvSpPr>
            <p:nvPr/>
          </p:nvSpPr>
          <p:spPr bwMode="auto">
            <a:xfrm>
              <a:off x="1653" y="1864"/>
              <a:ext cx="288" cy="28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7302" name="Text Box 22"/>
            <p:cNvSpPr txBox="1">
              <a:spLocks noChangeArrowheads="1"/>
            </p:cNvSpPr>
            <p:nvPr/>
          </p:nvSpPr>
          <p:spPr bwMode="auto">
            <a:xfrm>
              <a:off x="1516" y="157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_</a:t>
              </a:r>
            </a:p>
          </p:txBody>
        </p:sp>
        <p:sp>
          <p:nvSpPr>
            <p:cNvPr id="97303" name="Oval 23"/>
            <p:cNvSpPr>
              <a:spLocks noChangeArrowheads="1"/>
            </p:cNvSpPr>
            <p:nvPr/>
          </p:nvSpPr>
          <p:spPr bwMode="auto">
            <a:xfrm>
              <a:off x="672" y="1516"/>
              <a:ext cx="288" cy="28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7304" name="Text Box 24"/>
            <p:cNvSpPr txBox="1">
              <a:spLocks noChangeArrowheads="1"/>
            </p:cNvSpPr>
            <p:nvPr/>
          </p:nvSpPr>
          <p:spPr bwMode="auto">
            <a:xfrm>
              <a:off x="543" y="128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+</a:t>
              </a:r>
            </a:p>
          </p:txBody>
        </p:sp>
        <p:sp>
          <p:nvSpPr>
            <p:cNvPr id="97305" name="Text Box 25"/>
            <p:cNvSpPr txBox="1">
              <a:spLocks noChangeArrowheads="1"/>
            </p:cNvSpPr>
            <p:nvPr/>
          </p:nvSpPr>
          <p:spPr bwMode="auto">
            <a:xfrm>
              <a:off x="556" y="161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_</a:t>
              </a:r>
            </a:p>
          </p:txBody>
        </p:sp>
        <p:grpSp>
          <p:nvGrpSpPr>
            <p:cNvPr id="97306" name="Group 26"/>
            <p:cNvGrpSpPr>
              <a:grpSpLocks/>
            </p:cNvGrpSpPr>
            <p:nvPr/>
          </p:nvGrpSpPr>
          <p:grpSpPr bwMode="auto">
            <a:xfrm rot="5400000">
              <a:off x="1151" y="1187"/>
              <a:ext cx="288" cy="288"/>
              <a:chOff x="2304" y="2304"/>
              <a:chExt cx="288" cy="288"/>
            </a:xfrm>
          </p:grpSpPr>
          <p:sp>
            <p:nvSpPr>
              <p:cNvPr id="97307" name="Oval 27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7308" name="Line 28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7309" name="Line 29"/>
            <p:cNvSpPr>
              <a:spLocks noChangeShapeType="1"/>
            </p:cNvSpPr>
            <p:nvPr/>
          </p:nvSpPr>
          <p:spPr bwMode="auto">
            <a:xfrm rot="5400000">
              <a:off x="983" y="11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10" name="Line 30"/>
            <p:cNvSpPr>
              <a:spLocks noChangeShapeType="1"/>
            </p:cNvSpPr>
            <p:nvPr/>
          </p:nvSpPr>
          <p:spPr bwMode="auto">
            <a:xfrm rot="5400000" flipV="1">
              <a:off x="1547" y="1307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11" name="Line 31"/>
            <p:cNvSpPr>
              <a:spLocks noChangeShapeType="1"/>
            </p:cNvSpPr>
            <p:nvPr/>
          </p:nvSpPr>
          <p:spPr bwMode="auto">
            <a:xfrm>
              <a:off x="816" y="756"/>
              <a:ext cx="0" cy="15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12" name="Line 32"/>
            <p:cNvSpPr>
              <a:spLocks noChangeShapeType="1"/>
            </p:cNvSpPr>
            <p:nvPr/>
          </p:nvSpPr>
          <p:spPr bwMode="auto">
            <a:xfrm>
              <a:off x="1440" y="1332"/>
              <a:ext cx="1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13" name="Line 33"/>
            <p:cNvSpPr>
              <a:spLocks noChangeShapeType="1"/>
            </p:cNvSpPr>
            <p:nvPr/>
          </p:nvSpPr>
          <p:spPr bwMode="auto">
            <a:xfrm>
              <a:off x="1800" y="1332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14" name="Line 34"/>
            <p:cNvSpPr>
              <a:spLocks noChangeShapeType="1"/>
            </p:cNvSpPr>
            <p:nvPr/>
          </p:nvSpPr>
          <p:spPr bwMode="auto">
            <a:xfrm>
              <a:off x="816" y="2292"/>
              <a:ext cx="18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15" name="Rectangle 35"/>
            <p:cNvSpPr>
              <a:spLocks noChangeArrowheads="1"/>
            </p:cNvSpPr>
            <p:nvPr/>
          </p:nvSpPr>
          <p:spPr bwMode="auto">
            <a:xfrm>
              <a:off x="756" y="190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7316" name="Rectangle 36"/>
            <p:cNvSpPr>
              <a:spLocks noChangeArrowheads="1"/>
            </p:cNvSpPr>
            <p:nvPr/>
          </p:nvSpPr>
          <p:spPr bwMode="auto">
            <a:xfrm>
              <a:off x="1740" y="142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7317" name="Line 37"/>
            <p:cNvSpPr>
              <a:spLocks noChangeShapeType="1"/>
            </p:cNvSpPr>
            <p:nvPr/>
          </p:nvSpPr>
          <p:spPr bwMode="auto">
            <a:xfrm flipV="1">
              <a:off x="2640" y="756"/>
              <a:ext cx="0" cy="15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18" name="Rectangle 38"/>
            <p:cNvSpPr>
              <a:spLocks noChangeArrowheads="1"/>
            </p:cNvSpPr>
            <p:nvPr/>
          </p:nvSpPr>
          <p:spPr bwMode="auto">
            <a:xfrm>
              <a:off x="2580" y="1632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7319" name="Line 39"/>
            <p:cNvSpPr>
              <a:spLocks noChangeShapeType="1"/>
            </p:cNvSpPr>
            <p:nvPr/>
          </p:nvSpPr>
          <p:spPr bwMode="auto">
            <a:xfrm>
              <a:off x="816" y="768"/>
              <a:ext cx="18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20" name="Rectangle 40"/>
            <p:cNvSpPr>
              <a:spLocks noChangeArrowheads="1"/>
            </p:cNvSpPr>
            <p:nvPr/>
          </p:nvSpPr>
          <p:spPr bwMode="auto">
            <a:xfrm rot="-5400000">
              <a:off x="1716" y="624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7321" name="Text Box 41"/>
            <p:cNvSpPr txBox="1">
              <a:spLocks noChangeArrowheads="1"/>
            </p:cNvSpPr>
            <p:nvPr/>
          </p:nvSpPr>
          <p:spPr bwMode="auto">
            <a:xfrm>
              <a:off x="300" y="1524"/>
              <a:ext cx="3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S1</a:t>
              </a:r>
              <a:endParaRPr lang="en-US" altLang="zh-CN"/>
            </a:p>
          </p:txBody>
        </p:sp>
        <p:sp>
          <p:nvSpPr>
            <p:cNvPr id="97322" name="Text Box 42"/>
            <p:cNvSpPr txBox="1">
              <a:spLocks noChangeArrowheads="1"/>
            </p:cNvSpPr>
            <p:nvPr/>
          </p:nvSpPr>
          <p:spPr bwMode="auto">
            <a:xfrm>
              <a:off x="1296" y="1848"/>
              <a:ext cx="3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S2</a:t>
              </a:r>
              <a:endParaRPr lang="en-US" altLang="zh-CN"/>
            </a:p>
          </p:txBody>
        </p:sp>
        <p:sp>
          <p:nvSpPr>
            <p:cNvPr id="97323" name="Text Box 43"/>
            <p:cNvSpPr txBox="1">
              <a:spLocks noChangeArrowheads="1"/>
            </p:cNvSpPr>
            <p:nvPr/>
          </p:nvSpPr>
          <p:spPr bwMode="auto">
            <a:xfrm>
              <a:off x="432" y="1908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sp>
          <p:nvSpPr>
            <p:cNvPr id="97324" name="Text Box 44"/>
            <p:cNvSpPr txBox="1">
              <a:spLocks noChangeArrowheads="1"/>
            </p:cNvSpPr>
            <p:nvPr/>
          </p:nvSpPr>
          <p:spPr bwMode="auto">
            <a:xfrm>
              <a:off x="1464" y="1428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97325" name="Text Box 45"/>
            <p:cNvSpPr txBox="1">
              <a:spLocks noChangeArrowheads="1"/>
            </p:cNvSpPr>
            <p:nvPr/>
          </p:nvSpPr>
          <p:spPr bwMode="auto">
            <a:xfrm>
              <a:off x="2700" y="1620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5</a:t>
              </a:r>
              <a:endParaRPr lang="en-US" altLang="zh-CN"/>
            </a:p>
          </p:txBody>
        </p:sp>
        <p:sp>
          <p:nvSpPr>
            <p:cNvPr id="97326" name="Text Box 46"/>
            <p:cNvSpPr txBox="1">
              <a:spLocks noChangeArrowheads="1"/>
            </p:cNvSpPr>
            <p:nvPr/>
          </p:nvSpPr>
          <p:spPr bwMode="auto">
            <a:xfrm>
              <a:off x="1623" y="420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3</a:t>
              </a:r>
              <a:endParaRPr lang="en-US" altLang="zh-CN"/>
            </a:p>
          </p:txBody>
        </p:sp>
        <p:sp>
          <p:nvSpPr>
            <p:cNvPr id="97327" name="Text Box 47"/>
            <p:cNvSpPr txBox="1">
              <a:spLocks noChangeArrowheads="1"/>
            </p:cNvSpPr>
            <p:nvPr/>
          </p:nvSpPr>
          <p:spPr bwMode="auto">
            <a:xfrm>
              <a:off x="2151" y="996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4</a:t>
              </a:r>
              <a:endParaRPr lang="en-US" altLang="zh-CN"/>
            </a:p>
          </p:txBody>
        </p:sp>
        <p:sp>
          <p:nvSpPr>
            <p:cNvPr id="97328" name="Rectangle 48"/>
            <p:cNvSpPr>
              <a:spLocks noChangeArrowheads="1"/>
            </p:cNvSpPr>
            <p:nvPr/>
          </p:nvSpPr>
          <p:spPr bwMode="auto">
            <a:xfrm rot="-5400000">
              <a:off x="2244" y="118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7329" name="Text Box 49"/>
            <p:cNvSpPr txBox="1">
              <a:spLocks noChangeArrowheads="1"/>
            </p:cNvSpPr>
            <p:nvPr/>
          </p:nvSpPr>
          <p:spPr bwMode="auto">
            <a:xfrm>
              <a:off x="1190" y="1428"/>
              <a:ext cx="2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S</a:t>
              </a:r>
              <a:endParaRPr lang="en-US" altLang="zh-CN"/>
            </a:p>
          </p:txBody>
        </p:sp>
        <p:sp>
          <p:nvSpPr>
            <p:cNvPr id="97330" name="Text Box 50"/>
            <p:cNvSpPr txBox="1">
              <a:spLocks noChangeArrowheads="1"/>
            </p:cNvSpPr>
            <p:nvPr/>
          </p:nvSpPr>
          <p:spPr bwMode="auto">
            <a:xfrm>
              <a:off x="912" y="93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_</a:t>
              </a:r>
            </a:p>
          </p:txBody>
        </p:sp>
        <p:sp>
          <p:nvSpPr>
            <p:cNvPr id="97331" name="Text Box 51"/>
            <p:cNvSpPr txBox="1">
              <a:spLocks noChangeArrowheads="1"/>
            </p:cNvSpPr>
            <p:nvPr/>
          </p:nvSpPr>
          <p:spPr bwMode="auto">
            <a:xfrm>
              <a:off x="1454" y="104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+</a:t>
              </a:r>
            </a:p>
          </p:txBody>
        </p:sp>
        <p:sp>
          <p:nvSpPr>
            <p:cNvPr id="97332" name="Text Box 52"/>
            <p:cNvSpPr txBox="1">
              <a:spLocks noChangeArrowheads="1"/>
            </p:cNvSpPr>
            <p:nvPr/>
          </p:nvSpPr>
          <p:spPr bwMode="auto">
            <a:xfrm>
              <a:off x="1142" y="912"/>
              <a:ext cx="2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i</a:t>
              </a:r>
              <a:endParaRPr lang="en-US" altLang="zh-CN"/>
            </a:p>
          </p:txBody>
        </p:sp>
        <p:sp>
          <p:nvSpPr>
            <p:cNvPr id="97333" name="Text Box 53"/>
            <p:cNvSpPr txBox="1">
              <a:spLocks noChangeArrowheads="1"/>
            </p:cNvSpPr>
            <p:nvPr/>
          </p:nvSpPr>
          <p:spPr bwMode="auto">
            <a:xfrm>
              <a:off x="1515" y="205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+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97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3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7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7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7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7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7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7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 autoUpdateAnimBg="0"/>
      <p:bldP spid="97283" grpId="0" autoUpdateAnimBg="0"/>
      <p:bldP spid="97284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2"/>
          <p:cNvSpPr txBox="1">
            <a:spLocks noChangeArrowheads="1"/>
          </p:cNvSpPr>
          <p:nvPr/>
        </p:nvSpPr>
        <p:spPr bwMode="auto">
          <a:xfrm>
            <a:off x="558800" y="401638"/>
            <a:ext cx="67532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FF0000"/>
                </a:solidFill>
              </a:rPr>
              <a:t>方法</a:t>
            </a:r>
            <a:r>
              <a:rPr lang="en-US" altLang="zh-CN">
                <a:solidFill>
                  <a:srgbClr val="FF0000"/>
                </a:solidFill>
              </a:rPr>
              <a:t>2</a:t>
            </a:r>
            <a:r>
              <a:rPr lang="zh-CN" altLang="en-US">
                <a:solidFill>
                  <a:srgbClr val="FF0000"/>
                </a:solidFill>
              </a:rPr>
              <a:t>：</a:t>
            </a:r>
            <a:r>
              <a:rPr lang="zh-CN" altLang="en-US">
                <a:solidFill>
                  <a:srgbClr val="3333FF"/>
                </a:solidFill>
              </a:rPr>
              <a:t>选取独立回路时，使理想电流源支路仅仅</a:t>
            </a:r>
          </a:p>
          <a:p>
            <a:pPr algn="l" eaLnBrk="1" hangingPunct="1"/>
            <a:r>
              <a:rPr lang="zh-CN" altLang="en-US">
                <a:solidFill>
                  <a:srgbClr val="3333FF"/>
                </a:solidFill>
              </a:rPr>
              <a:t>                属于一个回路</a:t>
            </a:r>
            <a:r>
              <a:rPr lang="en-US" altLang="zh-CN">
                <a:solidFill>
                  <a:srgbClr val="3333FF"/>
                </a:solidFill>
              </a:rPr>
              <a:t>, </a:t>
            </a:r>
            <a:r>
              <a:rPr lang="zh-CN" altLang="en-US">
                <a:solidFill>
                  <a:srgbClr val="3333FF"/>
                </a:solidFill>
              </a:rPr>
              <a:t>该回路电流即 </a:t>
            </a:r>
            <a:r>
              <a:rPr lang="en-US" altLang="zh-CN" i="1">
                <a:solidFill>
                  <a:srgbClr val="3333FF"/>
                </a:solidFill>
              </a:rPr>
              <a:t>I</a:t>
            </a:r>
            <a:r>
              <a:rPr lang="en-US" altLang="zh-CN" baseline="-25000">
                <a:solidFill>
                  <a:srgbClr val="3333FF"/>
                </a:solidFill>
              </a:rPr>
              <a:t>S </a:t>
            </a:r>
            <a:r>
              <a:rPr lang="zh-CN" altLang="en-US">
                <a:solidFill>
                  <a:srgbClr val="3333FF"/>
                </a:solidFill>
              </a:rPr>
              <a:t>。</a:t>
            </a:r>
            <a:endParaRPr lang="zh-CN" altLang="en-US"/>
          </a:p>
        </p:txBody>
      </p:sp>
      <p:grpSp>
        <p:nvGrpSpPr>
          <p:cNvPr id="98307" name="Group 3"/>
          <p:cNvGrpSpPr>
            <a:grpSpLocks/>
          </p:cNvGrpSpPr>
          <p:nvPr/>
        </p:nvGrpSpPr>
        <p:grpSpPr bwMode="auto">
          <a:xfrm>
            <a:off x="2130425" y="4613275"/>
            <a:ext cx="4321175" cy="1406525"/>
            <a:chOff x="3082" y="1418"/>
            <a:chExt cx="2722" cy="886"/>
          </a:xfrm>
        </p:grpSpPr>
        <p:sp>
          <p:nvSpPr>
            <p:cNvPr id="98308" name="Text Box 4"/>
            <p:cNvSpPr txBox="1">
              <a:spLocks noChangeArrowheads="1"/>
            </p:cNvSpPr>
            <p:nvPr/>
          </p:nvSpPr>
          <p:spPr bwMode="auto">
            <a:xfrm>
              <a:off x="3168" y="1418"/>
              <a:ext cx="5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r>
                <a:rPr lang="en-US" altLang="zh-CN"/>
                <a:t>=</a:t>
              </a:r>
              <a:r>
                <a:rPr lang="en-US" altLang="zh-CN" i="1"/>
                <a:t>I</a:t>
              </a:r>
              <a:r>
                <a:rPr lang="en-US" altLang="zh-CN" baseline="-25000"/>
                <a:t>S</a:t>
              </a:r>
              <a:endParaRPr lang="en-US" altLang="zh-CN"/>
            </a:p>
          </p:txBody>
        </p:sp>
        <p:sp>
          <p:nvSpPr>
            <p:cNvPr id="98309" name="Text Box 5"/>
            <p:cNvSpPr txBox="1">
              <a:spLocks noChangeArrowheads="1"/>
            </p:cNvSpPr>
            <p:nvPr/>
          </p:nvSpPr>
          <p:spPr bwMode="auto">
            <a:xfrm>
              <a:off x="3168" y="1728"/>
              <a:ext cx="26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r>
                <a:rPr lang="en-US" altLang="zh-CN"/>
                <a:t>+(</a:t>
              </a:r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r>
                <a:rPr lang="en-US" altLang="zh-CN" i="1"/>
                <a:t>+R</a:t>
              </a:r>
              <a:r>
                <a:rPr lang="en-US" altLang="zh-CN" baseline="-25000"/>
                <a:t>4</a:t>
              </a:r>
              <a:r>
                <a:rPr lang="en-US" altLang="zh-CN" i="1"/>
                <a:t>+R</a:t>
              </a:r>
              <a:r>
                <a:rPr lang="en-US" altLang="zh-CN" baseline="-25000"/>
                <a:t>5</a:t>
              </a:r>
              <a:r>
                <a:rPr lang="en-US" altLang="zh-CN"/>
                <a:t>)</a:t>
              </a:r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r>
                <a:rPr lang="en-US" altLang="zh-CN" i="1"/>
                <a:t>+R</a:t>
              </a:r>
              <a:r>
                <a:rPr lang="en-US" altLang="zh-CN" baseline="-25000"/>
                <a:t>5</a:t>
              </a:r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r>
                <a:rPr lang="en-US" altLang="zh-CN"/>
                <a:t>=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U</a:t>
              </a:r>
              <a:r>
                <a:rPr lang="en-US" altLang="zh-CN" baseline="-25000"/>
                <a:t>S2</a:t>
              </a:r>
            </a:p>
          </p:txBody>
        </p:sp>
        <p:sp>
          <p:nvSpPr>
            <p:cNvPr id="98310" name="Text Box 6"/>
            <p:cNvSpPr txBox="1">
              <a:spLocks noChangeArrowheads="1"/>
            </p:cNvSpPr>
            <p:nvPr/>
          </p:nvSpPr>
          <p:spPr bwMode="auto">
            <a:xfrm>
              <a:off x="3168" y="2016"/>
              <a:ext cx="2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1</a:t>
              </a:r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r>
                <a:rPr lang="en-US" altLang="zh-CN" i="1"/>
                <a:t>+R</a:t>
              </a:r>
              <a:r>
                <a:rPr lang="en-US" altLang="zh-CN" baseline="-25000"/>
                <a:t>5</a:t>
              </a:r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r>
                <a:rPr lang="en-US" altLang="zh-CN" i="1"/>
                <a:t>+</a:t>
              </a:r>
              <a:r>
                <a:rPr lang="en-US" altLang="zh-CN"/>
                <a:t>(</a:t>
              </a:r>
              <a:r>
                <a:rPr lang="en-US" altLang="zh-CN" i="1"/>
                <a:t>R</a:t>
              </a:r>
              <a:r>
                <a:rPr lang="en-US" altLang="zh-CN" baseline="-25000"/>
                <a:t>1</a:t>
              </a:r>
              <a:r>
                <a:rPr lang="en-US" altLang="zh-CN" i="1"/>
                <a:t>+R</a:t>
              </a:r>
              <a:r>
                <a:rPr lang="en-US" altLang="zh-CN" baseline="-25000"/>
                <a:t>3</a:t>
              </a:r>
              <a:r>
                <a:rPr lang="en-US" altLang="zh-CN" i="1"/>
                <a:t>+R</a:t>
              </a:r>
              <a:r>
                <a:rPr lang="en-US" altLang="zh-CN" baseline="-25000"/>
                <a:t>5</a:t>
              </a:r>
              <a:r>
                <a:rPr lang="en-US" altLang="zh-CN"/>
                <a:t>)</a:t>
              </a:r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r>
                <a:rPr lang="en-US" altLang="zh-CN" i="1"/>
                <a:t>=U</a:t>
              </a:r>
              <a:r>
                <a:rPr lang="en-US" altLang="zh-CN" baseline="-25000"/>
                <a:t>S1</a:t>
              </a:r>
              <a:endParaRPr lang="en-US" altLang="zh-CN" i="1"/>
            </a:p>
          </p:txBody>
        </p:sp>
        <p:sp>
          <p:nvSpPr>
            <p:cNvPr id="98311" name="AutoShape 7"/>
            <p:cNvSpPr>
              <a:spLocks/>
            </p:cNvSpPr>
            <p:nvPr/>
          </p:nvSpPr>
          <p:spPr bwMode="auto">
            <a:xfrm>
              <a:off x="3082" y="1536"/>
              <a:ext cx="96" cy="672"/>
            </a:xfrm>
            <a:prstGeom prst="leftBrace">
              <a:avLst>
                <a:gd name="adj1" fmla="val 583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8312" name="Group 8"/>
          <p:cNvGrpSpPr>
            <a:grpSpLocks/>
          </p:cNvGrpSpPr>
          <p:nvPr/>
        </p:nvGrpSpPr>
        <p:grpSpPr bwMode="auto">
          <a:xfrm>
            <a:off x="3219450" y="3124200"/>
            <a:ext cx="609600" cy="723900"/>
            <a:chOff x="960" y="3660"/>
            <a:chExt cx="456" cy="456"/>
          </a:xfrm>
        </p:grpSpPr>
        <p:sp>
          <p:nvSpPr>
            <p:cNvPr id="98313" name="Oval 9"/>
            <p:cNvSpPr>
              <a:spLocks noChangeArrowheads="1"/>
            </p:cNvSpPr>
            <p:nvPr/>
          </p:nvSpPr>
          <p:spPr bwMode="auto">
            <a:xfrm>
              <a:off x="960" y="3660"/>
              <a:ext cx="456" cy="45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sp>
          <p:nvSpPr>
            <p:cNvPr id="98314" name="Line 10"/>
            <p:cNvSpPr>
              <a:spLocks noChangeShapeType="1"/>
            </p:cNvSpPr>
            <p:nvPr/>
          </p:nvSpPr>
          <p:spPr bwMode="auto">
            <a:xfrm flipH="1">
              <a:off x="1152" y="4116"/>
              <a:ext cx="72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8315" name="Group 11"/>
          <p:cNvGrpSpPr>
            <a:grpSpLocks/>
          </p:cNvGrpSpPr>
          <p:nvPr/>
        </p:nvGrpSpPr>
        <p:grpSpPr bwMode="auto">
          <a:xfrm>
            <a:off x="4724400" y="3124200"/>
            <a:ext cx="590550" cy="762000"/>
            <a:chOff x="2088" y="3588"/>
            <a:chExt cx="324" cy="552"/>
          </a:xfrm>
        </p:grpSpPr>
        <p:sp>
          <p:nvSpPr>
            <p:cNvPr id="98316" name="Oval 12"/>
            <p:cNvSpPr>
              <a:spLocks noChangeArrowheads="1"/>
            </p:cNvSpPr>
            <p:nvPr/>
          </p:nvSpPr>
          <p:spPr bwMode="auto">
            <a:xfrm>
              <a:off x="2088" y="3588"/>
              <a:ext cx="324" cy="552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98317" name="Line 13"/>
            <p:cNvSpPr>
              <a:spLocks noChangeShapeType="1"/>
            </p:cNvSpPr>
            <p:nvPr/>
          </p:nvSpPr>
          <p:spPr bwMode="auto">
            <a:xfrm>
              <a:off x="2412" y="3864"/>
              <a:ext cx="0" cy="8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8318" name="Group 14"/>
          <p:cNvGrpSpPr>
            <a:grpSpLocks/>
          </p:cNvGrpSpPr>
          <p:nvPr/>
        </p:nvGrpSpPr>
        <p:grpSpPr bwMode="auto">
          <a:xfrm>
            <a:off x="2000250" y="1276350"/>
            <a:ext cx="4298950" cy="3048000"/>
            <a:chOff x="300" y="420"/>
            <a:chExt cx="2708" cy="1920"/>
          </a:xfrm>
        </p:grpSpPr>
        <p:sp>
          <p:nvSpPr>
            <p:cNvPr id="98319" name="Oval 15"/>
            <p:cNvSpPr>
              <a:spLocks noChangeArrowheads="1"/>
            </p:cNvSpPr>
            <p:nvPr/>
          </p:nvSpPr>
          <p:spPr bwMode="auto">
            <a:xfrm>
              <a:off x="1653" y="1864"/>
              <a:ext cx="288" cy="28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8320" name="Text Box 16"/>
            <p:cNvSpPr txBox="1">
              <a:spLocks noChangeArrowheads="1"/>
            </p:cNvSpPr>
            <p:nvPr/>
          </p:nvSpPr>
          <p:spPr bwMode="auto">
            <a:xfrm>
              <a:off x="1516" y="157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_</a:t>
              </a:r>
            </a:p>
          </p:txBody>
        </p:sp>
        <p:sp>
          <p:nvSpPr>
            <p:cNvPr id="98321" name="Oval 17"/>
            <p:cNvSpPr>
              <a:spLocks noChangeArrowheads="1"/>
            </p:cNvSpPr>
            <p:nvPr/>
          </p:nvSpPr>
          <p:spPr bwMode="auto">
            <a:xfrm>
              <a:off x="672" y="1516"/>
              <a:ext cx="288" cy="28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8322" name="Text Box 18"/>
            <p:cNvSpPr txBox="1">
              <a:spLocks noChangeArrowheads="1"/>
            </p:cNvSpPr>
            <p:nvPr/>
          </p:nvSpPr>
          <p:spPr bwMode="auto">
            <a:xfrm>
              <a:off x="543" y="128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+</a:t>
              </a:r>
            </a:p>
          </p:txBody>
        </p:sp>
        <p:sp>
          <p:nvSpPr>
            <p:cNvPr id="98323" name="Text Box 19"/>
            <p:cNvSpPr txBox="1">
              <a:spLocks noChangeArrowheads="1"/>
            </p:cNvSpPr>
            <p:nvPr/>
          </p:nvSpPr>
          <p:spPr bwMode="auto">
            <a:xfrm>
              <a:off x="556" y="161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_</a:t>
              </a:r>
            </a:p>
          </p:txBody>
        </p:sp>
        <p:grpSp>
          <p:nvGrpSpPr>
            <p:cNvPr id="98324" name="Group 20"/>
            <p:cNvGrpSpPr>
              <a:grpSpLocks/>
            </p:cNvGrpSpPr>
            <p:nvPr/>
          </p:nvGrpSpPr>
          <p:grpSpPr bwMode="auto">
            <a:xfrm rot="5400000">
              <a:off x="1151" y="1187"/>
              <a:ext cx="288" cy="288"/>
              <a:chOff x="2304" y="2304"/>
              <a:chExt cx="288" cy="288"/>
            </a:xfrm>
          </p:grpSpPr>
          <p:sp>
            <p:nvSpPr>
              <p:cNvPr id="98325" name="Oval 21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8326" name="Line 22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8327" name="Line 23"/>
            <p:cNvSpPr>
              <a:spLocks noChangeShapeType="1"/>
            </p:cNvSpPr>
            <p:nvPr/>
          </p:nvSpPr>
          <p:spPr bwMode="auto">
            <a:xfrm rot="5400000">
              <a:off x="983" y="11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28" name="Line 24"/>
            <p:cNvSpPr>
              <a:spLocks noChangeShapeType="1"/>
            </p:cNvSpPr>
            <p:nvPr/>
          </p:nvSpPr>
          <p:spPr bwMode="auto">
            <a:xfrm rot="5400000" flipV="1">
              <a:off x="1547" y="1307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29" name="Line 25"/>
            <p:cNvSpPr>
              <a:spLocks noChangeShapeType="1"/>
            </p:cNvSpPr>
            <p:nvPr/>
          </p:nvSpPr>
          <p:spPr bwMode="auto">
            <a:xfrm>
              <a:off x="816" y="756"/>
              <a:ext cx="0" cy="15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0" name="Line 26"/>
            <p:cNvSpPr>
              <a:spLocks noChangeShapeType="1"/>
            </p:cNvSpPr>
            <p:nvPr/>
          </p:nvSpPr>
          <p:spPr bwMode="auto">
            <a:xfrm>
              <a:off x="1440" y="1332"/>
              <a:ext cx="1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1" name="Line 27"/>
            <p:cNvSpPr>
              <a:spLocks noChangeShapeType="1"/>
            </p:cNvSpPr>
            <p:nvPr/>
          </p:nvSpPr>
          <p:spPr bwMode="auto">
            <a:xfrm>
              <a:off x="1800" y="1332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2" name="Line 28"/>
            <p:cNvSpPr>
              <a:spLocks noChangeShapeType="1"/>
            </p:cNvSpPr>
            <p:nvPr/>
          </p:nvSpPr>
          <p:spPr bwMode="auto">
            <a:xfrm>
              <a:off x="816" y="2292"/>
              <a:ext cx="18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3" name="Rectangle 29"/>
            <p:cNvSpPr>
              <a:spLocks noChangeArrowheads="1"/>
            </p:cNvSpPr>
            <p:nvPr/>
          </p:nvSpPr>
          <p:spPr bwMode="auto">
            <a:xfrm>
              <a:off x="756" y="190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8334" name="Rectangle 30"/>
            <p:cNvSpPr>
              <a:spLocks noChangeArrowheads="1"/>
            </p:cNvSpPr>
            <p:nvPr/>
          </p:nvSpPr>
          <p:spPr bwMode="auto">
            <a:xfrm>
              <a:off x="1740" y="142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8335" name="Line 31"/>
            <p:cNvSpPr>
              <a:spLocks noChangeShapeType="1"/>
            </p:cNvSpPr>
            <p:nvPr/>
          </p:nvSpPr>
          <p:spPr bwMode="auto">
            <a:xfrm flipV="1">
              <a:off x="2640" y="756"/>
              <a:ext cx="0" cy="15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6" name="Rectangle 32"/>
            <p:cNvSpPr>
              <a:spLocks noChangeArrowheads="1"/>
            </p:cNvSpPr>
            <p:nvPr/>
          </p:nvSpPr>
          <p:spPr bwMode="auto">
            <a:xfrm>
              <a:off x="2580" y="1632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8337" name="Line 33"/>
            <p:cNvSpPr>
              <a:spLocks noChangeShapeType="1"/>
            </p:cNvSpPr>
            <p:nvPr/>
          </p:nvSpPr>
          <p:spPr bwMode="auto">
            <a:xfrm>
              <a:off x="816" y="768"/>
              <a:ext cx="18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8" name="Rectangle 34"/>
            <p:cNvSpPr>
              <a:spLocks noChangeArrowheads="1"/>
            </p:cNvSpPr>
            <p:nvPr/>
          </p:nvSpPr>
          <p:spPr bwMode="auto">
            <a:xfrm rot="-5400000">
              <a:off x="1716" y="624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8339" name="Text Box 35"/>
            <p:cNvSpPr txBox="1">
              <a:spLocks noChangeArrowheads="1"/>
            </p:cNvSpPr>
            <p:nvPr/>
          </p:nvSpPr>
          <p:spPr bwMode="auto">
            <a:xfrm>
              <a:off x="300" y="1524"/>
              <a:ext cx="3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S1</a:t>
              </a:r>
              <a:endParaRPr lang="en-US" altLang="zh-CN"/>
            </a:p>
          </p:txBody>
        </p:sp>
        <p:sp>
          <p:nvSpPr>
            <p:cNvPr id="98340" name="Text Box 36"/>
            <p:cNvSpPr txBox="1">
              <a:spLocks noChangeArrowheads="1"/>
            </p:cNvSpPr>
            <p:nvPr/>
          </p:nvSpPr>
          <p:spPr bwMode="auto">
            <a:xfrm>
              <a:off x="1296" y="1848"/>
              <a:ext cx="3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S2</a:t>
              </a:r>
              <a:endParaRPr lang="en-US" altLang="zh-CN"/>
            </a:p>
          </p:txBody>
        </p:sp>
        <p:sp>
          <p:nvSpPr>
            <p:cNvPr id="98341" name="Text Box 37"/>
            <p:cNvSpPr txBox="1">
              <a:spLocks noChangeArrowheads="1"/>
            </p:cNvSpPr>
            <p:nvPr/>
          </p:nvSpPr>
          <p:spPr bwMode="auto">
            <a:xfrm>
              <a:off x="432" y="1908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sp>
          <p:nvSpPr>
            <p:cNvPr id="98342" name="Text Box 38"/>
            <p:cNvSpPr txBox="1">
              <a:spLocks noChangeArrowheads="1"/>
            </p:cNvSpPr>
            <p:nvPr/>
          </p:nvSpPr>
          <p:spPr bwMode="auto">
            <a:xfrm>
              <a:off x="1464" y="1428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98343" name="Text Box 39"/>
            <p:cNvSpPr txBox="1">
              <a:spLocks noChangeArrowheads="1"/>
            </p:cNvSpPr>
            <p:nvPr/>
          </p:nvSpPr>
          <p:spPr bwMode="auto">
            <a:xfrm>
              <a:off x="2700" y="1620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5</a:t>
              </a:r>
              <a:endParaRPr lang="en-US" altLang="zh-CN"/>
            </a:p>
          </p:txBody>
        </p:sp>
        <p:sp>
          <p:nvSpPr>
            <p:cNvPr id="98344" name="Text Box 40"/>
            <p:cNvSpPr txBox="1">
              <a:spLocks noChangeArrowheads="1"/>
            </p:cNvSpPr>
            <p:nvPr/>
          </p:nvSpPr>
          <p:spPr bwMode="auto">
            <a:xfrm>
              <a:off x="1623" y="420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3</a:t>
              </a:r>
              <a:endParaRPr lang="en-US" altLang="zh-CN"/>
            </a:p>
          </p:txBody>
        </p:sp>
        <p:sp>
          <p:nvSpPr>
            <p:cNvPr id="98345" name="Text Box 41"/>
            <p:cNvSpPr txBox="1">
              <a:spLocks noChangeArrowheads="1"/>
            </p:cNvSpPr>
            <p:nvPr/>
          </p:nvSpPr>
          <p:spPr bwMode="auto">
            <a:xfrm>
              <a:off x="2151" y="996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4</a:t>
              </a:r>
              <a:endParaRPr lang="en-US" altLang="zh-CN"/>
            </a:p>
          </p:txBody>
        </p:sp>
        <p:sp>
          <p:nvSpPr>
            <p:cNvPr id="98346" name="Rectangle 42"/>
            <p:cNvSpPr>
              <a:spLocks noChangeArrowheads="1"/>
            </p:cNvSpPr>
            <p:nvPr/>
          </p:nvSpPr>
          <p:spPr bwMode="auto">
            <a:xfrm rot="-5400000">
              <a:off x="2244" y="118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8347" name="Text Box 43"/>
            <p:cNvSpPr txBox="1">
              <a:spLocks noChangeArrowheads="1"/>
            </p:cNvSpPr>
            <p:nvPr/>
          </p:nvSpPr>
          <p:spPr bwMode="auto">
            <a:xfrm>
              <a:off x="1190" y="1428"/>
              <a:ext cx="2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S</a:t>
              </a:r>
              <a:endParaRPr lang="en-US" altLang="zh-CN"/>
            </a:p>
          </p:txBody>
        </p:sp>
        <p:sp>
          <p:nvSpPr>
            <p:cNvPr id="98348" name="Text Box 44"/>
            <p:cNvSpPr txBox="1">
              <a:spLocks noChangeArrowheads="1"/>
            </p:cNvSpPr>
            <p:nvPr/>
          </p:nvSpPr>
          <p:spPr bwMode="auto">
            <a:xfrm>
              <a:off x="912" y="93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_</a:t>
              </a:r>
            </a:p>
          </p:txBody>
        </p:sp>
        <p:sp>
          <p:nvSpPr>
            <p:cNvPr id="98349" name="Text Box 45"/>
            <p:cNvSpPr txBox="1">
              <a:spLocks noChangeArrowheads="1"/>
            </p:cNvSpPr>
            <p:nvPr/>
          </p:nvSpPr>
          <p:spPr bwMode="auto">
            <a:xfrm>
              <a:off x="1454" y="104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+</a:t>
              </a:r>
            </a:p>
          </p:txBody>
        </p:sp>
        <p:sp>
          <p:nvSpPr>
            <p:cNvPr id="98350" name="Text Box 46"/>
            <p:cNvSpPr txBox="1">
              <a:spLocks noChangeArrowheads="1"/>
            </p:cNvSpPr>
            <p:nvPr/>
          </p:nvSpPr>
          <p:spPr bwMode="auto">
            <a:xfrm>
              <a:off x="1142" y="912"/>
              <a:ext cx="2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i</a:t>
              </a:r>
              <a:endParaRPr lang="en-US" altLang="zh-CN"/>
            </a:p>
          </p:txBody>
        </p:sp>
        <p:sp>
          <p:nvSpPr>
            <p:cNvPr id="98351" name="Text Box 47"/>
            <p:cNvSpPr txBox="1">
              <a:spLocks noChangeArrowheads="1"/>
            </p:cNvSpPr>
            <p:nvPr/>
          </p:nvSpPr>
          <p:spPr bwMode="auto">
            <a:xfrm>
              <a:off x="1515" y="205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+</a:t>
              </a:r>
            </a:p>
          </p:txBody>
        </p:sp>
      </p:grpSp>
      <p:grpSp>
        <p:nvGrpSpPr>
          <p:cNvPr id="98352" name="Group 48"/>
          <p:cNvGrpSpPr>
            <a:grpSpLocks/>
          </p:cNvGrpSpPr>
          <p:nvPr/>
        </p:nvGrpSpPr>
        <p:grpSpPr bwMode="auto">
          <a:xfrm>
            <a:off x="3051175" y="1951038"/>
            <a:ext cx="2522538" cy="2346325"/>
            <a:chOff x="3194" y="2585"/>
            <a:chExt cx="1589" cy="1502"/>
          </a:xfrm>
        </p:grpSpPr>
        <p:sp>
          <p:nvSpPr>
            <p:cNvPr id="98353" name="Text Box 49"/>
            <p:cNvSpPr txBox="1">
              <a:spLocks noChangeArrowheads="1"/>
            </p:cNvSpPr>
            <p:nvPr/>
          </p:nvSpPr>
          <p:spPr bwMode="auto">
            <a:xfrm>
              <a:off x="3860" y="2682"/>
              <a:ext cx="25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endParaRPr lang="en-US" altLang="zh-CN"/>
            </a:p>
          </p:txBody>
        </p:sp>
        <p:sp>
          <p:nvSpPr>
            <p:cNvPr id="98354" name="Freeform 50"/>
            <p:cNvSpPr>
              <a:spLocks/>
            </p:cNvSpPr>
            <p:nvPr/>
          </p:nvSpPr>
          <p:spPr bwMode="auto">
            <a:xfrm>
              <a:off x="3194" y="2585"/>
              <a:ext cx="1589" cy="1502"/>
            </a:xfrm>
            <a:custGeom>
              <a:avLst/>
              <a:gdLst>
                <a:gd name="T0" fmla="*/ 376 w 1589"/>
                <a:gd name="T1" fmla="*/ 1405 h 1502"/>
                <a:gd name="T2" fmla="*/ 46 w 1589"/>
                <a:gd name="T3" fmla="*/ 1141 h 1502"/>
                <a:gd name="T4" fmla="*/ 130 w 1589"/>
                <a:gd name="T5" fmla="*/ 187 h 1502"/>
                <a:gd name="T6" fmla="*/ 826 w 1589"/>
                <a:gd name="T7" fmla="*/ 19 h 1502"/>
                <a:gd name="T8" fmla="*/ 1468 w 1589"/>
                <a:gd name="T9" fmla="*/ 223 h 1502"/>
                <a:gd name="T10" fmla="*/ 1420 w 1589"/>
                <a:gd name="T11" fmla="*/ 1303 h 1502"/>
                <a:gd name="T12" fmla="*/ 454 w 1589"/>
                <a:gd name="T13" fmla="*/ 1417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89" h="1502">
                  <a:moveTo>
                    <a:pt x="376" y="1405"/>
                  </a:moveTo>
                  <a:cubicBezTo>
                    <a:pt x="321" y="1361"/>
                    <a:pt x="87" y="1344"/>
                    <a:pt x="46" y="1141"/>
                  </a:cubicBezTo>
                  <a:cubicBezTo>
                    <a:pt x="5" y="938"/>
                    <a:pt x="0" y="374"/>
                    <a:pt x="130" y="187"/>
                  </a:cubicBezTo>
                  <a:cubicBezTo>
                    <a:pt x="260" y="0"/>
                    <a:pt x="603" y="13"/>
                    <a:pt x="826" y="19"/>
                  </a:cubicBezTo>
                  <a:cubicBezTo>
                    <a:pt x="1049" y="25"/>
                    <a:pt x="1369" y="9"/>
                    <a:pt x="1468" y="223"/>
                  </a:cubicBezTo>
                  <a:cubicBezTo>
                    <a:pt x="1567" y="437"/>
                    <a:pt x="1589" y="1104"/>
                    <a:pt x="1420" y="1303"/>
                  </a:cubicBezTo>
                  <a:cubicBezTo>
                    <a:pt x="1251" y="1502"/>
                    <a:pt x="655" y="1393"/>
                    <a:pt x="454" y="1417"/>
                  </a:cubicBez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85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98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8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8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6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ChangeArrowheads="1"/>
          </p:cNvSpPr>
          <p:nvPr/>
        </p:nvSpPr>
        <p:spPr bwMode="auto">
          <a:xfrm>
            <a:off x="533400" y="533400"/>
            <a:ext cx="3670300" cy="129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zh-CN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例    试用网孔分析法求图示网络中通过</a:t>
            </a:r>
            <a:r>
              <a:rPr lang="en-US" altLang="zh-CN" sz="2800" b="0">
                <a:solidFill>
                  <a:schemeClr val="tx2"/>
                </a:solidFill>
                <a:ea typeface="楷体_GB2312" pitchFamily="49" charset="-122"/>
              </a:rPr>
              <a:t>R</a:t>
            </a:r>
            <a:r>
              <a:rPr lang="zh-CN" altLang="en-US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的电流</a:t>
            </a:r>
            <a:r>
              <a:rPr lang="en-US" altLang="zh-CN" sz="2800" b="0">
                <a:solidFill>
                  <a:schemeClr val="tx2"/>
                </a:solidFill>
                <a:ea typeface="楷体_GB2312" pitchFamily="49" charset="-122"/>
              </a:rPr>
              <a:t>i</a:t>
            </a:r>
            <a:r>
              <a:rPr lang="en-US" altLang="zh-CN" sz="2800" b="0" baseline="-25000">
                <a:solidFill>
                  <a:schemeClr val="tx2"/>
                </a:solidFill>
                <a:ea typeface="楷体_GB2312" pitchFamily="49" charset="-122"/>
              </a:rPr>
              <a:t>R</a:t>
            </a:r>
          </a:p>
        </p:txBody>
      </p:sp>
      <p:sp>
        <p:nvSpPr>
          <p:cNvPr id="140291" name="Rectangle 3"/>
          <p:cNvSpPr>
            <a:spLocks noChangeArrowheads="1"/>
          </p:cNvSpPr>
          <p:nvPr/>
        </p:nvSpPr>
        <p:spPr bwMode="auto">
          <a:xfrm>
            <a:off x="457200" y="3078163"/>
            <a:ext cx="61214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2800">
                <a:solidFill>
                  <a:schemeClr val="tx2"/>
                </a:solidFill>
                <a:ea typeface="楷体_GB2312" pitchFamily="49" charset="-122"/>
              </a:rPr>
              <a:t>解   用视察法可得网孔矩阵方程 </a:t>
            </a:r>
          </a:p>
        </p:txBody>
      </p:sp>
      <p:sp>
        <p:nvSpPr>
          <p:cNvPr id="140292" name="Rectangle 4"/>
          <p:cNvSpPr>
            <a:spLocks noChangeArrowheads="1"/>
          </p:cNvSpPr>
          <p:nvPr/>
        </p:nvSpPr>
        <p:spPr bwMode="auto">
          <a:xfrm>
            <a:off x="1258888" y="6051550"/>
            <a:ext cx="5761037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解得  </a:t>
            </a:r>
            <a:r>
              <a:rPr lang="en-US" altLang="zh-CN" sz="2800" b="0">
                <a:solidFill>
                  <a:schemeClr val="tx2"/>
                </a:solidFill>
                <a:ea typeface="楷体_GB2312" pitchFamily="49" charset="-122"/>
              </a:rPr>
              <a:t>i</a:t>
            </a:r>
            <a:r>
              <a:rPr lang="en-US" altLang="zh-CN" sz="2800" b="0" baseline="-25000">
                <a:solidFill>
                  <a:schemeClr val="tx2"/>
                </a:solidFill>
                <a:ea typeface="楷体_GB2312" pitchFamily="49" charset="-122"/>
              </a:rPr>
              <a:t>R</a:t>
            </a:r>
            <a:r>
              <a:rPr lang="en-US" altLang="zh-CN" sz="2800" b="0">
                <a:solidFill>
                  <a:schemeClr val="tx2"/>
                </a:solidFill>
                <a:ea typeface="楷体_GB2312" pitchFamily="49" charset="-122"/>
              </a:rPr>
              <a:t>= I</a:t>
            </a:r>
            <a:r>
              <a:rPr lang="en-US" altLang="zh-CN" sz="2800" b="0" baseline="-25000">
                <a:solidFill>
                  <a:schemeClr val="tx2"/>
                </a:solidFill>
                <a:ea typeface="楷体_GB2312" pitchFamily="49" charset="-122"/>
              </a:rPr>
              <a:t>2</a:t>
            </a:r>
            <a:r>
              <a:rPr lang="en-US" altLang="zh-CN" sz="2800" b="0">
                <a:solidFill>
                  <a:schemeClr val="tx2"/>
                </a:solidFill>
                <a:ea typeface="楷体_GB2312" pitchFamily="49" charset="-122"/>
              </a:rPr>
              <a:t>= - 4880/5104 = - 0.956A</a:t>
            </a:r>
          </a:p>
        </p:txBody>
      </p:sp>
      <p:graphicFrame>
        <p:nvGraphicFramePr>
          <p:cNvPr id="140293" name="Object 5"/>
          <p:cNvGraphicFramePr>
            <a:graphicFrameLocks noChangeAspect="1"/>
          </p:cNvGraphicFramePr>
          <p:nvPr/>
        </p:nvGraphicFramePr>
        <p:xfrm>
          <a:off x="4953000" y="114300"/>
          <a:ext cx="3792538" cy="293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95" r:id="rId3" imgW="1608430" imgH="1319784" progId="Visio.Drawing.6">
                  <p:embed/>
                </p:oleObj>
              </mc:Choice>
              <mc:Fallback>
                <p:oleObj r:id="rId3" imgW="1608430" imgH="1319784" progId="Visio.Drawing.6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14300"/>
                        <a:ext cx="3792538" cy="293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294" name="Object 6"/>
          <p:cNvGraphicFramePr>
            <a:graphicFrameLocks noChangeAspect="1"/>
          </p:cNvGraphicFramePr>
          <p:nvPr/>
        </p:nvGraphicFramePr>
        <p:xfrm>
          <a:off x="1922463" y="3657600"/>
          <a:ext cx="5621337" cy="206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96" name="Equation" r:id="rId5" imgW="1942920" imgH="711000" progId="Equation.DSMT4">
                  <p:embed/>
                </p:oleObj>
              </mc:Choice>
              <mc:Fallback>
                <p:oleObj name="Equation" r:id="rId5" imgW="1942920" imgH="711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2463" y="3657600"/>
                        <a:ext cx="5621337" cy="2066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4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0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40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 autoUpdateAnimBg="0"/>
      <p:bldP spid="140291" grpId="0" autoUpdateAnimBg="0"/>
      <p:bldP spid="14029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ChangeArrowheads="1"/>
          </p:cNvSpPr>
          <p:nvPr/>
        </p:nvSpPr>
        <p:spPr bwMode="auto">
          <a:xfrm>
            <a:off x="685800" y="228600"/>
            <a:ext cx="7772400" cy="685800"/>
          </a:xfrm>
          <a:prstGeom prst="rect">
            <a:avLst/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800" b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目  录</a:t>
            </a:r>
          </a:p>
        </p:txBody>
      </p:sp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568325" y="1752600"/>
            <a:ext cx="834707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3.1 </a:t>
            </a:r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支路电流法和支路电压法</a:t>
            </a:r>
          </a:p>
          <a:p>
            <a:pPr algn="l" eaLnBrk="1" hangingPunct="1"/>
            <a:r>
              <a:rPr lang="en-US" altLang="zh-CN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3.2 </a:t>
            </a:r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网孔分析法</a:t>
            </a:r>
          </a:p>
          <a:p>
            <a:pPr algn="l" eaLnBrk="1" hangingPunct="1"/>
            <a:r>
              <a:rPr lang="en-US" altLang="zh-CN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3.3 </a:t>
            </a:r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节点分析法</a:t>
            </a:r>
          </a:p>
          <a:p>
            <a:pPr algn="l" eaLnBrk="1" hangingPunct="1"/>
            <a:r>
              <a:rPr lang="en-US" altLang="zh-CN" sz="4400" b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隶书" panose="02010509060101010101" pitchFamily="49" charset="-122"/>
              </a:rPr>
              <a:t>3.4 </a:t>
            </a:r>
            <a:r>
              <a:rPr lang="zh-CN" altLang="en-US" sz="4400" b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隶书" panose="02010509060101010101" pitchFamily="49" charset="-122"/>
              </a:rPr>
              <a:t>网络拓扑的概念</a:t>
            </a:r>
          </a:p>
          <a:p>
            <a:pPr algn="l" eaLnBrk="1" hangingPunct="1"/>
            <a:r>
              <a:rPr lang="en-US" altLang="zh-CN" sz="4400" b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隶书" panose="02010509060101010101" pitchFamily="49" charset="-122"/>
              </a:rPr>
              <a:t>3.5 </a:t>
            </a:r>
            <a:r>
              <a:rPr lang="zh-CN" altLang="en-US" sz="4400" b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隶书" panose="02010509060101010101" pitchFamily="49" charset="-122"/>
              </a:rPr>
              <a:t>割集分析法</a:t>
            </a:r>
          </a:p>
          <a:p>
            <a:pPr algn="l" eaLnBrk="1" hangingPunct="1"/>
            <a:r>
              <a:rPr lang="en-US" altLang="zh-CN" sz="4400" b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隶书" panose="02010509060101010101" pitchFamily="49" charset="-122"/>
              </a:rPr>
              <a:t>3.6 </a:t>
            </a:r>
            <a:r>
              <a:rPr lang="zh-CN" altLang="en-US" sz="4400" b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隶书" panose="02010509060101010101" pitchFamily="49" charset="-122"/>
              </a:rPr>
              <a:t>电路的计算机辅助分析法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/>
          <p:cNvSpPr txBox="1">
            <a:spLocks noChangeArrowheads="1"/>
          </p:cNvSpPr>
          <p:nvPr/>
        </p:nvSpPr>
        <p:spPr bwMode="auto">
          <a:xfrm>
            <a:off x="76200" y="1044575"/>
            <a:ext cx="9067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zh-CN" sz="3200"/>
              <a:t>(1) 对</a:t>
            </a:r>
            <a:r>
              <a:rPr lang="zh-CN" altLang="en-US" sz="3200"/>
              <a:t>含有并联电阻的电流源，可做电源等效变换：</a:t>
            </a:r>
          </a:p>
        </p:txBody>
      </p:sp>
      <p:grpSp>
        <p:nvGrpSpPr>
          <p:cNvPr id="99331" name="Group 3"/>
          <p:cNvGrpSpPr>
            <a:grpSpLocks/>
          </p:cNvGrpSpPr>
          <p:nvPr/>
        </p:nvGrpSpPr>
        <p:grpSpPr bwMode="auto">
          <a:xfrm>
            <a:off x="990600" y="1733550"/>
            <a:ext cx="2438400" cy="1955800"/>
            <a:chOff x="624" y="816"/>
            <a:chExt cx="1536" cy="1232"/>
          </a:xfrm>
        </p:grpSpPr>
        <p:sp>
          <p:nvSpPr>
            <p:cNvPr id="99332" name="Line 4"/>
            <p:cNvSpPr>
              <a:spLocks noChangeShapeType="1"/>
            </p:cNvSpPr>
            <p:nvPr/>
          </p:nvSpPr>
          <p:spPr bwMode="auto">
            <a:xfrm>
              <a:off x="864" y="1056"/>
              <a:ext cx="1224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33" name="Text Box 5"/>
            <p:cNvSpPr txBox="1">
              <a:spLocks noChangeArrowheads="1"/>
            </p:cNvSpPr>
            <p:nvPr/>
          </p:nvSpPr>
          <p:spPr bwMode="auto">
            <a:xfrm>
              <a:off x="1656" y="816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</a:p>
          </p:txBody>
        </p:sp>
        <p:sp>
          <p:nvSpPr>
            <p:cNvPr id="99334" name="Text Box 6"/>
            <p:cNvSpPr txBox="1">
              <a:spLocks noChangeArrowheads="1"/>
            </p:cNvSpPr>
            <p:nvPr/>
          </p:nvSpPr>
          <p:spPr bwMode="auto">
            <a:xfrm>
              <a:off x="1464" y="1296"/>
              <a:ext cx="2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R</a:t>
              </a:r>
              <a:endParaRPr lang="en-US" altLang="zh-CN"/>
            </a:p>
          </p:txBody>
        </p:sp>
        <p:sp>
          <p:nvSpPr>
            <p:cNvPr id="99335" name="Line 7"/>
            <p:cNvSpPr>
              <a:spLocks noChangeShapeType="1"/>
            </p:cNvSpPr>
            <p:nvPr/>
          </p:nvSpPr>
          <p:spPr bwMode="auto">
            <a:xfrm>
              <a:off x="840" y="1872"/>
              <a:ext cx="1248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36" name="Line 8"/>
            <p:cNvSpPr>
              <a:spLocks noChangeShapeType="1"/>
            </p:cNvSpPr>
            <p:nvPr/>
          </p:nvSpPr>
          <p:spPr bwMode="auto">
            <a:xfrm>
              <a:off x="852" y="1056"/>
              <a:ext cx="1" cy="8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9337" name="Group 9"/>
            <p:cNvGrpSpPr>
              <a:grpSpLocks/>
            </p:cNvGrpSpPr>
            <p:nvPr/>
          </p:nvGrpSpPr>
          <p:grpSpPr bwMode="auto">
            <a:xfrm>
              <a:off x="696" y="1344"/>
              <a:ext cx="288" cy="288"/>
              <a:chOff x="2304" y="2304"/>
              <a:chExt cx="288" cy="288"/>
            </a:xfrm>
          </p:grpSpPr>
          <p:sp>
            <p:nvSpPr>
              <p:cNvPr id="99338" name="Oval 10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9339" name="Line 11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9340" name="Line 12"/>
            <p:cNvSpPr>
              <a:spLocks noChangeShapeType="1"/>
            </p:cNvSpPr>
            <p:nvPr/>
          </p:nvSpPr>
          <p:spPr bwMode="auto">
            <a:xfrm flipV="1">
              <a:off x="852" y="1056"/>
              <a:ext cx="1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41" name="Line 13"/>
            <p:cNvSpPr>
              <a:spLocks noChangeShapeType="1"/>
            </p:cNvSpPr>
            <p:nvPr/>
          </p:nvSpPr>
          <p:spPr bwMode="auto">
            <a:xfrm flipV="1">
              <a:off x="1428" y="1056"/>
              <a:ext cx="1" cy="8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42" name="Rectangle 14"/>
            <p:cNvSpPr>
              <a:spLocks noChangeArrowheads="1"/>
            </p:cNvSpPr>
            <p:nvPr/>
          </p:nvSpPr>
          <p:spPr bwMode="auto">
            <a:xfrm>
              <a:off x="1368" y="1296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9343" name="Text Box 15"/>
            <p:cNvSpPr txBox="1">
              <a:spLocks noChangeArrowheads="1"/>
            </p:cNvSpPr>
            <p:nvPr/>
          </p:nvSpPr>
          <p:spPr bwMode="auto">
            <a:xfrm>
              <a:off x="624" y="1068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baseline="-25000"/>
                <a:t>S</a:t>
              </a:r>
              <a:endParaRPr lang="en-US" altLang="zh-CN" i="1"/>
            </a:p>
          </p:txBody>
        </p:sp>
        <p:sp>
          <p:nvSpPr>
            <p:cNvPr id="99344" name="Line 16"/>
            <p:cNvSpPr>
              <a:spLocks noChangeShapeType="1"/>
            </p:cNvSpPr>
            <p:nvPr/>
          </p:nvSpPr>
          <p:spPr bwMode="auto">
            <a:xfrm>
              <a:off x="1416" y="1056"/>
              <a:ext cx="480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45" name="Text Box 17"/>
            <p:cNvSpPr txBox="1">
              <a:spLocks noChangeArrowheads="1"/>
            </p:cNvSpPr>
            <p:nvPr/>
          </p:nvSpPr>
          <p:spPr bwMode="auto">
            <a:xfrm>
              <a:off x="2040" y="94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º</a:t>
              </a:r>
            </a:p>
          </p:txBody>
        </p:sp>
        <p:sp>
          <p:nvSpPr>
            <p:cNvPr id="99346" name="Text Box 18"/>
            <p:cNvSpPr txBox="1">
              <a:spLocks noChangeArrowheads="1"/>
            </p:cNvSpPr>
            <p:nvPr/>
          </p:nvSpPr>
          <p:spPr bwMode="auto">
            <a:xfrm>
              <a:off x="2044" y="176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º</a:t>
              </a:r>
            </a:p>
          </p:txBody>
        </p:sp>
      </p:grpSp>
      <p:grpSp>
        <p:nvGrpSpPr>
          <p:cNvPr id="99347" name="Group 19"/>
          <p:cNvGrpSpPr>
            <a:grpSpLocks/>
          </p:cNvGrpSpPr>
          <p:nvPr/>
        </p:nvGrpSpPr>
        <p:grpSpPr bwMode="auto">
          <a:xfrm>
            <a:off x="5086350" y="1581150"/>
            <a:ext cx="2000250" cy="2286000"/>
            <a:chOff x="3204" y="720"/>
            <a:chExt cx="1260" cy="1440"/>
          </a:xfrm>
        </p:grpSpPr>
        <p:sp>
          <p:nvSpPr>
            <p:cNvPr id="99348" name="Oval 20"/>
            <p:cNvSpPr>
              <a:spLocks noChangeArrowheads="1"/>
            </p:cNvSpPr>
            <p:nvPr/>
          </p:nvSpPr>
          <p:spPr bwMode="auto">
            <a:xfrm>
              <a:off x="3525" y="1096"/>
              <a:ext cx="288" cy="28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9349" name="Text Box 21"/>
            <p:cNvSpPr txBox="1">
              <a:spLocks noChangeArrowheads="1"/>
            </p:cNvSpPr>
            <p:nvPr/>
          </p:nvSpPr>
          <p:spPr bwMode="auto">
            <a:xfrm>
              <a:off x="3384" y="86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+</a:t>
              </a:r>
            </a:p>
          </p:txBody>
        </p:sp>
        <p:sp>
          <p:nvSpPr>
            <p:cNvPr id="99350" name="Text Box 22"/>
            <p:cNvSpPr txBox="1">
              <a:spLocks noChangeArrowheads="1"/>
            </p:cNvSpPr>
            <p:nvPr/>
          </p:nvSpPr>
          <p:spPr bwMode="auto">
            <a:xfrm>
              <a:off x="3397" y="119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_</a:t>
              </a:r>
            </a:p>
          </p:txBody>
        </p:sp>
        <p:sp>
          <p:nvSpPr>
            <p:cNvPr id="99351" name="Text Box 23"/>
            <p:cNvSpPr txBox="1">
              <a:spLocks noChangeArrowheads="1"/>
            </p:cNvSpPr>
            <p:nvPr/>
          </p:nvSpPr>
          <p:spPr bwMode="auto">
            <a:xfrm>
              <a:off x="3204" y="1056"/>
              <a:ext cx="3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RI</a:t>
              </a:r>
              <a:r>
                <a:rPr lang="en-US" altLang="zh-CN" baseline="-25000"/>
                <a:t>S</a:t>
              </a:r>
              <a:endParaRPr lang="en-US" altLang="zh-CN" i="1" baseline="-25000"/>
            </a:p>
          </p:txBody>
        </p:sp>
        <p:sp>
          <p:nvSpPr>
            <p:cNvPr id="99352" name="Line 24"/>
            <p:cNvSpPr>
              <a:spLocks noChangeShapeType="1"/>
            </p:cNvSpPr>
            <p:nvPr/>
          </p:nvSpPr>
          <p:spPr bwMode="auto">
            <a:xfrm>
              <a:off x="3672" y="968"/>
              <a:ext cx="0" cy="10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53" name="Line 25"/>
            <p:cNvSpPr>
              <a:spLocks noChangeShapeType="1"/>
            </p:cNvSpPr>
            <p:nvPr/>
          </p:nvSpPr>
          <p:spPr bwMode="auto">
            <a:xfrm>
              <a:off x="3672" y="968"/>
              <a:ext cx="5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54" name="Line 26"/>
            <p:cNvSpPr>
              <a:spLocks noChangeShapeType="1"/>
            </p:cNvSpPr>
            <p:nvPr/>
          </p:nvSpPr>
          <p:spPr bwMode="auto">
            <a:xfrm>
              <a:off x="3672" y="1976"/>
              <a:ext cx="62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55" name="Line 27"/>
            <p:cNvSpPr>
              <a:spLocks noChangeShapeType="1"/>
            </p:cNvSpPr>
            <p:nvPr/>
          </p:nvSpPr>
          <p:spPr bwMode="auto">
            <a:xfrm>
              <a:off x="3672" y="968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56" name="Text Box 28"/>
            <p:cNvSpPr txBox="1">
              <a:spLocks noChangeArrowheads="1"/>
            </p:cNvSpPr>
            <p:nvPr/>
          </p:nvSpPr>
          <p:spPr bwMode="auto">
            <a:xfrm>
              <a:off x="3768" y="72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I</a:t>
              </a:r>
            </a:p>
          </p:txBody>
        </p:sp>
        <p:sp>
          <p:nvSpPr>
            <p:cNvPr id="99357" name="Rectangle 29"/>
            <p:cNvSpPr>
              <a:spLocks noChangeArrowheads="1"/>
            </p:cNvSpPr>
            <p:nvPr/>
          </p:nvSpPr>
          <p:spPr bwMode="auto">
            <a:xfrm>
              <a:off x="3612" y="1572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9358" name="Text Box 30"/>
            <p:cNvSpPr txBox="1">
              <a:spLocks noChangeArrowheads="1"/>
            </p:cNvSpPr>
            <p:nvPr/>
          </p:nvSpPr>
          <p:spPr bwMode="auto">
            <a:xfrm>
              <a:off x="3720" y="1584"/>
              <a:ext cx="7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R</a:t>
              </a:r>
              <a:endParaRPr lang="en-US" altLang="zh-CN"/>
            </a:p>
          </p:txBody>
        </p:sp>
        <p:sp>
          <p:nvSpPr>
            <p:cNvPr id="99359" name="Text Box 31"/>
            <p:cNvSpPr txBox="1">
              <a:spLocks noChangeArrowheads="1"/>
            </p:cNvSpPr>
            <p:nvPr/>
          </p:nvSpPr>
          <p:spPr bwMode="auto">
            <a:xfrm>
              <a:off x="4200" y="864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º</a:t>
              </a:r>
            </a:p>
          </p:txBody>
        </p:sp>
        <p:sp>
          <p:nvSpPr>
            <p:cNvPr id="99360" name="Text Box 32"/>
            <p:cNvSpPr txBox="1">
              <a:spLocks noChangeArrowheads="1"/>
            </p:cNvSpPr>
            <p:nvPr/>
          </p:nvSpPr>
          <p:spPr bwMode="auto">
            <a:xfrm>
              <a:off x="4248" y="187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º</a:t>
              </a:r>
            </a:p>
          </p:txBody>
        </p:sp>
      </p:grpSp>
      <p:grpSp>
        <p:nvGrpSpPr>
          <p:cNvPr id="99361" name="Group 33"/>
          <p:cNvGrpSpPr>
            <a:grpSpLocks/>
          </p:cNvGrpSpPr>
          <p:nvPr/>
        </p:nvGrpSpPr>
        <p:grpSpPr bwMode="auto">
          <a:xfrm>
            <a:off x="3505200" y="2171700"/>
            <a:ext cx="1219200" cy="781050"/>
            <a:chOff x="1968" y="2620"/>
            <a:chExt cx="768" cy="492"/>
          </a:xfrm>
        </p:grpSpPr>
        <p:sp>
          <p:nvSpPr>
            <p:cNvPr id="99362" name="AutoShape 34"/>
            <p:cNvSpPr>
              <a:spLocks noChangeArrowheads="1"/>
            </p:cNvSpPr>
            <p:nvPr/>
          </p:nvSpPr>
          <p:spPr bwMode="auto">
            <a:xfrm>
              <a:off x="1968" y="2824"/>
              <a:ext cx="768" cy="288"/>
            </a:xfrm>
            <a:prstGeom prst="rightArrow">
              <a:avLst>
                <a:gd name="adj1" fmla="val 50000"/>
                <a:gd name="adj2" fmla="val 6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63" name="Text Box 35"/>
            <p:cNvSpPr txBox="1">
              <a:spLocks noChangeArrowheads="1"/>
            </p:cNvSpPr>
            <p:nvPr/>
          </p:nvSpPr>
          <p:spPr bwMode="auto">
            <a:xfrm>
              <a:off x="2016" y="2620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zh-CN" altLang="en-US"/>
                <a:t>转换</a:t>
              </a:r>
            </a:p>
          </p:txBody>
        </p:sp>
      </p:grpSp>
      <p:sp>
        <p:nvSpPr>
          <p:cNvPr id="99364" name="Text Box 36"/>
          <p:cNvSpPr txBox="1">
            <a:spLocks noChangeArrowheads="1"/>
          </p:cNvSpPr>
          <p:nvPr/>
        </p:nvSpPr>
        <p:spPr bwMode="auto">
          <a:xfrm>
            <a:off x="844550" y="3886200"/>
            <a:ext cx="7340600" cy="228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76250" indent="-476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666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zh-CN" sz="3200"/>
              <a:t>(2) </a:t>
            </a:r>
            <a:r>
              <a:rPr lang="zh-CN" altLang="en-US" sz="3200"/>
              <a:t>对含有受控电流源支路的电路，可先按上述方法列方程，再将控制量用回路电流表示。</a:t>
            </a:r>
          </a:p>
        </p:txBody>
      </p:sp>
      <p:sp>
        <p:nvSpPr>
          <p:cNvPr id="99365" name="Text Box 37"/>
          <p:cNvSpPr txBox="1">
            <a:spLocks noChangeArrowheads="1"/>
          </p:cNvSpPr>
          <p:nvPr/>
        </p:nvSpPr>
        <p:spPr bwMode="auto">
          <a:xfrm>
            <a:off x="685800" y="228600"/>
            <a:ext cx="2230438" cy="588963"/>
          </a:xfrm>
          <a:prstGeom prst="rect">
            <a:avLst/>
          </a:prstGeom>
          <a:solidFill>
            <a:srgbClr val="00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3200"/>
              <a:t>说明：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9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99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9" dur="500"/>
                                        <p:tgtEl>
                                          <p:spTgt spid="99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99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 autoUpdateAnimBg="0"/>
      <p:bldP spid="99364" grpId="0" autoUpdateAnimBg="0"/>
      <p:bldP spid="99365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2"/>
          <p:cNvSpPr txBox="1">
            <a:spLocks noChangeArrowheads="1"/>
          </p:cNvSpPr>
          <p:nvPr/>
        </p:nvSpPr>
        <p:spPr bwMode="auto">
          <a:xfrm>
            <a:off x="990600" y="304800"/>
            <a:ext cx="68707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 sz="3200"/>
              <a:t>3. 3  </a:t>
            </a:r>
            <a:r>
              <a:rPr lang="zh-CN" altLang="en-US" sz="3200"/>
              <a:t>节点电压法 </a:t>
            </a:r>
            <a:r>
              <a:rPr lang="en-US" altLang="zh-CN" sz="3200"/>
              <a:t>(node voltage method)</a:t>
            </a:r>
          </a:p>
        </p:txBody>
      </p:sp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704850" y="1716088"/>
            <a:ext cx="8004175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1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1333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524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714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905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362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819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276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733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2800"/>
              <a:t>回路电流法自动满足 </a:t>
            </a:r>
            <a:r>
              <a:rPr lang="en-US" altLang="zh-CN" sz="2800"/>
              <a:t>KCL </a:t>
            </a:r>
            <a:r>
              <a:rPr lang="zh-CN" altLang="en-US" sz="2800"/>
              <a:t>。能否像回路电流法一样，假定一组变量，使之自动满足 </a:t>
            </a:r>
            <a:r>
              <a:rPr lang="en-US" altLang="zh-CN" sz="2800"/>
              <a:t>KVL</a:t>
            </a:r>
            <a:r>
              <a:rPr lang="zh-CN" altLang="en-US" sz="2800"/>
              <a:t>，从而就不必列写</a:t>
            </a:r>
            <a:r>
              <a:rPr lang="en-US" altLang="zh-CN" sz="2800"/>
              <a:t>KVL</a:t>
            </a:r>
            <a:r>
              <a:rPr lang="zh-CN" altLang="en-US" sz="2800"/>
              <a:t>方程，减少联立方程的个数？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800"/>
              <a:t>KVL</a:t>
            </a:r>
            <a:r>
              <a:rPr lang="zh-CN" altLang="en-US" sz="2800"/>
              <a:t>恰说明了电位的单值性。如果选节点电压为未知量，则</a:t>
            </a:r>
            <a:r>
              <a:rPr lang="en-US" altLang="zh-CN" sz="2800"/>
              <a:t>KVL</a:t>
            </a:r>
            <a:r>
              <a:rPr lang="zh-CN" altLang="en-US" sz="2800"/>
              <a:t>自动满足，就无需列写</a:t>
            </a:r>
            <a:r>
              <a:rPr lang="en-US" altLang="zh-CN" sz="2800"/>
              <a:t>KVL </a:t>
            </a:r>
            <a:r>
              <a:rPr lang="zh-CN" altLang="en-US" sz="2800"/>
              <a:t>方程。当以节点电压为未知量列电路方程、求出节点电压后，便可方便地得到各支路电压、电流。</a:t>
            </a: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685800" y="1066800"/>
            <a:ext cx="3124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</a:rPr>
              <a:t>基本思想 </a:t>
            </a:r>
            <a:r>
              <a:rPr lang="en-US" altLang="zh-CN" sz="2800">
                <a:solidFill>
                  <a:srgbClr val="FF0000"/>
                </a:solidFill>
              </a:rPr>
              <a:t>(</a:t>
            </a:r>
            <a:r>
              <a:rPr lang="zh-CN" altLang="en-US" sz="2800">
                <a:solidFill>
                  <a:srgbClr val="FF0000"/>
                </a:solidFill>
              </a:rPr>
              <a:t>思考</a:t>
            </a:r>
            <a:r>
              <a:rPr lang="en-US" altLang="zh-CN" sz="2800">
                <a:solidFill>
                  <a:srgbClr val="FF0000"/>
                </a:solidFill>
              </a:rPr>
              <a:t>)</a:t>
            </a:r>
            <a:r>
              <a:rPr lang="zh-CN" altLang="en-US" sz="2800">
                <a:solidFill>
                  <a:srgbClr val="FF0000"/>
                </a:solidFill>
              </a:rPr>
              <a:t>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100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 autoUpdateAnimBg="0"/>
      <p:bldP spid="100355" grpId="0" autoUpdateAnimBg="0"/>
      <p:bldP spid="100356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2"/>
          <p:cNvSpPr txBox="1">
            <a:spLocks noChangeArrowheads="1"/>
          </p:cNvSpPr>
          <p:nvPr/>
        </p:nvSpPr>
        <p:spPr bwMode="auto">
          <a:xfrm>
            <a:off x="574675" y="228600"/>
            <a:ext cx="7632700" cy="163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1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62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52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zh-CN" altLang="en-US" sz="2800"/>
              <a:t>任意选择参考点：其它节点与参考点的电压差即是节点电压</a:t>
            </a:r>
            <a:r>
              <a:rPr lang="en-US" altLang="zh-CN" sz="2800"/>
              <a:t>(</a:t>
            </a:r>
            <a:r>
              <a:rPr lang="zh-CN" altLang="en-US" sz="2800"/>
              <a:t>位</a:t>
            </a:r>
            <a:r>
              <a:rPr lang="en-US" altLang="zh-CN" sz="2800"/>
              <a:t>)</a:t>
            </a:r>
            <a:r>
              <a:rPr lang="zh-CN" altLang="en-US" sz="2800"/>
              <a:t>，方向为从独立节点指向参考节点。</a:t>
            </a:r>
          </a:p>
        </p:txBody>
      </p:sp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4822825" y="1914525"/>
            <a:ext cx="2828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sz="2800"/>
              <a:t>(</a:t>
            </a:r>
            <a:r>
              <a:rPr lang="en-US" altLang="zh-CN" sz="2800" i="1"/>
              <a:t>u</a:t>
            </a:r>
            <a:r>
              <a:rPr lang="en-US" altLang="zh-CN" sz="2800" baseline="-25000"/>
              <a:t>A</a:t>
            </a:r>
            <a:r>
              <a:rPr lang="en-US" altLang="zh-CN" sz="2800">
                <a:latin typeface="宋体" panose="02010600030101010101" pitchFamily="2" charset="-122"/>
              </a:rPr>
              <a:t>-</a:t>
            </a:r>
            <a:r>
              <a:rPr lang="en-US" altLang="zh-CN" sz="2800" i="1"/>
              <a:t>u</a:t>
            </a:r>
            <a:r>
              <a:rPr lang="en-US" altLang="zh-CN" sz="2800" baseline="-25000"/>
              <a:t>B</a:t>
            </a:r>
            <a:r>
              <a:rPr lang="en-US" altLang="zh-CN" sz="2800"/>
              <a:t>)+</a:t>
            </a:r>
            <a:r>
              <a:rPr lang="en-US" altLang="zh-CN" sz="2800" i="1"/>
              <a:t>u</a:t>
            </a:r>
            <a:r>
              <a:rPr lang="en-US" altLang="zh-CN" sz="2800" baseline="-25000"/>
              <a:t>B</a:t>
            </a:r>
            <a:r>
              <a:rPr lang="en-US" altLang="zh-CN" sz="2800">
                <a:latin typeface="宋体" panose="02010600030101010101" pitchFamily="2" charset="-122"/>
              </a:rPr>
              <a:t>-</a:t>
            </a:r>
            <a:r>
              <a:rPr lang="en-US" altLang="zh-CN" sz="2800" i="1"/>
              <a:t>u</a:t>
            </a:r>
            <a:r>
              <a:rPr lang="en-US" altLang="zh-CN" sz="2800" baseline="-25000"/>
              <a:t>A</a:t>
            </a:r>
            <a:r>
              <a:rPr lang="en-US" altLang="zh-CN" sz="2800"/>
              <a:t>=0</a:t>
            </a:r>
          </a:p>
        </p:txBody>
      </p:sp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5143500" y="2638425"/>
            <a:ext cx="23828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sz="2800"/>
              <a:t>KVL</a:t>
            </a:r>
            <a:r>
              <a:rPr lang="zh-CN" altLang="en-US" sz="2800"/>
              <a:t>自动满足</a:t>
            </a:r>
          </a:p>
        </p:txBody>
      </p:sp>
      <p:grpSp>
        <p:nvGrpSpPr>
          <p:cNvPr id="101381" name="Group 5"/>
          <p:cNvGrpSpPr>
            <a:grpSpLocks/>
          </p:cNvGrpSpPr>
          <p:nvPr/>
        </p:nvGrpSpPr>
        <p:grpSpPr bwMode="auto">
          <a:xfrm>
            <a:off x="1333500" y="1873250"/>
            <a:ext cx="2752725" cy="1574800"/>
            <a:chOff x="912" y="3136"/>
            <a:chExt cx="1734" cy="992"/>
          </a:xfrm>
        </p:grpSpPr>
        <p:sp>
          <p:nvSpPr>
            <p:cNvPr id="101382" name="Line 6"/>
            <p:cNvSpPr>
              <a:spLocks noChangeShapeType="1"/>
            </p:cNvSpPr>
            <p:nvPr/>
          </p:nvSpPr>
          <p:spPr bwMode="auto">
            <a:xfrm>
              <a:off x="1728" y="391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01383" name="Group 7"/>
            <p:cNvGrpSpPr>
              <a:grpSpLocks/>
            </p:cNvGrpSpPr>
            <p:nvPr/>
          </p:nvGrpSpPr>
          <p:grpSpPr bwMode="auto">
            <a:xfrm>
              <a:off x="1596" y="4008"/>
              <a:ext cx="261" cy="120"/>
              <a:chOff x="720" y="1824"/>
              <a:chExt cx="261" cy="120"/>
            </a:xfrm>
          </p:grpSpPr>
          <p:sp>
            <p:nvSpPr>
              <p:cNvPr id="101384" name="Line 8"/>
              <p:cNvSpPr>
                <a:spLocks noChangeShapeType="1"/>
              </p:cNvSpPr>
              <p:nvPr/>
            </p:nvSpPr>
            <p:spPr bwMode="auto">
              <a:xfrm>
                <a:off x="720" y="1824"/>
                <a:ext cx="261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1385" name="Line 9"/>
              <p:cNvSpPr>
                <a:spLocks noChangeShapeType="1"/>
              </p:cNvSpPr>
              <p:nvPr/>
            </p:nvSpPr>
            <p:spPr bwMode="auto">
              <a:xfrm>
                <a:off x="778" y="1883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1386" name="Line 10"/>
              <p:cNvSpPr>
                <a:spLocks noChangeShapeType="1"/>
              </p:cNvSpPr>
              <p:nvPr/>
            </p:nvSpPr>
            <p:spPr bwMode="auto">
              <a:xfrm>
                <a:off x="802" y="1944"/>
                <a:ext cx="86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01387" name="Oval 11"/>
            <p:cNvSpPr>
              <a:spLocks noChangeArrowheads="1"/>
            </p:cNvSpPr>
            <p:nvPr/>
          </p:nvSpPr>
          <p:spPr bwMode="auto">
            <a:xfrm>
              <a:off x="1296" y="345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1388" name="Oval 12"/>
            <p:cNvSpPr>
              <a:spLocks noChangeArrowheads="1"/>
            </p:cNvSpPr>
            <p:nvPr/>
          </p:nvSpPr>
          <p:spPr bwMode="auto">
            <a:xfrm>
              <a:off x="2208" y="345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1389" name="Text Box 13"/>
            <p:cNvSpPr txBox="1">
              <a:spLocks noChangeArrowheads="1"/>
            </p:cNvSpPr>
            <p:nvPr/>
          </p:nvSpPr>
          <p:spPr bwMode="auto">
            <a:xfrm>
              <a:off x="912" y="3136"/>
              <a:ext cx="3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/>
                <a:t>u</a:t>
              </a:r>
              <a:r>
                <a:rPr lang="en-US" altLang="zh-CN" sz="2800" baseline="-25000"/>
                <a:t>A</a:t>
              </a:r>
            </a:p>
          </p:txBody>
        </p:sp>
        <p:sp>
          <p:nvSpPr>
            <p:cNvPr id="101390" name="Text Box 14"/>
            <p:cNvSpPr txBox="1">
              <a:spLocks noChangeArrowheads="1"/>
            </p:cNvSpPr>
            <p:nvPr/>
          </p:nvSpPr>
          <p:spPr bwMode="auto">
            <a:xfrm>
              <a:off x="2304" y="3136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/>
                <a:t>u</a:t>
              </a:r>
              <a:r>
                <a:rPr lang="en-US" altLang="zh-CN" sz="2800" baseline="-25000"/>
                <a:t>B</a:t>
              </a:r>
            </a:p>
          </p:txBody>
        </p:sp>
      </p:grpSp>
      <p:sp>
        <p:nvSpPr>
          <p:cNvPr id="101391" name="Text Box 15"/>
          <p:cNvSpPr txBox="1">
            <a:spLocks noChangeArrowheads="1"/>
          </p:cNvSpPr>
          <p:nvPr/>
        </p:nvSpPr>
        <p:spPr bwMode="auto">
          <a:xfrm>
            <a:off x="571500" y="3829050"/>
            <a:ext cx="784860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0" indent="-1809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2095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286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2476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667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3124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581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403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495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u="sng">
                <a:solidFill>
                  <a:srgbClr val="FF0000"/>
                </a:solidFill>
              </a:rPr>
              <a:t>节点电压法</a:t>
            </a:r>
            <a:r>
              <a:rPr lang="zh-CN" altLang="en-US" sz="2800">
                <a:solidFill>
                  <a:srgbClr val="FF0000"/>
                </a:solidFill>
              </a:rPr>
              <a:t>：</a:t>
            </a:r>
            <a:r>
              <a:rPr lang="zh-CN" altLang="en-US" sz="2800"/>
              <a:t>以节点电压为未知量列写电路方程分析电路的方法。</a:t>
            </a:r>
          </a:p>
        </p:txBody>
      </p:sp>
      <p:sp>
        <p:nvSpPr>
          <p:cNvPr id="101392" name="Text Box 16"/>
          <p:cNvSpPr txBox="1">
            <a:spLocks noChangeArrowheads="1"/>
          </p:cNvSpPr>
          <p:nvPr/>
        </p:nvSpPr>
        <p:spPr bwMode="auto">
          <a:xfrm>
            <a:off x="647700" y="4914900"/>
            <a:ext cx="769620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1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857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047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/>
              <a:t>可见，节点电压法的独立方程数为</a:t>
            </a:r>
            <a:r>
              <a:rPr lang="en-US" altLang="zh-CN" sz="2800"/>
              <a:t>(</a:t>
            </a:r>
            <a:r>
              <a:rPr lang="en-US" altLang="zh-CN" sz="2800" i="1"/>
              <a:t>n</a:t>
            </a:r>
            <a:r>
              <a:rPr lang="en-US" altLang="zh-CN" sz="2800">
                <a:latin typeface="宋体" panose="02010600030101010101" pitchFamily="2" charset="-122"/>
              </a:rPr>
              <a:t>-</a:t>
            </a:r>
            <a:r>
              <a:rPr lang="en-US" altLang="zh-CN" sz="2800"/>
              <a:t>1)</a:t>
            </a:r>
            <a:r>
              <a:rPr lang="zh-CN" altLang="en-US" sz="2800"/>
              <a:t>个。与支路电流法相比，</a:t>
            </a:r>
            <a:r>
              <a:rPr lang="zh-CN" altLang="en-US" sz="2800">
                <a:solidFill>
                  <a:srgbClr val="FF0000"/>
                </a:solidFill>
              </a:rPr>
              <a:t>方程数可减少</a:t>
            </a:r>
            <a:r>
              <a:rPr lang="en-US" altLang="zh-CN" sz="2800" i="1">
                <a:solidFill>
                  <a:srgbClr val="FF0000"/>
                </a:solidFill>
              </a:rPr>
              <a:t>b</a:t>
            </a: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en-US" altLang="zh-CN" sz="2800">
                <a:solidFill>
                  <a:srgbClr val="FF0000"/>
                </a:solidFill>
              </a:rPr>
              <a:t>( </a:t>
            </a:r>
            <a:r>
              <a:rPr lang="en-US" altLang="zh-CN" sz="2800" i="1">
                <a:solidFill>
                  <a:srgbClr val="FF0000"/>
                </a:solidFill>
              </a:rPr>
              <a:t>n</a:t>
            </a: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en-US" altLang="zh-CN" sz="2800">
                <a:solidFill>
                  <a:srgbClr val="FF0000"/>
                </a:solidFill>
              </a:rPr>
              <a:t>1</a:t>
            </a:r>
            <a:r>
              <a:rPr lang="zh-CN" altLang="en-US" sz="2800">
                <a:solidFill>
                  <a:srgbClr val="FF0000"/>
                </a:solidFill>
              </a:rPr>
              <a:t>）个</a:t>
            </a:r>
            <a:r>
              <a:rPr lang="zh-CN" altLang="en-US" sz="2800"/>
              <a:t>。</a:t>
            </a:r>
          </a:p>
        </p:txBody>
      </p:sp>
      <p:grpSp>
        <p:nvGrpSpPr>
          <p:cNvPr id="101393" name="Group 17"/>
          <p:cNvGrpSpPr>
            <a:grpSpLocks/>
          </p:cNvGrpSpPr>
          <p:nvPr/>
        </p:nvGrpSpPr>
        <p:grpSpPr bwMode="auto">
          <a:xfrm>
            <a:off x="2171700" y="1892300"/>
            <a:ext cx="1143000" cy="519113"/>
            <a:chOff x="1440" y="3136"/>
            <a:chExt cx="720" cy="327"/>
          </a:xfrm>
        </p:grpSpPr>
        <p:sp>
          <p:nvSpPr>
            <p:cNvPr id="101394" name="Line 18"/>
            <p:cNvSpPr>
              <a:spLocks noChangeShapeType="1"/>
            </p:cNvSpPr>
            <p:nvPr/>
          </p:nvSpPr>
          <p:spPr bwMode="auto">
            <a:xfrm>
              <a:off x="1440" y="3456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1395" name="Text Box 19"/>
            <p:cNvSpPr txBox="1">
              <a:spLocks noChangeArrowheads="1"/>
            </p:cNvSpPr>
            <p:nvPr/>
          </p:nvSpPr>
          <p:spPr bwMode="auto">
            <a:xfrm>
              <a:off x="1440" y="3136"/>
              <a:ext cx="6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sz="2800" i="1">
                  <a:solidFill>
                    <a:srgbClr val="FF0000"/>
                  </a:solidFill>
                </a:rPr>
                <a:t>u</a:t>
              </a:r>
              <a:r>
                <a:rPr lang="en-US" altLang="zh-CN" sz="2800" baseline="-25000">
                  <a:solidFill>
                    <a:srgbClr val="FF0000"/>
                  </a:solidFill>
                </a:rPr>
                <a:t>A</a:t>
              </a:r>
              <a:r>
                <a:rPr lang="en-US" altLang="zh-CN" sz="2800">
                  <a:solidFill>
                    <a:srgbClr val="FF0000"/>
                  </a:solidFill>
                  <a:latin typeface="宋体" panose="02010600030101010101" pitchFamily="2" charset="-122"/>
                </a:rPr>
                <a:t>-</a:t>
              </a:r>
              <a:r>
                <a:rPr lang="en-US" altLang="zh-CN" sz="2800" i="1">
                  <a:solidFill>
                    <a:srgbClr val="FF0000"/>
                  </a:solidFill>
                </a:rPr>
                <a:t>u</a:t>
              </a:r>
              <a:r>
                <a:rPr lang="en-US" altLang="zh-CN" sz="2800" baseline="-2500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01396" name="Group 20"/>
          <p:cNvGrpSpPr>
            <a:grpSpLocks/>
          </p:cNvGrpSpPr>
          <p:nvPr/>
        </p:nvGrpSpPr>
        <p:grpSpPr bwMode="auto">
          <a:xfrm>
            <a:off x="2324100" y="2457450"/>
            <a:ext cx="609600" cy="533400"/>
            <a:chOff x="1536" y="3504"/>
            <a:chExt cx="384" cy="336"/>
          </a:xfrm>
        </p:grpSpPr>
        <p:sp>
          <p:nvSpPr>
            <p:cNvPr id="101397" name="Oval 21"/>
            <p:cNvSpPr>
              <a:spLocks noChangeArrowheads="1"/>
            </p:cNvSpPr>
            <p:nvPr/>
          </p:nvSpPr>
          <p:spPr bwMode="auto">
            <a:xfrm>
              <a:off x="1536" y="3504"/>
              <a:ext cx="384" cy="33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1398" name="Line 22"/>
            <p:cNvSpPr>
              <a:spLocks noChangeShapeType="1"/>
            </p:cNvSpPr>
            <p:nvPr/>
          </p:nvSpPr>
          <p:spPr bwMode="auto">
            <a:xfrm flipH="1">
              <a:off x="1680" y="3840"/>
              <a:ext cx="9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10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" fill="hold"/>
                                        <p:tgtEl>
                                          <p:spTgt spid="101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" fill="hold"/>
                                        <p:tgtEl>
                                          <p:spTgt spid="101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 autoUpdateAnimBg="0"/>
      <p:bldP spid="101379" grpId="0" autoUpdateAnimBg="0"/>
      <p:bldP spid="101380" grpId="0" autoUpdateAnimBg="0"/>
      <p:bldP spid="101391" grpId="0" autoUpdateAnimBg="0"/>
      <p:bldP spid="101392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2"/>
          <p:cNvSpPr txBox="1">
            <a:spLocks noChangeArrowheads="1"/>
          </p:cNvSpPr>
          <p:nvPr/>
        </p:nvSpPr>
        <p:spPr bwMode="auto">
          <a:xfrm>
            <a:off x="495300" y="266700"/>
            <a:ext cx="1724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举例说明：</a:t>
            </a:r>
          </a:p>
        </p:txBody>
      </p:sp>
      <p:sp>
        <p:nvSpPr>
          <p:cNvPr id="102403" name="Text Box 3"/>
          <p:cNvSpPr txBox="1">
            <a:spLocks noChangeArrowheads="1"/>
          </p:cNvSpPr>
          <p:nvPr/>
        </p:nvSpPr>
        <p:spPr bwMode="auto">
          <a:xfrm>
            <a:off x="5048250" y="1355725"/>
            <a:ext cx="2578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 (2) </a:t>
            </a:r>
            <a:r>
              <a:rPr lang="zh-CN" altLang="en-US"/>
              <a:t>列</a:t>
            </a:r>
            <a:r>
              <a:rPr lang="en-US" altLang="zh-CN"/>
              <a:t>KCL</a:t>
            </a:r>
            <a:r>
              <a:rPr lang="zh-CN" altLang="en-US"/>
              <a:t>方程：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5956300" y="1882775"/>
            <a:ext cx="1781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 </a:t>
            </a:r>
            <a:r>
              <a:rPr lang="en-US" altLang="zh-CN" i="1"/>
              <a:t>i</a:t>
            </a:r>
            <a:r>
              <a:rPr lang="en-US" altLang="zh-CN" baseline="-25000"/>
              <a:t>R</a:t>
            </a:r>
            <a:r>
              <a:rPr lang="zh-CN" altLang="en-US" baseline="-25000"/>
              <a:t>出</a:t>
            </a:r>
            <a:r>
              <a:rPr lang="en-US" altLang="zh-CN"/>
              <a:t>= </a:t>
            </a:r>
            <a:r>
              <a:rPr lang="en-US" altLang="zh-CN" i="1"/>
              <a:t>i</a:t>
            </a:r>
            <a:r>
              <a:rPr lang="en-US" altLang="zh-CN" baseline="-25000"/>
              <a:t>S</a:t>
            </a:r>
            <a:r>
              <a:rPr lang="zh-CN" altLang="en-US" baseline="-25000"/>
              <a:t>入</a:t>
            </a:r>
            <a:endParaRPr lang="zh-CN" altLang="en-US"/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5715000" y="2479675"/>
            <a:ext cx="2843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/>
              <a:t>+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 i="1"/>
              <a:t>+i</a:t>
            </a:r>
            <a:r>
              <a:rPr lang="en-US" altLang="zh-CN" baseline="-25000"/>
              <a:t>3</a:t>
            </a:r>
            <a:r>
              <a:rPr lang="en-US" altLang="zh-CN" i="1"/>
              <a:t>+i</a:t>
            </a:r>
            <a:r>
              <a:rPr lang="en-US" altLang="zh-CN" baseline="-25000"/>
              <a:t>4</a:t>
            </a:r>
            <a:r>
              <a:rPr lang="en-US" altLang="zh-CN"/>
              <a:t>=</a:t>
            </a:r>
            <a:r>
              <a:rPr lang="en-US" altLang="zh-CN" i="1"/>
              <a:t>i</a:t>
            </a:r>
            <a:r>
              <a:rPr lang="en-US" altLang="zh-CN" baseline="-25000"/>
              <a:t>S1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i</a:t>
            </a:r>
            <a:r>
              <a:rPr lang="en-US" altLang="zh-CN" baseline="-25000"/>
              <a:t>S2</a:t>
            </a:r>
            <a:r>
              <a:rPr lang="en-US" altLang="zh-CN" i="1"/>
              <a:t>+i</a:t>
            </a:r>
            <a:r>
              <a:rPr lang="en-US" altLang="zh-CN" baseline="-25000"/>
              <a:t>S3</a:t>
            </a:r>
            <a:endParaRPr lang="en-US" altLang="zh-CN" i="1"/>
          </a:p>
        </p:txBody>
      </p:sp>
      <p:sp>
        <p:nvSpPr>
          <p:cNvPr id="102406" name="Text Box 6"/>
          <p:cNvSpPr txBox="1">
            <a:spLocks noChangeArrowheads="1"/>
          </p:cNvSpPr>
          <p:nvPr/>
        </p:nvSpPr>
        <p:spPr bwMode="auto">
          <a:xfrm>
            <a:off x="5729288" y="3051175"/>
            <a:ext cx="1843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i</a:t>
            </a:r>
            <a:r>
              <a:rPr lang="en-US" altLang="zh-CN" baseline="-25000"/>
              <a:t>3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i</a:t>
            </a:r>
            <a:r>
              <a:rPr lang="en-US" altLang="zh-CN" baseline="-25000"/>
              <a:t>4</a:t>
            </a:r>
            <a:r>
              <a:rPr lang="en-US" altLang="zh-CN" i="1"/>
              <a:t>+i</a:t>
            </a:r>
            <a:r>
              <a:rPr lang="en-US" altLang="zh-CN" baseline="-25000"/>
              <a:t>5</a:t>
            </a:r>
            <a:r>
              <a:rPr lang="en-US" altLang="zh-CN"/>
              <a:t>=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i</a:t>
            </a:r>
            <a:r>
              <a:rPr lang="en-US" altLang="zh-CN" baseline="-25000"/>
              <a:t>S3</a:t>
            </a:r>
            <a:endParaRPr lang="en-US" altLang="zh-CN" i="1"/>
          </a:p>
        </p:txBody>
      </p:sp>
      <p:sp>
        <p:nvSpPr>
          <p:cNvPr id="102407" name="Text Box 7"/>
          <p:cNvSpPr txBox="1">
            <a:spLocks noChangeArrowheads="1"/>
          </p:cNvSpPr>
          <p:nvPr/>
        </p:nvSpPr>
        <p:spPr bwMode="auto">
          <a:xfrm>
            <a:off x="2297113" y="752475"/>
            <a:ext cx="568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i="1">
                <a:solidFill>
                  <a:srgbClr val="FF0000"/>
                </a:solidFill>
              </a:rPr>
              <a:t>u</a:t>
            </a:r>
            <a:r>
              <a:rPr lang="en-US" altLang="zh-CN" baseline="-25000">
                <a:solidFill>
                  <a:srgbClr val="FF0000"/>
                </a:solidFill>
              </a:rPr>
              <a:t>n1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02408" name="Text Box 8"/>
          <p:cNvSpPr txBox="1">
            <a:spLocks noChangeArrowheads="1"/>
          </p:cNvSpPr>
          <p:nvPr/>
        </p:nvSpPr>
        <p:spPr bwMode="auto">
          <a:xfrm>
            <a:off x="4638675" y="695325"/>
            <a:ext cx="654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 i="1">
                <a:solidFill>
                  <a:srgbClr val="FF0000"/>
                </a:solidFill>
              </a:rPr>
              <a:t>u</a:t>
            </a:r>
            <a:r>
              <a:rPr lang="en-US" altLang="zh-CN" baseline="-25000">
                <a:solidFill>
                  <a:srgbClr val="FF0000"/>
                </a:solidFill>
              </a:rPr>
              <a:t>n2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02409" name="AutoShape 9"/>
          <p:cNvSpPr>
            <a:spLocks/>
          </p:cNvSpPr>
          <p:nvPr/>
        </p:nvSpPr>
        <p:spPr bwMode="auto">
          <a:xfrm>
            <a:off x="5602288" y="2628900"/>
            <a:ext cx="74612" cy="723900"/>
          </a:xfrm>
          <a:prstGeom prst="leftBrace">
            <a:avLst>
              <a:gd name="adj1" fmla="val 80852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02410" name="Group 10"/>
          <p:cNvGrpSpPr>
            <a:grpSpLocks/>
          </p:cNvGrpSpPr>
          <p:nvPr/>
        </p:nvGrpSpPr>
        <p:grpSpPr bwMode="auto">
          <a:xfrm>
            <a:off x="38100" y="209550"/>
            <a:ext cx="5099050" cy="2514600"/>
            <a:chOff x="24" y="132"/>
            <a:chExt cx="3212" cy="1584"/>
          </a:xfrm>
        </p:grpSpPr>
        <p:sp>
          <p:nvSpPr>
            <p:cNvPr id="102411" name="Line 11"/>
            <p:cNvSpPr>
              <a:spLocks noChangeShapeType="1"/>
            </p:cNvSpPr>
            <p:nvPr/>
          </p:nvSpPr>
          <p:spPr bwMode="auto">
            <a:xfrm flipH="1">
              <a:off x="2274" y="318"/>
              <a:ext cx="3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02412" name="Group 12"/>
            <p:cNvGrpSpPr>
              <a:grpSpLocks/>
            </p:cNvGrpSpPr>
            <p:nvPr/>
          </p:nvGrpSpPr>
          <p:grpSpPr bwMode="auto">
            <a:xfrm>
              <a:off x="342" y="1152"/>
              <a:ext cx="272" cy="272"/>
              <a:chOff x="336" y="1152"/>
              <a:chExt cx="272" cy="272"/>
            </a:xfrm>
          </p:grpSpPr>
          <p:sp>
            <p:nvSpPr>
              <p:cNvPr id="102413" name="Oval 13"/>
              <p:cNvSpPr>
                <a:spLocks noChangeArrowheads="1"/>
              </p:cNvSpPr>
              <p:nvPr/>
            </p:nvSpPr>
            <p:spPr bwMode="auto">
              <a:xfrm>
                <a:off x="336" y="1152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2414" name="Line 14"/>
              <p:cNvSpPr>
                <a:spLocks noChangeShapeType="1"/>
              </p:cNvSpPr>
              <p:nvPr/>
            </p:nvSpPr>
            <p:spPr bwMode="auto">
              <a:xfrm>
                <a:off x="336" y="1288"/>
                <a:ext cx="27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02415" name="Line 15"/>
            <p:cNvSpPr>
              <a:spLocks noChangeShapeType="1"/>
            </p:cNvSpPr>
            <p:nvPr/>
          </p:nvSpPr>
          <p:spPr bwMode="auto">
            <a:xfrm>
              <a:off x="480" y="1428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16" name="Line 16"/>
            <p:cNvSpPr>
              <a:spLocks noChangeShapeType="1"/>
            </p:cNvSpPr>
            <p:nvPr/>
          </p:nvSpPr>
          <p:spPr bwMode="auto">
            <a:xfrm flipV="1">
              <a:off x="480" y="901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17" name="Line 17"/>
            <p:cNvSpPr>
              <a:spLocks noChangeShapeType="1"/>
            </p:cNvSpPr>
            <p:nvPr/>
          </p:nvSpPr>
          <p:spPr bwMode="auto">
            <a:xfrm>
              <a:off x="480" y="1716"/>
              <a:ext cx="2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18" name="Line 18"/>
            <p:cNvSpPr>
              <a:spLocks noChangeShapeType="1"/>
            </p:cNvSpPr>
            <p:nvPr/>
          </p:nvSpPr>
          <p:spPr bwMode="auto">
            <a:xfrm flipV="1">
              <a:off x="1026" y="900"/>
              <a:ext cx="0" cy="8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19" name="Rectangle 19"/>
            <p:cNvSpPr>
              <a:spLocks noChangeArrowheads="1"/>
            </p:cNvSpPr>
            <p:nvPr/>
          </p:nvSpPr>
          <p:spPr bwMode="auto">
            <a:xfrm>
              <a:off x="978" y="1176"/>
              <a:ext cx="96" cy="27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2420" name="Line 20"/>
            <p:cNvSpPr>
              <a:spLocks noChangeShapeType="1"/>
            </p:cNvSpPr>
            <p:nvPr/>
          </p:nvSpPr>
          <p:spPr bwMode="auto">
            <a:xfrm>
              <a:off x="480" y="900"/>
              <a:ext cx="2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21" name="Line 21"/>
            <p:cNvSpPr>
              <a:spLocks noChangeShapeType="1"/>
            </p:cNvSpPr>
            <p:nvPr/>
          </p:nvSpPr>
          <p:spPr bwMode="auto">
            <a:xfrm>
              <a:off x="1968" y="900"/>
              <a:ext cx="0" cy="8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22" name="Line 22"/>
            <p:cNvSpPr>
              <a:spLocks noChangeShapeType="1"/>
            </p:cNvSpPr>
            <p:nvPr/>
          </p:nvSpPr>
          <p:spPr bwMode="auto">
            <a:xfrm flipV="1">
              <a:off x="1968" y="516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23" name="Line 23"/>
            <p:cNvSpPr>
              <a:spLocks noChangeShapeType="1"/>
            </p:cNvSpPr>
            <p:nvPr/>
          </p:nvSpPr>
          <p:spPr bwMode="auto">
            <a:xfrm rot="5400000" flipV="1">
              <a:off x="2736" y="372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24" name="Line 24"/>
            <p:cNvSpPr>
              <a:spLocks noChangeShapeType="1"/>
            </p:cNvSpPr>
            <p:nvPr/>
          </p:nvSpPr>
          <p:spPr bwMode="auto">
            <a:xfrm rot="16200000" flipV="1">
              <a:off x="2135" y="349"/>
              <a:ext cx="1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25" name="Line 25"/>
            <p:cNvSpPr>
              <a:spLocks noChangeShapeType="1"/>
            </p:cNvSpPr>
            <p:nvPr/>
          </p:nvSpPr>
          <p:spPr bwMode="auto">
            <a:xfrm>
              <a:off x="2868" y="516"/>
              <a:ext cx="0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26" name="Line 26"/>
            <p:cNvSpPr>
              <a:spLocks noChangeShapeType="1"/>
            </p:cNvSpPr>
            <p:nvPr/>
          </p:nvSpPr>
          <p:spPr bwMode="auto">
            <a:xfrm>
              <a:off x="2208" y="1188"/>
              <a:ext cx="43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27" name="Line 27"/>
            <p:cNvSpPr>
              <a:spLocks noChangeShapeType="1"/>
            </p:cNvSpPr>
            <p:nvPr/>
          </p:nvSpPr>
          <p:spPr bwMode="auto">
            <a:xfrm>
              <a:off x="1968" y="900"/>
              <a:ext cx="24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cxnSp>
          <p:nvCxnSpPr>
            <p:cNvPr id="102428" name="AutoShape 28"/>
            <p:cNvCxnSpPr>
              <a:cxnSpLocks noChangeShapeType="1"/>
              <a:stCxn id="102420" idx="1"/>
              <a:endCxn id="102426" idx="1"/>
            </p:cNvCxnSpPr>
            <p:nvPr/>
          </p:nvCxnSpPr>
          <p:spPr bwMode="auto">
            <a:xfrm flipH="1">
              <a:off x="2640" y="906"/>
              <a:ext cx="240" cy="28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2429" name="Line 29"/>
            <p:cNvSpPr>
              <a:spLocks noChangeShapeType="1"/>
            </p:cNvSpPr>
            <p:nvPr/>
          </p:nvSpPr>
          <p:spPr bwMode="auto">
            <a:xfrm>
              <a:off x="966" y="93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30" name="Line 30"/>
            <p:cNvSpPr>
              <a:spLocks noChangeShapeType="1"/>
            </p:cNvSpPr>
            <p:nvPr/>
          </p:nvSpPr>
          <p:spPr bwMode="auto">
            <a:xfrm flipV="1">
              <a:off x="288" y="1098"/>
              <a:ext cx="0" cy="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31" name="Text Box 31"/>
            <p:cNvSpPr txBox="1">
              <a:spLocks noChangeArrowheads="1"/>
            </p:cNvSpPr>
            <p:nvPr/>
          </p:nvSpPr>
          <p:spPr bwMode="auto">
            <a:xfrm>
              <a:off x="24" y="1086"/>
              <a:ext cx="3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S1</a:t>
              </a:r>
              <a:endParaRPr lang="en-US" altLang="zh-CN"/>
            </a:p>
          </p:txBody>
        </p:sp>
        <p:sp>
          <p:nvSpPr>
            <p:cNvPr id="102432" name="Text Box 32"/>
            <p:cNvSpPr txBox="1">
              <a:spLocks noChangeArrowheads="1"/>
            </p:cNvSpPr>
            <p:nvPr/>
          </p:nvSpPr>
          <p:spPr bwMode="auto">
            <a:xfrm>
              <a:off x="1098" y="1134"/>
              <a:ext cx="3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S2</a:t>
              </a:r>
              <a:endParaRPr lang="en-US" altLang="zh-CN"/>
            </a:p>
          </p:txBody>
        </p:sp>
        <p:sp>
          <p:nvSpPr>
            <p:cNvPr id="102433" name="Text Box 33"/>
            <p:cNvSpPr txBox="1">
              <a:spLocks noChangeArrowheads="1"/>
            </p:cNvSpPr>
            <p:nvPr/>
          </p:nvSpPr>
          <p:spPr bwMode="auto">
            <a:xfrm>
              <a:off x="1968" y="132"/>
              <a:ext cx="3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S3</a:t>
              </a:r>
              <a:endParaRPr lang="en-US" altLang="zh-CN"/>
            </a:p>
          </p:txBody>
        </p:sp>
        <p:sp>
          <p:nvSpPr>
            <p:cNvPr id="102434" name="Text Box 34"/>
            <p:cNvSpPr txBox="1">
              <a:spLocks noChangeArrowheads="1"/>
            </p:cNvSpPr>
            <p:nvPr/>
          </p:nvSpPr>
          <p:spPr bwMode="auto">
            <a:xfrm>
              <a:off x="711" y="1188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sp>
          <p:nvSpPr>
            <p:cNvPr id="102435" name="Text Box 35"/>
            <p:cNvSpPr txBox="1">
              <a:spLocks noChangeArrowheads="1"/>
            </p:cNvSpPr>
            <p:nvPr/>
          </p:nvSpPr>
          <p:spPr bwMode="auto">
            <a:xfrm>
              <a:off x="744" y="900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sp>
          <p:nvSpPr>
            <p:cNvPr id="102436" name="Text Box 36"/>
            <p:cNvSpPr txBox="1">
              <a:spLocks noChangeArrowheads="1"/>
            </p:cNvSpPr>
            <p:nvPr/>
          </p:nvSpPr>
          <p:spPr bwMode="auto">
            <a:xfrm>
              <a:off x="1674" y="852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102437" name="Text Box 37"/>
            <p:cNvSpPr txBox="1">
              <a:spLocks noChangeArrowheads="1"/>
            </p:cNvSpPr>
            <p:nvPr/>
          </p:nvSpPr>
          <p:spPr bwMode="auto">
            <a:xfrm>
              <a:off x="2004" y="540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endParaRPr lang="en-US" altLang="zh-CN"/>
            </a:p>
          </p:txBody>
        </p:sp>
        <p:sp>
          <p:nvSpPr>
            <p:cNvPr id="102438" name="Text Box 38"/>
            <p:cNvSpPr txBox="1">
              <a:spLocks noChangeArrowheads="1"/>
            </p:cNvSpPr>
            <p:nvPr/>
          </p:nvSpPr>
          <p:spPr bwMode="auto">
            <a:xfrm>
              <a:off x="2046" y="1140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4</a:t>
              </a:r>
              <a:endParaRPr lang="en-US" altLang="zh-CN"/>
            </a:p>
          </p:txBody>
        </p:sp>
        <p:sp>
          <p:nvSpPr>
            <p:cNvPr id="102439" name="Text Box 39"/>
            <p:cNvSpPr txBox="1">
              <a:spLocks noChangeArrowheads="1"/>
            </p:cNvSpPr>
            <p:nvPr/>
          </p:nvSpPr>
          <p:spPr bwMode="auto">
            <a:xfrm>
              <a:off x="2934" y="900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5</a:t>
              </a:r>
              <a:endParaRPr lang="en-US" altLang="zh-CN"/>
            </a:p>
          </p:txBody>
        </p:sp>
        <p:sp>
          <p:nvSpPr>
            <p:cNvPr id="102440" name="Text Box 40"/>
            <p:cNvSpPr txBox="1">
              <a:spLocks noChangeArrowheads="1"/>
            </p:cNvSpPr>
            <p:nvPr/>
          </p:nvSpPr>
          <p:spPr bwMode="auto">
            <a:xfrm>
              <a:off x="1671" y="1284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102441" name="Text Box 41"/>
            <p:cNvSpPr txBox="1">
              <a:spLocks noChangeArrowheads="1"/>
            </p:cNvSpPr>
            <p:nvPr/>
          </p:nvSpPr>
          <p:spPr bwMode="auto">
            <a:xfrm>
              <a:off x="2928" y="1188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5</a:t>
              </a:r>
              <a:endParaRPr lang="en-US" altLang="zh-CN"/>
            </a:p>
          </p:txBody>
        </p:sp>
        <p:sp>
          <p:nvSpPr>
            <p:cNvPr id="102442" name="Text Box 42"/>
            <p:cNvSpPr txBox="1">
              <a:spLocks noChangeArrowheads="1"/>
            </p:cNvSpPr>
            <p:nvPr/>
          </p:nvSpPr>
          <p:spPr bwMode="auto">
            <a:xfrm>
              <a:off x="2535" y="612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3</a:t>
              </a:r>
              <a:endParaRPr lang="en-US" altLang="zh-CN"/>
            </a:p>
          </p:txBody>
        </p:sp>
        <p:sp>
          <p:nvSpPr>
            <p:cNvPr id="102443" name="Text Box 43"/>
            <p:cNvSpPr txBox="1">
              <a:spLocks noChangeArrowheads="1"/>
            </p:cNvSpPr>
            <p:nvPr/>
          </p:nvSpPr>
          <p:spPr bwMode="auto">
            <a:xfrm>
              <a:off x="2304" y="1188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4</a:t>
              </a:r>
              <a:endParaRPr lang="en-US" altLang="zh-CN"/>
            </a:p>
          </p:txBody>
        </p:sp>
        <p:sp>
          <p:nvSpPr>
            <p:cNvPr id="102444" name="Line 44"/>
            <p:cNvSpPr>
              <a:spLocks noChangeShapeType="1"/>
            </p:cNvSpPr>
            <p:nvPr/>
          </p:nvSpPr>
          <p:spPr bwMode="auto">
            <a:xfrm flipV="1">
              <a:off x="1536" y="900"/>
              <a:ext cx="0" cy="2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45" name="Line 45"/>
            <p:cNvSpPr>
              <a:spLocks noChangeShapeType="1"/>
            </p:cNvSpPr>
            <p:nvPr/>
          </p:nvSpPr>
          <p:spPr bwMode="auto">
            <a:xfrm>
              <a:off x="1536" y="1428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46" name="Line 46"/>
            <p:cNvSpPr>
              <a:spLocks noChangeShapeType="1"/>
            </p:cNvSpPr>
            <p:nvPr/>
          </p:nvSpPr>
          <p:spPr bwMode="auto">
            <a:xfrm>
              <a:off x="1356" y="1122"/>
              <a:ext cx="0" cy="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02447" name="Group 47"/>
            <p:cNvGrpSpPr>
              <a:grpSpLocks/>
            </p:cNvGrpSpPr>
            <p:nvPr/>
          </p:nvGrpSpPr>
          <p:grpSpPr bwMode="auto">
            <a:xfrm>
              <a:off x="1398" y="1158"/>
              <a:ext cx="272" cy="272"/>
              <a:chOff x="336" y="1152"/>
              <a:chExt cx="272" cy="272"/>
            </a:xfrm>
          </p:grpSpPr>
          <p:sp>
            <p:nvSpPr>
              <p:cNvPr id="102448" name="Oval 48"/>
              <p:cNvSpPr>
                <a:spLocks noChangeArrowheads="1"/>
              </p:cNvSpPr>
              <p:nvPr/>
            </p:nvSpPr>
            <p:spPr bwMode="auto">
              <a:xfrm>
                <a:off x="336" y="1152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2449" name="Line 49"/>
              <p:cNvSpPr>
                <a:spLocks noChangeShapeType="1"/>
              </p:cNvSpPr>
              <p:nvPr/>
            </p:nvSpPr>
            <p:spPr bwMode="auto">
              <a:xfrm>
                <a:off x="336" y="1288"/>
                <a:ext cx="27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02450" name="Group 50"/>
            <p:cNvGrpSpPr>
              <a:grpSpLocks/>
            </p:cNvGrpSpPr>
            <p:nvPr/>
          </p:nvGrpSpPr>
          <p:grpSpPr bwMode="auto">
            <a:xfrm rot="5400000">
              <a:off x="2316" y="378"/>
              <a:ext cx="272" cy="272"/>
              <a:chOff x="336" y="1152"/>
              <a:chExt cx="272" cy="272"/>
            </a:xfrm>
          </p:grpSpPr>
          <p:sp>
            <p:nvSpPr>
              <p:cNvPr id="102451" name="Oval 51"/>
              <p:cNvSpPr>
                <a:spLocks noChangeArrowheads="1"/>
              </p:cNvSpPr>
              <p:nvPr/>
            </p:nvSpPr>
            <p:spPr bwMode="auto">
              <a:xfrm>
                <a:off x="336" y="1152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2452" name="Line 52"/>
              <p:cNvSpPr>
                <a:spLocks noChangeShapeType="1"/>
              </p:cNvSpPr>
              <p:nvPr/>
            </p:nvSpPr>
            <p:spPr bwMode="auto">
              <a:xfrm>
                <a:off x="336" y="1288"/>
                <a:ext cx="27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02453" name="Line 53"/>
            <p:cNvSpPr>
              <a:spLocks noChangeShapeType="1"/>
            </p:cNvSpPr>
            <p:nvPr/>
          </p:nvSpPr>
          <p:spPr bwMode="auto">
            <a:xfrm>
              <a:off x="1896" y="93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54" name="Rectangle 54"/>
            <p:cNvSpPr>
              <a:spLocks noChangeArrowheads="1"/>
            </p:cNvSpPr>
            <p:nvPr/>
          </p:nvSpPr>
          <p:spPr bwMode="auto">
            <a:xfrm>
              <a:off x="1920" y="1194"/>
              <a:ext cx="96" cy="27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2455" name="Rectangle 55"/>
            <p:cNvSpPr>
              <a:spLocks noChangeArrowheads="1"/>
            </p:cNvSpPr>
            <p:nvPr/>
          </p:nvSpPr>
          <p:spPr bwMode="auto">
            <a:xfrm>
              <a:off x="2820" y="1200"/>
              <a:ext cx="96" cy="27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2456" name="Rectangle 56"/>
            <p:cNvSpPr>
              <a:spLocks noChangeArrowheads="1"/>
            </p:cNvSpPr>
            <p:nvPr/>
          </p:nvSpPr>
          <p:spPr bwMode="auto">
            <a:xfrm rot="5400000">
              <a:off x="2388" y="1056"/>
              <a:ext cx="96" cy="27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2457" name="Rectangle 57"/>
            <p:cNvSpPr>
              <a:spLocks noChangeArrowheads="1"/>
            </p:cNvSpPr>
            <p:nvPr/>
          </p:nvSpPr>
          <p:spPr bwMode="auto">
            <a:xfrm rot="5400000">
              <a:off x="2382" y="768"/>
              <a:ext cx="96" cy="27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2458" name="Line 58"/>
            <p:cNvSpPr>
              <a:spLocks noChangeShapeType="1"/>
            </p:cNvSpPr>
            <p:nvPr/>
          </p:nvSpPr>
          <p:spPr bwMode="auto">
            <a:xfrm rot="-2348751">
              <a:off x="2076" y="1002"/>
              <a:ext cx="1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59" name="Line 59"/>
            <p:cNvSpPr>
              <a:spLocks noChangeShapeType="1"/>
            </p:cNvSpPr>
            <p:nvPr/>
          </p:nvSpPr>
          <p:spPr bwMode="auto">
            <a:xfrm rot="-5400000">
              <a:off x="2130" y="702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60" name="Line 60"/>
            <p:cNvSpPr>
              <a:spLocks noChangeShapeType="1"/>
            </p:cNvSpPr>
            <p:nvPr/>
          </p:nvSpPr>
          <p:spPr bwMode="auto">
            <a:xfrm>
              <a:off x="2946" y="93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02461" name="Group 61"/>
          <p:cNvGrpSpPr>
            <a:grpSpLocks/>
          </p:cNvGrpSpPr>
          <p:nvPr/>
        </p:nvGrpSpPr>
        <p:grpSpPr bwMode="auto">
          <a:xfrm>
            <a:off x="2990850" y="2781300"/>
            <a:ext cx="314325" cy="457200"/>
            <a:chOff x="3228" y="1812"/>
            <a:chExt cx="198" cy="288"/>
          </a:xfrm>
        </p:grpSpPr>
        <p:sp>
          <p:nvSpPr>
            <p:cNvPr id="102462" name="Text Box 62"/>
            <p:cNvSpPr txBox="1">
              <a:spLocks noChangeArrowheads="1"/>
            </p:cNvSpPr>
            <p:nvPr/>
          </p:nvSpPr>
          <p:spPr bwMode="auto">
            <a:xfrm>
              <a:off x="3228" y="1812"/>
              <a:ext cx="1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02463" name="Oval 63"/>
            <p:cNvSpPr>
              <a:spLocks noChangeArrowheads="1"/>
            </p:cNvSpPr>
            <p:nvPr/>
          </p:nvSpPr>
          <p:spPr bwMode="auto">
            <a:xfrm>
              <a:off x="3240" y="1872"/>
              <a:ext cx="181" cy="18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02464" name="Group 64"/>
          <p:cNvGrpSpPr>
            <a:grpSpLocks/>
          </p:cNvGrpSpPr>
          <p:nvPr/>
        </p:nvGrpSpPr>
        <p:grpSpPr bwMode="auto">
          <a:xfrm>
            <a:off x="2557463" y="2686050"/>
            <a:ext cx="414337" cy="476250"/>
            <a:chOff x="1611" y="1692"/>
            <a:chExt cx="261" cy="300"/>
          </a:xfrm>
        </p:grpSpPr>
        <p:grpSp>
          <p:nvGrpSpPr>
            <p:cNvPr id="102465" name="Group 65"/>
            <p:cNvGrpSpPr>
              <a:grpSpLocks/>
            </p:cNvGrpSpPr>
            <p:nvPr/>
          </p:nvGrpSpPr>
          <p:grpSpPr bwMode="auto">
            <a:xfrm>
              <a:off x="1611" y="1716"/>
              <a:ext cx="261" cy="276"/>
              <a:chOff x="2925" y="1662"/>
              <a:chExt cx="261" cy="276"/>
            </a:xfrm>
          </p:grpSpPr>
          <p:grpSp>
            <p:nvGrpSpPr>
              <p:cNvPr id="102466" name="Group 66"/>
              <p:cNvGrpSpPr>
                <a:grpSpLocks/>
              </p:cNvGrpSpPr>
              <p:nvPr/>
            </p:nvGrpSpPr>
            <p:grpSpPr bwMode="auto">
              <a:xfrm>
                <a:off x="2925" y="1818"/>
                <a:ext cx="261" cy="120"/>
                <a:chOff x="720" y="1824"/>
                <a:chExt cx="261" cy="120"/>
              </a:xfrm>
            </p:grpSpPr>
            <p:sp>
              <p:nvSpPr>
                <p:cNvPr id="102467" name="Line 67"/>
                <p:cNvSpPr>
                  <a:spLocks noChangeShapeType="1"/>
                </p:cNvSpPr>
                <p:nvPr/>
              </p:nvSpPr>
              <p:spPr bwMode="auto">
                <a:xfrm>
                  <a:off x="720" y="1824"/>
                  <a:ext cx="261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2468" name="Line 68"/>
                <p:cNvSpPr>
                  <a:spLocks noChangeShapeType="1"/>
                </p:cNvSpPr>
                <p:nvPr/>
              </p:nvSpPr>
              <p:spPr bwMode="auto">
                <a:xfrm>
                  <a:off x="778" y="1883"/>
                  <a:ext cx="145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2469" name="Line 69"/>
                <p:cNvSpPr>
                  <a:spLocks noChangeShapeType="1"/>
                </p:cNvSpPr>
                <p:nvPr/>
              </p:nvSpPr>
              <p:spPr bwMode="auto">
                <a:xfrm>
                  <a:off x="802" y="1944"/>
                  <a:ext cx="86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102470" name="Line 70"/>
              <p:cNvSpPr>
                <a:spLocks noChangeShapeType="1"/>
              </p:cNvSpPr>
              <p:nvPr/>
            </p:nvSpPr>
            <p:spPr bwMode="auto">
              <a:xfrm>
                <a:off x="3054" y="1662"/>
                <a:ext cx="0" cy="168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02471" name="Oval 71"/>
            <p:cNvSpPr>
              <a:spLocks noChangeArrowheads="1"/>
            </p:cNvSpPr>
            <p:nvPr/>
          </p:nvSpPr>
          <p:spPr bwMode="auto">
            <a:xfrm>
              <a:off x="1710" y="1692"/>
              <a:ext cx="47" cy="4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02472" name="Group 72"/>
          <p:cNvGrpSpPr>
            <a:grpSpLocks/>
          </p:cNvGrpSpPr>
          <p:nvPr/>
        </p:nvGrpSpPr>
        <p:grpSpPr bwMode="auto">
          <a:xfrm>
            <a:off x="4600575" y="1028700"/>
            <a:ext cx="314325" cy="457200"/>
            <a:chOff x="3228" y="1812"/>
            <a:chExt cx="198" cy="288"/>
          </a:xfrm>
        </p:grpSpPr>
        <p:sp>
          <p:nvSpPr>
            <p:cNvPr id="102473" name="Text Box 73"/>
            <p:cNvSpPr txBox="1">
              <a:spLocks noChangeArrowheads="1"/>
            </p:cNvSpPr>
            <p:nvPr/>
          </p:nvSpPr>
          <p:spPr bwMode="auto">
            <a:xfrm>
              <a:off x="3228" y="1812"/>
              <a:ext cx="1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02474" name="Oval 74"/>
            <p:cNvSpPr>
              <a:spLocks noChangeArrowheads="1"/>
            </p:cNvSpPr>
            <p:nvPr/>
          </p:nvSpPr>
          <p:spPr bwMode="auto">
            <a:xfrm>
              <a:off x="3240" y="1872"/>
              <a:ext cx="181" cy="18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02475" name="Text Box 75"/>
          <p:cNvSpPr txBox="1">
            <a:spLocks noChangeArrowheads="1"/>
          </p:cNvSpPr>
          <p:nvPr/>
        </p:nvSpPr>
        <p:spPr bwMode="auto">
          <a:xfrm>
            <a:off x="5029200" y="419100"/>
            <a:ext cx="39814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71500" indent="-571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62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52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zh-CN"/>
              <a:t>(1) </a:t>
            </a:r>
            <a:r>
              <a:rPr lang="zh-CN" altLang="en-US"/>
              <a:t>选定参考节点，标明其余</a:t>
            </a:r>
            <a:r>
              <a:rPr lang="en-US" altLang="zh-CN" i="1"/>
              <a:t>n</a:t>
            </a:r>
            <a:r>
              <a:rPr lang="en-US" altLang="zh-CN"/>
              <a:t>-1</a:t>
            </a:r>
            <a:r>
              <a:rPr lang="zh-CN" altLang="en-US"/>
              <a:t>个独立节点的电压</a:t>
            </a:r>
          </a:p>
        </p:txBody>
      </p:sp>
      <p:sp>
        <p:nvSpPr>
          <p:cNvPr id="102476" name="Text Box 76"/>
          <p:cNvSpPr txBox="1">
            <a:spLocks noChangeArrowheads="1"/>
          </p:cNvSpPr>
          <p:nvPr/>
        </p:nvSpPr>
        <p:spPr bwMode="auto">
          <a:xfrm>
            <a:off x="704850" y="3429000"/>
            <a:ext cx="7600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代入支路特性（将支路电流用节点电压表示）：</a:t>
            </a:r>
          </a:p>
        </p:txBody>
      </p:sp>
      <p:graphicFrame>
        <p:nvGraphicFramePr>
          <p:cNvPr id="102477" name="Object 77"/>
          <p:cNvGraphicFramePr>
            <a:graphicFrameLocks noChangeAspect="1"/>
          </p:cNvGraphicFramePr>
          <p:nvPr/>
        </p:nvGraphicFramePr>
        <p:xfrm>
          <a:off x="1330325" y="4010025"/>
          <a:ext cx="54483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3" name="Equation" r:id="rId3" imgW="2717640" imgH="431640" progId="Equation.3">
                  <p:embed/>
                </p:oleObj>
              </mc:Choice>
              <mc:Fallback>
                <p:oleObj name="Equation" r:id="rId3" imgW="2717640" imgH="431640" progId="Equation.3">
                  <p:embed/>
                  <p:pic>
                    <p:nvPicPr>
                      <p:cNvPr id="0" name="Object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0325" y="4010025"/>
                        <a:ext cx="54483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8" name="Object 78"/>
          <p:cNvGraphicFramePr>
            <a:graphicFrameLocks noChangeAspect="1"/>
          </p:cNvGraphicFramePr>
          <p:nvPr/>
        </p:nvGraphicFramePr>
        <p:xfrm>
          <a:off x="1239838" y="5102225"/>
          <a:ext cx="4300537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4" name="公式" r:id="rId5" imgW="2145960" imgH="444240" progId="Equation.3">
                  <p:embed/>
                </p:oleObj>
              </mc:Choice>
              <mc:Fallback>
                <p:oleObj name="公式" r:id="rId5" imgW="2145960" imgH="444240" progId="Equation.3">
                  <p:embed/>
                  <p:pic>
                    <p:nvPicPr>
                      <p:cNvPr id="0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838" y="5102225"/>
                        <a:ext cx="4300537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9" name="AutoShape 79"/>
          <p:cNvSpPr>
            <a:spLocks/>
          </p:cNvSpPr>
          <p:nvPr/>
        </p:nvSpPr>
        <p:spPr bwMode="auto">
          <a:xfrm>
            <a:off x="933450" y="4114800"/>
            <a:ext cx="209550" cy="1695450"/>
          </a:xfrm>
          <a:prstGeom prst="leftBrace">
            <a:avLst>
              <a:gd name="adj1" fmla="val 67424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02480" name="Group 80"/>
          <p:cNvGrpSpPr>
            <a:grpSpLocks/>
          </p:cNvGrpSpPr>
          <p:nvPr/>
        </p:nvGrpSpPr>
        <p:grpSpPr bwMode="auto">
          <a:xfrm>
            <a:off x="2744788" y="955675"/>
            <a:ext cx="314325" cy="457200"/>
            <a:chOff x="3228" y="1812"/>
            <a:chExt cx="198" cy="288"/>
          </a:xfrm>
        </p:grpSpPr>
        <p:sp>
          <p:nvSpPr>
            <p:cNvPr id="102481" name="Text Box 81"/>
            <p:cNvSpPr txBox="1">
              <a:spLocks noChangeArrowheads="1"/>
            </p:cNvSpPr>
            <p:nvPr/>
          </p:nvSpPr>
          <p:spPr bwMode="auto">
            <a:xfrm>
              <a:off x="3228" y="1812"/>
              <a:ext cx="1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02482" name="Oval 82"/>
            <p:cNvSpPr>
              <a:spLocks noChangeArrowheads="1"/>
            </p:cNvSpPr>
            <p:nvPr/>
          </p:nvSpPr>
          <p:spPr bwMode="auto">
            <a:xfrm>
              <a:off x="3240" y="1872"/>
              <a:ext cx="181" cy="18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2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10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7" dur="500"/>
                                        <p:tgtEl>
                                          <p:spTgt spid="102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5" dur="500"/>
                                        <p:tgtEl>
                                          <p:spTgt spid="10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10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10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2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2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 autoUpdateAnimBg="0"/>
      <p:bldP spid="102403" grpId="0" autoUpdateAnimBg="0"/>
      <p:bldP spid="102404" grpId="0" autoUpdateAnimBg="0"/>
      <p:bldP spid="102405" grpId="0" autoUpdateAnimBg="0"/>
      <p:bldP spid="102406" grpId="0" autoUpdateAnimBg="0"/>
      <p:bldP spid="102407" grpId="0" autoUpdateAnimBg="0"/>
      <p:bldP spid="102408" grpId="0" autoUpdateAnimBg="0"/>
      <p:bldP spid="102409" grpId="0" animBg="1"/>
      <p:bldP spid="102475" grpId="0" autoUpdateAnimBg="0"/>
      <p:bldP spid="102476" grpId="0" autoUpdateAnimBg="0"/>
      <p:bldP spid="10247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746125" y="592138"/>
            <a:ext cx="1416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整理，得</a:t>
            </a:r>
          </a:p>
        </p:txBody>
      </p:sp>
      <p:graphicFrame>
        <p:nvGraphicFramePr>
          <p:cNvPr id="103427" name="Object 3"/>
          <p:cNvGraphicFramePr>
            <a:graphicFrameLocks noChangeAspect="1"/>
          </p:cNvGraphicFramePr>
          <p:nvPr/>
        </p:nvGraphicFramePr>
        <p:xfrm>
          <a:off x="714375" y="1084263"/>
          <a:ext cx="7169150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38" name="公式" r:id="rId3" imgW="3581280" imgH="444240" progId="Equation.3">
                  <p:embed/>
                </p:oleObj>
              </mc:Choice>
              <mc:Fallback>
                <p:oleObj name="公式" r:id="rId3" imgW="358128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1084263"/>
                        <a:ext cx="7169150" cy="887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28" name="Object 4"/>
          <p:cNvGraphicFramePr>
            <a:graphicFrameLocks noChangeAspect="1"/>
          </p:cNvGraphicFramePr>
          <p:nvPr/>
        </p:nvGraphicFramePr>
        <p:xfrm>
          <a:off x="682625" y="2093913"/>
          <a:ext cx="56642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39" name="公式" r:id="rId5" imgW="2831760" imgH="444240" progId="Equation.3">
                  <p:embed/>
                </p:oleObj>
              </mc:Choice>
              <mc:Fallback>
                <p:oleObj name="公式" r:id="rId5" imgW="2831760" imgH="4442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25" y="2093913"/>
                        <a:ext cx="56642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29" name="AutoShape 5"/>
          <p:cNvSpPr>
            <a:spLocks/>
          </p:cNvSpPr>
          <p:nvPr/>
        </p:nvSpPr>
        <p:spPr bwMode="auto">
          <a:xfrm>
            <a:off x="457200" y="1371600"/>
            <a:ext cx="247650" cy="1524000"/>
          </a:xfrm>
          <a:prstGeom prst="leftBrace">
            <a:avLst>
              <a:gd name="adj1" fmla="val 51282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430" name="Text Box 6"/>
          <p:cNvSpPr txBox="1">
            <a:spLocks noChangeArrowheads="1"/>
          </p:cNvSpPr>
          <p:nvPr/>
        </p:nvSpPr>
        <p:spPr bwMode="auto">
          <a:xfrm>
            <a:off x="666750" y="3352800"/>
            <a:ext cx="388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令   </a:t>
            </a:r>
            <a:r>
              <a:rPr lang="en-US" altLang="zh-CN" i="1"/>
              <a:t>G</a:t>
            </a:r>
            <a:r>
              <a:rPr lang="en-US" altLang="zh-CN" i="1" baseline="-25000"/>
              <a:t>k</a:t>
            </a:r>
            <a:r>
              <a:rPr lang="en-US" altLang="zh-CN"/>
              <a:t>=1/</a:t>
            </a:r>
            <a:r>
              <a:rPr lang="en-US" altLang="zh-CN" i="1"/>
              <a:t>R</a:t>
            </a:r>
            <a:r>
              <a:rPr lang="en-US" altLang="zh-CN" i="1" baseline="-25000"/>
              <a:t>k</a:t>
            </a:r>
            <a:r>
              <a:rPr lang="zh-CN" altLang="en-US"/>
              <a:t>，</a:t>
            </a:r>
            <a:r>
              <a:rPr lang="en-US" altLang="zh-CN" i="1"/>
              <a:t>k</a:t>
            </a:r>
            <a:r>
              <a:rPr lang="en-US" altLang="zh-CN"/>
              <a:t>=1, 2, 3, 4, 5</a:t>
            </a:r>
          </a:p>
        </p:txBody>
      </p:sp>
      <p:sp>
        <p:nvSpPr>
          <p:cNvPr id="103431" name="Text Box 7"/>
          <p:cNvSpPr txBox="1">
            <a:spLocks noChangeArrowheads="1"/>
          </p:cNvSpPr>
          <p:nvPr/>
        </p:nvSpPr>
        <p:spPr bwMode="auto">
          <a:xfrm>
            <a:off x="742950" y="4019550"/>
            <a:ext cx="1943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上式简记为</a:t>
            </a:r>
          </a:p>
        </p:txBody>
      </p:sp>
      <p:sp>
        <p:nvSpPr>
          <p:cNvPr id="103432" name="Text Box 8"/>
          <p:cNvSpPr txBox="1">
            <a:spLocks noChangeArrowheads="1"/>
          </p:cNvSpPr>
          <p:nvPr/>
        </p:nvSpPr>
        <p:spPr bwMode="auto">
          <a:xfrm>
            <a:off x="1143000" y="46863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G</a:t>
            </a:r>
            <a:r>
              <a:rPr lang="en-US" altLang="zh-CN" baseline="-25000"/>
              <a:t>11</a:t>
            </a:r>
            <a:r>
              <a:rPr lang="en-US" altLang="zh-CN" i="1"/>
              <a:t>u</a:t>
            </a:r>
            <a:r>
              <a:rPr lang="en-US" altLang="zh-CN" baseline="-25000"/>
              <a:t>n1</a:t>
            </a:r>
            <a:r>
              <a:rPr lang="en-US" altLang="zh-CN"/>
              <a:t>+</a:t>
            </a:r>
            <a:r>
              <a:rPr lang="en-US" altLang="zh-CN" i="1"/>
              <a:t>G</a:t>
            </a:r>
            <a:r>
              <a:rPr lang="en-US" altLang="zh-CN" baseline="-25000"/>
              <a:t>12</a:t>
            </a:r>
            <a:r>
              <a:rPr lang="en-US" altLang="zh-CN" i="1"/>
              <a:t>u</a:t>
            </a:r>
            <a:r>
              <a:rPr lang="en-US" altLang="zh-CN" baseline="-25000"/>
              <a:t>n2</a:t>
            </a:r>
            <a:r>
              <a:rPr lang="en-US" altLang="zh-CN"/>
              <a:t> = </a:t>
            </a:r>
            <a:r>
              <a:rPr lang="en-US" altLang="zh-CN" i="1"/>
              <a:t>i</a:t>
            </a:r>
            <a:r>
              <a:rPr lang="en-US" altLang="zh-CN" baseline="-25000"/>
              <a:t>Sn1</a:t>
            </a:r>
            <a:endParaRPr lang="en-US" altLang="zh-CN"/>
          </a:p>
        </p:txBody>
      </p:sp>
      <p:sp>
        <p:nvSpPr>
          <p:cNvPr id="103433" name="Text Box 9"/>
          <p:cNvSpPr txBox="1">
            <a:spLocks noChangeArrowheads="1"/>
          </p:cNvSpPr>
          <p:nvPr/>
        </p:nvSpPr>
        <p:spPr bwMode="auto">
          <a:xfrm>
            <a:off x="1143000" y="539115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G</a:t>
            </a:r>
            <a:r>
              <a:rPr lang="en-US" altLang="zh-CN" baseline="-25000"/>
              <a:t>21</a:t>
            </a:r>
            <a:r>
              <a:rPr lang="en-US" altLang="zh-CN" i="1"/>
              <a:t>u</a:t>
            </a:r>
            <a:r>
              <a:rPr lang="en-US" altLang="zh-CN" baseline="-25000"/>
              <a:t>n1</a:t>
            </a:r>
            <a:r>
              <a:rPr lang="en-US" altLang="zh-CN"/>
              <a:t>+</a:t>
            </a:r>
            <a:r>
              <a:rPr lang="en-US" altLang="zh-CN" i="1"/>
              <a:t>G</a:t>
            </a:r>
            <a:r>
              <a:rPr lang="en-US" altLang="zh-CN" baseline="-25000"/>
              <a:t>22</a:t>
            </a:r>
            <a:r>
              <a:rPr lang="en-US" altLang="zh-CN" i="1"/>
              <a:t>u</a:t>
            </a:r>
            <a:r>
              <a:rPr lang="en-US" altLang="zh-CN" baseline="-25000"/>
              <a:t>n2</a:t>
            </a:r>
            <a:r>
              <a:rPr lang="en-US" altLang="zh-CN"/>
              <a:t> = </a:t>
            </a:r>
            <a:r>
              <a:rPr lang="en-US" altLang="zh-CN" i="1"/>
              <a:t>i</a:t>
            </a:r>
            <a:r>
              <a:rPr lang="en-US" altLang="zh-CN" baseline="-25000"/>
              <a:t>Sn2</a:t>
            </a:r>
            <a:endParaRPr lang="en-US" altLang="zh-CN"/>
          </a:p>
        </p:txBody>
      </p:sp>
      <p:sp>
        <p:nvSpPr>
          <p:cNvPr id="103434" name="AutoShape 10"/>
          <p:cNvSpPr>
            <a:spLocks/>
          </p:cNvSpPr>
          <p:nvPr/>
        </p:nvSpPr>
        <p:spPr bwMode="auto">
          <a:xfrm>
            <a:off x="971550" y="4838700"/>
            <a:ext cx="133350" cy="990600"/>
          </a:xfrm>
          <a:prstGeom prst="leftBrace">
            <a:avLst>
              <a:gd name="adj1" fmla="val 61905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03435" name="Group 11"/>
          <p:cNvGrpSpPr>
            <a:grpSpLocks/>
          </p:cNvGrpSpPr>
          <p:nvPr/>
        </p:nvGrpSpPr>
        <p:grpSpPr bwMode="auto">
          <a:xfrm>
            <a:off x="3962400" y="5086350"/>
            <a:ext cx="4713288" cy="457200"/>
            <a:chOff x="2460" y="3204"/>
            <a:chExt cx="2604" cy="288"/>
          </a:xfrm>
        </p:grpSpPr>
        <p:sp>
          <p:nvSpPr>
            <p:cNvPr id="103436" name="Text Box 12"/>
            <p:cNvSpPr txBox="1">
              <a:spLocks noChangeArrowheads="1"/>
            </p:cNvSpPr>
            <p:nvPr/>
          </p:nvSpPr>
          <p:spPr bwMode="auto">
            <a:xfrm>
              <a:off x="2784" y="3204"/>
              <a:ext cx="22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FF0000"/>
                  </a:solidFill>
                </a:rPr>
                <a:t>标准形式的节点电压方程</a:t>
              </a:r>
              <a:r>
                <a:rPr lang="zh-CN" altLang="en-US"/>
                <a:t>。</a:t>
              </a:r>
            </a:p>
          </p:txBody>
        </p:sp>
        <p:sp>
          <p:nvSpPr>
            <p:cNvPr id="103437" name="AutoShape 13"/>
            <p:cNvSpPr>
              <a:spLocks noChangeArrowheads="1"/>
            </p:cNvSpPr>
            <p:nvPr/>
          </p:nvSpPr>
          <p:spPr bwMode="auto">
            <a:xfrm>
              <a:off x="2460" y="3312"/>
              <a:ext cx="276" cy="132"/>
            </a:xfrm>
            <a:prstGeom prst="leftArrow">
              <a:avLst>
                <a:gd name="adj1" fmla="val 50000"/>
                <a:gd name="adj2" fmla="val 5227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103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3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03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autoUpdateAnimBg="0"/>
      <p:bldP spid="103429" grpId="0" animBg="1"/>
      <p:bldP spid="103430" grpId="0" autoUpdateAnimBg="0"/>
      <p:bldP spid="103431" grpId="0" autoUpdateAnimBg="0"/>
      <p:bldP spid="103432" grpId="0" autoUpdateAnimBg="0"/>
      <p:bldP spid="103433" grpId="0" autoUpdateAnimBg="0"/>
      <p:bldP spid="10343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2"/>
          <p:cNvSpPr txBox="1">
            <a:spLocks noChangeArrowheads="1"/>
          </p:cNvSpPr>
          <p:nvPr/>
        </p:nvSpPr>
        <p:spPr bwMode="auto">
          <a:xfrm>
            <a:off x="0" y="0"/>
            <a:ext cx="1104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2800"/>
              <a:t>其中</a:t>
            </a:r>
          </a:p>
        </p:txBody>
      </p:sp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685800" y="514350"/>
            <a:ext cx="8305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57500" indent="-2857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3048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3238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3429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3619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0767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45339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49911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54483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zh-CN" sz="2800" i="1"/>
              <a:t>G</a:t>
            </a:r>
            <a:r>
              <a:rPr lang="en-US" altLang="zh-CN" sz="2800" baseline="-25000"/>
              <a:t>11</a:t>
            </a:r>
            <a:r>
              <a:rPr lang="en-US" altLang="zh-CN" sz="2800"/>
              <a:t>=</a:t>
            </a:r>
            <a:r>
              <a:rPr lang="en-US" altLang="zh-CN" sz="2800" i="1"/>
              <a:t>G</a:t>
            </a:r>
            <a:r>
              <a:rPr lang="en-US" altLang="zh-CN" sz="2800" baseline="-25000"/>
              <a:t>1</a:t>
            </a:r>
            <a:r>
              <a:rPr lang="en-US" altLang="zh-CN" sz="2800"/>
              <a:t>+</a:t>
            </a:r>
            <a:r>
              <a:rPr lang="en-US" altLang="zh-CN" sz="2800" i="1"/>
              <a:t>G</a:t>
            </a:r>
            <a:r>
              <a:rPr lang="en-US" altLang="zh-CN" sz="2800" baseline="-25000"/>
              <a:t>2</a:t>
            </a:r>
            <a:r>
              <a:rPr lang="en-US" altLang="zh-CN" sz="2800"/>
              <a:t>+</a:t>
            </a:r>
            <a:r>
              <a:rPr lang="en-US" altLang="zh-CN" sz="2800" i="1"/>
              <a:t>G</a:t>
            </a:r>
            <a:r>
              <a:rPr lang="en-US" altLang="zh-CN" sz="2800" baseline="-25000"/>
              <a:t>3</a:t>
            </a:r>
            <a:r>
              <a:rPr lang="en-US" altLang="zh-CN" sz="2800"/>
              <a:t>+</a:t>
            </a:r>
            <a:r>
              <a:rPr lang="en-US" altLang="zh-CN" sz="2800" i="1"/>
              <a:t>G</a:t>
            </a:r>
            <a:r>
              <a:rPr lang="en-US" altLang="zh-CN" sz="2800" baseline="-25000"/>
              <a:t>4</a:t>
            </a:r>
            <a:r>
              <a:rPr lang="en-US" altLang="zh-CN" sz="2800"/>
              <a:t>—</a:t>
            </a:r>
            <a:r>
              <a:rPr lang="zh-CN" altLang="zh-CN" sz="2800"/>
              <a:t>节点1的自电导，等于接在节点1上所有支路的电导之和。</a:t>
            </a:r>
            <a:endParaRPr lang="zh-CN" altLang="en-US" sz="2800"/>
          </a:p>
        </p:txBody>
      </p:sp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609600" y="1352550"/>
            <a:ext cx="78295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571750" indent="-2571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3048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3238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3429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3619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0767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45339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49911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54483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zh-CN" sz="2800" i="1"/>
              <a:t>G</a:t>
            </a:r>
            <a:r>
              <a:rPr lang="en-US" altLang="zh-CN" sz="2800" baseline="-25000"/>
              <a:t>22</a:t>
            </a:r>
            <a:r>
              <a:rPr lang="en-US" altLang="zh-CN" sz="2800"/>
              <a:t>=</a:t>
            </a:r>
            <a:r>
              <a:rPr lang="en-US" altLang="zh-CN" sz="2800" i="1"/>
              <a:t>G</a:t>
            </a:r>
            <a:r>
              <a:rPr lang="en-US" altLang="zh-CN" sz="2800" baseline="-25000"/>
              <a:t>3</a:t>
            </a:r>
            <a:r>
              <a:rPr lang="en-US" altLang="zh-CN" sz="2800"/>
              <a:t>+</a:t>
            </a:r>
            <a:r>
              <a:rPr lang="en-US" altLang="zh-CN" sz="2800" i="1"/>
              <a:t>G</a:t>
            </a:r>
            <a:r>
              <a:rPr lang="en-US" altLang="zh-CN" sz="2800" baseline="-25000"/>
              <a:t>4</a:t>
            </a:r>
            <a:r>
              <a:rPr lang="en-US" altLang="zh-CN" sz="2800"/>
              <a:t>+</a:t>
            </a:r>
            <a:r>
              <a:rPr lang="en-US" altLang="zh-CN" sz="2800" i="1"/>
              <a:t>G</a:t>
            </a:r>
            <a:r>
              <a:rPr lang="en-US" altLang="zh-CN" sz="2800" baseline="-25000"/>
              <a:t>5</a:t>
            </a:r>
            <a:r>
              <a:rPr lang="en-US" altLang="zh-CN" sz="2800"/>
              <a:t> — </a:t>
            </a:r>
            <a:r>
              <a:rPr lang="zh-CN" altLang="zh-CN" sz="2800"/>
              <a:t>节点2的自电导，等于接在节点2上所有支路的电导之和。</a:t>
            </a:r>
            <a:endParaRPr lang="zh-CN" altLang="en-US" sz="2800"/>
          </a:p>
        </p:txBody>
      </p:sp>
      <p:sp>
        <p:nvSpPr>
          <p:cNvPr id="104453" name="Text Box 5"/>
          <p:cNvSpPr txBox="1">
            <a:spLocks noChangeArrowheads="1"/>
          </p:cNvSpPr>
          <p:nvPr/>
        </p:nvSpPr>
        <p:spPr bwMode="auto">
          <a:xfrm>
            <a:off x="533400" y="2247900"/>
            <a:ext cx="84582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57500" indent="-2857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3048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3238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3429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3619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0767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45339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49911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54483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zh-CN" sz="2800" i="1"/>
              <a:t>G</a:t>
            </a:r>
            <a:r>
              <a:rPr lang="en-US" altLang="zh-CN" sz="2800" baseline="-25000"/>
              <a:t>12</a:t>
            </a:r>
            <a:r>
              <a:rPr lang="en-US" altLang="zh-CN" sz="2800"/>
              <a:t>= </a:t>
            </a:r>
            <a:r>
              <a:rPr lang="en-US" altLang="zh-CN" sz="2800" i="1"/>
              <a:t>G</a:t>
            </a:r>
            <a:r>
              <a:rPr lang="en-US" altLang="zh-CN" sz="2800" baseline="-25000"/>
              <a:t>21</a:t>
            </a:r>
            <a:r>
              <a:rPr lang="en-US" altLang="zh-CN" sz="2800"/>
              <a:t> =</a:t>
            </a:r>
            <a:r>
              <a:rPr lang="en-US" altLang="zh-CN" sz="2800">
                <a:latin typeface="宋体" panose="02010600030101010101" pitchFamily="2" charset="-122"/>
              </a:rPr>
              <a:t>-(</a:t>
            </a:r>
            <a:r>
              <a:rPr lang="en-US" altLang="zh-CN" sz="2800" i="1"/>
              <a:t>G</a:t>
            </a:r>
            <a:r>
              <a:rPr lang="en-US" altLang="zh-CN" sz="2800" baseline="-25000"/>
              <a:t>3</a:t>
            </a:r>
            <a:r>
              <a:rPr lang="en-US" altLang="zh-CN" sz="2800"/>
              <a:t>+</a:t>
            </a:r>
            <a:r>
              <a:rPr lang="en-US" altLang="zh-CN" sz="2800" i="1"/>
              <a:t>G</a:t>
            </a:r>
            <a:r>
              <a:rPr lang="en-US" altLang="zh-CN" sz="2800" baseline="-25000"/>
              <a:t>4</a:t>
            </a:r>
            <a:r>
              <a:rPr lang="en-US" altLang="zh-CN" sz="2800"/>
              <a:t>)—</a:t>
            </a:r>
            <a:r>
              <a:rPr lang="zh-CN" altLang="zh-CN" sz="2800"/>
              <a:t>节点1与节点2之间的互电导，等于接在节点1与节点2之间的所有支路的电导之和，并冠以负号。</a:t>
            </a:r>
            <a:endParaRPr lang="zh-CN" altLang="en-US" sz="2800"/>
          </a:p>
        </p:txBody>
      </p:sp>
      <p:sp>
        <p:nvSpPr>
          <p:cNvPr id="104454" name="Text Box 6"/>
          <p:cNvSpPr txBox="1">
            <a:spLocks noChangeArrowheads="1"/>
          </p:cNvSpPr>
          <p:nvPr/>
        </p:nvSpPr>
        <p:spPr bwMode="auto">
          <a:xfrm>
            <a:off x="533400" y="4267200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57500" indent="-2857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3048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3238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3429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3619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0767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45339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49911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54483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zh-CN" sz="2800" i="1"/>
              <a:t>i</a:t>
            </a:r>
            <a:r>
              <a:rPr lang="en-US" altLang="zh-CN" sz="2800" baseline="-25000"/>
              <a:t>Sn1</a:t>
            </a:r>
            <a:r>
              <a:rPr lang="en-US" altLang="zh-CN" sz="2800"/>
              <a:t>=</a:t>
            </a:r>
            <a:r>
              <a:rPr lang="en-US" altLang="zh-CN" sz="2800" i="1"/>
              <a:t>i</a:t>
            </a:r>
            <a:r>
              <a:rPr lang="en-US" altLang="zh-CN" sz="2800" baseline="-25000"/>
              <a:t>S1</a:t>
            </a:r>
            <a:r>
              <a:rPr lang="en-US" altLang="zh-CN" sz="2800">
                <a:latin typeface="宋体" panose="02010600030101010101" pitchFamily="2" charset="-122"/>
              </a:rPr>
              <a:t>-</a:t>
            </a:r>
            <a:r>
              <a:rPr lang="en-US" altLang="zh-CN" sz="2800" i="1"/>
              <a:t>i</a:t>
            </a:r>
            <a:r>
              <a:rPr lang="en-US" altLang="zh-CN" sz="2800" baseline="-25000"/>
              <a:t>S2</a:t>
            </a:r>
            <a:r>
              <a:rPr lang="en-US" altLang="zh-CN" sz="2800"/>
              <a:t>+</a:t>
            </a:r>
            <a:r>
              <a:rPr lang="en-US" altLang="zh-CN" sz="2800" i="1"/>
              <a:t>i</a:t>
            </a:r>
            <a:r>
              <a:rPr lang="en-US" altLang="zh-CN" sz="2800" baseline="-25000"/>
              <a:t>S3</a:t>
            </a:r>
            <a:r>
              <a:rPr lang="en-US" altLang="zh-CN" sz="2800"/>
              <a:t>—</a:t>
            </a:r>
            <a:r>
              <a:rPr lang="zh-CN" altLang="zh-CN" sz="2800"/>
              <a:t>流入节点1的电流源电流的代数和。</a:t>
            </a:r>
            <a:endParaRPr lang="zh-CN" altLang="en-US" sz="2800"/>
          </a:p>
        </p:txBody>
      </p:sp>
      <p:sp>
        <p:nvSpPr>
          <p:cNvPr id="104455" name="Text Box 7"/>
          <p:cNvSpPr txBox="1">
            <a:spLocks noChangeArrowheads="1"/>
          </p:cNvSpPr>
          <p:nvPr/>
        </p:nvSpPr>
        <p:spPr bwMode="auto">
          <a:xfrm>
            <a:off x="395288" y="4876800"/>
            <a:ext cx="853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57500" indent="-2857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3048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3238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3429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3619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0767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45339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49911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54483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zh-CN" sz="2800" i="1"/>
              <a:t>i</a:t>
            </a:r>
            <a:r>
              <a:rPr lang="en-US" altLang="zh-CN" sz="2800" baseline="-25000"/>
              <a:t>Sn2</a:t>
            </a:r>
            <a:r>
              <a:rPr lang="en-US" altLang="zh-CN" sz="2800"/>
              <a:t>=</a:t>
            </a:r>
            <a:r>
              <a:rPr lang="en-US" altLang="zh-CN" sz="2800">
                <a:latin typeface="宋体" panose="02010600030101010101" pitchFamily="2" charset="-122"/>
              </a:rPr>
              <a:t>-</a:t>
            </a:r>
            <a:r>
              <a:rPr lang="en-US" altLang="zh-CN" sz="2800" i="1"/>
              <a:t>i</a:t>
            </a:r>
            <a:r>
              <a:rPr lang="en-US" altLang="zh-CN" sz="2800" baseline="-25000"/>
              <a:t>S3                </a:t>
            </a:r>
            <a:r>
              <a:rPr lang="en-US" altLang="zh-CN" sz="2800"/>
              <a:t>—</a:t>
            </a:r>
            <a:r>
              <a:rPr lang="zh-CN" altLang="zh-CN" sz="2800"/>
              <a:t>流入节点2的电流源电流的代数和。</a:t>
            </a:r>
            <a:endParaRPr lang="zh-CN" altLang="en-US" sz="2800"/>
          </a:p>
        </p:txBody>
      </p:sp>
      <p:sp>
        <p:nvSpPr>
          <p:cNvPr id="104456" name="Text Box 8"/>
          <p:cNvSpPr txBox="1">
            <a:spLocks noChangeArrowheads="1"/>
          </p:cNvSpPr>
          <p:nvPr/>
        </p:nvSpPr>
        <p:spPr bwMode="auto">
          <a:xfrm>
            <a:off x="1200150" y="3543300"/>
            <a:ext cx="573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</a:rPr>
              <a:t>* </a:t>
            </a:r>
            <a:r>
              <a:rPr lang="zh-CN" altLang="en-US" sz="2800">
                <a:solidFill>
                  <a:srgbClr val="FF0000"/>
                </a:solidFill>
              </a:rPr>
              <a:t>自电导总为正，互电导总为负。</a:t>
            </a:r>
          </a:p>
        </p:txBody>
      </p:sp>
      <p:sp>
        <p:nvSpPr>
          <p:cNvPr id="104457" name="Text Box 9"/>
          <p:cNvSpPr txBox="1">
            <a:spLocks noChangeArrowheads="1"/>
          </p:cNvSpPr>
          <p:nvPr/>
        </p:nvSpPr>
        <p:spPr bwMode="auto">
          <a:xfrm>
            <a:off x="1219200" y="5562600"/>
            <a:ext cx="609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</a:rPr>
              <a:t>* </a:t>
            </a:r>
            <a:r>
              <a:rPr lang="zh-CN" altLang="en-US" sz="2800">
                <a:solidFill>
                  <a:srgbClr val="FF0000"/>
                </a:solidFill>
              </a:rPr>
              <a:t>流入节点取正号，流出取负号。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4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 autoUpdateAnimBg="0"/>
      <p:bldP spid="104451" grpId="0" autoUpdateAnimBg="0"/>
      <p:bldP spid="104452" grpId="0" autoUpdateAnimBg="0"/>
      <p:bldP spid="104453" grpId="0" autoUpdateAnimBg="0"/>
      <p:bldP spid="104454" grpId="0" autoUpdateAnimBg="0"/>
      <p:bldP spid="104455" grpId="0" autoUpdateAnimBg="0"/>
      <p:bldP spid="104456" grpId="0" autoUpdateAnimBg="0"/>
      <p:bldP spid="104457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/>
          <p:cNvSpPr txBox="1">
            <a:spLocks noChangeArrowheads="1"/>
          </p:cNvSpPr>
          <p:nvPr/>
        </p:nvSpPr>
        <p:spPr bwMode="auto">
          <a:xfrm>
            <a:off x="514350" y="419100"/>
            <a:ext cx="786765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1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62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52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/>
              <a:t>由节点电压方程求得各支路电压后，各支路电流可用节点电压表示：</a:t>
            </a:r>
          </a:p>
        </p:txBody>
      </p:sp>
      <p:grpSp>
        <p:nvGrpSpPr>
          <p:cNvPr id="105475" name="Group 3"/>
          <p:cNvGrpSpPr>
            <a:grpSpLocks/>
          </p:cNvGrpSpPr>
          <p:nvPr/>
        </p:nvGrpSpPr>
        <p:grpSpPr bwMode="auto">
          <a:xfrm>
            <a:off x="3543300" y="1143000"/>
            <a:ext cx="5254625" cy="3028950"/>
            <a:chOff x="2232" y="720"/>
            <a:chExt cx="3310" cy="1908"/>
          </a:xfrm>
        </p:grpSpPr>
        <p:sp>
          <p:nvSpPr>
            <p:cNvPr id="105476" name="Text Box 4"/>
            <p:cNvSpPr txBox="1">
              <a:spLocks noChangeArrowheads="1"/>
            </p:cNvSpPr>
            <p:nvPr/>
          </p:nvSpPr>
          <p:spPr bwMode="auto">
            <a:xfrm>
              <a:off x="3655" y="1062"/>
              <a:ext cx="3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>
                  <a:solidFill>
                    <a:srgbClr val="FF0000"/>
                  </a:solidFill>
                </a:rPr>
                <a:t>u</a:t>
              </a:r>
              <a:r>
                <a:rPr lang="en-US" altLang="zh-CN" baseline="-25000">
                  <a:solidFill>
                    <a:srgbClr val="FF0000"/>
                  </a:solidFill>
                </a:rPr>
                <a:t>n1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105477" name="Text Box 5"/>
            <p:cNvSpPr txBox="1">
              <a:spLocks noChangeArrowheads="1"/>
            </p:cNvSpPr>
            <p:nvPr/>
          </p:nvSpPr>
          <p:spPr bwMode="auto">
            <a:xfrm>
              <a:off x="5130" y="1026"/>
              <a:ext cx="4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>
                  <a:solidFill>
                    <a:srgbClr val="FF0000"/>
                  </a:solidFill>
                </a:rPr>
                <a:t>u</a:t>
              </a:r>
              <a:r>
                <a:rPr lang="en-US" altLang="zh-CN" baseline="-25000">
                  <a:solidFill>
                    <a:srgbClr val="FF0000"/>
                  </a:solidFill>
                </a:rPr>
                <a:t>n2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grpSp>
          <p:nvGrpSpPr>
            <p:cNvPr id="105478" name="Group 6"/>
            <p:cNvGrpSpPr>
              <a:grpSpLocks/>
            </p:cNvGrpSpPr>
            <p:nvPr/>
          </p:nvGrpSpPr>
          <p:grpSpPr bwMode="auto">
            <a:xfrm>
              <a:off x="2232" y="720"/>
              <a:ext cx="3212" cy="1584"/>
              <a:chOff x="24" y="132"/>
              <a:chExt cx="3212" cy="1584"/>
            </a:xfrm>
          </p:grpSpPr>
          <p:sp>
            <p:nvSpPr>
              <p:cNvPr id="105479" name="Line 7"/>
              <p:cNvSpPr>
                <a:spLocks noChangeShapeType="1"/>
              </p:cNvSpPr>
              <p:nvPr/>
            </p:nvSpPr>
            <p:spPr bwMode="auto">
              <a:xfrm flipH="1">
                <a:off x="2274" y="318"/>
                <a:ext cx="33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05480" name="Group 8"/>
              <p:cNvGrpSpPr>
                <a:grpSpLocks/>
              </p:cNvGrpSpPr>
              <p:nvPr/>
            </p:nvGrpSpPr>
            <p:grpSpPr bwMode="auto">
              <a:xfrm>
                <a:off x="342" y="1152"/>
                <a:ext cx="272" cy="272"/>
                <a:chOff x="336" y="1152"/>
                <a:chExt cx="272" cy="272"/>
              </a:xfrm>
            </p:grpSpPr>
            <p:sp>
              <p:nvSpPr>
                <p:cNvPr id="105481" name="Oval 9"/>
                <p:cNvSpPr>
                  <a:spLocks noChangeArrowheads="1"/>
                </p:cNvSpPr>
                <p:nvPr/>
              </p:nvSpPr>
              <p:spPr bwMode="auto">
                <a:xfrm>
                  <a:off x="336" y="1152"/>
                  <a:ext cx="272" cy="272"/>
                </a:xfrm>
                <a:prstGeom prst="ellipse">
                  <a:avLst/>
                </a:prstGeom>
                <a:solidFill>
                  <a:schemeClr val="accent1"/>
                </a:solidFill>
                <a:ln w="28575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5482" name="Line 10"/>
                <p:cNvSpPr>
                  <a:spLocks noChangeShapeType="1"/>
                </p:cNvSpPr>
                <p:nvPr/>
              </p:nvSpPr>
              <p:spPr bwMode="auto">
                <a:xfrm>
                  <a:off x="336" y="1288"/>
                  <a:ext cx="27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05483" name="Line 11"/>
              <p:cNvSpPr>
                <a:spLocks noChangeShapeType="1"/>
              </p:cNvSpPr>
              <p:nvPr/>
            </p:nvSpPr>
            <p:spPr bwMode="auto">
              <a:xfrm>
                <a:off x="480" y="1428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484" name="Line 12"/>
              <p:cNvSpPr>
                <a:spLocks noChangeShapeType="1"/>
              </p:cNvSpPr>
              <p:nvPr/>
            </p:nvSpPr>
            <p:spPr bwMode="auto">
              <a:xfrm flipV="1">
                <a:off x="480" y="901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485" name="Line 13"/>
              <p:cNvSpPr>
                <a:spLocks noChangeShapeType="1"/>
              </p:cNvSpPr>
              <p:nvPr/>
            </p:nvSpPr>
            <p:spPr bwMode="auto">
              <a:xfrm>
                <a:off x="480" y="1716"/>
                <a:ext cx="24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486" name="Line 14"/>
              <p:cNvSpPr>
                <a:spLocks noChangeShapeType="1"/>
              </p:cNvSpPr>
              <p:nvPr/>
            </p:nvSpPr>
            <p:spPr bwMode="auto">
              <a:xfrm flipV="1">
                <a:off x="1026" y="900"/>
                <a:ext cx="0" cy="81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487" name="Rectangle 15"/>
              <p:cNvSpPr>
                <a:spLocks noChangeArrowheads="1"/>
              </p:cNvSpPr>
              <p:nvPr/>
            </p:nvSpPr>
            <p:spPr bwMode="auto">
              <a:xfrm>
                <a:off x="978" y="1176"/>
                <a:ext cx="96" cy="270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5488" name="Line 16"/>
              <p:cNvSpPr>
                <a:spLocks noChangeShapeType="1"/>
              </p:cNvSpPr>
              <p:nvPr/>
            </p:nvSpPr>
            <p:spPr bwMode="auto">
              <a:xfrm>
                <a:off x="480" y="900"/>
                <a:ext cx="24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489" name="Line 17"/>
              <p:cNvSpPr>
                <a:spLocks noChangeShapeType="1"/>
              </p:cNvSpPr>
              <p:nvPr/>
            </p:nvSpPr>
            <p:spPr bwMode="auto">
              <a:xfrm>
                <a:off x="1968" y="900"/>
                <a:ext cx="0" cy="81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490" name="Line 18"/>
              <p:cNvSpPr>
                <a:spLocks noChangeShapeType="1"/>
              </p:cNvSpPr>
              <p:nvPr/>
            </p:nvSpPr>
            <p:spPr bwMode="auto">
              <a:xfrm flipV="1">
                <a:off x="1968" y="516"/>
                <a:ext cx="0" cy="38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491" name="Line 19"/>
              <p:cNvSpPr>
                <a:spLocks noChangeShapeType="1"/>
              </p:cNvSpPr>
              <p:nvPr/>
            </p:nvSpPr>
            <p:spPr bwMode="auto">
              <a:xfrm rot="5400000" flipV="1">
                <a:off x="2736" y="372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492" name="Line 20"/>
              <p:cNvSpPr>
                <a:spLocks noChangeShapeType="1"/>
              </p:cNvSpPr>
              <p:nvPr/>
            </p:nvSpPr>
            <p:spPr bwMode="auto">
              <a:xfrm rot="16200000" flipV="1">
                <a:off x="2135" y="349"/>
                <a:ext cx="1" cy="3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493" name="Line 21"/>
              <p:cNvSpPr>
                <a:spLocks noChangeShapeType="1"/>
              </p:cNvSpPr>
              <p:nvPr/>
            </p:nvSpPr>
            <p:spPr bwMode="auto">
              <a:xfrm>
                <a:off x="2868" y="516"/>
                <a:ext cx="0" cy="12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494" name="Line 22"/>
              <p:cNvSpPr>
                <a:spLocks noChangeShapeType="1"/>
              </p:cNvSpPr>
              <p:nvPr/>
            </p:nvSpPr>
            <p:spPr bwMode="auto">
              <a:xfrm>
                <a:off x="2208" y="1188"/>
                <a:ext cx="43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495" name="Line 23"/>
              <p:cNvSpPr>
                <a:spLocks noChangeShapeType="1"/>
              </p:cNvSpPr>
              <p:nvPr/>
            </p:nvSpPr>
            <p:spPr bwMode="auto">
              <a:xfrm>
                <a:off x="1968" y="900"/>
                <a:ext cx="24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cxnSp>
            <p:nvCxnSpPr>
              <p:cNvPr id="105496" name="AutoShape 24"/>
              <p:cNvCxnSpPr>
                <a:cxnSpLocks noChangeShapeType="1"/>
                <a:stCxn id="105488" idx="1"/>
                <a:endCxn id="105494" idx="1"/>
              </p:cNvCxnSpPr>
              <p:nvPr/>
            </p:nvCxnSpPr>
            <p:spPr bwMode="auto">
              <a:xfrm flipH="1">
                <a:off x="2640" y="906"/>
                <a:ext cx="240" cy="288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05497" name="Line 25"/>
              <p:cNvSpPr>
                <a:spLocks noChangeShapeType="1"/>
              </p:cNvSpPr>
              <p:nvPr/>
            </p:nvSpPr>
            <p:spPr bwMode="auto">
              <a:xfrm>
                <a:off x="966" y="930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498" name="Line 26"/>
              <p:cNvSpPr>
                <a:spLocks noChangeShapeType="1"/>
              </p:cNvSpPr>
              <p:nvPr/>
            </p:nvSpPr>
            <p:spPr bwMode="auto">
              <a:xfrm flipV="1">
                <a:off x="288" y="1098"/>
                <a:ext cx="0" cy="3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499" name="Text Box 27"/>
              <p:cNvSpPr txBox="1">
                <a:spLocks noChangeArrowheads="1"/>
              </p:cNvSpPr>
              <p:nvPr/>
            </p:nvSpPr>
            <p:spPr bwMode="auto">
              <a:xfrm>
                <a:off x="24" y="1086"/>
                <a:ext cx="3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zh-CN" i="1"/>
                  <a:t>i</a:t>
                </a:r>
                <a:r>
                  <a:rPr lang="en-US" altLang="zh-CN" baseline="-25000"/>
                  <a:t>S1</a:t>
                </a:r>
                <a:endParaRPr lang="en-US" altLang="zh-CN"/>
              </a:p>
            </p:txBody>
          </p:sp>
          <p:sp>
            <p:nvSpPr>
              <p:cNvPr id="105500" name="Text Box 28"/>
              <p:cNvSpPr txBox="1">
                <a:spLocks noChangeArrowheads="1"/>
              </p:cNvSpPr>
              <p:nvPr/>
            </p:nvSpPr>
            <p:spPr bwMode="auto">
              <a:xfrm>
                <a:off x="1098" y="1134"/>
                <a:ext cx="3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i="1"/>
                  <a:t>i</a:t>
                </a:r>
                <a:r>
                  <a:rPr lang="en-US" altLang="zh-CN" baseline="-25000"/>
                  <a:t>S2</a:t>
                </a:r>
                <a:endParaRPr lang="en-US" altLang="zh-CN"/>
              </a:p>
            </p:txBody>
          </p:sp>
          <p:sp>
            <p:nvSpPr>
              <p:cNvPr id="105501" name="Text Box 29"/>
              <p:cNvSpPr txBox="1">
                <a:spLocks noChangeArrowheads="1"/>
              </p:cNvSpPr>
              <p:nvPr/>
            </p:nvSpPr>
            <p:spPr bwMode="auto">
              <a:xfrm>
                <a:off x="1968" y="132"/>
                <a:ext cx="3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i="1"/>
                  <a:t>i</a:t>
                </a:r>
                <a:r>
                  <a:rPr lang="en-US" altLang="zh-CN" baseline="-25000"/>
                  <a:t>S3</a:t>
                </a:r>
                <a:endParaRPr lang="en-US" altLang="zh-CN"/>
              </a:p>
            </p:txBody>
          </p:sp>
          <p:sp>
            <p:nvSpPr>
              <p:cNvPr id="105502" name="Text Box 30"/>
              <p:cNvSpPr txBox="1">
                <a:spLocks noChangeArrowheads="1"/>
              </p:cNvSpPr>
              <p:nvPr/>
            </p:nvSpPr>
            <p:spPr bwMode="auto">
              <a:xfrm>
                <a:off x="711" y="1188"/>
                <a:ext cx="30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i="1"/>
                  <a:t>R</a:t>
                </a:r>
                <a:r>
                  <a:rPr lang="en-US" altLang="zh-CN" baseline="-25000"/>
                  <a:t>1</a:t>
                </a:r>
                <a:endParaRPr lang="en-US" altLang="zh-CN"/>
              </a:p>
            </p:txBody>
          </p:sp>
          <p:sp>
            <p:nvSpPr>
              <p:cNvPr id="105503" name="Text Box 31"/>
              <p:cNvSpPr txBox="1">
                <a:spLocks noChangeArrowheads="1"/>
              </p:cNvSpPr>
              <p:nvPr/>
            </p:nvSpPr>
            <p:spPr bwMode="auto">
              <a:xfrm>
                <a:off x="744" y="900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zh-CN" i="1"/>
                  <a:t>i</a:t>
                </a:r>
                <a:r>
                  <a:rPr lang="en-US" altLang="zh-CN" baseline="-25000"/>
                  <a:t>1</a:t>
                </a:r>
                <a:endParaRPr lang="en-US" altLang="zh-CN"/>
              </a:p>
            </p:txBody>
          </p:sp>
          <p:sp>
            <p:nvSpPr>
              <p:cNvPr id="105504" name="Text Box 32"/>
              <p:cNvSpPr txBox="1">
                <a:spLocks noChangeArrowheads="1"/>
              </p:cNvSpPr>
              <p:nvPr/>
            </p:nvSpPr>
            <p:spPr bwMode="auto">
              <a:xfrm>
                <a:off x="1674" y="852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zh-CN" i="1"/>
                  <a:t>i</a:t>
                </a:r>
                <a:r>
                  <a:rPr lang="en-US" altLang="zh-CN" baseline="-25000"/>
                  <a:t>2</a:t>
                </a:r>
                <a:endParaRPr lang="en-US" altLang="zh-CN"/>
              </a:p>
            </p:txBody>
          </p:sp>
          <p:sp>
            <p:nvSpPr>
              <p:cNvPr id="105505" name="Text Box 33"/>
              <p:cNvSpPr txBox="1">
                <a:spLocks noChangeArrowheads="1"/>
              </p:cNvSpPr>
              <p:nvPr/>
            </p:nvSpPr>
            <p:spPr bwMode="auto">
              <a:xfrm>
                <a:off x="2004" y="540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i="1"/>
                  <a:t>i</a:t>
                </a:r>
                <a:r>
                  <a:rPr lang="en-US" altLang="zh-CN" baseline="-25000"/>
                  <a:t>3</a:t>
                </a:r>
                <a:endParaRPr lang="en-US" altLang="zh-CN"/>
              </a:p>
            </p:txBody>
          </p:sp>
          <p:sp>
            <p:nvSpPr>
              <p:cNvPr id="105506" name="Text Box 34"/>
              <p:cNvSpPr txBox="1">
                <a:spLocks noChangeArrowheads="1"/>
              </p:cNvSpPr>
              <p:nvPr/>
            </p:nvSpPr>
            <p:spPr bwMode="auto">
              <a:xfrm>
                <a:off x="2046" y="1140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i="1"/>
                  <a:t>i</a:t>
                </a:r>
                <a:r>
                  <a:rPr lang="en-US" altLang="zh-CN" baseline="-25000"/>
                  <a:t>4</a:t>
                </a:r>
                <a:endParaRPr lang="en-US" altLang="zh-CN"/>
              </a:p>
            </p:txBody>
          </p:sp>
          <p:sp>
            <p:nvSpPr>
              <p:cNvPr id="105507" name="Text Box 35"/>
              <p:cNvSpPr txBox="1">
                <a:spLocks noChangeArrowheads="1"/>
              </p:cNvSpPr>
              <p:nvPr/>
            </p:nvSpPr>
            <p:spPr bwMode="auto">
              <a:xfrm>
                <a:off x="2934" y="900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i="1"/>
                  <a:t>i</a:t>
                </a:r>
                <a:r>
                  <a:rPr lang="en-US" altLang="zh-CN" baseline="-25000"/>
                  <a:t>5</a:t>
                </a:r>
                <a:endParaRPr lang="en-US" altLang="zh-CN"/>
              </a:p>
            </p:txBody>
          </p:sp>
          <p:sp>
            <p:nvSpPr>
              <p:cNvPr id="105508" name="Text Box 36"/>
              <p:cNvSpPr txBox="1">
                <a:spLocks noChangeArrowheads="1"/>
              </p:cNvSpPr>
              <p:nvPr/>
            </p:nvSpPr>
            <p:spPr bwMode="auto">
              <a:xfrm>
                <a:off x="1671" y="1284"/>
                <a:ext cx="30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i="1"/>
                  <a:t>R</a:t>
                </a:r>
                <a:r>
                  <a:rPr lang="en-US" altLang="zh-CN" baseline="-25000"/>
                  <a:t>2</a:t>
                </a:r>
                <a:endParaRPr lang="en-US" altLang="zh-CN"/>
              </a:p>
            </p:txBody>
          </p:sp>
          <p:sp>
            <p:nvSpPr>
              <p:cNvPr id="105509" name="Text Box 37"/>
              <p:cNvSpPr txBox="1">
                <a:spLocks noChangeArrowheads="1"/>
              </p:cNvSpPr>
              <p:nvPr/>
            </p:nvSpPr>
            <p:spPr bwMode="auto">
              <a:xfrm>
                <a:off x="2928" y="1188"/>
                <a:ext cx="30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i="1"/>
                  <a:t>R</a:t>
                </a:r>
                <a:r>
                  <a:rPr lang="en-US" altLang="zh-CN" baseline="-25000"/>
                  <a:t>5</a:t>
                </a:r>
                <a:endParaRPr lang="en-US" altLang="zh-CN"/>
              </a:p>
            </p:txBody>
          </p:sp>
          <p:sp>
            <p:nvSpPr>
              <p:cNvPr id="105510" name="Text Box 38"/>
              <p:cNvSpPr txBox="1">
                <a:spLocks noChangeArrowheads="1"/>
              </p:cNvSpPr>
              <p:nvPr/>
            </p:nvSpPr>
            <p:spPr bwMode="auto">
              <a:xfrm>
                <a:off x="2535" y="612"/>
                <a:ext cx="30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i="1"/>
                  <a:t>R</a:t>
                </a:r>
                <a:r>
                  <a:rPr lang="en-US" altLang="zh-CN" baseline="-25000"/>
                  <a:t>3</a:t>
                </a:r>
                <a:endParaRPr lang="en-US" altLang="zh-CN"/>
              </a:p>
            </p:txBody>
          </p:sp>
          <p:sp>
            <p:nvSpPr>
              <p:cNvPr id="105511" name="Text Box 39"/>
              <p:cNvSpPr txBox="1">
                <a:spLocks noChangeArrowheads="1"/>
              </p:cNvSpPr>
              <p:nvPr/>
            </p:nvSpPr>
            <p:spPr bwMode="auto">
              <a:xfrm>
                <a:off x="2304" y="1188"/>
                <a:ext cx="30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i="1"/>
                  <a:t>R</a:t>
                </a:r>
                <a:r>
                  <a:rPr lang="en-US" altLang="zh-CN" baseline="-25000"/>
                  <a:t>4</a:t>
                </a:r>
                <a:endParaRPr lang="en-US" altLang="zh-CN"/>
              </a:p>
            </p:txBody>
          </p:sp>
          <p:sp>
            <p:nvSpPr>
              <p:cNvPr id="105512" name="Line 40"/>
              <p:cNvSpPr>
                <a:spLocks noChangeShapeType="1"/>
              </p:cNvSpPr>
              <p:nvPr/>
            </p:nvSpPr>
            <p:spPr bwMode="auto">
              <a:xfrm flipV="1">
                <a:off x="1536" y="900"/>
                <a:ext cx="0" cy="25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513" name="Line 41"/>
              <p:cNvSpPr>
                <a:spLocks noChangeShapeType="1"/>
              </p:cNvSpPr>
              <p:nvPr/>
            </p:nvSpPr>
            <p:spPr bwMode="auto">
              <a:xfrm>
                <a:off x="1536" y="1428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514" name="Line 42"/>
              <p:cNvSpPr>
                <a:spLocks noChangeShapeType="1"/>
              </p:cNvSpPr>
              <p:nvPr/>
            </p:nvSpPr>
            <p:spPr bwMode="auto">
              <a:xfrm>
                <a:off x="1356" y="1122"/>
                <a:ext cx="0" cy="3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05515" name="Group 43"/>
              <p:cNvGrpSpPr>
                <a:grpSpLocks/>
              </p:cNvGrpSpPr>
              <p:nvPr/>
            </p:nvGrpSpPr>
            <p:grpSpPr bwMode="auto">
              <a:xfrm>
                <a:off x="1398" y="1158"/>
                <a:ext cx="272" cy="272"/>
                <a:chOff x="336" y="1152"/>
                <a:chExt cx="272" cy="272"/>
              </a:xfrm>
            </p:grpSpPr>
            <p:sp>
              <p:nvSpPr>
                <p:cNvPr id="105516" name="Oval 44"/>
                <p:cNvSpPr>
                  <a:spLocks noChangeArrowheads="1"/>
                </p:cNvSpPr>
                <p:nvPr/>
              </p:nvSpPr>
              <p:spPr bwMode="auto">
                <a:xfrm>
                  <a:off x="336" y="1152"/>
                  <a:ext cx="272" cy="272"/>
                </a:xfrm>
                <a:prstGeom prst="ellipse">
                  <a:avLst/>
                </a:prstGeom>
                <a:solidFill>
                  <a:schemeClr val="accent1"/>
                </a:solidFill>
                <a:ln w="28575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5517" name="Line 45"/>
                <p:cNvSpPr>
                  <a:spLocks noChangeShapeType="1"/>
                </p:cNvSpPr>
                <p:nvPr/>
              </p:nvSpPr>
              <p:spPr bwMode="auto">
                <a:xfrm>
                  <a:off x="336" y="1288"/>
                  <a:ext cx="27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5518" name="Group 46"/>
              <p:cNvGrpSpPr>
                <a:grpSpLocks/>
              </p:cNvGrpSpPr>
              <p:nvPr/>
            </p:nvGrpSpPr>
            <p:grpSpPr bwMode="auto">
              <a:xfrm rot="5400000">
                <a:off x="2316" y="378"/>
                <a:ext cx="272" cy="272"/>
                <a:chOff x="336" y="1152"/>
                <a:chExt cx="272" cy="272"/>
              </a:xfrm>
            </p:grpSpPr>
            <p:sp>
              <p:nvSpPr>
                <p:cNvPr id="105519" name="Oval 47"/>
                <p:cNvSpPr>
                  <a:spLocks noChangeArrowheads="1"/>
                </p:cNvSpPr>
                <p:nvPr/>
              </p:nvSpPr>
              <p:spPr bwMode="auto">
                <a:xfrm>
                  <a:off x="336" y="1152"/>
                  <a:ext cx="272" cy="272"/>
                </a:xfrm>
                <a:prstGeom prst="ellipse">
                  <a:avLst/>
                </a:prstGeom>
                <a:solidFill>
                  <a:schemeClr val="accent1"/>
                </a:solidFill>
                <a:ln w="28575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5520" name="Line 48"/>
                <p:cNvSpPr>
                  <a:spLocks noChangeShapeType="1"/>
                </p:cNvSpPr>
                <p:nvPr/>
              </p:nvSpPr>
              <p:spPr bwMode="auto">
                <a:xfrm>
                  <a:off x="336" y="1288"/>
                  <a:ext cx="27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05521" name="Line 49"/>
              <p:cNvSpPr>
                <a:spLocks noChangeShapeType="1"/>
              </p:cNvSpPr>
              <p:nvPr/>
            </p:nvSpPr>
            <p:spPr bwMode="auto">
              <a:xfrm>
                <a:off x="1896" y="930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522" name="Rectangle 50"/>
              <p:cNvSpPr>
                <a:spLocks noChangeArrowheads="1"/>
              </p:cNvSpPr>
              <p:nvPr/>
            </p:nvSpPr>
            <p:spPr bwMode="auto">
              <a:xfrm>
                <a:off x="1920" y="1194"/>
                <a:ext cx="96" cy="270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5523" name="Rectangle 51"/>
              <p:cNvSpPr>
                <a:spLocks noChangeArrowheads="1"/>
              </p:cNvSpPr>
              <p:nvPr/>
            </p:nvSpPr>
            <p:spPr bwMode="auto">
              <a:xfrm>
                <a:off x="2820" y="1200"/>
                <a:ext cx="96" cy="270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5524" name="Rectangle 52"/>
              <p:cNvSpPr>
                <a:spLocks noChangeArrowheads="1"/>
              </p:cNvSpPr>
              <p:nvPr/>
            </p:nvSpPr>
            <p:spPr bwMode="auto">
              <a:xfrm rot="5400000">
                <a:off x="2388" y="1056"/>
                <a:ext cx="96" cy="270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5525" name="Rectangle 53"/>
              <p:cNvSpPr>
                <a:spLocks noChangeArrowheads="1"/>
              </p:cNvSpPr>
              <p:nvPr/>
            </p:nvSpPr>
            <p:spPr bwMode="auto">
              <a:xfrm rot="5400000">
                <a:off x="2382" y="768"/>
                <a:ext cx="96" cy="270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5526" name="Line 54"/>
              <p:cNvSpPr>
                <a:spLocks noChangeShapeType="1"/>
              </p:cNvSpPr>
              <p:nvPr/>
            </p:nvSpPr>
            <p:spPr bwMode="auto">
              <a:xfrm rot="-2348751">
                <a:off x="2076" y="1002"/>
                <a:ext cx="1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527" name="Line 55"/>
              <p:cNvSpPr>
                <a:spLocks noChangeShapeType="1"/>
              </p:cNvSpPr>
              <p:nvPr/>
            </p:nvSpPr>
            <p:spPr bwMode="auto">
              <a:xfrm rot="-5400000">
                <a:off x="2130" y="702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5528" name="Line 56"/>
              <p:cNvSpPr>
                <a:spLocks noChangeShapeType="1"/>
              </p:cNvSpPr>
              <p:nvPr/>
            </p:nvSpPr>
            <p:spPr bwMode="auto">
              <a:xfrm>
                <a:off x="2946" y="930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05529" name="Group 57"/>
            <p:cNvGrpSpPr>
              <a:grpSpLocks/>
            </p:cNvGrpSpPr>
            <p:nvPr/>
          </p:nvGrpSpPr>
          <p:grpSpPr bwMode="auto">
            <a:xfrm>
              <a:off x="4092" y="2340"/>
              <a:ext cx="198" cy="288"/>
              <a:chOff x="3228" y="1812"/>
              <a:chExt cx="198" cy="288"/>
            </a:xfrm>
          </p:grpSpPr>
          <p:sp>
            <p:nvSpPr>
              <p:cNvPr id="105530" name="Text Box 58"/>
              <p:cNvSpPr txBox="1">
                <a:spLocks noChangeArrowheads="1"/>
              </p:cNvSpPr>
              <p:nvPr/>
            </p:nvSpPr>
            <p:spPr bwMode="auto">
              <a:xfrm>
                <a:off x="3228" y="1812"/>
                <a:ext cx="19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>
                    <a:solidFill>
                      <a:srgbClr val="FF0000"/>
                    </a:solidFill>
                  </a:rPr>
                  <a:t>0</a:t>
                </a:r>
              </a:p>
            </p:txBody>
          </p:sp>
          <p:sp>
            <p:nvSpPr>
              <p:cNvPr id="105531" name="Oval 59"/>
              <p:cNvSpPr>
                <a:spLocks noChangeArrowheads="1"/>
              </p:cNvSpPr>
              <p:nvPr/>
            </p:nvSpPr>
            <p:spPr bwMode="auto">
              <a:xfrm>
                <a:off x="3240" y="1872"/>
                <a:ext cx="181" cy="18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05532" name="Group 60"/>
            <p:cNvGrpSpPr>
              <a:grpSpLocks/>
            </p:cNvGrpSpPr>
            <p:nvPr/>
          </p:nvGrpSpPr>
          <p:grpSpPr bwMode="auto">
            <a:xfrm>
              <a:off x="3819" y="2280"/>
              <a:ext cx="261" cy="300"/>
              <a:chOff x="1611" y="1692"/>
              <a:chExt cx="261" cy="300"/>
            </a:xfrm>
          </p:grpSpPr>
          <p:grpSp>
            <p:nvGrpSpPr>
              <p:cNvPr id="105533" name="Group 61"/>
              <p:cNvGrpSpPr>
                <a:grpSpLocks/>
              </p:cNvGrpSpPr>
              <p:nvPr/>
            </p:nvGrpSpPr>
            <p:grpSpPr bwMode="auto">
              <a:xfrm>
                <a:off x="1611" y="1716"/>
                <a:ext cx="261" cy="276"/>
                <a:chOff x="2925" y="1662"/>
                <a:chExt cx="261" cy="276"/>
              </a:xfrm>
            </p:grpSpPr>
            <p:grpSp>
              <p:nvGrpSpPr>
                <p:cNvPr id="105534" name="Group 62"/>
                <p:cNvGrpSpPr>
                  <a:grpSpLocks/>
                </p:cNvGrpSpPr>
                <p:nvPr/>
              </p:nvGrpSpPr>
              <p:grpSpPr bwMode="auto">
                <a:xfrm>
                  <a:off x="2925" y="1818"/>
                  <a:ext cx="261" cy="120"/>
                  <a:chOff x="720" y="1824"/>
                  <a:chExt cx="261" cy="120"/>
                </a:xfrm>
              </p:grpSpPr>
              <p:sp>
                <p:nvSpPr>
                  <p:cNvPr id="105535" name="Line 63"/>
                  <p:cNvSpPr>
                    <a:spLocks noChangeShapeType="1"/>
                  </p:cNvSpPr>
                  <p:nvPr/>
                </p:nvSpPr>
                <p:spPr bwMode="auto">
                  <a:xfrm>
                    <a:off x="720" y="1824"/>
                    <a:ext cx="261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05536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778" y="1883"/>
                    <a:ext cx="145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05537" name="Line 65"/>
                  <p:cNvSpPr>
                    <a:spLocks noChangeShapeType="1"/>
                  </p:cNvSpPr>
                  <p:nvPr/>
                </p:nvSpPr>
                <p:spPr bwMode="auto">
                  <a:xfrm>
                    <a:off x="802" y="1944"/>
                    <a:ext cx="86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05538" name="Line 66"/>
                <p:cNvSpPr>
                  <a:spLocks noChangeShapeType="1"/>
                </p:cNvSpPr>
                <p:nvPr/>
              </p:nvSpPr>
              <p:spPr bwMode="auto">
                <a:xfrm>
                  <a:off x="3054" y="1662"/>
                  <a:ext cx="0" cy="168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05539" name="Oval 67"/>
              <p:cNvSpPr>
                <a:spLocks noChangeArrowheads="1"/>
              </p:cNvSpPr>
              <p:nvPr/>
            </p:nvSpPr>
            <p:spPr bwMode="auto">
              <a:xfrm>
                <a:off x="1710" y="1692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05540" name="Group 68"/>
            <p:cNvGrpSpPr>
              <a:grpSpLocks/>
            </p:cNvGrpSpPr>
            <p:nvPr/>
          </p:nvGrpSpPr>
          <p:grpSpPr bwMode="auto">
            <a:xfrm>
              <a:off x="3942" y="1212"/>
              <a:ext cx="198" cy="288"/>
              <a:chOff x="3228" y="1812"/>
              <a:chExt cx="198" cy="288"/>
            </a:xfrm>
          </p:grpSpPr>
          <p:sp>
            <p:nvSpPr>
              <p:cNvPr id="105541" name="Text Box 69"/>
              <p:cNvSpPr txBox="1">
                <a:spLocks noChangeArrowheads="1"/>
              </p:cNvSpPr>
              <p:nvPr/>
            </p:nvSpPr>
            <p:spPr bwMode="auto">
              <a:xfrm>
                <a:off x="3228" y="1812"/>
                <a:ext cx="19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>
                    <a:solidFill>
                      <a:srgbClr val="FF0000"/>
                    </a:solidFill>
                  </a:rPr>
                  <a:t>1</a:t>
                </a:r>
              </a:p>
            </p:txBody>
          </p:sp>
          <p:sp>
            <p:nvSpPr>
              <p:cNvPr id="105542" name="Oval 70"/>
              <p:cNvSpPr>
                <a:spLocks noChangeArrowheads="1"/>
              </p:cNvSpPr>
              <p:nvPr/>
            </p:nvSpPr>
            <p:spPr bwMode="auto">
              <a:xfrm>
                <a:off x="3240" y="1872"/>
                <a:ext cx="181" cy="18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05543" name="Group 71"/>
            <p:cNvGrpSpPr>
              <a:grpSpLocks/>
            </p:cNvGrpSpPr>
            <p:nvPr/>
          </p:nvGrpSpPr>
          <p:grpSpPr bwMode="auto">
            <a:xfrm>
              <a:off x="5106" y="1236"/>
              <a:ext cx="198" cy="288"/>
              <a:chOff x="3228" y="1812"/>
              <a:chExt cx="198" cy="288"/>
            </a:xfrm>
          </p:grpSpPr>
          <p:sp>
            <p:nvSpPr>
              <p:cNvPr id="105544" name="Text Box 72"/>
              <p:cNvSpPr txBox="1">
                <a:spLocks noChangeArrowheads="1"/>
              </p:cNvSpPr>
              <p:nvPr/>
            </p:nvSpPr>
            <p:spPr bwMode="auto">
              <a:xfrm>
                <a:off x="3228" y="1812"/>
                <a:ext cx="19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>
                    <a:solidFill>
                      <a:srgbClr val="FF0000"/>
                    </a:solidFill>
                  </a:rPr>
                  <a:t>2</a:t>
                </a:r>
              </a:p>
            </p:txBody>
          </p:sp>
          <p:sp>
            <p:nvSpPr>
              <p:cNvPr id="105545" name="Oval 73"/>
              <p:cNvSpPr>
                <a:spLocks noChangeArrowheads="1"/>
              </p:cNvSpPr>
              <p:nvPr/>
            </p:nvSpPr>
            <p:spPr bwMode="auto">
              <a:xfrm>
                <a:off x="3240" y="1872"/>
                <a:ext cx="181" cy="18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aphicFrame>
        <p:nvGraphicFramePr>
          <p:cNvPr id="105546" name="Object 74"/>
          <p:cNvGraphicFramePr>
            <a:graphicFrameLocks noChangeAspect="1"/>
          </p:cNvGraphicFramePr>
          <p:nvPr/>
        </p:nvGraphicFramePr>
        <p:xfrm>
          <a:off x="1174750" y="1473200"/>
          <a:ext cx="1187450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22" name="公式" r:id="rId3" imgW="520560" imgH="444240" progId="Equation.3">
                  <p:embed/>
                </p:oleObj>
              </mc:Choice>
              <mc:Fallback>
                <p:oleObj name="公式" r:id="rId3" imgW="520560" imgH="444240" progId="Equation.3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4750" y="1473200"/>
                        <a:ext cx="1187450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47" name="Object 75"/>
          <p:cNvGraphicFramePr>
            <a:graphicFrameLocks noChangeAspect="1"/>
          </p:cNvGraphicFramePr>
          <p:nvPr/>
        </p:nvGraphicFramePr>
        <p:xfrm>
          <a:off x="1143000" y="2401888"/>
          <a:ext cx="12954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23" name="Equation" r:id="rId5" imgW="495000" imgH="431640" progId="Equation.3">
                  <p:embed/>
                </p:oleObj>
              </mc:Choice>
              <mc:Fallback>
                <p:oleObj name="Equation" r:id="rId5" imgW="495000" imgH="431640" progId="Equation.3">
                  <p:embed/>
                  <p:pic>
                    <p:nvPicPr>
                      <p:cNvPr id="0" name="Object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401888"/>
                        <a:ext cx="12954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48" name="Object 76"/>
          <p:cNvGraphicFramePr>
            <a:graphicFrameLocks noChangeAspect="1"/>
          </p:cNvGraphicFramePr>
          <p:nvPr/>
        </p:nvGraphicFramePr>
        <p:xfrm>
          <a:off x="1143000" y="3409950"/>
          <a:ext cx="1966913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24" name="公式" r:id="rId7" imgW="863280" imgH="444240" progId="Equation.3">
                  <p:embed/>
                </p:oleObj>
              </mc:Choice>
              <mc:Fallback>
                <p:oleObj name="公式" r:id="rId7" imgW="863280" imgH="444240" progId="Equation.3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409950"/>
                        <a:ext cx="1966913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49" name="Object 77"/>
          <p:cNvGraphicFramePr>
            <a:graphicFrameLocks noChangeAspect="1"/>
          </p:cNvGraphicFramePr>
          <p:nvPr/>
        </p:nvGraphicFramePr>
        <p:xfrm>
          <a:off x="1143000" y="4171950"/>
          <a:ext cx="1941513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25" name="公式" r:id="rId9" imgW="850680" imgH="444240" progId="Equation.3">
                  <p:embed/>
                </p:oleObj>
              </mc:Choice>
              <mc:Fallback>
                <p:oleObj name="公式" r:id="rId9" imgW="850680" imgH="444240" progId="Equation.3">
                  <p:embed/>
                  <p:pic>
                    <p:nvPicPr>
                      <p:cNvPr id="0" name="Object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171950"/>
                        <a:ext cx="1941513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50" name="Object 78"/>
          <p:cNvGraphicFramePr>
            <a:graphicFrameLocks noChangeAspect="1"/>
          </p:cNvGraphicFramePr>
          <p:nvPr/>
        </p:nvGraphicFramePr>
        <p:xfrm>
          <a:off x="1143000" y="5010150"/>
          <a:ext cx="1211263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26" name="公式" r:id="rId11" imgW="533160" imgH="444240" progId="Equation.3">
                  <p:embed/>
                </p:oleObj>
              </mc:Choice>
              <mc:Fallback>
                <p:oleObj name="公式" r:id="rId11" imgW="533160" imgH="444240" progId="Equation.3">
                  <p:embed/>
                  <p:pic>
                    <p:nvPicPr>
                      <p:cNvPr id="0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010150"/>
                        <a:ext cx="1211263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4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498" name="Group 2"/>
          <p:cNvGrpSpPr>
            <a:grpSpLocks/>
          </p:cNvGrpSpPr>
          <p:nvPr/>
        </p:nvGrpSpPr>
        <p:grpSpPr bwMode="auto">
          <a:xfrm>
            <a:off x="3295650" y="190500"/>
            <a:ext cx="4873625" cy="3028950"/>
            <a:chOff x="1968" y="0"/>
            <a:chExt cx="3070" cy="1908"/>
          </a:xfrm>
        </p:grpSpPr>
        <p:sp>
          <p:nvSpPr>
            <p:cNvPr id="106499" name="Text Box 3"/>
            <p:cNvSpPr txBox="1">
              <a:spLocks noChangeArrowheads="1"/>
            </p:cNvSpPr>
            <p:nvPr/>
          </p:nvSpPr>
          <p:spPr bwMode="auto">
            <a:xfrm>
              <a:off x="3115" y="342"/>
              <a:ext cx="3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>
                  <a:solidFill>
                    <a:srgbClr val="FF0000"/>
                  </a:solidFill>
                </a:rPr>
                <a:t>u</a:t>
              </a:r>
              <a:r>
                <a:rPr lang="en-US" altLang="zh-CN" baseline="-25000">
                  <a:solidFill>
                    <a:srgbClr val="FF0000"/>
                  </a:solidFill>
                </a:rPr>
                <a:t>n1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106500" name="Text Box 4"/>
            <p:cNvSpPr txBox="1">
              <a:spLocks noChangeArrowheads="1"/>
            </p:cNvSpPr>
            <p:nvPr/>
          </p:nvSpPr>
          <p:spPr bwMode="auto">
            <a:xfrm>
              <a:off x="4590" y="306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>
                  <a:solidFill>
                    <a:srgbClr val="FF0000"/>
                  </a:solidFill>
                </a:rPr>
                <a:t>u</a:t>
              </a:r>
              <a:r>
                <a:rPr lang="en-US" altLang="zh-CN" baseline="-25000">
                  <a:solidFill>
                    <a:srgbClr val="FF0000"/>
                  </a:solidFill>
                </a:rPr>
                <a:t>n2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106501" name="Line 5"/>
            <p:cNvSpPr>
              <a:spLocks noChangeShapeType="1"/>
            </p:cNvSpPr>
            <p:nvPr/>
          </p:nvSpPr>
          <p:spPr bwMode="auto">
            <a:xfrm flipH="1">
              <a:off x="3942" y="186"/>
              <a:ext cx="3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02" name="Oval 6"/>
            <p:cNvSpPr>
              <a:spLocks noChangeArrowheads="1"/>
            </p:cNvSpPr>
            <p:nvPr/>
          </p:nvSpPr>
          <p:spPr bwMode="auto">
            <a:xfrm>
              <a:off x="2286" y="1020"/>
              <a:ext cx="272" cy="272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03" name="Line 7"/>
            <p:cNvSpPr>
              <a:spLocks noChangeShapeType="1"/>
            </p:cNvSpPr>
            <p:nvPr/>
          </p:nvSpPr>
          <p:spPr bwMode="auto">
            <a:xfrm>
              <a:off x="2424" y="756"/>
              <a:ext cx="0" cy="8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04" name="Line 8"/>
            <p:cNvSpPr>
              <a:spLocks noChangeShapeType="1"/>
            </p:cNvSpPr>
            <p:nvPr/>
          </p:nvSpPr>
          <p:spPr bwMode="auto">
            <a:xfrm>
              <a:off x="2424" y="1584"/>
              <a:ext cx="21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05" name="Rectangle 9"/>
            <p:cNvSpPr>
              <a:spLocks noChangeArrowheads="1"/>
            </p:cNvSpPr>
            <p:nvPr/>
          </p:nvSpPr>
          <p:spPr bwMode="auto">
            <a:xfrm rot="5400000">
              <a:off x="2760" y="636"/>
              <a:ext cx="96" cy="27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06" name="Line 10"/>
            <p:cNvSpPr>
              <a:spLocks noChangeShapeType="1"/>
            </p:cNvSpPr>
            <p:nvPr/>
          </p:nvSpPr>
          <p:spPr bwMode="auto">
            <a:xfrm>
              <a:off x="2940" y="762"/>
              <a:ext cx="160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07" name="Line 11"/>
            <p:cNvSpPr>
              <a:spLocks noChangeShapeType="1"/>
            </p:cNvSpPr>
            <p:nvPr/>
          </p:nvSpPr>
          <p:spPr bwMode="auto">
            <a:xfrm>
              <a:off x="3636" y="768"/>
              <a:ext cx="0" cy="8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08" name="Line 12"/>
            <p:cNvSpPr>
              <a:spLocks noChangeShapeType="1"/>
            </p:cNvSpPr>
            <p:nvPr/>
          </p:nvSpPr>
          <p:spPr bwMode="auto">
            <a:xfrm flipV="1">
              <a:off x="3636" y="384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09" name="Line 13"/>
            <p:cNvSpPr>
              <a:spLocks noChangeShapeType="1"/>
            </p:cNvSpPr>
            <p:nvPr/>
          </p:nvSpPr>
          <p:spPr bwMode="auto">
            <a:xfrm rot="5400000" flipV="1">
              <a:off x="4401" y="243"/>
              <a:ext cx="0" cy="2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10" name="Line 14"/>
            <p:cNvSpPr>
              <a:spLocks noChangeShapeType="1"/>
            </p:cNvSpPr>
            <p:nvPr/>
          </p:nvSpPr>
          <p:spPr bwMode="auto">
            <a:xfrm rot="16200000" flipV="1">
              <a:off x="3803" y="217"/>
              <a:ext cx="1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11" name="Line 15"/>
            <p:cNvSpPr>
              <a:spLocks noChangeShapeType="1"/>
            </p:cNvSpPr>
            <p:nvPr/>
          </p:nvSpPr>
          <p:spPr bwMode="auto">
            <a:xfrm>
              <a:off x="4536" y="384"/>
              <a:ext cx="0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12" name="Line 16"/>
            <p:cNvSpPr>
              <a:spLocks noChangeShapeType="1"/>
            </p:cNvSpPr>
            <p:nvPr/>
          </p:nvSpPr>
          <p:spPr bwMode="auto">
            <a:xfrm>
              <a:off x="3876" y="1056"/>
              <a:ext cx="43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13" name="Line 17"/>
            <p:cNvSpPr>
              <a:spLocks noChangeShapeType="1"/>
            </p:cNvSpPr>
            <p:nvPr/>
          </p:nvSpPr>
          <p:spPr bwMode="auto">
            <a:xfrm>
              <a:off x="3636" y="768"/>
              <a:ext cx="24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cxnSp>
          <p:nvCxnSpPr>
            <p:cNvPr id="106514" name="AutoShape 18"/>
            <p:cNvCxnSpPr>
              <a:cxnSpLocks noChangeShapeType="1"/>
              <a:stCxn id="106506" idx="1"/>
              <a:endCxn id="106512" idx="1"/>
            </p:cNvCxnSpPr>
            <p:nvPr/>
          </p:nvCxnSpPr>
          <p:spPr bwMode="auto">
            <a:xfrm flipH="1">
              <a:off x="4308" y="774"/>
              <a:ext cx="240" cy="28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6515" name="Line 19"/>
            <p:cNvSpPr>
              <a:spLocks noChangeShapeType="1"/>
            </p:cNvSpPr>
            <p:nvPr/>
          </p:nvSpPr>
          <p:spPr bwMode="auto">
            <a:xfrm rot="5400000">
              <a:off x="2964" y="522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16" name="Text Box 20"/>
            <p:cNvSpPr txBox="1">
              <a:spLocks noChangeArrowheads="1"/>
            </p:cNvSpPr>
            <p:nvPr/>
          </p:nvSpPr>
          <p:spPr bwMode="auto">
            <a:xfrm>
              <a:off x="1968" y="954"/>
              <a:ext cx="4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S1</a:t>
              </a:r>
              <a:endParaRPr lang="en-US" altLang="zh-CN"/>
            </a:p>
          </p:txBody>
        </p:sp>
        <p:sp>
          <p:nvSpPr>
            <p:cNvPr id="106517" name="Text Box 21"/>
            <p:cNvSpPr txBox="1">
              <a:spLocks noChangeArrowheads="1"/>
            </p:cNvSpPr>
            <p:nvPr/>
          </p:nvSpPr>
          <p:spPr bwMode="auto">
            <a:xfrm>
              <a:off x="2766" y="1002"/>
              <a:ext cx="3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S2</a:t>
              </a:r>
              <a:endParaRPr lang="en-US" altLang="zh-CN"/>
            </a:p>
          </p:txBody>
        </p:sp>
        <p:sp>
          <p:nvSpPr>
            <p:cNvPr id="106518" name="Text Box 22"/>
            <p:cNvSpPr txBox="1">
              <a:spLocks noChangeArrowheads="1"/>
            </p:cNvSpPr>
            <p:nvPr/>
          </p:nvSpPr>
          <p:spPr bwMode="auto">
            <a:xfrm>
              <a:off x="3636" y="0"/>
              <a:ext cx="3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S3</a:t>
              </a:r>
              <a:endParaRPr lang="en-US" altLang="zh-CN"/>
            </a:p>
          </p:txBody>
        </p:sp>
        <p:sp>
          <p:nvSpPr>
            <p:cNvPr id="106519" name="Text Box 23"/>
            <p:cNvSpPr txBox="1">
              <a:spLocks noChangeArrowheads="1"/>
            </p:cNvSpPr>
            <p:nvPr/>
          </p:nvSpPr>
          <p:spPr bwMode="auto">
            <a:xfrm>
              <a:off x="2631" y="780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sp>
          <p:nvSpPr>
            <p:cNvPr id="106520" name="Text Box 24"/>
            <p:cNvSpPr txBox="1">
              <a:spLocks noChangeArrowheads="1"/>
            </p:cNvSpPr>
            <p:nvPr/>
          </p:nvSpPr>
          <p:spPr bwMode="auto">
            <a:xfrm>
              <a:off x="2862" y="348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sp>
          <p:nvSpPr>
            <p:cNvPr id="106521" name="Text Box 25"/>
            <p:cNvSpPr txBox="1">
              <a:spLocks noChangeArrowheads="1"/>
            </p:cNvSpPr>
            <p:nvPr/>
          </p:nvSpPr>
          <p:spPr bwMode="auto">
            <a:xfrm>
              <a:off x="3342" y="720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106522" name="Text Box 26"/>
            <p:cNvSpPr txBox="1">
              <a:spLocks noChangeArrowheads="1"/>
            </p:cNvSpPr>
            <p:nvPr/>
          </p:nvSpPr>
          <p:spPr bwMode="auto">
            <a:xfrm>
              <a:off x="3672" y="408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endParaRPr lang="en-US" altLang="zh-CN"/>
            </a:p>
          </p:txBody>
        </p:sp>
        <p:sp>
          <p:nvSpPr>
            <p:cNvPr id="106523" name="Text Box 27"/>
            <p:cNvSpPr txBox="1">
              <a:spLocks noChangeArrowheads="1"/>
            </p:cNvSpPr>
            <p:nvPr/>
          </p:nvSpPr>
          <p:spPr bwMode="auto">
            <a:xfrm>
              <a:off x="3714" y="1008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4</a:t>
              </a:r>
              <a:endParaRPr lang="en-US" altLang="zh-CN"/>
            </a:p>
          </p:txBody>
        </p:sp>
        <p:sp>
          <p:nvSpPr>
            <p:cNvPr id="106524" name="Text Box 28"/>
            <p:cNvSpPr txBox="1">
              <a:spLocks noChangeArrowheads="1"/>
            </p:cNvSpPr>
            <p:nvPr/>
          </p:nvSpPr>
          <p:spPr bwMode="auto">
            <a:xfrm>
              <a:off x="4602" y="768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5</a:t>
              </a:r>
              <a:endParaRPr lang="en-US" altLang="zh-CN"/>
            </a:p>
          </p:txBody>
        </p:sp>
        <p:sp>
          <p:nvSpPr>
            <p:cNvPr id="106525" name="Text Box 29"/>
            <p:cNvSpPr txBox="1">
              <a:spLocks noChangeArrowheads="1"/>
            </p:cNvSpPr>
            <p:nvPr/>
          </p:nvSpPr>
          <p:spPr bwMode="auto">
            <a:xfrm>
              <a:off x="3339" y="1152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106526" name="Text Box 30"/>
            <p:cNvSpPr txBox="1">
              <a:spLocks noChangeArrowheads="1"/>
            </p:cNvSpPr>
            <p:nvPr/>
          </p:nvSpPr>
          <p:spPr bwMode="auto">
            <a:xfrm>
              <a:off x="4596" y="1056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5</a:t>
              </a:r>
              <a:endParaRPr lang="en-US" altLang="zh-CN"/>
            </a:p>
          </p:txBody>
        </p:sp>
        <p:sp>
          <p:nvSpPr>
            <p:cNvPr id="106527" name="Text Box 31"/>
            <p:cNvSpPr txBox="1">
              <a:spLocks noChangeArrowheads="1"/>
            </p:cNvSpPr>
            <p:nvPr/>
          </p:nvSpPr>
          <p:spPr bwMode="auto">
            <a:xfrm>
              <a:off x="4203" y="480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3</a:t>
              </a:r>
              <a:endParaRPr lang="en-US" altLang="zh-CN"/>
            </a:p>
          </p:txBody>
        </p:sp>
        <p:sp>
          <p:nvSpPr>
            <p:cNvPr id="106528" name="Text Box 32"/>
            <p:cNvSpPr txBox="1">
              <a:spLocks noChangeArrowheads="1"/>
            </p:cNvSpPr>
            <p:nvPr/>
          </p:nvSpPr>
          <p:spPr bwMode="auto">
            <a:xfrm>
              <a:off x="3972" y="1056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4</a:t>
              </a:r>
              <a:endParaRPr lang="en-US" altLang="zh-CN"/>
            </a:p>
          </p:txBody>
        </p:sp>
        <p:sp>
          <p:nvSpPr>
            <p:cNvPr id="106529" name="Line 33"/>
            <p:cNvSpPr>
              <a:spLocks noChangeShapeType="1"/>
            </p:cNvSpPr>
            <p:nvPr/>
          </p:nvSpPr>
          <p:spPr bwMode="auto">
            <a:xfrm flipV="1">
              <a:off x="3204" y="768"/>
              <a:ext cx="0" cy="2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30" name="Line 34"/>
            <p:cNvSpPr>
              <a:spLocks noChangeShapeType="1"/>
            </p:cNvSpPr>
            <p:nvPr/>
          </p:nvSpPr>
          <p:spPr bwMode="auto">
            <a:xfrm>
              <a:off x="3204" y="129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31" name="Line 35"/>
            <p:cNvSpPr>
              <a:spLocks noChangeShapeType="1"/>
            </p:cNvSpPr>
            <p:nvPr/>
          </p:nvSpPr>
          <p:spPr bwMode="auto">
            <a:xfrm>
              <a:off x="3024" y="990"/>
              <a:ext cx="0" cy="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06532" name="Group 36"/>
            <p:cNvGrpSpPr>
              <a:grpSpLocks/>
            </p:cNvGrpSpPr>
            <p:nvPr/>
          </p:nvGrpSpPr>
          <p:grpSpPr bwMode="auto">
            <a:xfrm>
              <a:off x="3066" y="1026"/>
              <a:ext cx="272" cy="272"/>
              <a:chOff x="336" y="1152"/>
              <a:chExt cx="272" cy="272"/>
            </a:xfrm>
          </p:grpSpPr>
          <p:sp>
            <p:nvSpPr>
              <p:cNvPr id="106533" name="Oval 37"/>
              <p:cNvSpPr>
                <a:spLocks noChangeArrowheads="1"/>
              </p:cNvSpPr>
              <p:nvPr/>
            </p:nvSpPr>
            <p:spPr bwMode="auto">
              <a:xfrm>
                <a:off x="336" y="1152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6534" name="Line 38"/>
              <p:cNvSpPr>
                <a:spLocks noChangeShapeType="1"/>
              </p:cNvSpPr>
              <p:nvPr/>
            </p:nvSpPr>
            <p:spPr bwMode="auto">
              <a:xfrm>
                <a:off x="336" y="1288"/>
                <a:ext cx="27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06535" name="Group 39"/>
            <p:cNvGrpSpPr>
              <a:grpSpLocks/>
            </p:cNvGrpSpPr>
            <p:nvPr/>
          </p:nvGrpSpPr>
          <p:grpSpPr bwMode="auto">
            <a:xfrm rot="5400000">
              <a:off x="3984" y="246"/>
              <a:ext cx="272" cy="272"/>
              <a:chOff x="336" y="1152"/>
              <a:chExt cx="272" cy="272"/>
            </a:xfrm>
          </p:grpSpPr>
          <p:sp>
            <p:nvSpPr>
              <p:cNvPr id="106536" name="Oval 40"/>
              <p:cNvSpPr>
                <a:spLocks noChangeArrowheads="1"/>
              </p:cNvSpPr>
              <p:nvPr/>
            </p:nvSpPr>
            <p:spPr bwMode="auto">
              <a:xfrm>
                <a:off x="336" y="1152"/>
                <a:ext cx="272" cy="272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6537" name="Line 41"/>
              <p:cNvSpPr>
                <a:spLocks noChangeShapeType="1"/>
              </p:cNvSpPr>
              <p:nvPr/>
            </p:nvSpPr>
            <p:spPr bwMode="auto">
              <a:xfrm>
                <a:off x="336" y="1288"/>
                <a:ext cx="27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06538" name="Line 42"/>
            <p:cNvSpPr>
              <a:spLocks noChangeShapeType="1"/>
            </p:cNvSpPr>
            <p:nvPr/>
          </p:nvSpPr>
          <p:spPr bwMode="auto">
            <a:xfrm>
              <a:off x="3564" y="79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39" name="Rectangle 43"/>
            <p:cNvSpPr>
              <a:spLocks noChangeArrowheads="1"/>
            </p:cNvSpPr>
            <p:nvPr/>
          </p:nvSpPr>
          <p:spPr bwMode="auto">
            <a:xfrm>
              <a:off x="3588" y="1062"/>
              <a:ext cx="96" cy="27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40" name="Rectangle 44"/>
            <p:cNvSpPr>
              <a:spLocks noChangeArrowheads="1"/>
            </p:cNvSpPr>
            <p:nvPr/>
          </p:nvSpPr>
          <p:spPr bwMode="auto">
            <a:xfrm>
              <a:off x="4488" y="1068"/>
              <a:ext cx="96" cy="27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41" name="Rectangle 45"/>
            <p:cNvSpPr>
              <a:spLocks noChangeArrowheads="1"/>
            </p:cNvSpPr>
            <p:nvPr/>
          </p:nvSpPr>
          <p:spPr bwMode="auto">
            <a:xfrm rot="5400000">
              <a:off x="4056" y="924"/>
              <a:ext cx="96" cy="27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42" name="Rectangle 46"/>
            <p:cNvSpPr>
              <a:spLocks noChangeArrowheads="1"/>
            </p:cNvSpPr>
            <p:nvPr/>
          </p:nvSpPr>
          <p:spPr bwMode="auto">
            <a:xfrm rot="5400000">
              <a:off x="4050" y="636"/>
              <a:ext cx="96" cy="27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43" name="Line 47"/>
            <p:cNvSpPr>
              <a:spLocks noChangeShapeType="1"/>
            </p:cNvSpPr>
            <p:nvPr/>
          </p:nvSpPr>
          <p:spPr bwMode="auto">
            <a:xfrm rot="-2348751">
              <a:off x="3744" y="870"/>
              <a:ext cx="1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44" name="Line 48"/>
            <p:cNvSpPr>
              <a:spLocks noChangeShapeType="1"/>
            </p:cNvSpPr>
            <p:nvPr/>
          </p:nvSpPr>
          <p:spPr bwMode="auto">
            <a:xfrm rot="-5400000">
              <a:off x="3798" y="57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45" name="Line 49"/>
            <p:cNvSpPr>
              <a:spLocks noChangeShapeType="1"/>
            </p:cNvSpPr>
            <p:nvPr/>
          </p:nvSpPr>
          <p:spPr bwMode="auto">
            <a:xfrm>
              <a:off x="4614" y="79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06546" name="Group 50"/>
            <p:cNvGrpSpPr>
              <a:grpSpLocks/>
            </p:cNvGrpSpPr>
            <p:nvPr/>
          </p:nvGrpSpPr>
          <p:grpSpPr bwMode="auto">
            <a:xfrm>
              <a:off x="3552" y="1620"/>
              <a:ext cx="198" cy="288"/>
              <a:chOff x="3228" y="1812"/>
              <a:chExt cx="198" cy="288"/>
            </a:xfrm>
          </p:grpSpPr>
          <p:sp>
            <p:nvSpPr>
              <p:cNvPr id="106547" name="Text Box 51"/>
              <p:cNvSpPr txBox="1">
                <a:spLocks noChangeArrowheads="1"/>
              </p:cNvSpPr>
              <p:nvPr/>
            </p:nvSpPr>
            <p:spPr bwMode="auto">
              <a:xfrm>
                <a:off x="3228" y="1812"/>
                <a:ext cx="19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>
                    <a:solidFill>
                      <a:srgbClr val="FF0000"/>
                    </a:solidFill>
                  </a:rPr>
                  <a:t>0</a:t>
                </a:r>
              </a:p>
            </p:txBody>
          </p:sp>
          <p:sp>
            <p:nvSpPr>
              <p:cNvPr id="106548" name="Oval 52"/>
              <p:cNvSpPr>
                <a:spLocks noChangeArrowheads="1"/>
              </p:cNvSpPr>
              <p:nvPr/>
            </p:nvSpPr>
            <p:spPr bwMode="auto">
              <a:xfrm>
                <a:off x="3240" y="1872"/>
                <a:ext cx="181" cy="18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06549" name="Group 53"/>
            <p:cNvGrpSpPr>
              <a:grpSpLocks/>
            </p:cNvGrpSpPr>
            <p:nvPr/>
          </p:nvGrpSpPr>
          <p:grpSpPr bwMode="auto">
            <a:xfrm>
              <a:off x="3279" y="1560"/>
              <a:ext cx="261" cy="300"/>
              <a:chOff x="1611" y="1692"/>
              <a:chExt cx="261" cy="300"/>
            </a:xfrm>
          </p:grpSpPr>
          <p:grpSp>
            <p:nvGrpSpPr>
              <p:cNvPr id="106550" name="Group 54"/>
              <p:cNvGrpSpPr>
                <a:grpSpLocks/>
              </p:cNvGrpSpPr>
              <p:nvPr/>
            </p:nvGrpSpPr>
            <p:grpSpPr bwMode="auto">
              <a:xfrm>
                <a:off x="1611" y="1716"/>
                <a:ext cx="261" cy="276"/>
                <a:chOff x="2925" y="1662"/>
                <a:chExt cx="261" cy="276"/>
              </a:xfrm>
            </p:grpSpPr>
            <p:grpSp>
              <p:nvGrpSpPr>
                <p:cNvPr id="106551" name="Group 55"/>
                <p:cNvGrpSpPr>
                  <a:grpSpLocks/>
                </p:cNvGrpSpPr>
                <p:nvPr/>
              </p:nvGrpSpPr>
              <p:grpSpPr bwMode="auto">
                <a:xfrm>
                  <a:off x="2925" y="1818"/>
                  <a:ext cx="261" cy="120"/>
                  <a:chOff x="720" y="1824"/>
                  <a:chExt cx="261" cy="120"/>
                </a:xfrm>
              </p:grpSpPr>
              <p:sp>
                <p:nvSpPr>
                  <p:cNvPr id="106552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720" y="1824"/>
                    <a:ext cx="261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06553" name="Line 57"/>
                  <p:cNvSpPr>
                    <a:spLocks noChangeShapeType="1"/>
                  </p:cNvSpPr>
                  <p:nvPr/>
                </p:nvSpPr>
                <p:spPr bwMode="auto">
                  <a:xfrm>
                    <a:off x="778" y="1883"/>
                    <a:ext cx="145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06554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802" y="1944"/>
                    <a:ext cx="86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06555" name="Line 59"/>
                <p:cNvSpPr>
                  <a:spLocks noChangeShapeType="1"/>
                </p:cNvSpPr>
                <p:nvPr/>
              </p:nvSpPr>
              <p:spPr bwMode="auto">
                <a:xfrm>
                  <a:off x="3054" y="1662"/>
                  <a:ext cx="0" cy="168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06556" name="Oval 60"/>
              <p:cNvSpPr>
                <a:spLocks noChangeArrowheads="1"/>
              </p:cNvSpPr>
              <p:nvPr/>
            </p:nvSpPr>
            <p:spPr bwMode="auto">
              <a:xfrm>
                <a:off x="1710" y="1692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06557" name="Group 61"/>
            <p:cNvGrpSpPr>
              <a:grpSpLocks/>
            </p:cNvGrpSpPr>
            <p:nvPr/>
          </p:nvGrpSpPr>
          <p:grpSpPr bwMode="auto">
            <a:xfrm>
              <a:off x="3402" y="492"/>
              <a:ext cx="198" cy="288"/>
              <a:chOff x="3228" y="1812"/>
              <a:chExt cx="198" cy="288"/>
            </a:xfrm>
          </p:grpSpPr>
          <p:sp>
            <p:nvSpPr>
              <p:cNvPr id="106558" name="Text Box 62"/>
              <p:cNvSpPr txBox="1">
                <a:spLocks noChangeArrowheads="1"/>
              </p:cNvSpPr>
              <p:nvPr/>
            </p:nvSpPr>
            <p:spPr bwMode="auto">
              <a:xfrm>
                <a:off x="3228" y="1812"/>
                <a:ext cx="19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>
                    <a:solidFill>
                      <a:srgbClr val="FF0000"/>
                    </a:solidFill>
                  </a:rPr>
                  <a:t>1</a:t>
                </a:r>
              </a:p>
            </p:txBody>
          </p:sp>
          <p:sp>
            <p:nvSpPr>
              <p:cNvPr id="106559" name="Oval 63"/>
              <p:cNvSpPr>
                <a:spLocks noChangeArrowheads="1"/>
              </p:cNvSpPr>
              <p:nvPr/>
            </p:nvSpPr>
            <p:spPr bwMode="auto">
              <a:xfrm>
                <a:off x="3240" y="1872"/>
                <a:ext cx="181" cy="18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06560" name="Group 64"/>
            <p:cNvGrpSpPr>
              <a:grpSpLocks/>
            </p:cNvGrpSpPr>
            <p:nvPr/>
          </p:nvGrpSpPr>
          <p:grpSpPr bwMode="auto">
            <a:xfrm>
              <a:off x="4566" y="516"/>
              <a:ext cx="198" cy="288"/>
              <a:chOff x="3228" y="1812"/>
              <a:chExt cx="198" cy="288"/>
            </a:xfrm>
          </p:grpSpPr>
          <p:sp>
            <p:nvSpPr>
              <p:cNvPr id="106561" name="Text Box 65"/>
              <p:cNvSpPr txBox="1">
                <a:spLocks noChangeArrowheads="1"/>
              </p:cNvSpPr>
              <p:nvPr/>
            </p:nvSpPr>
            <p:spPr bwMode="auto">
              <a:xfrm>
                <a:off x="3228" y="1812"/>
                <a:ext cx="19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>
                    <a:solidFill>
                      <a:srgbClr val="FF0000"/>
                    </a:solidFill>
                  </a:rPr>
                  <a:t>2</a:t>
                </a:r>
              </a:p>
            </p:txBody>
          </p:sp>
          <p:sp>
            <p:nvSpPr>
              <p:cNvPr id="106562" name="Oval 66"/>
              <p:cNvSpPr>
                <a:spLocks noChangeArrowheads="1"/>
              </p:cNvSpPr>
              <p:nvPr/>
            </p:nvSpPr>
            <p:spPr bwMode="auto">
              <a:xfrm>
                <a:off x="3240" y="1872"/>
                <a:ext cx="181" cy="18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06563" name="Line 67"/>
            <p:cNvSpPr>
              <a:spLocks noChangeShapeType="1"/>
            </p:cNvSpPr>
            <p:nvPr/>
          </p:nvSpPr>
          <p:spPr bwMode="auto">
            <a:xfrm>
              <a:off x="2424" y="762"/>
              <a:ext cx="24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64" name="Text Box 68"/>
            <p:cNvSpPr txBox="1">
              <a:spLocks noChangeArrowheads="1"/>
            </p:cNvSpPr>
            <p:nvPr/>
          </p:nvSpPr>
          <p:spPr bwMode="auto">
            <a:xfrm>
              <a:off x="2250" y="774"/>
              <a:ext cx="2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/>
                <a:t>+</a:t>
              </a:r>
            </a:p>
          </p:txBody>
        </p:sp>
        <p:sp>
          <p:nvSpPr>
            <p:cNvPr id="106565" name="Text Box 69"/>
            <p:cNvSpPr txBox="1">
              <a:spLocks noChangeArrowheads="1"/>
            </p:cNvSpPr>
            <p:nvPr/>
          </p:nvSpPr>
          <p:spPr bwMode="auto">
            <a:xfrm>
              <a:off x="2238" y="1236"/>
              <a:ext cx="2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latin typeface="宋体" panose="02010600030101010101" pitchFamily="2" charset="-122"/>
                </a:rPr>
                <a:t>-</a:t>
              </a:r>
              <a:endParaRPr lang="en-US" altLang="zh-CN"/>
            </a:p>
          </p:txBody>
        </p:sp>
      </p:grpSp>
      <p:sp>
        <p:nvSpPr>
          <p:cNvPr id="106566" name="Text Box 70"/>
          <p:cNvSpPr txBox="1">
            <a:spLocks noChangeArrowheads="1"/>
          </p:cNvSpPr>
          <p:nvPr/>
        </p:nvSpPr>
        <p:spPr bwMode="auto">
          <a:xfrm>
            <a:off x="0" y="152400"/>
            <a:ext cx="441960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/>
              <a:t>若电路中含电压源与电阻串联的支路：</a:t>
            </a:r>
          </a:p>
        </p:txBody>
      </p:sp>
      <p:graphicFrame>
        <p:nvGraphicFramePr>
          <p:cNvPr id="106567" name="Object 71"/>
          <p:cNvGraphicFramePr>
            <a:graphicFrameLocks noChangeAspect="1"/>
          </p:cNvGraphicFramePr>
          <p:nvPr/>
        </p:nvGraphicFramePr>
        <p:xfrm>
          <a:off x="1354138" y="3922713"/>
          <a:ext cx="5207000" cy="1074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80" name="公式" r:id="rId3" imgW="2145960" imgH="444240" progId="Equation.3">
                  <p:embed/>
                </p:oleObj>
              </mc:Choice>
              <mc:Fallback>
                <p:oleObj name="公式" r:id="rId3" imgW="2145960" imgH="444240" progId="Equation.3">
                  <p:embed/>
                  <p:pic>
                    <p:nvPicPr>
                      <p:cNvPr id="0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4138" y="3922713"/>
                        <a:ext cx="5207000" cy="1074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68" name="AutoShape 72"/>
          <p:cNvSpPr>
            <a:spLocks/>
          </p:cNvSpPr>
          <p:nvPr/>
        </p:nvSpPr>
        <p:spPr bwMode="auto">
          <a:xfrm>
            <a:off x="971550" y="3314700"/>
            <a:ext cx="209550" cy="1371600"/>
          </a:xfrm>
          <a:prstGeom prst="leftBrace">
            <a:avLst>
              <a:gd name="adj1" fmla="val 54545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106570" name="Object 74"/>
          <p:cNvGraphicFramePr>
            <a:graphicFrameLocks noChangeAspect="1"/>
          </p:cNvGraphicFramePr>
          <p:nvPr/>
        </p:nvGraphicFramePr>
        <p:xfrm>
          <a:off x="1306513" y="3060700"/>
          <a:ext cx="6607175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81" name="Equation" r:id="rId5" imgW="2844720" imgH="431640" progId="Equation.3">
                  <p:embed/>
                </p:oleObj>
              </mc:Choice>
              <mc:Fallback>
                <p:oleObj name="Equation" r:id="rId5" imgW="2844720" imgH="431640" progId="Equation.3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6513" y="3060700"/>
                        <a:ext cx="6607175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71" name="Text Box 75"/>
          <p:cNvSpPr txBox="1">
            <a:spLocks noChangeArrowheads="1"/>
          </p:cNvSpPr>
          <p:nvPr/>
        </p:nvSpPr>
        <p:spPr bwMode="auto">
          <a:xfrm>
            <a:off x="1993900" y="3057525"/>
            <a:ext cx="6858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2500" i="1">
                <a:solidFill>
                  <a:srgbClr val="FF0000"/>
                </a:solidFill>
              </a:rPr>
              <a:t>u</a:t>
            </a:r>
            <a:r>
              <a:rPr lang="en-US" altLang="zh-CN" sz="2500" baseline="-25000">
                <a:solidFill>
                  <a:srgbClr val="FF0000"/>
                </a:solidFill>
              </a:rPr>
              <a:t>S1</a:t>
            </a:r>
            <a:endParaRPr lang="en-US" altLang="zh-CN"/>
          </a:p>
        </p:txBody>
      </p:sp>
      <p:sp>
        <p:nvSpPr>
          <p:cNvPr id="106572" name="Text Box 76"/>
          <p:cNvSpPr txBox="1">
            <a:spLocks noChangeArrowheads="1"/>
          </p:cNvSpPr>
          <p:nvPr/>
        </p:nvSpPr>
        <p:spPr bwMode="auto">
          <a:xfrm>
            <a:off x="304800" y="4895850"/>
            <a:ext cx="3771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/>
              <a:t>整理，并记</a:t>
            </a:r>
            <a:r>
              <a:rPr lang="en-US" altLang="zh-CN" i="1"/>
              <a:t>G</a:t>
            </a:r>
            <a:r>
              <a:rPr lang="en-US" altLang="zh-CN" i="1" baseline="-25000"/>
              <a:t>k</a:t>
            </a:r>
            <a:r>
              <a:rPr lang="en-US" altLang="zh-CN"/>
              <a:t>=1/</a:t>
            </a:r>
            <a:r>
              <a:rPr lang="en-US" altLang="zh-CN" i="1"/>
              <a:t>R</a:t>
            </a:r>
            <a:r>
              <a:rPr lang="en-US" altLang="zh-CN" i="1" baseline="-25000"/>
              <a:t>k</a:t>
            </a:r>
            <a:r>
              <a:rPr lang="zh-CN" altLang="en-US"/>
              <a:t>，得</a:t>
            </a:r>
          </a:p>
        </p:txBody>
      </p:sp>
      <p:grpSp>
        <p:nvGrpSpPr>
          <p:cNvPr id="106573" name="Group 77"/>
          <p:cNvGrpSpPr>
            <a:grpSpLocks/>
          </p:cNvGrpSpPr>
          <p:nvPr/>
        </p:nvGrpSpPr>
        <p:grpSpPr bwMode="auto">
          <a:xfrm>
            <a:off x="971550" y="5448300"/>
            <a:ext cx="6743700" cy="971550"/>
            <a:chOff x="612" y="3708"/>
            <a:chExt cx="4248" cy="612"/>
          </a:xfrm>
        </p:grpSpPr>
        <p:sp>
          <p:nvSpPr>
            <p:cNvPr id="106574" name="Text Box 78"/>
            <p:cNvSpPr txBox="1">
              <a:spLocks noChangeArrowheads="1"/>
            </p:cNvSpPr>
            <p:nvPr/>
          </p:nvSpPr>
          <p:spPr bwMode="auto">
            <a:xfrm>
              <a:off x="780" y="3708"/>
              <a:ext cx="40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/>
                <a:t>(</a:t>
              </a:r>
              <a:r>
                <a:rPr lang="en-US" altLang="zh-CN" i="1"/>
                <a:t>G</a:t>
              </a:r>
              <a:r>
                <a:rPr lang="en-US" altLang="zh-CN" baseline="-25000"/>
                <a:t>1</a:t>
              </a:r>
              <a:r>
                <a:rPr lang="en-US" altLang="zh-CN"/>
                <a:t>+</a:t>
              </a:r>
              <a:r>
                <a:rPr lang="en-US" altLang="zh-CN" i="1"/>
                <a:t>G</a:t>
              </a:r>
              <a:r>
                <a:rPr lang="en-US" altLang="zh-CN" baseline="-25000"/>
                <a:t>2</a:t>
              </a:r>
              <a:r>
                <a:rPr lang="en-US" altLang="zh-CN"/>
                <a:t>+</a:t>
              </a:r>
              <a:r>
                <a:rPr lang="en-US" altLang="zh-CN" i="1"/>
                <a:t>G</a:t>
              </a:r>
              <a:r>
                <a:rPr lang="en-US" altLang="zh-CN" baseline="-25000"/>
                <a:t>3</a:t>
              </a:r>
              <a:r>
                <a:rPr lang="en-US" altLang="zh-CN"/>
                <a:t>+</a:t>
              </a:r>
              <a:r>
                <a:rPr lang="en-US" altLang="zh-CN" i="1"/>
                <a:t>G</a:t>
              </a:r>
              <a:r>
                <a:rPr lang="en-US" altLang="zh-CN" baseline="-25000"/>
                <a:t>4</a:t>
              </a:r>
              <a:r>
                <a:rPr lang="en-US" altLang="zh-CN"/>
                <a:t>)</a:t>
              </a:r>
              <a:r>
                <a:rPr lang="en-US" altLang="zh-CN" i="1"/>
                <a:t>u</a:t>
              </a:r>
              <a:r>
                <a:rPr lang="en-US" altLang="zh-CN" baseline="-25000"/>
                <a:t>n1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(</a:t>
              </a:r>
              <a:r>
                <a:rPr lang="en-US" altLang="zh-CN" i="1"/>
                <a:t>G</a:t>
              </a:r>
              <a:r>
                <a:rPr lang="en-US" altLang="zh-CN" baseline="-25000"/>
                <a:t>3</a:t>
              </a:r>
              <a:r>
                <a:rPr lang="en-US" altLang="zh-CN"/>
                <a:t>+</a:t>
              </a:r>
              <a:r>
                <a:rPr lang="en-US" altLang="zh-CN" i="1"/>
                <a:t>G</a:t>
              </a:r>
              <a:r>
                <a:rPr lang="en-US" altLang="zh-CN" baseline="-25000"/>
                <a:t>4</a:t>
              </a:r>
              <a:r>
                <a:rPr lang="en-US" altLang="zh-CN"/>
                <a:t>) </a:t>
              </a:r>
              <a:r>
                <a:rPr lang="en-US" altLang="zh-CN" i="1"/>
                <a:t>u</a:t>
              </a:r>
              <a:r>
                <a:rPr lang="en-US" altLang="zh-CN" baseline="-25000"/>
                <a:t>n2</a:t>
              </a:r>
              <a:r>
                <a:rPr lang="en-US" altLang="zh-CN"/>
                <a:t> = </a:t>
              </a:r>
              <a:r>
                <a:rPr lang="en-US" altLang="zh-CN" i="1">
                  <a:solidFill>
                    <a:srgbClr val="FF0000"/>
                  </a:solidFill>
                </a:rPr>
                <a:t>G</a:t>
              </a:r>
              <a:r>
                <a:rPr lang="en-US" altLang="zh-CN" baseline="-25000">
                  <a:solidFill>
                    <a:srgbClr val="FF0000"/>
                  </a:solidFill>
                </a:rPr>
                <a:t>1 </a:t>
              </a:r>
              <a:r>
                <a:rPr lang="en-US" altLang="zh-CN" i="1">
                  <a:solidFill>
                    <a:srgbClr val="FF0000"/>
                  </a:solidFill>
                </a:rPr>
                <a:t>u</a:t>
              </a:r>
              <a:r>
                <a:rPr lang="en-US" altLang="zh-CN" baseline="-25000">
                  <a:solidFill>
                    <a:srgbClr val="FF0000"/>
                  </a:solidFill>
                </a:rPr>
                <a:t>S1</a:t>
              </a:r>
              <a:r>
                <a:rPr lang="en-US" altLang="zh-CN" baseline="-25000"/>
                <a:t> 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i</a:t>
              </a:r>
              <a:r>
                <a:rPr lang="en-US" altLang="zh-CN" baseline="-25000"/>
                <a:t>S2</a:t>
              </a:r>
              <a:r>
                <a:rPr lang="en-US" altLang="zh-CN"/>
                <a:t>+</a:t>
              </a:r>
              <a:r>
                <a:rPr lang="en-US" altLang="zh-CN" i="1"/>
                <a:t>i</a:t>
              </a:r>
              <a:r>
                <a:rPr lang="en-US" altLang="zh-CN" baseline="-25000"/>
                <a:t>S3</a:t>
              </a:r>
            </a:p>
          </p:txBody>
        </p:sp>
        <p:sp>
          <p:nvSpPr>
            <p:cNvPr id="106575" name="Text Box 79"/>
            <p:cNvSpPr txBox="1">
              <a:spLocks noChangeArrowheads="1"/>
            </p:cNvSpPr>
            <p:nvPr/>
          </p:nvSpPr>
          <p:spPr bwMode="auto">
            <a:xfrm>
              <a:off x="792" y="4032"/>
              <a:ext cx="3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(</a:t>
              </a:r>
              <a:r>
                <a:rPr lang="en-US" altLang="zh-CN" i="1"/>
                <a:t>G</a:t>
              </a:r>
              <a:r>
                <a:rPr lang="en-US" altLang="zh-CN" baseline="-25000"/>
                <a:t>3</a:t>
              </a:r>
              <a:r>
                <a:rPr lang="en-US" altLang="zh-CN"/>
                <a:t>+</a:t>
              </a:r>
              <a:r>
                <a:rPr lang="en-US" altLang="zh-CN" i="1"/>
                <a:t>G</a:t>
              </a:r>
              <a:r>
                <a:rPr lang="en-US" altLang="zh-CN" baseline="-25000"/>
                <a:t>4</a:t>
              </a:r>
              <a:r>
                <a:rPr lang="en-US" altLang="zh-CN"/>
                <a:t>) </a:t>
              </a:r>
              <a:r>
                <a:rPr lang="en-US" altLang="zh-CN" i="1"/>
                <a:t>u</a:t>
              </a:r>
              <a:r>
                <a:rPr lang="en-US" altLang="zh-CN" baseline="-25000"/>
                <a:t>n1 </a:t>
              </a:r>
              <a:r>
                <a:rPr lang="en-US" altLang="zh-CN"/>
                <a:t>+ (</a:t>
              </a:r>
              <a:r>
                <a:rPr lang="en-US" altLang="zh-CN" i="1"/>
                <a:t>G</a:t>
              </a:r>
              <a:r>
                <a:rPr lang="en-US" altLang="zh-CN" baseline="-25000"/>
                <a:t>3</a:t>
              </a:r>
              <a:r>
                <a:rPr lang="en-US" altLang="zh-CN"/>
                <a:t>+</a:t>
              </a:r>
              <a:r>
                <a:rPr lang="en-US" altLang="zh-CN" i="1"/>
                <a:t>G</a:t>
              </a:r>
              <a:r>
                <a:rPr lang="en-US" altLang="zh-CN" baseline="-25000"/>
                <a:t>4 </a:t>
              </a:r>
              <a:r>
                <a:rPr lang="en-US" altLang="zh-CN"/>
                <a:t>+ </a:t>
              </a:r>
              <a:r>
                <a:rPr lang="en-US" altLang="zh-CN" i="1"/>
                <a:t>G</a:t>
              </a:r>
              <a:r>
                <a:rPr lang="en-US" altLang="zh-CN" baseline="-25000"/>
                <a:t>5</a:t>
              </a:r>
              <a:r>
                <a:rPr lang="en-US" altLang="zh-CN"/>
                <a:t>)</a:t>
              </a:r>
              <a:r>
                <a:rPr lang="en-US" altLang="zh-CN" i="1"/>
                <a:t>u</a:t>
              </a:r>
              <a:r>
                <a:rPr lang="en-US" altLang="zh-CN" baseline="-25000"/>
                <a:t>n2</a:t>
              </a:r>
              <a:r>
                <a:rPr lang="en-US" altLang="zh-CN"/>
                <a:t>= 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 i="1"/>
                <a:t>i</a:t>
              </a:r>
              <a:r>
                <a:rPr lang="en-US" altLang="zh-CN" baseline="-25000"/>
                <a:t>S3</a:t>
              </a:r>
            </a:p>
          </p:txBody>
        </p:sp>
        <p:sp>
          <p:nvSpPr>
            <p:cNvPr id="106576" name="AutoShape 80"/>
            <p:cNvSpPr>
              <a:spLocks/>
            </p:cNvSpPr>
            <p:nvPr/>
          </p:nvSpPr>
          <p:spPr bwMode="auto">
            <a:xfrm>
              <a:off x="612" y="3720"/>
              <a:ext cx="144" cy="600"/>
            </a:xfrm>
            <a:prstGeom prst="leftBrace">
              <a:avLst>
                <a:gd name="adj1" fmla="val 3472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06577" name="Group 81"/>
          <p:cNvGrpSpPr>
            <a:grpSpLocks/>
          </p:cNvGrpSpPr>
          <p:nvPr/>
        </p:nvGrpSpPr>
        <p:grpSpPr bwMode="auto">
          <a:xfrm>
            <a:off x="5924550" y="4838700"/>
            <a:ext cx="2457450" cy="685800"/>
            <a:chOff x="3732" y="3324"/>
            <a:chExt cx="1548" cy="432"/>
          </a:xfrm>
        </p:grpSpPr>
        <p:sp>
          <p:nvSpPr>
            <p:cNvPr id="106578" name="Line 82"/>
            <p:cNvSpPr>
              <a:spLocks noChangeShapeType="1"/>
            </p:cNvSpPr>
            <p:nvPr/>
          </p:nvSpPr>
          <p:spPr bwMode="auto">
            <a:xfrm flipV="1">
              <a:off x="3732" y="3528"/>
              <a:ext cx="348" cy="22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stealth" w="sm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579" name="Text Box 83"/>
            <p:cNvSpPr txBox="1">
              <a:spLocks noChangeArrowheads="1"/>
            </p:cNvSpPr>
            <p:nvPr/>
          </p:nvSpPr>
          <p:spPr bwMode="auto">
            <a:xfrm>
              <a:off x="4080" y="3324"/>
              <a:ext cx="1200" cy="31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</a:rPr>
                <a:t>等效电流源</a:t>
              </a:r>
              <a:endParaRPr lang="zh-CN" altLang="en-US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106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106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6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6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6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6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6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66" grpId="0" autoUpdateAnimBg="0"/>
      <p:bldP spid="106568" grpId="0" animBg="1"/>
      <p:bldP spid="106572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2"/>
          <p:cNvSpPr txBox="1">
            <a:spLocks noChangeArrowheads="1"/>
          </p:cNvSpPr>
          <p:nvPr/>
        </p:nvSpPr>
        <p:spPr bwMode="auto">
          <a:xfrm>
            <a:off x="190500" y="1390650"/>
            <a:ext cx="1724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一般情况：</a:t>
            </a:r>
          </a:p>
        </p:txBody>
      </p:sp>
      <p:grpSp>
        <p:nvGrpSpPr>
          <p:cNvPr id="107523" name="Group 3"/>
          <p:cNvGrpSpPr>
            <a:grpSpLocks/>
          </p:cNvGrpSpPr>
          <p:nvPr/>
        </p:nvGrpSpPr>
        <p:grpSpPr bwMode="auto">
          <a:xfrm>
            <a:off x="1943100" y="403225"/>
            <a:ext cx="5564188" cy="2168525"/>
            <a:chOff x="960" y="362"/>
            <a:chExt cx="3505" cy="1366"/>
          </a:xfrm>
        </p:grpSpPr>
        <p:sp>
          <p:nvSpPr>
            <p:cNvPr id="107524" name="Text Box 4"/>
            <p:cNvSpPr txBox="1">
              <a:spLocks noChangeArrowheads="1"/>
            </p:cNvSpPr>
            <p:nvPr/>
          </p:nvSpPr>
          <p:spPr bwMode="auto">
            <a:xfrm>
              <a:off x="1104" y="362"/>
              <a:ext cx="28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>
                  <a:solidFill>
                    <a:srgbClr val="3333FF"/>
                  </a:solidFill>
                </a:rPr>
                <a:t>G</a:t>
              </a:r>
              <a:r>
                <a:rPr lang="en-US" altLang="zh-CN" baseline="-25000">
                  <a:solidFill>
                    <a:srgbClr val="3333FF"/>
                  </a:solidFill>
                </a:rPr>
                <a:t>11</a:t>
              </a:r>
              <a:r>
                <a:rPr lang="en-US" altLang="zh-CN" i="1">
                  <a:solidFill>
                    <a:srgbClr val="3333FF"/>
                  </a:solidFill>
                </a:rPr>
                <a:t>u</a:t>
              </a:r>
              <a:r>
                <a:rPr lang="en-US" altLang="zh-CN" baseline="-25000">
                  <a:solidFill>
                    <a:srgbClr val="3333FF"/>
                  </a:solidFill>
                </a:rPr>
                <a:t>n1</a:t>
              </a:r>
              <a:r>
                <a:rPr lang="en-US" altLang="zh-CN">
                  <a:solidFill>
                    <a:srgbClr val="3333FF"/>
                  </a:solidFill>
                </a:rPr>
                <a:t>+</a:t>
              </a:r>
              <a:r>
                <a:rPr lang="en-US" altLang="zh-CN" i="1">
                  <a:solidFill>
                    <a:srgbClr val="3333FF"/>
                  </a:solidFill>
                </a:rPr>
                <a:t>G</a:t>
              </a:r>
              <a:r>
                <a:rPr lang="en-US" altLang="zh-CN" baseline="-25000">
                  <a:solidFill>
                    <a:srgbClr val="3333FF"/>
                  </a:solidFill>
                </a:rPr>
                <a:t>12</a:t>
              </a:r>
              <a:r>
                <a:rPr lang="en-US" altLang="zh-CN" i="1">
                  <a:solidFill>
                    <a:srgbClr val="3333FF"/>
                  </a:solidFill>
                </a:rPr>
                <a:t>u</a:t>
              </a:r>
              <a:r>
                <a:rPr lang="en-US" altLang="zh-CN" baseline="-25000">
                  <a:solidFill>
                    <a:srgbClr val="3333FF"/>
                  </a:solidFill>
                </a:rPr>
                <a:t>n2</a:t>
              </a:r>
              <a:r>
                <a:rPr lang="en-US" altLang="zh-CN">
                  <a:solidFill>
                    <a:srgbClr val="3333FF"/>
                  </a:solidFill>
                </a:rPr>
                <a:t>+…+</a:t>
              </a:r>
              <a:r>
                <a:rPr lang="en-US" altLang="zh-CN" i="1">
                  <a:solidFill>
                    <a:srgbClr val="3333FF"/>
                  </a:solidFill>
                </a:rPr>
                <a:t>G</a:t>
              </a:r>
              <a:r>
                <a:rPr lang="en-US" altLang="zh-CN" baseline="-25000">
                  <a:solidFill>
                    <a:srgbClr val="3333FF"/>
                  </a:solidFill>
                </a:rPr>
                <a:t>1,n</a:t>
              </a:r>
              <a:r>
                <a:rPr lang="en-US" altLang="zh-CN" baseline="-25000">
                  <a:solidFill>
                    <a:srgbClr val="3333FF"/>
                  </a:solidFill>
                  <a:latin typeface="宋体" panose="02010600030101010101" pitchFamily="2" charset="-122"/>
                </a:rPr>
                <a:t>-</a:t>
              </a:r>
              <a:r>
                <a:rPr lang="en-US" altLang="zh-CN" baseline="-25000">
                  <a:solidFill>
                    <a:srgbClr val="3333FF"/>
                  </a:solidFill>
                </a:rPr>
                <a:t>1</a:t>
              </a:r>
              <a:r>
                <a:rPr lang="en-US" altLang="zh-CN" i="1">
                  <a:solidFill>
                    <a:srgbClr val="3333FF"/>
                  </a:solidFill>
                </a:rPr>
                <a:t>u</a:t>
              </a:r>
              <a:r>
                <a:rPr lang="en-US" altLang="zh-CN" baseline="-25000">
                  <a:solidFill>
                    <a:srgbClr val="3333FF"/>
                  </a:solidFill>
                </a:rPr>
                <a:t>n,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n</a:t>
              </a:r>
              <a:r>
                <a:rPr lang="en-US" altLang="zh-CN" baseline="-25000">
                  <a:solidFill>
                    <a:srgbClr val="3333FF"/>
                  </a:solidFill>
                  <a:latin typeface="宋体" panose="02010600030101010101" pitchFamily="2" charset="-122"/>
                </a:rPr>
                <a:t>-</a:t>
              </a:r>
              <a:r>
                <a:rPr lang="en-US" altLang="zh-CN" baseline="-25000">
                  <a:solidFill>
                    <a:srgbClr val="3333FF"/>
                  </a:solidFill>
                </a:rPr>
                <a:t>1</a:t>
              </a:r>
              <a:r>
                <a:rPr lang="en-US" altLang="zh-CN">
                  <a:solidFill>
                    <a:srgbClr val="3333FF"/>
                  </a:solidFill>
                </a:rPr>
                <a:t>=</a:t>
              </a:r>
              <a:r>
                <a:rPr lang="en-US" altLang="zh-CN" i="1">
                  <a:solidFill>
                    <a:srgbClr val="3333FF"/>
                  </a:solidFill>
                </a:rPr>
                <a:t>i</a:t>
              </a:r>
              <a:r>
                <a:rPr lang="en-US" altLang="zh-CN" baseline="-25000">
                  <a:solidFill>
                    <a:srgbClr val="3333FF"/>
                  </a:solidFill>
                </a:rPr>
                <a:t>Sn1</a:t>
              </a:r>
              <a:endParaRPr lang="en-US" altLang="zh-CN" i="1">
                <a:solidFill>
                  <a:srgbClr val="3333FF"/>
                </a:solidFill>
              </a:endParaRPr>
            </a:p>
          </p:txBody>
        </p:sp>
        <p:sp>
          <p:nvSpPr>
            <p:cNvPr id="107525" name="Text Box 5"/>
            <p:cNvSpPr txBox="1">
              <a:spLocks noChangeArrowheads="1"/>
            </p:cNvSpPr>
            <p:nvPr/>
          </p:nvSpPr>
          <p:spPr bwMode="auto">
            <a:xfrm>
              <a:off x="1114" y="720"/>
              <a:ext cx="28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>
                  <a:solidFill>
                    <a:srgbClr val="3333FF"/>
                  </a:solidFill>
                </a:rPr>
                <a:t>G</a:t>
              </a:r>
              <a:r>
                <a:rPr lang="en-US" altLang="zh-CN" baseline="-25000">
                  <a:solidFill>
                    <a:srgbClr val="3333FF"/>
                  </a:solidFill>
                </a:rPr>
                <a:t>21</a:t>
              </a:r>
              <a:r>
                <a:rPr lang="en-US" altLang="zh-CN" i="1">
                  <a:solidFill>
                    <a:srgbClr val="3333FF"/>
                  </a:solidFill>
                </a:rPr>
                <a:t>u</a:t>
              </a:r>
              <a:r>
                <a:rPr lang="en-US" altLang="zh-CN" baseline="-25000">
                  <a:solidFill>
                    <a:srgbClr val="3333FF"/>
                  </a:solidFill>
                </a:rPr>
                <a:t>n1</a:t>
              </a:r>
              <a:r>
                <a:rPr lang="en-US" altLang="zh-CN">
                  <a:solidFill>
                    <a:srgbClr val="3333FF"/>
                  </a:solidFill>
                </a:rPr>
                <a:t>+</a:t>
              </a:r>
              <a:r>
                <a:rPr lang="en-US" altLang="zh-CN" i="1">
                  <a:solidFill>
                    <a:srgbClr val="3333FF"/>
                  </a:solidFill>
                </a:rPr>
                <a:t>G</a:t>
              </a:r>
              <a:r>
                <a:rPr lang="en-US" altLang="zh-CN" baseline="-25000">
                  <a:solidFill>
                    <a:srgbClr val="3333FF"/>
                  </a:solidFill>
                </a:rPr>
                <a:t>22</a:t>
              </a:r>
              <a:r>
                <a:rPr lang="en-US" altLang="zh-CN" i="1">
                  <a:solidFill>
                    <a:srgbClr val="3333FF"/>
                  </a:solidFill>
                </a:rPr>
                <a:t>u</a:t>
              </a:r>
              <a:r>
                <a:rPr lang="en-US" altLang="zh-CN" baseline="-25000">
                  <a:solidFill>
                    <a:srgbClr val="3333FF"/>
                  </a:solidFill>
                </a:rPr>
                <a:t>n2</a:t>
              </a:r>
              <a:r>
                <a:rPr lang="en-US" altLang="zh-CN">
                  <a:solidFill>
                    <a:srgbClr val="3333FF"/>
                  </a:solidFill>
                </a:rPr>
                <a:t>+…+</a:t>
              </a:r>
              <a:r>
                <a:rPr lang="en-US" altLang="zh-CN" i="1">
                  <a:solidFill>
                    <a:srgbClr val="3333FF"/>
                  </a:solidFill>
                </a:rPr>
                <a:t>G</a:t>
              </a:r>
              <a:r>
                <a:rPr lang="en-US" altLang="zh-CN" baseline="-25000">
                  <a:solidFill>
                    <a:srgbClr val="3333FF"/>
                  </a:solidFill>
                </a:rPr>
                <a:t>2,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n</a:t>
              </a:r>
              <a:r>
                <a:rPr lang="en-US" altLang="zh-CN" baseline="-25000">
                  <a:solidFill>
                    <a:srgbClr val="3333FF"/>
                  </a:solidFill>
                </a:rPr>
                <a:t>-1</a:t>
              </a:r>
              <a:r>
                <a:rPr lang="en-US" altLang="zh-CN" i="1">
                  <a:solidFill>
                    <a:srgbClr val="3333FF"/>
                  </a:solidFill>
                </a:rPr>
                <a:t>u</a:t>
              </a:r>
              <a:r>
                <a:rPr lang="en-US" altLang="zh-CN" baseline="-25000">
                  <a:solidFill>
                    <a:srgbClr val="3333FF"/>
                  </a:solidFill>
                </a:rPr>
                <a:t>n,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n</a:t>
              </a:r>
              <a:r>
                <a:rPr lang="en-US" altLang="zh-CN" baseline="-25000">
                  <a:solidFill>
                    <a:srgbClr val="3333FF"/>
                  </a:solidFill>
                </a:rPr>
                <a:t>-1</a:t>
              </a:r>
              <a:r>
                <a:rPr lang="en-US" altLang="zh-CN">
                  <a:solidFill>
                    <a:srgbClr val="3333FF"/>
                  </a:solidFill>
                </a:rPr>
                <a:t>=</a:t>
              </a:r>
              <a:r>
                <a:rPr lang="en-US" altLang="zh-CN" i="1">
                  <a:solidFill>
                    <a:srgbClr val="3333FF"/>
                  </a:solidFill>
                </a:rPr>
                <a:t>i</a:t>
              </a:r>
              <a:r>
                <a:rPr lang="en-US" altLang="zh-CN" baseline="-25000">
                  <a:solidFill>
                    <a:srgbClr val="3333FF"/>
                  </a:solidFill>
                </a:rPr>
                <a:t>Sn2</a:t>
              </a:r>
              <a:endParaRPr lang="en-US" altLang="zh-CN" i="1">
                <a:solidFill>
                  <a:srgbClr val="3333FF"/>
                </a:solidFill>
              </a:endParaRPr>
            </a:p>
          </p:txBody>
        </p:sp>
        <p:sp>
          <p:nvSpPr>
            <p:cNvPr id="107526" name="Text Box 6"/>
            <p:cNvSpPr txBox="1">
              <a:spLocks noChangeArrowheads="1"/>
            </p:cNvSpPr>
            <p:nvPr/>
          </p:nvSpPr>
          <p:spPr bwMode="auto">
            <a:xfrm>
              <a:off x="1286" y="1096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3333FF"/>
                  </a:solidFill>
                  <a:sym typeface="MT Extra" panose="05050102010205020202" pitchFamily="18" charset="2"/>
                </a:rPr>
                <a:t>……</a:t>
              </a:r>
            </a:p>
          </p:txBody>
        </p:sp>
        <p:sp>
          <p:nvSpPr>
            <p:cNvPr id="107527" name="Text Box 7"/>
            <p:cNvSpPr txBox="1">
              <a:spLocks noChangeArrowheads="1"/>
            </p:cNvSpPr>
            <p:nvPr/>
          </p:nvSpPr>
          <p:spPr bwMode="auto">
            <a:xfrm>
              <a:off x="1114" y="1440"/>
              <a:ext cx="3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>
                  <a:solidFill>
                    <a:srgbClr val="3333FF"/>
                  </a:solidFill>
                </a:rPr>
                <a:t>G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n</a:t>
              </a:r>
              <a:r>
                <a:rPr lang="en-US" altLang="zh-CN" baseline="-25000">
                  <a:solidFill>
                    <a:srgbClr val="3333FF"/>
                  </a:solidFill>
                  <a:latin typeface="宋体" panose="02010600030101010101" pitchFamily="2" charset="-122"/>
                </a:rPr>
                <a:t>-</a:t>
              </a:r>
              <a:r>
                <a:rPr lang="en-US" altLang="zh-CN" baseline="-25000">
                  <a:solidFill>
                    <a:srgbClr val="3333FF"/>
                  </a:solidFill>
                </a:rPr>
                <a:t>1,1</a:t>
              </a:r>
              <a:r>
                <a:rPr lang="en-US" altLang="zh-CN" i="1">
                  <a:solidFill>
                    <a:srgbClr val="3333FF"/>
                  </a:solidFill>
                </a:rPr>
                <a:t>u</a:t>
              </a:r>
              <a:r>
                <a:rPr lang="en-US" altLang="zh-CN" baseline="-25000">
                  <a:solidFill>
                    <a:srgbClr val="3333FF"/>
                  </a:solidFill>
                </a:rPr>
                <a:t>n1</a:t>
              </a:r>
              <a:r>
                <a:rPr lang="en-US" altLang="zh-CN">
                  <a:solidFill>
                    <a:srgbClr val="3333FF"/>
                  </a:solidFill>
                </a:rPr>
                <a:t>+</a:t>
              </a:r>
              <a:r>
                <a:rPr lang="en-US" altLang="zh-CN" i="1">
                  <a:solidFill>
                    <a:srgbClr val="3333FF"/>
                  </a:solidFill>
                </a:rPr>
                <a:t>G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n</a:t>
              </a:r>
              <a:r>
                <a:rPr lang="en-US" altLang="zh-CN" baseline="-25000">
                  <a:solidFill>
                    <a:srgbClr val="3333FF"/>
                  </a:solidFill>
                  <a:latin typeface="宋体" panose="02010600030101010101" pitchFamily="2" charset="-122"/>
                </a:rPr>
                <a:t>-</a:t>
              </a:r>
              <a:r>
                <a:rPr lang="en-US" altLang="zh-CN" baseline="-25000">
                  <a:solidFill>
                    <a:srgbClr val="3333FF"/>
                  </a:solidFill>
                </a:rPr>
                <a:t>1,2</a:t>
              </a:r>
              <a:r>
                <a:rPr lang="en-US" altLang="zh-CN" i="1">
                  <a:solidFill>
                    <a:srgbClr val="3333FF"/>
                  </a:solidFill>
                </a:rPr>
                <a:t>u</a:t>
              </a:r>
              <a:r>
                <a:rPr lang="en-US" altLang="zh-CN" baseline="-25000">
                  <a:solidFill>
                    <a:srgbClr val="3333FF"/>
                  </a:solidFill>
                </a:rPr>
                <a:t>n2</a:t>
              </a:r>
              <a:r>
                <a:rPr lang="en-US" altLang="zh-CN">
                  <a:solidFill>
                    <a:srgbClr val="3333FF"/>
                  </a:solidFill>
                </a:rPr>
                <a:t>+…+</a:t>
              </a:r>
              <a:r>
                <a:rPr lang="en-US" altLang="zh-CN" i="1">
                  <a:solidFill>
                    <a:srgbClr val="3333FF"/>
                  </a:solidFill>
                </a:rPr>
                <a:t>G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n</a:t>
              </a:r>
              <a:r>
                <a:rPr lang="en-US" altLang="zh-CN" baseline="-25000">
                  <a:solidFill>
                    <a:srgbClr val="3333FF"/>
                  </a:solidFill>
                </a:rPr>
                <a:t>-1,n</a:t>
              </a:r>
              <a:r>
                <a:rPr lang="en-US" altLang="zh-CN" i="1">
                  <a:solidFill>
                    <a:srgbClr val="3333FF"/>
                  </a:solidFill>
                </a:rPr>
                <a:t>u</a:t>
              </a:r>
              <a:r>
                <a:rPr lang="en-US" altLang="zh-CN" baseline="-25000">
                  <a:solidFill>
                    <a:srgbClr val="3333FF"/>
                  </a:solidFill>
                </a:rPr>
                <a:t>n,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n</a:t>
              </a:r>
              <a:r>
                <a:rPr lang="en-US" altLang="zh-CN" baseline="-25000">
                  <a:solidFill>
                    <a:srgbClr val="3333FF"/>
                  </a:solidFill>
                  <a:latin typeface="宋体" panose="02010600030101010101" pitchFamily="2" charset="-122"/>
                </a:rPr>
                <a:t>-</a:t>
              </a:r>
              <a:r>
                <a:rPr lang="en-US" altLang="zh-CN" baseline="-25000">
                  <a:solidFill>
                    <a:srgbClr val="3333FF"/>
                  </a:solidFill>
                </a:rPr>
                <a:t>1</a:t>
              </a:r>
              <a:r>
                <a:rPr lang="en-US" altLang="zh-CN">
                  <a:solidFill>
                    <a:srgbClr val="3333FF"/>
                  </a:solidFill>
                </a:rPr>
                <a:t>=</a:t>
              </a:r>
              <a:r>
                <a:rPr lang="en-US" altLang="zh-CN" i="1">
                  <a:solidFill>
                    <a:srgbClr val="3333FF"/>
                  </a:solidFill>
                </a:rPr>
                <a:t>i</a:t>
              </a:r>
              <a:r>
                <a:rPr lang="en-US" altLang="zh-CN" baseline="-25000">
                  <a:solidFill>
                    <a:srgbClr val="3333FF"/>
                  </a:solidFill>
                </a:rPr>
                <a:t>Sn,</a:t>
              </a:r>
              <a:r>
                <a:rPr lang="en-US" altLang="zh-CN" i="1" baseline="-25000">
                  <a:solidFill>
                    <a:srgbClr val="3333FF"/>
                  </a:solidFill>
                </a:rPr>
                <a:t>n</a:t>
              </a:r>
              <a:r>
                <a:rPr lang="en-US" altLang="zh-CN" baseline="-25000">
                  <a:solidFill>
                    <a:srgbClr val="3333FF"/>
                  </a:solidFill>
                  <a:latin typeface="宋体" panose="02010600030101010101" pitchFamily="2" charset="-122"/>
                </a:rPr>
                <a:t>-</a:t>
              </a:r>
              <a:r>
                <a:rPr lang="en-US" altLang="zh-CN" baseline="-25000">
                  <a:solidFill>
                    <a:srgbClr val="3333FF"/>
                  </a:solidFill>
                </a:rPr>
                <a:t>1</a:t>
              </a:r>
              <a:endParaRPr lang="en-US" altLang="zh-CN" i="1">
                <a:solidFill>
                  <a:srgbClr val="3333FF"/>
                </a:solidFill>
              </a:endParaRPr>
            </a:p>
          </p:txBody>
        </p:sp>
        <p:sp>
          <p:nvSpPr>
            <p:cNvPr id="107528" name="AutoShape 8"/>
            <p:cNvSpPr>
              <a:spLocks/>
            </p:cNvSpPr>
            <p:nvPr/>
          </p:nvSpPr>
          <p:spPr bwMode="auto">
            <a:xfrm>
              <a:off x="960" y="480"/>
              <a:ext cx="144" cy="1248"/>
            </a:xfrm>
            <a:prstGeom prst="leftBrace">
              <a:avLst>
                <a:gd name="adj1" fmla="val 72222"/>
                <a:gd name="adj2" fmla="val 50000"/>
              </a:avLst>
            </a:prstGeom>
            <a:noFill/>
            <a:ln w="9525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07529" name="Text Box 9"/>
          <p:cNvSpPr txBox="1">
            <a:spLocks noChangeArrowheads="1"/>
          </p:cNvSpPr>
          <p:nvPr/>
        </p:nvSpPr>
        <p:spPr bwMode="auto">
          <a:xfrm>
            <a:off x="765175" y="2668588"/>
            <a:ext cx="800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其中</a:t>
            </a:r>
          </a:p>
        </p:txBody>
      </p:sp>
      <p:sp>
        <p:nvSpPr>
          <p:cNvPr id="107530" name="Text Box 10"/>
          <p:cNvSpPr txBox="1">
            <a:spLocks noChangeArrowheads="1"/>
          </p:cNvSpPr>
          <p:nvPr/>
        </p:nvSpPr>
        <p:spPr bwMode="auto">
          <a:xfrm>
            <a:off x="1527175" y="2708275"/>
            <a:ext cx="697865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62000" indent="-762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52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altLang="zh-CN" i="1"/>
              <a:t>G</a:t>
            </a:r>
            <a:r>
              <a:rPr lang="en-US" altLang="zh-CN" i="1" baseline="-25000">
                <a:solidFill>
                  <a:schemeClr val="tx2"/>
                </a:solidFill>
              </a:rPr>
              <a:t>ii</a:t>
            </a:r>
            <a:r>
              <a:rPr lang="en-US" altLang="zh-CN"/>
              <a:t> —</a:t>
            </a:r>
            <a:r>
              <a:rPr lang="zh-CN" altLang="en-US"/>
              <a:t>自电导，</a:t>
            </a:r>
            <a:r>
              <a:rPr lang="zh-CN" altLang="zh-CN"/>
              <a:t>等于接在节点</a:t>
            </a:r>
            <a:r>
              <a:rPr lang="en-US" altLang="zh-CN" i="1"/>
              <a:t>i</a:t>
            </a:r>
            <a:r>
              <a:rPr lang="zh-CN" altLang="zh-CN"/>
              <a:t>上所有支路的电导之和(包括电压源与电阻串联支路)。</a:t>
            </a:r>
            <a:r>
              <a:rPr lang="zh-CN" altLang="en-US"/>
              <a:t>总为</a:t>
            </a:r>
            <a:r>
              <a:rPr lang="zh-CN" altLang="en-US">
                <a:solidFill>
                  <a:srgbClr val="FF0000"/>
                </a:solidFill>
              </a:rPr>
              <a:t>正</a:t>
            </a:r>
            <a:r>
              <a:rPr lang="zh-CN" altLang="en-US"/>
              <a:t>。 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07531" name="Text Box 11"/>
          <p:cNvSpPr txBox="1">
            <a:spLocks noChangeArrowheads="1"/>
          </p:cNvSpPr>
          <p:nvPr/>
        </p:nvSpPr>
        <p:spPr bwMode="auto">
          <a:xfrm>
            <a:off x="1298575" y="5492750"/>
            <a:ext cx="6623050" cy="8318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81000" indent="-381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666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en-US" altLang="zh-CN"/>
              <a:t> * </a:t>
            </a:r>
            <a:r>
              <a:rPr lang="zh-CN" altLang="en-US"/>
              <a:t>当电路含受控源时，系数矩阵一般不再为对称阵。且有些结论也将不再成立。</a:t>
            </a:r>
          </a:p>
        </p:txBody>
      </p:sp>
      <p:sp>
        <p:nvSpPr>
          <p:cNvPr id="107532" name="Text Box 12"/>
          <p:cNvSpPr txBox="1">
            <a:spLocks noChangeArrowheads="1"/>
          </p:cNvSpPr>
          <p:nvPr/>
        </p:nvSpPr>
        <p:spPr bwMode="auto">
          <a:xfrm>
            <a:off x="1581150" y="4495800"/>
            <a:ext cx="6905625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62000" indent="-762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1143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33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524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altLang="zh-CN" i="1"/>
              <a:t>i</a:t>
            </a:r>
            <a:r>
              <a:rPr lang="en-US" altLang="zh-CN" baseline="-25000">
                <a:solidFill>
                  <a:schemeClr val="tx2"/>
                </a:solidFill>
              </a:rPr>
              <a:t>Sn</a:t>
            </a:r>
            <a:r>
              <a:rPr lang="en-US" altLang="zh-CN" i="1" baseline="-25000">
                <a:solidFill>
                  <a:schemeClr val="tx2"/>
                </a:solidFill>
              </a:rPr>
              <a:t>i</a:t>
            </a:r>
            <a:r>
              <a:rPr lang="en-US" altLang="zh-CN" baseline="-25000">
                <a:solidFill>
                  <a:schemeClr val="tx2"/>
                </a:solidFill>
              </a:rPr>
              <a:t> </a:t>
            </a:r>
            <a:r>
              <a:rPr lang="en-US" altLang="zh-CN"/>
              <a:t>— </a:t>
            </a:r>
            <a:r>
              <a:rPr lang="zh-CN" altLang="en-US"/>
              <a:t>流入节点</a:t>
            </a:r>
            <a:r>
              <a:rPr lang="en-US" altLang="zh-CN" i="1"/>
              <a:t>i</a:t>
            </a:r>
            <a:r>
              <a:rPr lang="zh-CN" altLang="en-US"/>
              <a:t>的所有电流源电流的代数和</a:t>
            </a:r>
            <a:r>
              <a:rPr lang="en-US" altLang="zh-CN"/>
              <a:t>(</a:t>
            </a:r>
            <a:r>
              <a:rPr lang="zh-CN" altLang="en-US"/>
              <a:t>包括由</a:t>
            </a:r>
            <a:r>
              <a:rPr lang="zh-CN" altLang="zh-CN"/>
              <a:t>电压源与电阻串联支路等效的电流源</a:t>
            </a:r>
            <a:r>
              <a:rPr lang="en-US" altLang="zh-CN"/>
              <a:t>)</a:t>
            </a:r>
            <a:r>
              <a:rPr lang="zh-CN" altLang="en-US"/>
              <a:t>。</a:t>
            </a:r>
          </a:p>
        </p:txBody>
      </p:sp>
      <p:sp>
        <p:nvSpPr>
          <p:cNvPr id="107533" name="Text Box 13"/>
          <p:cNvSpPr txBox="1">
            <a:spLocks noChangeArrowheads="1"/>
          </p:cNvSpPr>
          <p:nvPr/>
        </p:nvSpPr>
        <p:spPr bwMode="auto">
          <a:xfrm>
            <a:off x="1485900" y="3638550"/>
            <a:ext cx="68961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62000" indent="-762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52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altLang="zh-CN" i="1"/>
              <a:t>G</a:t>
            </a:r>
            <a:r>
              <a:rPr lang="en-US" altLang="zh-CN" i="1" baseline="-25000">
                <a:solidFill>
                  <a:schemeClr val="tx2"/>
                </a:solidFill>
              </a:rPr>
              <a:t>ij</a:t>
            </a:r>
            <a:r>
              <a:rPr lang="en-US" altLang="zh-CN" baseline="-25000">
                <a:solidFill>
                  <a:schemeClr val="tx2"/>
                </a:solidFill>
              </a:rPr>
              <a:t> </a:t>
            </a:r>
            <a:r>
              <a:rPr lang="en-US" altLang="zh-CN">
                <a:solidFill>
                  <a:schemeClr val="tx2"/>
                </a:solidFill>
              </a:rPr>
              <a:t>= </a:t>
            </a:r>
            <a:r>
              <a:rPr lang="en-US" altLang="zh-CN" i="1"/>
              <a:t>G</a:t>
            </a:r>
            <a:r>
              <a:rPr lang="en-US" altLang="zh-CN" i="1" baseline="-25000">
                <a:solidFill>
                  <a:schemeClr val="tx2"/>
                </a:solidFill>
              </a:rPr>
              <a:t>ji</a:t>
            </a:r>
            <a:r>
              <a:rPr lang="en-US" altLang="zh-CN">
                <a:solidFill>
                  <a:schemeClr val="tx2"/>
                </a:solidFill>
              </a:rPr>
              <a:t>—</a:t>
            </a:r>
            <a:r>
              <a:rPr lang="zh-CN" altLang="en-US"/>
              <a:t>互电导，</a:t>
            </a:r>
            <a:r>
              <a:rPr lang="zh-CN" altLang="zh-CN"/>
              <a:t>等于接在节点</a:t>
            </a:r>
            <a:r>
              <a:rPr lang="en-US" altLang="zh-CN" i="1"/>
              <a:t>i</a:t>
            </a:r>
            <a:r>
              <a:rPr lang="zh-CN" altLang="zh-CN"/>
              <a:t>与节点</a:t>
            </a:r>
            <a:r>
              <a:rPr lang="en-US" altLang="zh-CN" i="1"/>
              <a:t>j</a:t>
            </a:r>
            <a:r>
              <a:rPr lang="zh-CN" altLang="zh-CN"/>
              <a:t>之间的所支路的电导之和，并冠以</a:t>
            </a:r>
            <a:r>
              <a:rPr lang="zh-CN" altLang="zh-CN">
                <a:solidFill>
                  <a:srgbClr val="FF0000"/>
                </a:solidFill>
              </a:rPr>
              <a:t>负</a:t>
            </a:r>
            <a:r>
              <a:rPr lang="zh-CN" altLang="zh-CN"/>
              <a:t>号。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0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7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 autoUpdateAnimBg="0"/>
      <p:bldP spid="107529" grpId="0" autoUpdateAnimBg="0"/>
      <p:bldP spid="107530" grpId="0" autoUpdateAnimBg="0"/>
      <p:bldP spid="107531" grpId="0" animBg="1" autoUpdateAnimBg="0"/>
      <p:bldP spid="107532" grpId="0" autoUpdateAnimBg="0"/>
      <p:bldP spid="107533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2"/>
          <p:cNvSpPr txBox="1">
            <a:spLocks noChangeArrowheads="1"/>
          </p:cNvSpPr>
          <p:nvPr/>
        </p:nvSpPr>
        <p:spPr bwMode="auto">
          <a:xfrm>
            <a:off x="838200" y="304800"/>
            <a:ext cx="3886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</a:rPr>
              <a:t>节点法的一般步骤：</a:t>
            </a:r>
          </a:p>
        </p:txBody>
      </p:sp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1314450" y="990600"/>
            <a:ext cx="75247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3200"/>
              <a:t>(1) </a:t>
            </a:r>
            <a:r>
              <a:rPr lang="zh-CN" altLang="en-US" sz="3200"/>
              <a:t>选定参考节点，标定</a:t>
            </a:r>
            <a:r>
              <a:rPr lang="en-US" altLang="zh-CN" sz="3200" i="1"/>
              <a:t>n</a:t>
            </a:r>
            <a:r>
              <a:rPr lang="en-US" altLang="zh-CN" sz="3200">
                <a:latin typeface="宋体" panose="02010600030101010101" pitchFamily="2" charset="-122"/>
              </a:rPr>
              <a:t>-</a:t>
            </a:r>
            <a:r>
              <a:rPr lang="en-US" altLang="zh-CN" sz="3200"/>
              <a:t>1</a:t>
            </a:r>
            <a:r>
              <a:rPr lang="zh-CN" altLang="en-US" sz="3200"/>
              <a:t>个独立节点；</a:t>
            </a:r>
          </a:p>
        </p:txBody>
      </p:sp>
      <p:sp>
        <p:nvSpPr>
          <p:cNvPr id="108548" name="Text Box 4"/>
          <p:cNvSpPr txBox="1">
            <a:spLocks noChangeArrowheads="1"/>
          </p:cNvSpPr>
          <p:nvPr/>
        </p:nvSpPr>
        <p:spPr bwMode="auto">
          <a:xfrm>
            <a:off x="1314450" y="1600200"/>
            <a:ext cx="752475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76250" indent="-476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666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3200"/>
              <a:t>(2) </a:t>
            </a:r>
            <a:r>
              <a:rPr lang="zh-CN" altLang="en-US" sz="3200"/>
              <a:t>对</a:t>
            </a:r>
            <a:r>
              <a:rPr lang="en-US" altLang="zh-CN" sz="3200" i="1"/>
              <a:t>n</a:t>
            </a:r>
            <a:r>
              <a:rPr lang="en-US" altLang="zh-CN" sz="3200">
                <a:latin typeface="宋体" panose="02010600030101010101" pitchFamily="2" charset="-122"/>
              </a:rPr>
              <a:t>-</a:t>
            </a:r>
            <a:r>
              <a:rPr lang="en-US" altLang="zh-CN" sz="3200"/>
              <a:t>1</a:t>
            </a:r>
            <a:r>
              <a:rPr lang="zh-CN" altLang="en-US" sz="3200"/>
              <a:t>个独立节点，以节点电压为未知量，列写其</a:t>
            </a:r>
            <a:r>
              <a:rPr lang="en-US" altLang="zh-CN" sz="3200"/>
              <a:t>KCL</a:t>
            </a:r>
            <a:r>
              <a:rPr lang="zh-CN" altLang="zh-CN" sz="3200"/>
              <a:t>方程；</a:t>
            </a:r>
            <a:endParaRPr lang="zh-CN" altLang="en-US" sz="3200"/>
          </a:p>
        </p:txBody>
      </p:sp>
      <p:sp>
        <p:nvSpPr>
          <p:cNvPr id="108549" name="Text Box 5"/>
          <p:cNvSpPr txBox="1">
            <a:spLocks noChangeArrowheads="1"/>
          </p:cNvSpPr>
          <p:nvPr/>
        </p:nvSpPr>
        <p:spPr bwMode="auto">
          <a:xfrm>
            <a:off x="1295400" y="2895600"/>
            <a:ext cx="75977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3200"/>
              <a:t>(3) </a:t>
            </a:r>
            <a:r>
              <a:rPr lang="zh-CN" altLang="en-US" sz="3200"/>
              <a:t>求解上述方程，得到</a:t>
            </a:r>
            <a:r>
              <a:rPr lang="en-US" altLang="zh-CN" sz="3200" i="1"/>
              <a:t>n</a:t>
            </a:r>
            <a:r>
              <a:rPr lang="en-US" altLang="zh-CN" sz="3200">
                <a:latin typeface="宋体" panose="02010600030101010101" pitchFamily="2" charset="-122"/>
              </a:rPr>
              <a:t>-</a:t>
            </a:r>
            <a:r>
              <a:rPr lang="en-US" altLang="zh-CN" sz="3200"/>
              <a:t>1</a:t>
            </a:r>
            <a:r>
              <a:rPr lang="zh-CN" altLang="en-US" sz="3200"/>
              <a:t>个节点电压；</a:t>
            </a:r>
          </a:p>
        </p:txBody>
      </p:sp>
      <p:sp>
        <p:nvSpPr>
          <p:cNvPr id="108550" name="Text Box 6"/>
          <p:cNvSpPr txBox="1">
            <a:spLocks noChangeArrowheads="1"/>
          </p:cNvSpPr>
          <p:nvPr/>
        </p:nvSpPr>
        <p:spPr bwMode="auto">
          <a:xfrm>
            <a:off x="1295400" y="4495800"/>
            <a:ext cx="373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3200"/>
              <a:t>(5) </a:t>
            </a:r>
            <a:r>
              <a:rPr lang="zh-CN" altLang="en-US" sz="3200"/>
              <a:t>其它分析。</a:t>
            </a:r>
          </a:p>
        </p:txBody>
      </p:sp>
      <p:sp>
        <p:nvSpPr>
          <p:cNvPr id="108551" name="Text Box 7"/>
          <p:cNvSpPr txBox="1">
            <a:spLocks noChangeArrowheads="1"/>
          </p:cNvSpPr>
          <p:nvPr/>
        </p:nvSpPr>
        <p:spPr bwMode="auto">
          <a:xfrm>
            <a:off x="1295400" y="3657600"/>
            <a:ext cx="7105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3200"/>
              <a:t>(4) </a:t>
            </a:r>
            <a:r>
              <a:rPr lang="zh-CN" altLang="en-US" sz="3200"/>
              <a:t>求各支路电流</a:t>
            </a:r>
            <a:r>
              <a:rPr lang="en-US" altLang="zh-CN" sz="3200"/>
              <a:t>(</a:t>
            </a:r>
            <a:r>
              <a:rPr lang="zh-CN" altLang="zh-CN" sz="3200"/>
              <a:t>用</a:t>
            </a:r>
            <a:r>
              <a:rPr lang="zh-CN" altLang="en-US" sz="3200"/>
              <a:t>节点电压</a:t>
            </a:r>
            <a:r>
              <a:rPr lang="zh-CN" altLang="zh-CN" sz="3200"/>
              <a:t>表示</a:t>
            </a:r>
            <a:r>
              <a:rPr lang="en-US" altLang="zh-CN" sz="3200"/>
              <a:t>)</a:t>
            </a:r>
            <a:r>
              <a:rPr lang="zh-CN" altLang="en-US" sz="3200"/>
              <a:t>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8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500"/>
                                        <p:tgtEl>
                                          <p:spTgt spid="108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 autoUpdateAnimBg="0"/>
      <p:bldP spid="108547" grpId="0" autoUpdateAnimBg="0"/>
      <p:bldP spid="108548" grpId="0" autoUpdateAnimBg="0"/>
      <p:bldP spid="108549" grpId="0" autoUpdateAnimBg="0"/>
      <p:bldP spid="108550" grpId="0" autoUpdateAnimBg="0"/>
      <p:bldP spid="108551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98438" y="650875"/>
            <a:ext cx="8412162" cy="650875"/>
          </a:xfrm>
          <a:prstGeom prst="rect">
            <a:avLst/>
          </a:prstGeom>
          <a:solidFill>
            <a:srgbClr val="800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第三章  线性网络的分析方法</a:t>
            </a: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2322513" y="4022725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zh-CN" altLang="zh-CN" sz="280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4039" name="Rectangle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466850" y="1562100"/>
            <a:ext cx="5757863" cy="576263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prstShdw prst="shdw17" dist="17961" dir="2700000">
              <a:srgbClr val="66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 eaLnBrk="1" hangingPunct="1"/>
            <a:r>
              <a:rPr lang="zh-CN" altLang="en-US" sz="2800"/>
              <a:t>掌握支路电流法 和支路电压法</a:t>
            </a:r>
          </a:p>
        </p:txBody>
      </p:sp>
      <p:sp>
        <p:nvSpPr>
          <p:cNvPr id="44040" name="Rectangle 8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66850" y="2395538"/>
            <a:ext cx="5757863" cy="576262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prstShdw prst="shdw17" dist="17961" dir="2700000">
              <a:srgbClr val="66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 eaLnBrk="1" hangingPunct="1"/>
            <a:r>
              <a:rPr lang="zh-CN" altLang="en-US" sz="2800"/>
              <a:t>重点掌握网孔（电流）分析法</a:t>
            </a:r>
          </a:p>
        </p:txBody>
      </p:sp>
      <p:sp>
        <p:nvSpPr>
          <p:cNvPr id="44041" name="Rectangle 9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466850" y="3228975"/>
            <a:ext cx="5757863" cy="576263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prstShdw prst="shdw17" dist="17961" dir="2700000">
              <a:srgbClr val="66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 eaLnBrk="1" hangingPunct="1"/>
            <a:r>
              <a:rPr lang="zh-CN" altLang="en-US" sz="2800"/>
              <a:t>重点掌握节点（电压）分析法</a:t>
            </a:r>
          </a:p>
        </p:txBody>
      </p:sp>
      <p:sp>
        <p:nvSpPr>
          <p:cNvPr id="44042" name="Rectangle 10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447800" y="4114800"/>
            <a:ext cx="5757863" cy="576263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prstShdw prst="shdw17" dist="17961" dir="2700000">
              <a:srgbClr val="66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 eaLnBrk="1" hangingPunct="1"/>
            <a:r>
              <a:rPr lang="zh-CN" altLang="en-US" sz="2800"/>
              <a:t>了解网络拓扑的基本概念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ChangeArrowheads="1"/>
          </p:cNvSpPr>
          <p:nvPr/>
        </p:nvSpPr>
        <p:spPr bwMode="auto">
          <a:xfrm>
            <a:off x="323850" y="609600"/>
            <a:ext cx="381000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2800"/>
              <a:t>    </a:t>
            </a:r>
            <a:r>
              <a:rPr lang="zh-CN" altLang="en-US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例</a:t>
            </a:r>
            <a:r>
              <a:rPr lang="en-US" altLang="zh-CN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1   </a:t>
            </a:r>
            <a:r>
              <a:rPr lang="zh-CN" altLang="en-US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试列出右图所示电路的节点方程。</a:t>
            </a:r>
          </a:p>
        </p:txBody>
      </p:sp>
      <p:sp>
        <p:nvSpPr>
          <p:cNvPr id="141315" name="Rectangle 3"/>
          <p:cNvSpPr>
            <a:spLocks noChangeArrowheads="1"/>
          </p:cNvSpPr>
          <p:nvPr/>
        </p:nvSpPr>
        <p:spPr bwMode="auto">
          <a:xfrm>
            <a:off x="323850" y="2133600"/>
            <a:ext cx="8424863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4000"/>
              <a:t>   </a:t>
            </a:r>
            <a:r>
              <a:rPr lang="zh-CN" altLang="en-US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解  图示电路含有受控电源，应用视察法列写节点方程，可先将受控电源当作独立电源处理，然后用节点电压来表示受控电源的控制量。电路方程为</a:t>
            </a:r>
          </a:p>
        </p:txBody>
      </p:sp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611188" y="5514975"/>
            <a:ext cx="7008812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>
                <a:solidFill>
                  <a:schemeClr val="tx2"/>
                </a:solidFill>
                <a:ea typeface="楷体_GB2312" pitchFamily="49" charset="-122"/>
              </a:rPr>
              <a:t>用节点电压表示受控源的控制变量： </a:t>
            </a:r>
            <a:r>
              <a:rPr lang="en-US" altLang="zh-CN" b="0">
                <a:solidFill>
                  <a:schemeClr val="tx2"/>
                </a:solidFill>
              </a:rPr>
              <a:t>v</a:t>
            </a:r>
            <a:r>
              <a:rPr lang="en-US" altLang="zh-CN" b="0" baseline="-25000">
                <a:solidFill>
                  <a:schemeClr val="tx2"/>
                </a:solidFill>
              </a:rPr>
              <a:t>2</a:t>
            </a:r>
            <a:r>
              <a:rPr lang="en-US" altLang="zh-CN" b="0">
                <a:solidFill>
                  <a:schemeClr val="tx2"/>
                </a:solidFill>
              </a:rPr>
              <a:t> = v</a:t>
            </a:r>
            <a:r>
              <a:rPr lang="en-US" altLang="zh-CN" b="0" baseline="-25000">
                <a:solidFill>
                  <a:schemeClr val="tx2"/>
                </a:solidFill>
              </a:rPr>
              <a:t>n1</a:t>
            </a:r>
            <a:r>
              <a:rPr lang="en-US" altLang="zh-CN" b="0">
                <a:solidFill>
                  <a:schemeClr val="tx2"/>
                </a:solidFill>
              </a:rPr>
              <a:t>-v</a:t>
            </a:r>
            <a:r>
              <a:rPr lang="en-US" altLang="zh-CN" b="0" baseline="-25000">
                <a:solidFill>
                  <a:schemeClr val="tx2"/>
                </a:solidFill>
              </a:rPr>
              <a:t>n2</a:t>
            </a:r>
            <a:r>
              <a:rPr lang="en-US" altLang="zh-CN" sz="4000" b="0">
                <a:solidFill>
                  <a:schemeClr val="tx2"/>
                </a:solidFill>
              </a:rPr>
              <a:t>  </a:t>
            </a:r>
          </a:p>
        </p:txBody>
      </p:sp>
      <p:graphicFrame>
        <p:nvGraphicFramePr>
          <p:cNvPr id="141318" name="Object 6"/>
          <p:cNvGraphicFramePr>
            <a:graphicFrameLocks noChangeAspect="1"/>
          </p:cNvGraphicFramePr>
          <p:nvPr/>
        </p:nvGraphicFramePr>
        <p:xfrm>
          <a:off x="1447800" y="4260850"/>
          <a:ext cx="5749925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23" name="Equation" r:id="rId3" imgW="2145960" imgH="482400" progId="Equation.DSMT4">
                  <p:embed/>
                </p:oleObj>
              </mc:Choice>
              <mc:Fallback>
                <p:oleObj name="Equation" r:id="rId3" imgW="2145960" imgH="482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260850"/>
                        <a:ext cx="5749925" cy="1301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20" name="Object 8"/>
          <p:cNvGraphicFramePr>
            <a:graphicFrameLocks noChangeAspect="1"/>
          </p:cNvGraphicFramePr>
          <p:nvPr/>
        </p:nvGraphicFramePr>
        <p:xfrm>
          <a:off x="4356100" y="152400"/>
          <a:ext cx="4787900" cy="178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24" name="Visio" r:id="rId5" imgW="2710282" imgH="1010717" progId="Visio.Drawing.6">
                  <p:embed/>
                </p:oleObj>
              </mc:Choice>
              <mc:Fallback>
                <p:oleObj name="Visio" r:id="rId5" imgW="2710282" imgH="1010717" progId="Visio.Drawing.6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152400"/>
                        <a:ext cx="4787900" cy="178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321" name="Line 9"/>
          <p:cNvSpPr>
            <a:spLocks noChangeShapeType="1"/>
          </p:cNvSpPr>
          <p:nvPr/>
        </p:nvSpPr>
        <p:spPr bwMode="auto">
          <a:xfrm>
            <a:off x="7391400" y="20955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1322" name="Line 10"/>
          <p:cNvSpPr>
            <a:spLocks noChangeShapeType="1"/>
          </p:cNvSpPr>
          <p:nvPr/>
        </p:nvSpPr>
        <p:spPr bwMode="auto">
          <a:xfrm>
            <a:off x="7315200" y="2247900"/>
            <a:ext cx="15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1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4" grpId="0" build="p" autoUpdateAnimBg="0"/>
      <p:bldP spid="141315" grpId="0" autoUpdateAnimBg="0"/>
      <p:bldP spid="141317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/>
          <p:cNvSpPr txBox="1">
            <a:spLocks noChangeArrowheads="1"/>
          </p:cNvSpPr>
          <p:nvPr/>
        </p:nvSpPr>
        <p:spPr bwMode="auto">
          <a:xfrm>
            <a:off x="1390650" y="342900"/>
            <a:ext cx="3527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用节点法求各支路电流。</a:t>
            </a:r>
          </a:p>
        </p:txBody>
      </p:sp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5451475" y="2466975"/>
            <a:ext cx="3562350" cy="466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>
                <a:solidFill>
                  <a:srgbClr val="3333FF"/>
                </a:solidFill>
              </a:rPr>
              <a:t>*  </a:t>
            </a:r>
            <a:r>
              <a:rPr lang="zh-CN" altLang="en-US">
                <a:solidFill>
                  <a:srgbClr val="3333FF"/>
                </a:solidFill>
              </a:rPr>
              <a:t>也可先进行电源变换。</a:t>
            </a:r>
          </a:p>
        </p:txBody>
      </p:sp>
      <p:sp>
        <p:nvSpPr>
          <p:cNvPr id="110596" name="Text Box 4"/>
          <p:cNvSpPr txBox="1">
            <a:spLocks noChangeArrowheads="1"/>
          </p:cNvSpPr>
          <p:nvPr/>
        </p:nvSpPr>
        <p:spPr bwMode="auto">
          <a:xfrm>
            <a:off x="571500" y="344488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3333FF"/>
                </a:solidFill>
              </a:rPr>
              <a:t>例</a:t>
            </a:r>
            <a:r>
              <a:rPr lang="en-US" altLang="zh-CN">
                <a:solidFill>
                  <a:srgbClr val="3333FF"/>
                </a:solidFill>
              </a:rPr>
              <a:t>2.</a:t>
            </a:r>
          </a:p>
        </p:txBody>
      </p:sp>
      <p:sp>
        <p:nvSpPr>
          <p:cNvPr id="110597" name="Text Box 5"/>
          <p:cNvSpPr txBox="1">
            <a:spLocks noChangeArrowheads="1"/>
          </p:cNvSpPr>
          <p:nvPr/>
        </p:nvSpPr>
        <p:spPr bwMode="auto">
          <a:xfrm>
            <a:off x="762000" y="2743200"/>
            <a:ext cx="3289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/>
              <a:t>(1) </a:t>
            </a:r>
            <a:r>
              <a:rPr lang="zh-CN" altLang="en-US"/>
              <a:t>列节点电压方程：</a:t>
            </a:r>
          </a:p>
        </p:txBody>
      </p:sp>
      <p:sp>
        <p:nvSpPr>
          <p:cNvPr id="110598" name="Text Box 6"/>
          <p:cNvSpPr txBox="1">
            <a:spLocks noChangeArrowheads="1"/>
          </p:cNvSpPr>
          <p:nvPr/>
        </p:nvSpPr>
        <p:spPr bwMode="auto">
          <a:xfrm>
            <a:off x="3124200" y="4038600"/>
            <a:ext cx="3446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i="1"/>
              <a:t>U</a:t>
            </a:r>
            <a:r>
              <a:rPr lang="en-US" altLang="zh-CN" baseline="-25000"/>
              <a:t>A</a:t>
            </a:r>
            <a:r>
              <a:rPr lang="en-US" altLang="zh-CN"/>
              <a:t>=21.8V</a:t>
            </a:r>
            <a:r>
              <a:rPr lang="zh-CN" altLang="en-US"/>
              <a:t>， </a:t>
            </a:r>
            <a:r>
              <a:rPr lang="en-US" altLang="zh-CN" i="1"/>
              <a:t>U</a:t>
            </a:r>
            <a:r>
              <a:rPr lang="en-US" altLang="zh-CN" baseline="-25000"/>
              <a:t>B</a:t>
            </a:r>
            <a:r>
              <a:rPr lang="en-US" altLang="zh-CN"/>
              <a:t>=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21.82V</a:t>
            </a:r>
          </a:p>
        </p:txBody>
      </p:sp>
      <p:sp>
        <p:nvSpPr>
          <p:cNvPr id="110599" name="Text Box 7"/>
          <p:cNvSpPr txBox="1">
            <a:spLocks noChangeArrowheads="1"/>
          </p:cNvSpPr>
          <p:nvPr/>
        </p:nvSpPr>
        <p:spPr bwMode="auto">
          <a:xfrm>
            <a:off x="1219200" y="4800600"/>
            <a:ext cx="3576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/>
              <a:t>=(120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U</a:t>
            </a:r>
            <a:r>
              <a:rPr lang="en-US" altLang="zh-CN" baseline="-25000"/>
              <a:t>A</a:t>
            </a:r>
            <a:r>
              <a:rPr lang="en-US" altLang="zh-CN"/>
              <a:t>)/20k= 4.91mA</a:t>
            </a:r>
          </a:p>
        </p:txBody>
      </p:sp>
      <p:sp>
        <p:nvSpPr>
          <p:cNvPr id="110600" name="Text Box 8"/>
          <p:cNvSpPr txBox="1">
            <a:spLocks noChangeArrowheads="1"/>
          </p:cNvSpPr>
          <p:nvPr/>
        </p:nvSpPr>
        <p:spPr bwMode="auto">
          <a:xfrm>
            <a:off x="5105400" y="4876800"/>
            <a:ext cx="3627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/>
              <a:t>= (</a:t>
            </a:r>
            <a:r>
              <a:rPr lang="en-US" altLang="zh-CN" i="1"/>
              <a:t>U</a:t>
            </a:r>
            <a:r>
              <a:rPr lang="en-US" altLang="zh-CN" baseline="-25000"/>
              <a:t>A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 </a:t>
            </a:r>
            <a:r>
              <a:rPr lang="en-US" altLang="zh-CN" i="1"/>
              <a:t>U</a:t>
            </a:r>
            <a:r>
              <a:rPr lang="en-US" altLang="zh-CN" baseline="-25000"/>
              <a:t>B</a:t>
            </a:r>
            <a:r>
              <a:rPr lang="en-US" altLang="zh-CN"/>
              <a:t>)/10k= 4.36mA</a:t>
            </a:r>
          </a:p>
        </p:txBody>
      </p:sp>
      <p:sp>
        <p:nvSpPr>
          <p:cNvPr id="110601" name="Text Box 9"/>
          <p:cNvSpPr txBox="1">
            <a:spLocks noChangeArrowheads="1"/>
          </p:cNvSpPr>
          <p:nvPr/>
        </p:nvSpPr>
        <p:spPr bwMode="auto">
          <a:xfrm>
            <a:off x="1219200" y="5181600"/>
            <a:ext cx="3633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i="1"/>
              <a:t>I</a:t>
            </a:r>
            <a:r>
              <a:rPr lang="en-US" altLang="zh-CN" baseline="-25000"/>
              <a:t>3</a:t>
            </a:r>
            <a:r>
              <a:rPr lang="en-US" altLang="zh-CN"/>
              <a:t>=(</a:t>
            </a:r>
            <a:r>
              <a:rPr lang="en-US" altLang="zh-CN" i="1"/>
              <a:t>U</a:t>
            </a:r>
            <a:r>
              <a:rPr lang="en-US" altLang="zh-CN" baseline="-25000"/>
              <a:t>B </a:t>
            </a:r>
            <a:r>
              <a:rPr lang="en-US" altLang="zh-CN"/>
              <a:t>+240)/40k= 5.45mA</a:t>
            </a:r>
          </a:p>
        </p:txBody>
      </p:sp>
      <p:sp>
        <p:nvSpPr>
          <p:cNvPr id="110602" name="Text Box 10"/>
          <p:cNvSpPr txBox="1">
            <a:spLocks noChangeArrowheads="1"/>
          </p:cNvSpPr>
          <p:nvPr/>
        </p:nvSpPr>
        <p:spPr bwMode="auto">
          <a:xfrm>
            <a:off x="5105400" y="52578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i="1"/>
              <a:t>I</a:t>
            </a:r>
            <a:r>
              <a:rPr lang="en-US" altLang="zh-CN" baseline="-25000"/>
              <a:t>4</a:t>
            </a:r>
            <a:r>
              <a:rPr lang="en-US" altLang="zh-CN"/>
              <a:t>= </a:t>
            </a:r>
            <a:r>
              <a:rPr lang="en-US" altLang="zh-CN" i="1"/>
              <a:t>U</a:t>
            </a:r>
            <a:r>
              <a:rPr lang="en-US" altLang="zh-CN" baseline="-25000"/>
              <a:t>A</a:t>
            </a:r>
            <a:r>
              <a:rPr lang="en-US" altLang="zh-CN"/>
              <a:t> /40=0.546mA</a:t>
            </a:r>
          </a:p>
        </p:txBody>
      </p:sp>
      <p:sp>
        <p:nvSpPr>
          <p:cNvPr id="110603" name="Text Box 11"/>
          <p:cNvSpPr txBox="1">
            <a:spLocks noChangeArrowheads="1"/>
          </p:cNvSpPr>
          <p:nvPr/>
        </p:nvSpPr>
        <p:spPr bwMode="auto">
          <a:xfrm>
            <a:off x="1219200" y="5562600"/>
            <a:ext cx="2811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i="1"/>
              <a:t>I</a:t>
            </a:r>
            <a:r>
              <a:rPr lang="en-US" altLang="zh-CN" baseline="-25000"/>
              <a:t>5</a:t>
            </a:r>
            <a:r>
              <a:rPr lang="en-US" altLang="zh-CN"/>
              <a:t>= </a:t>
            </a:r>
            <a:r>
              <a:rPr lang="en-US" altLang="zh-CN" i="1"/>
              <a:t>U</a:t>
            </a:r>
            <a:r>
              <a:rPr lang="en-US" altLang="zh-CN" baseline="-25000"/>
              <a:t>B</a:t>
            </a:r>
            <a:r>
              <a:rPr lang="en-US" altLang="zh-CN"/>
              <a:t> /20=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1.09mA</a:t>
            </a:r>
          </a:p>
        </p:txBody>
      </p:sp>
      <p:grpSp>
        <p:nvGrpSpPr>
          <p:cNvPr id="110604" name="Group 12"/>
          <p:cNvGrpSpPr>
            <a:grpSpLocks/>
          </p:cNvGrpSpPr>
          <p:nvPr/>
        </p:nvGrpSpPr>
        <p:grpSpPr bwMode="auto">
          <a:xfrm>
            <a:off x="1295400" y="3124200"/>
            <a:ext cx="4373563" cy="914400"/>
            <a:chOff x="828" y="2220"/>
            <a:chExt cx="2755" cy="576"/>
          </a:xfrm>
        </p:grpSpPr>
        <p:sp>
          <p:nvSpPr>
            <p:cNvPr id="110605" name="Text Box 13"/>
            <p:cNvSpPr txBox="1">
              <a:spLocks noChangeArrowheads="1"/>
            </p:cNvSpPr>
            <p:nvPr/>
          </p:nvSpPr>
          <p:spPr bwMode="auto">
            <a:xfrm>
              <a:off x="912" y="2220"/>
              <a:ext cx="25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(0.05+0.025+0.1)</a:t>
              </a:r>
              <a:r>
                <a:rPr lang="en-US" altLang="zh-CN" i="1"/>
                <a:t>U</a:t>
              </a:r>
              <a:r>
                <a:rPr lang="en-US" altLang="zh-CN" baseline="-25000"/>
                <a:t>A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0.1</a:t>
              </a:r>
              <a:r>
                <a:rPr lang="en-US" altLang="zh-CN" i="1"/>
                <a:t>U</a:t>
              </a:r>
              <a:r>
                <a:rPr lang="en-US" altLang="zh-CN" baseline="-25000"/>
                <a:t>B</a:t>
              </a:r>
              <a:r>
                <a:rPr lang="en-US" altLang="zh-CN"/>
                <a:t>= 6</a:t>
              </a:r>
            </a:p>
          </p:txBody>
        </p:sp>
        <p:sp>
          <p:nvSpPr>
            <p:cNvPr id="110606" name="Text Box 14"/>
            <p:cNvSpPr txBox="1">
              <a:spLocks noChangeArrowheads="1"/>
            </p:cNvSpPr>
            <p:nvPr/>
          </p:nvSpPr>
          <p:spPr bwMode="auto">
            <a:xfrm>
              <a:off x="912" y="2508"/>
              <a:ext cx="26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0.1</a:t>
              </a:r>
              <a:r>
                <a:rPr lang="en-US" altLang="zh-CN" i="1"/>
                <a:t>U</a:t>
              </a:r>
              <a:r>
                <a:rPr lang="en-US" altLang="zh-CN" baseline="-25000"/>
                <a:t>A</a:t>
              </a:r>
              <a:r>
                <a:rPr lang="en-US" altLang="zh-CN"/>
                <a:t>+(0.1+0.05+0.025)</a:t>
              </a:r>
              <a:r>
                <a:rPr lang="en-US" altLang="zh-CN" i="1"/>
                <a:t>U</a:t>
              </a:r>
              <a:r>
                <a:rPr lang="en-US" altLang="zh-CN" baseline="-25000"/>
                <a:t>B</a:t>
              </a:r>
              <a:r>
                <a:rPr lang="en-US" altLang="zh-CN"/>
                <a:t>=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6</a:t>
              </a:r>
            </a:p>
          </p:txBody>
        </p:sp>
        <p:sp>
          <p:nvSpPr>
            <p:cNvPr id="110607" name="AutoShape 15"/>
            <p:cNvSpPr>
              <a:spLocks/>
            </p:cNvSpPr>
            <p:nvPr/>
          </p:nvSpPr>
          <p:spPr bwMode="auto">
            <a:xfrm>
              <a:off x="828" y="2316"/>
              <a:ext cx="96" cy="408"/>
            </a:xfrm>
            <a:prstGeom prst="leftBrace">
              <a:avLst>
                <a:gd name="adj1" fmla="val 3541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10608" name="Text Box 16"/>
          <p:cNvSpPr txBox="1">
            <a:spLocks noChangeArrowheads="1"/>
          </p:cNvSpPr>
          <p:nvPr/>
        </p:nvSpPr>
        <p:spPr bwMode="auto">
          <a:xfrm>
            <a:off x="762000" y="39624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(2) </a:t>
            </a:r>
            <a:r>
              <a:rPr lang="zh-CN" altLang="en-US"/>
              <a:t>解方程，得：</a:t>
            </a:r>
          </a:p>
        </p:txBody>
      </p:sp>
      <p:sp>
        <p:nvSpPr>
          <p:cNvPr id="110609" name="Text Box 17"/>
          <p:cNvSpPr txBox="1">
            <a:spLocks noChangeArrowheads="1"/>
          </p:cNvSpPr>
          <p:nvPr/>
        </p:nvSpPr>
        <p:spPr bwMode="auto">
          <a:xfrm>
            <a:off x="762000" y="4419600"/>
            <a:ext cx="3143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(3) </a:t>
            </a:r>
            <a:r>
              <a:rPr lang="zh-CN" altLang="en-US"/>
              <a:t>各支路电流：</a:t>
            </a:r>
          </a:p>
        </p:txBody>
      </p:sp>
      <p:grpSp>
        <p:nvGrpSpPr>
          <p:cNvPr id="110610" name="Group 18"/>
          <p:cNvGrpSpPr>
            <a:grpSpLocks/>
          </p:cNvGrpSpPr>
          <p:nvPr/>
        </p:nvGrpSpPr>
        <p:grpSpPr bwMode="auto">
          <a:xfrm>
            <a:off x="1009650" y="752475"/>
            <a:ext cx="5949950" cy="1990725"/>
            <a:chOff x="768" y="462"/>
            <a:chExt cx="3748" cy="1254"/>
          </a:xfrm>
        </p:grpSpPr>
        <p:sp>
          <p:nvSpPr>
            <p:cNvPr id="110611" name="Line 19"/>
            <p:cNvSpPr>
              <a:spLocks noChangeShapeType="1"/>
            </p:cNvSpPr>
            <p:nvPr/>
          </p:nvSpPr>
          <p:spPr bwMode="auto">
            <a:xfrm>
              <a:off x="1056" y="828"/>
              <a:ext cx="30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0612" name="Rectangle 20"/>
            <p:cNvSpPr>
              <a:spLocks noChangeArrowheads="1"/>
            </p:cNvSpPr>
            <p:nvPr/>
          </p:nvSpPr>
          <p:spPr bwMode="auto">
            <a:xfrm>
              <a:off x="1344" y="756"/>
              <a:ext cx="332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110613" name="Group 21"/>
            <p:cNvGrpSpPr>
              <a:grpSpLocks/>
            </p:cNvGrpSpPr>
            <p:nvPr/>
          </p:nvGrpSpPr>
          <p:grpSpPr bwMode="auto">
            <a:xfrm>
              <a:off x="1788" y="1596"/>
              <a:ext cx="261" cy="120"/>
              <a:chOff x="720" y="1824"/>
              <a:chExt cx="261" cy="120"/>
            </a:xfrm>
          </p:grpSpPr>
          <p:sp>
            <p:nvSpPr>
              <p:cNvPr id="110614" name="Line 22"/>
              <p:cNvSpPr>
                <a:spLocks noChangeShapeType="1"/>
              </p:cNvSpPr>
              <p:nvPr/>
            </p:nvSpPr>
            <p:spPr bwMode="auto">
              <a:xfrm>
                <a:off x="720" y="1824"/>
                <a:ext cx="261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10615" name="Line 23"/>
              <p:cNvSpPr>
                <a:spLocks noChangeShapeType="1"/>
              </p:cNvSpPr>
              <p:nvPr/>
            </p:nvSpPr>
            <p:spPr bwMode="auto">
              <a:xfrm>
                <a:off x="778" y="1883"/>
                <a:ext cx="145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10616" name="Line 24"/>
              <p:cNvSpPr>
                <a:spLocks noChangeShapeType="1"/>
              </p:cNvSpPr>
              <p:nvPr/>
            </p:nvSpPr>
            <p:spPr bwMode="auto">
              <a:xfrm>
                <a:off x="802" y="1944"/>
                <a:ext cx="86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10617" name="Line 25"/>
            <p:cNvSpPr>
              <a:spLocks noChangeShapeType="1"/>
            </p:cNvSpPr>
            <p:nvPr/>
          </p:nvSpPr>
          <p:spPr bwMode="auto">
            <a:xfrm>
              <a:off x="1920" y="828"/>
              <a:ext cx="0" cy="7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0618" name="Rectangle 26"/>
            <p:cNvSpPr>
              <a:spLocks noChangeArrowheads="1"/>
            </p:cNvSpPr>
            <p:nvPr/>
          </p:nvSpPr>
          <p:spPr bwMode="auto">
            <a:xfrm>
              <a:off x="2428" y="756"/>
              <a:ext cx="332" cy="136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0619" name="Line 27"/>
            <p:cNvSpPr>
              <a:spLocks noChangeShapeType="1"/>
            </p:cNvSpPr>
            <p:nvPr/>
          </p:nvSpPr>
          <p:spPr bwMode="auto">
            <a:xfrm>
              <a:off x="2968" y="828"/>
              <a:ext cx="0" cy="7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0620" name="Rectangle 28"/>
            <p:cNvSpPr>
              <a:spLocks noChangeArrowheads="1"/>
            </p:cNvSpPr>
            <p:nvPr/>
          </p:nvSpPr>
          <p:spPr bwMode="auto">
            <a:xfrm>
              <a:off x="3312" y="756"/>
              <a:ext cx="332" cy="136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0621" name="Rectangle 29"/>
            <p:cNvSpPr>
              <a:spLocks noChangeArrowheads="1"/>
            </p:cNvSpPr>
            <p:nvPr/>
          </p:nvSpPr>
          <p:spPr bwMode="auto">
            <a:xfrm>
              <a:off x="1860" y="1116"/>
              <a:ext cx="120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0622" name="Rectangle 30"/>
            <p:cNvSpPr>
              <a:spLocks noChangeArrowheads="1"/>
            </p:cNvSpPr>
            <p:nvPr/>
          </p:nvSpPr>
          <p:spPr bwMode="auto">
            <a:xfrm>
              <a:off x="2908" y="1128"/>
              <a:ext cx="120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110623" name="Group 31"/>
            <p:cNvGrpSpPr>
              <a:grpSpLocks/>
            </p:cNvGrpSpPr>
            <p:nvPr/>
          </p:nvGrpSpPr>
          <p:grpSpPr bwMode="auto">
            <a:xfrm>
              <a:off x="2836" y="1596"/>
              <a:ext cx="261" cy="120"/>
              <a:chOff x="720" y="1824"/>
              <a:chExt cx="261" cy="120"/>
            </a:xfrm>
          </p:grpSpPr>
          <p:sp>
            <p:nvSpPr>
              <p:cNvPr id="110624" name="Line 32"/>
              <p:cNvSpPr>
                <a:spLocks noChangeShapeType="1"/>
              </p:cNvSpPr>
              <p:nvPr/>
            </p:nvSpPr>
            <p:spPr bwMode="auto">
              <a:xfrm>
                <a:off x="720" y="1824"/>
                <a:ext cx="261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10625" name="Line 33"/>
              <p:cNvSpPr>
                <a:spLocks noChangeShapeType="1"/>
              </p:cNvSpPr>
              <p:nvPr/>
            </p:nvSpPr>
            <p:spPr bwMode="auto">
              <a:xfrm>
                <a:off x="778" y="1883"/>
                <a:ext cx="145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10626" name="Line 34"/>
              <p:cNvSpPr>
                <a:spLocks noChangeShapeType="1"/>
              </p:cNvSpPr>
              <p:nvPr/>
            </p:nvSpPr>
            <p:spPr bwMode="auto">
              <a:xfrm>
                <a:off x="802" y="1944"/>
                <a:ext cx="86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10627" name="Line 35"/>
            <p:cNvSpPr>
              <a:spLocks noChangeShapeType="1"/>
            </p:cNvSpPr>
            <p:nvPr/>
          </p:nvSpPr>
          <p:spPr bwMode="auto">
            <a:xfrm>
              <a:off x="1866" y="852"/>
              <a:ext cx="0" cy="240"/>
            </a:xfrm>
            <a:prstGeom prst="line">
              <a:avLst/>
            </a:prstGeom>
            <a:noFill/>
            <a:ln w="9525">
              <a:solidFill>
                <a:srgbClr val="3333FF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0628" name="Line 36"/>
            <p:cNvSpPr>
              <a:spLocks noChangeShapeType="1"/>
            </p:cNvSpPr>
            <p:nvPr/>
          </p:nvSpPr>
          <p:spPr bwMode="auto">
            <a:xfrm>
              <a:off x="2034" y="906"/>
              <a:ext cx="318" cy="0"/>
            </a:xfrm>
            <a:prstGeom prst="line">
              <a:avLst/>
            </a:prstGeom>
            <a:noFill/>
            <a:ln w="9525">
              <a:solidFill>
                <a:srgbClr val="3333FF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0629" name="Line 37"/>
            <p:cNvSpPr>
              <a:spLocks noChangeShapeType="1"/>
            </p:cNvSpPr>
            <p:nvPr/>
          </p:nvSpPr>
          <p:spPr bwMode="auto">
            <a:xfrm>
              <a:off x="3028" y="864"/>
              <a:ext cx="0" cy="240"/>
            </a:xfrm>
            <a:prstGeom prst="line">
              <a:avLst/>
            </a:prstGeom>
            <a:noFill/>
            <a:ln w="9525">
              <a:solidFill>
                <a:srgbClr val="3333FF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0630" name="Text Box 38"/>
            <p:cNvSpPr txBox="1">
              <a:spLocks noChangeArrowheads="1"/>
            </p:cNvSpPr>
            <p:nvPr/>
          </p:nvSpPr>
          <p:spPr bwMode="auto">
            <a:xfrm>
              <a:off x="1284" y="492"/>
              <a:ext cx="5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20k</a:t>
              </a:r>
            </a:p>
          </p:txBody>
        </p:sp>
        <p:sp>
          <p:nvSpPr>
            <p:cNvPr id="110631" name="Text Box 39"/>
            <p:cNvSpPr txBox="1">
              <a:spLocks noChangeArrowheads="1"/>
            </p:cNvSpPr>
            <p:nvPr/>
          </p:nvSpPr>
          <p:spPr bwMode="auto">
            <a:xfrm>
              <a:off x="2308" y="488"/>
              <a:ext cx="5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10k</a:t>
              </a:r>
            </a:p>
          </p:txBody>
        </p:sp>
        <p:sp>
          <p:nvSpPr>
            <p:cNvPr id="110632" name="Text Box 40"/>
            <p:cNvSpPr txBox="1">
              <a:spLocks noChangeArrowheads="1"/>
            </p:cNvSpPr>
            <p:nvPr/>
          </p:nvSpPr>
          <p:spPr bwMode="auto">
            <a:xfrm>
              <a:off x="3192" y="488"/>
              <a:ext cx="5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40k</a:t>
              </a:r>
            </a:p>
          </p:txBody>
        </p:sp>
        <p:sp>
          <p:nvSpPr>
            <p:cNvPr id="110633" name="Text Box 41"/>
            <p:cNvSpPr txBox="1">
              <a:spLocks noChangeArrowheads="1"/>
            </p:cNvSpPr>
            <p:nvPr/>
          </p:nvSpPr>
          <p:spPr bwMode="auto">
            <a:xfrm>
              <a:off x="3004" y="1112"/>
              <a:ext cx="5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20k</a:t>
              </a:r>
            </a:p>
          </p:txBody>
        </p:sp>
        <p:sp>
          <p:nvSpPr>
            <p:cNvPr id="110634" name="Text Box 42"/>
            <p:cNvSpPr txBox="1">
              <a:spLocks noChangeArrowheads="1"/>
            </p:cNvSpPr>
            <p:nvPr/>
          </p:nvSpPr>
          <p:spPr bwMode="auto">
            <a:xfrm>
              <a:off x="1972" y="1112"/>
              <a:ext cx="5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40k</a:t>
              </a:r>
            </a:p>
          </p:txBody>
        </p:sp>
        <p:sp>
          <p:nvSpPr>
            <p:cNvPr id="110635" name="Line 43"/>
            <p:cNvSpPr>
              <a:spLocks noChangeShapeType="1"/>
            </p:cNvSpPr>
            <p:nvPr/>
          </p:nvSpPr>
          <p:spPr bwMode="auto">
            <a:xfrm>
              <a:off x="1056" y="756"/>
              <a:ext cx="240" cy="0"/>
            </a:xfrm>
            <a:prstGeom prst="line">
              <a:avLst/>
            </a:prstGeom>
            <a:noFill/>
            <a:ln w="9525">
              <a:solidFill>
                <a:srgbClr val="3333FF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0636" name="Line 44"/>
            <p:cNvSpPr>
              <a:spLocks noChangeShapeType="1"/>
            </p:cNvSpPr>
            <p:nvPr/>
          </p:nvSpPr>
          <p:spPr bwMode="auto">
            <a:xfrm>
              <a:off x="3768" y="774"/>
              <a:ext cx="288" cy="0"/>
            </a:xfrm>
            <a:prstGeom prst="line">
              <a:avLst/>
            </a:prstGeom>
            <a:noFill/>
            <a:ln w="9525">
              <a:solidFill>
                <a:srgbClr val="3333FF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0637" name="Text Box 45"/>
            <p:cNvSpPr txBox="1">
              <a:spLocks noChangeArrowheads="1"/>
            </p:cNvSpPr>
            <p:nvPr/>
          </p:nvSpPr>
          <p:spPr bwMode="auto">
            <a:xfrm>
              <a:off x="768" y="876"/>
              <a:ext cx="6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+120V</a:t>
              </a:r>
            </a:p>
          </p:txBody>
        </p:sp>
        <p:sp>
          <p:nvSpPr>
            <p:cNvPr id="110638" name="Text Box 46"/>
            <p:cNvSpPr txBox="1">
              <a:spLocks noChangeArrowheads="1"/>
            </p:cNvSpPr>
            <p:nvPr/>
          </p:nvSpPr>
          <p:spPr bwMode="auto">
            <a:xfrm>
              <a:off x="3875" y="884"/>
              <a:ext cx="6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240V</a:t>
              </a:r>
            </a:p>
          </p:txBody>
        </p:sp>
        <p:sp>
          <p:nvSpPr>
            <p:cNvPr id="110639" name="Text Box 47"/>
            <p:cNvSpPr txBox="1">
              <a:spLocks noChangeArrowheads="1"/>
            </p:cNvSpPr>
            <p:nvPr/>
          </p:nvSpPr>
          <p:spPr bwMode="auto">
            <a:xfrm>
              <a:off x="1776" y="492"/>
              <a:ext cx="3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A</a:t>
              </a:r>
              <a:endParaRPr lang="en-US" altLang="zh-CN"/>
            </a:p>
          </p:txBody>
        </p:sp>
        <p:sp>
          <p:nvSpPr>
            <p:cNvPr id="110640" name="Text Box 48"/>
            <p:cNvSpPr txBox="1">
              <a:spLocks noChangeArrowheads="1"/>
            </p:cNvSpPr>
            <p:nvPr/>
          </p:nvSpPr>
          <p:spPr bwMode="auto">
            <a:xfrm>
              <a:off x="2824" y="492"/>
              <a:ext cx="3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B</a:t>
              </a:r>
              <a:endParaRPr lang="en-US" altLang="zh-CN"/>
            </a:p>
          </p:txBody>
        </p:sp>
        <p:sp>
          <p:nvSpPr>
            <p:cNvPr id="110641" name="Text Box 49"/>
            <p:cNvSpPr txBox="1">
              <a:spLocks noChangeArrowheads="1"/>
            </p:cNvSpPr>
            <p:nvPr/>
          </p:nvSpPr>
          <p:spPr bwMode="auto">
            <a:xfrm>
              <a:off x="1626" y="828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4</a:t>
              </a:r>
              <a:endParaRPr lang="en-US" altLang="zh-CN"/>
            </a:p>
          </p:txBody>
        </p:sp>
        <p:sp>
          <p:nvSpPr>
            <p:cNvPr id="110642" name="Text Box 50"/>
            <p:cNvSpPr txBox="1">
              <a:spLocks noChangeArrowheads="1"/>
            </p:cNvSpPr>
            <p:nvPr/>
          </p:nvSpPr>
          <p:spPr bwMode="auto">
            <a:xfrm>
              <a:off x="2108" y="864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110643" name="Text Box 51"/>
            <p:cNvSpPr txBox="1">
              <a:spLocks noChangeArrowheads="1"/>
            </p:cNvSpPr>
            <p:nvPr/>
          </p:nvSpPr>
          <p:spPr bwMode="auto">
            <a:xfrm>
              <a:off x="1056" y="462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sp>
          <p:nvSpPr>
            <p:cNvPr id="110644" name="Text Box 52"/>
            <p:cNvSpPr txBox="1">
              <a:spLocks noChangeArrowheads="1"/>
            </p:cNvSpPr>
            <p:nvPr/>
          </p:nvSpPr>
          <p:spPr bwMode="auto">
            <a:xfrm>
              <a:off x="3798" y="480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endParaRPr lang="en-US" altLang="zh-CN"/>
            </a:p>
          </p:txBody>
        </p:sp>
        <p:sp>
          <p:nvSpPr>
            <p:cNvPr id="110645" name="Text Box 53"/>
            <p:cNvSpPr txBox="1">
              <a:spLocks noChangeArrowheads="1"/>
            </p:cNvSpPr>
            <p:nvPr/>
          </p:nvSpPr>
          <p:spPr bwMode="auto">
            <a:xfrm>
              <a:off x="3034" y="828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5</a:t>
              </a:r>
              <a:endParaRPr lang="en-US" altLang="zh-CN"/>
            </a:p>
          </p:txBody>
        </p:sp>
        <p:sp>
          <p:nvSpPr>
            <p:cNvPr id="110646" name="Oval 54"/>
            <p:cNvSpPr>
              <a:spLocks noChangeArrowheads="1"/>
            </p:cNvSpPr>
            <p:nvPr/>
          </p:nvSpPr>
          <p:spPr bwMode="auto">
            <a:xfrm>
              <a:off x="984" y="792"/>
              <a:ext cx="68" cy="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0647" name="Oval 55"/>
            <p:cNvSpPr>
              <a:spLocks noChangeArrowheads="1"/>
            </p:cNvSpPr>
            <p:nvPr/>
          </p:nvSpPr>
          <p:spPr bwMode="auto">
            <a:xfrm>
              <a:off x="4110" y="798"/>
              <a:ext cx="68" cy="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"/>
                                        <p:tgtEl>
                                          <p:spTgt spid="110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0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utoUpdateAnimBg="0"/>
      <p:bldP spid="110595" grpId="0" animBg="1" autoUpdateAnimBg="0"/>
      <p:bldP spid="110596" grpId="0" autoUpdateAnimBg="0"/>
      <p:bldP spid="110597" grpId="0" autoUpdateAnimBg="0"/>
      <p:bldP spid="110598" grpId="0" autoUpdateAnimBg="0"/>
      <p:bldP spid="110599" grpId="0" autoUpdateAnimBg="0"/>
      <p:bldP spid="110600" grpId="0" autoUpdateAnimBg="0"/>
      <p:bldP spid="110601" grpId="0" autoUpdateAnimBg="0"/>
      <p:bldP spid="110602" grpId="0" autoUpdateAnimBg="0"/>
      <p:bldP spid="110603" grpId="0" autoUpdateAnimBg="0"/>
      <p:bldP spid="110608" grpId="0" autoUpdateAnimBg="0"/>
      <p:bldP spid="110609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684213" y="457200"/>
            <a:ext cx="4173537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2800"/>
              <a:t>    </a:t>
            </a:r>
            <a:r>
              <a:rPr lang="zh-CN" altLang="en-US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例</a:t>
            </a:r>
            <a:r>
              <a:rPr lang="en-US" altLang="zh-CN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3  </a:t>
            </a:r>
            <a:r>
              <a:rPr lang="zh-CN" altLang="en-US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应用节点分析法确定右图所示电路中由电源流出的电流。</a:t>
            </a:r>
          </a:p>
        </p:txBody>
      </p:sp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381000" y="2590800"/>
            <a:ext cx="720090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解  用视察法列出所示电路的节点方程为</a:t>
            </a:r>
          </a:p>
        </p:txBody>
      </p:sp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1116013" y="5486400"/>
            <a:ext cx="72009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由电源流出的电流为</a:t>
            </a: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5435600" y="3573463"/>
            <a:ext cx="338455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解方程组得</a:t>
            </a:r>
          </a:p>
          <a:p>
            <a:pPr eaLnBrk="1" hangingPunct="1">
              <a:buFontTx/>
              <a:buNone/>
            </a:pPr>
            <a:r>
              <a:rPr lang="zh-CN" altLang="en-US" sz="2800" b="0">
                <a:solidFill>
                  <a:schemeClr val="tx2"/>
                </a:solidFill>
              </a:rPr>
              <a:t>        </a:t>
            </a:r>
            <a:r>
              <a:rPr lang="en-US" altLang="zh-CN" sz="2800" b="0">
                <a:solidFill>
                  <a:schemeClr val="tx2"/>
                </a:solidFill>
              </a:rPr>
              <a:t>v</a:t>
            </a:r>
            <a:r>
              <a:rPr lang="en-US" altLang="zh-CN" sz="2800" b="0" baseline="-25000">
                <a:solidFill>
                  <a:schemeClr val="tx2"/>
                </a:solidFill>
              </a:rPr>
              <a:t>n1</a:t>
            </a:r>
            <a:r>
              <a:rPr lang="en-US" altLang="zh-CN" sz="2800" b="0">
                <a:solidFill>
                  <a:schemeClr val="tx2"/>
                </a:solidFill>
              </a:rPr>
              <a:t> = 11.30 V </a:t>
            </a:r>
          </a:p>
          <a:p>
            <a:pPr eaLnBrk="1" hangingPunct="1">
              <a:buFontTx/>
              <a:buNone/>
            </a:pPr>
            <a:r>
              <a:rPr lang="en-US" altLang="zh-CN" sz="2800" b="0">
                <a:solidFill>
                  <a:schemeClr val="tx2"/>
                </a:solidFill>
              </a:rPr>
              <a:t>        v</a:t>
            </a:r>
            <a:r>
              <a:rPr lang="en-US" altLang="zh-CN" sz="2800" b="0" baseline="-25000">
                <a:solidFill>
                  <a:schemeClr val="tx2"/>
                </a:solidFill>
              </a:rPr>
              <a:t>n2</a:t>
            </a:r>
            <a:r>
              <a:rPr lang="en-US" altLang="zh-CN" sz="2800" b="0">
                <a:solidFill>
                  <a:schemeClr val="tx2"/>
                </a:solidFill>
              </a:rPr>
              <a:t> = -22.32 V </a:t>
            </a:r>
          </a:p>
        </p:txBody>
      </p:sp>
      <p:graphicFrame>
        <p:nvGraphicFramePr>
          <p:cNvPr id="142342" name="Object 6"/>
          <p:cNvGraphicFramePr>
            <a:graphicFrameLocks noChangeAspect="1"/>
          </p:cNvGraphicFramePr>
          <p:nvPr/>
        </p:nvGraphicFramePr>
        <p:xfrm>
          <a:off x="1258888" y="5972175"/>
          <a:ext cx="655320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45" name="Equation" r:id="rId3" imgW="3898800" imgH="393480" progId="Equation.DSMT4">
                  <p:embed/>
                </p:oleObj>
              </mc:Choice>
              <mc:Fallback>
                <p:oleObj name="Equation" r:id="rId3" imgW="3898800" imgH="393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5972175"/>
                        <a:ext cx="6553200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343" name="Object 7"/>
          <p:cNvGraphicFramePr>
            <a:graphicFrameLocks noChangeAspect="1"/>
          </p:cNvGraphicFramePr>
          <p:nvPr/>
        </p:nvGraphicFramePr>
        <p:xfrm>
          <a:off x="971550" y="3348038"/>
          <a:ext cx="4824413" cy="188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46" name="Equation" r:id="rId5" imgW="3187440" imgH="1244520" progId="Equation.DSMT4">
                  <p:embed/>
                </p:oleObj>
              </mc:Choice>
              <mc:Fallback>
                <p:oleObj name="Equation" r:id="rId5" imgW="3187440" imgH="124452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3348038"/>
                        <a:ext cx="4824413" cy="1884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344" name="Object 8"/>
          <p:cNvGraphicFramePr>
            <a:graphicFrameLocks noChangeAspect="1"/>
          </p:cNvGraphicFramePr>
          <p:nvPr/>
        </p:nvGraphicFramePr>
        <p:xfrm>
          <a:off x="5181600" y="76200"/>
          <a:ext cx="3708400" cy="2513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47" name="Visio" r:id="rId7" imgW="1813865" imgH="1229563" progId="Visio.Drawing.6">
                  <p:embed/>
                </p:oleObj>
              </mc:Choice>
              <mc:Fallback>
                <p:oleObj name="Visio" r:id="rId7" imgW="1813865" imgH="1229563" progId="Visio.Drawing.6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"/>
                        <a:ext cx="3708400" cy="2513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2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8" grpId="0" build="p" autoUpdateAnimBg="0"/>
      <p:bldP spid="142339" grpId="0" autoUpdateAnimBg="0"/>
      <p:bldP spid="142340" grpId="0" autoUpdateAnimBg="0"/>
      <p:bldP spid="142341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4" name="Text Box 124"/>
          <p:cNvSpPr txBox="1">
            <a:spLocks noChangeArrowheads="1"/>
          </p:cNvSpPr>
          <p:nvPr/>
        </p:nvSpPr>
        <p:spPr bwMode="auto">
          <a:xfrm>
            <a:off x="247650" y="631825"/>
            <a:ext cx="6105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ea typeface="楷体_GB2312" pitchFamily="49" charset="-122"/>
              </a:rPr>
              <a:t> </a:t>
            </a:r>
            <a:r>
              <a:rPr lang="zh-CN" altLang="en-US">
                <a:ea typeface="楷体_GB2312" pitchFamily="49" charset="-122"/>
              </a:rPr>
              <a:t>例</a:t>
            </a:r>
            <a:r>
              <a:rPr lang="en-US" altLang="zh-CN">
                <a:ea typeface="楷体_GB2312" pitchFamily="49" charset="-122"/>
              </a:rPr>
              <a:t>4</a:t>
            </a:r>
            <a:r>
              <a:rPr lang="zh-CN" altLang="en-US">
                <a:ea typeface="楷体_GB2312" pitchFamily="49" charset="-122"/>
              </a:rPr>
              <a:t>：试用节点电压法求电路中各支路电流。</a:t>
            </a:r>
          </a:p>
        </p:txBody>
      </p:sp>
      <p:grpSp>
        <p:nvGrpSpPr>
          <p:cNvPr id="2" name="Group 168"/>
          <p:cNvGrpSpPr>
            <a:grpSpLocks/>
          </p:cNvGrpSpPr>
          <p:nvPr/>
        </p:nvGrpSpPr>
        <p:grpSpPr bwMode="auto">
          <a:xfrm>
            <a:off x="6434138" y="2997200"/>
            <a:ext cx="414337" cy="438150"/>
            <a:chOff x="2925" y="1662"/>
            <a:chExt cx="261" cy="276"/>
          </a:xfrm>
        </p:grpSpPr>
        <p:grpSp>
          <p:nvGrpSpPr>
            <p:cNvPr id="143366" name="Group 169"/>
            <p:cNvGrpSpPr>
              <a:grpSpLocks/>
            </p:cNvGrpSpPr>
            <p:nvPr/>
          </p:nvGrpSpPr>
          <p:grpSpPr bwMode="auto">
            <a:xfrm>
              <a:off x="2925" y="1818"/>
              <a:ext cx="261" cy="120"/>
              <a:chOff x="720" y="1824"/>
              <a:chExt cx="261" cy="120"/>
            </a:xfrm>
          </p:grpSpPr>
          <p:sp>
            <p:nvSpPr>
              <p:cNvPr id="143367" name="Line 170"/>
              <p:cNvSpPr>
                <a:spLocks noChangeShapeType="1"/>
              </p:cNvSpPr>
              <p:nvPr/>
            </p:nvSpPr>
            <p:spPr bwMode="auto">
              <a:xfrm>
                <a:off x="720" y="1824"/>
                <a:ext cx="261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43368" name="Line 171"/>
              <p:cNvSpPr>
                <a:spLocks noChangeShapeType="1"/>
              </p:cNvSpPr>
              <p:nvPr/>
            </p:nvSpPr>
            <p:spPr bwMode="auto">
              <a:xfrm>
                <a:off x="778" y="1883"/>
                <a:ext cx="145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43369" name="Line 172"/>
              <p:cNvSpPr>
                <a:spLocks noChangeShapeType="1"/>
              </p:cNvSpPr>
              <p:nvPr/>
            </p:nvSpPr>
            <p:spPr bwMode="auto">
              <a:xfrm>
                <a:off x="802" y="1944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43370" name="Line 173"/>
            <p:cNvSpPr>
              <a:spLocks noChangeShapeType="1"/>
            </p:cNvSpPr>
            <p:nvPr/>
          </p:nvSpPr>
          <p:spPr bwMode="auto">
            <a:xfrm>
              <a:off x="3054" y="1662"/>
              <a:ext cx="0" cy="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3358" name="Text Box 174"/>
          <p:cNvSpPr txBox="1">
            <a:spLocks noChangeArrowheads="1"/>
          </p:cNvSpPr>
          <p:nvPr/>
        </p:nvSpPr>
        <p:spPr bwMode="auto">
          <a:xfrm>
            <a:off x="339725" y="1304925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  <a:ea typeface="楷体_GB2312" pitchFamily="49" charset="-122"/>
              </a:rPr>
              <a:t>解：</a:t>
            </a:r>
          </a:p>
        </p:txBody>
      </p:sp>
      <p:sp>
        <p:nvSpPr>
          <p:cNvPr id="93359" name="Text Box 175"/>
          <p:cNvSpPr txBox="1">
            <a:spLocks noChangeArrowheads="1"/>
          </p:cNvSpPr>
          <p:nvPr/>
        </p:nvSpPr>
        <p:spPr bwMode="auto">
          <a:xfrm>
            <a:off x="835025" y="1333500"/>
            <a:ext cx="447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ea typeface="楷体_GB2312" pitchFamily="49" charset="-122"/>
              </a:rPr>
              <a:t> </a:t>
            </a:r>
            <a:r>
              <a:rPr lang="zh-CN" altLang="en-US">
                <a:ea typeface="楷体_GB2312" pitchFamily="49" charset="-122"/>
              </a:rPr>
              <a:t>选节点③为参考节点。</a:t>
            </a:r>
          </a:p>
        </p:txBody>
      </p:sp>
      <p:graphicFrame>
        <p:nvGraphicFramePr>
          <p:cNvPr id="93360" name="Object 176"/>
          <p:cNvGraphicFramePr>
            <a:graphicFrameLocks noChangeAspect="1"/>
          </p:cNvGraphicFramePr>
          <p:nvPr/>
        </p:nvGraphicFramePr>
        <p:xfrm>
          <a:off x="1333500" y="2441575"/>
          <a:ext cx="3394075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7" name="Equation" r:id="rId3" imgW="1498320" imgH="393480" progId="Equation.DSMT4">
                  <p:embed/>
                </p:oleObj>
              </mc:Choice>
              <mc:Fallback>
                <p:oleObj name="Equation" r:id="rId3" imgW="1498320" imgH="393480" progId="Equation.DSMT4">
                  <p:embed/>
                  <p:pic>
                    <p:nvPicPr>
                      <p:cNvPr id="0" name="Object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500" y="2441575"/>
                        <a:ext cx="3394075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361" name="Object 177"/>
          <p:cNvGraphicFramePr>
            <a:graphicFrameLocks noChangeAspect="1"/>
          </p:cNvGraphicFramePr>
          <p:nvPr/>
        </p:nvGraphicFramePr>
        <p:xfrm>
          <a:off x="1927225" y="4160838"/>
          <a:ext cx="1566863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8" name="Equation" r:id="rId5" imgW="609480" imgH="228600" progId="Equation.DSMT4">
                  <p:embed/>
                </p:oleObj>
              </mc:Choice>
              <mc:Fallback>
                <p:oleObj name="Equation" r:id="rId5" imgW="609480" imgH="228600" progId="Equation.DSMT4">
                  <p:embed/>
                  <p:pic>
                    <p:nvPicPr>
                      <p:cNvPr id="0" name="Object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7225" y="4160838"/>
                        <a:ext cx="1566863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362" name="Object 178"/>
          <p:cNvGraphicFramePr>
            <a:graphicFrameLocks noChangeAspect="1"/>
          </p:cNvGraphicFramePr>
          <p:nvPr/>
        </p:nvGraphicFramePr>
        <p:xfrm>
          <a:off x="1901825" y="4714875"/>
          <a:ext cx="1612900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9" name="Equation" r:id="rId7" imgW="634680" imgH="228600" progId="Equation.DSMT4">
                  <p:embed/>
                </p:oleObj>
              </mc:Choice>
              <mc:Fallback>
                <p:oleObj name="Equation" r:id="rId7" imgW="634680" imgH="228600" progId="Equation.DSMT4">
                  <p:embed/>
                  <p:pic>
                    <p:nvPicPr>
                      <p:cNvPr id="0" name="Object 1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1825" y="4714875"/>
                        <a:ext cx="1612900" cy="57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363" name="Text Box 179"/>
          <p:cNvSpPr txBox="1">
            <a:spLocks noChangeArrowheads="1"/>
          </p:cNvSpPr>
          <p:nvPr/>
        </p:nvSpPr>
        <p:spPr bwMode="auto">
          <a:xfrm>
            <a:off x="901700" y="1892300"/>
            <a:ext cx="447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ea typeface="楷体_GB2312" pitchFamily="49" charset="-122"/>
              </a:rPr>
              <a:t>应用节点法列出节点方程：</a:t>
            </a:r>
            <a:endParaRPr lang="zh-CN" altLang="en-US">
              <a:solidFill>
                <a:srgbClr val="FF0000"/>
              </a:solidFill>
              <a:ea typeface="楷体_GB2312" pitchFamily="49" charset="-122"/>
            </a:endParaRPr>
          </a:p>
        </p:txBody>
      </p:sp>
      <p:graphicFrame>
        <p:nvGraphicFramePr>
          <p:cNvPr id="93364" name="Object 180"/>
          <p:cNvGraphicFramePr>
            <a:graphicFrameLocks noChangeAspect="1"/>
          </p:cNvGraphicFramePr>
          <p:nvPr/>
        </p:nvGraphicFramePr>
        <p:xfrm>
          <a:off x="4552950" y="3805238"/>
          <a:ext cx="2938463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0" name="Equation" r:id="rId9" imgW="1155600" imgH="393480" progId="Equation.DSMT4">
                  <p:embed/>
                </p:oleObj>
              </mc:Choice>
              <mc:Fallback>
                <p:oleObj name="Equation" r:id="rId9" imgW="1155600" imgH="393480" progId="Equation.DSMT4">
                  <p:embed/>
                  <p:pic>
                    <p:nvPicPr>
                      <p:cNvPr id="0" name="Object 1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2950" y="3805238"/>
                        <a:ext cx="2938463" cy="99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365" name="Object 181"/>
          <p:cNvGraphicFramePr>
            <a:graphicFrameLocks noChangeAspect="1"/>
          </p:cNvGraphicFramePr>
          <p:nvPr/>
        </p:nvGraphicFramePr>
        <p:xfrm>
          <a:off x="1390650" y="3238500"/>
          <a:ext cx="3087688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1" name="Equation" r:id="rId11" imgW="1269720" imgH="393480" progId="Equation.DSMT4">
                  <p:embed/>
                </p:oleObj>
              </mc:Choice>
              <mc:Fallback>
                <p:oleObj name="Equation" r:id="rId11" imgW="1269720" imgH="393480" progId="Equation.DSMT4">
                  <p:embed/>
                  <p:pic>
                    <p:nvPicPr>
                      <p:cNvPr id="0" name="Object 1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0650" y="3238500"/>
                        <a:ext cx="3087688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3379" name="Group 205"/>
          <p:cNvGrpSpPr>
            <a:grpSpLocks/>
          </p:cNvGrpSpPr>
          <p:nvPr/>
        </p:nvGrpSpPr>
        <p:grpSpPr bwMode="auto">
          <a:xfrm>
            <a:off x="5654675" y="844550"/>
            <a:ext cx="2860675" cy="2606675"/>
            <a:chOff x="3562" y="348"/>
            <a:chExt cx="1802" cy="1642"/>
          </a:xfrm>
        </p:grpSpPr>
        <p:sp>
          <p:nvSpPr>
            <p:cNvPr id="143380" name="Line 185"/>
            <p:cNvSpPr>
              <a:spLocks noChangeShapeType="1"/>
            </p:cNvSpPr>
            <p:nvPr/>
          </p:nvSpPr>
          <p:spPr bwMode="auto">
            <a:xfrm>
              <a:off x="3602" y="660"/>
              <a:ext cx="172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381" name="Line 189"/>
            <p:cNvSpPr>
              <a:spLocks noChangeShapeType="1"/>
            </p:cNvSpPr>
            <p:nvPr/>
          </p:nvSpPr>
          <p:spPr bwMode="auto">
            <a:xfrm>
              <a:off x="3604" y="662"/>
              <a:ext cx="0" cy="104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382" name="Rectangle 17"/>
            <p:cNvSpPr>
              <a:spLocks noChangeArrowheads="1"/>
            </p:cNvSpPr>
            <p:nvPr/>
          </p:nvSpPr>
          <p:spPr bwMode="auto">
            <a:xfrm>
              <a:off x="4350" y="612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b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143383" name="Oval 20"/>
            <p:cNvSpPr>
              <a:spLocks noChangeArrowheads="1"/>
            </p:cNvSpPr>
            <p:nvPr/>
          </p:nvSpPr>
          <p:spPr bwMode="auto">
            <a:xfrm>
              <a:off x="4044" y="1288"/>
              <a:ext cx="272" cy="272"/>
            </a:xfrm>
            <a:prstGeom prst="ellipse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143384" name="Rectangle 22"/>
            <p:cNvSpPr>
              <a:spLocks noChangeArrowheads="1"/>
            </p:cNvSpPr>
            <p:nvPr/>
          </p:nvSpPr>
          <p:spPr bwMode="auto">
            <a:xfrm rot="5400000">
              <a:off x="3472" y="1150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b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143385" name="Text Box 23"/>
            <p:cNvSpPr txBox="1">
              <a:spLocks noChangeArrowheads="1"/>
            </p:cNvSpPr>
            <p:nvPr/>
          </p:nvSpPr>
          <p:spPr bwMode="auto">
            <a:xfrm>
              <a:off x="4225" y="1101"/>
              <a:ext cx="2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143386" name="Text Box 24"/>
            <p:cNvSpPr txBox="1">
              <a:spLocks noChangeArrowheads="1"/>
            </p:cNvSpPr>
            <p:nvPr/>
          </p:nvSpPr>
          <p:spPr bwMode="auto">
            <a:xfrm>
              <a:off x="4226" y="1369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ea typeface="楷体_GB2312" pitchFamily="49" charset="-122"/>
                </a:rPr>
                <a:t>_</a:t>
              </a:r>
            </a:p>
          </p:txBody>
        </p:sp>
        <p:sp>
          <p:nvSpPr>
            <p:cNvPr id="143387" name="Line 31"/>
            <p:cNvSpPr>
              <a:spLocks noChangeShapeType="1"/>
            </p:cNvSpPr>
            <p:nvPr/>
          </p:nvSpPr>
          <p:spPr bwMode="auto">
            <a:xfrm>
              <a:off x="4230" y="658"/>
              <a:ext cx="9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388" name="Line 34"/>
            <p:cNvSpPr>
              <a:spLocks noChangeShapeType="1"/>
            </p:cNvSpPr>
            <p:nvPr/>
          </p:nvSpPr>
          <p:spPr bwMode="auto">
            <a:xfrm rot="5400000">
              <a:off x="4137" y="778"/>
              <a:ext cx="9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389" name="Line 35"/>
            <p:cNvSpPr>
              <a:spLocks noChangeShapeType="1"/>
            </p:cNvSpPr>
            <p:nvPr/>
          </p:nvSpPr>
          <p:spPr bwMode="auto">
            <a:xfrm rot="5400000">
              <a:off x="3559" y="896"/>
              <a:ext cx="9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390" name="Text Box 45"/>
            <p:cNvSpPr txBox="1">
              <a:spLocks noChangeArrowheads="1"/>
            </p:cNvSpPr>
            <p:nvPr/>
          </p:nvSpPr>
          <p:spPr bwMode="auto">
            <a:xfrm>
              <a:off x="3901" y="639"/>
              <a:ext cx="3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I</a:t>
              </a:r>
              <a:r>
                <a:rPr lang="en-US" altLang="zh-CN" sz="1800" baseline="-25000">
                  <a:solidFill>
                    <a:srgbClr val="000000"/>
                  </a:solidFill>
                  <a:ea typeface="楷体_GB2312" pitchFamily="49" charset="-122"/>
                </a:rPr>
                <a:t>2</a:t>
              </a:r>
              <a:endParaRPr lang="en-US" altLang="zh-CN" sz="180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143391" name="Text Box 46"/>
            <p:cNvSpPr txBox="1">
              <a:spLocks noChangeArrowheads="1"/>
            </p:cNvSpPr>
            <p:nvPr/>
          </p:nvSpPr>
          <p:spPr bwMode="auto">
            <a:xfrm>
              <a:off x="5093" y="711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I</a:t>
              </a:r>
              <a:r>
                <a:rPr lang="en-US" altLang="zh-CN" sz="1800" baseline="-25000">
                  <a:solidFill>
                    <a:srgbClr val="000000"/>
                  </a:solidFill>
                  <a:ea typeface="楷体_GB2312" pitchFamily="49" charset="-122"/>
                </a:rPr>
                <a:t>4</a:t>
              </a:r>
              <a:endParaRPr lang="en-US" altLang="zh-CN" sz="180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143392" name="Text Box 48"/>
            <p:cNvSpPr txBox="1">
              <a:spLocks noChangeArrowheads="1"/>
            </p:cNvSpPr>
            <p:nvPr/>
          </p:nvSpPr>
          <p:spPr bwMode="auto">
            <a:xfrm>
              <a:off x="3637" y="785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I</a:t>
              </a:r>
              <a:r>
                <a:rPr lang="en-US" altLang="zh-CN" sz="1800" baseline="-25000">
                  <a:solidFill>
                    <a:srgbClr val="000000"/>
                  </a:solidFill>
                  <a:ea typeface="楷体_GB2312" pitchFamily="49" charset="-122"/>
                </a:rPr>
                <a:t>1</a:t>
              </a:r>
              <a:endParaRPr lang="en-US" altLang="zh-CN" sz="180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grpSp>
          <p:nvGrpSpPr>
            <p:cNvPr id="143393" name="Group 156"/>
            <p:cNvGrpSpPr>
              <a:grpSpLocks/>
            </p:cNvGrpSpPr>
            <p:nvPr/>
          </p:nvGrpSpPr>
          <p:grpSpPr bwMode="auto">
            <a:xfrm>
              <a:off x="3924" y="348"/>
              <a:ext cx="198" cy="288"/>
              <a:chOff x="3228" y="1812"/>
              <a:chExt cx="198" cy="288"/>
            </a:xfrm>
          </p:grpSpPr>
          <p:sp>
            <p:nvSpPr>
              <p:cNvPr id="143394" name="Text Box 157"/>
              <p:cNvSpPr txBox="1">
                <a:spLocks noChangeArrowheads="1"/>
              </p:cNvSpPr>
              <p:nvPr/>
            </p:nvSpPr>
            <p:spPr bwMode="auto">
              <a:xfrm>
                <a:off x="3228" y="1812"/>
                <a:ext cx="19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>
                    <a:solidFill>
                      <a:srgbClr val="000000"/>
                    </a:solidFill>
                    <a:ea typeface="楷体_GB2312" pitchFamily="49" charset="-122"/>
                  </a:rPr>
                  <a:t>1</a:t>
                </a:r>
              </a:p>
            </p:txBody>
          </p:sp>
          <p:sp>
            <p:nvSpPr>
              <p:cNvPr id="143395" name="Oval 158"/>
              <p:cNvSpPr>
                <a:spLocks noChangeArrowheads="1"/>
              </p:cNvSpPr>
              <p:nvPr/>
            </p:nvSpPr>
            <p:spPr bwMode="auto">
              <a:xfrm>
                <a:off x="3240" y="1872"/>
                <a:ext cx="181" cy="18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zh-CN" b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143396" name="Group 159"/>
            <p:cNvGrpSpPr>
              <a:grpSpLocks/>
            </p:cNvGrpSpPr>
            <p:nvPr/>
          </p:nvGrpSpPr>
          <p:grpSpPr bwMode="auto">
            <a:xfrm>
              <a:off x="4764" y="354"/>
              <a:ext cx="198" cy="288"/>
              <a:chOff x="3228" y="1812"/>
              <a:chExt cx="198" cy="288"/>
            </a:xfrm>
          </p:grpSpPr>
          <p:sp>
            <p:nvSpPr>
              <p:cNvPr id="143397" name="Text Box 160"/>
              <p:cNvSpPr txBox="1">
                <a:spLocks noChangeArrowheads="1"/>
              </p:cNvSpPr>
              <p:nvPr/>
            </p:nvSpPr>
            <p:spPr bwMode="auto">
              <a:xfrm>
                <a:off x="3228" y="1812"/>
                <a:ext cx="19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>
                    <a:solidFill>
                      <a:srgbClr val="000000"/>
                    </a:solidFill>
                    <a:ea typeface="楷体_GB2312" pitchFamily="49" charset="-122"/>
                  </a:rPr>
                  <a:t>2</a:t>
                </a:r>
              </a:p>
            </p:txBody>
          </p:sp>
          <p:sp>
            <p:nvSpPr>
              <p:cNvPr id="143398" name="Oval 161"/>
              <p:cNvSpPr>
                <a:spLocks noChangeArrowheads="1"/>
              </p:cNvSpPr>
              <p:nvPr/>
            </p:nvSpPr>
            <p:spPr bwMode="auto">
              <a:xfrm>
                <a:off x="3240" y="1872"/>
                <a:ext cx="181" cy="18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zh-CN" b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143399" name="Group 165"/>
            <p:cNvGrpSpPr>
              <a:grpSpLocks/>
            </p:cNvGrpSpPr>
            <p:nvPr/>
          </p:nvGrpSpPr>
          <p:grpSpPr bwMode="auto">
            <a:xfrm>
              <a:off x="4396" y="1702"/>
              <a:ext cx="198" cy="288"/>
              <a:chOff x="3228" y="1812"/>
              <a:chExt cx="198" cy="288"/>
            </a:xfrm>
          </p:grpSpPr>
          <p:sp>
            <p:nvSpPr>
              <p:cNvPr id="143400" name="Text Box 166"/>
              <p:cNvSpPr txBox="1">
                <a:spLocks noChangeArrowheads="1"/>
              </p:cNvSpPr>
              <p:nvPr/>
            </p:nvSpPr>
            <p:spPr bwMode="auto">
              <a:xfrm>
                <a:off x="3228" y="1812"/>
                <a:ext cx="19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>
                    <a:solidFill>
                      <a:srgbClr val="000000"/>
                    </a:solidFill>
                    <a:ea typeface="楷体_GB2312" pitchFamily="49" charset="-122"/>
                  </a:rPr>
                  <a:t>3</a:t>
                </a:r>
              </a:p>
            </p:txBody>
          </p:sp>
          <p:sp>
            <p:nvSpPr>
              <p:cNvPr id="143401" name="Oval 167"/>
              <p:cNvSpPr>
                <a:spLocks noChangeArrowheads="1"/>
              </p:cNvSpPr>
              <p:nvPr/>
            </p:nvSpPr>
            <p:spPr bwMode="auto">
              <a:xfrm>
                <a:off x="3240" y="1872"/>
                <a:ext cx="181" cy="18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zh-CN" b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143402" name="Line 184"/>
            <p:cNvSpPr>
              <a:spLocks noChangeShapeType="1"/>
            </p:cNvSpPr>
            <p:nvPr/>
          </p:nvSpPr>
          <p:spPr bwMode="auto">
            <a:xfrm>
              <a:off x="3598" y="1706"/>
              <a:ext cx="172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03" name="Line 187"/>
            <p:cNvSpPr>
              <a:spLocks noChangeShapeType="1"/>
            </p:cNvSpPr>
            <p:nvPr/>
          </p:nvSpPr>
          <p:spPr bwMode="auto">
            <a:xfrm>
              <a:off x="4182" y="658"/>
              <a:ext cx="0" cy="104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04" name="Line 190"/>
            <p:cNvSpPr>
              <a:spLocks noChangeShapeType="1"/>
            </p:cNvSpPr>
            <p:nvPr/>
          </p:nvSpPr>
          <p:spPr bwMode="auto">
            <a:xfrm>
              <a:off x="4762" y="662"/>
              <a:ext cx="0" cy="104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05" name="Line 191"/>
            <p:cNvSpPr>
              <a:spLocks noChangeShapeType="1"/>
            </p:cNvSpPr>
            <p:nvPr/>
          </p:nvSpPr>
          <p:spPr bwMode="auto">
            <a:xfrm>
              <a:off x="5320" y="662"/>
              <a:ext cx="0" cy="104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06" name="Rectangle 192"/>
            <p:cNvSpPr>
              <a:spLocks noChangeArrowheads="1"/>
            </p:cNvSpPr>
            <p:nvPr/>
          </p:nvSpPr>
          <p:spPr bwMode="auto">
            <a:xfrm rot="-5400000">
              <a:off x="5182" y="1143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b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grpSp>
          <p:nvGrpSpPr>
            <p:cNvPr id="143407" name="Group 193"/>
            <p:cNvGrpSpPr>
              <a:grpSpLocks/>
            </p:cNvGrpSpPr>
            <p:nvPr/>
          </p:nvGrpSpPr>
          <p:grpSpPr bwMode="auto">
            <a:xfrm>
              <a:off x="4629" y="904"/>
              <a:ext cx="272" cy="408"/>
              <a:chOff x="1383" y="2432"/>
              <a:chExt cx="272" cy="408"/>
            </a:xfrm>
          </p:grpSpPr>
          <p:sp>
            <p:nvSpPr>
              <p:cNvPr id="143408" name="Line 194"/>
              <p:cNvSpPr>
                <a:spLocks noChangeShapeType="1"/>
              </p:cNvSpPr>
              <p:nvPr/>
            </p:nvSpPr>
            <p:spPr bwMode="auto">
              <a:xfrm rot="5400000">
                <a:off x="1451" y="2500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409" name="Oval 195"/>
              <p:cNvSpPr>
                <a:spLocks noChangeArrowheads="1"/>
              </p:cNvSpPr>
              <p:nvPr/>
            </p:nvSpPr>
            <p:spPr bwMode="auto">
              <a:xfrm rot="5400000">
                <a:off x="1383" y="2568"/>
                <a:ext cx="272" cy="272"/>
              </a:xfrm>
              <a:prstGeom prst="ellipse">
                <a:avLst/>
              </a:prstGeom>
              <a:solidFill>
                <a:srgbClr val="00FFFF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zh-CN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43410" name="Line 196"/>
              <p:cNvSpPr>
                <a:spLocks noChangeShapeType="1"/>
              </p:cNvSpPr>
              <p:nvPr/>
            </p:nvSpPr>
            <p:spPr bwMode="auto">
              <a:xfrm rot="5400000">
                <a:off x="1519" y="2568"/>
                <a:ext cx="0" cy="2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43411" name="Line 197"/>
            <p:cNvSpPr>
              <a:spLocks noChangeShapeType="1"/>
            </p:cNvSpPr>
            <p:nvPr/>
          </p:nvSpPr>
          <p:spPr bwMode="auto">
            <a:xfrm rot="5400000">
              <a:off x="5275" y="878"/>
              <a:ext cx="9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12" name="Text Box 198"/>
            <p:cNvSpPr txBox="1">
              <a:spLocks noChangeArrowheads="1"/>
            </p:cNvSpPr>
            <p:nvPr/>
          </p:nvSpPr>
          <p:spPr bwMode="auto">
            <a:xfrm>
              <a:off x="3617" y="1078"/>
              <a:ext cx="35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1</a:t>
              </a:r>
            </a:p>
          </p:txBody>
        </p:sp>
        <p:sp>
          <p:nvSpPr>
            <p:cNvPr id="143413" name="Text Box 199"/>
            <p:cNvSpPr txBox="1">
              <a:spLocks noChangeArrowheads="1"/>
            </p:cNvSpPr>
            <p:nvPr/>
          </p:nvSpPr>
          <p:spPr bwMode="auto">
            <a:xfrm>
              <a:off x="4329" y="380"/>
              <a:ext cx="35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3</a:t>
              </a:r>
            </a:p>
          </p:txBody>
        </p:sp>
        <p:sp>
          <p:nvSpPr>
            <p:cNvPr id="143414" name="Text Box 200"/>
            <p:cNvSpPr txBox="1">
              <a:spLocks noChangeArrowheads="1"/>
            </p:cNvSpPr>
            <p:nvPr/>
          </p:nvSpPr>
          <p:spPr bwMode="auto">
            <a:xfrm>
              <a:off x="5007" y="1052"/>
              <a:ext cx="35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1</a:t>
              </a:r>
            </a:p>
          </p:txBody>
        </p:sp>
        <p:sp>
          <p:nvSpPr>
            <p:cNvPr id="143415" name="Text Box 201"/>
            <p:cNvSpPr txBox="1">
              <a:spLocks noChangeArrowheads="1"/>
            </p:cNvSpPr>
            <p:nvPr/>
          </p:nvSpPr>
          <p:spPr bwMode="auto">
            <a:xfrm>
              <a:off x="4785" y="806"/>
              <a:ext cx="35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8A</a:t>
              </a:r>
            </a:p>
          </p:txBody>
        </p:sp>
        <p:sp>
          <p:nvSpPr>
            <p:cNvPr id="143416" name="Text Box 202"/>
            <p:cNvSpPr txBox="1">
              <a:spLocks noChangeArrowheads="1"/>
            </p:cNvSpPr>
            <p:nvPr/>
          </p:nvSpPr>
          <p:spPr bwMode="auto">
            <a:xfrm>
              <a:off x="4287" y="1310"/>
              <a:ext cx="4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10V</a:t>
              </a:r>
            </a:p>
          </p:txBody>
        </p:sp>
        <p:sp>
          <p:nvSpPr>
            <p:cNvPr id="143417" name="Rectangle 18"/>
            <p:cNvSpPr>
              <a:spLocks noChangeArrowheads="1"/>
            </p:cNvSpPr>
            <p:nvPr/>
          </p:nvSpPr>
          <p:spPr bwMode="auto">
            <a:xfrm rot="-5400000">
              <a:off x="4050" y="965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b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143418" name="Text Box 203"/>
            <p:cNvSpPr txBox="1">
              <a:spLocks noChangeArrowheads="1"/>
            </p:cNvSpPr>
            <p:nvPr/>
          </p:nvSpPr>
          <p:spPr bwMode="auto">
            <a:xfrm>
              <a:off x="4213" y="882"/>
              <a:ext cx="35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2</a:t>
              </a:r>
            </a:p>
          </p:txBody>
        </p:sp>
        <p:sp>
          <p:nvSpPr>
            <p:cNvPr id="143419" name="Text Box 204"/>
            <p:cNvSpPr txBox="1">
              <a:spLocks noChangeArrowheads="1"/>
            </p:cNvSpPr>
            <p:nvPr/>
          </p:nvSpPr>
          <p:spPr bwMode="auto">
            <a:xfrm>
              <a:off x="4157" y="375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I</a:t>
              </a:r>
              <a:r>
                <a:rPr lang="en-US" altLang="zh-CN" sz="1800" baseline="-25000">
                  <a:solidFill>
                    <a:srgbClr val="000000"/>
                  </a:solidFill>
                  <a:ea typeface="楷体_GB2312" pitchFamily="49" charset="-122"/>
                </a:rPr>
                <a:t>3</a:t>
              </a:r>
              <a:endParaRPr lang="en-US" altLang="zh-CN" sz="180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93390" name="AutoShape 206"/>
          <p:cNvSpPr>
            <a:spLocks/>
          </p:cNvSpPr>
          <p:nvPr/>
        </p:nvSpPr>
        <p:spPr bwMode="auto">
          <a:xfrm>
            <a:off x="1027113" y="2727325"/>
            <a:ext cx="207962" cy="1257300"/>
          </a:xfrm>
          <a:prstGeom prst="leftBrace">
            <a:avLst>
              <a:gd name="adj1" fmla="val 50382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b="0">
              <a:ea typeface="楷体_GB2312" pitchFamily="49" charset="-122"/>
            </a:endParaRPr>
          </a:p>
        </p:txBody>
      </p:sp>
      <p:sp>
        <p:nvSpPr>
          <p:cNvPr id="93392" name="AutoShape 208"/>
          <p:cNvSpPr>
            <a:spLocks/>
          </p:cNvSpPr>
          <p:nvPr/>
        </p:nvSpPr>
        <p:spPr bwMode="auto">
          <a:xfrm>
            <a:off x="1662113" y="4410075"/>
            <a:ext cx="207962" cy="704850"/>
          </a:xfrm>
          <a:prstGeom prst="leftBrace">
            <a:avLst>
              <a:gd name="adj1" fmla="val 28244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b="0">
              <a:ea typeface="楷体_GB2312" pitchFamily="49" charset="-122"/>
            </a:endParaRPr>
          </a:p>
        </p:txBody>
      </p:sp>
      <p:sp>
        <p:nvSpPr>
          <p:cNvPr id="93393" name="AutoShape 209"/>
          <p:cNvSpPr>
            <a:spLocks noChangeArrowheads="1"/>
          </p:cNvSpPr>
          <p:nvPr/>
        </p:nvSpPr>
        <p:spPr bwMode="auto">
          <a:xfrm>
            <a:off x="3770313" y="4594225"/>
            <a:ext cx="528637" cy="174625"/>
          </a:xfrm>
          <a:prstGeom prst="rightArrow">
            <a:avLst>
              <a:gd name="adj1" fmla="val 50000"/>
              <a:gd name="adj2" fmla="val 75682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b="0">
              <a:ea typeface="楷体_GB2312" pitchFamily="49" charset="-122"/>
            </a:endParaRPr>
          </a:p>
        </p:txBody>
      </p:sp>
      <p:graphicFrame>
        <p:nvGraphicFramePr>
          <p:cNvPr id="93396" name="Object 212"/>
          <p:cNvGraphicFramePr>
            <a:graphicFrameLocks noChangeAspect="1"/>
          </p:cNvGraphicFramePr>
          <p:nvPr/>
        </p:nvGraphicFramePr>
        <p:xfrm>
          <a:off x="4508500" y="4725988"/>
          <a:ext cx="4425950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2" name="Equation" r:id="rId13" imgW="1790640" imgH="393480" progId="Equation.DSMT4">
                  <p:embed/>
                </p:oleObj>
              </mc:Choice>
              <mc:Fallback>
                <p:oleObj name="Equation" r:id="rId13" imgW="1790640" imgH="393480" progId="Equation.DSMT4">
                  <p:embed/>
                  <p:pic>
                    <p:nvPicPr>
                      <p:cNvPr id="0" name="Object 2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0" y="4725988"/>
                        <a:ext cx="4425950" cy="97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397" name="Object 213"/>
          <p:cNvGraphicFramePr>
            <a:graphicFrameLocks noChangeAspect="1"/>
          </p:cNvGraphicFramePr>
          <p:nvPr/>
        </p:nvGraphicFramePr>
        <p:xfrm>
          <a:off x="960438" y="5645150"/>
          <a:ext cx="4270375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3" name="Equation" r:id="rId15" imgW="1726920" imgH="393480" progId="Equation.DSMT4">
                  <p:embed/>
                </p:oleObj>
              </mc:Choice>
              <mc:Fallback>
                <p:oleObj name="Equation" r:id="rId15" imgW="1726920" imgH="393480" progId="Equation.DSMT4">
                  <p:embed/>
                  <p:pic>
                    <p:nvPicPr>
                      <p:cNvPr id="0" name="Object 2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438" y="5645150"/>
                        <a:ext cx="4270375" cy="97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398" name="AutoShape 214"/>
          <p:cNvSpPr>
            <a:spLocks noChangeArrowheads="1"/>
          </p:cNvSpPr>
          <p:nvPr/>
        </p:nvSpPr>
        <p:spPr bwMode="auto">
          <a:xfrm>
            <a:off x="1014413" y="4676775"/>
            <a:ext cx="528637" cy="174625"/>
          </a:xfrm>
          <a:prstGeom prst="rightArrow">
            <a:avLst>
              <a:gd name="adj1" fmla="val 50000"/>
              <a:gd name="adj2" fmla="val 75682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b="0">
              <a:ea typeface="楷体_GB2312" pitchFamily="49" charset="-122"/>
            </a:endParaRPr>
          </a:p>
        </p:txBody>
      </p:sp>
      <p:graphicFrame>
        <p:nvGraphicFramePr>
          <p:cNvPr id="93399" name="Object 215"/>
          <p:cNvGraphicFramePr>
            <a:graphicFrameLocks noChangeAspect="1"/>
          </p:cNvGraphicFramePr>
          <p:nvPr/>
        </p:nvGraphicFramePr>
        <p:xfrm>
          <a:off x="5937250" y="5632450"/>
          <a:ext cx="2290763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4" name="Equation" r:id="rId17" imgW="927000" imgH="393480" progId="Equation.DSMT4">
                  <p:embed/>
                </p:oleObj>
              </mc:Choice>
              <mc:Fallback>
                <p:oleObj name="Equation" r:id="rId17" imgW="927000" imgH="393480" progId="Equation.DSMT4">
                  <p:embed/>
                  <p:pic>
                    <p:nvPicPr>
                      <p:cNvPr id="0" name="Object 2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7250" y="5632450"/>
                        <a:ext cx="2290763" cy="97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3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3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3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3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3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93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9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3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3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93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9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3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3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9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93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93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93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358" grpId="0" autoUpdateAnimBg="0"/>
      <p:bldP spid="93359" grpId="0" autoUpdateAnimBg="0"/>
      <p:bldP spid="93363" grpId="0" autoUpdateAnimBg="0"/>
      <p:bldP spid="93390" grpId="0" animBg="1"/>
      <p:bldP spid="93392" grpId="0" animBg="1"/>
      <p:bldP spid="93393" grpId="0" animBg="1"/>
      <p:bldP spid="9339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/>
          <p:cNvSpPr txBox="1">
            <a:spLocks noChangeArrowheads="1"/>
          </p:cNvSpPr>
          <p:nvPr/>
        </p:nvSpPr>
        <p:spPr bwMode="auto">
          <a:xfrm>
            <a:off x="955675" y="190500"/>
            <a:ext cx="6581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试列写下图含理想电压源电路的节点电压方程。</a:t>
            </a:r>
          </a:p>
        </p:txBody>
      </p:sp>
      <p:sp>
        <p:nvSpPr>
          <p:cNvPr id="111619" name="Text Box 3"/>
          <p:cNvSpPr txBox="1">
            <a:spLocks noChangeArrowheads="1"/>
          </p:cNvSpPr>
          <p:nvPr/>
        </p:nvSpPr>
        <p:spPr bwMode="auto">
          <a:xfrm>
            <a:off x="34925" y="788988"/>
            <a:ext cx="9153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FF0000"/>
                </a:solidFill>
                <a:sym typeface="Wingdings 2" panose="05020102010507070707" pitchFamily="18" charset="2"/>
              </a:rPr>
              <a:t>方法</a:t>
            </a:r>
            <a:r>
              <a:rPr lang="en-US" altLang="zh-CN">
                <a:solidFill>
                  <a:srgbClr val="FF0000"/>
                </a:solidFill>
                <a:sym typeface="Wingdings 2" panose="05020102010507070707" pitchFamily="18" charset="2"/>
              </a:rPr>
              <a:t>1:</a:t>
            </a:r>
            <a:r>
              <a:rPr lang="zh-CN" altLang="en-US">
                <a:solidFill>
                  <a:srgbClr val="3333FF"/>
                </a:solidFill>
              </a:rPr>
              <a:t>以电压源电流为变量，增加一个节点电压与电压源间的关系</a:t>
            </a:r>
            <a:endParaRPr lang="zh-CN" altLang="en-US"/>
          </a:p>
        </p:txBody>
      </p:sp>
      <p:sp>
        <p:nvSpPr>
          <p:cNvPr id="111620" name="Text Box 4"/>
          <p:cNvSpPr txBox="1">
            <a:spLocks noChangeArrowheads="1"/>
          </p:cNvSpPr>
          <p:nvPr/>
        </p:nvSpPr>
        <p:spPr bwMode="auto">
          <a:xfrm>
            <a:off x="114300" y="3836988"/>
            <a:ext cx="4457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FF0000"/>
                </a:solidFill>
                <a:sym typeface="Wingdings 2" panose="05020102010507070707" pitchFamily="18" charset="2"/>
              </a:rPr>
              <a:t>方法</a:t>
            </a:r>
            <a:r>
              <a:rPr lang="en-US" altLang="zh-CN">
                <a:solidFill>
                  <a:srgbClr val="FF0000"/>
                </a:solidFill>
                <a:sym typeface="Wingdings 2" panose="05020102010507070707" pitchFamily="18" charset="2"/>
              </a:rPr>
              <a:t>2</a:t>
            </a:r>
            <a:r>
              <a:rPr lang="zh-CN" altLang="en-US">
                <a:solidFill>
                  <a:srgbClr val="FF0000"/>
                </a:solidFill>
                <a:sym typeface="Wingdings 2" panose="05020102010507070707" pitchFamily="18" charset="2"/>
              </a:rPr>
              <a:t>： </a:t>
            </a:r>
            <a:r>
              <a:rPr lang="zh-CN" altLang="en-US">
                <a:solidFill>
                  <a:srgbClr val="3333FF"/>
                </a:solidFill>
              </a:rPr>
              <a:t>选择合适的参考点</a:t>
            </a:r>
            <a:endParaRPr lang="zh-CN" altLang="en-US"/>
          </a:p>
        </p:txBody>
      </p:sp>
      <p:grpSp>
        <p:nvGrpSpPr>
          <p:cNvPr id="111695" name="Group 79"/>
          <p:cNvGrpSpPr>
            <a:grpSpLocks/>
          </p:cNvGrpSpPr>
          <p:nvPr/>
        </p:nvGrpSpPr>
        <p:grpSpPr bwMode="auto">
          <a:xfrm>
            <a:off x="533400" y="4400550"/>
            <a:ext cx="3429000" cy="2305050"/>
            <a:chOff x="336" y="2772"/>
            <a:chExt cx="2160" cy="1452"/>
          </a:xfrm>
        </p:grpSpPr>
        <p:sp>
          <p:nvSpPr>
            <p:cNvPr id="111622" name="Rectangle 6"/>
            <p:cNvSpPr>
              <a:spLocks noChangeArrowheads="1"/>
            </p:cNvSpPr>
            <p:nvPr/>
          </p:nvSpPr>
          <p:spPr bwMode="auto">
            <a:xfrm rot="2700000">
              <a:off x="1404" y="3108"/>
              <a:ext cx="720" cy="7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23" name="Line 7"/>
            <p:cNvSpPr>
              <a:spLocks noChangeShapeType="1"/>
            </p:cNvSpPr>
            <p:nvPr/>
          </p:nvSpPr>
          <p:spPr bwMode="auto">
            <a:xfrm>
              <a:off x="1260" y="3468"/>
              <a:ext cx="10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24" name="Rectangle 8"/>
            <p:cNvSpPr>
              <a:spLocks noChangeArrowheads="1"/>
            </p:cNvSpPr>
            <p:nvPr/>
          </p:nvSpPr>
          <p:spPr bwMode="auto">
            <a:xfrm rot="2700000">
              <a:off x="1452" y="3072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1625" name="Rectangle 9"/>
            <p:cNvSpPr>
              <a:spLocks noChangeArrowheads="1"/>
            </p:cNvSpPr>
            <p:nvPr/>
          </p:nvSpPr>
          <p:spPr bwMode="auto">
            <a:xfrm rot="-2700000">
              <a:off x="1944" y="3060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1626" name="Rectangle 10"/>
            <p:cNvSpPr>
              <a:spLocks noChangeArrowheads="1"/>
            </p:cNvSpPr>
            <p:nvPr/>
          </p:nvSpPr>
          <p:spPr bwMode="auto">
            <a:xfrm rot="-2700000">
              <a:off x="1452" y="3576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1627" name="Rectangle 11"/>
            <p:cNvSpPr>
              <a:spLocks noChangeArrowheads="1"/>
            </p:cNvSpPr>
            <p:nvPr/>
          </p:nvSpPr>
          <p:spPr bwMode="auto">
            <a:xfrm rot="-5400000">
              <a:off x="1728" y="3324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1628" name="Text Box 12"/>
            <p:cNvSpPr txBox="1">
              <a:spLocks noChangeArrowheads="1"/>
            </p:cNvSpPr>
            <p:nvPr/>
          </p:nvSpPr>
          <p:spPr bwMode="auto">
            <a:xfrm>
              <a:off x="1596" y="3132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G</a:t>
              </a:r>
              <a:r>
                <a:rPr lang="en-US" altLang="zh-CN" baseline="-25000"/>
                <a:t>3</a:t>
              </a:r>
              <a:endParaRPr lang="en-US" altLang="zh-CN"/>
            </a:p>
          </p:txBody>
        </p:sp>
        <p:grpSp>
          <p:nvGrpSpPr>
            <p:cNvPr id="111629" name="Group 13"/>
            <p:cNvGrpSpPr>
              <a:grpSpLocks/>
            </p:cNvGrpSpPr>
            <p:nvPr/>
          </p:nvGrpSpPr>
          <p:grpSpPr bwMode="auto">
            <a:xfrm>
              <a:off x="1632" y="4104"/>
              <a:ext cx="261" cy="120"/>
              <a:chOff x="720" y="1824"/>
              <a:chExt cx="261" cy="120"/>
            </a:xfrm>
          </p:grpSpPr>
          <p:sp>
            <p:nvSpPr>
              <p:cNvPr id="111630" name="Line 14"/>
              <p:cNvSpPr>
                <a:spLocks noChangeShapeType="1"/>
              </p:cNvSpPr>
              <p:nvPr/>
            </p:nvSpPr>
            <p:spPr bwMode="auto">
              <a:xfrm>
                <a:off x="720" y="1824"/>
                <a:ext cx="261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11631" name="Line 15"/>
              <p:cNvSpPr>
                <a:spLocks noChangeShapeType="1"/>
              </p:cNvSpPr>
              <p:nvPr/>
            </p:nvSpPr>
            <p:spPr bwMode="auto">
              <a:xfrm>
                <a:off x="778" y="1883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11632" name="Line 16"/>
              <p:cNvSpPr>
                <a:spLocks noChangeShapeType="1"/>
              </p:cNvSpPr>
              <p:nvPr/>
            </p:nvSpPr>
            <p:spPr bwMode="auto">
              <a:xfrm>
                <a:off x="802" y="1944"/>
                <a:ext cx="86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11633" name="Text Box 17"/>
            <p:cNvSpPr txBox="1">
              <a:spLocks noChangeArrowheads="1"/>
            </p:cNvSpPr>
            <p:nvPr/>
          </p:nvSpPr>
          <p:spPr bwMode="auto">
            <a:xfrm>
              <a:off x="1164" y="2964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G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sp>
          <p:nvSpPr>
            <p:cNvPr id="111634" name="Text Box 18"/>
            <p:cNvSpPr txBox="1">
              <a:spLocks noChangeArrowheads="1"/>
            </p:cNvSpPr>
            <p:nvPr/>
          </p:nvSpPr>
          <p:spPr bwMode="auto">
            <a:xfrm>
              <a:off x="1229" y="3684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G</a:t>
              </a:r>
              <a:r>
                <a:rPr lang="en-US" altLang="zh-CN" baseline="-25000"/>
                <a:t>4</a:t>
              </a:r>
              <a:endParaRPr lang="en-US" altLang="zh-CN"/>
            </a:p>
          </p:txBody>
        </p:sp>
        <p:sp>
          <p:nvSpPr>
            <p:cNvPr id="111635" name="Text Box 19"/>
            <p:cNvSpPr txBox="1">
              <a:spLocks noChangeArrowheads="1"/>
            </p:cNvSpPr>
            <p:nvPr/>
          </p:nvSpPr>
          <p:spPr bwMode="auto">
            <a:xfrm>
              <a:off x="2028" y="3684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G</a:t>
              </a:r>
              <a:r>
                <a:rPr lang="en-US" altLang="zh-CN" baseline="-25000"/>
                <a:t>5</a:t>
              </a:r>
              <a:endParaRPr lang="en-US" altLang="zh-CN"/>
            </a:p>
          </p:txBody>
        </p:sp>
        <p:sp>
          <p:nvSpPr>
            <p:cNvPr id="111636" name="Text Box 20"/>
            <p:cNvSpPr txBox="1">
              <a:spLocks noChangeArrowheads="1"/>
            </p:cNvSpPr>
            <p:nvPr/>
          </p:nvSpPr>
          <p:spPr bwMode="auto">
            <a:xfrm>
              <a:off x="1997" y="2964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G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111637" name="Rectangle 21"/>
            <p:cNvSpPr>
              <a:spLocks noChangeArrowheads="1"/>
            </p:cNvSpPr>
            <p:nvPr/>
          </p:nvSpPr>
          <p:spPr bwMode="auto">
            <a:xfrm rot="2700000">
              <a:off x="1956" y="3576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1638" name="Line 22"/>
            <p:cNvSpPr>
              <a:spLocks noChangeShapeType="1"/>
            </p:cNvSpPr>
            <p:nvPr/>
          </p:nvSpPr>
          <p:spPr bwMode="auto">
            <a:xfrm flipH="1">
              <a:off x="804" y="3972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39" name="Line 23"/>
            <p:cNvSpPr>
              <a:spLocks noChangeShapeType="1"/>
            </p:cNvSpPr>
            <p:nvPr/>
          </p:nvSpPr>
          <p:spPr bwMode="auto">
            <a:xfrm flipH="1">
              <a:off x="804" y="2964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40" name="Line 24"/>
            <p:cNvSpPr>
              <a:spLocks noChangeShapeType="1"/>
            </p:cNvSpPr>
            <p:nvPr/>
          </p:nvSpPr>
          <p:spPr bwMode="auto">
            <a:xfrm>
              <a:off x="804" y="2964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41" name="Oval 25"/>
            <p:cNvSpPr>
              <a:spLocks noChangeArrowheads="1"/>
            </p:cNvSpPr>
            <p:nvPr/>
          </p:nvSpPr>
          <p:spPr bwMode="auto">
            <a:xfrm>
              <a:off x="657" y="3340"/>
              <a:ext cx="288" cy="28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1642" name="Text Box 26"/>
            <p:cNvSpPr txBox="1">
              <a:spLocks noChangeArrowheads="1"/>
            </p:cNvSpPr>
            <p:nvPr/>
          </p:nvSpPr>
          <p:spPr bwMode="auto">
            <a:xfrm>
              <a:off x="528" y="310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+</a:t>
              </a:r>
            </a:p>
          </p:txBody>
        </p:sp>
        <p:sp>
          <p:nvSpPr>
            <p:cNvPr id="111643" name="Text Box 27"/>
            <p:cNvSpPr txBox="1">
              <a:spLocks noChangeArrowheads="1"/>
            </p:cNvSpPr>
            <p:nvPr/>
          </p:nvSpPr>
          <p:spPr bwMode="auto">
            <a:xfrm>
              <a:off x="541" y="343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tx2"/>
                  </a:solidFill>
                </a:rPr>
                <a:t>_</a:t>
              </a:r>
            </a:p>
          </p:txBody>
        </p:sp>
        <p:sp>
          <p:nvSpPr>
            <p:cNvPr id="111644" name="Line 28"/>
            <p:cNvSpPr>
              <a:spLocks noChangeShapeType="1"/>
            </p:cNvSpPr>
            <p:nvPr/>
          </p:nvSpPr>
          <p:spPr bwMode="auto">
            <a:xfrm flipH="1">
              <a:off x="804" y="3108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45" name="Text Box 29"/>
            <p:cNvSpPr txBox="1">
              <a:spLocks noChangeArrowheads="1"/>
            </p:cNvSpPr>
            <p:nvPr/>
          </p:nvSpPr>
          <p:spPr bwMode="auto">
            <a:xfrm>
              <a:off x="336" y="334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 i="1"/>
                <a:t>Us</a:t>
              </a:r>
              <a:endParaRPr lang="en-US" altLang="zh-CN"/>
            </a:p>
          </p:txBody>
        </p:sp>
        <p:sp>
          <p:nvSpPr>
            <p:cNvPr id="111646" name="AutoShape 30"/>
            <p:cNvSpPr>
              <a:spLocks noChangeArrowheads="1"/>
            </p:cNvSpPr>
            <p:nvPr/>
          </p:nvSpPr>
          <p:spPr bwMode="auto">
            <a:xfrm>
              <a:off x="1092" y="3396"/>
              <a:ext cx="144" cy="144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altLang="zh-CN" sz="160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11647" name="AutoShape 31"/>
            <p:cNvSpPr>
              <a:spLocks noChangeArrowheads="1"/>
            </p:cNvSpPr>
            <p:nvPr/>
          </p:nvSpPr>
          <p:spPr bwMode="auto">
            <a:xfrm>
              <a:off x="2352" y="3396"/>
              <a:ext cx="144" cy="144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altLang="zh-CN" sz="1600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111648" name="AutoShape 32"/>
            <p:cNvSpPr>
              <a:spLocks noChangeArrowheads="1"/>
            </p:cNvSpPr>
            <p:nvPr/>
          </p:nvSpPr>
          <p:spPr bwMode="auto">
            <a:xfrm>
              <a:off x="1764" y="2772"/>
              <a:ext cx="144" cy="144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altLang="zh-CN" sz="160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11649" name="Line 33"/>
            <p:cNvSpPr>
              <a:spLocks noChangeShapeType="1"/>
            </p:cNvSpPr>
            <p:nvPr/>
          </p:nvSpPr>
          <p:spPr bwMode="auto">
            <a:xfrm>
              <a:off x="1764" y="39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11650" name="Text Box 34"/>
          <p:cNvSpPr txBox="1">
            <a:spLocks noChangeArrowheads="1"/>
          </p:cNvSpPr>
          <p:nvPr/>
        </p:nvSpPr>
        <p:spPr bwMode="auto">
          <a:xfrm>
            <a:off x="4438650" y="1371600"/>
            <a:ext cx="3517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/>
              <a:t>(</a:t>
            </a:r>
            <a:r>
              <a:rPr lang="en-US" altLang="zh-CN" i="1"/>
              <a:t>G</a:t>
            </a:r>
            <a:r>
              <a:rPr lang="en-US" altLang="zh-CN" baseline="-25000"/>
              <a:t>1</a:t>
            </a:r>
            <a:r>
              <a:rPr lang="en-US" altLang="zh-CN"/>
              <a:t>+</a:t>
            </a:r>
            <a:r>
              <a:rPr lang="en-US" altLang="zh-CN" i="1"/>
              <a:t>G</a:t>
            </a:r>
            <a:r>
              <a:rPr lang="en-US" altLang="zh-CN" baseline="-25000"/>
              <a:t>2</a:t>
            </a:r>
            <a:r>
              <a:rPr lang="en-US" altLang="zh-CN"/>
              <a:t>)</a:t>
            </a:r>
            <a:r>
              <a:rPr lang="en-US" altLang="zh-CN" i="1"/>
              <a:t>U</a:t>
            </a:r>
            <a:r>
              <a:rPr lang="en-US" altLang="zh-CN" baseline="-25000"/>
              <a:t>1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G</a:t>
            </a:r>
            <a:r>
              <a:rPr lang="en-US" altLang="zh-CN" baseline="-25000"/>
              <a:t>1</a:t>
            </a:r>
            <a:r>
              <a:rPr lang="en-US" altLang="zh-CN" i="1"/>
              <a:t>U</a:t>
            </a:r>
            <a:r>
              <a:rPr lang="en-US" altLang="zh-CN" baseline="-25000"/>
              <a:t>2</a:t>
            </a:r>
            <a:r>
              <a:rPr lang="en-US" altLang="zh-CN" i="1"/>
              <a:t> </a:t>
            </a:r>
            <a:r>
              <a:rPr lang="en-US" altLang="zh-CN"/>
              <a:t>=I</a:t>
            </a:r>
          </a:p>
        </p:txBody>
      </p:sp>
      <p:sp>
        <p:nvSpPr>
          <p:cNvPr id="111651" name="Text Box 35"/>
          <p:cNvSpPr txBox="1">
            <a:spLocks noChangeArrowheads="1"/>
          </p:cNvSpPr>
          <p:nvPr/>
        </p:nvSpPr>
        <p:spPr bwMode="auto">
          <a:xfrm>
            <a:off x="4438650" y="1828800"/>
            <a:ext cx="4705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G</a:t>
            </a:r>
            <a:r>
              <a:rPr lang="en-US" altLang="zh-CN" baseline="-25000"/>
              <a:t>1</a:t>
            </a:r>
            <a:r>
              <a:rPr lang="en-US" altLang="zh-CN" i="1"/>
              <a:t>U</a:t>
            </a:r>
            <a:r>
              <a:rPr lang="en-US" altLang="zh-CN" baseline="-25000"/>
              <a:t>1</a:t>
            </a:r>
            <a:r>
              <a:rPr lang="en-US" altLang="zh-CN"/>
              <a:t>+(</a:t>
            </a:r>
            <a:r>
              <a:rPr lang="en-US" altLang="zh-CN" i="1"/>
              <a:t>G</a:t>
            </a:r>
            <a:r>
              <a:rPr lang="en-US" altLang="zh-CN" baseline="-25000"/>
              <a:t>1 </a:t>
            </a:r>
            <a:r>
              <a:rPr lang="en-US" altLang="zh-CN"/>
              <a:t>+</a:t>
            </a:r>
            <a:r>
              <a:rPr lang="en-US" altLang="zh-CN" i="1"/>
              <a:t>G</a:t>
            </a:r>
            <a:r>
              <a:rPr lang="en-US" altLang="zh-CN" baseline="-25000"/>
              <a:t>3 </a:t>
            </a:r>
            <a:r>
              <a:rPr lang="en-US" altLang="zh-CN"/>
              <a:t>+ </a:t>
            </a:r>
            <a:r>
              <a:rPr lang="en-US" altLang="zh-CN" i="1"/>
              <a:t>G</a:t>
            </a:r>
            <a:r>
              <a:rPr lang="en-US" altLang="zh-CN" baseline="-25000"/>
              <a:t>4</a:t>
            </a:r>
            <a:r>
              <a:rPr lang="en-US" altLang="zh-CN"/>
              <a:t>)</a:t>
            </a:r>
            <a:r>
              <a:rPr lang="en-US" altLang="zh-CN" i="1"/>
              <a:t>U</a:t>
            </a:r>
            <a:r>
              <a:rPr lang="en-US" altLang="zh-CN" baseline="-25000"/>
              <a:t>2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G</a:t>
            </a:r>
            <a:r>
              <a:rPr lang="en-US" altLang="zh-CN" baseline="-25000"/>
              <a:t>4</a:t>
            </a:r>
            <a:r>
              <a:rPr lang="en-US" altLang="zh-CN" i="1"/>
              <a:t>U</a:t>
            </a:r>
            <a:r>
              <a:rPr lang="en-US" altLang="zh-CN" baseline="-25000"/>
              <a:t>3</a:t>
            </a:r>
            <a:r>
              <a:rPr lang="en-US" altLang="zh-CN" i="1"/>
              <a:t> </a:t>
            </a:r>
            <a:r>
              <a:rPr lang="en-US" altLang="zh-CN"/>
              <a:t>=0</a:t>
            </a:r>
          </a:p>
        </p:txBody>
      </p:sp>
      <p:sp>
        <p:nvSpPr>
          <p:cNvPr id="111652" name="Text Box 36"/>
          <p:cNvSpPr txBox="1">
            <a:spLocks noChangeArrowheads="1"/>
          </p:cNvSpPr>
          <p:nvPr/>
        </p:nvSpPr>
        <p:spPr bwMode="auto">
          <a:xfrm>
            <a:off x="4438650" y="2286000"/>
            <a:ext cx="3373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G</a:t>
            </a:r>
            <a:r>
              <a:rPr lang="en-US" altLang="zh-CN" baseline="-25000"/>
              <a:t>4</a:t>
            </a:r>
            <a:r>
              <a:rPr lang="en-US" altLang="zh-CN" i="1"/>
              <a:t>U</a:t>
            </a:r>
            <a:r>
              <a:rPr lang="en-US" altLang="zh-CN" baseline="-25000"/>
              <a:t>2</a:t>
            </a:r>
            <a:r>
              <a:rPr lang="en-US" altLang="zh-CN"/>
              <a:t>+(</a:t>
            </a:r>
            <a:r>
              <a:rPr lang="en-US" altLang="zh-CN" i="1"/>
              <a:t>G</a:t>
            </a:r>
            <a:r>
              <a:rPr lang="en-US" altLang="zh-CN" baseline="-25000"/>
              <a:t>4</a:t>
            </a:r>
            <a:r>
              <a:rPr lang="en-US" altLang="zh-CN"/>
              <a:t>+</a:t>
            </a:r>
            <a:r>
              <a:rPr lang="en-US" altLang="zh-CN" i="1"/>
              <a:t>G</a:t>
            </a:r>
            <a:r>
              <a:rPr lang="en-US" altLang="zh-CN" baseline="-25000"/>
              <a:t>5</a:t>
            </a:r>
            <a:r>
              <a:rPr lang="en-US" altLang="zh-CN"/>
              <a:t>)</a:t>
            </a:r>
            <a:r>
              <a:rPr lang="en-US" altLang="zh-CN" i="1"/>
              <a:t>U</a:t>
            </a:r>
            <a:r>
              <a:rPr lang="en-US" altLang="zh-CN" baseline="-25000"/>
              <a:t>3</a:t>
            </a:r>
            <a:r>
              <a:rPr lang="en-US" altLang="zh-CN" i="1"/>
              <a:t> </a:t>
            </a:r>
            <a:r>
              <a:rPr lang="en-US" altLang="zh-CN"/>
              <a:t>= -I</a:t>
            </a:r>
          </a:p>
        </p:txBody>
      </p:sp>
      <p:sp>
        <p:nvSpPr>
          <p:cNvPr id="111653" name="Text Box 37"/>
          <p:cNvSpPr txBox="1">
            <a:spLocks noChangeArrowheads="1"/>
          </p:cNvSpPr>
          <p:nvPr/>
        </p:nvSpPr>
        <p:spPr bwMode="auto">
          <a:xfrm>
            <a:off x="4438650" y="27432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 i="1"/>
              <a:t>U</a:t>
            </a:r>
            <a:r>
              <a:rPr lang="en-US" altLang="zh-CN" baseline="-25000"/>
              <a:t>1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U</a:t>
            </a:r>
            <a:r>
              <a:rPr lang="en-US" altLang="zh-CN" baseline="-25000"/>
              <a:t>3 </a:t>
            </a:r>
            <a:r>
              <a:rPr lang="en-US" altLang="zh-CN"/>
              <a:t>= </a:t>
            </a:r>
            <a:r>
              <a:rPr lang="en-US" altLang="zh-CN" i="1"/>
              <a:t>U</a:t>
            </a:r>
            <a:r>
              <a:rPr lang="en-US" altLang="zh-CN" baseline="-25000"/>
              <a:t>S</a:t>
            </a:r>
            <a:endParaRPr lang="en-US" altLang="zh-CN"/>
          </a:p>
        </p:txBody>
      </p:sp>
      <p:sp>
        <p:nvSpPr>
          <p:cNvPr id="111654" name="AutoShape 38"/>
          <p:cNvSpPr>
            <a:spLocks/>
          </p:cNvSpPr>
          <p:nvPr/>
        </p:nvSpPr>
        <p:spPr bwMode="auto">
          <a:xfrm>
            <a:off x="4210050" y="1524000"/>
            <a:ext cx="228600" cy="1524000"/>
          </a:xfrm>
          <a:prstGeom prst="leftBrace">
            <a:avLst>
              <a:gd name="adj1" fmla="val 555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1655" name="Text Box 39"/>
          <p:cNvSpPr txBox="1">
            <a:spLocks noChangeArrowheads="1"/>
          </p:cNvSpPr>
          <p:nvPr/>
        </p:nvSpPr>
        <p:spPr bwMode="auto">
          <a:xfrm>
            <a:off x="4483100" y="4457700"/>
            <a:ext cx="1089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i="1"/>
              <a:t>U</a:t>
            </a:r>
            <a:r>
              <a:rPr lang="en-US" altLang="zh-CN" baseline="-25000"/>
              <a:t>1</a:t>
            </a:r>
            <a:r>
              <a:rPr lang="en-US" altLang="zh-CN"/>
              <a:t>= </a:t>
            </a:r>
            <a:r>
              <a:rPr lang="en-US" altLang="zh-CN" i="1"/>
              <a:t>U</a:t>
            </a:r>
            <a:r>
              <a:rPr lang="en-US" altLang="zh-CN" baseline="-25000"/>
              <a:t>S</a:t>
            </a:r>
            <a:endParaRPr lang="en-US" altLang="zh-CN"/>
          </a:p>
        </p:txBody>
      </p:sp>
      <p:sp>
        <p:nvSpPr>
          <p:cNvPr id="111656" name="Text Box 40"/>
          <p:cNvSpPr txBox="1">
            <a:spLocks noChangeArrowheads="1"/>
          </p:cNvSpPr>
          <p:nvPr/>
        </p:nvSpPr>
        <p:spPr bwMode="auto">
          <a:xfrm>
            <a:off x="4445000" y="5010150"/>
            <a:ext cx="469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G</a:t>
            </a:r>
            <a:r>
              <a:rPr lang="en-US" altLang="zh-CN" baseline="-25000"/>
              <a:t>1</a:t>
            </a:r>
            <a:r>
              <a:rPr lang="en-US" altLang="zh-CN" i="1"/>
              <a:t>U</a:t>
            </a:r>
            <a:r>
              <a:rPr lang="en-US" altLang="zh-CN" baseline="-25000"/>
              <a:t>1</a:t>
            </a:r>
            <a:r>
              <a:rPr lang="en-US" altLang="zh-CN"/>
              <a:t>+(</a:t>
            </a:r>
            <a:r>
              <a:rPr lang="en-US" altLang="zh-CN" i="1"/>
              <a:t>G</a:t>
            </a:r>
            <a:r>
              <a:rPr lang="en-US" altLang="zh-CN" baseline="-25000"/>
              <a:t>1</a:t>
            </a:r>
            <a:r>
              <a:rPr lang="en-US" altLang="zh-CN"/>
              <a:t>+</a:t>
            </a:r>
            <a:r>
              <a:rPr lang="en-US" altLang="zh-CN" i="1"/>
              <a:t>G</a:t>
            </a:r>
            <a:r>
              <a:rPr lang="en-US" altLang="zh-CN" baseline="-25000"/>
              <a:t>3</a:t>
            </a:r>
            <a:r>
              <a:rPr lang="en-US" altLang="zh-CN"/>
              <a:t>+</a:t>
            </a:r>
            <a:r>
              <a:rPr lang="en-US" altLang="zh-CN" i="1"/>
              <a:t>G</a:t>
            </a:r>
            <a:r>
              <a:rPr lang="en-US" altLang="zh-CN" baseline="-25000"/>
              <a:t>4</a:t>
            </a:r>
            <a:r>
              <a:rPr lang="en-US" altLang="zh-CN"/>
              <a:t>)</a:t>
            </a:r>
            <a:r>
              <a:rPr lang="en-US" altLang="zh-CN" i="1"/>
              <a:t>U</a:t>
            </a:r>
            <a:r>
              <a:rPr lang="en-US" altLang="zh-CN" baseline="-25000"/>
              <a:t>2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 </a:t>
            </a:r>
            <a:r>
              <a:rPr lang="en-US" altLang="zh-CN" i="1"/>
              <a:t>G</a:t>
            </a:r>
            <a:r>
              <a:rPr lang="en-US" altLang="zh-CN" baseline="-25000"/>
              <a:t>3</a:t>
            </a:r>
            <a:r>
              <a:rPr lang="en-US" altLang="zh-CN" i="1"/>
              <a:t>U</a:t>
            </a:r>
            <a:r>
              <a:rPr lang="en-US" altLang="zh-CN" baseline="-25000"/>
              <a:t>3</a:t>
            </a:r>
            <a:r>
              <a:rPr lang="en-US" altLang="zh-CN" i="1"/>
              <a:t> </a:t>
            </a:r>
            <a:r>
              <a:rPr lang="en-US" altLang="zh-CN"/>
              <a:t>=0</a:t>
            </a:r>
          </a:p>
        </p:txBody>
      </p:sp>
      <p:grpSp>
        <p:nvGrpSpPr>
          <p:cNvPr id="111693" name="Group 77"/>
          <p:cNvGrpSpPr>
            <a:grpSpLocks/>
          </p:cNvGrpSpPr>
          <p:nvPr/>
        </p:nvGrpSpPr>
        <p:grpSpPr bwMode="auto">
          <a:xfrm>
            <a:off x="1714500" y="1676400"/>
            <a:ext cx="2171700" cy="1600200"/>
            <a:chOff x="1080" y="1056"/>
            <a:chExt cx="1368" cy="1008"/>
          </a:xfrm>
        </p:grpSpPr>
        <p:sp>
          <p:nvSpPr>
            <p:cNvPr id="111660" name="Rectangle 44"/>
            <p:cNvSpPr>
              <a:spLocks noChangeArrowheads="1"/>
            </p:cNvSpPr>
            <p:nvPr/>
          </p:nvSpPr>
          <p:spPr bwMode="auto">
            <a:xfrm rot="2700000">
              <a:off x="1320" y="1200"/>
              <a:ext cx="720" cy="7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61" name="Line 45"/>
            <p:cNvSpPr>
              <a:spLocks noChangeShapeType="1"/>
            </p:cNvSpPr>
            <p:nvPr/>
          </p:nvSpPr>
          <p:spPr bwMode="auto">
            <a:xfrm>
              <a:off x="1176" y="1560"/>
              <a:ext cx="10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62" name="Rectangle 46"/>
            <p:cNvSpPr>
              <a:spLocks noChangeArrowheads="1"/>
            </p:cNvSpPr>
            <p:nvPr/>
          </p:nvSpPr>
          <p:spPr bwMode="auto">
            <a:xfrm rot="2700000">
              <a:off x="1368" y="1164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1663" name="Rectangle 47"/>
            <p:cNvSpPr>
              <a:spLocks noChangeArrowheads="1"/>
            </p:cNvSpPr>
            <p:nvPr/>
          </p:nvSpPr>
          <p:spPr bwMode="auto">
            <a:xfrm rot="-2700000">
              <a:off x="1860" y="1152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1664" name="Rectangle 48"/>
            <p:cNvSpPr>
              <a:spLocks noChangeArrowheads="1"/>
            </p:cNvSpPr>
            <p:nvPr/>
          </p:nvSpPr>
          <p:spPr bwMode="auto">
            <a:xfrm rot="-2700000">
              <a:off x="1368" y="166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1665" name="Rectangle 49"/>
            <p:cNvSpPr>
              <a:spLocks noChangeArrowheads="1"/>
            </p:cNvSpPr>
            <p:nvPr/>
          </p:nvSpPr>
          <p:spPr bwMode="auto">
            <a:xfrm rot="-5400000">
              <a:off x="1644" y="1416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1666" name="Text Box 50"/>
            <p:cNvSpPr txBox="1">
              <a:spLocks noChangeArrowheads="1"/>
            </p:cNvSpPr>
            <p:nvPr/>
          </p:nvSpPr>
          <p:spPr bwMode="auto">
            <a:xfrm>
              <a:off x="1512" y="1224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G</a:t>
              </a:r>
              <a:r>
                <a:rPr lang="en-US" altLang="zh-CN" baseline="-25000"/>
                <a:t>3</a:t>
              </a:r>
              <a:endParaRPr lang="en-US" altLang="zh-CN"/>
            </a:p>
          </p:txBody>
        </p:sp>
        <p:grpSp>
          <p:nvGrpSpPr>
            <p:cNvPr id="111667" name="Group 51"/>
            <p:cNvGrpSpPr>
              <a:grpSpLocks/>
            </p:cNvGrpSpPr>
            <p:nvPr/>
          </p:nvGrpSpPr>
          <p:grpSpPr bwMode="auto">
            <a:xfrm rot="-5400000">
              <a:off x="2257" y="1499"/>
              <a:ext cx="261" cy="120"/>
              <a:chOff x="720" y="1824"/>
              <a:chExt cx="261" cy="120"/>
            </a:xfrm>
          </p:grpSpPr>
          <p:sp>
            <p:nvSpPr>
              <p:cNvPr id="111668" name="Line 52"/>
              <p:cNvSpPr>
                <a:spLocks noChangeShapeType="1"/>
              </p:cNvSpPr>
              <p:nvPr/>
            </p:nvSpPr>
            <p:spPr bwMode="auto">
              <a:xfrm>
                <a:off x="720" y="1824"/>
                <a:ext cx="261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11669" name="Line 53"/>
              <p:cNvSpPr>
                <a:spLocks noChangeShapeType="1"/>
              </p:cNvSpPr>
              <p:nvPr/>
            </p:nvSpPr>
            <p:spPr bwMode="auto">
              <a:xfrm>
                <a:off x="778" y="1883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11670" name="Line 54"/>
              <p:cNvSpPr>
                <a:spLocks noChangeShapeType="1"/>
              </p:cNvSpPr>
              <p:nvPr/>
            </p:nvSpPr>
            <p:spPr bwMode="auto">
              <a:xfrm>
                <a:off x="802" y="1944"/>
                <a:ext cx="86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11671" name="Line 55"/>
            <p:cNvSpPr>
              <a:spLocks noChangeShapeType="1"/>
            </p:cNvSpPr>
            <p:nvPr/>
          </p:nvSpPr>
          <p:spPr bwMode="auto">
            <a:xfrm>
              <a:off x="2184" y="15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672" name="Text Box 56"/>
            <p:cNvSpPr txBox="1">
              <a:spLocks noChangeArrowheads="1"/>
            </p:cNvSpPr>
            <p:nvPr/>
          </p:nvSpPr>
          <p:spPr bwMode="auto">
            <a:xfrm>
              <a:off x="1080" y="1056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G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sp>
          <p:nvSpPr>
            <p:cNvPr id="111673" name="Text Box 57"/>
            <p:cNvSpPr txBox="1">
              <a:spLocks noChangeArrowheads="1"/>
            </p:cNvSpPr>
            <p:nvPr/>
          </p:nvSpPr>
          <p:spPr bwMode="auto">
            <a:xfrm>
              <a:off x="1145" y="1776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G</a:t>
              </a:r>
              <a:r>
                <a:rPr lang="en-US" altLang="zh-CN" baseline="-25000"/>
                <a:t>4</a:t>
              </a:r>
              <a:endParaRPr lang="en-US" altLang="zh-CN"/>
            </a:p>
          </p:txBody>
        </p:sp>
        <p:sp>
          <p:nvSpPr>
            <p:cNvPr id="111674" name="Text Box 58"/>
            <p:cNvSpPr txBox="1">
              <a:spLocks noChangeArrowheads="1"/>
            </p:cNvSpPr>
            <p:nvPr/>
          </p:nvSpPr>
          <p:spPr bwMode="auto">
            <a:xfrm>
              <a:off x="1944" y="1776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G</a:t>
              </a:r>
              <a:r>
                <a:rPr lang="en-US" altLang="zh-CN" baseline="-25000"/>
                <a:t>5</a:t>
              </a:r>
              <a:endParaRPr lang="en-US" altLang="zh-CN"/>
            </a:p>
          </p:txBody>
        </p:sp>
        <p:sp>
          <p:nvSpPr>
            <p:cNvPr id="111675" name="Text Box 59"/>
            <p:cNvSpPr txBox="1">
              <a:spLocks noChangeArrowheads="1"/>
            </p:cNvSpPr>
            <p:nvPr/>
          </p:nvSpPr>
          <p:spPr bwMode="auto">
            <a:xfrm>
              <a:off x="1913" y="1056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G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111676" name="Rectangle 60"/>
            <p:cNvSpPr>
              <a:spLocks noChangeArrowheads="1"/>
            </p:cNvSpPr>
            <p:nvPr/>
          </p:nvSpPr>
          <p:spPr bwMode="auto">
            <a:xfrm rot="2700000">
              <a:off x="1872" y="166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111677" name="Line 61"/>
          <p:cNvSpPr>
            <a:spLocks noChangeShapeType="1"/>
          </p:cNvSpPr>
          <p:nvPr/>
        </p:nvSpPr>
        <p:spPr bwMode="auto">
          <a:xfrm flipH="1">
            <a:off x="1143000" y="3276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1678" name="Line 62"/>
          <p:cNvSpPr>
            <a:spLocks noChangeShapeType="1"/>
          </p:cNvSpPr>
          <p:nvPr/>
        </p:nvSpPr>
        <p:spPr bwMode="auto">
          <a:xfrm flipH="1">
            <a:off x="1143000" y="16764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1679" name="Line 63"/>
          <p:cNvSpPr>
            <a:spLocks noChangeShapeType="1"/>
          </p:cNvSpPr>
          <p:nvPr/>
        </p:nvSpPr>
        <p:spPr bwMode="auto">
          <a:xfrm>
            <a:off x="1143000" y="16764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1680" name="Oval 64"/>
          <p:cNvSpPr>
            <a:spLocks noChangeArrowheads="1"/>
          </p:cNvSpPr>
          <p:nvPr/>
        </p:nvSpPr>
        <p:spPr bwMode="auto">
          <a:xfrm>
            <a:off x="909638" y="2273300"/>
            <a:ext cx="457200" cy="457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11681" name="Text Box 65"/>
          <p:cNvSpPr txBox="1">
            <a:spLocks noChangeArrowheads="1"/>
          </p:cNvSpPr>
          <p:nvPr/>
        </p:nvSpPr>
        <p:spPr bwMode="auto">
          <a:xfrm>
            <a:off x="704850" y="1905000"/>
            <a:ext cx="357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827E4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chemeClr val="tx2"/>
                </a:solidFill>
              </a:rPr>
              <a:t>+</a:t>
            </a:r>
          </a:p>
        </p:txBody>
      </p:sp>
      <p:sp>
        <p:nvSpPr>
          <p:cNvPr id="111682" name="Text Box 66"/>
          <p:cNvSpPr txBox="1">
            <a:spLocks noChangeArrowheads="1"/>
          </p:cNvSpPr>
          <p:nvPr/>
        </p:nvSpPr>
        <p:spPr bwMode="auto">
          <a:xfrm>
            <a:off x="725488" y="24257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827E4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chemeClr val="tx2"/>
                </a:solidFill>
              </a:rPr>
              <a:t>_</a:t>
            </a:r>
          </a:p>
        </p:txBody>
      </p:sp>
      <p:sp>
        <p:nvSpPr>
          <p:cNvPr id="111683" name="Line 67"/>
          <p:cNvSpPr>
            <a:spLocks noChangeShapeType="1"/>
          </p:cNvSpPr>
          <p:nvPr/>
        </p:nvSpPr>
        <p:spPr bwMode="auto">
          <a:xfrm flipH="1">
            <a:off x="1143000" y="19050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1684" name="Text Box 68"/>
          <p:cNvSpPr txBox="1">
            <a:spLocks noChangeArrowheads="1"/>
          </p:cNvSpPr>
          <p:nvPr/>
        </p:nvSpPr>
        <p:spPr bwMode="auto">
          <a:xfrm>
            <a:off x="400050" y="22860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i="1"/>
              <a:t>Us</a:t>
            </a:r>
            <a:endParaRPr lang="en-US" altLang="zh-CN"/>
          </a:p>
        </p:txBody>
      </p:sp>
      <p:sp>
        <p:nvSpPr>
          <p:cNvPr id="111685" name="AutoShape 69"/>
          <p:cNvSpPr>
            <a:spLocks noChangeArrowheads="1"/>
          </p:cNvSpPr>
          <p:nvPr/>
        </p:nvSpPr>
        <p:spPr bwMode="auto">
          <a:xfrm>
            <a:off x="1600200" y="2362200"/>
            <a:ext cx="228600" cy="2286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altLang="zh-CN" sz="16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1686" name="AutoShape 70"/>
          <p:cNvSpPr>
            <a:spLocks noChangeArrowheads="1"/>
          </p:cNvSpPr>
          <p:nvPr/>
        </p:nvSpPr>
        <p:spPr bwMode="auto">
          <a:xfrm>
            <a:off x="2609850" y="3352800"/>
            <a:ext cx="228600" cy="2286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altLang="zh-CN" sz="16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1687" name="AutoShape 71"/>
          <p:cNvSpPr>
            <a:spLocks noChangeArrowheads="1"/>
          </p:cNvSpPr>
          <p:nvPr/>
        </p:nvSpPr>
        <p:spPr bwMode="auto">
          <a:xfrm>
            <a:off x="2667000" y="1371600"/>
            <a:ext cx="228600" cy="2286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altLang="zh-CN" sz="16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1688" name="Line 72"/>
          <p:cNvSpPr>
            <a:spLocks noChangeShapeType="1"/>
          </p:cNvSpPr>
          <p:nvPr/>
        </p:nvSpPr>
        <p:spPr bwMode="auto">
          <a:xfrm flipH="1">
            <a:off x="1371600" y="1676400"/>
            <a:ext cx="762000" cy="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 type="triangle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1689" name="Text Box 73"/>
          <p:cNvSpPr txBox="1">
            <a:spLocks noChangeArrowheads="1"/>
          </p:cNvSpPr>
          <p:nvPr/>
        </p:nvSpPr>
        <p:spPr bwMode="auto">
          <a:xfrm>
            <a:off x="1600200" y="1219200"/>
            <a:ext cx="303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i="1"/>
              <a:t>I</a:t>
            </a:r>
          </a:p>
        </p:txBody>
      </p:sp>
      <p:sp>
        <p:nvSpPr>
          <p:cNvPr id="111690" name="AutoShape 74"/>
          <p:cNvSpPr>
            <a:spLocks/>
          </p:cNvSpPr>
          <p:nvPr/>
        </p:nvSpPr>
        <p:spPr bwMode="auto">
          <a:xfrm>
            <a:off x="4210050" y="4667250"/>
            <a:ext cx="228600" cy="13716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1691" name="Text Box 75"/>
          <p:cNvSpPr txBox="1">
            <a:spLocks noChangeArrowheads="1"/>
          </p:cNvSpPr>
          <p:nvPr/>
        </p:nvSpPr>
        <p:spPr bwMode="auto">
          <a:xfrm>
            <a:off x="171450" y="228600"/>
            <a:ext cx="819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3333FF"/>
                </a:solidFill>
              </a:rPr>
              <a:t>例</a:t>
            </a:r>
            <a:r>
              <a:rPr lang="en-US" altLang="zh-CN">
                <a:solidFill>
                  <a:srgbClr val="3333FF"/>
                </a:solidFill>
              </a:rPr>
              <a:t>5.</a:t>
            </a:r>
          </a:p>
        </p:txBody>
      </p:sp>
      <p:sp>
        <p:nvSpPr>
          <p:cNvPr id="111696" name="Text Box 80"/>
          <p:cNvSpPr txBox="1">
            <a:spLocks noChangeArrowheads="1"/>
          </p:cNvSpPr>
          <p:nvPr/>
        </p:nvSpPr>
        <p:spPr bwMode="auto">
          <a:xfrm>
            <a:off x="4500563" y="5780088"/>
            <a:ext cx="46434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G</a:t>
            </a:r>
            <a:r>
              <a:rPr lang="en-US" altLang="zh-CN" baseline="-25000"/>
              <a:t>2</a:t>
            </a:r>
            <a:r>
              <a:rPr lang="en-US" altLang="zh-CN" i="1"/>
              <a:t>U</a:t>
            </a:r>
            <a:r>
              <a:rPr lang="en-US" altLang="zh-CN" baseline="-25000"/>
              <a:t>1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 i="1"/>
              <a:t>G</a:t>
            </a:r>
            <a:r>
              <a:rPr lang="en-US" altLang="zh-CN" baseline="-25000"/>
              <a:t>3</a:t>
            </a:r>
            <a:r>
              <a:rPr lang="en-US" altLang="zh-CN" i="1"/>
              <a:t>U</a:t>
            </a:r>
            <a:r>
              <a:rPr lang="en-US" altLang="zh-CN" baseline="-25000"/>
              <a:t>2</a:t>
            </a:r>
            <a:r>
              <a:rPr lang="en-US" altLang="zh-CN"/>
              <a:t>+(</a:t>
            </a:r>
            <a:r>
              <a:rPr lang="en-US" altLang="zh-CN" i="1"/>
              <a:t>G</a:t>
            </a:r>
            <a:r>
              <a:rPr lang="en-US" altLang="zh-CN" baseline="-25000"/>
              <a:t>2</a:t>
            </a:r>
            <a:r>
              <a:rPr lang="en-US" altLang="zh-CN"/>
              <a:t>+</a:t>
            </a:r>
            <a:r>
              <a:rPr lang="en-US" altLang="zh-CN" i="1"/>
              <a:t>G</a:t>
            </a:r>
            <a:r>
              <a:rPr lang="en-US" altLang="zh-CN" baseline="-25000"/>
              <a:t>3</a:t>
            </a:r>
            <a:r>
              <a:rPr lang="en-US" altLang="zh-CN"/>
              <a:t>+</a:t>
            </a:r>
            <a:r>
              <a:rPr lang="en-US" altLang="zh-CN" i="1"/>
              <a:t>G</a:t>
            </a:r>
            <a:r>
              <a:rPr lang="en-US" altLang="zh-CN" baseline="-25000"/>
              <a:t>5</a:t>
            </a:r>
            <a:r>
              <a:rPr lang="en-US" altLang="zh-CN"/>
              <a:t>)</a:t>
            </a:r>
            <a:r>
              <a:rPr lang="en-US" altLang="zh-CN" i="1"/>
              <a:t>U</a:t>
            </a:r>
            <a:r>
              <a:rPr lang="en-US" altLang="zh-CN" baseline="-25000"/>
              <a:t>3</a:t>
            </a:r>
            <a:r>
              <a:rPr lang="en-US" altLang="zh-CN"/>
              <a:t>=0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1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1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1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1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"/>
                                        <p:tgtEl>
                                          <p:spTgt spid="111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1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1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1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1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1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1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1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1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1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1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1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1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1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1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 autoUpdateAnimBg="0"/>
      <p:bldP spid="111619" grpId="0" autoUpdateAnimBg="0"/>
      <p:bldP spid="111620" grpId="0" autoUpdateAnimBg="0"/>
      <p:bldP spid="111650" grpId="0" autoUpdateAnimBg="0"/>
      <p:bldP spid="111651" grpId="0" autoUpdateAnimBg="0"/>
      <p:bldP spid="111652" grpId="0" autoUpdateAnimBg="0"/>
      <p:bldP spid="111653" grpId="0" autoUpdateAnimBg="0"/>
      <p:bldP spid="111654" grpId="0" animBg="1"/>
      <p:bldP spid="111655" grpId="0" autoUpdateAnimBg="0"/>
      <p:bldP spid="111656" grpId="0" autoUpdateAnimBg="0"/>
      <p:bldP spid="111690" grpId="0" animBg="1"/>
      <p:bldP spid="111691" grpId="0" autoUpdateAnimBg="0"/>
      <p:bldP spid="111696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8" name="Text Box 45"/>
          <p:cNvSpPr txBox="1">
            <a:spLocks noChangeArrowheads="1"/>
          </p:cNvSpPr>
          <p:nvPr/>
        </p:nvSpPr>
        <p:spPr bwMode="auto">
          <a:xfrm>
            <a:off x="247650" y="701675"/>
            <a:ext cx="8496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ea typeface="楷体_GB2312" pitchFamily="49" charset="-122"/>
              </a:rPr>
              <a:t> </a:t>
            </a:r>
            <a:r>
              <a:rPr lang="zh-CN" altLang="en-US">
                <a:ea typeface="楷体_GB2312" pitchFamily="49" charset="-122"/>
              </a:rPr>
              <a:t>例</a:t>
            </a:r>
            <a:r>
              <a:rPr lang="en-US" altLang="zh-CN">
                <a:ea typeface="楷体_GB2312" pitchFamily="49" charset="-122"/>
              </a:rPr>
              <a:t>6</a:t>
            </a:r>
            <a:r>
              <a:rPr lang="zh-CN" altLang="en-US">
                <a:ea typeface="楷体_GB2312" pitchFamily="49" charset="-122"/>
              </a:rPr>
              <a:t>：试求电路中电流 </a:t>
            </a:r>
            <a:r>
              <a:rPr lang="en-US" altLang="zh-CN" i="1">
                <a:ea typeface="楷体_GB2312" pitchFamily="49" charset="-122"/>
              </a:rPr>
              <a:t>i </a:t>
            </a:r>
            <a:r>
              <a:rPr lang="zh-CN" altLang="en-US">
                <a:ea typeface="楷体_GB2312" pitchFamily="49" charset="-122"/>
              </a:rPr>
              <a:t>和电压</a:t>
            </a:r>
            <a:r>
              <a:rPr lang="en-US" altLang="zh-CN" i="1">
                <a:ea typeface="楷体_GB2312" pitchFamily="49" charset="-122"/>
              </a:rPr>
              <a:t>u</a:t>
            </a:r>
            <a:r>
              <a:rPr lang="en-US" altLang="zh-CN" baseline="-25000">
                <a:ea typeface="楷体_GB2312" pitchFamily="49" charset="-122"/>
              </a:rPr>
              <a:t>ab</a:t>
            </a:r>
            <a:r>
              <a:rPr lang="zh-CN" altLang="en-US">
                <a:ea typeface="楷体_GB2312" pitchFamily="49" charset="-122"/>
              </a:rPr>
              <a:t>。</a:t>
            </a:r>
          </a:p>
        </p:txBody>
      </p:sp>
      <p:grpSp>
        <p:nvGrpSpPr>
          <p:cNvPr id="144389" name="Group 78"/>
          <p:cNvGrpSpPr>
            <a:grpSpLocks/>
          </p:cNvGrpSpPr>
          <p:nvPr/>
        </p:nvGrpSpPr>
        <p:grpSpPr bwMode="auto">
          <a:xfrm>
            <a:off x="5276850" y="747713"/>
            <a:ext cx="3595688" cy="2406650"/>
            <a:chOff x="840" y="1135"/>
            <a:chExt cx="2265" cy="1516"/>
          </a:xfrm>
        </p:grpSpPr>
        <p:sp>
          <p:nvSpPr>
            <p:cNvPr id="144390" name="Text Box 5"/>
            <p:cNvSpPr txBox="1">
              <a:spLocks noChangeArrowheads="1"/>
            </p:cNvSpPr>
            <p:nvPr/>
          </p:nvSpPr>
          <p:spPr bwMode="auto">
            <a:xfrm>
              <a:off x="1992" y="1481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ea typeface="楷体_GB2312" pitchFamily="49" charset="-122"/>
                </a:rPr>
                <a:t>_</a:t>
              </a:r>
            </a:p>
          </p:txBody>
        </p:sp>
        <p:sp>
          <p:nvSpPr>
            <p:cNvPr id="144391" name="Oval 7"/>
            <p:cNvSpPr>
              <a:spLocks noChangeArrowheads="1"/>
            </p:cNvSpPr>
            <p:nvPr/>
          </p:nvSpPr>
          <p:spPr bwMode="auto">
            <a:xfrm>
              <a:off x="1784" y="1736"/>
              <a:ext cx="272" cy="272"/>
            </a:xfrm>
            <a:prstGeom prst="ellipse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144392" name="Line 8"/>
            <p:cNvSpPr>
              <a:spLocks noChangeShapeType="1"/>
            </p:cNvSpPr>
            <p:nvPr/>
          </p:nvSpPr>
          <p:spPr bwMode="auto">
            <a:xfrm>
              <a:off x="974" y="1398"/>
              <a:ext cx="15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393" name="Line 9"/>
            <p:cNvSpPr>
              <a:spLocks noChangeShapeType="1"/>
            </p:cNvSpPr>
            <p:nvPr/>
          </p:nvSpPr>
          <p:spPr bwMode="auto">
            <a:xfrm>
              <a:off x="1614" y="1864"/>
              <a:ext cx="6" cy="78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394" name="Line 10"/>
            <p:cNvSpPr>
              <a:spLocks noChangeShapeType="1"/>
            </p:cNvSpPr>
            <p:nvPr/>
          </p:nvSpPr>
          <p:spPr bwMode="auto">
            <a:xfrm>
              <a:off x="977" y="1865"/>
              <a:ext cx="1587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395" name="Rectangle 11"/>
            <p:cNvSpPr>
              <a:spLocks noChangeArrowheads="1"/>
            </p:cNvSpPr>
            <p:nvPr/>
          </p:nvSpPr>
          <p:spPr bwMode="auto">
            <a:xfrm>
              <a:off x="1146" y="1832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b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144396" name="Rectangle 12"/>
            <p:cNvSpPr>
              <a:spLocks noChangeArrowheads="1"/>
            </p:cNvSpPr>
            <p:nvPr/>
          </p:nvSpPr>
          <p:spPr bwMode="auto">
            <a:xfrm>
              <a:off x="2182" y="1832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b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144397" name="Rectangle 13"/>
            <p:cNvSpPr>
              <a:spLocks noChangeArrowheads="1"/>
            </p:cNvSpPr>
            <p:nvPr/>
          </p:nvSpPr>
          <p:spPr bwMode="auto">
            <a:xfrm>
              <a:off x="1602" y="1350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b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144398" name="Rectangle 14"/>
            <p:cNvSpPr>
              <a:spLocks noChangeArrowheads="1"/>
            </p:cNvSpPr>
            <p:nvPr/>
          </p:nvSpPr>
          <p:spPr bwMode="auto">
            <a:xfrm rot="-5400000">
              <a:off x="1482" y="2195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b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144399" name="Oval 16"/>
            <p:cNvSpPr>
              <a:spLocks noChangeArrowheads="1"/>
            </p:cNvSpPr>
            <p:nvPr/>
          </p:nvSpPr>
          <p:spPr bwMode="auto">
            <a:xfrm>
              <a:off x="840" y="2104"/>
              <a:ext cx="272" cy="272"/>
            </a:xfrm>
            <a:prstGeom prst="ellipse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144400" name="Line 17"/>
            <p:cNvSpPr>
              <a:spLocks noChangeShapeType="1"/>
            </p:cNvSpPr>
            <p:nvPr/>
          </p:nvSpPr>
          <p:spPr bwMode="auto">
            <a:xfrm>
              <a:off x="976" y="1394"/>
              <a:ext cx="0" cy="125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401" name="Text Box 19"/>
            <p:cNvSpPr txBox="1">
              <a:spLocks noChangeArrowheads="1"/>
            </p:cNvSpPr>
            <p:nvPr/>
          </p:nvSpPr>
          <p:spPr bwMode="auto">
            <a:xfrm>
              <a:off x="1039" y="1923"/>
              <a:ext cx="2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144402" name="Text Box 20"/>
            <p:cNvSpPr txBox="1">
              <a:spLocks noChangeArrowheads="1"/>
            </p:cNvSpPr>
            <p:nvPr/>
          </p:nvSpPr>
          <p:spPr bwMode="auto">
            <a:xfrm>
              <a:off x="1034" y="2167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ea typeface="楷体_GB2312" pitchFamily="49" charset="-122"/>
                </a:rPr>
                <a:t>_</a:t>
              </a:r>
            </a:p>
          </p:txBody>
        </p:sp>
        <p:sp>
          <p:nvSpPr>
            <p:cNvPr id="144403" name="Line 22"/>
            <p:cNvSpPr>
              <a:spLocks noChangeShapeType="1"/>
            </p:cNvSpPr>
            <p:nvPr/>
          </p:nvSpPr>
          <p:spPr bwMode="auto">
            <a:xfrm>
              <a:off x="970" y="2648"/>
              <a:ext cx="15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404" name="Line 30"/>
            <p:cNvSpPr>
              <a:spLocks noChangeShapeType="1"/>
            </p:cNvSpPr>
            <p:nvPr/>
          </p:nvSpPr>
          <p:spPr bwMode="auto">
            <a:xfrm rot="5400000">
              <a:off x="1575" y="2512"/>
              <a:ext cx="9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405" name="Text Box 38"/>
            <p:cNvSpPr txBox="1">
              <a:spLocks noChangeArrowheads="1"/>
            </p:cNvSpPr>
            <p:nvPr/>
          </p:nvSpPr>
          <p:spPr bwMode="auto">
            <a:xfrm>
              <a:off x="2578" y="1592"/>
              <a:ext cx="1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a</a:t>
              </a:r>
            </a:p>
          </p:txBody>
        </p:sp>
        <p:sp>
          <p:nvSpPr>
            <p:cNvPr id="144406" name="Text Box 39"/>
            <p:cNvSpPr txBox="1">
              <a:spLocks noChangeArrowheads="1"/>
            </p:cNvSpPr>
            <p:nvPr/>
          </p:nvSpPr>
          <p:spPr bwMode="auto">
            <a:xfrm>
              <a:off x="1637" y="1579"/>
              <a:ext cx="2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144407" name="Text Box 40"/>
            <p:cNvSpPr txBox="1">
              <a:spLocks noChangeArrowheads="1"/>
            </p:cNvSpPr>
            <p:nvPr/>
          </p:nvSpPr>
          <p:spPr bwMode="auto">
            <a:xfrm>
              <a:off x="2703" y="2126"/>
              <a:ext cx="4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3V</a:t>
              </a:r>
            </a:p>
          </p:txBody>
        </p:sp>
        <p:sp>
          <p:nvSpPr>
            <p:cNvPr id="144408" name="Text Box 43"/>
            <p:cNvSpPr txBox="1">
              <a:spLocks noChangeArrowheads="1"/>
            </p:cNvSpPr>
            <p:nvPr/>
          </p:nvSpPr>
          <p:spPr bwMode="auto">
            <a:xfrm>
              <a:off x="1639" y="2403"/>
              <a:ext cx="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i</a:t>
              </a:r>
            </a:p>
          </p:txBody>
        </p:sp>
        <p:sp>
          <p:nvSpPr>
            <p:cNvPr id="144409" name="Oval 46"/>
            <p:cNvSpPr>
              <a:spLocks noChangeArrowheads="1"/>
            </p:cNvSpPr>
            <p:nvPr/>
          </p:nvSpPr>
          <p:spPr bwMode="auto">
            <a:xfrm>
              <a:off x="2416" y="2114"/>
              <a:ext cx="272" cy="272"/>
            </a:xfrm>
            <a:prstGeom prst="ellipse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144410" name="Text Box 47"/>
            <p:cNvSpPr txBox="1">
              <a:spLocks noChangeArrowheads="1"/>
            </p:cNvSpPr>
            <p:nvPr/>
          </p:nvSpPr>
          <p:spPr bwMode="auto">
            <a:xfrm>
              <a:off x="2604" y="2195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ea typeface="楷体_GB2312" pitchFamily="49" charset="-122"/>
                </a:rPr>
                <a:t>_</a:t>
              </a:r>
            </a:p>
          </p:txBody>
        </p:sp>
        <p:sp>
          <p:nvSpPr>
            <p:cNvPr id="144411" name="Line 49"/>
            <p:cNvSpPr>
              <a:spLocks noChangeShapeType="1"/>
            </p:cNvSpPr>
            <p:nvPr/>
          </p:nvSpPr>
          <p:spPr bwMode="auto">
            <a:xfrm>
              <a:off x="2558" y="1398"/>
              <a:ext cx="0" cy="125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412" name="Text Box 50"/>
            <p:cNvSpPr txBox="1">
              <a:spLocks noChangeArrowheads="1"/>
            </p:cNvSpPr>
            <p:nvPr/>
          </p:nvSpPr>
          <p:spPr bwMode="auto">
            <a:xfrm>
              <a:off x="2597" y="1927"/>
              <a:ext cx="2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144413" name="Text Box 51"/>
            <p:cNvSpPr txBox="1">
              <a:spLocks noChangeArrowheads="1"/>
            </p:cNvSpPr>
            <p:nvPr/>
          </p:nvSpPr>
          <p:spPr bwMode="auto">
            <a:xfrm>
              <a:off x="1105" y="2130"/>
              <a:ext cx="4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7V</a:t>
              </a:r>
            </a:p>
          </p:txBody>
        </p:sp>
        <p:sp>
          <p:nvSpPr>
            <p:cNvPr id="144414" name="Text Box 52"/>
            <p:cNvSpPr txBox="1">
              <a:spLocks noChangeArrowheads="1"/>
            </p:cNvSpPr>
            <p:nvPr/>
          </p:nvSpPr>
          <p:spPr bwMode="auto">
            <a:xfrm>
              <a:off x="1129" y="1613"/>
              <a:ext cx="35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1</a:t>
              </a:r>
            </a:p>
          </p:txBody>
        </p:sp>
        <p:sp>
          <p:nvSpPr>
            <p:cNvPr id="144415" name="Text Box 53"/>
            <p:cNvSpPr txBox="1">
              <a:spLocks noChangeArrowheads="1"/>
            </p:cNvSpPr>
            <p:nvPr/>
          </p:nvSpPr>
          <p:spPr bwMode="auto">
            <a:xfrm>
              <a:off x="2165" y="1605"/>
              <a:ext cx="35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3</a:t>
              </a:r>
            </a:p>
          </p:txBody>
        </p:sp>
        <p:sp>
          <p:nvSpPr>
            <p:cNvPr id="144416" name="Text Box 54"/>
            <p:cNvSpPr txBox="1">
              <a:spLocks noChangeArrowheads="1"/>
            </p:cNvSpPr>
            <p:nvPr/>
          </p:nvSpPr>
          <p:spPr bwMode="auto">
            <a:xfrm>
              <a:off x="1643" y="2121"/>
              <a:ext cx="35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2</a:t>
              </a:r>
            </a:p>
          </p:txBody>
        </p:sp>
        <p:sp>
          <p:nvSpPr>
            <p:cNvPr id="144417" name="Text Box 55"/>
            <p:cNvSpPr txBox="1">
              <a:spLocks noChangeArrowheads="1"/>
            </p:cNvSpPr>
            <p:nvPr/>
          </p:nvSpPr>
          <p:spPr bwMode="auto">
            <a:xfrm>
              <a:off x="1587" y="1135"/>
              <a:ext cx="35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4</a:t>
              </a:r>
            </a:p>
          </p:txBody>
        </p:sp>
        <p:sp>
          <p:nvSpPr>
            <p:cNvPr id="144418" name="Text Box 56"/>
            <p:cNvSpPr txBox="1">
              <a:spLocks noChangeArrowheads="1"/>
            </p:cNvSpPr>
            <p:nvPr/>
          </p:nvSpPr>
          <p:spPr bwMode="auto">
            <a:xfrm>
              <a:off x="1781" y="1540"/>
              <a:ext cx="4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9V</a:t>
              </a:r>
            </a:p>
          </p:txBody>
        </p:sp>
        <p:sp>
          <p:nvSpPr>
            <p:cNvPr id="144419" name="Text Box 57"/>
            <p:cNvSpPr txBox="1">
              <a:spLocks noChangeArrowheads="1"/>
            </p:cNvSpPr>
            <p:nvPr/>
          </p:nvSpPr>
          <p:spPr bwMode="auto">
            <a:xfrm>
              <a:off x="1502" y="160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800">
                  <a:solidFill>
                    <a:srgbClr val="000000"/>
                  </a:solidFill>
                  <a:ea typeface="楷体_GB2312" pitchFamily="49" charset="-122"/>
                </a:rPr>
                <a:t>b</a:t>
              </a:r>
            </a:p>
          </p:txBody>
        </p:sp>
      </p:grpSp>
      <p:grpSp>
        <p:nvGrpSpPr>
          <p:cNvPr id="3" name="Group 58"/>
          <p:cNvGrpSpPr>
            <a:grpSpLocks/>
          </p:cNvGrpSpPr>
          <p:nvPr/>
        </p:nvGrpSpPr>
        <p:grpSpPr bwMode="auto">
          <a:xfrm>
            <a:off x="5076825" y="1593850"/>
            <a:ext cx="314325" cy="457200"/>
            <a:chOff x="3228" y="1812"/>
            <a:chExt cx="198" cy="288"/>
          </a:xfrm>
        </p:grpSpPr>
        <p:sp>
          <p:nvSpPr>
            <p:cNvPr id="144421" name="Text Box 59"/>
            <p:cNvSpPr txBox="1">
              <a:spLocks noChangeArrowheads="1"/>
            </p:cNvSpPr>
            <p:nvPr/>
          </p:nvSpPr>
          <p:spPr bwMode="auto">
            <a:xfrm>
              <a:off x="3228" y="1812"/>
              <a:ext cx="1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  <a:ea typeface="楷体_GB2312" pitchFamily="49" charset="-122"/>
                </a:rPr>
                <a:t>1</a:t>
              </a:r>
            </a:p>
          </p:txBody>
        </p:sp>
        <p:sp>
          <p:nvSpPr>
            <p:cNvPr id="144422" name="Oval 60"/>
            <p:cNvSpPr>
              <a:spLocks noChangeArrowheads="1"/>
            </p:cNvSpPr>
            <p:nvPr/>
          </p:nvSpPr>
          <p:spPr bwMode="auto">
            <a:xfrm>
              <a:off x="3240" y="1872"/>
              <a:ext cx="181" cy="18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b="0">
                <a:ea typeface="楷体_GB2312" pitchFamily="49" charset="-122"/>
              </a:endParaRPr>
            </a:p>
          </p:txBody>
        </p:sp>
      </p:grpSp>
      <p:grpSp>
        <p:nvGrpSpPr>
          <p:cNvPr id="4" name="Group 61"/>
          <p:cNvGrpSpPr>
            <a:grpSpLocks/>
          </p:cNvGrpSpPr>
          <p:nvPr/>
        </p:nvGrpSpPr>
        <p:grpSpPr bwMode="auto">
          <a:xfrm>
            <a:off x="6315075" y="1203325"/>
            <a:ext cx="314325" cy="457200"/>
            <a:chOff x="3228" y="1812"/>
            <a:chExt cx="198" cy="288"/>
          </a:xfrm>
        </p:grpSpPr>
        <p:sp>
          <p:nvSpPr>
            <p:cNvPr id="144424" name="Text Box 62"/>
            <p:cNvSpPr txBox="1">
              <a:spLocks noChangeArrowheads="1"/>
            </p:cNvSpPr>
            <p:nvPr/>
          </p:nvSpPr>
          <p:spPr bwMode="auto">
            <a:xfrm>
              <a:off x="3228" y="1812"/>
              <a:ext cx="1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  <a:ea typeface="楷体_GB2312" pitchFamily="49" charset="-122"/>
                </a:rPr>
                <a:t>2</a:t>
              </a:r>
            </a:p>
          </p:txBody>
        </p:sp>
        <p:sp>
          <p:nvSpPr>
            <p:cNvPr id="144425" name="Oval 63"/>
            <p:cNvSpPr>
              <a:spLocks noChangeArrowheads="1"/>
            </p:cNvSpPr>
            <p:nvPr/>
          </p:nvSpPr>
          <p:spPr bwMode="auto">
            <a:xfrm>
              <a:off x="3240" y="1872"/>
              <a:ext cx="181" cy="18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b="0">
                <a:ea typeface="楷体_GB2312" pitchFamily="49" charset="-122"/>
              </a:endParaRPr>
            </a:p>
          </p:txBody>
        </p:sp>
      </p:grpSp>
      <p:grpSp>
        <p:nvGrpSpPr>
          <p:cNvPr id="5" name="Group 64"/>
          <p:cNvGrpSpPr>
            <a:grpSpLocks/>
          </p:cNvGrpSpPr>
          <p:nvPr/>
        </p:nvGrpSpPr>
        <p:grpSpPr bwMode="auto">
          <a:xfrm>
            <a:off x="6724650" y="2574925"/>
            <a:ext cx="314325" cy="457200"/>
            <a:chOff x="3228" y="1812"/>
            <a:chExt cx="198" cy="288"/>
          </a:xfrm>
        </p:grpSpPr>
        <p:sp>
          <p:nvSpPr>
            <p:cNvPr id="144427" name="Text Box 65"/>
            <p:cNvSpPr txBox="1">
              <a:spLocks noChangeArrowheads="1"/>
            </p:cNvSpPr>
            <p:nvPr/>
          </p:nvSpPr>
          <p:spPr bwMode="auto">
            <a:xfrm>
              <a:off x="3228" y="1812"/>
              <a:ext cx="1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  <a:ea typeface="楷体_GB2312" pitchFamily="49" charset="-122"/>
                </a:rPr>
                <a:t>4</a:t>
              </a:r>
            </a:p>
          </p:txBody>
        </p:sp>
        <p:sp>
          <p:nvSpPr>
            <p:cNvPr id="144428" name="Oval 66"/>
            <p:cNvSpPr>
              <a:spLocks noChangeArrowheads="1"/>
            </p:cNvSpPr>
            <p:nvPr/>
          </p:nvSpPr>
          <p:spPr bwMode="auto">
            <a:xfrm>
              <a:off x="3240" y="1872"/>
              <a:ext cx="181" cy="18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b="0">
                <a:ea typeface="楷体_GB2312" pitchFamily="49" charset="-122"/>
              </a:endParaRPr>
            </a:p>
          </p:txBody>
        </p:sp>
      </p:grpSp>
      <p:grpSp>
        <p:nvGrpSpPr>
          <p:cNvPr id="6" name="Group 67"/>
          <p:cNvGrpSpPr>
            <a:grpSpLocks/>
          </p:cNvGrpSpPr>
          <p:nvPr/>
        </p:nvGrpSpPr>
        <p:grpSpPr bwMode="auto">
          <a:xfrm>
            <a:off x="8121650" y="1695450"/>
            <a:ext cx="314325" cy="457200"/>
            <a:chOff x="3228" y="1812"/>
            <a:chExt cx="198" cy="288"/>
          </a:xfrm>
        </p:grpSpPr>
        <p:sp>
          <p:nvSpPr>
            <p:cNvPr id="144430" name="Text Box 68"/>
            <p:cNvSpPr txBox="1">
              <a:spLocks noChangeArrowheads="1"/>
            </p:cNvSpPr>
            <p:nvPr/>
          </p:nvSpPr>
          <p:spPr bwMode="auto">
            <a:xfrm>
              <a:off x="3228" y="1812"/>
              <a:ext cx="1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  <a:ea typeface="楷体_GB2312" pitchFamily="49" charset="-122"/>
                </a:rPr>
                <a:t>3</a:t>
              </a:r>
            </a:p>
          </p:txBody>
        </p:sp>
        <p:sp>
          <p:nvSpPr>
            <p:cNvPr id="144431" name="Oval 69"/>
            <p:cNvSpPr>
              <a:spLocks noChangeArrowheads="1"/>
            </p:cNvSpPr>
            <p:nvPr/>
          </p:nvSpPr>
          <p:spPr bwMode="auto">
            <a:xfrm>
              <a:off x="3240" y="1872"/>
              <a:ext cx="181" cy="18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b="0">
                <a:ea typeface="楷体_GB2312" pitchFamily="49" charset="-122"/>
              </a:endParaRPr>
            </a:p>
          </p:txBody>
        </p:sp>
      </p:grpSp>
      <p:grpSp>
        <p:nvGrpSpPr>
          <p:cNvPr id="7" name="Group 70"/>
          <p:cNvGrpSpPr>
            <a:grpSpLocks/>
          </p:cNvGrpSpPr>
          <p:nvPr/>
        </p:nvGrpSpPr>
        <p:grpSpPr bwMode="auto">
          <a:xfrm>
            <a:off x="6310313" y="3165475"/>
            <a:ext cx="414337" cy="438150"/>
            <a:chOff x="2925" y="1662"/>
            <a:chExt cx="261" cy="276"/>
          </a:xfrm>
        </p:grpSpPr>
        <p:grpSp>
          <p:nvGrpSpPr>
            <p:cNvPr id="144433" name="Group 71"/>
            <p:cNvGrpSpPr>
              <a:grpSpLocks/>
            </p:cNvGrpSpPr>
            <p:nvPr/>
          </p:nvGrpSpPr>
          <p:grpSpPr bwMode="auto">
            <a:xfrm>
              <a:off x="2925" y="1818"/>
              <a:ext cx="261" cy="120"/>
              <a:chOff x="720" y="1824"/>
              <a:chExt cx="261" cy="120"/>
            </a:xfrm>
          </p:grpSpPr>
          <p:sp>
            <p:nvSpPr>
              <p:cNvPr id="144434" name="Line 72"/>
              <p:cNvSpPr>
                <a:spLocks noChangeShapeType="1"/>
              </p:cNvSpPr>
              <p:nvPr/>
            </p:nvSpPr>
            <p:spPr bwMode="auto">
              <a:xfrm>
                <a:off x="720" y="1824"/>
                <a:ext cx="261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44435" name="Line 73"/>
              <p:cNvSpPr>
                <a:spLocks noChangeShapeType="1"/>
              </p:cNvSpPr>
              <p:nvPr/>
            </p:nvSpPr>
            <p:spPr bwMode="auto">
              <a:xfrm>
                <a:off x="778" y="1883"/>
                <a:ext cx="145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44436" name="Line 74"/>
              <p:cNvSpPr>
                <a:spLocks noChangeShapeType="1"/>
              </p:cNvSpPr>
              <p:nvPr/>
            </p:nvSpPr>
            <p:spPr bwMode="auto">
              <a:xfrm>
                <a:off x="802" y="1944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44437" name="Line 75"/>
            <p:cNvSpPr>
              <a:spLocks noChangeShapeType="1"/>
            </p:cNvSpPr>
            <p:nvPr/>
          </p:nvSpPr>
          <p:spPr bwMode="auto">
            <a:xfrm>
              <a:off x="3054" y="1662"/>
              <a:ext cx="0" cy="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86092" name="Text Box 76"/>
          <p:cNvSpPr txBox="1">
            <a:spLocks noChangeArrowheads="1"/>
          </p:cNvSpPr>
          <p:nvPr/>
        </p:nvSpPr>
        <p:spPr bwMode="auto">
          <a:xfrm>
            <a:off x="339725" y="1292225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  <a:ea typeface="楷体_GB2312" pitchFamily="49" charset="-122"/>
              </a:rPr>
              <a:t>解：</a:t>
            </a:r>
          </a:p>
        </p:txBody>
      </p:sp>
      <p:sp>
        <p:nvSpPr>
          <p:cNvPr id="86093" name="Text Box 77"/>
          <p:cNvSpPr txBox="1">
            <a:spLocks noChangeArrowheads="1"/>
          </p:cNvSpPr>
          <p:nvPr/>
        </p:nvSpPr>
        <p:spPr bwMode="auto">
          <a:xfrm>
            <a:off x="800100" y="1311275"/>
            <a:ext cx="447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ea typeface="楷体_GB2312" pitchFamily="49" charset="-122"/>
              </a:rPr>
              <a:t> </a:t>
            </a:r>
            <a:r>
              <a:rPr lang="zh-CN" altLang="en-US">
                <a:ea typeface="楷体_GB2312" pitchFamily="49" charset="-122"/>
              </a:rPr>
              <a:t>可选节点④为参考节点，则：</a:t>
            </a:r>
          </a:p>
        </p:txBody>
      </p:sp>
      <p:graphicFrame>
        <p:nvGraphicFramePr>
          <p:cNvPr id="86095" name="Object 79"/>
          <p:cNvGraphicFramePr>
            <a:graphicFrameLocks noChangeAspect="1"/>
          </p:cNvGraphicFramePr>
          <p:nvPr/>
        </p:nvGraphicFramePr>
        <p:xfrm>
          <a:off x="730250" y="2947988"/>
          <a:ext cx="5430838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48" name="Equation" r:id="rId3" imgW="2120760" imgH="393480" progId="Equation.DSMT4">
                  <p:embed/>
                </p:oleObj>
              </mc:Choice>
              <mc:Fallback>
                <p:oleObj name="Equation" r:id="rId3" imgW="2120760" imgH="393480" progId="Equation.DSMT4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250" y="2947988"/>
                        <a:ext cx="5430838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98" name="Object 82"/>
          <p:cNvGraphicFramePr>
            <a:graphicFrameLocks noChangeAspect="1"/>
          </p:cNvGraphicFramePr>
          <p:nvPr/>
        </p:nvGraphicFramePr>
        <p:xfrm>
          <a:off x="2733675" y="4719638"/>
          <a:ext cx="163195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49" name="Equation" r:id="rId5" imgW="634680" imgH="228600" progId="Equation.DSMT4">
                  <p:embed/>
                </p:oleObj>
              </mc:Choice>
              <mc:Fallback>
                <p:oleObj name="Equation" r:id="rId5" imgW="634680" imgH="228600" progId="Equation.DSMT4">
                  <p:embed/>
                  <p:pic>
                    <p:nvPicPr>
                      <p:cNvPr id="0" name="Object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3675" y="4719638"/>
                        <a:ext cx="1631950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101" name="Object 85"/>
          <p:cNvGraphicFramePr>
            <a:graphicFrameLocks noChangeAspect="1"/>
          </p:cNvGraphicFramePr>
          <p:nvPr/>
        </p:nvGraphicFramePr>
        <p:xfrm>
          <a:off x="2762250" y="5076825"/>
          <a:ext cx="209550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0" name="Equation" r:id="rId7" imgW="838080" imgH="393480" progId="Equation.DSMT4">
                  <p:embed/>
                </p:oleObj>
              </mc:Choice>
              <mc:Fallback>
                <p:oleObj name="Equation" r:id="rId7" imgW="838080" imgH="393480" progId="Equation.DSMT4">
                  <p:embed/>
                  <p:pic>
                    <p:nvPicPr>
                      <p:cNvPr id="0" name="Object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0" y="5076825"/>
                        <a:ext cx="2095500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104" name="Object 88"/>
          <p:cNvGraphicFramePr>
            <a:graphicFrameLocks noChangeAspect="1"/>
          </p:cNvGraphicFramePr>
          <p:nvPr/>
        </p:nvGraphicFramePr>
        <p:xfrm>
          <a:off x="2730500" y="6021388"/>
          <a:ext cx="4410075" cy="57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1" name="Equation" r:id="rId9" imgW="1739880" imgH="228600" progId="Equation.DSMT4">
                  <p:embed/>
                </p:oleObj>
              </mc:Choice>
              <mc:Fallback>
                <p:oleObj name="Equation" r:id="rId9" imgW="1739880" imgH="228600" progId="Equation.DSMT4">
                  <p:embed/>
                  <p:pic>
                    <p:nvPicPr>
                      <p:cNvPr id="0" name="Object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0" y="6021388"/>
                        <a:ext cx="4410075" cy="579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97" name="Text Box 81"/>
          <p:cNvSpPr txBox="1">
            <a:spLocks noChangeArrowheads="1"/>
          </p:cNvSpPr>
          <p:nvPr/>
        </p:nvSpPr>
        <p:spPr bwMode="auto">
          <a:xfrm>
            <a:off x="825500" y="2479675"/>
            <a:ext cx="447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  <a:ea typeface="楷体_GB2312" pitchFamily="49" charset="-122"/>
              </a:rPr>
              <a:t>只需对节点②列写电压方程</a:t>
            </a:r>
          </a:p>
        </p:txBody>
      </p:sp>
      <p:graphicFrame>
        <p:nvGraphicFramePr>
          <p:cNvPr id="86107" name="Object 91"/>
          <p:cNvGraphicFramePr>
            <a:graphicFrameLocks noChangeAspect="1"/>
          </p:cNvGraphicFramePr>
          <p:nvPr/>
        </p:nvGraphicFramePr>
        <p:xfrm>
          <a:off x="2605088" y="3854450"/>
          <a:ext cx="2562225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2" name="Equation" r:id="rId11" imgW="1054080" imgH="393480" progId="Equation.DSMT4">
                  <p:embed/>
                </p:oleObj>
              </mc:Choice>
              <mc:Fallback>
                <p:oleObj name="Equation" r:id="rId11" imgW="1054080" imgH="393480" progId="Equation.DSMT4">
                  <p:embed/>
                  <p:pic>
                    <p:nvPicPr>
                      <p:cNvPr id="0" name="Object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088" y="3854450"/>
                        <a:ext cx="2562225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108" name="Object 92"/>
          <p:cNvGraphicFramePr>
            <a:graphicFrameLocks noChangeAspect="1"/>
          </p:cNvGraphicFramePr>
          <p:nvPr/>
        </p:nvGraphicFramePr>
        <p:xfrm>
          <a:off x="1004888" y="1822450"/>
          <a:ext cx="2460625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3" name="Equation" r:id="rId13" imgW="1028520" imgH="228600" progId="Equation.DSMT4">
                  <p:embed/>
                </p:oleObj>
              </mc:Choice>
              <mc:Fallback>
                <p:oleObj name="Equation" r:id="rId13" imgW="1028520" imgH="228600" progId="Equation.DSMT4">
                  <p:embed/>
                  <p:pic>
                    <p:nvPicPr>
                      <p:cNvPr id="0" name="Object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888" y="1822450"/>
                        <a:ext cx="2460625" cy="54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109" name="AutoShape 93"/>
          <p:cNvSpPr>
            <a:spLocks noChangeArrowheads="1"/>
          </p:cNvSpPr>
          <p:nvPr/>
        </p:nvSpPr>
        <p:spPr bwMode="auto">
          <a:xfrm>
            <a:off x="1573213" y="4175125"/>
            <a:ext cx="719137" cy="288925"/>
          </a:xfrm>
          <a:prstGeom prst="rightArrow">
            <a:avLst>
              <a:gd name="adj1" fmla="val 50000"/>
              <a:gd name="adj2" fmla="val 62225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b="0"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6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6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86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6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6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8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6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6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86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8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8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86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92" grpId="0" autoUpdateAnimBg="0"/>
      <p:bldP spid="86093" grpId="0" autoUpdateAnimBg="0"/>
      <p:bldP spid="86097" grpId="0" autoUpdateAnimBg="0"/>
      <p:bldP spid="8610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Text Box 4"/>
          <p:cNvSpPr txBox="1">
            <a:spLocks noChangeArrowheads="1"/>
          </p:cNvSpPr>
          <p:nvPr/>
        </p:nvSpPr>
        <p:spPr bwMode="auto">
          <a:xfrm>
            <a:off x="685800" y="2695575"/>
            <a:ext cx="3429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3600"/>
              <a:t>解：</a:t>
            </a:r>
            <a:r>
              <a:rPr lang="en-US" altLang="zh-CN" sz="3600"/>
              <a:t>1</a:t>
            </a:r>
            <a:r>
              <a:rPr lang="zh-CN" altLang="en-US" sz="3600"/>
              <a:t>）选</a:t>
            </a:r>
            <a:r>
              <a:rPr lang="en-US" altLang="zh-CN" sz="3600"/>
              <a:t>3</a:t>
            </a:r>
            <a:r>
              <a:rPr lang="zh-CN" altLang="en-US" sz="3600"/>
              <a:t>为参考节点</a:t>
            </a:r>
          </a:p>
        </p:txBody>
      </p:sp>
      <p:sp>
        <p:nvSpPr>
          <p:cNvPr id="146437" name="Text Box 5"/>
          <p:cNvSpPr txBox="1">
            <a:spLocks noChangeArrowheads="1"/>
          </p:cNvSpPr>
          <p:nvPr/>
        </p:nvSpPr>
        <p:spPr bwMode="auto">
          <a:xfrm>
            <a:off x="609600" y="4083050"/>
            <a:ext cx="3429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3600"/>
              <a:t> 2</a:t>
            </a:r>
            <a:r>
              <a:rPr lang="zh-CN" altLang="en-US" sz="3600"/>
              <a:t>）列节点方程 </a:t>
            </a:r>
          </a:p>
        </p:txBody>
      </p:sp>
      <p:graphicFrame>
        <p:nvGraphicFramePr>
          <p:cNvPr id="146438" name="Object 6"/>
          <p:cNvGraphicFramePr>
            <a:graphicFrameLocks noChangeAspect="1"/>
          </p:cNvGraphicFramePr>
          <p:nvPr/>
        </p:nvGraphicFramePr>
        <p:xfrm>
          <a:off x="1352550" y="5302250"/>
          <a:ext cx="63627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4" name="公式" r:id="rId3" imgW="2120760" imgH="228600" progId="Equation.3">
                  <p:embed/>
                </p:oleObj>
              </mc:Choice>
              <mc:Fallback>
                <p:oleObj name="公式" r:id="rId3" imgW="212076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2550" y="5302250"/>
                        <a:ext cx="63627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439" name="Text Box 7"/>
          <p:cNvSpPr txBox="1">
            <a:spLocks noChangeArrowheads="1"/>
          </p:cNvSpPr>
          <p:nvPr/>
        </p:nvSpPr>
        <p:spPr bwMode="auto">
          <a:xfrm>
            <a:off x="107950" y="260350"/>
            <a:ext cx="8712200" cy="20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4000"/>
              <a:t>例</a:t>
            </a:r>
            <a:r>
              <a:rPr lang="en-US" altLang="zh-CN" sz="4000"/>
              <a:t>7: </a:t>
            </a:r>
            <a:r>
              <a:rPr lang="en-US" altLang="zh-CN" sz="3200" i="1"/>
              <a:t>I</a:t>
            </a:r>
            <a:r>
              <a:rPr lang="en-US" altLang="zh-CN" sz="3200" i="1" baseline="-25000"/>
              <a:t>s1 </a:t>
            </a:r>
            <a:r>
              <a:rPr lang="en-US" altLang="zh-CN" sz="3600"/>
              <a:t>=9A</a:t>
            </a:r>
            <a:r>
              <a:rPr lang="zh-CN" altLang="en-US" sz="3600"/>
              <a:t>，</a:t>
            </a:r>
            <a:r>
              <a:rPr lang="zh-CN" altLang="en-US" sz="3600" i="1"/>
              <a:t> </a:t>
            </a:r>
            <a:r>
              <a:rPr lang="en-US" altLang="zh-CN" sz="3600" i="1"/>
              <a:t>I</a:t>
            </a:r>
            <a:r>
              <a:rPr lang="en-US" altLang="zh-CN" sz="3200" i="1" baseline="-25000"/>
              <a:t>s2</a:t>
            </a:r>
            <a:r>
              <a:rPr lang="en-US" altLang="zh-CN" sz="3600"/>
              <a:t>=5A</a:t>
            </a:r>
            <a:r>
              <a:rPr lang="zh-CN" altLang="en-US" sz="3600"/>
              <a:t>， </a:t>
            </a:r>
            <a:r>
              <a:rPr lang="en-US" altLang="zh-CN" sz="3200" i="1"/>
              <a:t>I</a:t>
            </a:r>
            <a:r>
              <a:rPr lang="en-US" altLang="zh-CN" sz="3200" i="1" baseline="-25000"/>
              <a:t>s3</a:t>
            </a:r>
            <a:r>
              <a:rPr lang="en-US" altLang="zh-CN" sz="3600"/>
              <a:t>=6A , G</a:t>
            </a:r>
            <a:r>
              <a:rPr lang="en-US" altLang="zh-CN" sz="3200" i="1" baseline="-25000"/>
              <a:t>1 </a:t>
            </a:r>
            <a:r>
              <a:rPr lang="en-US" altLang="zh-CN" sz="3600"/>
              <a:t>=1S</a:t>
            </a:r>
            <a:r>
              <a:rPr lang="zh-CN" altLang="en-US" sz="3600"/>
              <a:t>， </a:t>
            </a:r>
            <a:r>
              <a:rPr lang="en-US" altLang="zh-CN" sz="3600"/>
              <a:t>G</a:t>
            </a:r>
            <a:r>
              <a:rPr lang="en-US" altLang="zh-CN" sz="3200" i="1" baseline="-25000"/>
              <a:t>2 </a:t>
            </a:r>
            <a:r>
              <a:rPr lang="en-US" altLang="zh-CN" sz="3600"/>
              <a:t>=2S , G</a:t>
            </a:r>
            <a:r>
              <a:rPr lang="en-US" altLang="zh-CN" sz="3600" baseline="-25000"/>
              <a:t>3</a:t>
            </a:r>
            <a:r>
              <a:rPr lang="en-US" altLang="zh-CN" sz="3600"/>
              <a:t>=1S 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altLang="zh-CN" sz="3600"/>
              <a:t>G</a:t>
            </a:r>
            <a:r>
              <a:rPr lang="en-US" altLang="zh-CN" sz="3200" i="1" baseline="-25000"/>
              <a:t>4</a:t>
            </a:r>
            <a:r>
              <a:rPr lang="en-US" altLang="zh-CN" sz="3600"/>
              <a:t>=1S</a:t>
            </a:r>
            <a:r>
              <a:rPr lang="zh-CN" altLang="en-US" sz="3600"/>
              <a:t>，求电流</a:t>
            </a:r>
            <a:r>
              <a:rPr lang="en-US" altLang="zh-CN" sz="3600" i="1"/>
              <a:t>I</a:t>
            </a:r>
          </a:p>
        </p:txBody>
      </p:sp>
      <p:graphicFrame>
        <p:nvGraphicFramePr>
          <p:cNvPr id="146440" name="Object 8"/>
          <p:cNvGraphicFramePr>
            <a:graphicFrameLocks noChangeAspect="1"/>
          </p:cNvGraphicFramePr>
          <p:nvPr/>
        </p:nvGraphicFramePr>
        <p:xfrm>
          <a:off x="1162050" y="5911850"/>
          <a:ext cx="67818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5" name="公式" r:id="rId5" imgW="2260440" imgH="228600" progId="Equation.3">
                  <p:embed/>
                </p:oleObj>
              </mc:Choice>
              <mc:Fallback>
                <p:oleObj name="公式" r:id="rId5" imgW="226044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050" y="5911850"/>
                        <a:ext cx="67818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6483" name="Group 51"/>
          <p:cNvGrpSpPr>
            <a:grpSpLocks/>
          </p:cNvGrpSpPr>
          <p:nvPr/>
        </p:nvGrpSpPr>
        <p:grpSpPr bwMode="auto">
          <a:xfrm>
            <a:off x="4610100" y="1052513"/>
            <a:ext cx="4533900" cy="4178300"/>
            <a:chOff x="2882" y="672"/>
            <a:chExt cx="2856" cy="2632"/>
          </a:xfrm>
        </p:grpSpPr>
        <p:grpSp>
          <p:nvGrpSpPr>
            <p:cNvPr id="146441" name="Group 9"/>
            <p:cNvGrpSpPr>
              <a:grpSpLocks/>
            </p:cNvGrpSpPr>
            <p:nvPr/>
          </p:nvGrpSpPr>
          <p:grpSpPr bwMode="auto">
            <a:xfrm>
              <a:off x="2906" y="672"/>
              <a:ext cx="2832" cy="2632"/>
              <a:chOff x="2352" y="940"/>
              <a:chExt cx="2832" cy="2632"/>
            </a:xfrm>
          </p:grpSpPr>
          <p:sp>
            <p:nvSpPr>
              <p:cNvPr id="146442" name="Rectangle 10"/>
              <p:cNvSpPr>
                <a:spLocks noChangeArrowheads="1"/>
              </p:cNvSpPr>
              <p:nvPr/>
            </p:nvSpPr>
            <p:spPr bwMode="auto">
              <a:xfrm>
                <a:off x="2352" y="1008"/>
                <a:ext cx="2832" cy="2544"/>
              </a:xfrm>
              <a:prstGeom prst="rect">
                <a:avLst/>
              </a:prstGeom>
              <a:solidFill>
                <a:srgbClr val="333399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43" name="Text Box 11"/>
              <p:cNvSpPr txBox="1">
                <a:spLocks noChangeArrowheads="1"/>
              </p:cNvSpPr>
              <p:nvPr/>
            </p:nvSpPr>
            <p:spPr bwMode="auto">
              <a:xfrm>
                <a:off x="4752" y="2544"/>
                <a:ext cx="403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 type="none" w="med" len="lg"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200" i="1">
                    <a:solidFill>
                      <a:schemeClr val="bg1"/>
                    </a:solidFill>
                  </a:rPr>
                  <a:t>I</a:t>
                </a:r>
                <a:r>
                  <a:rPr lang="en-US" altLang="zh-CN" sz="3200" baseline="-25000">
                    <a:solidFill>
                      <a:schemeClr val="bg1"/>
                    </a:solidFill>
                  </a:rPr>
                  <a:t>S3</a:t>
                </a:r>
                <a:endParaRPr lang="en-US" altLang="zh-CN" sz="3200">
                  <a:solidFill>
                    <a:schemeClr val="bg1"/>
                  </a:solidFill>
                </a:endParaRPr>
              </a:p>
            </p:txBody>
          </p:sp>
          <p:sp>
            <p:nvSpPr>
              <p:cNvPr id="146444" name="Rectangle 12"/>
              <p:cNvSpPr>
                <a:spLocks noChangeArrowheads="1"/>
              </p:cNvSpPr>
              <p:nvPr/>
            </p:nvSpPr>
            <p:spPr bwMode="auto">
              <a:xfrm>
                <a:off x="4163" y="2312"/>
                <a:ext cx="109" cy="424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zh-CN" altLang="en-US"/>
              </a:p>
            </p:txBody>
          </p:sp>
          <p:sp>
            <p:nvSpPr>
              <p:cNvPr id="146445" name="Line 13"/>
              <p:cNvSpPr>
                <a:spLocks noChangeShapeType="1"/>
              </p:cNvSpPr>
              <p:nvPr/>
            </p:nvSpPr>
            <p:spPr bwMode="auto">
              <a:xfrm flipH="1">
                <a:off x="2768" y="3216"/>
                <a:ext cx="1936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zh-CN" altLang="en-US"/>
              </a:p>
            </p:txBody>
          </p:sp>
          <p:sp>
            <p:nvSpPr>
              <p:cNvPr id="146446" name="Line 14"/>
              <p:cNvSpPr>
                <a:spLocks noChangeShapeType="1"/>
              </p:cNvSpPr>
              <p:nvPr/>
            </p:nvSpPr>
            <p:spPr bwMode="auto">
              <a:xfrm flipV="1">
                <a:off x="3888" y="1920"/>
                <a:ext cx="336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zh-CN" altLang="en-US"/>
              </a:p>
            </p:txBody>
          </p:sp>
          <p:sp>
            <p:nvSpPr>
              <p:cNvPr id="146447" name="Line 15"/>
              <p:cNvSpPr>
                <a:spLocks noChangeShapeType="1"/>
              </p:cNvSpPr>
              <p:nvPr/>
            </p:nvSpPr>
            <p:spPr bwMode="auto">
              <a:xfrm>
                <a:off x="4224" y="1920"/>
                <a:ext cx="0" cy="38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oval" w="med" len="med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48" name="Line 16"/>
              <p:cNvSpPr>
                <a:spLocks noChangeShapeType="1"/>
              </p:cNvSpPr>
              <p:nvPr/>
            </p:nvSpPr>
            <p:spPr bwMode="auto">
              <a:xfrm>
                <a:off x="4224" y="2736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49" name="Rectangle 17"/>
              <p:cNvSpPr>
                <a:spLocks noChangeArrowheads="1"/>
              </p:cNvSpPr>
              <p:nvPr/>
            </p:nvSpPr>
            <p:spPr bwMode="auto">
              <a:xfrm>
                <a:off x="3575" y="1872"/>
                <a:ext cx="313" cy="96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50" name="Line 18"/>
              <p:cNvSpPr>
                <a:spLocks noChangeShapeType="1"/>
              </p:cNvSpPr>
              <p:nvPr/>
            </p:nvSpPr>
            <p:spPr bwMode="auto">
              <a:xfrm>
                <a:off x="4224" y="1920"/>
                <a:ext cx="470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oval" w="med" len="med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51" name="Line 19"/>
              <p:cNvSpPr>
                <a:spLocks noChangeShapeType="1"/>
              </p:cNvSpPr>
              <p:nvPr/>
            </p:nvSpPr>
            <p:spPr bwMode="auto">
              <a:xfrm>
                <a:off x="3264" y="1392"/>
                <a:ext cx="9" cy="912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52" name="Line 20"/>
              <p:cNvSpPr>
                <a:spLocks noChangeShapeType="1"/>
              </p:cNvSpPr>
              <p:nvPr/>
            </p:nvSpPr>
            <p:spPr bwMode="auto">
              <a:xfrm>
                <a:off x="3273" y="2736"/>
                <a:ext cx="4" cy="48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53" name="Oval 21"/>
              <p:cNvSpPr>
                <a:spLocks noChangeArrowheads="1"/>
              </p:cNvSpPr>
              <p:nvPr/>
            </p:nvSpPr>
            <p:spPr bwMode="auto">
              <a:xfrm>
                <a:off x="2611" y="2304"/>
                <a:ext cx="274" cy="336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54" name="Line 22"/>
              <p:cNvSpPr>
                <a:spLocks noChangeShapeType="1"/>
              </p:cNvSpPr>
              <p:nvPr/>
            </p:nvSpPr>
            <p:spPr bwMode="auto">
              <a:xfrm>
                <a:off x="2611" y="2448"/>
                <a:ext cx="27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55" name="Line 23"/>
              <p:cNvSpPr>
                <a:spLocks noChangeShapeType="1"/>
              </p:cNvSpPr>
              <p:nvPr/>
            </p:nvSpPr>
            <p:spPr bwMode="auto">
              <a:xfrm flipV="1">
                <a:off x="2768" y="2640"/>
                <a:ext cx="0" cy="57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56" name="Line 24"/>
              <p:cNvSpPr>
                <a:spLocks noChangeShapeType="1"/>
              </p:cNvSpPr>
              <p:nvPr/>
            </p:nvSpPr>
            <p:spPr bwMode="auto">
              <a:xfrm flipV="1">
                <a:off x="2768" y="1920"/>
                <a:ext cx="0" cy="38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57" name="Line 25"/>
              <p:cNvSpPr>
                <a:spLocks noChangeShapeType="1"/>
              </p:cNvSpPr>
              <p:nvPr/>
            </p:nvSpPr>
            <p:spPr bwMode="auto">
              <a:xfrm>
                <a:off x="2761" y="1920"/>
                <a:ext cx="512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58" name="Oval 26"/>
              <p:cNvSpPr>
                <a:spLocks noChangeArrowheads="1"/>
              </p:cNvSpPr>
              <p:nvPr/>
            </p:nvSpPr>
            <p:spPr bwMode="auto">
              <a:xfrm>
                <a:off x="3648" y="1180"/>
                <a:ext cx="336" cy="40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59" name="Line 27"/>
              <p:cNvSpPr>
                <a:spLocks noChangeShapeType="1"/>
              </p:cNvSpPr>
              <p:nvPr/>
            </p:nvSpPr>
            <p:spPr bwMode="auto">
              <a:xfrm>
                <a:off x="3805" y="1180"/>
                <a:ext cx="0" cy="38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60" name="Line 28"/>
              <p:cNvSpPr>
                <a:spLocks noChangeShapeType="1"/>
              </p:cNvSpPr>
              <p:nvPr/>
            </p:nvSpPr>
            <p:spPr bwMode="auto">
              <a:xfrm flipV="1">
                <a:off x="3984" y="1392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61" name="Text Box 29"/>
              <p:cNvSpPr txBox="1">
                <a:spLocks noChangeArrowheads="1"/>
              </p:cNvSpPr>
              <p:nvPr/>
            </p:nvSpPr>
            <p:spPr bwMode="auto">
              <a:xfrm>
                <a:off x="2400" y="1872"/>
                <a:ext cx="53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 type="none" w="med" len="lg"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600" i="1">
                    <a:solidFill>
                      <a:schemeClr val="bg1"/>
                    </a:solidFill>
                  </a:rPr>
                  <a:t>I</a:t>
                </a:r>
                <a:r>
                  <a:rPr lang="en-US" altLang="zh-CN" sz="3600" baseline="-25000">
                    <a:solidFill>
                      <a:schemeClr val="bg1"/>
                    </a:solidFill>
                  </a:rPr>
                  <a:t>S1</a:t>
                </a:r>
                <a:endParaRPr lang="en-US" altLang="zh-CN" sz="3600">
                  <a:solidFill>
                    <a:schemeClr val="bg1"/>
                  </a:solidFill>
                </a:endParaRPr>
              </a:p>
            </p:txBody>
          </p:sp>
          <p:sp>
            <p:nvSpPr>
              <p:cNvPr id="146462" name="Line 30"/>
              <p:cNvSpPr>
                <a:spLocks noChangeShapeType="1"/>
              </p:cNvSpPr>
              <p:nvPr/>
            </p:nvSpPr>
            <p:spPr bwMode="auto">
              <a:xfrm>
                <a:off x="3264" y="1392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63" name="Oval 31"/>
              <p:cNvSpPr>
                <a:spLocks noChangeArrowheads="1"/>
              </p:cNvSpPr>
              <p:nvPr/>
            </p:nvSpPr>
            <p:spPr bwMode="auto">
              <a:xfrm>
                <a:off x="4572" y="2352"/>
                <a:ext cx="299" cy="336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64" name="Line 32"/>
              <p:cNvSpPr>
                <a:spLocks noChangeShapeType="1"/>
              </p:cNvSpPr>
              <p:nvPr/>
            </p:nvSpPr>
            <p:spPr bwMode="auto">
              <a:xfrm>
                <a:off x="4572" y="2544"/>
                <a:ext cx="299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65" name="Line 33"/>
              <p:cNvSpPr>
                <a:spLocks noChangeShapeType="1"/>
              </p:cNvSpPr>
              <p:nvPr/>
            </p:nvSpPr>
            <p:spPr bwMode="auto">
              <a:xfrm>
                <a:off x="4704" y="1920"/>
                <a:ext cx="0" cy="432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66" name="Line 34"/>
              <p:cNvSpPr>
                <a:spLocks noChangeShapeType="1"/>
              </p:cNvSpPr>
              <p:nvPr/>
            </p:nvSpPr>
            <p:spPr bwMode="auto">
              <a:xfrm flipV="1">
                <a:off x="4704" y="292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67" name="Rectangle 35"/>
              <p:cNvSpPr>
                <a:spLocks noChangeArrowheads="1"/>
              </p:cNvSpPr>
              <p:nvPr/>
            </p:nvSpPr>
            <p:spPr bwMode="auto">
              <a:xfrm>
                <a:off x="3208" y="2304"/>
                <a:ext cx="108" cy="424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zh-CN" altLang="en-US"/>
              </a:p>
            </p:txBody>
          </p:sp>
          <p:sp>
            <p:nvSpPr>
              <p:cNvPr id="146468" name="Line 36"/>
              <p:cNvSpPr>
                <a:spLocks noChangeShapeType="1"/>
              </p:cNvSpPr>
              <p:nvPr/>
            </p:nvSpPr>
            <p:spPr bwMode="auto">
              <a:xfrm flipH="1">
                <a:off x="3316" y="1920"/>
                <a:ext cx="2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69" name="Text Box 37"/>
              <p:cNvSpPr txBox="1">
                <a:spLocks noChangeArrowheads="1"/>
              </p:cNvSpPr>
              <p:nvPr/>
            </p:nvSpPr>
            <p:spPr bwMode="auto">
              <a:xfrm>
                <a:off x="3936" y="940"/>
                <a:ext cx="53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 type="none" w="med" len="lg"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600" i="1">
                    <a:solidFill>
                      <a:schemeClr val="bg1"/>
                    </a:solidFill>
                  </a:rPr>
                  <a:t>I</a:t>
                </a:r>
                <a:r>
                  <a:rPr lang="en-US" altLang="zh-CN" sz="3600" baseline="-25000">
                    <a:solidFill>
                      <a:schemeClr val="bg1"/>
                    </a:solidFill>
                  </a:rPr>
                  <a:t>S2</a:t>
                </a:r>
                <a:endParaRPr lang="en-US" altLang="zh-CN" sz="3600">
                  <a:solidFill>
                    <a:schemeClr val="bg1"/>
                  </a:solidFill>
                </a:endParaRPr>
              </a:p>
            </p:txBody>
          </p:sp>
          <p:sp>
            <p:nvSpPr>
              <p:cNvPr id="146470" name="Text Box 38"/>
              <p:cNvSpPr txBox="1">
                <a:spLocks noChangeArrowheads="1"/>
              </p:cNvSpPr>
              <p:nvPr/>
            </p:nvSpPr>
            <p:spPr bwMode="auto">
              <a:xfrm>
                <a:off x="3744" y="2400"/>
                <a:ext cx="456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200">
                    <a:solidFill>
                      <a:schemeClr val="bg1"/>
                    </a:solidFill>
                  </a:rPr>
                  <a:t>G</a:t>
                </a:r>
                <a:r>
                  <a:rPr lang="en-US" altLang="zh-CN" sz="3200" baseline="-25000">
                    <a:solidFill>
                      <a:schemeClr val="bg1"/>
                    </a:solidFill>
                  </a:rPr>
                  <a:t>3</a:t>
                </a:r>
                <a:endParaRPr lang="en-US" altLang="zh-CN" sz="3200">
                  <a:solidFill>
                    <a:schemeClr val="bg1"/>
                  </a:solidFill>
                </a:endParaRPr>
              </a:p>
            </p:txBody>
          </p:sp>
          <p:sp>
            <p:nvSpPr>
              <p:cNvPr id="146471" name="Text Box 39"/>
              <p:cNvSpPr txBox="1">
                <a:spLocks noChangeArrowheads="1"/>
              </p:cNvSpPr>
              <p:nvPr/>
            </p:nvSpPr>
            <p:spPr bwMode="auto">
              <a:xfrm>
                <a:off x="3672" y="1536"/>
                <a:ext cx="456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200">
                    <a:solidFill>
                      <a:schemeClr val="bg1"/>
                    </a:solidFill>
                  </a:rPr>
                  <a:t>G</a:t>
                </a:r>
                <a:r>
                  <a:rPr lang="en-US" altLang="zh-CN" sz="3200" baseline="-25000">
                    <a:solidFill>
                      <a:schemeClr val="bg1"/>
                    </a:solidFill>
                  </a:rPr>
                  <a:t>2</a:t>
                </a:r>
                <a:endParaRPr lang="en-US" altLang="zh-CN" sz="3200">
                  <a:solidFill>
                    <a:schemeClr val="bg1"/>
                  </a:solidFill>
                </a:endParaRPr>
              </a:p>
            </p:txBody>
          </p:sp>
          <p:sp>
            <p:nvSpPr>
              <p:cNvPr id="146472" name="Text Box 40"/>
              <p:cNvSpPr txBox="1">
                <a:spLocks noChangeArrowheads="1"/>
              </p:cNvSpPr>
              <p:nvPr/>
            </p:nvSpPr>
            <p:spPr bwMode="auto">
              <a:xfrm>
                <a:off x="3335" y="2400"/>
                <a:ext cx="457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200">
                    <a:solidFill>
                      <a:schemeClr val="bg1"/>
                    </a:solidFill>
                  </a:rPr>
                  <a:t>G</a:t>
                </a:r>
                <a:r>
                  <a:rPr lang="en-US" altLang="zh-CN" sz="3200" baseline="-25000">
                    <a:solidFill>
                      <a:schemeClr val="bg1"/>
                    </a:solidFill>
                  </a:rPr>
                  <a:t>1</a:t>
                </a:r>
                <a:endParaRPr lang="en-US" altLang="zh-CN" sz="3200">
                  <a:solidFill>
                    <a:schemeClr val="bg1"/>
                  </a:solidFill>
                </a:endParaRPr>
              </a:p>
            </p:txBody>
          </p:sp>
          <p:sp>
            <p:nvSpPr>
              <p:cNvPr id="146473" name="Text Box 41"/>
              <p:cNvSpPr txBox="1">
                <a:spLocks noChangeArrowheads="1"/>
              </p:cNvSpPr>
              <p:nvPr/>
            </p:nvSpPr>
            <p:spPr bwMode="auto">
              <a:xfrm>
                <a:off x="3364" y="1516"/>
                <a:ext cx="428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 type="none" w="med" len="lg"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600" i="1">
                    <a:solidFill>
                      <a:schemeClr val="bg1"/>
                    </a:solidFill>
                  </a:rPr>
                  <a:t>I</a:t>
                </a:r>
                <a:endParaRPr lang="en-US" altLang="zh-CN" sz="3600">
                  <a:solidFill>
                    <a:schemeClr val="bg1"/>
                  </a:solidFill>
                </a:endParaRPr>
              </a:p>
            </p:txBody>
          </p:sp>
          <p:sp>
            <p:nvSpPr>
              <p:cNvPr id="146474" name="Line 42"/>
              <p:cNvSpPr>
                <a:spLocks noChangeShapeType="1"/>
              </p:cNvSpPr>
              <p:nvPr/>
            </p:nvSpPr>
            <p:spPr bwMode="auto">
              <a:xfrm>
                <a:off x="3776" y="3216"/>
                <a:ext cx="0" cy="192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75" name="Line 43"/>
              <p:cNvSpPr>
                <a:spLocks noChangeShapeType="1"/>
              </p:cNvSpPr>
              <p:nvPr/>
            </p:nvSpPr>
            <p:spPr bwMode="auto">
              <a:xfrm>
                <a:off x="3648" y="3408"/>
                <a:ext cx="21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76" name="Text Box 44"/>
              <p:cNvSpPr txBox="1">
                <a:spLocks noChangeArrowheads="1"/>
              </p:cNvSpPr>
              <p:nvPr/>
            </p:nvSpPr>
            <p:spPr bwMode="auto">
              <a:xfrm>
                <a:off x="3017" y="1536"/>
                <a:ext cx="256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200">
                    <a:solidFill>
                      <a:schemeClr val="bg1"/>
                    </a:solidFill>
                  </a:rPr>
                  <a:t>1</a:t>
                </a:r>
              </a:p>
            </p:txBody>
          </p:sp>
          <p:sp>
            <p:nvSpPr>
              <p:cNvPr id="146477" name="Text Box 45"/>
              <p:cNvSpPr txBox="1">
                <a:spLocks noChangeArrowheads="1"/>
              </p:cNvSpPr>
              <p:nvPr/>
            </p:nvSpPr>
            <p:spPr bwMode="auto">
              <a:xfrm>
                <a:off x="4257" y="1536"/>
                <a:ext cx="255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200">
                    <a:solidFill>
                      <a:schemeClr val="bg1"/>
                    </a:solidFill>
                  </a:rPr>
                  <a:t>2</a:t>
                </a:r>
              </a:p>
            </p:txBody>
          </p:sp>
          <p:sp>
            <p:nvSpPr>
              <p:cNvPr id="146478" name="Line 46"/>
              <p:cNvSpPr>
                <a:spLocks noChangeShapeType="1"/>
              </p:cNvSpPr>
              <p:nvPr/>
            </p:nvSpPr>
            <p:spPr bwMode="auto">
              <a:xfrm flipV="1">
                <a:off x="4224" y="1392"/>
                <a:ext cx="0" cy="528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79" name="Line 47"/>
              <p:cNvSpPr>
                <a:spLocks noChangeShapeType="1"/>
              </p:cNvSpPr>
              <p:nvPr/>
            </p:nvSpPr>
            <p:spPr bwMode="auto">
              <a:xfrm>
                <a:off x="4704" y="2688"/>
                <a:ext cx="0" cy="24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480" name="Text Box 48"/>
              <p:cNvSpPr txBox="1">
                <a:spLocks noChangeArrowheads="1"/>
              </p:cNvSpPr>
              <p:nvPr/>
            </p:nvSpPr>
            <p:spPr bwMode="auto">
              <a:xfrm>
                <a:off x="3840" y="3168"/>
                <a:ext cx="384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333333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600">
                    <a:solidFill>
                      <a:schemeClr val="bg1"/>
                    </a:solidFill>
                  </a:rPr>
                  <a:t>3</a:t>
                </a:r>
              </a:p>
            </p:txBody>
          </p:sp>
        </p:grpSp>
        <p:sp>
          <p:nvSpPr>
            <p:cNvPr id="146481" name="Rectangle 49"/>
            <p:cNvSpPr>
              <a:spLocks noChangeArrowheads="1"/>
            </p:cNvSpPr>
            <p:nvPr/>
          </p:nvSpPr>
          <p:spPr bwMode="auto">
            <a:xfrm>
              <a:off x="3243" y="2478"/>
              <a:ext cx="136" cy="317"/>
            </a:xfrm>
            <a:prstGeom prst="rect">
              <a:avLst/>
            </a:prstGeom>
            <a:solidFill>
              <a:srgbClr val="333399"/>
            </a:solidFill>
            <a:ln w="349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482" name="Rectangle 50"/>
            <p:cNvSpPr>
              <a:spLocks noChangeArrowheads="1"/>
            </p:cNvSpPr>
            <p:nvPr/>
          </p:nvSpPr>
          <p:spPr bwMode="auto">
            <a:xfrm>
              <a:off x="2882" y="2552"/>
              <a:ext cx="3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</a:rPr>
                <a:t>G4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46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6" grpId="0" autoUpdateAnimBg="0"/>
      <p:bldP spid="146437" grpId="0" autoUpdateAnimBg="0"/>
      <p:bldP spid="146439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914400" y="762000"/>
            <a:ext cx="2438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33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3600"/>
              <a:t>整理，得</a:t>
            </a:r>
          </a:p>
        </p:txBody>
      </p:sp>
      <p:graphicFrame>
        <p:nvGraphicFramePr>
          <p:cNvPr id="147461" name="Object 5"/>
          <p:cNvGraphicFramePr>
            <a:graphicFrameLocks noChangeAspect="1"/>
          </p:cNvGraphicFramePr>
          <p:nvPr/>
        </p:nvGraphicFramePr>
        <p:xfrm>
          <a:off x="3698875" y="909638"/>
          <a:ext cx="3429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66" name="公式" r:id="rId3" imgW="1143000" imgH="228600" progId="Equation.3">
                  <p:embed/>
                </p:oleObj>
              </mc:Choice>
              <mc:Fallback>
                <p:oleObj name="公式" r:id="rId3" imgW="11430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8875" y="909638"/>
                        <a:ext cx="34290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62" name="Object 6"/>
          <p:cNvGraphicFramePr>
            <a:graphicFrameLocks noChangeAspect="1"/>
          </p:cNvGraphicFramePr>
          <p:nvPr/>
        </p:nvGraphicFramePr>
        <p:xfrm>
          <a:off x="3397250" y="1663700"/>
          <a:ext cx="39624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67" name="公式" r:id="rId5" imgW="1320480" imgH="228600" progId="Equation.3">
                  <p:embed/>
                </p:oleObj>
              </mc:Choice>
              <mc:Fallback>
                <p:oleObj name="公式" r:id="rId5" imgW="132048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0" y="1663700"/>
                        <a:ext cx="39624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63" name="Object 7"/>
          <p:cNvGraphicFramePr>
            <a:graphicFrameLocks noChangeAspect="1"/>
          </p:cNvGraphicFramePr>
          <p:nvPr/>
        </p:nvGraphicFramePr>
        <p:xfrm>
          <a:off x="914400" y="2819400"/>
          <a:ext cx="3352800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68" name="公式" r:id="rId7" imgW="1117440" imgH="469800" progId="Equation.3">
                  <p:embed/>
                </p:oleObj>
              </mc:Choice>
              <mc:Fallback>
                <p:oleObj name="公式" r:id="rId7" imgW="1117440" imgH="469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819400"/>
                        <a:ext cx="3352800" cy="140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64" name="Object 8"/>
          <p:cNvGraphicFramePr>
            <a:graphicFrameLocks noChangeAspect="1"/>
          </p:cNvGraphicFramePr>
          <p:nvPr/>
        </p:nvGraphicFramePr>
        <p:xfrm>
          <a:off x="4692650" y="2781300"/>
          <a:ext cx="3695700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69" name="公式" r:id="rId9" imgW="1231560" imgH="469800" progId="Equation.3">
                  <p:embed/>
                </p:oleObj>
              </mc:Choice>
              <mc:Fallback>
                <p:oleObj name="公式" r:id="rId9" imgW="1231560" imgH="469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2650" y="2781300"/>
                        <a:ext cx="3695700" cy="140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65" name="Object 9"/>
          <p:cNvGraphicFramePr>
            <a:graphicFrameLocks noChangeAspect="1"/>
          </p:cNvGraphicFramePr>
          <p:nvPr/>
        </p:nvGraphicFramePr>
        <p:xfrm>
          <a:off x="755650" y="4611688"/>
          <a:ext cx="3543300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70" name="公式" r:id="rId11" imgW="1180800" imgH="469800" progId="Equation.3">
                  <p:embed/>
                </p:oleObj>
              </mc:Choice>
              <mc:Fallback>
                <p:oleObj name="公式" r:id="rId11" imgW="1180800" imgH="4698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4611688"/>
                        <a:ext cx="3543300" cy="140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7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7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7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7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8484" name="Object 4"/>
          <p:cNvGraphicFramePr>
            <a:graphicFrameLocks noChangeAspect="1"/>
          </p:cNvGraphicFramePr>
          <p:nvPr/>
        </p:nvGraphicFramePr>
        <p:xfrm>
          <a:off x="304800" y="704850"/>
          <a:ext cx="3695700" cy="117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54" name="公式" r:id="rId3" imgW="1231560" imgH="393480" progId="Equation.3">
                  <p:embed/>
                </p:oleObj>
              </mc:Choice>
              <mc:Fallback>
                <p:oleObj name="公式" r:id="rId3" imgW="123156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704850"/>
                        <a:ext cx="3695700" cy="1176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485" name="Object 5"/>
          <p:cNvGraphicFramePr>
            <a:graphicFrameLocks noChangeAspect="1"/>
          </p:cNvGraphicFramePr>
          <p:nvPr/>
        </p:nvGraphicFramePr>
        <p:xfrm>
          <a:off x="381000" y="1924050"/>
          <a:ext cx="3505200" cy="117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55" name="公式" r:id="rId5" imgW="1168200" imgH="393480" progId="Equation.3">
                  <p:embed/>
                </p:oleObj>
              </mc:Choice>
              <mc:Fallback>
                <p:oleObj name="公式" r:id="rId5" imgW="116820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924050"/>
                        <a:ext cx="3505200" cy="1176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486" name="Text Box 6"/>
          <p:cNvSpPr txBox="1">
            <a:spLocks noChangeArrowheads="1"/>
          </p:cNvSpPr>
          <p:nvPr/>
        </p:nvSpPr>
        <p:spPr bwMode="auto">
          <a:xfrm>
            <a:off x="1219200" y="3778250"/>
            <a:ext cx="2286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33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3600"/>
              <a:t>3</a:t>
            </a:r>
            <a:r>
              <a:rPr lang="zh-CN" altLang="en-US" sz="3600"/>
              <a:t>）求电流</a:t>
            </a:r>
          </a:p>
        </p:txBody>
      </p:sp>
      <p:graphicFrame>
        <p:nvGraphicFramePr>
          <p:cNvPr id="148487" name="Object 7"/>
          <p:cNvGraphicFramePr>
            <a:graphicFrameLocks noChangeAspect="1"/>
          </p:cNvGraphicFramePr>
          <p:nvPr/>
        </p:nvGraphicFramePr>
        <p:xfrm>
          <a:off x="1257300" y="4876800"/>
          <a:ext cx="6477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56" name="公式" r:id="rId7" imgW="2158920" imgH="228600" progId="Equation.3">
                  <p:embed/>
                </p:oleObj>
              </mc:Choice>
              <mc:Fallback>
                <p:oleObj name="公式" r:id="rId7" imgW="215892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7300" y="4876800"/>
                        <a:ext cx="64770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8611" name="Group 131"/>
          <p:cNvGrpSpPr>
            <a:grpSpLocks/>
          </p:cNvGrpSpPr>
          <p:nvPr/>
        </p:nvGrpSpPr>
        <p:grpSpPr bwMode="auto">
          <a:xfrm>
            <a:off x="4211638" y="260350"/>
            <a:ext cx="4533900" cy="4178300"/>
            <a:chOff x="2882" y="672"/>
            <a:chExt cx="2856" cy="2632"/>
          </a:xfrm>
        </p:grpSpPr>
        <p:grpSp>
          <p:nvGrpSpPr>
            <p:cNvPr id="148612" name="Group 132"/>
            <p:cNvGrpSpPr>
              <a:grpSpLocks/>
            </p:cNvGrpSpPr>
            <p:nvPr/>
          </p:nvGrpSpPr>
          <p:grpSpPr bwMode="auto">
            <a:xfrm>
              <a:off x="2906" y="672"/>
              <a:ext cx="2832" cy="2632"/>
              <a:chOff x="2352" y="940"/>
              <a:chExt cx="2832" cy="2632"/>
            </a:xfrm>
          </p:grpSpPr>
          <p:sp>
            <p:nvSpPr>
              <p:cNvPr id="148613" name="Rectangle 133"/>
              <p:cNvSpPr>
                <a:spLocks noChangeArrowheads="1"/>
              </p:cNvSpPr>
              <p:nvPr/>
            </p:nvSpPr>
            <p:spPr bwMode="auto">
              <a:xfrm>
                <a:off x="2352" y="1008"/>
                <a:ext cx="2832" cy="2544"/>
              </a:xfrm>
              <a:prstGeom prst="rect">
                <a:avLst/>
              </a:prstGeom>
              <a:solidFill>
                <a:srgbClr val="333399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14" name="Text Box 134"/>
              <p:cNvSpPr txBox="1">
                <a:spLocks noChangeArrowheads="1"/>
              </p:cNvSpPr>
              <p:nvPr/>
            </p:nvSpPr>
            <p:spPr bwMode="auto">
              <a:xfrm>
                <a:off x="4752" y="2544"/>
                <a:ext cx="403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 type="none" w="med" len="lg"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200" i="1">
                    <a:solidFill>
                      <a:schemeClr val="bg1"/>
                    </a:solidFill>
                  </a:rPr>
                  <a:t>I</a:t>
                </a:r>
                <a:r>
                  <a:rPr lang="en-US" altLang="zh-CN" sz="3200" baseline="-25000">
                    <a:solidFill>
                      <a:schemeClr val="bg1"/>
                    </a:solidFill>
                  </a:rPr>
                  <a:t>S3</a:t>
                </a:r>
                <a:endParaRPr lang="en-US" altLang="zh-CN" sz="3200">
                  <a:solidFill>
                    <a:schemeClr val="bg1"/>
                  </a:solidFill>
                </a:endParaRPr>
              </a:p>
            </p:txBody>
          </p:sp>
          <p:sp>
            <p:nvSpPr>
              <p:cNvPr id="148615" name="Rectangle 135"/>
              <p:cNvSpPr>
                <a:spLocks noChangeArrowheads="1"/>
              </p:cNvSpPr>
              <p:nvPr/>
            </p:nvSpPr>
            <p:spPr bwMode="auto">
              <a:xfrm>
                <a:off x="4163" y="2312"/>
                <a:ext cx="109" cy="424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zh-CN" altLang="en-US"/>
              </a:p>
            </p:txBody>
          </p:sp>
          <p:sp>
            <p:nvSpPr>
              <p:cNvPr id="148616" name="Line 136"/>
              <p:cNvSpPr>
                <a:spLocks noChangeShapeType="1"/>
              </p:cNvSpPr>
              <p:nvPr/>
            </p:nvSpPr>
            <p:spPr bwMode="auto">
              <a:xfrm flipH="1">
                <a:off x="2768" y="3216"/>
                <a:ext cx="1936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zh-CN" altLang="en-US"/>
              </a:p>
            </p:txBody>
          </p:sp>
          <p:sp>
            <p:nvSpPr>
              <p:cNvPr id="148617" name="Line 137"/>
              <p:cNvSpPr>
                <a:spLocks noChangeShapeType="1"/>
              </p:cNvSpPr>
              <p:nvPr/>
            </p:nvSpPr>
            <p:spPr bwMode="auto">
              <a:xfrm flipV="1">
                <a:off x="3888" y="1920"/>
                <a:ext cx="336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zh-CN" altLang="en-US"/>
              </a:p>
            </p:txBody>
          </p:sp>
          <p:sp>
            <p:nvSpPr>
              <p:cNvPr id="148618" name="Line 138"/>
              <p:cNvSpPr>
                <a:spLocks noChangeShapeType="1"/>
              </p:cNvSpPr>
              <p:nvPr/>
            </p:nvSpPr>
            <p:spPr bwMode="auto">
              <a:xfrm>
                <a:off x="4224" y="1920"/>
                <a:ext cx="0" cy="38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oval" w="med" len="med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19" name="Line 139"/>
              <p:cNvSpPr>
                <a:spLocks noChangeShapeType="1"/>
              </p:cNvSpPr>
              <p:nvPr/>
            </p:nvSpPr>
            <p:spPr bwMode="auto">
              <a:xfrm>
                <a:off x="4224" y="2736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20" name="Rectangle 140"/>
              <p:cNvSpPr>
                <a:spLocks noChangeArrowheads="1"/>
              </p:cNvSpPr>
              <p:nvPr/>
            </p:nvSpPr>
            <p:spPr bwMode="auto">
              <a:xfrm>
                <a:off x="3575" y="1872"/>
                <a:ext cx="313" cy="96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21" name="Line 141"/>
              <p:cNvSpPr>
                <a:spLocks noChangeShapeType="1"/>
              </p:cNvSpPr>
              <p:nvPr/>
            </p:nvSpPr>
            <p:spPr bwMode="auto">
              <a:xfrm>
                <a:off x="4224" y="1920"/>
                <a:ext cx="470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oval" w="med" len="med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22" name="Line 142"/>
              <p:cNvSpPr>
                <a:spLocks noChangeShapeType="1"/>
              </p:cNvSpPr>
              <p:nvPr/>
            </p:nvSpPr>
            <p:spPr bwMode="auto">
              <a:xfrm>
                <a:off x="3264" y="1392"/>
                <a:ext cx="9" cy="912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23" name="Line 143"/>
              <p:cNvSpPr>
                <a:spLocks noChangeShapeType="1"/>
              </p:cNvSpPr>
              <p:nvPr/>
            </p:nvSpPr>
            <p:spPr bwMode="auto">
              <a:xfrm>
                <a:off x="3273" y="2736"/>
                <a:ext cx="4" cy="48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24" name="Oval 144"/>
              <p:cNvSpPr>
                <a:spLocks noChangeArrowheads="1"/>
              </p:cNvSpPr>
              <p:nvPr/>
            </p:nvSpPr>
            <p:spPr bwMode="auto">
              <a:xfrm>
                <a:off x="2611" y="2304"/>
                <a:ext cx="274" cy="336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25" name="Line 145"/>
              <p:cNvSpPr>
                <a:spLocks noChangeShapeType="1"/>
              </p:cNvSpPr>
              <p:nvPr/>
            </p:nvSpPr>
            <p:spPr bwMode="auto">
              <a:xfrm>
                <a:off x="2611" y="2448"/>
                <a:ext cx="27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26" name="Line 146"/>
              <p:cNvSpPr>
                <a:spLocks noChangeShapeType="1"/>
              </p:cNvSpPr>
              <p:nvPr/>
            </p:nvSpPr>
            <p:spPr bwMode="auto">
              <a:xfrm flipV="1">
                <a:off x="2768" y="2640"/>
                <a:ext cx="0" cy="57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27" name="Line 147"/>
              <p:cNvSpPr>
                <a:spLocks noChangeShapeType="1"/>
              </p:cNvSpPr>
              <p:nvPr/>
            </p:nvSpPr>
            <p:spPr bwMode="auto">
              <a:xfrm flipV="1">
                <a:off x="2768" y="1920"/>
                <a:ext cx="0" cy="38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28" name="Line 148"/>
              <p:cNvSpPr>
                <a:spLocks noChangeShapeType="1"/>
              </p:cNvSpPr>
              <p:nvPr/>
            </p:nvSpPr>
            <p:spPr bwMode="auto">
              <a:xfrm>
                <a:off x="2761" y="1920"/>
                <a:ext cx="512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29" name="Oval 149"/>
              <p:cNvSpPr>
                <a:spLocks noChangeArrowheads="1"/>
              </p:cNvSpPr>
              <p:nvPr/>
            </p:nvSpPr>
            <p:spPr bwMode="auto">
              <a:xfrm>
                <a:off x="3648" y="1180"/>
                <a:ext cx="336" cy="40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30" name="Line 150"/>
              <p:cNvSpPr>
                <a:spLocks noChangeShapeType="1"/>
              </p:cNvSpPr>
              <p:nvPr/>
            </p:nvSpPr>
            <p:spPr bwMode="auto">
              <a:xfrm>
                <a:off x="3805" y="1180"/>
                <a:ext cx="0" cy="38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31" name="Line 151"/>
              <p:cNvSpPr>
                <a:spLocks noChangeShapeType="1"/>
              </p:cNvSpPr>
              <p:nvPr/>
            </p:nvSpPr>
            <p:spPr bwMode="auto">
              <a:xfrm flipV="1">
                <a:off x="3984" y="1392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32" name="Text Box 152"/>
              <p:cNvSpPr txBox="1">
                <a:spLocks noChangeArrowheads="1"/>
              </p:cNvSpPr>
              <p:nvPr/>
            </p:nvSpPr>
            <p:spPr bwMode="auto">
              <a:xfrm>
                <a:off x="2400" y="1872"/>
                <a:ext cx="53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 type="none" w="med" len="lg"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600" i="1">
                    <a:solidFill>
                      <a:schemeClr val="bg1"/>
                    </a:solidFill>
                  </a:rPr>
                  <a:t>I</a:t>
                </a:r>
                <a:r>
                  <a:rPr lang="en-US" altLang="zh-CN" sz="3600" baseline="-25000">
                    <a:solidFill>
                      <a:schemeClr val="bg1"/>
                    </a:solidFill>
                  </a:rPr>
                  <a:t>S1</a:t>
                </a:r>
                <a:endParaRPr lang="en-US" altLang="zh-CN" sz="3600">
                  <a:solidFill>
                    <a:schemeClr val="bg1"/>
                  </a:solidFill>
                </a:endParaRPr>
              </a:p>
            </p:txBody>
          </p:sp>
          <p:sp>
            <p:nvSpPr>
              <p:cNvPr id="148633" name="Line 153"/>
              <p:cNvSpPr>
                <a:spLocks noChangeShapeType="1"/>
              </p:cNvSpPr>
              <p:nvPr/>
            </p:nvSpPr>
            <p:spPr bwMode="auto">
              <a:xfrm>
                <a:off x="3264" y="1392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34" name="Oval 154"/>
              <p:cNvSpPr>
                <a:spLocks noChangeArrowheads="1"/>
              </p:cNvSpPr>
              <p:nvPr/>
            </p:nvSpPr>
            <p:spPr bwMode="auto">
              <a:xfrm>
                <a:off x="4572" y="2352"/>
                <a:ext cx="299" cy="336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35" name="Line 155"/>
              <p:cNvSpPr>
                <a:spLocks noChangeShapeType="1"/>
              </p:cNvSpPr>
              <p:nvPr/>
            </p:nvSpPr>
            <p:spPr bwMode="auto">
              <a:xfrm>
                <a:off x="4572" y="2544"/>
                <a:ext cx="299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36" name="Line 156"/>
              <p:cNvSpPr>
                <a:spLocks noChangeShapeType="1"/>
              </p:cNvSpPr>
              <p:nvPr/>
            </p:nvSpPr>
            <p:spPr bwMode="auto">
              <a:xfrm>
                <a:off x="4704" y="1920"/>
                <a:ext cx="0" cy="432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37" name="Line 157"/>
              <p:cNvSpPr>
                <a:spLocks noChangeShapeType="1"/>
              </p:cNvSpPr>
              <p:nvPr/>
            </p:nvSpPr>
            <p:spPr bwMode="auto">
              <a:xfrm flipV="1">
                <a:off x="4704" y="2928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38" name="Rectangle 158"/>
              <p:cNvSpPr>
                <a:spLocks noChangeArrowheads="1"/>
              </p:cNvSpPr>
              <p:nvPr/>
            </p:nvSpPr>
            <p:spPr bwMode="auto">
              <a:xfrm>
                <a:off x="3208" y="2304"/>
                <a:ext cx="108" cy="424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zh-CN" altLang="en-US"/>
              </a:p>
            </p:txBody>
          </p:sp>
          <p:sp>
            <p:nvSpPr>
              <p:cNvPr id="148639" name="Line 159"/>
              <p:cNvSpPr>
                <a:spLocks noChangeShapeType="1"/>
              </p:cNvSpPr>
              <p:nvPr/>
            </p:nvSpPr>
            <p:spPr bwMode="auto">
              <a:xfrm flipH="1">
                <a:off x="3316" y="1920"/>
                <a:ext cx="2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40" name="Text Box 160"/>
              <p:cNvSpPr txBox="1">
                <a:spLocks noChangeArrowheads="1"/>
              </p:cNvSpPr>
              <p:nvPr/>
            </p:nvSpPr>
            <p:spPr bwMode="auto">
              <a:xfrm>
                <a:off x="3936" y="940"/>
                <a:ext cx="53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 type="none" w="med" len="lg"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600" i="1">
                    <a:solidFill>
                      <a:schemeClr val="bg1"/>
                    </a:solidFill>
                  </a:rPr>
                  <a:t>I</a:t>
                </a:r>
                <a:r>
                  <a:rPr lang="en-US" altLang="zh-CN" sz="3600" baseline="-25000">
                    <a:solidFill>
                      <a:schemeClr val="bg1"/>
                    </a:solidFill>
                  </a:rPr>
                  <a:t>S2</a:t>
                </a:r>
                <a:endParaRPr lang="en-US" altLang="zh-CN" sz="3600">
                  <a:solidFill>
                    <a:schemeClr val="bg1"/>
                  </a:solidFill>
                </a:endParaRPr>
              </a:p>
            </p:txBody>
          </p:sp>
          <p:sp>
            <p:nvSpPr>
              <p:cNvPr id="148641" name="Text Box 161"/>
              <p:cNvSpPr txBox="1">
                <a:spLocks noChangeArrowheads="1"/>
              </p:cNvSpPr>
              <p:nvPr/>
            </p:nvSpPr>
            <p:spPr bwMode="auto">
              <a:xfrm>
                <a:off x="3744" y="2400"/>
                <a:ext cx="456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200">
                    <a:solidFill>
                      <a:schemeClr val="bg1"/>
                    </a:solidFill>
                  </a:rPr>
                  <a:t>G</a:t>
                </a:r>
                <a:r>
                  <a:rPr lang="en-US" altLang="zh-CN" sz="3200" baseline="-25000">
                    <a:solidFill>
                      <a:schemeClr val="bg1"/>
                    </a:solidFill>
                  </a:rPr>
                  <a:t>3</a:t>
                </a:r>
                <a:endParaRPr lang="en-US" altLang="zh-CN" sz="3200">
                  <a:solidFill>
                    <a:schemeClr val="bg1"/>
                  </a:solidFill>
                </a:endParaRPr>
              </a:p>
            </p:txBody>
          </p:sp>
          <p:sp>
            <p:nvSpPr>
              <p:cNvPr id="148642" name="Text Box 162"/>
              <p:cNvSpPr txBox="1">
                <a:spLocks noChangeArrowheads="1"/>
              </p:cNvSpPr>
              <p:nvPr/>
            </p:nvSpPr>
            <p:spPr bwMode="auto">
              <a:xfrm>
                <a:off x="3672" y="1536"/>
                <a:ext cx="456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200">
                    <a:solidFill>
                      <a:schemeClr val="bg1"/>
                    </a:solidFill>
                  </a:rPr>
                  <a:t>G</a:t>
                </a:r>
                <a:r>
                  <a:rPr lang="en-US" altLang="zh-CN" sz="3200" baseline="-25000">
                    <a:solidFill>
                      <a:schemeClr val="bg1"/>
                    </a:solidFill>
                  </a:rPr>
                  <a:t>2</a:t>
                </a:r>
                <a:endParaRPr lang="en-US" altLang="zh-CN" sz="3200">
                  <a:solidFill>
                    <a:schemeClr val="bg1"/>
                  </a:solidFill>
                </a:endParaRPr>
              </a:p>
            </p:txBody>
          </p:sp>
          <p:sp>
            <p:nvSpPr>
              <p:cNvPr id="148643" name="Text Box 163"/>
              <p:cNvSpPr txBox="1">
                <a:spLocks noChangeArrowheads="1"/>
              </p:cNvSpPr>
              <p:nvPr/>
            </p:nvSpPr>
            <p:spPr bwMode="auto">
              <a:xfrm>
                <a:off x="3335" y="2400"/>
                <a:ext cx="457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200">
                    <a:solidFill>
                      <a:schemeClr val="bg1"/>
                    </a:solidFill>
                  </a:rPr>
                  <a:t>G</a:t>
                </a:r>
                <a:r>
                  <a:rPr lang="en-US" altLang="zh-CN" sz="3200" baseline="-25000">
                    <a:solidFill>
                      <a:schemeClr val="bg1"/>
                    </a:solidFill>
                  </a:rPr>
                  <a:t>1</a:t>
                </a:r>
                <a:endParaRPr lang="en-US" altLang="zh-CN" sz="3200">
                  <a:solidFill>
                    <a:schemeClr val="bg1"/>
                  </a:solidFill>
                </a:endParaRPr>
              </a:p>
            </p:txBody>
          </p:sp>
          <p:sp>
            <p:nvSpPr>
              <p:cNvPr id="148644" name="Text Box 164"/>
              <p:cNvSpPr txBox="1">
                <a:spLocks noChangeArrowheads="1"/>
              </p:cNvSpPr>
              <p:nvPr/>
            </p:nvSpPr>
            <p:spPr bwMode="auto">
              <a:xfrm>
                <a:off x="3364" y="1516"/>
                <a:ext cx="428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 type="none" w="med" len="lg"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600" i="1">
                    <a:solidFill>
                      <a:schemeClr val="bg1"/>
                    </a:solidFill>
                  </a:rPr>
                  <a:t>I</a:t>
                </a:r>
                <a:endParaRPr lang="en-US" altLang="zh-CN" sz="3600">
                  <a:solidFill>
                    <a:schemeClr val="bg1"/>
                  </a:solidFill>
                </a:endParaRPr>
              </a:p>
            </p:txBody>
          </p:sp>
          <p:sp>
            <p:nvSpPr>
              <p:cNvPr id="148645" name="Line 165"/>
              <p:cNvSpPr>
                <a:spLocks noChangeShapeType="1"/>
              </p:cNvSpPr>
              <p:nvPr/>
            </p:nvSpPr>
            <p:spPr bwMode="auto">
              <a:xfrm>
                <a:off x="3776" y="3216"/>
                <a:ext cx="0" cy="192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46" name="Line 166"/>
              <p:cNvSpPr>
                <a:spLocks noChangeShapeType="1"/>
              </p:cNvSpPr>
              <p:nvPr/>
            </p:nvSpPr>
            <p:spPr bwMode="auto">
              <a:xfrm>
                <a:off x="3648" y="3408"/>
                <a:ext cx="21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47" name="Text Box 167"/>
              <p:cNvSpPr txBox="1">
                <a:spLocks noChangeArrowheads="1"/>
              </p:cNvSpPr>
              <p:nvPr/>
            </p:nvSpPr>
            <p:spPr bwMode="auto">
              <a:xfrm>
                <a:off x="3017" y="1536"/>
                <a:ext cx="256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200">
                    <a:solidFill>
                      <a:schemeClr val="bg1"/>
                    </a:solidFill>
                  </a:rPr>
                  <a:t>1</a:t>
                </a:r>
              </a:p>
            </p:txBody>
          </p:sp>
          <p:sp>
            <p:nvSpPr>
              <p:cNvPr id="148648" name="Text Box 168"/>
              <p:cNvSpPr txBox="1">
                <a:spLocks noChangeArrowheads="1"/>
              </p:cNvSpPr>
              <p:nvPr/>
            </p:nvSpPr>
            <p:spPr bwMode="auto">
              <a:xfrm>
                <a:off x="4257" y="1536"/>
                <a:ext cx="255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200">
                    <a:solidFill>
                      <a:schemeClr val="bg1"/>
                    </a:solidFill>
                  </a:rPr>
                  <a:t>2</a:t>
                </a:r>
              </a:p>
            </p:txBody>
          </p:sp>
          <p:sp>
            <p:nvSpPr>
              <p:cNvPr id="148649" name="Line 169"/>
              <p:cNvSpPr>
                <a:spLocks noChangeShapeType="1"/>
              </p:cNvSpPr>
              <p:nvPr/>
            </p:nvSpPr>
            <p:spPr bwMode="auto">
              <a:xfrm flipV="1">
                <a:off x="4224" y="1392"/>
                <a:ext cx="0" cy="528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50" name="Line 170"/>
              <p:cNvSpPr>
                <a:spLocks noChangeShapeType="1"/>
              </p:cNvSpPr>
              <p:nvPr/>
            </p:nvSpPr>
            <p:spPr bwMode="auto">
              <a:xfrm>
                <a:off x="4704" y="2688"/>
                <a:ext cx="0" cy="24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651" name="Text Box 171"/>
              <p:cNvSpPr txBox="1">
                <a:spLocks noChangeArrowheads="1"/>
              </p:cNvSpPr>
              <p:nvPr/>
            </p:nvSpPr>
            <p:spPr bwMode="auto">
              <a:xfrm>
                <a:off x="3840" y="3168"/>
                <a:ext cx="384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333333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zh-CN" sz="3600">
                    <a:solidFill>
                      <a:schemeClr val="bg1"/>
                    </a:solidFill>
                  </a:rPr>
                  <a:t>3</a:t>
                </a:r>
              </a:p>
            </p:txBody>
          </p:sp>
        </p:grpSp>
        <p:sp>
          <p:nvSpPr>
            <p:cNvPr id="148652" name="Rectangle 172"/>
            <p:cNvSpPr>
              <a:spLocks noChangeArrowheads="1"/>
            </p:cNvSpPr>
            <p:nvPr/>
          </p:nvSpPr>
          <p:spPr bwMode="auto">
            <a:xfrm>
              <a:off x="3243" y="2478"/>
              <a:ext cx="136" cy="317"/>
            </a:xfrm>
            <a:prstGeom prst="rect">
              <a:avLst/>
            </a:prstGeom>
            <a:solidFill>
              <a:srgbClr val="333399"/>
            </a:solidFill>
            <a:ln w="349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8653" name="Rectangle 173"/>
            <p:cNvSpPr>
              <a:spLocks noChangeArrowheads="1"/>
            </p:cNvSpPr>
            <p:nvPr/>
          </p:nvSpPr>
          <p:spPr bwMode="auto">
            <a:xfrm>
              <a:off x="2882" y="2552"/>
              <a:ext cx="3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</a:rPr>
                <a:t>G4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6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2"/>
          <p:cNvSpPr txBox="1">
            <a:spLocks noChangeArrowheads="1"/>
          </p:cNvSpPr>
          <p:nvPr/>
        </p:nvSpPr>
        <p:spPr bwMode="auto">
          <a:xfrm>
            <a:off x="339725" y="414338"/>
            <a:ext cx="58054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 sz="2800">
                <a:solidFill>
                  <a:srgbClr val="FF0000"/>
                </a:solidFill>
              </a:rPr>
              <a:t>支路法、回路法和节点法的比较：</a:t>
            </a:r>
          </a:p>
        </p:txBody>
      </p:sp>
      <p:sp>
        <p:nvSpPr>
          <p:cNvPr id="112643" name="Text Box 3"/>
          <p:cNvSpPr txBox="1">
            <a:spLocks noChangeArrowheads="1"/>
          </p:cNvSpPr>
          <p:nvPr/>
        </p:nvSpPr>
        <p:spPr bwMode="auto">
          <a:xfrm>
            <a:off x="612775" y="4003675"/>
            <a:ext cx="75184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81000" indent="-381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571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/>
              <a:t>(2) </a:t>
            </a:r>
            <a:r>
              <a:rPr lang="zh-CN" altLang="en-US"/>
              <a:t>对于非平面电路，选独立回路不容易，而独立节点较容易。</a:t>
            </a:r>
          </a:p>
        </p:txBody>
      </p:sp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612775" y="5108575"/>
            <a:ext cx="75692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76250" indent="-476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1143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33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524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altLang="zh-CN"/>
              <a:t>(3) </a:t>
            </a:r>
            <a:r>
              <a:rPr lang="zh-CN" altLang="en-US"/>
              <a:t>回路法、节点法易于编程。目前用计算机分析网络</a:t>
            </a:r>
            <a:r>
              <a:rPr lang="en-US" altLang="zh-CN"/>
              <a:t>(</a:t>
            </a:r>
            <a:r>
              <a:rPr lang="zh-CN" altLang="en-US"/>
              <a:t>电网，集成电路设计等</a:t>
            </a:r>
            <a:r>
              <a:rPr lang="en-US" altLang="zh-CN"/>
              <a:t>)</a:t>
            </a:r>
            <a:r>
              <a:rPr lang="zh-CN" altLang="en-US"/>
              <a:t>采用节点法较多。</a:t>
            </a:r>
          </a:p>
        </p:txBody>
      </p:sp>
      <p:grpSp>
        <p:nvGrpSpPr>
          <p:cNvPr id="112645" name="Group 5"/>
          <p:cNvGrpSpPr>
            <a:grpSpLocks/>
          </p:cNvGrpSpPr>
          <p:nvPr/>
        </p:nvGrpSpPr>
        <p:grpSpPr bwMode="auto">
          <a:xfrm>
            <a:off x="1295400" y="1562100"/>
            <a:ext cx="6438900" cy="2152650"/>
            <a:chOff x="1152" y="840"/>
            <a:chExt cx="4056" cy="1356"/>
          </a:xfrm>
        </p:grpSpPr>
        <p:sp>
          <p:nvSpPr>
            <p:cNvPr id="112646" name="Text Box 6"/>
            <p:cNvSpPr txBox="1">
              <a:spLocks noChangeArrowheads="1"/>
            </p:cNvSpPr>
            <p:nvPr/>
          </p:nvSpPr>
          <p:spPr bwMode="auto">
            <a:xfrm>
              <a:off x="1166" y="1165"/>
              <a:ext cx="6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支路法</a:t>
              </a:r>
            </a:p>
          </p:txBody>
        </p:sp>
        <p:sp>
          <p:nvSpPr>
            <p:cNvPr id="112647" name="Line 7"/>
            <p:cNvSpPr>
              <a:spLocks noChangeShapeType="1"/>
            </p:cNvSpPr>
            <p:nvPr/>
          </p:nvSpPr>
          <p:spPr bwMode="auto">
            <a:xfrm>
              <a:off x="1152" y="1176"/>
              <a:ext cx="4032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48" name="Line 8"/>
            <p:cNvSpPr>
              <a:spLocks noChangeShapeType="1"/>
            </p:cNvSpPr>
            <p:nvPr/>
          </p:nvSpPr>
          <p:spPr bwMode="auto">
            <a:xfrm>
              <a:off x="1152" y="1848"/>
              <a:ext cx="404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49" name="Line 9"/>
            <p:cNvSpPr>
              <a:spLocks noChangeShapeType="1"/>
            </p:cNvSpPr>
            <p:nvPr/>
          </p:nvSpPr>
          <p:spPr bwMode="auto">
            <a:xfrm>
              <a:off x="1152" y="1524"/>
              <a:ext cx="405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50" name="Line 10"/>
            <p:cNvSpPr>
              <a:spLocks noChangeShapeType="1"/>
            </p:cNvSpPr>
            <p:nvPr/>
          </p:nvSpPr>
          <p:spPr bwMode="auto">
            <a:xfrm>
              <a:off x="1152" y="840"/>
              <a:ext cx="0" cy="13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51" name="Line 11"/>
            <p:cNvSpPr>
              <a:spLocks noChangeShapeType="1"/>
            </p:cNvSpPr>
            <p:nvPr/>
          </p:nvSpPr>
          <p:spPr bwMode="auto">
            <a:xfrm>
              <a:off x="1860" y="840"/>
              <a:ext cx="0" cy="13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52" name="Line 12"/>
            <p:cNvSpPr>
              <a:spLocks noChangeShapeType="1"/>
            </p:cNvSpPr>
            <p:nvPr/>
          </p:nvSpPr>
          <p:spPr bwMode="auto">
            <a:xfrm>
              <a:off x="2892" y="840"/>
              <a:ext cx="0" cy="13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53" name="Line 13"/>
            <p:cNvSpPr>
              <a:spLocks noChangeShapeType="1"/>
            </p:cNvSpPr>
            <p:nvPr/>
          </p:nvSpPr>
          <p:spPr bwMode="auto">
            <a:xfrm>
              <a:off x="5196" y="840"/>
              <a:ext cx="0" cy="13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54" name="Line 14"/>
            <p:cNvSpPr>
              <a:spLocks noChangeShapeType="1"/>
            </p:cNvSpPr>
            <p:nvPr/>
          </p:nvSpPr>
          <p:spPr bwMode="auto">
            <a:xfrm flipV="1">
              <a:off x="1152" y="2172"/>
              <a:ext cx="405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55" name="Line 15"/>
            <p:cNvSpPr>
              <a:spLocks noChangeShapeType="1"/>
            </p:cNvSpPr>
            <p:nvPr/>
          </p:nvSpPr>
          <p:spPr bwMode="auto">
            <a:xfrm>
              <a:off x="1152" y="840"/>
              <a:ext cx="404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56" name="Text Box 16"/>
            <p:cNvSpPr txBox="1">
              <a:spLocks noChangeArrowheads="1"/>
            </p:cNvSpPr>
            <p:nvPr/>
          </p:nvSpPr>
          <p:spPr bwMode="auto">
            <a:xfrm>
              <a:off x="1166" y="1537"/>
              <a:ext cx="6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回路法</a:t>
              </a:r>
            </a:p>
          </p:txBody>
        </p:sp>
        <p:sp>
          <p:nvSpPr>
            <p:cNvPr id="112657" name="Text Box 17"/>
            <p:cNvSpPr txBox="1">
              <a:spLocks noChangeArrowheads="1"/>
            </p:cNvSpPr>
            <p:nvPr/>
          </p:nvSpPr>
          <p:spPr bwMode="auto">
            <a:xfrm>
              <a:off x="1166" y="1873"/>
              <a:ext cx="6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节点法</a:t>
              </a:r>
            </a:p>
          </p:txBody>
        </p:sp>
        <p:sp>
          <p:nvSpPr>
            <p:cNvPr id="112658" name="Text Box 18"/>
            <p:cNvSpPr txBox="1">
              <a:spLocks noChangeArrowheads="1"/>
            </p:cNvSpPr>
            <p:nvPr/>
          </p:nvSpPr>
          <p:spPr bwMode="auto">
            <a:xfrm>
              <a:off x="1946" y="854"/>
              <a:ext cx="9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KCL</a:t>
              </a:r>
              <a:r>
                <a:rPr lang="zh-CN" altLang="en-US"/>
                <a:t>方程</a:t>
              </a:r>
            </a:p>
          </p:txBody>
        </p:sp>
        <p:sp>
          <p:nvSpPr>
            <p:cNvPr id="112659" name="Text Box 19"/>
            <p:cNvSpPr txBox="1">
              <a:spLocks noChangeArrowheads="1"/>
            </p:cNvSpPr>
            <p:nvPr/>
          </p:nvSpPr>
          <p:spPr bwMode="auto">
            <a:xfrm>
              <a:off x="3026" y="866"/>
              <a:ext cx="9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KVL</a:t>
              </a:r>
              <a:r>
                <a:rPr lang="zh-CN" altLang="en-US"/>
                <a:t>方程</a:t>
              </a:r>
            </a:p>
          </p:txBody>
        </p:sp>
        <p:sp>
          <p:nvSpPr>
            <p:cNvPr id="112660" name="Text Box 20"/>
            <p:cNvSpPr txBox="1">
              <a:spLocks noChangeArrowheads="1"/>
            </p:cNvSpPr>
            <p:nvPr/>
          </p:nvSpPr>
          <p:spPr bwMode="auto">
            <a:xfrm>
              <a:off x="2210" y="1190"/>
              <a:ext cx="4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n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1</a:t>
              </a:r>
            </a:p>
          </p:txBody>
        </p:sp>
        <p:sp>
          <p:nvSpPr>
            <p:cNvPr id="112661" name="Text Box 21"/>
            <p:cNvSpPr txBox="1">
              <a:spLocks noChangeArrowheads="1"/>
            </p:cNvSpPr>
            <p:nvPr/>
          </p:nvSpPr>
          <p:spPr bwMode="auto">
            <a:xfrm>
              <a:off x="3110" y="1202"/>
              <a:ext cx="7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b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(</a:t>
              </a:r>
              <a:r>
                <a:rPr lang="en-US" altLang="zh-CN" i="1"/>
                <a:t>n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1)</a:t>
              </a:r>
            </a:p>
          </p:txBody>
        </p:sp>
        <p:sp>
          <p:nvSpPr>
            <p:cNvPr id="112662" name="Text Box 22"/>
            <p:cNvSpPr txBox="1">
              <a:spLocks noChangeArrowheads="1"/>
            </p:cNvSpPr>
            <p:nvPr/>
          </p:nvSpPr>
          <p:spPr bwMode="auto">
            <a:xfrm>
              <a:off x="2282" y="153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0</a:t>
              </a:r>
            </a:p>
          </p:txBody>
        </p:sp>
        <p:sp>
          <p:nvSpPr>
            <p:cNvPr id="112663" name="Text Box 23"/>
            <p:cNvSpPr txBox="1">
              <a:spLocks noChangeArrowheads="1"/>
            </p:cNvSpPr>
            <p:nvPr/>
          </p:nvSpPr>
          <p:spPr bwMode="auto">
            <a:xfrm>
              <a:off x="3422" y="186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0</a:t>
              </a:r>
            </a:p>
          </p:txBody>
        </p:sp>
        <p:sp>
          <p:nvSpPr>
            <p:cNvPr id="112664" name="Text Box 24"/>
            <p:cNvSpPr txBox="1">
              <a:spLocks noChangeArrowheads="1"/>
            </p:cNvSpPr>
            <p:nvPr/>
          </p:nvSpPr>
          <p:spPr bwMode="auto">
            <a:xfrm>
              <a:off x="2222" y="1862"/>
              <a:ext cx="4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n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1</a:t>
              </a:r>
            </a:p>
          </p:txBody>
        </p:sp>
        <p:sp>
          <p:nvSpPr>
            <p:cNvPr id="112665" name="Line 25"/>
            <p:cNvSpPr>
              <a:spLocks noChangeShapeType="1"/>
            </p:cNvSpPr>
            <p:nvPr/>
          </p:nvSpPr>
          <p:spPr bwMode="auto">
            <a:xfrm>
              <a:off x="4020" y="852"/>
              <a:ext cx="0" cy="13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66" name="Text Box 26"/>
            <p:cNvSpPr txBox="1">
              <a:spLocks noChangeArrowheads="1"/>
            </p:cNvSpPr>
            <p:nvPr/>
          </p:nvSpPr>
          <p:spPr bwMode="auto">
            <a:xfrm>
              <a:off x="4164" y="852"/>
              <a:ext cx="9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zh-CN" altLang="en-US"/>
                <a:t>方程总数</a:t>
              </a:r>
            </a:p>
          </p:txBody>
        </p:sp>
        <p:sp>
          <p:nvSpPr>
            <p:cNvPr id="112667" name="Text Box 27"/>
            <p:cNvSpPr txBox="1">
              <a:spLocks noChangeArrowheads="1"/>
            </p:cNvSpPr>
            <p:nvPr/>
          </p:nvSpPr>
          <p:spPr bwMode="auto">
            <a:xfrm>
              <a:off x="3110" y="1526"/>
              <a:ext cx="7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b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(</a:t>
              </a:r>
              <a:r>
                <a:rPr lang="en-US" altLang="zh-CN" i="1"/>
                <a:t>n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1)</a:t>
              </a:r>
            </a:p>
          </p:txBody>
        </p:sp>
        <p:sp>
          <p:nvSpPr>
            <p:cNvPr id="112668" name="Text Box 28"/>
            <p:cNvSpPr txBox="1">
              <a:spLocks noChangeArrowheads="1"/>
            </p:cNvSpPr>
            <p:nvPr/>
          </p:nvSpPr>
          <p:spPr bwMode="auto">
            <a:xfrm>
              <a:off x="4346" y="1862"/>
              <a:ext cx="4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n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1</a:t>
              </a:r>
            </a:p>
          </p:txBody>
        </p:sp>
        <p:sp>
          <p:nvSpPr>
            <p:cNvPr id="112669" name="Text Box 29"/>
            <p:cNvSpPr txBox="1">
              <a:spLocks noChangeArrowheads="1"/>
            </p:cNvSpPr>
            <p:nvPr/>
          </p:nvSpPr>
          <p:spPr bwMode="auto">
            <a:xfrm>
              <a:off x="4202" y="1538"/>
              <a:ext cx="7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b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(</a:t>
              </a:r>
              <a:r>
                <a:rPr lang="en-US" altLang="zh-CN" i="1"/>
                <a:t>n</a:t>
              </a:r>
              <a:r>
                <a:rPr lang="en-US" altLang="zh-CN">
                  <a:latin typeface="宋体" panose="02010600030101010101" pitchFamily="2" charset="-122"/>
                </a:rPr>
                <a:t>-</a:t>
              </a:r>
              <a:r>
                <a:rPr lang="en-US" altLang="zh-CN"/>
                <a:t>1)</a:t>
              </a:r>
            </a:p>
          </p:txBody>
        </p:sp>
        <p:sp>
          <p:nvSpPr>
            <p:cNvPr id="112670" name="Text Box 30"/>
            <p:cNvSpPr txBox="1">
              <a:spLocks noChangeArrowheads="1"/>
            </p:cNvSpPr>
            <p:nvPr/>
          </p:nvSpPr>
          <p:spPr bwMode="auto">
            <a:xfrm>
              <a:off x="4418" y="121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b</a:t>
              </a:r>
              <a:endParaRPr lang="en-US" altLang="zh-CN"/>
            </a:p>
          </p:txBody>
        </p:sp>
      </p:grpSp>
      <p:sp>
        <p:nvSpPr>
          <p:cNvPr id="112671" name="Text Box 31"/>
          <p:cNvSpPr txBox="1">
            <a:spLocks noChangeArrowheads="1"/>
          </p:cNvSpPr>
          <p:nvPr/>
        </p:nvSpPr>
        <p:spPr bwMode="auto">
          <a:xfrm>
            <a:off x="628650" y="990600"/>
            <a:ext cx="388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/>
              <a:t>(1) </a:t>
            </a:r>
            <a:r>
              <a:rPr lang="zh-CN" altLang="en-US"/>
              <a:t>方程数的比较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2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"/>
                                        <p:tgtEl>
                                          <p:spTgt spid="112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"/>
                                        <p:tgtEl>
                                          <p:spTgt spid="11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 autoUpdateAnimBg="0"/>
      <p:bldP spid="112643" grpId="0" autoUpdateAnimBg="0"/>
      <p:bldP spid="112644" grpId="0" autoUpdateAnimBg="0"/>
      <p:bldP spid="11267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381000" y="819150"/>
            <a:ext cx="8458200" cy="85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</a:rPr>
              <a:t>目的</a:t>
            </a:r>
            <a:r>
              <a:rPr lang="zh-CN" altLang="en-US"/>
              <a:t>：找出</a:t>
            </a:r>
            <a:r>
              <a:rPr lang="zh-CN" altLang="en-US">
                <a:solidFill>
                  <a:srgbClr val="3333FF"/>
                </a:solidFill>
              </a:rPr>
              <a:t>一般</a:t>
            </a:r>
            <a:r>
              <a:rPr lang="en-US" altLang="zh-CN"/>
              <a:t>(</a:t>
            </a:r>
            <a:r>
              <a:rPr lang="zh-CN" altLang="en-US"/>
              <a:t>对任何线性电路均适用</a:t>
            </a:r>
            <a:r>
              <a:rPr lang="en-US" altLang="zh-CN"/>
              <a:t>)</a:t>
            </a:r>
            <a:r>
              <a:rPr lang="zh-CN" altLang="en-US"/>
              <a:t>的求解线性网络的</a:t>
            </a:r>
          </a:p>
          <a:p>
            <a:pPr algn="l"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>
                <a:solidFill>
                  <a:srgbClr val="3333FF"/>
                </a:solidFill>
              </a:rPr>
              <a:t>            系统方法</a:t>
            </a:r>
            <a:r>
              <a:rPr lang="en-US" altLang="zh-CN"/>
              <a:t>(</a:t>
            </a:r>
            <a:r>
              <a:rPr lang="zh-CN" altLang="en-US"/>
              <a:t>易于计算机编程序求解</a:t>
            </a:r>
            <a:r>
              <a:rPr lang="en-US" altLang="zh-CN"/>
              <a:t>)</a:t>
            </a:r>
            <a:r>
              <a:rPr lang="en-US" altLang="zh-CN">
                <a:solidFill>
                  <a:srgbClr val="3333FF"/>
                </a:solidFill>
              </a:rPr>
              <a:t> </a:t>
            </a:r>
            <a:r>
              <a:rPr lang="zh-CN" altLang="en-US"/>
              <a:t>。</a:t>
            </a: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361950" y="1733550"/>
            <a:ext cx="795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</a:rPr>
              <a:t>对象</a:t>
            </a:r>
            <a:r>
              <a:rPr lang="zh-CN" altLang="en-US"/>
              <a:t>：含独立源、受控源的</a:t>
            </a:r>
            <a:r>
              <a:rPr lang="zh-CN" altLang="en-US">
                <a:solidFill>
                  <a:srgbClr val="3333FF"/>
                </a:solidFill>
              </a:rPr>
              <a:t>电阻网络</a:t>
            </a:r>
            <a:r>
              <a:rPr lang="zh-CN" altLang="en-US"/>
              <a:t>的直流稳态解。 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381000" y="2266950"/>
            <a:ext cx="6496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</a:rPr>
              <a:t>应用</a:t>
            </a:r>
            <a:r>
              <a:rPr lang="zh-CN" altLang="en-US"/>
              <a:t>：主要用于复杂的线性电路的求解。</a:t>
            </a: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457200" y="4518025"/>
            <a:ext cx="8382000" cy="140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/>
              <a:t>        </a:t>
            </a:r>
            <a:r>
              <a:rPr lang="zh-CN" altLang="en-US"/>
              <a:t>复杂电路的分析法就是根据</a:t>
            </a:r>
            <a:r>
              <a:rPr lang="en-US" altLang="zh-CN"/>
              <a:t>KCL</a:t>
            </a:r>
            <a:r>
              <a:rPr lang="zh-CN" altLang="en-US"/>
              <a:t>、</a:t>
            </a:r>
            <a:r>
              <a:rPr lang="en-US" altLang="zh-CN"/>
              <a:t>KVL</a:t>
            </a:r>
            <a:r>
              <a:rPr lang="zh-CN" altLang="en-US"/>
              <a:t>及元件电压和电流关系列方程、解方程。根据列方程时所选变量的不同可分为</a:t>
            </a:r>
            <a:r>
              <a:rPr lang="zh-CN" altLang="en-US" u="sng">
                <a:solidFill>
                  <a:srgbClr val="3333FF"/>
                </a:solidFill>
              </a:rPr>
              <a:t>支路法、网孔分析法</a:t>
            </a:r>
            <a:r>
              <a:rPr lang="zh-CN" altLang="en-US"/>
              <a:t>和</a:t>
            </a:r>
            <a:r>
              <a:rPr lang="zh-CN" altLang="en-US" u="sng">
                <a:solidFill>
                  <a:srgbClr val="3333FF"/>
                </a:solidFill>
              </a:rPr>
              <a:t>节点分析法。</a:t>
            </a:r>
            <a:endParaRPr lang="zh-CN" altLang="en-US" u="sng"/>
          </a:p>
        </p:txBody>
      </p:sp>
      <p:grpSp>
        <p:nvGrpSpPr>
          <p:cNvPr id="79878" name="Group 6"/>
          <p:cNvGrpSpPr>
            <a:grpSpLocks/>
          </p:cNvGrpSpPr>
          <p:nvPr/>
        </p:nvGrpSpPr>
        <p:grpSpPr bwMode="auto">
          <a:xfrm>
            <a:off x="1371600" y="2743200"/>
            <a:ext cx="7258050" cy="1295400"/>
            <a:chOff x="904" y="2172"/>
            <a:chExt cx="4572" cy="816"/>
          </a:xfrm>
        </p:grpSpPr>
        <p:sp>
          <p:nvSpPr>
            <p:cNvPr id="79879" name="Text Box 7"/>
            <p:cNvSpPr txBox="1">
              <a:spLocks noChangeArrowheads="1"/>
            </p:cNvSpPr>
            <p:nvPr/>
          </p:nvSpPr>
          <p:spPr bwMode="auto">
            <a:xfrm>
              <a:off x="904" y="2460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zh-CN" altLang="en-US"/>
                <a:t>电路性质</a:t>
              </a:r>
            </a:p>
          </p:txBody>
        </p:sp>
        <p:sp>
          <p:nvSpPr>
            <p:cNvPr id="79880" name="Text Box 8"/>
            <p:cNvSpPr txBox="1">
              <a:spLocks noChangeArrowheads="1"/>
            </p:cNvSpPr>
            <p:nvPr/>
          </p:nvSpPr>
          <p:spPr bwMode="auto">
            <a:xfrm>
              <a:off x="1864" y="2172"/>
              <a:ext cx="253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zh-CN" altLang="en-US"/>
                <a:t>元件特性</a:t>
              </a:r>
              <a:r>
                <a:rPr lang="en-US" altLang="zh-CN"/>
                <a:t>(</a:t>
              </a:r>
              <a:r>
                <a:rPr lang="zh-CN" altLang="en-US"/>
                <a:t>约束</a:t>
              </a:r>
              <a:r>
                <a:rPr lang="en-US" altLang="zh-CN"/>
                <a:t>)</a:t>
              </a:r>
            </a:p>
            <a:p>
              <a:pPr algn="l" eaLnBrk="1" hangingPunct="1"/>
              <a:r>
                <a:rPr lang="en-US" altLang="zh-CN"/>
                <a:t>   (</a:t>
              </a:r>
              <a:r>
                <a:rPr lang="zh-CN" altLang="en-US"/>
                <a:t>对电阻电路，即欧姆定律</a:t>
              </a:r>
              <a:r>
                <a:rPr lang="en-US" altLang="zh-CN"/>
                <a:t>)</a:t>
              </a:r>
            </a:p>
          </p:txBody>
        </p:sp>
        <p:sp>
          <p:nvSpPr>
            <p:cNvPr id="79881" name="Text Box 9"/>
            <p:cNvSpPr txBox="1">
              <a:spLocks noChangeArrowheads="1"/>
            </p:cNvSpPr>
            <p:nvPr/>
          </p:nvSpPr>
          <p:spPr bwMode="auto">
            <a:xfrm>
              <a:off x="1864" y="2700"/>
              <a:ext cx="22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zh-CN" altLang="en-US"/>
                <a:t>结构</a:t>
              </a:r>
              <a:r>
                <a:rPr lang="en-US" altLang="zh-CN"/>
                <a:t>—KCL</a:t>
              </a:r>
              <a:r>
                <a:rPr lang="zh-CN" altLang="en-US"/>
                <a:t>，</a:t>
              </a:r>
              <a:r>
                <a:rPr lang="en-US" altLang="zh-CN"/>
                <a:t>KVL</a:t>
              </a:r>
            </a:p>
          </p:txBody>
        </p:sp>
        <p:sp>
          <p:nvSpPr>
            <p:cNvPr id="79882" name="Rectangle 10"/>
            <p:cNvSpPr>
              <a:spLocks noChangeArrowheads="1"/>
            </p:cNvSpPr>
            <p:nvPr/>
          </p:nvSpPr>
          <p:spPr bwMode="auto">
            <a:xfrm>
              <a:off x="4588" y="2460"/>
              <a:ext cx="8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相互独立</a:t>
              </a:r>
            </a:p>
          </p:txBody>
        </p:sp>
        <p:sp>
          <p:nvSpPr>
            <p:cNvPr id="79883" name="AutoShape 11"/>
            <p:cNvSpPr>
              <a:spLocks/>
            </p:cNvSpPr>
            <p:nvPr/>
          </p:nvSpPr>
          <p:spPr bwMode="auto">
            <a:xfrm>
              <a:off x="1720" y="2268"/>
              <a:ext cx="144" cy="672"/>
            </a:xfrm>
            <a:prstGeom prst="leftBrace">
              <a:avLst>
                <a:gd name="adj1" fmla="val 38889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884" name="AutoShape 12"/>
            <p:cNvSpPr>
              <a:spLocks/>
            </p:cNvSpPr>
            <p:nvPr/>
          </p:nvSpPr>
          <p:spPr bwMode="auto">
            <a:xfrm>
              <a:off x="4312" y="2268"/>
              <a:ext cx="144" cy="672"/>
            </a:xfrm>
            <a:prstGeom prst="rightBrace">
              <a:avLst>
                <a:gd name="adj1" fmla="val 38889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79885" name="Text Box 13"/>
          <p:cNvSpPr txBox="1">
            <a:spLocks noChangeArrowheads="1"/>
          </p:cNvSpPr>
          <p:nvPr/>
        </p:nvSpPr>
        <p:spPr bwMode="auto">
          <a:xfrm>
            <a:off x="361950" y="2895600"/>
            <a:ext cx="1114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</a:rPr>
              <a:t>基础</a:t>
            </a:r>
            <a:r>
              <a:rPr lang="zh-CN" altLang="en-US"/>
              <a:t>：</a:t>
            </a:r>
          </a:p>
        </p:txBody>
      </p:sp>
      <p:sp>
        <p:nvSpPr>
          <p:cNvPr id="79886" name="Text Box 14"/>
          <p:cNvSpPr txBox="1">
            <a:spLocks noChangeArrowheads="1"/>
          </p:cNvSpPr>
          <p:nvPr/>
        </p:nvSpPr>
        <p:spPr bwMode="auto">
          <a:xfrm>
            <a:off x="457200" y="4038600"/>
            <a:ext cx="780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FF0000"/>
                </a:solidFill>
              </a:rPr>
              <a:t>特点：</a:t>
            </a:r>
            <a:r>
              <a:rPr lang="zh-CN" altLang="en-US"/>
              <a:t>不改变电路的结构，直接根据已知电路列写方程。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"/>
                                        <p:tgtEl>
                                          <p:spTgt spid="7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9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9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9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 autoUpdateAnimBg="0"/>
      <p:bldP spid="79875" grpId="0" autoUpdateAnimBg="0"/>
      <p:bldP spid="79876" grpId="0" autoUpdateAnimBg="0"/>
      <p:bldP spid="79877" grpId="0" autoUpdateAnimBg="0"/>
      <p:bldP spid="79885" grpId="0" autoUpdateAnimBg="0"/>
      <p:bldP spid="79886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2743200" y="365125"/>
            <a:ext cx="43497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 sz="4800">
                <a:solidFill>
                  <a:srgbClr val="FF0000"/>
                </a:solidFill>
              </a:rPr>
              <a:t>*</a:t>
            </a:r>
            <a:r>
              <a:rPr lang="en-US" altLang="zh-CN" sz="2800">
                <a:solidFill>
                  <a:srgbClr val="000099"/>
                </a:solidFill>
              </a:rPr>
              <a:t>3. 4  </a:t>
            </a:r>
            <a:r>
              <a:rPr lang="zh-CN" altLang="en-US" sz="2800">
                <a:solidFill>
                  <a:srgbClr val="000099"/>
                </a:solidFill>
              </a:rPr>
              <a:t>网络拓扑的概念</a:t>
            </a:r>
          </a:p>
        </p:txBody>
      </p:sp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457200" y="1295400"/>
            <a:ext cx="325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CC3300"/>
                </a:solidFill>
              </a:rPr>
              <a:t>一</a:t>
            </a:r>
            <a:r>
              <a:rPr lang="en-US" altLang="zh-CN">
                <a:solidFill>
                  <a:srgbClr val="CC3300"/>
                </a:solidFill>
              </a:rPr>
              <a:t>.</a:t>
            </a:r>
            <a:r>
              <a:rPr lang="zh-CN" altLang="en-US">
                <a:solidFill>
                  <a:srgbClr val="CC3300"/>
                </a:solidFill>
              </a:rPr>
              <a:t>图的基本概念</a:t>
            </a:r>
          </a:p>
        </p:txBody>
      </p:sp>
      <p:grpSp>
        <p:nvGrpSpPr>
          <p:cNvPr id="113749" name="Group 85"/>
          <p:cNvGrpSpPr>
            <a:grpSpLocks/>
          </p:cNvGrpSpPr>
          <p:nvPr/>
        </p:nvGrpSpPr>
        <p:grpSpPr bwMode="auto">
          <a:xfrm>
            <a:off x="914400" y="1752600"/>
            <a:ext cx="2830513" cy="1901825"/>
            <a:chOff x="576" y="1104"/>
            <a:chExt cx="1783" cy="1198"/>
          </a:xfrm>
        </p:grpSpPr>
        <p:sp>
          <p:nvSpPr>
            <p:cNvPr id="113670" name="Freeform 6"/>
            <p:cNvSpPr>
              <a:spLocks/>
            </p:cNvSpPr>
            <p:nvPr/>
          </p:nvSpPr>
          <p:spPr bwMode="auto">
            <a:xfrm>
              <a:off x="576" y="1610"/>
              <a:ext cx="219" cy="208"/>
            </a:xfrm>
            <a:custGeom>
              <a:avLst/>
              <a:gdLst>
                <a:gd name="T0" fmla="*/ 0 w 241"/>
                <a:gd name="T1" fmla="*/ 121 h 242"/>
                <a:gd name="T2" fmla="*/ 5 w 241"/>
                <a:gd name="T3" fmla="*/ 86 h 242"/>
                <a:gd name="T4" fmla="*/ 19 w 241"/>
                <a:gd name="T5" fmla="*/ 56 h 242"/>
                <a:gd name="T6" fmla="*/ 43 w 241"/>
                <a:gd name="T7" fmla="*/ 29 h 242"/>
                <a:gd name="T8" fmla="*/ 72 w 241"/>
                <a:gd name="T9" fmla="*/ 10 h 242"/>
                <a:gd name="T10" fmla="*/ 104 w 241"/>
                <a:gd name="T11" fmla="*/ 0 h 242"/>
                <a:gd name="T12" fmla="*/ 139 w 241"/>
                <a:gd name="T13" fmla="*/ 0 h 242"/>
                <a:gd name="T14" fmla="*/ 172 w 241"/>
                <a:gd name="T15" fmla="*/ 10 h 242"/>
                <a:gd name="T16" fmla="*/ 201 w 241"/>
                <a:gd name="T17" fmla="*/ 29 h 242"/>
                <a:gd name="T18" fmla="*/ 223 w 241"/>
                <a:gd name="T19" fmla="*/ 56 h 242"/>
                <a:gd name="T20" fmla="*/ 236 w 241"/>
                <a:gd name="T21" fmla="*/ 86 h 242"/>
                <a:gd name="T22" fmla="*/ 241 w 241"/>
                <a:gd name="T23" fmla="*/ 121 h 242"/>
                <a:gd name="T24" fmla="*/ 236 w 241"/>
                <a:gd name="T25" fmla="*/ 156 h 242"/>
                <a:gd name="T26" fmla="*/ 223 w 241"/>
                <a:gd name="T27" fmla="*/ 185 h 242"/>
                <a:gd name="T28" fmla="*/ 201 w 241"/>
                <a:gd name="T29" fmla="*/ 212 h 242"/>
                <a:gd name="T30" fmla="*/ 172 w 241"/>
                <a:gd name="T31" fmla="*/ 231 h 242"/>
                <a:gd name="T32" fmla="*/ 139 w 241"/>
                <a:gd name="T33" fmla="*/ 242 h 242"/>
                <a:gd name="T34" fmla="*/ 104 w 241"/>
                <a:gd name="T35" fmla="*/ 242 h 242"/>
                <a:gd name="T36" fmla="*/ 72 w 241"/>
                <a:gd name="T37" fmla="*/ 231 h 242"/>
                <a:gd name="T38" fmla="*/ 43 w 241"/>
                <a:gd name="T39" fmla="*/ 212 h 242"/>
                <a:gd name="T40" fmla="*/ 19 w 241"/>
                <a:gd name="T41" fmla="*/ 185 h 242"/>
                <a:gd name="T42" fmla="*/ 5 w 241"/>
                <a:gd name="T43" fmla="*/ 156 h 242"/>
                <a:gd name="T44" fmla="*/ 0 w 241"/>
                <a:gd name="T45" fmla="*/ 12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1" h="242">
                  <a:moveTo>
                    <a:pt x="0" y="121"/>
                  </a:moveTo>
                  <a:lnTo>
                    <a:pt x="5" y="86"/>
                  </a:lnTo>
                  <a:lnTo>
                    <a:pt x="19" y="56"/>
                  </a:lnTo>
                  <a:lnTo>
                    <a:pt x="43" y="29"/>
                  </a:lnTo>
                  <a:lnTo>
                    <a:pt x="72" y="10"/>
                  </a:lnTo>
                  <a:lnTo>
                    <a:pt x="104" y="0"/>
                  </a:lnTo>
                  <a:lnTo>
                    <a:pt x="139" y="0"/>
                  </a:lnTo>
                  <a:lnTo>
                    <a:pt x="172" y="10"/>
                  </a:lnTo>
                  <a:lnTo>
                    <a:pt x="201" y="29"/>
                  </a:lnTo>
                  <a:lnTo>
                    <a:pt x="223" y="56"/>
                  </a:lnTo>
                  <a:lnTo>
                    <a:pt x="236" y="86"/>
                  </a:lnTo>
                  <a:lnTo>
                    <a:pt x="241" y="121"/>
                  </a:lnTo>
                  <a:lnTo>
                    <a:pt x="236" y="156"/>
                  </a:lnTo>
                  <a:lnTo>
                    <a:pt x="223" y="185"/>
                  </a:lnTo>
                  <a:lnTo>
                    <a:pt x="201" y="212"/>
                  </a:lnTo>
                  <a:lnTo>
                    <a:pt x="172" y="231"/>
                  </a:lnTo>
                  <a:lnTo>
                    <a:pt x="139" y="242"/>
                  </a:lnTo>
                  <a:lnTo>
                    <a:pt x="104" y="242"/>
                  </a:lnTo>
                  <a:lnTo>
                    <a:pt x="72" y="231"/>
                  </a:lnTo>
                  <a:lnTo>
                    <a:pt x="43" y="212"/>
                  </a:lnTo>
                  <a:lnTo>
                    <a:pt x="19" y="185"/>
                  </a:lnTo>
                  <a:lnTo>
                    <a:pt x="5" y="156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chemeClr val="accent1"/>
            </a:solidFill>
            <a:ln w="254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71" name="Line 7"/>
            <p:cNvSpPr>
              <a:spLocks noChangeShapeType="1"/>
            </p:cNvSpPr>
            <p:nvPr/>
          </p:nvSpPr>
          <p:spPr bwMode="auto">
            <a:xfrm>
              <a:off x="686" y="1506"/>
              <a:ext cx="1" cy="429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72" name="Line 8"/>
            <p:cNvSpPr>
              <a:spLocks noChangeShapeType="1"/>
            </p:cNvSpPr>
            <p:nvPr/>
          </p:nvSpPr>
          <p:spPr bwMode="auto">
            <a:xfrm>
              <a:off x="602" y="1558"/>
              <a:ext cx="57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73" name="Line 9"/>
            <p:cNvSpPr>
              <a:spLocks noChangeShapeType="1"/>
            </p:cNvSpPr>
            <p:nvPr/>
          </p:nvSpPr>
          <p:spPr bwMode="auto">
            <a:xfrm>
              <a:off x="632" y="1531"/>
              <a:ext cx="1" cy="5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74" name="Line 10"/>
            <p:cNvSpPr>
              <a:spLocks noChangeShapeType="1"/>
            </p:cNvSpPr>
            <p:nvPr/>
          </p:nvSpPr>
          <p:spPr bwMode="auto">
            <a:xfrm>
              <a:off x="602" y="1896"/>
              <a:ext cx="57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75" name="Line 11"/>
            <p:cNvSpPr>
              <a:spLocks noChangeShapeType="1"/>
            </p:cNvSpPr>
            <p:nvPr/>
          </p:nvSpPr>
          <p:spPr bwMode="auto">
            <a:xfrm>
              <a:off x="1329" y="1279"/>
              <a:ext cx="49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76" name="Line 12"/>
            <p:cNvSpPr>
              <a:spLocks noChangeShapeType="1"/>
            </p:cNvSpPr>
            <p:nvPr/>
          </p:nvSpPr>
          <p:spPr bwMode="auto">
            <a:xfrm>
              <a:off x="951" y="1279"/>
              <a:ext cx="49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77" name="Freeform 13"/>
            <p:cNvSpPr>
              <a:spLocks/>
            </p:cNvSpPr>
            <p:nvPr/>
          </p:nvSpPr>
          <p:spPr bwMode="auto">
            <a:xfrm>
              <a:off x="1000" y="1240"/>
              <a:ext cx="329" cy="39"/>
            </a:xfrm>
            <a:custGeom>
              <a:avLst/>
              <a:gdLst>
                <a:gd name="T0" fmla="*/ 0 w 362"/>
                <a:gd name="T1" fmla="*/ 46 h 46"/>
                <a:gd name="T2" fmla="*/ 2 w 362"/>
                <a:gd name="T3" fmla="*/ 30 h 46"/>
                <a:gd name="T4" fmla="*/ 13 w 362"/>
                <a:gd name="T5" fmla="*/ 14 h 46"/>
                <a:gd name="T6" fmla="*/ 27 w 362"/>
                <a:gd name="T7" fmla="*/ 6 h 46"/>
                <a:gd name="T8" fmla="*/ 45 w 362"/>
                <a:gd name="T9" fmla="*/ 0 h 46"/>
                <a:gd name="T10" fmla="*/ 62 w 362"/>
                <a:gd name="T11" fmla="*/ 6 h 46"/>
                <a:gd name="T12" fmla="*/ 78 w 362"/>
                <a:gd name="T13" fmla="*/ 14 h 46"/>
                <a:gd name="T14" fmla="*/ 86 w 362"/>
                <a:gd name="T15" fmla="*/ 30 h 46"/>
                <a:gd name="T16" fmla="*/ 91 w 362"/>
                <a:gd name="T17" fmla="*/ 46 h 46"/>
                <a:gd name="T18" fmla="*/ 94 w 362"/>
                <a:gd name="T19" fmla="*/ 30 h 46"/>
                <a:gd name="T20" fmla="*/ 104 w 362"/>
                <a:gd name="T21" fmla="*/ 14 h 46"/>
                <a:gd name="T22" fmla="*/ 118 w 362"/>
                <a:gd name="T23" fmla="*/ 6 h 46"/>
                <a:gd name="T24" fmla="*/ 137 w 362"/>
                <a:gd name="T25" fmla="*/ 0 h 46"/>
                <a:gd name="T26" fmla="*/ 153 w 362"/>
                <a:gd name="T27" fmla="*/ 6 h 46"/>
                <a:gd name="T28" fmla="*/ 169 w 362"/>
                <a:gd name="T29" fmla="*/ 14 h 46"/>
                <a:gd name="T30" fmla="*/ 177 w 362"/>
                <a:gd name="T31" fmla="*/ 30 h 46"/>
                <a:gd name="T32" fmla="*/ 180 w 362"/>
                <a:gd name="T33" fmla="*/ 46 h 46"/>
                <a:gd name="T34" fmla="*/ 185 w 362"/>
                <a:gd name="T35" fmla="*/ 30 h 46"/>
                <a:gd name="T36" fmla="*/ 193 w 362"/>
                <a:gd name="T37" fmla="*/ 14 h 46"/>
                <a:gd name="T38" fmla="*/ 209 w 362"/>
                <a:gd name="T39" fmla="*/ 6 h 46"/>
                <a:gd name="T40" fmla="*/ 225 w 362"/>
                <a:gd name="T41" fmla="*/ 0 h 46"/>
                <a:gd name="T42" fmla="*/ 244 w 362"/>
                <a:gd name="T43" fmla="*/ 6 h 46"/>
                <a:gd name="T44" fmla="*/ 257 w 362"/>
                <a:gd name="T45" fmla="*/ 14 h 46"/>
                <a:gd name="T46" fmla="*/ 268 w 362"/>
                <a:gd name="T47" fmla="*/ 30 h 46"/>
                <a:gd name="T48" fmla="*/ 271 w 362"/>
                <a:gd name="T49" fmla="*/ 46 h 46"/>
                <a:gd name="T50" fmla="*/ 274 w 362"/>
                <a:gd name="T51" fmla="*/ 30 h 46"/>
                <a:gd name="T52" fmla="*/ 284 w 362"/>
                <a:gd name="T53" fmla="*/ 14 h 46"/>
                <a:gd name="T54" fmla="*/ 300 w 362"/>
                <a:gd name="T55" fmla="*/ 6 h 46"/>
                <a:gd name="T56" fmla="*/ 317 w 362"/>
                <a:gd name="T57" fmla="*/ 0 h 46"/>
                <a:gd name="T58" fmla="*/ 335 w 362"/>
                <a:gd name="T59" fmla="*/ 6 h 46"/>
                <a:gd name="T60" fmla="*/ 349 w 362"/>
                <a:gd name="T61" fmla="*/ 14 h 46"/>
                <a:gd name="T62" fmla="*/ 359 w 362"/>
                <a:gd name="T63" fmla="*/ 30 h 46"/>
                <a:gd name="T64" fmla="*/ 362 w 362"/>
                <a:gd name="T6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2" h="46">
                  <a:moveTo>
                    <a:pt x="0" y="46"/>
                  </a:moveTo>
                  <a:lnTo>
                    <a:pt x="2" y="30"/>
                  </a:lnTo>
                  <a:lnTo>
                    <a:pt x="13" y="14"/>
                  </a:lnTo>
                  <a:lnTo>
                    <a:pt x="27" y="6"/>
                  </a:lnTo>
                  <a:lnTo>
                    <a:pt x="45" y="0"/>
                  </a:lnTo>
                  <a:lnTo>
                    <a:pt x="62" y="6"/>
                  </a:lnTo>
                  <a:lnTo>
                    <a:pt x="78" y="14"/>
                  </a:lnTo>
                  <a:lnTo>
                    <a:pt x="86" y="30"/>
                  </a:lnTo>
                  <a:lnTo>
                    <a:pt x="91" y="46"/>
                  </a:lnTo>
                  <a:lnTo>
                    <a:pt x="94" y="30"/>
                  </a:lnTo>
                  <a:lnTo>
                    <a:pt x="104" y="14"/>
                  </a:lnTo>
                  <a:lnTo>
                    <a:pt x="118" y="6"/>
                  </a:lnTo>
                  <a:lnTo>
                    <a:pt x="137" y="0"/>
                  </a:lnTo>
                  <a:lnTo>
                    <a:pt x="153" y="6"/>
                  </a:lnTo>
                  <a:lnTo>
                    <a:pt x="169" y="14"/>
                  </a:lnTo>
                  <a:lnTo>
                    <a:pt x="177" y="30"/>
                  </a:lnTo>
                  <a:lnTo>
                    <a:pt x="180" y="46"/>
                  </a:lnTo>
                  <a:lnTo>
                    <a:pt x="185" y="30"/>
                  </a:lnTo>
                  <a:lnTo>
                    <a:pt x="193" y="14"/>
                  </a:lnTo>
                  <a:lnTo>
                    <a:pt x="209" y="6"/>
                  </a:lnTo>
                  <a:lnTo>
                    <a:pt x="225" y="0"/>
                  </a:lnTo>
                  <a:lnTo>
                    <a:pt x="244" y="6"/>
                  </a:lnTo>
                  <a:lnTo>
                    <a:pt x="257" y="14"/>
                  </a:lnTo>
                  <a:lnTo>
                    <a:pt x="268" y="30"/>
                  </a:lnTo>
                  <a:lnTo>
                    <a:pt x="271" y="46"/>
                  </a:lnTo>
                  <a:lnTo>
                    <a:pt x="274" y="30"/>
                  </a:lnTo>
                  <a:lnTo>
                    <a:pt x="284" y="14"/>
                  </a:lnTo>
                  <a:lnTo>
                    <a:pt x="300" y="6"/>
                  </a:lnTo>
                  <a:lnTo>
                    <a:pt x="317" y="0"/>
                  </a:lnTo>
                  <a:lnTo>
                    <a:pt x="335" y="6"/>
                  </a:lnTo>
                  <a:lnTo>
                    <a:pt x="349" y="14"/>
                  </a:lnTo>
                  <a:lnTo>
                    <a:pt x="359" y="30"/>
                  </a:lnTo>
                  <a:lnTo>
                    <a:pt x="362" y="46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78" name="Rectangle 14"/>
            <p:cNvSpPr>
              <a:spLocks noChangeArrowheads="1"/>
            </p:cNvSpPr>
            <p:nvPr/>
          </p:nvSpPr>
          <p:spPr bwMode="auto">
            <a:xfrm>
              <a:off x="1686" y="1580"/>
              <a:ext cx="73" cy="184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79" name="Line 15"/>
            <p:cNvSpPr>
              <a:spLocks noChangeShapeType="1"/>
            </p:cNvSpPr>
            <p:nvPr/>
          </p:nvSpPr>
          <p:spPr bwMode="auto">
            <a:xfrm flipV="1">
              <a:off x="1722" y="1510"/>
              <a:ext cx="1" cy="6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80" name="Line 16"/>
            <p:cNvSpPr>
              <a:spLocks noChangeShapeType="1"/>
            </p:cNvSpPr>
            <p:nvPr/>
          </p:nvSpPr>
          <p:spPr bwMode="auto">
            <a:xfrm>
              <a:off x="1722" y="1764"/>
              <a:ext cx="1" cy="7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81" name="Line 17"/>
            <p:cNvSpPr>
              <a:spLocks noChangeShapeType="1"/>
            </p:cNvSpPr>
            <p:nvPr/>
          </p:nvSpPr>
          <p:spPr bwMode="auto">
            <a:xfrm>
              <a:off x="2139" y="1641"/>
              <a:ext cx="205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82" name="Line 18"/>
            <p:cNvSpPr>
              <a:spLocks noChangeShapeType="1"/>
            </p:cNvSpPr>
            <p:nvPr/>
          </p:nvSpPr>
          <p:spPr bwMode="auto">
            <a:xfrm>
              <a:off x="2139" y="1707"/>
              <a:ext cx="205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83" name="Line 19"/>
            <p:cNvSpPr>
              <a:spLocks noChangeShapeType="1"/>
            </p:cNvSpPr>
            <p:nvPr/>
          </p:nvSpPr>
          <p:spPr bwMode="auto">
            <a:xfrm>
              <a:off x="2242" y="1575"/>
              <a:ext cx="1" cy="6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84" name="Line 20"/>
            <p:cNvSpPr>
              <a:spLocks noChangeShapeType="1"/>
            </p:cNvSpPr>
            <p:nvPr/>
          </p:nvSpPr>
          <p:spPr bwMode="auto">
            <a:xfrm>
              <a:off x="2242" y="1707"/>
              <a:ext cx="1" cy="6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85" name="Rectangle 21"/>
            <p:cNvSpPr>
              <a:spLocks noChangeArrowheads="1"/>
            </p:cNvSpPr>
            <p:nvPr/>
          </p:nvSpPr>
          <p:spPr bwMode="auto">
            <a:xfrm>
              <a:off x="1105" y="2226"/>
              <a:ext cx="195" cy="69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86" name="Line 22"/>
            <p:cNvSpPr>
              <a:spLocks noChangeShapeType="1"/>
            </p:cNvSpPr>
            <p:nvPr/>
          </p:nvSpPr>
          <p:spPr bwMode="auto">
            <a:xfrm>
              <a:off x="1308" y="2261"/>
              <a:ext cx="68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87" name="Line 23"/>
            <p:cNvSpPr>
              <a:spLocks noChangeShapeType="1"/>
            </p:cNvSpPr>
            <p:nvPr/>
          </p:nvSpPr>
          <p:spPr bwMode="auto">
            <a:xfrm flipH="1">
              <a:off x="1032" y="2261"/>
              <a:ext cx="73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88" name="Freeform 24"/>
            <p:cNvSpPr>
              <a:spLocks/>
            </p:cNvSpPr>
            <p:nvPr/>
          </p:nvSpPr>
          <p:spPr bwMode="auto">
            <a:xfrm>
              <a:off x="686" y="1279"/>
              <a:ext cx="265" cy="982"/>
            </a:xfrm>
            <a:custGeom>
              <a:avLst/>
              <a:gdLst>
                <a:gd name="T0" fmla="*/ 0 w 292"/>
                <a:gd name="T1" fmla="*/ 1143 h 1143"/>
                <a:gd name="T2" fmla="*/ 0 w 292"/>
                <a:gd name="T3" fmla="*/ 0 h 1143"/>
                <a:gd name="T4" fmla="*/ 292 w 292"/>
                <a:gd name="T5" fmla="*/ 0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2" h="1143">
                  <a:moveTo>
                    <a:pt x="0" y="1143"/>
                  </a:moveTo>
                  <a:lnTo>
                    <a:pt x="0" y="0"/>
                  </a:lnTo>
                  <a:lnTo>
                    <a:pt x="292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89" name="Line 25"/>
            <p:cNvSpPr>
              <a:spLocks noChangeShapeType="1"/>
            </p:cNvSpPr>
            <p:nvPr/>
          </p:nvSpPr>
          <p:spPr bwMode="auto">
            <a:xfrm>
              <a:off x="686" y="2261"/>
              <a:ext cx="173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90" name="Line 26"/>
            <p:cNvSpPr>
              <a:spLocks noChangeShapeType="1"/>
            </p:cNvSpPr>
            <p:nvPr/>
          </p:nvSpPr>
          <p:spPr bwMode="auto">
            <a:xfrm>
              <a:off x="859" y="2261"/>
              <a:ext cx="173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91" name="Line 27"/>
            <p:cNvSpPr>
              <a:spLocks noChangeShapeType="1"/>
            </p:cNvSpPr>
            <p:nvPr/>
          </p:nvSpPr>
          <p:spPr bwMode="auto">
            <a:xfrm>
              <a:off x="1378" y="1279"/>
              <a:ext cx="27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92" name="Line 28"/>
            <p:cNvSpPr>
              <a:spLocks noChangeShapeType="1"/>
            </p:cNvSpPr>
            <p:nvPr/>
          </p:nvSpPr>
          <p:spPr bwMode="auto">
            <a:xfrm>
              <a:off x="1378" y="1279"/>
              <a:ext cx="864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93" name="Freeform 29"/>
            <p:cNvSpPr>
              <a:spLocks/>
            </p:cNvSpPr>
            <p:nvPr/>
          </p:nvSpPr>
          <p:spPr bwMode="auto">
            <a:xfrm>
              <a:off x="2241" y="1279"/>
              <a:ext cx="1" cy="365"/>
            </a:xfrm>
            <a:custGeom>
              <a:avLst/>
              <a:gdLst>
                <a:gd name="T0" fmla="*/ 1 w 1"/>
                <a:gd name="T1" fmla="*/ 0 h 365"/>
                <a:gd name="T2" fmla="*/ 0 w 1"/>
                <a:gd name="T3" fmla="*/ 365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365">
                  <a:moveTo>
                    <a:pt x="1" y="0"/>
                  </a:moveTo>
                  <a:lnTo>
                    <a:pt x="0" y="365"/>
                  </a:lnTo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94" name="Line 30"/>
            <p:cNvSpPr>
              <a:spLocks noChangeShapeType="1"/>
            </p:cNvSpPr>
            <p:nvPr/>
          </p:nvSpPr>
          <p:spPr bwMode="auto">
            <a:xfrm>
              <a:off x="2242" y="1771"/>
              <a:ext cx="1" cy="49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95" name="Line 31"/>
            <p:cNvSpPr>
              <a:spLocks noChangeShapeType="1"/>
            </p:cNvSpPr>
            <p:nvPr/>
          </p:nvSpPr>
          <p:spPr bwMode="auto">
            <a:xfrm>
              <a:off x="1308" y="2261"/>
              <a:ext cx="934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96" name="Freeform 32"/>
            <p:cNvSpPr>
              <a:spLocks/>
            </p:cNvSpPr>
            <p:nvPr/>
          </p:nvSpPr>
          <p:spPr bwMode="auto">
            <a:xfrm>
              <a:off x="1718" y="1771"/>
              <a:ext cx="4" cy="502"/>
            </a:xfrm>
            <a:custGeom>
              <a:avLst/>
              <a:gdLst>
                <a:gd name="T0" fmla="*/ 4 w 4"/>
                <a:gd name="T1" fmla="*/ 0 h 502"/>
                <a:gd name="T2" fmla="*/ 0 w 4"/>
                <a:gd name="T3" fmla="*/ 502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" h="502">
                  <a:moveTo>
                    <a:pt x="4" y="0"/>
                  </a:moveTo>
                  <a:lnTo>
                    <a:pt x="0" y="502"/>
                  </a:lnTo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97" name="Freeform 33"/>
            <p:cNvSpPr>
              <a:spLocks/>
            </p:cNvSpPr>
            <p:nvPr/>
          </p:nvSpPr>
          <p:spPr bwMode="auto">
            <a:xfrm>
              <a:off x="1718" y="1279"/>
              <a:ext cx="4" cy="271"/>
            </a:xfrm>
            <a:custGeom>
              <a:avLst/>
              <a:gdLst>
                <a:gd name="T0" fmla="*/ 4 w 4"/>
                <a:gd name="T1" fmla="*/ 0 h 271"/>
                <a:gd name="T2" fmla="*/ 0 w 4"/>
                <a:gd name="T3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" h="271">
                  <a:moveTo>
                    <a:pt x="4" y="0"/>
                  </a:moveTo>
                  <a:lnTo>
                    <a:pt x="0" y="271"/>
                  </a:lnTo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98" name="Rectangle 34"/>
            <p:cNvSpPr>
              <a:spLocks noChangeArrowheads="1"/>
            </p:cNvSpPr>
            <p:nvPr/>
          </p:nvSpPr>
          <p:spPr bwMode="auto">
            <a:xfrm>
              <a:off x="751" y="1854"/>
              <a:ext cx="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2000" i="1">
                  <a:solidFill>
                    <a:srgbClr val="000000"/>
                  </a:solidFill>
                </a:rPr>
                <a:t>u</a:t>
              </a:r>
              <a:endParaRPr lang="en-US" altLang="zh-CN" sz="2000" b="0"/>
            </a:p>
          </p:txBody>
        </p:sp>
        <p:sp>
          <p:nvSpPr>
            <p:cNvPr id="113699" name="Rectangle 35"/>
            <p:cNvSpPr>
              <a:spLocks noChangeArrowheads="1"/>
            </p:cNvSpPr>
            <p:nvPr/>
          </p:nvSpPr>
          <p:spPr bwMode="auto">
            <a:xfrm>
              <a:off x="830" y="1945"/>
              <a:ext cx="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2000">
                  <a:solidFill>
                    <a:srgbClr val="000000"/>
                  </a:solidFill>
                  <a:latin typeface="宋体" panose="02010600030101010101" pitchFamily="2" charset="-122"/>
                </a:rPr>
                <a:t>S</a:t>
              </a:r>
              <a:endParaRPr lang="en-US" altLang="zh-CN" sz="2000" b="0"/>
            </a:p>
          </p:txBody>
        </p:sp>
        <p:sp>
          <p:nvSpPr>
            <p:cNvPr id="113700" name="Rectangle 36"/>
            <p:cNvSpPr>
              <a:spLocks noChangeArrowheads="1"/>
            </p:cNvSpPr>
            <p:nvPr/>
          </p:nvSpPr>
          <p:spPr bwMode="auto">
            <a:xfrm>
              <a:off x="1232" y="2067"/>
              <a:ext cx="8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2000" i="1">
                  <a:solidFill>
                    <a:srgbClr val="000000"/>
                  </a:solidFill>
                  <a:latin typeface="宋体" panose="02010600030101010101" pitchFamily="2" charset="-122"/>
                </a:rPr>
                <a:t>R</a:t>
              </a:r>
              <a:endParaRPr lang="en-US" altLang="zh-CN" sz="2000" b="0"/>
            </a:p>
          </p:txBody>
        </p:sp>
        <p:sp>
          <p:nvSpPr>
            <p:cNvPr id="113701" name="Rectangle 37"/>
            <p:cNvSpPr>
              <a:spLocks noChangeArrowheads="1"/>
            </p:cNvSpPr>
            <p:nvPr/>
          </p:nvSpPr>
          <p:spPr bwMode="auto">
            <a:xfrm>
              <a:off x="1315" y="2110"/>
              <a:ext cx="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2000">
                  <a:solidFill>
                    <a:srgbClr val="000000"/>
                  </a:solidFill>
                  <a:latin typeface="宋体" panose="02010600030101010101" pitchFamily="2" charset="-122"/>
                </a:rPr>
                <a:t>1</a:t>
              </a:r>
              <a:endParaRPr lang="en-US" altLang="zh-CN" sz="2000" b="0"/>
            </a:p>
          </p:txBody>
        </p:sp>
        <p:sp>
          <p:nvSpPr>
            <p:cNvPr id="113702" name="Rectangle 38"/>
            <p:cNvSpPr>
              <a:spLocks noChangeArrowheads="1"/>
            </p:cNvSpPr>
            <p:nvPr/>
          </p:nvSpPr>
          <p:spPr bwMode="auto">
            <a:xfrm>
              <a:off x="1759" y="1739"/>
              <a:ext cx="8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2000" i="1">
                  <a:solidFill>
                    <a:srgbClr val="000000"/>
                  </a:solidFill>
                  <a:latin typeface="宋体" panose="02010600030101010101" pitchFamily="2" charset="-122"/>
                </a:rPr>
                <a:t>R</a:t>
              </a:r>
              <a:endParaRPr lang="en-US" altLang="zh-CN" sz="2000" b="0"/>
            </a:p>
          </p:txBody>
        </p:sp>
        <p:sp>
          <p:nvSpPr>
            <p:cNvPr id="113703" name="Rectangle 39"/>
            <p:cNvSpPr>
              <a:spLocks noChangeArrowheads="1"/>
            </p:cNvSpPr>
            <p:nvPr/>
          </p:nvSpPr>
          <p:spPr bwMode="auto">
            <a:xfrm>
              <a:off x="1842" y="1785"/>
              <a:ext cx="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2000">
                  <a:solidFill>
                    <a:srgbClr val="000000"/>
                  </a:solidFill>
                  <a:latin typeface="宋体" panose="02010600030101010101" pitchFamily="2" charset="-122"/>
                </a:rPr>
                <a:t>2</a:t>
              </a:r>
              <a:endParaRPr lang="en-US" altLang="zh-CN" sz="2000" b="0"/>
            </a:p>
          </p:txBody>
        </p:sp>
        <p:sp>
          <p:nvSpPr>
            <p:cNvPr id="113704" name="Rectangle 40"/>
            <p:cNvSpPr>
              <a:spLocks noChangeArrowheads="1"/>
            </p:cNvSpPr>
            <p:nvPr/>
          </p:nvSpPr>
          <p:spPr bwMode="auto">
            <a:xfrm>
              <a:off x="2278" y="1739"/>
              <a:ext cx="8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2000" i="1">
                  <a:solidFill>
                    <a:srgbClr val="000000"/>
                  </a:solidFill>
                  <a:latin typeface="宋体" panose="02010600030101010101" pitchFamily="2" charset="-122"/>
                </a:rPr>
                <a:t>C</a:t>
              </a:r>
              <a:endParaRPr lang="en-US" altLang="zh-CN" sz="2000" b="0"/>
            </a:p>
          </p:txBody>
        </p:sp>
        <p:sp>
          <p:nvSpPr>
            <p:cNvPr id="113705" name="Rectangle 41"/>
            <p:cNvSpPr>
              <a:spLocks noChangeArrowheads="1"/>
            </p:cNvSpPr>
            <p:nvPr/>
          </p:nvSpPr>
          <p:spPr bwMode="auto">
            <a:xfrm>
              <a:off x="1069" y="1309"/>
              <a:ext cx="8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2000" i="1">
                  <a:solidFill>
                    <a:srgbClr val="000000"/>
                  </a:solidFill>
                  <a:latin typeface="宋体" panose="02010600030101010101" pitchFamily="2" charset="-122"/>
                </a:rPr>
                <a:t>L</a:t>
              </a:r>
              <a:endParaRPr lang="en-US" altLang="zh-CN" sz="2000" b="0"/>
            </a:p>
          </p:txBody>
        </p:sp>
        <p:sp>
          <p:nvSpPr>
            <p:cNvPr id="113706" name="Rectangle 42"/>
            <p:cNvSpPr>
              <a:spLocks noChangeArrowheads="1"/>
            </p:cNvSpPr>
            <p:nvPr/>
          </p:nvSpPr>
          <p:spPr bwMode="auto">
            <a:xfrm>
              <a:off x="751" y="1386"/>
              <a:ext cx="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2000">
                  <a:solidFill>
                    <a:srgbClr val="FF3300"/>
                  </a:solidFill>
                  <a:latin typeface="宋体" panose="02010600030101010101" pitchFamily="2" charset="-122"/>
                </a:rPr>
                <a:t>1</a:t>
              </a:r>
              <a:endParaRPr lang="en-US" altLang="zh-CN" sz="2000" b="0">
                <a:solidFill>
                  <a:srgbClr val="FF3300"/>
                </a:solidFill>
              </a:endParaRPr>
            </a:p>
          </p:txBody>
        </p:sp>
        <p:sp>
          <p:nvSpPr>
            <p:cNvPr id="113707" name="Rectangle 43"/>
            <p:cNvSpPr>
              <a:spLocks noChangeArrowheads="1"/>
            </p:cNvSpPr>
            <p:nvPr/>
          </p:nvSpPr>
          <p:spPr bwMode="auto">
            <a:xfrm>
              <a:off x="1486" y="2064"/>
              <a:ext cx="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2000">
                  <a:solidFill>
                    <a:srgbClr val="FF3300"/>
                  </a:solidFill>
                  <a:latin typeface="宋体" panose="02010600030101010101" pitchFamily="2" charset="-122"/>
                </a:rPr>
                <a:t>3</a:t>
              </a:r>
              <a:endParaRPr lang="en-US" altLang="zh-CN" sz="2000" b="0"/>
            </a:p>
          </p:txBody>
        </p:sp>
        <p:sp>
          <p:nvSpPr>
            <p:cNvPr id="113708" name="Rectangle 44"/>
            <p:cNvSpPr>
              <a:spLocks noChangeArrowheads="1"/>
            </p:cNvSpPr>
            <p:nvPr/>
          </p:nvSpPr>
          <p:spPr bwMode="auto">
            <a:xfrm>
              <a:off x="1536" y="1875"/>
              <a:ext cx="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2000">
                  <a:solidFill>
                    <a:srgbClr val="FF3300"/>
                  </a:solidFill>
                  <a:latin typeface="宋体" panose="02010600030101010101" pitchFamily="2" charset="-122"/>
                </a:rPr>
                <a:t>4</a:t>
              </a:r>
              <a:endParaRPr lang="en-US" altLang="zh-CN" sz="2000" b="0"/>
            </a:p>
          </p:txBody>
        </p:sp>
        <p:sp>
          <p:nvSpPr>
            <p:cNvPr id="113709" name="Rectangle 45"/>
            <p:cNvSpPr>
              <a:spLocks noChangeArrowheads="1"/>
            </p:cNvSpPr>
            <p:nvPr/>
          </p:nvSpPr>
          <p:spPr bwMode="auto">
            <a:xfrm>
              <a:off x="2112" y="1806"/>
              <a:ext cx="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2000">
                  <a:solidFill>
                    <a:srgbClr val="FF3300"/>
                  </a:solidFill>
                  <a:latin typeface="宋体" panose="02010600030101010101" pitchFamily="2" charset="-122"/>
                </a:rPr>
                <a:t>5</a:t>
              </a:r>
              <a:endParaRPr lang="en-US" altLang="zh-CN" sz="2000" b="0"/>
            </a:p>
          </p:txBody>
        </p:sp>
        <p:sp>
          <p:nvSpPr>
            <p:cNvPr id="113710" name="Rectangle 46"/>
            <p:cNvSpPr>
              <a:spLocks noChangeArrowheads="1"/>
            </p:cNvSpPr>
            <p:nvPr/>
          </p:nvSpPr>
          <p:spPr bwMode="auto">
            <a:xfrm>
              <a:off x="1557" y="1104"/>
              <a:ext cx="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2000">
                  <a:solidFill>
                    <a:srgbClr val="FF3300"/>
                  </a:solidFill>
                  <a:latin typeface="宋体" panose="02010600030101010101" pitchFamily="2" charset="-122"/>
                </a:rPr>
                <a:t>2</a:t>
              </a:r>
              <a:endParaRPr lang="en-US" altLang="zh-CN" sz="2000" b="0"/>
            </a:p>
          </p:txBody>
        </p:sp>
      </p:grpSp>
      <p:grpSp>
        <p:nvGrpSpPr>
          <p:cNvPr id="113711" name="Group 47"/>
          <p:cNvGrpSpPr>
            <a:grpSpLocks/>
          </p:cNvGrpSpPr>
          <p:nvPr/>
        </p:nvGrpSpPr>
        <p:grpSpPr bwMode="auto">
          <a:xfrm>
            <a:off x="4318000" y="2362200"/>
            <a:ext cx="990600" cy="457200"/>
            <a:chOff x="2544" y="1536"/>
            <a:chExt cx="624" cy="288"/>
          </a:xfrm>
        </p:grpSpPr>
        <p:sp>
          <p:nvSpPr>
            <p:cNvPr id="113712" name="Line 48"/>
            <p:cNvSpPr>
              <a:spLocks noChangeShapeType="1"/>
            </p:cNvSpPr>
            <p:nvPr/>
          </p:nvSpPr>
          <p:spPr bwMode="auto">
            <a:xfrm>
              <a:off x="2544" y="1824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13" name="Text Box 49"/>
            <p:cNvSpPr txBox="1">
              <a:spLocks noChangeArrowheads="1"/>
            </p:cNvSpPr>
            <p:nvPr/>
          </p:nvSpPr>
          <p:spPr bwMode="auto">
            <a:xfrm>
              <a:off x="2544" y="1536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zh-CN" altLang="en-US"/>
                <a:t>抽象</a:t>
              </a:r>
            </a:p>
          </p:txBody>
        </p:sp>
      </p:grpSp>
      <p:grpSp>
        <p:nvGrpSpPr>
          <p:cNvPr id="113714" name="Group 50"/>
          <p:cNvGrpSpPr>
            <a:grpSpLocks/>
          </p:cNvGrpSpPr>
          <p:nvPr/>
        </p:nvGrpSpPr>
        <p:grpSpPr bwMode="auto">
          <a:xfrm>
            <a:off x="5867400" y="1778000"/>
            <a:ext cx="1997075" cy="1646238"/>
            <a:chOff x="3446" y="1335"/>
            <a:chExt cx="1258" cy="1112"/>
          </a:xfrm>
        </p:grpSpPr>
        <p:sp>
          <p:nvSpPr>
            <p:cNvPr id="113715" name="Oval 51"/>
            <p:cNvSpPr>
              <a:spLocks noChangeArrowheads="1"/>
            </p:cNvSpPr>
            <p:nvPr/>
          </p:nvSpPr>
          <p:spPr bwMode="auto">
            <a:xfrm>
              <a:off x="3696" y="1392"/>
              <a:ext cx="1008" cy="96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/>
            </a:p>
          </p:txBody>
        </p:sp>
        <p:sp>
          <p:nvSpPr>
            <p:cNvPr id="113716" name="Rectangle 52"/>
            <p:cNvSpPr>
              <a:spLocks noChangeArrowheads="1"/>
            </p:cNvSpPr>
            <p:nvPr/>
          </p:nvSpPr>
          <p:spPr bwMode="auto">
            <a:xfrm>
              <a:off x="3504" y="1392"/>
              <a:ext cx="768" cy="96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/>
            </a:p>
          </p:txBody>
        </p:sp>
        <p:sp>
          <p:nvSpPr>
            <p:cNvPr id="113717" name="Line 53"/>
            <p:cNvSpPr>
              <a:spLocks noChangeShapeType="1"/>
            </p:cNvSpPr>
            <p:nvPr/>
          </p:nvSpPr>
          <p:spPr bwMode="auto">
            <a:xfrm>
              <a:off x="3504" y="1392"/>
              <a:ext cx="7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18" name="Line 54"/>
            <p:cNvSpPr>
              <a:spLocks noChangeShapeType="1"/>
            </p:cNvSpPr>
            <p:nvPr/>
          </p:nvSpPr>
          <p:spPr bwMode="auto">
            <a:xfrm>
              <a:off x="3504" y="2352"/>
              <a:ext cx="7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19" name="Text Box 55"/>
            <p:cNvSpPr txBox="1">
              <a:spLocks noChangeArrowheads="1"/>
            </p:cNvSpPr>
            <p:nvPr/>
          </p:nvSpPr>
          <p:spPr bwMode="auto">
            <a:xfrm>
              <a:off x="3446" y="1622"/>
              <a:ext cx="212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FF3300"/>
                  </a:solidFill>
                </a:rPr>
                <a:t>1</a:t>
              </a:r>
              <a:endParaRPr lang="en-US" altLang="zh-CN"/>
            </a:p>
          </p:txBody>
        </p:sp>
        <p:sp>
          <p:nvSpPr>
            <p:cNvPr id="113720" name="Text Box 56"/>
            <p:cNvSpPr txBox="1">
              <a:spLocks noChangeArrowheads="1"/>
            </p:cNvSpPr>
            <p:nvPr/>
          </p:nvSpPr>
          <p:spPr bwMode="auto">
            <a:xfrm>
              <a:off x="3638" y="2138"/>
              <a:ext cx="212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FF3300"/>
                  </a:solidFill>
                </a:rPr>
                <a:t>3</a:t>
              </a:r>
              <a:endParaRPr lang="en-US" altLang="zh-CN"/>
            </a:p>
          </p:txBody>
        </p:sp>
        <p:sp>
          <p:nvSpPr>
            <p:cNvPr id="113721" name="Text Box 57"/>
            <p:cNvSpPr txBox="1">
              <a:spLocks noChangeArrowheads="1"/>
            </p:cNvSpPr>
            <p:nvPr/>
          </p:nvSpPr>
          <p:spPr bwMode="auto">
            <a:xfrm>
              <a:off x="3792" y="1335"/>
              <a:ext cx="212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FF3300"/>
                  </a:solidFill>
                </a:rPr>
                <a:t>2</a:t>
              </a:r>
              <a:endParaRPr lang="en-US" altLang="zh-CN"/>
            </a:p>
          </p:txBody>
        </p:sp>
        <p:sp>
          <p:nvSpPr>
            <p:cNvPr id="113722" name="Text Box 58"/>
            <p:cNvSpPr txBox="1">
              <a:spLocks noChangeArrowheads="1"/>
            </p:cNvSpPr>
            <p:nvPr/>
          </p:nvSpPr>
          <p:spPr bwMode="auto">
            <a:xfrm>
              <a:off x="4060" y="1623"/>
              <a:ext cx="212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FF3300"/>
                  </a:solidFill>
                </a:rPr>
                <a:t>4</a:t>
              </a:r>
              <a:endParaRPr lang="en-US" altLang="zh-CN"/>
            </a:p>
          </p:txBody>
        </p:sp>
        <p:sp>
          <p:nvSpPr>
            <p:cNvPr id="113723" name="Text Box 59"/>
            <p:cNvSpPr txBox="1">
              <a:spLocks noChangeArrowheads="1"/>
            </p:cNvSpPr>
            <p:nvPr/>
          </p:nvSpPr>
          <p:spPr bwMode="auto">
            <a:xfrm>
              <a:off x="4492" y="1623"/>
              <a:ext cx="212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FF3300"/>
                  </a:solidFill>
                </a:rPr>
                <a:t>5</a:t>
              </a:r>
              <a:endParaRPr lang="en-US" altLang="zh-CN"/>
            </a:p>
          </p:txBody>
        </p:sp>
      </p:grpSp>
      <p:sp>
        <p:nvSpPr>
          <p:cNvPr id="113724" name="Text Box 60"/>
          <p:cNvSpPr txBox="1">
            <a:spLocks noChangeArrowheads="1"/>
          </p:cNvSpPr>
          <p:nvPr/>
        </p:nvSpPr>
        <p:spPr bwMode="auto">
          <a:xfrm>
            <a:off x="6007100" y="3317875"/>
            <a:ext cx="1384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/>
              <a:t>线图</a:t>
            </a:r>
          </a:p>
        </p:txBody>
      </p:sp>
      <p:grpSp>
        <p:nvGrpSpPr>
          <p:cNvPr id="113750" name="Group 86"/>
          <p:cNvGrpSpPr>
            <a:grpSpLocks/>
          </p:cNvGrpSpPr>
          <p:nvPr/>
        </p:nvGrpSpPr>
        <p:grpSpPr bwMode="auto">
          <a:xfrm>
            <a:off x="3844925" y="3973513"/>
            <a:ext cx="438150" cy="1546225"/>
            <a:chOff x="2422" y="2503"/>
            <a:chExt cx="276" cy="974"/>
          </a:xfrm>
        </p:grpSpPr>
        <p:sp>
          <p:nvSpPr>
            <p:cNvPr id="113726" name="Freeform 62"/>
            <p:cNvSpPr>
              <a:spLocks/>
            </p:cNvSpPr>
            <p:nvPr/>
          </p:nvSpPr>
          <p:spPr bwMode="auto">
            <a:xfrm>
              <a:off x="2422" y="2651"/>
              <a:ext cx="276" cy="273"/>
            </a:xfrm>
            <a:custGeom>
              <a:avLst/>
              <a:gdLst>
                <a:gd name="T0" fmla="*/ 0 w 276"/>
                <a:gd name="T1" fmla="*/ 135 h 273"/>
                <a:gd name="T2" fmla="*/ 6 w 276"/>
                <a:gd name="T3" fmla="*/ 98 h 273"/>
                <a:gd name="T4" fmla="*/ 21 w 276"/>
                <a:gd name="T5" fmla="*/ 61 h 273"/>
                <a:gd name="T6" fmla="*/ 49 w 276"/>
                <a:gd name="T7" fmla="*/ 31 h 273"/>
                <a:gd name="T8" fmla="*/ 83 w 276"/>
                <a:gd name="T9" fmla="*/ 9 h 273"/>
                <a:gd name="T10" fmla="*/ 120 w 276"/>
                <a:gd name="T11" fmla="*/ 0 h 273"/>
                <a:gd name="T12" fmla="*/ 160 w 276"/>
                <a:gd name="T13" fmla="*/ 0 h 273"/>
                <a:gd name="T14" fmla="*/ 196 w 276"/>
                <a:gd name="T15" fmla="*/ 9 h 273"/>
                <a:gd name="T16" fmla="*/ 230 w 276"/>
                <a:gd name="T17" fmla="*/ 31 h 273"/>
                <a:gd name="T18" fmla="*/ 255 w 276"/>
                <a:gd name="T19" fmla="*/ 61 h 273"/>
                <a:gd name="T20" fmla="*/ 270 w 276"/>
                <a:gd name="T21" fmla="*/ 98 h 273"/>
                <a:gd name="T22" fmla="*/ 276 w 276"/>
                <a:gd name="T23" fmla="*/ 135 h 273"/>
                <a:gd name="T24" fmla="*/ 270 w 276"/>
                <a:gd name="T25" fmla="*/ 175 h 273"/>
                <a:gd name="T26" fmla="*/ 255 w 276"/>
                <a:gd name="T27" fmla="*/ 212 h 273"/>
                <a:gd name="T28" fmla="*/ 230 w 276"/>
                <a:gd name="T29" fmla="*/ 239 h 273"/>
                <a:gd name="T30" fmla="*/ 196 w 276"/>
                <a:gd name="T31" fmla="*/ 261 h 273"/>
                <a:gd name="T32" fmla="*/ 160 w 276"/>
                <a:gd name="T33" fmla="*/ 273 h 273"/>
                <a:gd name="T34" fmla="*/ 120 w 276"/>
                <a:gd name="T35" fmla="*/ 273 h 273"/>
                <a:gd name="T36" fmla="*/ 83 w 276"/>
                <a:gd name="T37" fmla="*/ 261 h 273"/>
                <a:gd name="T38" fmla="*/ 49 w 276"/>
                <a:gd name="T39" fmla="*/ 239 h 273"/>
                <a:gd name="T40" fmla="*/ 21 w 276"/>
                <a:gd name="T41" fmla="*/ 212 h 273"/>
                <a:gd name="T42" fmla="*/ 6 w 276"/>
                <a:gd name="T43" fmla="*/ 175 h 273"/>
                <a:gd name="T44" fmla="*/ 0 w 276"/>
                <a:gd name="T45" fmla="*/ 135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6" h="273">
                  <a:moveTo>
                    <a:pt x="0" y="135"/>
                  </a:moveTo>
                  <a:lnTo>
                    <a:pt x="6" y="98"/>
                  </a:lnTo>
                  <a:lnTo>
                    <a:pt x="21" y="61"/>
                  </a:lnTo>
                  <a:lnTo>
                    <a:pt x="49" y="31"/>
                  </a:lnTo>
                  <a:lnTo>
                    <a:pt x="83" y="9"/>
                  </a:lnTo>
                  <a:lnTo>
                    <a:pt x="120" y="0"/>
                  </a:lnTo>
                  <a:lnTo>
                    <a:pt x="160" y="0"/>
                  </a:lnTo>
                  <a:lnTo>
                    <a:pt x="196" y="9"/>
                  </a:lnTo>
                  <a:lnTo>
                    <a:pt x="230" y="31"/>
                  </a:lnTo>
                  <a:lnTo>
                    <a:pt x="255" y="61"/>
                  </a:lnTo>
                  <a:lnTo>
                    <a:pt x="270" y="98"/>
                  </a:lnTo>
                  <a:lnTo>
                    <a:pt x="276" y="135"/>
                  </a:lnTo>
                  <a:lnTo>
                    <a:pt x="270" y="175"/>
                  </a:lnTo>
                  <a:lnTo>
                    <a:pt x="255" y="212"/>
                  </a:lnTo>
                  <a:lnTo>
                    <a:pt x="230" y="239"/>
                  </a:lnTo>
                  <a:lnTo>
                    <a:pt x="196" y="261"/>
                  </a:lnTo>
                  <a:lnTo>
                    <a:pt x="160" y="273"/>
                  </a:lnTo>
                  <a:lnTo>
                    <a:pt x="120" y="273"/>
                  </a:lnTo>
                  <a:lnTo>
                    <a:pt x="83" y="261"/>
                  </a:lnTo>
                  <a:lnTo>
                    <a:pt x="49" y="239"/>
                  </a:lnTo>
                  <a:lnTo>
                    <a:pt x="21" y="212"/>
                  </a:lnTo>
                  <a:lnTo>
                    <a:pt x="6" y="17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727" name="Freeform 63"/>
            <p:cNvSpPr>
              <a:spLocks/>
            </p:cNvSpPr>
            <p:nvPr/>
          </p:nvSpPr>
          <p:spPr bwMode="auto">
            <a:xfrm>
              <a:off x="2561" y="2503"/>
              <a:ext cx="5" cy="578"/>
            </a:xfrm>
            <a:custGeom>
              <a:avLst/>
              <a:gdLst>
                <a:gd name="T0" fmla="*/ 5 w 5"/>
                <a:gd name="T1" fmla="*/ 0 h 578"/>
                <a:gd name="T2" fmla="*/ 0 w 5"/>
                <a:gd name="T3" fmla="*/ 578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" h="578">
                  <a:moveTo>
                    <a:pt x="5" y="0"/>
                  </a:moveTo>
                  <a:lnTo>
                    <a:pt x="0" y="578"/>
                  </a:lnTo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728" name="Line 64"/>
            <p:cNvSpPr>
              <a:spLocks noChangeShapeType="1"/>
            </p:cNvSpPr>
            <p:nvPr/>
          </p:nvSpPr>
          <p:spPr bwMode="auto">
            <a:xfrm>
              <a:off x="2455" y="2580"/>
              <a:ext cx="71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729" name="Line 65"/>
            <p:cNvSpPr>
              <a:spLocks noChangeShapeType="1"/>
            </p:cNvSpPr>
            <p:nvPr/>
          </p:nvSpPr>
          <p:spPr bwMode="auto">
            <a:xfrm>
              <a:off x="2492" y="2543"/>
              <a:ext cx="1" cy="7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730" name="Line 66"/>
            <p:cNvSpPr>
              <a:spLocks noChangeShapeType="1"/>
            </p:cNvSpPr>
            <p:nvPr/>
          </p:nvSpPr>
          <p:spPr bwMode="auto">
            <a:xfrm>
              <a:off x="2455" y="3029"/>
              <a:ext cx="71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731" name="Rectangle 67"/>
            <p:cNvSpPr>
              <a:spLocks noChangeArrowheads="1"/>
            </p:cNvSpPr>
            <p:nvPr/>
          </p:nvSpPr>
          <p:spPr bwMode="auto">
            <a:xfrm>
              <a:off x="2514" y="3136"/>
              <a:ext cx="92" cy="249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732" name="Freeform 68"/>
            <p:cNvSpPr>
              <a:spLocks/>
            </p:cNvSpPr>
            <p:nvPr/>
          </p:nvSpPr>
          <p:spPr bwMode="auto">
            <a:xfrm>
              <a:off x="2561" y="3044"/>
              <a:ext cx="5" cy="98"/>
            </a:xfrm>
            <a:custGeom>
              <a:avLst/>
              <a:gdLst>
                <a:gd name="T0" fmla="*/ 5 w 5"/>
                <a:gd name="T1" fmla="*/ 98 h 98"/>
                <a:gd name="T2" fmla="*/ 0 w 5"/>
                <a:gd name="T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" h="98">
                  <a:moveTo>
                    <a:pt x="5" y="98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733" name="Freeform 69"/>
            <p:cNvSpPr>
              <a:spLocks/>
            </p:cNvSpPr>
            <p:nvPr/>
          </p:nvSpPr>
          <p:spPr bwMode="auto">
            <a:xfrm>
              <a:off x="2555" y="3385"/>
              <a:ext cx="5" cy="92"/>
            </a:xfrm>
            <a:custGeom>
              <a:avLst/>
              <a:gdLst>
                <a:gd name="T0" fmla="*/ 5 w 5"/>
                <a:gd name="T1" fmla="*/ 0 h 92"/>
                <a:gd name="T2" fmla="*/ 0 w 5"/>
                <a:gd name="T3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" h="92">
                  <a:moveTo>
                    <a:pt x="5" y="0"/>
                  </a:moveTo>
                  <a:lnTo>
                    <a:pt x="0" y="92"/>
                  </a:lnTo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13734" name="Line 70"/>
          <p:cNvSpPr>
            <a:spLocks noChangeShapeType="1"/>
          </p:cNvSpPr>
          <p:nvPr/>
        </p:nvSpPr>
        <p:spPr bwMode="auto">
          <a:xfrm>
            <a:off x="4318000" y="4805363"/>
            <a:ext cx="711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3735" name="Line 71"/>
          <p:cNvSpPr>
            <a:spLocks noChangeShapeType="1"/>
          </p:cNvSpPr>
          <p:nvPr/>
        </p:nvSpPr>
        <p:spPr bwMode="auto">
          <a:xfrm>
            <a:off x="5470525" y="4064000"/>
            <a:ext cx="0" cy="13954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13752" name="Group 88"/>
          <p:cNvGrpSpPr>
            <a:grpSpLocks/>
          </p:cNvGrpSpPr>
          <p:nvPr/>
        </p:nvGrpSpPr>
        <p:grpSpPr bwMode="auto">
          <a:xfrm>
            <a:off x="990600" y="4038600"/>
            <a:ext cx="2209800" cy="1395413"/>
            <a:chOff x="624" y="2544"/>
            <a:chExt cx="1392" cy="879"/>
          </a:xfrm>
        </p:grpSpPr>
        <p:grpSp>
          <p:nvGrpSpPr>
            <p:cNvPr id="113737" name="Group 73"/>
            <p:cNvGrpSpPr>
              <a:grpSpLocks/>
            </p:cNvGrpSpPr>
            <p:nvPr/>
          </p:nvGrpSpPr>
          <p:grpSpPr bwMode="auto">
            <a:xfrm>
              <a:off x="624" y="2544"/>
              <a:ext cx="96" cy="768"/>
              <a:chOff x="912" y="2592"/>
              <a:chExt cx="96" cy="768"/>
            </a:xfrm>
          </p:grpSpPr>
          <p:sp>
            <p:nvSpPr>
              <p:cNvPr id="113738" name="Rectangle 74"/>
              <p:cNvSpPr>
                <a:spLocks noChangeArrowheads="1"/>
              </p:cNvSpPr>
              <p:nvPr/>
            </p:nvSpPr>
            <p:spPr bwMode="auto">
              <a:xfrm>
                <a:off x="912" y="2832"/>
                <a:ext cx="96" cy="240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739" name="Line 75"/>
              <p:cNvSpPr>
                <a:spLocks noChangeShapeType="1"/>
              </p:cNvSpPr>
              <p:nvPr/>
            </p:nvSpPr>
            <p:spPr bwMode="auto">
              <a:xfrm flipV="1">
                <a:off x="960" y="2592"/>
                <a:ext cx="0" cy="2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740" name="Line 76"/>
              <p:cNvSpPr>
                <a:spLocks noChangeShapeType="1"/>
              </p:cNvSpPr>
              <p:nvPr/>
            </p:nvSpPr>
            <p:spPr bwMode="auto">
              <a:xfrm>
                <a:off x="960" y="3072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3751" name="Group 87"/>
            <p:cNvGrpSpPr>
              <a:grpSpLocks/>
            </p:cNvGrpSpPr>
            <p:nvPr/>
          </p:nvGrpSpPr>
          <p:grpSpPr bwMode="auto">
            <a:xfrm>
              <a:off x="960" y="2544"/>
              <a:ext cx="288" cy="768"/>
              <a:chOff x="960" y="2544"/>
              <a:chExt cx="288" cy="768"/>
            </a:xfrm>
          </p:grpSpPr>
          <p:sp>
            <p:nvSpPr>
              <p:cNvPr id="113742" name="Oval 78"/>
              <p:cNvSpPr>
                <a:spLocks noChangeArrowheads="1"/>
              </p:cNvSpPr>
              <p:nvPr/>
            </p:nvSpPr>
            <p:spPr bwMode="auto">
              <a:xfrm>
                <a:off x="1008" y="2784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743" name="Line 79"/>
              <p:cNvSpPr>
                <a:spLocks noChangeShapeType="1"/>
              </p:cNvSpPr>
              <p:nvPr/>
            </p:nvSpPr>
            <p:spPr bwMode="auto">
              <a:xfrm>
                <a:off x="1152" y="2592"/>
                <a:ext cx="0" cy="7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744" name="Text Box 80"/>
              <p:cNvSpPr txBox="1">
                <a:spLocks noChangeArrowheads="1"/>
              </p:cNvSpPr>
              <p:nvPr/>
            </p:nvSpPr>
            <p:spPr bwMode="auto">
              <a:xfrm>
                <a:off x="960" y="2544"/>
                <a:ext cx="2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1" hangingPunct="1"/>
                <a:r>
                  <a:rPr lang="en-US" altLang="zh-CN" b="0"/>
                  <a:t>+</a:t>
                </a:r>
              </a:p>
            </p:txBody>
          </p:sp>
          <p:sp>
            <p:nvSpPr>
              <p:cNvPr id="113745" name="Text Box 81"/>
              <p:cNvSpPr txBox="1">
                <a:spLocks noChangeArrowheads="1"/>
              </p:cNvSpPr>
              <p:nvPr/>
            </p:nvSpPr>
            <p:spPr bwMode="auto">
              <a:xfrm>
                <a:off x="960" y="2976"/>
                <a:ext cx="1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1" hangingPunct="1"/>
                <a:r>
                  <a:rPr lang="en-US" altLang="zh-CN" b="0"/>
                  <a:t>-</a:t>
                </a:r>
              </a:p>
            </p:txBody>
          </p:sp>
        </p:grpSp>
        <p:sp>
          <p:nvSpPr>
            <p:cNvPr id="113746" name="Line 82"/>
            <p:cNvSpPr>
              <a:spLocks noChangeShapeType="1"/>
            </p:cNvSpPr>
            <p:nvPr/>
          </p:nvSpPr>
          <p:spPr bwMode="auto">
            <a:xfrm>
              <a:off x="1488" y="2928"/>
              <a:ext cx="3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47" name="Line 83"/>
            <p:cNvSpPr>
              <a:spLocks noChangeShapeType="1"/>
            </p:cNvSpPr>
            <p:nvPr/>
          </p:nvSpPr>
          <p:spPr bwMode="auto">
            <a:xfrm>
              <a:off x="2016" y="2544"/>
              <a:ext cx="0" cy="87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3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113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13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13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3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3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3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1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11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autoUpdateAnimBg="0"/>
      <p:bldP spid="113668" grpId="0" build="p" autoUpdateAnimBg="0"/>
      <p:bldP spid="113724" grpId="0" build="p" autoUpdateAnimBg="0" advAuto="0"/>
      <p:bldP spid="113734" grpId="0" animBg="1"/>
      <p:bldP spid="11373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4" name="Group 2"/>
          <p:cNvGrpSpPr>
            <a:grpSpLocks/>
          </p:cNvGrpSpPr>
          <p:nvPr/>
        </p:nvGrpSpPr>
        <p:grpSpPr bwMode="auto">
          <a:xfrm>
            <a:off x="5486400" y="762000"/>
            <a:ext cx="2222500" cy="1019175"/>
            <a:chOff x="3456" y="480"/>
            <a:chExt cx="1400" cy="642"/>
          </a:xfrm>
        </p:grpSpPr>
        <p:sp>
          <p:nvSpPr>
            <p:cNvPr id="115715" name="Line 3"/>
            <p:cNvSpPr>
              <a:spLocks noChangeShapeType="1"/>
            </p:cNvSpPr>
            <p:nvPr/>
          </p:nvSpPr>
          <p:spPr bwMode="auto">
            <a:xfrm>
              <a:off x="3456" y="576"/>
              <a:ext cx="8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16" name="Line 4"/>
            <p:cNvSpPr>
              <a:spLocks noChangeShapeType="1"/>
            </p:cNvSpPr>
            <p:nvPr/>
          </p:nvSpPr>
          <p:spPr bwMode="auto">
            <a:xfrm flipH="1">
              <a:off x="3744" y="576"/>
              <a:ext cx="528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17" name="Line 5"/>
            <p:cNvSpPr>
              <a:spLocks noChangeShapeType="1"/>
            </p:cNvSpPr>
            <p:nvPr/>
          </p:nvSpPr>
          <p:spPr bwMode="auto">
            <a:xfrm>
              <a:off x="3456" y="576"/>
              <a:ext cx="288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18" name="Freeform 6"/>
            <p:cNvSpPr>
              <a:spLocks/>
            </p:cNvSpPr>
            <p:nvPr/>
          </p:nvSpPr>
          <p:spPr bwMode="auto">
            <a:xfrm>
              <a:off x="4704" y="480"/>
              <a:ext cx="152" cy="642"/>
            </a:xfrm>
            <a:custGeom>
              <a:avLst/>
              <a:gdLst>
                <a:gd name="T0" fmla="*/ 0 w 152"/>
                <a:gd name="T1" fmla="*/ 0 h 642"/>
                <a:gd name="T2" fmla="*/ 96 w 152"/>
                <a:gd name="T3" fmla="*/ 48 h 642"/>
                <a:gd name="T4" fmla="*/ 144 w 152"/>
                <a:gd name="T5" fmla="*/ 240 h 642"/>
                <a:gd name="T6" fmla="*/ 144 w 152"/>
                <a:gd name="T7" fmla="*/ 432 h 642"/>
                <a:gd name="T8" fmla="*/ 120 w 152"/>
                <a:gd name="T9" fmla="*/ 528 h 642"/>
                <a:gd name="T10" fmla="*/ 48 w 152"/>
                <a:gd name="T11" fmla="*/ 624 h 642"/>
                <a:gd name="T12" fmla="*/ 0 w 152"/>
                <a:gd name="T13" fmla="*/ 636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642">
                  <a:moveTo>
                    <a:pt x="0" y="0"/>
                  </a:moveTo>
                  <a:cubicBezTo>
                    <a:pt x="36" y="4"/>
                    <a:pt x="72" y="8"/>
                    <a:pt x="96" y="48"/>
                  </a:cubicBezTo>
                  <a:cubicBezTo>
                    <a:pt x="120" y="88"/>
                    <a:pt x="136" y="176"/>
                    <a:pt x="144" y="240"/>
                  </a:cubicBezTo>
                  <a:cubicBezTo>
                    <a:pt x="152" y="304"/>
                    <a:pt x="148" y="384"/>
                    <a:pt x="144" y="432"/>
                  </a:cubicBezTo>
                  <a:cubicBezTo>
                    <a:pt x="140" y="480"/>
                    <a:pt x="136" y="496"/>
                    <a:pt x="120" y="528"/>
                  </a:cubicBezTo>
                  <a:cubicBezTo>
                    <a:pt x="104" y="560"/>
                    <a:pt x="68" y="606"/>
                    <a:pt x="48" y="624"/>
                  </a:cubicBezTo>
                  <a:cubicBezTo>
                    <a:pt x="28" y="642"/>
                    <a:pt x="10" y="633"/>
                    <a:pt x="0" y="636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19" name="Freeform 7"/>
            <p:cNvSpPr>
              <a:spLocks/>
            </p:cNvSpPr>
            <p:nvPr/>
          </p:nvSpPr>
          <p:spPr bwMode="auto">
            <a:xfrm flipH="1">
              <a:off x="4560" y="480"/>
              <a:ext cx="152" cy="642"/>
            </a:xfrm>
            <a:custGeom>
              <a:avLst/>
              <a:gdLst>
                <a:gd name="T0" fmla="*/ 0 w 152"/>
                <a:gd name="T1" fmla="*/ 0 h 642"/>
                <a:gd name="T2" fmla="*/ 96 w 152"/>
                <a:gd name="T3" fmla="*/ 48 h 642"/>
                <a:gd name="T4" fmla="*/ 144 w 152"/>
                <a:gd name="T5" fmla="*/ 240 h 642"/>
                <a:gd name="T6" fmla="*/ 144 w 152"/>
                <a:gd name="T7" fmla="*/ 432 h 642"/>
                <a:gd name="T8" fmla="*/ 120 w 152"/>
                <a:gd name="T9" fmla="*/ 528 h 642"/>
                <a:gd name="T10" fmla="*/ 48 w 152"/>
                <a:gd name="T11" fmla="*/ 624 h 642"/>
                <a:gd name="T12" fmla="*/ 0 w 152"/>
                <a:gd name="T13" fmla="*/ 636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642">
                  <a:moveTo>
                    <a:pt x="0" y="0"/>
                  </a:moveTo>
                  <a:cubicBezTo>
                    <a:pt x="36" y="4"/>
                    <a:pt x="72" y="8"/>
                    <a:pt x="96" y="48"/>
                  </a:cubicBezTo>
                  <a:cubicBezTo>
                    <a:pt x="120" y="88"/>
                    <a:pt x="136" y="176"/>
                    <a:pt x="144" y="240"/>
                  </a:cubicBezTo>
                  <a:cubicBezTo>
                    <a:pt x="152" y="304"/>
                    <a:pt x="148" y="384"/>
                    <a:pt x="144" y="432"/>
                  </a:cubicBezTo>
                  <a:cubicBezTo>
                    <a:pt x="140" y="480"/>
                    <a:pt x="136" y="496"/>
                    <a:pt x="120" y="528"/>
                  </a:cubicBezTo>
                  <a:cubicBezTo>
                    <a:pt x="104" y="560"/>
                    <a:pt x="68" y="606"/>
                    <a:pt x="48" y="624"/>
                  </a:cubicBezTo>
                  <a:cubicBezTo>
                    <a:pt x="28" y="642"/>
                    <a:pt x="10" y="633"/>
                    <a:pt x="0" y="636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15824" name="Group 112"/>
          <p:cNvGrpSpPr>
            <a:grpSpLocks/>
          </p:cNvGrpSpPr>
          <p:nvPr/>
        </p:nvGrpSpPr>
        <p:grpSpPr bwMode="auto">
          <a:xfrm>
            <a:off x="765175" y="304800"/>
            <a:ext cx="4340225" cy="1925638"/>
            <a:chOff x="482" y="192"/>
            <a:chExt cx="2734" cy="1213"/>
          </a:xfrm>
        </p:grpSpPr>
        <p:sp>
          <p:nvSpPr>
            <p:cNvPr id="115721" name="Line 9"/>
            <p:cNvSpPr>
              <a:spLocks noChangeShapeType="1"/>
            </p:cNvSpPr>
            <p:nvPr/>
          </p:nvSpPr>
          <p:spPr bwMode="auto">
            <a:xfrm flipV="1">
              <a:off x="2172" y="690"/>
              <a:ext cx="1" cy="11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722" name="Line 10"/>
            <p:cNvSpPr>
              <a:spLocks noChangeShapeType="1"/>
            </p:cNvSpPr>
            <p:nvPr/>
          </p:nvSpPr>
          <p:spPr bwMode="auto">
            <a:xfrm flipV="1">
              <a:off x="2172" y="1261"/>
              <a:ext cx="1" cy="11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723" name="Freeform 11"/>
            <p:cNvSpPr>
              <a:spLocks/>
            </p:cNvSpPr>
            <p:nvPr/>
          </p:nvSpPr>
          <p:spPr bwMode="auto">
            <a:xfrm>
              <a:off x="2114" y="804"/>
              <a:ext cx="58" cy="457"/>
            </a:xfrm>
            <a:custGeom>
              <a:avLst/>
              <a:gdLst>
                <a:gd name="T0" fmla="*/ 58 w 58"/>
                <a:gd name="T1" fmla="*/ 457 h 457"/>
                <a:gd name="T2" fmla="*/ 39 w 58"/>
                <a:gd name="T3" fmla="*/ 454 h 457"/>
                <a:gd name="T4" fmla="*/ 24 w 58"/>
                <a:gd name="T5" fmla="*/ 446 h 457"/>
                <a:gd name="T6" fmla="*/ 10 w 58"/>
                <a:gd name="T7" fmla="*/ 433 h 457"/>
                <a:gd name="T8" fmla="*/ 3 w 58"/>
                <a:gd name="T9" fmla="*/ 418 h 457"/>
                <a:gd name="T10" fmla="*/ 0 w 58"/>
                <a:gd name="T11" fmla="*/ 399 h 457"/>
                <a:gd name="T12" fmla="*/ 3 w 58"/>
                <a:gd name="T13" fmla="*/ 383 h 457"/>
                <a:gd name="T14" fmla="*/ 10 w 58"/>
                <a:gd name="T15" fmla="*/ 366 h 457"/>
                <a:gd name="T16" fmla="*/ 24 w 58"/>
                <a:gd name="T17" fmla="*/ 354 h 457"/>
                <a:gd name="T18" fmla="*/ 39 w 58"/>
                <a:gd name="T19" fmla="*/ 346 h 457"/>
                <a:gd name="T20" fmla="*/ 58 w 58"/>
                <a:gd name="T21" fmla="*/ 343 h 457"/>
                <a:gd name="T22" fmla="*/ 39 w 58"/>
                <a:gd name="T23" fmla="*/ 340 h 457"/>
                <a:gd name="T24" fmla="*/ 24 w 58"/>
                <a:gd name="T25" fmla="*/ 332 h 457"/>
                <a:gd name="T26" fmla="*/ 10 w 58"/>
                <a:gd name="T27" fmla="*/ 319 h 457"/>
                <a:gd name="T28" fmla="*/ 3 w 58"/>
                <a:gd name="T29" fmla="*/ 303 h 457"/>
                <a:gd name="T30" fmla="*/ 0 w 58"/>
                <a:gd name="T31" fmla="*/ 285 h 457"/>
                <a:gd name="T32" fmla="*/ 3 w 58"/>
                <a:gd name="T33" fmla="*/ 268 h 457"/>
                <a:gd name="T34" fmla="*/ 10 w 58"/>
                <a:gd name="T35" fmla="*/ 252 h 457"/>
                <a:gd name="T36" fmla="*/ 24 w 58"/>
                <a:gd name="T37" fmla="*/ 239 h 457"/>
                <a:gd name="T38" fmla="*/ 39 w 58"/>
                <a:gd name="T39" fmla="*/ 232 h 457"/>
                <a:gd name="T40" fmla="*/ 58 w 58"/>
                <a:gd name="T41" fmla="*/ 229 h 457"/>
                <a:gd name="T42" fmla="*/ 39 w 58"/>
                <a:gd name="T43" fmla="*/ 226 h 457"/>
                <a:gd name="T44" fmla="*/ 24 w 58"/>
                <a:gd name="T45" fmla="*/ 218 h 457"/>
                <a:gd name="T46" fmla="*/ 10 w 58"/>
                <a:gd name="T47" fmla="*/ 204 h 457"/>
                <a:gd name="T48" fmla="*/ 3 w 58"/>
                <a:gd name="T49" fmla="*/ 189 h 457"/>
                <a:gd name="T50" fmla="*/ 0 w 58"/>
                <a:gd name="T51" fmla="*/ 171 h 457"/>
                <a:gd name="T52" fmla="*/ 3 w 58"/>
                <a:gd name="T53" fmla="*/ 154 h 457"/>
                <a:gd name="T54" fmla="*/ 10 w 58"/>
                <a:gd name="T55" fmla="*/ 137 h 457"/>
                <a:gd name="T56" fmla="*/ 24 w 58"/>
                <a:gd name="T57" fmla="*/ 125 h 457"/>
                <a:gd name="T58" fmla="*/ 39 w 58"/>
                <a:gd name="T59" fmla="*/ 118 h 457"/>
                <a:gd name="T60" fmla="*/ 58 w 58"/>
                <a:gd name="T61" fmla="*/ 115 h 457"/>
                <a:gd name="T62" fmla="*/ 39 w 58"/>
                <a:gd name="T63" fmla="*/ 112 h 457"/>
                <a:gd name="T64" fmla="*/ 24 w 58"/>
                <a:gd name="T65" fmla="*/ 104 h 457"/>
                <a:gd name="T66" fmla="*/ 10 w 58"/>
                <a:gd name="T67" fmla="*/ 90 h 457"/>
                <a:gd name="T68" fmla="*/ 3 w 58"/>
                <a:gd name="T69" fmla="*/ 75 h 457"/>
                <a:gd name="T70" fmla="*/ 0 w 58"/>
                <a:gd name="T71" fmla="*/ 57 h 457"/>
                <a:gd name="T72" fmla="*/ 3 w 58"/>
                <a:gd name="T73" fmla="*/ 40 h 457"/>
                <a:gd name="T74" fmla="*/ 10 w 58"/>
                <a:gd name="T75" fmla="*/ 23 h 457"/>
                <a:gd name="T76" fmla="*/ 24 w 58"/>
                <a:gd name="T77" fmla="*/ 11 h 457"/>
                <a:gd name="T78" fmla="*/ 39 w 58"/>
                <a:gd name="T79" fmla="*/ 3 h 457"/>
                <a:gd name="T80" fmla="*/ 58 w 58"/>
                <a:gd name="T81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8" h="457">
                  <a:moveTo>
                    <a:pt x="58" y="457"/>
                  </a:moveTo>
                  <a:lnTo>
                    <a:pt x="39" y="454"/>
                  </a:lnTo>
                  <a:lnTo>
                    <a:pt x="24" y="446"/>
                  </a:lnTo>
                  <a:lnTo>
                    <a:pt x="10" y="433"/>
                  </a:lnTo>
                  <a:lnTo>
                    <a:pt x="3" y="418"/>
                  </a:lnTo>
                  <a:lnTo>
                    <a:pt x="0" y="399"/>
                  </a:lnTo>
                  <a:lnTo>
                    <a:pt x="3" y="383"/>
                  </a:lnTo>
                  <a:lnTo>
                    <a:pt x="10" y="366"/>
                  </a:lnTo>
                  <a:lnTo>
                    <a:pt x="24" y="354"/>
                  </a:lnTo>
                  <a:lnTo>
                    <a:pt x="39" y="346"/>
                  </a:lnTo>
                  <a:lnTo>
                    <a:pt x="58" y="343"/>
                  </a:lnTo>
                  <a:lnTo>
                    <a:pt x="39" y="340"/>
                  </a:lnTo>
                  <a:lnTo>
                    <a:pt x="24" y="332"/>
                  </a:lnTo>
                  <a:lnTo>
                    <a:pt x="10" y="319"/>
                  </a:lnTo>
                  <a:lnTo>
                    <a:pt x="3" y="303"/>
                  </a:lnTo>
                  <a:lnTo>
                    <a:pt x="0" y="285"/>
                  </a:lnTo>
                  <a:lnTo>
                    <a:pt x="3" y="268"/>
                  </a:lnTo>
                  <a:lnTo>
                    <a:pt x="10" y="252"/>
                  </a:lnTo>
                  <a:lnTo>
                    <a:pt x="24" y="239"/>
                  </a:lnTo>
                  <a:lnTo>
                    <a:pt x="39" y="232"/>
                  </a:lnTo>
                  <a:lnTo>
                    <a:pt x="58" y="229"/>
                  </a:lnTo>
                  <a:lnTo>
                    <a:pt x="39" y="226"/>
                  </a:lnTo>
                  <a:lnTo>
                    <a:pt x="24" y="218"/>
                  </a:lnTo>
                  <a:lnTo>
                    <a:pt x="10" y="204"/>
                  </a:lnTo>
                  <a:lnTo>
                    <a:pt x="3" y="189"/>
                  </a:lnTo>
                  <a:lnTo>
                    <a:pt x="0" y="171"/>
                  </a:lnTo>
                  <a:lnTo>
                    <a:pt x="3" y="154"/>
                  </a:lnTo>
                  <a:lnTo>
                    <a:pt x="10" y="137"/>
                  </a:lnTo>
                  <a:lnTo>
                    <a:pt x="24" y="125"/>
                  </a:lnTo>
                  <a:lnTo>
                    <a:pt x="39" y="118"/>
                  </a:lnTo>
                  <a:lnTo>
                    <a:pt x="58" y="115"/>
                  </a:lnTo>
                  <a:lnTo>
                    <a:pt x="39" y="112"/>
                  </a:lnTo>
                  <a:lnTo>
                    <a:pt x="24" y="104"/>
                  </a:lnTo>
                  <a:lnTo>
                    <a:pt x="10" y="90"/>
                  </a:lnTo>
                  <a:lnTo>
                    <a:pt x="3" y="75"/>
                  </a:lnTo>
                  <a:lnTo>
                    <a:pt x="0" y="57"/>
                  </a:lnTo>
                  <a:lnTo>
                    <a:pt x="3" y="40"/>
                  </a:lnTo>
                  <a:lnTo>
                    <a:pt x="10" y="23"/>
                  </a:lnTo>
                  <a:lnTo>
                    <a:pt x="24" y="11"/>
                  </a:lnTo>
                  <a:lnTo>
                    <a:pt x="39" y="3"/>
                  </a:lnTo>
                  <a:lnTo>
                    <a:pt x="58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724" name="Line 12"/>
            <p:cNvSpPr>
              <a:spLocks noChangeShapeType="1"/>
            </p:cNvSpPr>
            <p:nvPr/>
          </p:nvSpPr>
          <p:spPr bwMode="auto">
            <a:xfrm>
              <a:off x="1914" y="1261"/>
              <a:ext cx="0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725" name="Line 13"/>
            <p:cNvSpPr>
              <a:spLocks noChangeShapeType="1"/>
            </p:cNvSpPr>
            <p:nvPr/>
          </p:nvSpPr>
          <p:spPr bwMode="auto">
            <a:xfrm>
              <a:off x="1914" y="690"/>
              <a:ext cx="1" cy="11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726" name="Freeform 14"/>
            <p:cNvSpPr>
              <a:spLocks/>
            </p:cNvSpPr>
            <p:nvPr/>
          </p:nvSpPr>
          <p:spPr bwMode="auto">
            <a:xfrm>
              <a:off x="1914" y="804"/>
              <a:ext cx="58" cy="457"/>
            </a:xfrm>
            <a:custGeom>
              <a:avLst/>
              <a:gdLst>
                <a:gd name="T0" fmla="*/ 0 w 58"/>
                <a:gd name="T1" fmla="*/ 0 h 457"/>
                <a:gd name="T2" fmla="*/ 18 w 58"/>
                <a:gd name="T3" fmla="*/ 3 h 457"/>
                <a:gd name="T4" fmla="*/ 33 w 58"/>
                <a:gd name="T5" fmla="*/ 11 h 457"/>
                <a:gd name="T6" fmla="*/ 46 w 58"/>
                <a:gd name="T7" fmla="*/ 23 h 457"/>
                <a:gd name="T8" fmla="*/ 55 w 58"/>
                <a:gd name="T9" fmla="*/ 40 h 457"/>
                <a:gd name="T10" fmla="*/ 58 w 58"/>
                <a:gd name="T11" fmla="*/ 57 h 457"/>
                <a:gd name="T12" fmla="*/ 55 w 58"/>
                <a:gd name="T13" fmla="*/ 75 h 457"/>
                <a:gd name="T14" fmla="*/ 46 w 58"/>
                <a:gd name="T15" fmla="*/ 90 h 457"/>
                <a:gd name="T16" fmla="*/ 33 w 58"/>
                <a:gd name="T17" fmla="*/ 104 h 457"/>
                <a:gd name="T18" fmla="*/ 18 w 58"/>
                <a:gd name="T19" fmla="*/ 112 h 457"/>
                <a:gd name="T20" fmla="*/ 0 w 58"/>
                <a:gd name="T21" fmla="*/ 115 h 457"/>
                <a:gd name="T22" fmla="*/ 18 w 58"/>
                <a:gd name="T23" fmla="*/ 118 h 457"/>
                <a:gd name="T24" fmla="*/ 33 w 58"/>
                <a:gd name="T25" fmla="*/ 125 h 457"/>
                <a:gd name="T26" fmla="*/ 46 w 58"/>
                <a:gd name="T27" fmla="*/ 137 h 457"/>
                <a:gd name="T28" fmla="*/ 55 w 58"/>
                <a:gd name="T29" fmla="*/ 154 h 457"/>
                <a:gd name="T30" fmla="*/ 58 w 58"/>
                <a:gd name="T31" fmla="*/ 171 h 457"/>
                <a:gd name="T32" fmla="*/ 55 w 58"/>
                <a:gd name="T33" fmla="*/ 189 h 457"/>
                <a:gd name="T34" fmla="*/ 46 w 58"/>
                <a:gd name="T35" fmla="*/ 204 h 457"/>
                <a:gd name="T36" fmla="*/ 33 w 58"/>
                <a:gd name="T37" fmla="*/ 218 h 457"/>
                <a:gd name="T38" fmla="*/ 18 w 58"/>
                <a:gd name="T39" fmla="*/ 226 h 457"/>
                <a:gd name="T40" fmla="*/ 0 w 58"/>
                <a:gd name="T41" fmla="*/ 229 h 457"/>
                <a:gd name="T42" fmla="*/ 18 w 58"/>
                <a:gd name="T43" fmla="*/ 232 h 457"/>
                <a:gd name="T44" fmla="*/ 33 w 58"/>
                <a:gd name="T45" fmla="*/ 239 h 457"/>
                <a:gd name="T46" fmla="*/ 46 w 58"/>
                <a:gd name="T47" fmla="*/ 252 h 457"/>
                <a:gd name="T48" fmla="*/ 55 w 58"/>
                <a:gd name="T49" fmla="*/ 268 h 457"/>
                <a:gd name="T50" fmla="*/ 58 w 58"/>
                <a:gd name="T51" fmla="*/ 285 h 457"/>
                <a:gd name="T52" fmla="*/ 55 w 58"/>
                <a:gd name="T53" fmla="*/ 303 h 457"/>
                <a:gd name="T54" fmla="*/ 46 w 58"/>
                <a:gd name="T55" fmla="*/ 319 h 457"/>
                <a:gd name="T56" fmla="*/ 33 w 58"/>
                <a:gd name="T57" fmla="*/ 332 h 457"/>
                <a:gd name="T58" fmla="*/ 18 w 58"/>
                <a:gd name="T59" fmla="*/ 340 h 457"/>
                <a:gd name="T60" fmla="*/ 0 w 58"/>
                <a:gd name="T61" fmla="*/ 343 h 457"/>
                <a:gd name="T62" fmla="*/ 18 w 58"/>
                <a:gd name="T63" fmla="*/ 346 h 457"/>
                <a:gd name="T64" fmla="*/ 33 w 58"/>
                <a:gd name="T65" fmla="*/ 354 h 457"/>
                <a:gd name="T66" fmla="*/ 46 w 58"/>
                <a:gd name="T67" fmla="*/ 366 h 457"/>
                <a:gd name="T68" fmla="*/ 55 w 58"/>
                <a:gd name="T69" fmla="*/ 383 h 457"/>
                <a:gd name="T70" fmla="*/ 58 w 58"/>
                <a:gd name="T71" fmla="*/ 399 h 457"/>
                <a:gd name="T72" fmla="*/ 55 w 58"/>
                <a:gd name="T73" fmla="*/ 418 h 457"/>
                <a:gd name="T74" fmla="*/ 46 w 58"/>
                <a:gd name="T75" fmla="*/ 433 h 457"/>
                <a:gd name="T76" fmla="*/ 33 w 58"/>
                <a:gd name="T77" fmla="*/ 446 h 457"/>
                <a:gd name="T78" fmla="*/ 18 w 58"/>
                <a:gd name="T79" fmla="*/ 454 h 457"/>
                <a:gd name="T80" fmla="*/ 0 w 58"/>
                <a:gd name="T81" fmla="*/ 457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8" h="457">
                  <a:moveTo>
                    <a:pt x="0" y="0"/>
                  </a:moveTo>
                  <a:lnTo>
                    <a:pt x="18" y="3"/>
                  </a:lnTo>
                  <a:lnTo>
                    <a:pt x="33" y="11"/>
                  </a:lnTo>
                  <a:lnTo>
                    <a:pt x="46" y="23"/>
                  </a:lnTo>
                  <a:lnTo>
                    <a:pt x="55" y="40"/>
                  </a:lnTo>
                  <a:lnTo>
                    <a:pt x="58" y="57"/>
                  </a:lnTo>
                  <a:lnTo>
                    <a:pt x="55" y="75"/>
                  </a:lnTo>
                  <a:lnTo>
                    <a:pt x="46" y="90"/>
                  </a:lnTo>
                  <a:lnTo>
                    <a:pt x="33" y="104"/>
                  </a:lnTo>
                  <a:lnTo>
                    <a:pt x="18" y="112"/>
                  </a:lnTo>
                  <a:lnTo>
                    <a:pt x="0" y="115"/>
                  </a:lnTo>
                  <a:lnTo>
                    <a:pt x="18" y="118"/>
                  </a:lnTo>
                  <a:lnTo>
                    <a:pt x="33" y="125"/>
                  </a:lnTo>
                  <a:lnTo>
                    <a:pt x="46" y="137"/>
                  </a:lnTo>
                  <a:lnTo>
                    <a:pt x="55" y="154"/>
                  </a:lnTo>
                  <a:lnTo>
                    <a:pt x="58" y="171"/>
                  </a:lnTo>
                  <a:lnTo>
                    <a:pt x="55" y="189"/>
                  </a:lnTo>
                  <a:lnTo>
                    <a:pt x="46" y="204"/>
                  </a:lnTo>
                  <a:lnTo>
                    <a:pt x="33" y="218"/>
                  </a:lnTo>
                  <a:lnTo>
                    <a:pt x="18" y="226"/>
                  </a:lnTo>
                  <a:lnTo>
                    <a:pt x="0" y="229"/>
                  </a:lnTo>
                  <a:lnTo>
                    <a:pt x="18" y="232"/>
                  </a:lnTo>
                  <a:lnTo>
                    <a:pt x="33" y="239"/>
                  </a:lnTo>
                  <a:lnTo>
                    <a:pt x="46" y="252"/>
                  </a:lnTo>
                  <a:lnTo>
                    <a:pt x="55" y="268"/>
                  </a:lnTo>
                  <a:lnTo>
                    <a:pt x="58" y="285"/>
                  </a:lnTo>
                  <a:lnTo>
                    <a:pt x="55" y="303"/>
                  </a:lnTo>
                  <a:lnTo>
                    <a:pt x="46" y="319"/>
                  </a:lnTo>
                  <a:lnTo>
                    <a:pt x="33" y="332"/>
                  </a:lnTo>
                  <a:lnTo>
                    <a:pt x="18" y="340"/>
                  </a:lnTo>
                  <a:lnTo>
                    <a:pt x="0" y="343"/>
                  </a:lnTo>
                  <a:lnTo>
                    <a:pt x="18" y="346"/>
                  </a:lnTo>
                  <a:lnTo>
                    <a:pt x="33" y="354"/>
                  </a:lnTo>
                  <a:lnTo>
                    <a:pt x="46" y="366"/>
                  </a:lnTo>
                  <a:lnTo>
                    <a:pt x="55" y="383"/>
                  </a:lnTo>
                  <a:lnTo>
                    <a:pt x="58" y="399"/>
                  </a:lnTo>
                  <a:lnTo>
                    <a:pt x="55" y="418"/>
                  </a:lnTo>
                  <a:lnTo>
                    <a:pt x="46" y="433"/>
                  </a:lnTo>
                  <a:lnTo>
                    <a:pt x="33" y="446"/>
                  </a:lnTo>
                  <a:lnTo>
                    <a:pt x="18" y="454"/>
                  </a:lnTo>
                  <a:lnTo>
                    <a:pt x="0" y="457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727" name="Freeform 15"/>
            <p:cNvSpPr>
              <a:spLocks/>
            </p:cNvSpPr>
            <p:nvPr/>
          </p:nvSpPr>
          <p:spPr bwMode="auto">
            <a:xfrm>
              <a:off x="2100" y="704"/>
              <a:ext cx="43" cy="43"/>
            </a:xfrm>
            <a:custGeom>
              <a:avLst/>
              <a:gdLst>
                <a:gd name="T0" fmla="*/ 0 w 43"/>
                <a:gd name="T1" fmla="*/ 21 h 43"/>
                <a:gd name="T2" fmla="*/ 3 w 43"/>
                <a:gd name="T3" fmla="*/ 11 h 43"/>
                <a:gd name="T4" fmla="*/ 11 w 43"/>
                <a:gd name="T5" fmla="*/ 3 h 43"/>
                <a:gd name="T6" fmla="*/ 21 w 43"/>
                <a:gd name="T7" fmla="*/ 0 h 43"/>
                <a:gd name="T8" fmla="*/ 32 w 43"/>
                <a:gd name="T9" fmla="*/ 3 h 43"/>
                <a:gd name="T10" fmla="*/ 40 w 43"/>
                <a:gd name="T11" fmla="*/ 11 h 43"/>
                <a:gd name="T12" fmla="*/ 43 w 43"/>
                <a:gd name="T13" fmla="*/ 21 h 43"/>
                <a:gd name="T14" fmla="*/ 40 w 43"/>
                <a:gd name="T15" fmla="*/ 32 h 43"/>
                <a:gd name="T16" fmla="*/ 32 w 43"/>
                <a:gd name="T17" fmla="*/ 39 h 43"/>
                <a:gd name="T18" fmla="*/ 21 w 43"/>
                <a:gd name="T19" fmla="*/ 43 h 43"/>
                <a:gd name="T20" fmla="*/ 11 w 43"/>
                <a:gd name="T21" fmla="*/ 39 h 43"/>
                <a:gd name="T22" fmla="*/ 3 w 43"/>
                <a:gd name="T23" fmla="*/ 32 h 43"/>
                <a:gd name="T24" fmla="*/ 0 w 43"/>
                <a:gd name="T25" fmla="*/ 2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43">
                  <a:moveTo>
                    <a:pt x="0" y="21"/>
                  </a:moveTo>
                  <a:lnTo>
                    <a:pt x="3" y="11"/>
                  </a:lnTo>
                  <a:lnTo>
                    <a:pt x="11" y="3"/>
                  </a:lnTo>
                  <a:lnTo>
                    <a:pt x="21" y="0"/>
                  </a:lnTo>
                  <a:lnTo>
                    <a:pt x="32" y="3"/>
                  </a:lnTo>
                  <a:lnTo>
                    <a:pt x="40" y="11"/>
                  </a:lnTo>
                  <a:lnTo>
                    <a:pt x="43" y="21"/>
                  </a:lnTo>
                  <a:lnTo>
                    <a:pt x="40" y="32"/>
                  </a:lnTo>
                  <a:lnTo>
                    <a:pt x="32" y="39"/>
                  </a:lnTo>
                  <a:lnTo>
                    <a:pt x="21" y="43"/>
                  </a:lnTo>
                  <a:lnTo>
                    <a:pt x="11" y="39"/>
                  </a:lnTo>
                  <a:lnTo>
                    <a:pt x="3" y="32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728" name="Freeform 16"/>
            <p:cNvSpPr>
              <a:spLocks/>
            </p:cNvSpPr>
            <p:nvPr/>
          </p:nvSpPr>
          <p:spPr bwMode="auto">
            <a:xfrm>
              <a:off x="1943" y="704"/>
              <a:ext cx="43" cy="43"/>
            </a:xfrm>
            <a:custGeom>
              <a:avLst/>
              <a:gdLst>
                <a:gd name="T0" fmla="*/ 0 w 43"/>
                <a:gd name="T1" fmla="*/ 21 h 43"/>
                <a:gd name="T2" fmla="*/ 3 w 43"/>
                <a:gd name="T3" fmla="*/ 11 h 43"/>
                <a:gd name="T4" fmla="*/ 11 w 43"/>
                <a:gd name="T5" fmla="*/ 3 h 43"/>
                <a:gd name="T6" fmla="*/ 21 w 43"/>
                <a:gd name="T7" fmla="*/ 0 h 43"/>
                <a:gd name="T8" fmla="*/ 32 w 43"/>
                <a:gd name="T9" fmla="*/ 3 h 43"/>
                <a:gd name="T10" fmla="*/ 40 w 43"/>
                <a:gd name="T11" fmla="*/ 11 h 43"/>
                <a:gd name="T12" fmla="*/ 43 w 43"/>
                <a:gd name="T13" fmla="*/ 21 h 43"/>
                <a:gd name="T14" fmla="*/ 40 w 43"/>
                <a:gd name="T15" fmla="*/ 32 h 43"/>
                <a:gd name="T16" fmla="*/ 32 w 43"/>
                <a:gd name="T17" fmla="*/ 39 h 43"/>
                <a:gd name="T18" fmla="*/ 21 w 43"/>
                <a:gd name="T19" fmla="*/ 43 h 43"/>
                <a:gd name="T20" fmla="*/ 11 w 43"/>
                <a:gd name="T21" fmla="*/ 39 h 43"/>
                <a:gd name="T22" fmla="*/ 3 w 43"/>
                <a:gd name="T23" fmla="*/ 32 h 43"/>
                <a:gd name="T24" fmla="*/ 0 w 43"/>
                <a:gd name="T25" fmla="*/ 2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43">
                  <a:moveTo>
                    <a:pt x="0" y="21"/>
                  </a:moveTo>
                  <a:lnTo>
                    <a:pt x="3" y="11"/>
                  </a:lnTo>
                  <a:lnTo>
                    <a:pt x="11" y="3"/>
                  </a:lnTo>
                  <a:lnTo>
                    <a:pt x="21" y="0"/>
                  </a:lnTo>
                  <a:lnTo>
                    <a:pt x="32" y="3"/>
                  </a:lnTo>
                  <a:lnTo>
                    <a:pt x="40" y="11"/>
                  </a:lnTo>
                  <a:lnTo>
                    <a:pt x="43" y="21"/>
                  </a:lnTo>
                  <a:lnTo>
                    <a:pt x="40" y="32"/>
                  </a:lnTo>
                  <a:lnTo>
                    <a:pt x="32" y="39"/>
                  </a:lnTo>
                  <a:lnTo>
                    <a:pt x="21" y="43"/>
                  </a:lnTo>
                  <a:lnTo>
                    <a:pt x="11" y="39"/>
                  </a:lnTo>
                  <a:lnTo>
                    <a:pt x="3" y="32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730" name="Rectangle 18"/>
            <p:cNvSpPr>
              <a:spLocks noChangeArrowheads="1"/>
            </p:cNvSpPr>
            <p:nvPr/>
          </p:nvSpPr>
          <p:spPr bwMode="auto">
            <a:xfrm>
              <a:off x="1301" y="576"/>
              <a:ext cx="288" cy="114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1" name="Line 19"/>
            <p:cNvSpPr>
              <a:spLocks noChangeShapeType="1"/>
            </p:cNvSpPr>
            <p:nvPr/>
          </p:nvSpPr>
          <p:spPr bwMode="auto">
            <a:xfrm>
              <a:off x="1589" y="690"/>
              <a:ext cx="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2" name="Line 20"/>
            <p:cNvSpPr>
              <a:spLocks noChangeShapeType="1"/>
            </p:cNvSpPr>
            <p:nvPr/>
          </p:nvSpPr>
          <p:spPr bwMode="auto">
            <a:xfrm>
              <a:off x="1061" y="624"/>
              <a:ext cx="0" cy="7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3" name="Line 21"/>
            <p:cNvSpPr>
              <a:spLocks noChangeShapeType="1"/>
            </p:cNvSpPr>
            <p:nvPr/>
          </p:nvSpPr>
          <p:spPr bwMode="auto">
            <a:xfrm flipV="1">
              <a:off x="1914" y="633"/>
              <a:ext cx="0" cy="5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4" name="Line 22"/>
            <p:cNvSpPr>
              <a:spLocks noChangeShapeType="1"/>
            </p:cNvSpPr>
            <p:nvPr/>
          </p:nvSpPr>
          <p:spPr bwMode="auto">
            <a:xfrm>
              <a:off x="1589" y="633"/>
              <a:ext cx="3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5" name="Line 23"/>
            <p:cNvSpPr>
              <a:spLocks noChangeShapeType="1"/>
            </p:cNvSpPr>
            <p:nvPr/>
          </p:nvSpPr>
          <p:spPr bwMode="auto">
            <a:xfrm>
              <a:off x="1061" y="633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6" name="Rectangle 24"/>
            <p:cNvSpPr>
              <a:spLocks noChangeArrowheads="1"/>
            </p:cNvSpPr>
            <p:nvPr/>
          </p:nvSpPr>
          <p:spPr bwMode="auto">
            <a:xfrm>
              <a:off x="2549" y="986"/>
              <a:ext cx="96" cy="27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7" name="Line 25"/>
            <p:cNvSpPr>
              <a:spLocks noChangeShapeType="1"/>
            </p:cNvSpPr>
            <p:nvPr/>
          </p:nvSpPr>
          <p:spPr bwMode="auto">
            <a:xfrm>
              <a:off x="1061" y="1405"/>
              <a:ext cx="85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8" name="Oval 26"/>
            <p:cNvSpPr>
              <a:spLocks noChangeArrowheads="1"/>
            </p:cNvSpPr>
            <p:nvPr/>
          </p:nvSpPr>
          <p:spPr bwMode="auto">
            <a:xfrm>
              <a:off x="941" y="912"/>
              <a:ext cx="259" cy="259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9" name="Line 27"/>
            <p:cNvSpPr>
              <a:spLocks noChangeShapeType="1"/>
            </p:cNvSpPr>
            <p:nvPr/>
          </p:nvSpPr>
          <p:spPr bwMode="auto">
            <a:xfrm flipV="1">
              <a:off x="2597" y="672"/>
              <a:ext cx="0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40" name="Line 28"/>
            <p:cNvSpPr>
              <a:spLocks noChangeShapeType="1"/>
            </p:cNvSpPr>
            <p:nvPr/>
          </p:nvSpPr>
          <p:spPr bwMode="auto">
            <a:xfrm>
              <a:off x="2597" y="1248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41" name="Line 29"/>
            <p:cNvSpPr>
              <a:spLocks noChangeShapeType="1"/>
            </p:cNvSpPr>
            <p:nvPr/>
          </p:nvSpPr>
          <p:spPr bwMode="auto">
            <a:xfrm>
              <a:off x="2165" y="1392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42" name="Line 30"/>
            <p:cNvSpPr>
              <a:spLocks noChangeShapeType="1"/>
            </p:cNvSpPr>
            <p:nvPr/>
          </p:nvSpPr>
          <p:spPr bwMode="auto">
            <a:xfrm>
              <a:off x="2165" y="672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43" name="Line 31"/>
            <p:cNvSpPr>
              <a:spLocks noChangeShapeType="1"/>
            </p:cNvSpPr>
            <p:nvPr/>
          </p:nvSpPr>
          <p:spPr bwMode="auto">
            <a:xfrm>
              <a:off x="1061" y="864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44" name="Text Box 32"/>
            <p:cNvSpPr txBox="1">
              <a:spLocks noChangeArrowheads="1"/>
            </p:cNvSpPr>
            <p:nvPr/>
          </p:nvSpPr>
          <p:spPr bwMode="auto">
            <a:xfrm>
              <a:off x="853" y="720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5746" name="Text Box 34"/>
            <p:cNvSpPr txBox="1">
              <a:spLocks noChangeArrowheads="1"/>
            </p:cNvSpPr>
            <p:nvPr/>
          </p:nvSpPr>
          <p:spPr bwMode="auto">
            <a:xfrm>
              <a:off x="624" y="816"/>
              <a:ext cx="2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/>
                <a:t>u</a:t>
              </a:r>
              <a:r>
                <a:rPr lang="en-US" altLang="zh-CN" i="1" baseline="-25000"/>
                <a:t>s</a:t>
              </a:r>
              <a:endParaRPr lang="en-US" altLang="zh-CN"/>
            </a:p>
          </p:txBody>
        </p:sp>
        <p:sp>
          <p:nvSpPr>
            <p:cNvPr id="115747" name="Text Box 35"/>
            <p:cNvSpPr txBox="1">
              <a:spLocks noChangeArrowheads="1"/>
            </p:cNvSpPr>
            <p:nvPr/>
          </p:nvSpPr>
          <p:spPr bwMode="auto">
            <a:xfrm>
              <a:off x="1238" y="720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R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sp>
          <p:nvSpPr>
            <p:cNvPr id="115748" name="Text Box 36"/>
            <p:cNvSpPr txBox="1">
              <a:spLocks noChangeArrowheads="1"/>
            </p:cNvSpPr>
            <p:nvPr/>
          </p:nvSpPr>
          <p:spPr bwMode="auto">
            <a:xfrm>
              <a:off x="2688" y="912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R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115749" name="Text Box 37"/>
            <p:cNvSpPr txBox="1">
              <a:spLocks noChangeArrowheads="1"/>
            </p:cNvSpPr>
            <p:nvPr/>
          </p:nvSpPr>
          <p:spPr bwMode="auto">
            <a:xfrm>
              <a:off x="1532" y="912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L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sp>
          <p:nvSpPr>
            <p:cNvPr id="115750" name="Text Box 38"/>
            <p:cNvSpPr txBox="1">
              <a:spLocks noChangeArrowheads="1"/>
            </p:cNvSpPr>
            <p:nvPr/>
          </p:nvSpPr>
          <p:spPr bwMode="auto">
            <a:xfrm>
              <a:off x="2160" y="912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L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115751" name="Text Box 39"/>
            <p:cNvSpPr txBox="1">
              <a:spLocks noChangeArrowheads="1"/>
            </p:cNvSpPr>
            <p:nvPr/>
          </p:nvSpPr>
          <p:spPr bwMode="auto">
            <a:xfrm>
              <a:off x="1920" y="336"/>
              <a:ext cx="2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M</a:t>
              </a:r>
            </a:p>
          </p:txBody>
        </p:sp>
        <p:sp>
          <p:nvSpPr>
            <p:cNvPr id="115752" name="Line 40"/>
            <p:cNvSpPr>
              <a:spLocks noChangeShapeType="1"/>
            </p:cNvSpPr>
            <p:nvPr/>
          </p:nvSpPr>
          <p:spPr bwMode="auto">
            <a:xfrm>
              <a:off x="2213" y="480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53" name="Line 41"/>
            <p:cNvSpPr>
              <a:spLocks noChangeShapeType="1"/>
            </p:cNvSpPr>
            <p:nvPr/>
          </p:nvSpPr>
          <p:spPr bwMode="auto">
            <a:xfrm flipH="1">
              <a:off x="1781" y="480"/>
              <a:ext cx="144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54" name="AutoShape 42"/>
            <p:cNvSpPr>
              <a:spLocks noChangeArrowheads="1"/>
            </p:cNvSpPr>
            <p:nvPr/>
          </p:nvSpPr>
          <p:spPr bwMode="auto">
            <a:xfrm>
              <a:off x="2832" y="768"/>
              <a:ext cx="384" cy="144"/>
            </a:xfrm>
            <a:prstGeom prst="rightArrow">
              <a:avLst>
                <a:gd name="adj1" fmla="val 50000"/>
                <a:gd name="adj2" fmla="val 6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55" name="Rectangle 43"/>
            <p:cNvSpPr>
              <a:spLocks noChangeArrowheads="1"/>
            </p:cNvSpPr>
            <p:nvPr/>
          </p:nvSpPr>
          <p:spPr bwMode="auto">
            <a:xfrm>
              <a:off x="482" y="192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zh-CN" altLang="en-US"/>
                <a:t>例：</a:t>
              </a:r>
            </a:p>
          </p:txBody>
        </p:sp>
      </p:grpSp>
      <p:grpSp>
        <p:nvGrpSpPr>
          <p:cNvPr id="115756" name="Group 44"/>
          <p:cNvGrpSpPr>
            <a:grpSpLocks/>
          </p:cNvGrpSpPr>
          <p:nvPr/>
        </p:nvGrpSpPr>
        <p:grpSpPr bwMode="auto">
          <a:xfrm>
            <a:off x="5638800" y="3048000"/>
            <a:ext cx="1828800" cy="1604963"/>
            <a:chOff x="768" y="2736"/>
            <a:chExt cx="1258" cy="1123"/>
          </a:xfrm>
        </p:grpSpPr>
        <p:sp>
          <p:nvSpPr>
            <p:cNvPr id="115757" name="Oval 45"/>
            <p:cNvSpPr>
              <a:spLocks noChangeArrowheads="1"/>
            </p:cNvSpPr>
            <p:nvPr/>
          </p:nvSpPr>
          <p:spPr bwMode="auto">
            <a:xfrm>
              <a:off x="1018" y="2793"/>
              <a:ext cx="1008" cy="96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/>
            </a:p>
          </p:txBody>
        </p:sp>
        <p:sp>
          <p:nvSpPr>
            <p:cNvPr id="115758" name="Rectangle 46"/>
            <p:cNvSpPr>
              <a:spLocks noChangeArrowheads="1"/>
            </p:cNvSpPr>
            <p:nvPr/>
          </p:nvSpPr>
          <p:spPr bwMode="auto">
            <a:xfrm>
              <a:off x="826" y="2793"/>
              <a:ext cx="768" cy="96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/>
            </a:p>
          </p:txBody>
        </p:sp>
        <p:sp>
          <p:nvSpPr>
            <p:cNvPr id="115759" name="Line 47"/>
            <p:cNvSpPr>
              <a:spLocks noChangeShapeType="1"/>
            </p:cNvSpPr>
            <p:nvPr/>
          </p:nvSpPr>
          <p:spPr bwMode="auto">
            <a:xfrm>
              <a:off x="826" y="2793"/>
              <a:ext cx="7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60" name="Line 48"/>
            <p:cNvSpPr>
              <a:spLocks noChangeShapeType="1"/>
            </p:cNvSpPr>
            <p:nvPr/>
          </p:nvSpPr>
          <p:spPr bwMode="auto">
            <a:xfrm>
              <a:off x="816" y="3744"/>
              <a:ext cx="7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61" name="Text Box 49"/>
            <p:cNvSpPr txBox="1">
              <a:spLocks noChangeArrowheads="1"/>
            </p:cNvSpPr>
            <p:nvPr/>
          </p:nvSpPr>
          <p:spPr bwMode="auto">
            <a:xfrm>
              <a:off x="768" y="3024"/>
              <a:ext cx="232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FF3300"/>
                  </a:solidFill>
                </a:rPr>
                <a:t>1</a:t>
              </a:r>
            </a:p>
          </p:txBody>
        </p:sp>
        <p:sp>
          <p:nvSpPr>
            <p:cNvPr id="115762" name="Text Box 50"/>
            <p:cNvSpPr txBox="1">
              <a:spLocks noChangeArrowheads="1"/>
            </p:cNvSpPr>
            <p:nvPr/>
          </p:nvSpPr>
          <p:spPr bwMode="auto">
            <a:xfrm>
              <a:off x="960" y="3539"/>
              <a:ext cx="232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FF3300"/>
                  </a:solidFill>
                </a:rPr>
                <a:t>3</a:t>
              </a:r>
            </a:p>
          </p:txBody>
        </p:sp>
        <p:sp>
          <p:nvSpPr>
            <p:cNvPr id="115763" name="Text Box 51"/>
            <p:cNvSpPr txBox="1">
              <a:spLocks noChangeArrowheads="1"/>
            </p:cNvSpPr>
            <p:nvPr/>
          </p:nvSpPr>
          <p:spPr bwMode="auto">
            <a:xfrm>
              <a:off x="1114" y="2736"/>
              <a:ext cx="232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FF3300"/>
                  </a:solidFill>
                </a:rPr>
                <a:t>2</a:t>
              </a:r>
            </a:p>
          </p:txBody>
        </p:sp>
        <p:sp>
          <p:nvSpPr>
            <p:cNvPr id="115764" name="Text Box 52"/>
            <p:cNvSpPr txBox="1">
              <a:spLocks noChangeArrowheads="1"/>
            </p:cNvSpPr>
            <p:nvPr/>
          </p:nvSpPr>
          <p:spPr bwMode="auto">
            <a:xfrm>
              <a:off x="1382" y="3024"/>
              <a:ext cx="231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FF3300"/>
                  </a:solidFill>
                </a:rPr>
                <a:t>4</a:t>
              </a:r>
              <a:endParaRPr lang="en-US" altLang="zh-CN"/>
            </a:p>
          </p:txBody>
        </p:sp>
        <p:sp>
          <p:nvSpPr>
            <p:cNvPr id="115765" name="Text Box 53"/>
            <p:cNvSpPr txBox="1">
              <a:spLocks noChangeArrowheads="1"/>
            </p:cNvSpPr>
            <p:nvPr/>
          </p:nvSpPr>
          <p:spPr bwMode="auto">
            <a:xfrm>
              <a:off x="1728" y="3312"/>
              <a:ext cx="231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FF3300"/>
                  </a:solidFill>
                </a:rPr>
                <a:t>5</a:t>
              </a:r>
              <a:endParaRPr lang="en-US" altLang="zh-CN"/>
            </a:p>
          </p:txBody>
        </p:sp>
        <p:sp>
          <p:nvSpPr>
            <p:cNvPr id="115766" name="Line 54"/>
            <p:cNvSpPr>
              <a:spLocks noChangeShapeType="1"/>
            </p:cNvSpPr>
            <p:nvPr/>
          </p:nvSpPr>
          <p:spPr bwMode="auto">
            <a:xfrm>
              <a:off x="826" y="2976"/>
              <a:ext cx="0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67" name="Line 55"/>
            <p:cNvSpPr>
              <a:spLocks noChangeShapeType="1"/>
            </p:cNvSpPr>
            <p:nvPr/>
          </p:nvSpPr>
          <p:spPr bwMode="auto">
            <a:xfrm flipH="1">
              <a:off x="1588" y="2976"/>
              <a:ext cx="6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68" name="Freeform 56"/>
            <p:cNvSpPr>
              <a:spLocks/>
            </p:cNvSpPr>
            <p:nvPr/>
          </p:nvSpPr>
          <p:spPr bwMode="auto">
            <a:xfrm>
              <a:off x="1891" y="3455"/>
              <a:ext cx="109" cy="145"/>
            </a:xfrm>
            <a:custGeom>
              <a:avLst/>
              <a:gdLst>
                <a:gd name="T0" fmla="*/ 109 w 109"/>
                <a:gd name="T1" fmla="*/ 0 h 145"/>
                <a:gd name="T2" fmla="*/ 91 w 109"/>
                <a:gd name="T3" fmla="*/ 27 h 145"/>
                <a:gd name="T4" fmla="*/ 72 w 109"/>
                <a:gd name="T5" fmla="*/ 45 h 145"/>
                <a:gd name="T6" fmla="*/ 0 w 109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45">
                  <a:moveTo>
                    <a:pt x="109" y="0"/>
                  </a:moveTo>
                  <a:cubicBezTo>
                    <a:pt x="103" y="9"/>
                    <a:pt x="98" y="19"/>
                    <a:pt x="91" y="27"/>
                  </a:cubicBezTo>
                  <a:cubicBezTo>
                    <a:pt x="85" y="34"/>
                    <a:pt x="77" y="38"/>
                    <a:pt x="72" y="45"/>
                  </a:cubicBezTo>
                  <a:cubicBezTo>
                    <a:pt x="46" y="79"/>
                    <a:pt x="30" y="115"/>
                    <a:pt x="0" y="14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69" name="Line 57"/>
            <p:cNvSpPr>
              <a:spLocks noChangeShapeType="1"/>
            </p:cNvSpPr>
            <p:nvPr/>
          </p:nvSpPr>
          <p:spPr bwMode="auto">
            <a:xfrm>
              <a:off x="1172" y="3744"/>
              <a:ext cx="21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70" name="Line 58"/>
            <p:cNvSpPr>
              <a:spLocks noChangeShapeType="1"/>
            </p:cNvSpPr>
            <p:nvPr/>
          </p:nvSpPr>
          <p:spPr bwMode="auto">
            <a:xfrm>
              <a:off x="1018" y="2793"/>
              <a:ext cx="1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15771" name="Text Box 59"/>
          <p:cNvSpPr txBox="1">
            <a:spLocks noChangeArrowheads="1"/>
          </p:cNvSpPr>
          <p:nvPr/>
        </p:nvSpPr>
        <p:spPr bwMode="auto">
          <a:xfrm>
            <a:off x="5867400" y="4648200"/>
            <a:ext cx="1108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有向图</a:t>
            </a:r>
          </a:p>
        </p:txBody>
      </p:sp>
      <p:grpSp>
        <p:nvGrpSpPr>
          <p:cNvPr id="115772" name="Group 60"/>
          <p:cNvGrpSpPr>
            <a:grpSpLocks/>
          </p:cNvGrpSpPr>
          <p:nvPr/>
        </p:nvGrpSpPr>
        <p:grpSpPr bwMode="auto">
          <a:xfrm>
            <a:off x="1066800" y="2971800"/>
            <a:ext cx="3171825" cy="1863725"/>
            <a:chOff x="624" y="1680"/>
            <a:chExt cx="1998" cy="1174"/>
          </a:xfrm>
        </p:grpSpPr>
        <p:grpSp>
          <p:nvGrpSpPr>
            <p:cNvPr id="115773" name="Group 61"/>
            <p:cNvGrpSpPr>
              <a:grpSpLocks/>
            </p:cNvGrpSpPr>
            <p:nvPr/>
          </p:nvGrpSpPr>
          <p:grpSpPr bwMode="auto">
            <a:xfrm>
              <a:off x="624" y="1680"/>
              <a:ext cx="1782" cy="1174"/>
              <a:chOff x="355" y="1088"/>
              <a:chExt cx="1961" cy="1367"/>
            </a:xfrm>
          </p:grpSpPr>
          <p:sp>
            <p:nvSpPr>
              <p:cNvPr id="115774" name="Freeform 62"/>
              <p:cNvSpPr>
                <a:spLocks/>
              </p:cNvSpPr>
              <p:nvPr/>
            </p:nvSpPr>
            <p:spPr bwMode="auto">
              <a:xfrm>
                <a:off x="355" y="1621"/>
                <a:ext cx="241" cy="242"/>
              </a:xfrm>
              <a:custGeom>
                <a:avLst/>
                <a:gdLst>
                  <a:gd name="T0" fmla="*/ 0 w 241"/>
                  <a:gd name="T1" fmla="*/ 121 h 242"/>
                  <a:gd name="T2" fmla="*/ 5 w 241"/>
                  <a:gd name="T3" fmla="*/ 86 h 242"/>
                  <a:gd name="T4" fmla="*/ 19 w 241"/>
                  <a:gd name="T5" fmla="*/ 56 h 242"/>
                  <a:gd name="T6" fmla="*/ 43 w 241"/>
                  <a:gd name="T7" fmla="*/ 29 h 242"/>
                  <a:gd name="T8" fmla="*/ 72 w 241"/>
                  <a:gd name="T9" fmla="*/ 10 h 242"/>
                  <a:gd name="T10" fmla="*/ 104 w 241"/>
                  <a:gd name="T11" fmla="*/ 0 h 242"/>
                  <a:gd name="T12" fmla="*/ 139 w 241"/>
                  <a:gd name="T13" fmla="*/ 0 h 242"/>
                  <a:gd name="T14" fmla="*/ 172 w 241"/>
                  <a:gd name="T15" fmla="*/ 10 h 242"/>
                  <a:gd name="T16" fmla="*/ 201 w 241"/>
                  <a:gd name="T17" fmla="*/ 29 h 242"/>
                  <a:gd name="T18" fmla="*/ 223 w 241"/>
                  <a:gd name="T19" fmla="*/ 56 h 242"/>
                  <a:gd name="T20" fmla="*/ 236 w 241"/>
                  <a:gd name="T21" fmla="*/ 86 h 242"/>
                  <a:gd name="T22" fmla="*/ 241 w 241"/>
                  <a:gd name="T23" fmla="*/ 121 h 242"/>
                  <a:gd name="T24" fmla="*/ 236 w 241"/>
                  <a:gd name="T25" fmla="*/ 156 h 242"/>
                  <a:gd name="T26" fmla="*/ 223 w 241"/>
                  <a:gd name="T27" fmla="*/ 185 h 242"/>
                  <a:gd name="T28" fmla="*/ 201 w 241"/>
                  <a:gd name="T29" fmla="*/ 212 h 242"/>
                  <a:gd name="T30" fmla="*/ 172 w 241"/>
                  <a:gd name="T31" fmla="*/ 231 h 242"/>
                  <a:gd name="T32" fmla="*/ 139 w 241"/>
                  <a:gd name="T33" fmla="*/ 242 h 242"/>
                  <a:gd name="T34" fmla="*/ 104 w 241"/>
                  <a:gd name="T35" fmla="*/ 242 h 242"/>
                  <a:gd name="T36" fmla="*/ 72 w 241"/>
                  <a:gd name="T37" fmla="*/ 231 h 242"/>
                  <a:gd name="T38" fmla="*/ 43 w 241"/>
                  <a:gd name="T39" fmla="*/ 212 h 242"/>
                  <a:gd name="T40" fmla="*/ 19 w 241"/>
                  <a:gd name="T41" fmla="*/ 185 h 242"/>
                  <a:gd name="T42" fmla="*/ 5 w 241"/>
                  <a:gd name="T43" fmla="*/ 156 h 242"/>
                  <a:gd name="T44" fmla="*/ 0 w 241"/>
                  <a:gd name="T45" fmla="*/ 121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1" h="242">
                    <a:moveTo>
                      <a:pt x="0" y="121"/>
                    </a:moveTo>
                    <a:lnTo>
                      <a:pt x="5" y="86"/>
                    </a:lnTo>
                    <a:lnTo>
                      <a:pt x="19" y="56"/>
                    </a:lnTo>
                    <a:lnTo>
                      <a:pt x="43" y="29"/>
                    </a:lnTo>
                    <a:lnTo>
                      <a:pt x="72" y="10"/>
                    </a:lnTo>
                    <a:lnTo>
                      <a:pt x="104" y="0"/>
                    </a:lnTo>
                    <a:lnTo>
                      <a:pt x="139" y="0"/>
                    </a:lnTo>
                    <a:lnTo>
                      <a:pt x="172" y="10"/>
                    </a:lnTo>
                    <a:lnTo>
                      <a:pt x="201" y="29"/>
                    </a:lnTo>
                    <a:lnTo>
                      <a:pt x="223" y="56"/>
                    </a:lnTo>
                    <a:lnTo>
                      <a:pt x="236" y="86"/>
                    </a:lnTo>
                    <a:lnTo>
                      <a:pt x="241" y="121"/>
                    </a:lnTo>
                    <a:lnTo>
                      <a:pt x="236" y="156"/>
                    </a:lnTo>
                    <a:lnTo>
                      <a:pt x="223" y="185"/>
                    </a:lnTo>
                    <a:lnTo>
                      <a:pt x="201" y="212"/>
                    </a:lnTo>
                    <a:lnTo>
                      <a:pt x="172" y="231"/>
                    </a:lnTo>
                    <a:lnTo>
                      <a:pt x="139" y="242"/>
                    </a:lnTo>
                    <a:lnTo>
                      <a:pt x="104" y="242"/>
                    </a:lnTo>
                    <a:lnTo>
                      <a:pt x="72" y="231"/>
                    </a:lnTo>
                    <a:lnTo>
                      <a:pt x="43" y="212"/>
                    </a:lnTo>
                    <a:lnTo>
                      <a:pt x="19" y="185"/>
                    </a:lnTo>
                    <a:lnTo>
                      <a:pt x="5" y="156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chemeClr val="accent1"/>
              </a:solidFill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75" name="Line 63"/>
              <p:cNvSpPr>
                <a:spLocks noChangeShapeType="1"/>
              </p:cNvSpPr>
              <p:nvPr/>
            </p:nvSpPr>
            <p:spPr bwMode="auto">
              <a:xfrm>
                <a:off x="476" y="1500"/>
                <a:ext cx="1" cy="50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76" name="Line 64"/>
              <p:cNvSpPr>
                <a:spLocks noChangeShapeType="1"/>
              </p:cNvSpPr>
              <p:nvPr/>
            </p:nvSpPr>
            <p:spPr bwMode="auto">
              <a:xfrm>
                <a:off x="384" y="1561"/>
                <a:ext cx="62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77" name="Line 65"/>
              <p:cNvSpPr>
                <a:spLocks noChangeShapeType="1"/>
              </p:cNvSpPr>
              <p:nvPr/>
            </p:nvSpPr>
            <p:spPr bwMode="auto">
              <a:xfrm>
                <a:off x="417" y="1529"/>
                <a:ext cx="1" cy="6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78" name="Line 66"/>
              <p:cNvSpPr>
                <a:spLocks noChangeShapeType="1"/>
              </p:cNvSpPr>
              <p:nvPr/>
            </p:nvSpPr>
            <p:spPr bwMode="auto">
              <a:xfrm>
                <a:off x="384" y="1954"/>
                <a:ext cx="62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79" name="Line 67"/>
              <p:cNvSpPr>
                <a:spLocks noChangeShapeType="1"/>
              </p:cNvSpPr>
              <p:nvPr/>
            </p:nvSpPr>
            <p:spPr bwMode="auto">
              <a:xfrm>
                <a:off x="1184" y="1236"/>
                <a:ext cx="54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80" name="Line 68"/>
              <p:cNvSpPr>
                <a:spLocks noChangeShapeType="1"/>
              </p:cNvSpPr>
              <p:nvPr/>
            </p:nvSpPr>
            <p:spPr bwMode="auto">
              <a:xfrm>
                <a:off x="768" y="1236"/>
                <a:ext cx="54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81" name="Freeform 69"/>
              <p:cNvSpPr>
                <a:spLocks/>
              </p:cNvSpPr>
              <p:nvPr/>
            </p:nvSpPr>
            <p:spPr bwMode="auto">
              <a:xfrm>
                <a:off x="822" y="1190"/>
                <a:ext cx="362" cy="46"/>
              </a:xfrm>
              <a:custGeom>
                <a:avLst/>
                <a:gdLst>
                  <a:gd name="T0" fmla="*/ 0 w 362"/>
                  <a:gd name="T1" fmla="*/ 46 h 46"/>
                  <a:gd name="T2" fmla="*/ 2 w 362"/>
                  <a:gd name="T3" fmla="*/ 30 h 46"/>
                  <a:gd name="T4" fmla="*/ 13 w 362"/>
                  <a:gd name="T5" fmla="*/ 14 h 46"/>
                  <a:gd name="T6" fmla="*/ 27 w 362"/>
                  <a:gd name="T7" fmla="*/ 6 h 46"/>
                  <a:gd name="T8" fmla="*/ 45 w 362"/>
                  <a:gd name="T9" fmla="*/ 0 h 46"/>
                  <a:gd name="T10" fmla="*/ 62 w 362"/>
                  <a:gd name="T11" fmla="*/ 6 h 46"/>
                  <a:gd name="T12" fmla="*/ 78 w 362"/>
                  <a:gd name="T13" fmla="*/ 14 h 46"/>
                  <a:gd name="T14" fmla="*/ 86 w 362"/>
                  <a:gd name="T15" fmla="*/ 30 h 46"/>
                  <a:gd name="T16" fmla="*/ 91 w 362"/>
                  <a:gd name="T17" fmla="*/ 46 h 46"/>
                  <a:gd name="T18" fmla="*/ 94 w 362"/>
                  <a:gd name="T19" fmla="*/ 30 h 46"/>
                  <a:gd name="T20" fmla="*/ 104 w 362"/>
                  <a:gd name="T21" fmla="*/ 14 h 46"/>
                  <a:gd name="T22" fmla="*/ 118 w 362"/>
                  <a:gd name="T23" fmla="*/ 6 h 46"/>
                  <a:gd name="T24" fmla="*/ 137 w 362"/>
                  <a:gd name="T25" fmla="*/ 0 h 46"/>
                  <a:gd name="T26" fmla="*/ 153 w 362"/>
                  <a:gd name="T27" fmla="*/ 6 h 46"/>
                  <a:gd name="T28" fmla="*/ 169 w 362"/>
                  <a:gd name="T29" fmla="*/ 14 h 46"/>
                  <a:gd name="T30" fmla="*/ 177 w 362"/>
                  <a:gd name="T31" fmla="*/ 30 h 46"/>
                  <a:gd name="T32" fmla="*/ 180 w 362"/>
                  <a:gd name="T33" fmla="*/ 46 h 46"/>
                  <a:gd name="T34" fmla="*/ 185 w 362"/>
                  <a:gd name="T35" fmla="*/ 30 h 46"/>
                  <a:gd name="T36" fmla="*/ 193 w 362"/>
                  <a:gd name="T37" fmla="*/ 14 h 46"/>
                  <a:gd name="T38" fmla="*/ 209 w 362"/>
                  <a:gd name="T39" fmla="*/ 6 h 46"/>
                  <a:gd name="T40" fmla="*/ 225 w 362"/>
                  <a:gd name="T41" fmla="*/ 0 h 46"/>
                  <a:gd name="T42" fmla="*/ 244 w 362"/>
                  <a:gd name="T43" fmla="*/ 6 h 46"/>
                  <a:gd name="T44" fmla="*/ 257 w 362"/>
                  <a:gd name="T45" fmla="*/ 14 h 46"/>
                  <a:gd name="T46" fmla="*/ 268 w 362"/>
                  <a:gd name="T47" fmla="*/ 30 h 46"/>
                  <a:gd name="T48" fmla="*/ 271 w 362"/>
                  <a:gd name="T49" fmla="*/ 46 h 46"/>
                  <a:gd name="T50" fmla="*/ 274 w 362"/>
                  <a:gd name="T51" fmla="*/ 30 h 46"/>
                  <a:gd name="T52" fmla="*/ 284 w 362"/>
                  <a:gd name="T53" fmla="*/ 14 h 46"/>
                  <a:gd name="T54" fmla="*/ 300 w 362"/>
                  <a:gd name="T55" fmla="*/ 6 h 46"/>
                  <a:gd name="T56" fmla="*/ 317 w 362"/>
                  <a:gd name="T57" fmla="*/ 0 h 46"/>
                  <a:gd name="T58" fmla="*/ 335 w 362"/>
                  <a:gd name="T59" fmla="*/ 6 h 46"/>
                  <a:gd name="T60" fmla="*/ 349 w 362"/>
                  <a:gd name="T61" fmla="*/ 14 h 46"/>
                  <a:gd name="T62" fmla="*/ 359 w 362"/>
                  <a:gd name="T63" fmla="*/ 30 h 46"/>
                  <a:gd name="T64" fmla="*/ 362 w 362"/>
                  <a:gd name="T6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2" h="46">
                    <a:moveTo>
                      <a:pt x="0" y="46"/>
                    </a:moveTo>
                    <a:lnTo>
                      <a:pt x="2" y="30"/>
                    </a:lnTo>
                    <a:lnTo>
                      <a:pt x="13" y="14"/>
                    </a:lnTo>
                    <a:lnTo>
                      <a:pt x="27" y="6"/>
                    </a:lnTo>
                    <a:lnTo>
                      <a:pt x="45" y="0"/>
                    </a:lnTo>
                    <a:lnTo>
                      <a:pt x="62" y="6"/>
                    </a:lnTo>
                    <a:lnTo>
                      <a:pt x="78" y="14"/>
                    </a:lnTo>
                    <a:lnTo>
                      <a:pt x="86" y="30"/>
                    </a:lnTo>
                    <a:lnTo>
                      <a:pt x="91" y="46"/>
                    </a:lnTo>
                    <a:lnTo>
                      <a:pt x="94" y="30"/>
                    </a:lnTo>
                    <a:lnTo>
                      <a:pt x="104" y="14"/>
                    </a:lnTo>
                    <a:lnTo>
                      <a:pt x="118" y="6"/>
                    </a:lnTo>
                    <a:lnTo>
                      <a:pt x="137" y="0"/>
                    </a:lnTo>
                    <a:lnTo>
                      <a:pt x="153" y="6"/>
                    </a:lnTo>
                    <a:lnTo>
                      <a:pt x="169" y="14"/>
                    </a:lnTo>
                    <a:lnTo>
                      <a:pt x="177" y="30"/>
                    </a:lnTo>
                    <a:lnTo>
                      <a:pt x="180" y="46"/>
                    </a:lnTo>
                    <a:lnTo>
                      <a:pt x="185" y="30"/>
                    </a:lnTo>
                    <a:lnTo>
                      <a:pt x="193" y="14"/>
                    </a:lnTo>
                    <a:lnTo>
                      <a:pt x="209" y="6"/>
                    </a:lnTo>
                    <a:lnTo>
                      <a:pt x="225" y="0"/>
                    </a:lnTo>
                    <a:lnTo>
                      <a:pt x="244" y="6"/>
                    </a:lnTo>
                    <a:lnTo>
                      <a:pt x="257" y="14"/>
                    </a:lnTo>
                    <a:lnTo>
                      <a:pt x="268" y="30"/>
                    </a:lnTo>
                    <a:lnTo>
                      <a:pt x="271" y="46"/>
                    </a:lnTo>
                    <a:lnTo>
                      <a:pt x="274" y="30"/>
                    </a:lnTo>
                    <a:lnTo>
                      <a:pt x="284" y="14"/>
                    </a:lnTo>
                    <a:lnTo>
                      <a:pt x="300" y="6"/>
                    </a:lnTo>
                    <a:lnTo>
                      <a:pt x="317" y="0"/>
                    </a:lnTo>
                    <a:lnTo>
                      <a:pt x="335" y="6"/>
                    </a:lnTo>
                    <a:lnTo>
                      <a:pt x="349" y="14"/>
                    </a:lnTo>
                    <a:lnTo>
                      <a:pt x="359" y="30"/>
                    </a:lnTo>
                    <a:lnTo>
                      <a:pt x="362" y="46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82" name="Rectangle 70"/>
              <p:cNvSpPr>
                <a:spLocks noChangeArrowheads="1"/>
              </p:cNvSpPr>
              <p:nvPr/>
            </p:nvSpPr>
            <p:spPr bwMode="auto">
              <a:xfrm>
                <a:off x="1576" y="1586"/>
                <a:ext cx="81" cy="215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83" name="Line 71"/>
              <p:cNvSpPr>
                <a:spLocks noChangeShapeType="1"/>
              </p:cNvSpPr>
              <p:nvPr/>
            </p:nvSpPr>
            <p:spPr bwMode="auto">
              <a:xfrm flipV="1">
                <a:off x="1616" y="1505"/>
                <a:ext cx="1" cy="75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84" name="Line 72"/>
              <p:cNvSpPr>
                <a:spLocks noChangeShapeType="1"/>
              </p:cNvSpPr>
              <p:nvPr/>
            </p:nvSpPr>
            <p:spPr bwMode="auto">
              <a:xfrm>
                <a:off x="1616" y="1801"/>
                <a:ext cx="1" cy="83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85" name="Line 73"/>
              <p:cNvSpPr>
                <a:spLocks noChangeShapeType="1"/>
              </p:cNvSpPr>
              <p:nvPr/>
            </p:nvSpPr>
            <p:spPr bwMode="auto">
              <a:xfrm>
                <a:off x="2075" y="1658"/>
                <a:ext cx="226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86" name="Line 74"/>
              <p:cNvSpPr>
                <a:spLocks noChangeShapeType="1"/>
              </p:cNvSpPr>
              <p:nvPr/>
            </p:nvSpPr>
            <p:spPr bwMode="auto">
              <a:xfrm>
                <a:off x="2075" y="1734"/>
                <a:ext cx="226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87" name="Line 75"/>
              <p:cNvSpPr>
                <a:spLocks noChangeShapeType="1"/>
              </p:cNvSpPr>
              <p:nvPr/>
            </p:nvSpPr>
            <p:spPr bwMode="auto">
              <a:xfrm>
                <a:off x="2188" y="1580"/>
                <a:ext cx="1" cy="78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88" name="Line 76"/>
              <p:cNvSpPr>
                <a:spLocks noChangeShapeType="1"/>
              </p:cNvSpPr>
              <p:nvPr/>
            </p:nvSpPr>
            <p:spPr bwMode="auto">
              <a:xfrm>
                <a:off x="2188" y="1734"/>
                <a:ext cx="1" cy="75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89" name="Rectangle 77"/>
              <p:cNvSpPr>
                <a:spLocks noChangeArrowheads="1"/>
              </p:cNvSpPr>
              <p:nvPr/>
            </p:nvSpPr>
            <p:spPr bwMode="auto">
              <a:xfrm>
                <a:off x="937" y="2339"/>
                <a:ext cx="215" cy="80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90" name="Line 78"/>
              <p:cNvSpPr>
                <a:spLocks noChangeShapeType="1"/>
              </p:cNvSpPr>
              <p:nvPr/>
            </p:nvSpPr>
            <p:spPr bwMode="auto">
              <a:xfrm>
                <a:off x="1160" y="2379"/>
                <a:ext cx="75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91" name="Line 79"/>
              <p:cNvSpPr>
                <a:spLocks noChangeShapeType="1"/>
              </p:cNvSpPr>
              <p:nvPr/>
            </p:nvSpPr>
            <p:spPr bwMode="auto">
              <a:xfrm flipH="1">
                <a:off x="857" y="2379"/>
                <a:ext cx="80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92" name="Freeform 80"/>
              <p:cNvSpPr>
                <a:spLocks/>
              </p:cNvSpPr>
              <p:nvPr/>
            </p:nvSpPr>
            <p:spPr bwMode="auto">
              <a:xfrm>
                <a:off x="476" y="1236"/>
                <a:ext cx="292" cy="1143"/>
              </a:xfrm>
              <a:custGeom>
                <a:avLst/>
                <a:gdLst>
                  <a:gd name="T0" fmla="*/ 0 w 292"/>
                  <a:gd name="T1" fmla="*/ 1143 h 1143"/>
                  <a:gd name="T2" fmla="*/ 0 w 292"/>
                  <a:gd name="T3" fmla="*/ 0 h 1143"/>
                  <a:gd name="T4" fmla="*/ 292 w 292"/>
                  <a:gd name="T5" fmla="*/ 0 h 1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2" h="1143">
                    <a:moveTo>
                      <a:pt x="0" y="1143"/>
                    </a:moveTo>
                    <a:lnTo>
                      <a:pt x="0" y="0"/>
                    </a:lnTo>
                    <a:lnTo>
                      <a:pt x="292" y="0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93" name="Line 81"/>
              <p:cNvSpPr>
                <a:spLocks noChangeShapeType="1"/>
              </p:cNvSpPr>
              <p:nvPr/>
            </p:nvSpPr>
            <p:spPr bwMode="auto">
              <a:xfrm>
                <a:off x="476" y="2379"/>
                <a:ext cx="190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94" name="Line 82"/>
              <p:cNvSpPr>
                <a:spLocks noChangeShapeType="1"/>
              </p:cNvSpPr>
              <p:nvPr/>
            </p:nvSpPr>
            <p:spPr bwMode="auto">
              <a:xfrm>
                <a:off x="666" y="2379"/>
                <a:ext cx="191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95" name="Line 83"/>
              <p:cNvSpPr>
                <a:spLocks noChangeShapeType="1"/>
              </p:cNvSpPr>
              <p:nvPr/>
            </p:nvSpPr>
            <p:spPr bwMode="auto">
              <a:xfrm>
                <a:off x="1238" y="1236"/>
                <a:ext cx="303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96" name="Line 84"/>
              <p:cNvSpPr>
                <a:spLocks noChangeShapeType="1"/>
              </p:cNvSpPr>
              <p:nvPr/>
            </p:nvSpPr>
            <p:spPr bwMode="auto">
              <a:xfrm>
                <a:off x="1238" y="1236"/>
                <a:ext cx="950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97" name="Line 85"/>
              <p:cNvSpPr>
                <a:spLocks noChangeShapeType="1"/>
              </p:cNvSpPr>
              <p:nvPr/>
            </p:nvSpPr>
            <p:spPr bwMode="auto">
              <a:xfrm>
                <a:off x="2188" y="1236"/>
                <a:ext cx="1" cy="457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98" name="Line 86"/>
              <p:cNvSpPr>
                <a:spLocks noChangeShapeType="1"/>
              </p:cNvSpPr>
              <p:nvPr/>
            </p:nvSpPr>
            <p:spPr bwMode="auto">
              <a:xfrm>
                <a:off x="2188" y="1809"/>
                <a:ext cx="1" cy="57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99" name="Line 87"/>
              <p:cNvSpPr>
                <a:spLocks noChangeShapeType="1"/>
              </p:cNvSpPr>
              <p:nvPr/>
            </p:nvSpPr>
            <p:spPr bwMode="auto">
              <a:xfrm>
                <a:off x="1160" y="2379"/>
                <a:ext cx="1028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800" name="Line 88"/>
              <p:cNvSpPr>
                <a:spLocks noChangeShapeType="1"/>
              </p:cNvSpPr>
              <p:nvPr/>
            </p:nvSpPr>
            <p:spPr bwMode="auto">
              <a:xfrm>
                <a:off x="1616" y="1809"/>
                <a:ext cx="1" cy="57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801" name="Line 89"/>
              <p:cNvSpPr>
                <a:spLocks noChangeShapeType="1"/>
              </p:cNvSpPr>
              <p:nvPr/>
            </p:nvSpPr>
            <p:spPr bwMode="auto">
              <a:xfrm>
                <a:off x="1616" y="1236"/>
                <a:ext cx="1" cy="307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802" name="Rectangle 90"/>
              <p:cNvSpPr>
                <a:spLocks noChangeArrowheads="1"/>
              </p:cNvSpPr>
              <p:nvPr/>
            </p:nvSpPr>
            <p:spPr bwMode="auto">
              <a:xfrm>
                <a:off x="548" y="1905"/>
                <a:ext cx="98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1" hangingPunct="1"/>
                <a:r>
                  <a:rPr lang="en-US" altLang="zh-CN" sz="2000" i="1">
                    <a:solidFill>
                      <a:srgbClr val="000000"/>
                    </a:solidFill>
                  </a:rPr>
                  <a:t>u</a:t>
                </a:r>
                <a:endParaRPr lang="en-US" altLang="zh-CN" sz="2000"/>
              </a:p>
            </p:txBody>
          </p:sp>
          <p:sp>
            <p:nvSpPr>
              <p:cNvPr id="115803" name="Rectangle 91"/>
              <p:cNvSpPr>
                <a:spLocks noChangeArrowheads="1"/>
              </p:cNvSpPr>
              <p:nvPr/>
            </p:nvSpPr>
            <p:spPr bwMode="auto">
              <a:xfrm>
                <a:off x="635" y="2011"/>
                <a:ext cx="88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1" hangingPunct="1"/>
                <a:r>
                  <a:rPr lang="en-US" altLang="zh-CN" sz="2000">
                    <a:solidFill>
                      <a:srgbClr val="000000"/>
                    </a:solidFill>
                    <a:latin typeface="宋体" panose="02010600030101010101" pitchFamily="2" charset="-122"/>
                  </a:rPr>
                  <a:t>S</a:t>
                </a:r>
                <a:endParaRPr lang="en-US" altLang="zh-CN" sz="2000"/>
              </a:p>
            </p:txBody>
          </p:sp>
          <p:sp>
            <p:nvSpPr>
              <p:cNvPr id="115804" name="Rectangle 92"/>
              <p:cNvSpPr>
                <a:spLocks noChangeArrowheads="1"/>
              </p:cNvSpPr>
              <p:nvPr/>
            </p:nvSpPr>
            <p:spPr bwMode="auto">
              <a:xfrm>
                <a:off x="1077" y="2153"/>
                <a:ext cx="88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1" hangingPunct="1"/>
                <a:r>
                  <a:rPr lang="en-US" altLang="zh-CN" sz="2000" i="1">
                    <a:solidFill>
                      <a:srgbClr val="000000"/>
                    </a:solidFill>
                    <a:latin typeface="宋体" panose="02010600030101010101" pitchFamily="2" charset="-122"/>
                  </a:rPr>
                  <a:t>R</a:t>
                </a:r>
                <a:endParaRPr lang="en-US" altLang="zh-CN" sz="2000"/>
              </a:p>
            </p:txBody>
          </p:sp>
          <p:sp>
            <p:nvSpPr>
              <p:cNvPr id="115805" name="Rectangle 93"/>
              <p:cNvSpPr>
                <a:spLocks noChangeArrowheads="1"/>
              </p:cNvSpPr>
              <p:nvPr/>
            </p:nvSpPr>
            <p:spPr bwMode="auto">
              <a:xfrm>
                <a:off x="1168" y="2204"/>
                <a:ext cx="88" cy="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1" hangingPunct="1"/>
                <a:r>
                  <a:rPr lang="en-US" altLang="zh-CN" sz="2000">
                    <a:solidFill>
                      <a:srgbClr val="000000"/>
                    </a:solidFill>
                    <a:latin typeface="宋体" panose="02010600030101010101" pitchFamily="2" charset="-122"/>
                  </a:rPr>
                  <a:t>1</a:t>
                </a:r>
                <a:endParaRPr lang="en-US" altLang="zh-CN" sz="2000"/>
              </a:p>
            </p:txBody>
          </p:sp>
          <p:sp>
            <p:nvSpPr>
              <p:cNvPr id="115806" name="Rectangle 94"/>
              <p:cNvSpPr>
                <a:spLocks noChangeArrowheads="1"/>
              </p:cNvSpPr>
              <p:nvPr/>
            </p:nvSpPr>
            <p:spPr bwMode="auto">
              <a:xfrm>
                <a:off x="1657" y="1772"/>
                <a:ext cx="88" cy="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1" hangingPunct="1"/>
                <a:r>
                  <a:rPr lang="en-US" altLang="zh-CN" sz="2000" i="1">
                    <a:solidFill>
                      <a:srgbClr val="000000"/>
                    </a:solidFill>
                    <a:latin typeface="宋体" panose="02010600030101010101" pitchFamily="2" charset="-122"/>
                  </a:rPr>
                  <a:t>R</a:t>
                </a:r>
                <a:endParaRPr lang="en-US" altLang="zh-CN" sz="2000"/>
              </a:p>
            </p:txBody>
          </p:sp>
          <p:sp>
            <p:nvSpPr>
              <p:cNvPr id="115807" name="Rectangle 95"/>
              <p:cNvSpPr>
                <a:spLocks noChangeArrowheads="1"/>
              </p:cNvSpPr>
              <p:nvPr/>
            </p:nvSpPr>
            <p:spPr bwMode="auto">
              <a:xfrm>
                <a:off x="1748" y="1825"/>
                <a:ext cx="88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1" hangingPunct="1"/>
                <a:r>
                  <a:rPr lang="en-US" altLang="zh-CN" sz="2000">
                    <a:solidFill>
                      <a:srgbClr val="000000"/>
                    </a:solidFill>
                    <a:latin typeface="宋体" panose="02010600030101010101" pitchFamily="2" charset="-122"/>
                  </a:rPr>
                  <a:t>2</a:t>
                </a:r>
                <a:endParaRPr lang="en-US" altLang="zh-CN" sz="2000"/>
              </a:p>
            </p:txBody>
          </p:sp>
          <p:sp>
            <p:nvSpPr>
              <p:cNvPr id="115808" name="Rectangle 96"/>
              <p:cNvSpPr>
                <a:spLocks noChangeArrowheads="1"/>
              </p:cNvSpPr>
              <p:nvPr/>
            </p:nvSpPr>
            <p:spPr bwMode="auto">
              <a:xfrm>
                <a:off x="2228" y="1772"/>
                <a:ext cx="88" cy="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1" hangingPunct="1"/>
                <a:r>
                  <a:rPr lang="en-US" altLang="zh-CN" sz="2000" i="1">
                    <a:solidFill>
                      <a:srgbClr val="000000"/>
                    </a:solidFill>
                    <a:latin typeface="宋体" panose="02010600030101010101" pitchFamily="2" charset="-122"/>
                  </a:rPr>
                  <a:t>C</a:t>
                </a:r>
                <a:endParaRPr lang="en-US" altLang="zh-CN" sz="2000"/>
              </a:p>
            </p:txBody>
          </p:sp>
          <p:sp>
            <p:nvSpPr>
              <p:cNvPr id="115809" name="Rectangle 97"/>
              <p:cNvSpPr>
                <a:spLocks noChangeArrowheads="1"/>
              </p:cNvSpPr>
              <p:nvPr/>
            </p:nvSpPr>
            <p:spPr bwMode="auto">
              <a:xfrm>
                <a:off x="898" y="1271"/>
                <a:ext cx="88" cy="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1" hangingPunct="1"/>
                <a:r>
                  <a:rPr lang="en-US" altLang="zh-CN" sz="2000" i="1">
                    <a:solidFill>
                      <a:srgbClr val="000000"/>
                    </a:solidFill>
                    <a:latin typeface="宋体" panose="02010600030101010101" pitchFamily="2" charset="-122"/>
                  </a:rPr>
                  <a:t>L</a:t>
                </a:r>
                <a:endParaRPr lang="en-US" altLang="zh-CN" sz="2000"/>
              </a:p>
            </p:txBody>
          </p:sp>
          <p:sp>
            <p:nvSpPr>
              <p:cNvPr id="115810" name="Rectangle 98"/>
              <p:cNvSpPr>
                <a:spLocks noChangeArrowheads="1"/>
              </p:cNvSpPr>
              <p:nvPr/>
            </p:nvSpPr>
            <p:spPr bwMode="auto">
              <a:xfrm>
                <a:off x="548" y="1360"/>
                <a:ext cx="88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1" hangingPunct="1"/>
                <a:r>
                  <a:rPr lang="en-US" altLang="zh-CN" sz="2000">
                    <a:solidFill>
                      <a:srgbClr val="FF3300"/>
                    </a:solidFill>
                    <a:latin typeface="宋体" panose="02010600030101010101" pitchFamily="2" charset="-122"/>
                  </a:rPr>
                  <a:t>1</a:t>
                </a:r>
                <a:endParaRPr lang="en-US" altLang="zh-CN" sz="2000">
                  <a:solidFill>
                    <a:srgbClr val="FF3300"/>
                  </a:solidFill>
                </a:endParaRPr>
              </a:p>
            </p:txBody>
          </p:sp>
          <p:sp>
            <p:nvSpPr>
              <p:cNvPr id="115811" name="Rectangle 99"/>
              <p:cNvSpPr>
                <a:spLocks noChangeArrowheads="1"/>
              </p:cNvSpPr>
              <p:nvPr/>
            </p:nvSpPr>
            <p:spPr bwMode="auto">
              <a:xfrm>
                <a:off x="1356" y="2231"/>
                <a:ext cx="88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1" hangingPunct="1"/>
                <a:r>
                  <a:rPr lang="en-US" altLang="zh-CN" sz="2000">
                    <a:solidFill>
                      <a:srgbClr val="FF3300"/>
                    </a:solidFill>
                    <a:latin typeface="宋体" panose="02010600030101010101" pitchFamily="2" charset="-122"/>
                  </a:rPr>
                  <a:t>3</a:t>
                </a:r>
                <a:endParaRPr lang="en-US" altLang="zh-CN" sz="2000"/>
              </a:p>
            </p:txBody>
          </p:sp>
          <p:sp>
            <p:nvSpPr>
              <p:cNvPr id="115812" name="Rectangle 100"/>
              <p:cNvSpPr>
                <a:spLocks noChangeArrowheads="1"/>
              </p:cNvSpPr>
              <p:nvPr/>
            </p:nvSpPr>
            <p:spPr bwMode="auto">
              <a:xfrm>
                <a:off x="1452" y="1930"/>
                <a:ext cx="88" cy="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1" hangingPunct="1"/>
                <a:r>
                  <a:rPr lang="en-US" altLang="zh-CN" sz="2000">
                    <a:solidFill>
                      <a:srgbClr val="FF3300"/>
                    </a:solidFill>
                    <a:latin typeface="宋体" panose="02010600030101010101" pitchFamily="2" charset="-122"/>
                  </a:rPr>
                  <a:t>4</a:t>
                </a:r>
                <a:endParaRPr lang="en-US" altLang="zh-CN" sz="2000"/>
              </a:p>
            </p:txBody>
          </p:sp>
          <p:sp>
            <p:nvSpPr>
              <p:cNvPr id="115813" name="Rectangle 101"/>
              <p:cNvSpPr>
                <a:spLocks noChangeArrowheads="1"/>
              </p:cNvSpPr>
              <p:nvPr/>
            </p:nvSpPr>
            <p:spPr bwMode="auto">
              <a:xfrm>
                <a:off x="2057" y="1850"/>
                <a:ext cx="88" cy="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1" hangingPunct="1"/>
                <a:r>
                  <a:rPr lang="en-US" altLang="zh-CN" sz="2000">
                    <a:solidFill>
                      <a:srgbClr val="FF3300"/>
                    </a:solidFill>
                    <a:latin typeface="宋体" panose="02010600030101010101" pitchFamily="2" charset="-122"/>
                  </a:rPr>
                  <a:t>5</a:t>
                </a:r>
                <a:endParaRPr lang="en-US" altLang="zh-CN" sz="2000"/>
              </a:p>
            </p:txBody>
          </p:sp>
          <p:sp>
            <p:nvSpPr>
              <p:cNvPr id="115814" name="Rectangle 102"/>
              <p:cNvSpPr>
                <a:spLocks noChangeArrowheads="1"/>
              </p:cNvSpPr>
              <p:nvPr/>
            </p:nvSpPr>
            <p:spPr bwMode="auto">
              <a:xfrm>
                <a:off x="1435" y="1088"/>
                <a:ext cx="88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 eaLnBrk="1" hangingPunct="1"/>
                <a:r>
                  <a:rPr lang="en-US" altLang="zh-CN" sz="2000">
                    <a:solidFill>
                      <a:srgbClr val="FF3300"/>
                    </a:solidFill>
                    <a:latin typeface="宋体" panose="02010600030101010101" pitchFamily="2" charset="-122"/>
                  </a:rPr>
                  <a:t>2</a:t>
                </a:r>
                <a:endParaRPr lang="en-US" altLang="zh-CN" sz="2000"/>
              </a:p>
            </p:txBody>
          </p:sp>
        </p:grpSp>
        <p:sp>
          <p:nvSpPr>
            <p:cNvPr id="115815" name="Line 103"/>
            <p:cNvSpPr>
              <a:spLocks noChangeShapeType="1"/>
            </p:cNvSpPr>
            <p:nvPr/>
          </p:nvSpPr>
          <p:spPr bwMode="auto">
            <a:xfrm>
              <a:off x="1440" y="1920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816" name="Line 104"/>
            <p:cNvSpPr>
              <a:spLocks noChangeShapeType="1"/>
            </p:cNvSpPr>
            <p:nvPr/>
          </p:nvSpPr>
          <p:spPr bwMode="auto">
            <a:xfrm>
              <a:off x="1824" y="187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817" name="Line 105"/>
            <p:cNvSpPr>
              <a:spLocks noChangeShapeType="1"/>
            </p:cNvSpPr>
            <p:nvPr/>
          </p:nvSpPr>
          <p:spPr bwMode="auto">
            <a:xfrm>
              <a:off x="2352" y="1920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818" name="Text Box 106"/>
            <p:cNvSpPr txBox="1">
              <a:spLocks noChangeArrowheads="1"/>
            </p:cNvSpPr>
            <p:nvPr/>
          </p:nvSpPr>
          <p:spPr bwMode="auto">
            <a:xfrm>
              <a:off x="1382" y="1987"/>
              <a:ext cx="2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sz="2000" i="1"/>
                <a:t>i</a:t>
              </a:r>
              <a:r>
                <a:rPr lang="en-US" altLang="zh-CN" sz="2000" baseline="-25000"/>
                <a:t>2</a:t>
              </a:r>
              <a:endParaRPr lang="en-US" altLang="zh-CN" sz="2000"/>
            </a:p>
          </p:txBody>
        </p:sp>
        <p:sp>
          <p:nvSpPr>
            <p:cNvPr id="115819" name="Text Box 107"/>
            <p:cNvSpPr txBox="1">
              <a:spLocks noChangeArrowheads="1"/>
            </p:cNvSpPr>
            <p:nvPr/>
          </p:nvSpPr>
          <p:spPr bwMode="auto">
            <a:xfrm>
              <a:off x="1802" y="1891"/>
              <a:ext cx="2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sz="2000" i="1"/>
                <a:t>i</a:t>
              </a:r>
              <a:r>
                <a:rPr lang="en-US" altLang="zh-CN" sz="2000" baseline="-25000"/>
                <a:t>4</a:t>
              </a:r>
            </a:p>
          </p:txBody>
        </p:sp>
        <p:sp>
          <p:nvSpPr>
            <p:cNvPr id="115820" name="Text Box 108"/>
            <p:cNvSpPr txBox="1">
              <a:spLocks noChangeArrowheads="1"/>
            </p:cNvSpPr>
            <p:nvPr/>
          </p:nvSpPr>
          <p:spPr bwMode="auto">
            <a:xfrm>
              <a:off x="2410" y="1891"/>
              <a:ext cx="2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sz="2000" i="1"/>
                <a:t>i</a:t>
              </a:r>
              <a:r>
                <a:rPr lang="en-US" altLang="zh-CN" sz="2000" baseline="-25000"/>
                <a:t>5</a:t>
              </a:r>
              <a:endParaRPr lang="en-US" altLang="zh-CN" sz="2000"/>
            </a:p>
          </p:txBody>
        </p:sp>
      </p:grpSp>
      <p:graphicFrame>
        <p:nvGraphicFramePr>
          <p:cNvPr id="115821" name="Object 109"/>
          <p:cNvGraphicFramePr>
            <a:graphicFrameLocks noChangeAspect="1"/>
          </p:cNvGraphicFramePr>
          <p:nvPr/>
        </p:nvGraphicFramePr>
        <p:xfrm>
          <a:off x="1371600" y="5334000"/>
          <a:ext cx="15113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25" name="公式" r:id="rId3" imgW="1511280" imgH="431640" progId="Equation.3">
                  <p:embed/>
                </p:oleObj>
              </mc:Choice>
              <mc:Fallback>
                <p:oleObj name="公式" r:id="rId3" imgW="1511280" imgH="431640" progId="Equation.3">
                  <p:embed/>
                  <p:pic>
                    <p:nvPicPr>
                      <p:cNvPr id="0" name="Object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5334000"/>
                        <a:ext cx="15113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822" name="Object 110"/>
          <p:cNvGraphicFramePr>
            <a:graphicFrameLocks noChangeAspect="1"/>
          </p:cNvGraphicFramePr>
          <p:nvPr/>
        </p:nvGraphicFramePr>
        <p:xfrm>
          <a:off x="5562600" y="5257800"/>
          <a:ext cx="15113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26" name="公式" r:id="rId5" imgW="1511280" imgH="431640" progId="Equation.3">
                  <p:embed/>
                </p:oleObj>
              </mc:Choice>
              <mc:Fallback>
                <p:oleObj name="公式" r:id="rId5" imgW="1511280" imgH="431640" progId="Equation.3">
                  <p:embed/>
                  <p:pic>
                    <p:nvPicPr>
                      <p:cNvPr id="0" name="Object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5257800"/>
                        <a:ext cx="15113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823" name="Line 111"/>
          <p:cNvSpPr>
            <a:spLocks noChangeShapeType="1"/>
          </p:cNvSpPr>
          <p:nvPr/>
        </p:nvSpPr>
        <p:spPr bwMode="auto">
          <a:xfrm>
            <a:off x="1447800" y="1981200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15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5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115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115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15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71" grpId="0" build="p" autoUpdateAnimBg="0" advAuto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 Box 2"/>
          <p:cNvSpPr txBox="1">
            <a:spLocks noChangeArrowheads="1"/>
          </p:cNvSpPr>
          <p:nvPr/>
        </p:nvSpPr>
        <p:spPr bwMode="auto">
          <a:xfrm>
            <a:off x="822325" y="944563"/>
            <a:ext cx="1863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>
                <a:solidFill>
                  <a:srgbClr val="0000FF"/>
                </a:solidFill>
              </a:rPr>
              <a:t>1. </a:t>
            </a:r>
            <a:r>
              <a:rPr lang="zh-CN" altLang="en-US">
                <a:solidFill>
                  <a:srgbClr val="0000FF"/>
                </a:solidFill>
              </a:rPr>
              <a:t>图</a:t>
            </a:r>
            <a:r>
              <a:rPr lang="en-US" altLang="zh-CN">
                <a:solidFill>
                  <a:srgbClr val="0000FF"/>
                </a:solidFill>
              </a:rPr>
              <a:t>(Graph)</a:t>
            </a:r>
          </a:p>
        </p:txBody>
      </p:sp>
      <p:sp>
        <p:nvSpPr>
          <p:cNvPr id="116739" name="Text Box 3"/>
          <p:cNvSpPr txBox="1">
            <a:spLocks noChangeArrowheads="1"/>
          </p:cNvSpPr>
          <p:nvPr/>
        </p:nvSpPr>
        <p:spPr bwMode="auto">
          <a:xfrm>
            <a:off x="869950" y="1671638"/>
            <a:ext cx="2374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G={</a:t>
            </a:r>
            <a:r>
              <a:rPr lang="zh-CN" altLang="en-US"/>
              <a:t>支路，节点</a:t>
            </a:r>
            <a:r>
              <a:rPr lang="en-US" altLang="zh-CN"/>
              <a:t>}</a:t>
            </a:r>
          </a:p>
        </p:txBody>
      </p:sp>
      <p:grpSp>
        <p:nvGrpSpPr>
          <p:cNvPr id="116740" name="Group 4"/>
          <p:cNvGrpSpPr>
            <a:grpSpLocks/>
          </p:cNvGrpSpPr>
          <p:nvPr/>
        </p:nvGrpSpPr>
        <p:grpSpPr bwMode="auto">
          <a:xfrm>
            <a:off x="3962400" y="1041400"/>
            <a:ext cx="615950" cy="1350963"/>
            <a:chOff x="2466" y="135"/>
            <a:chExt cx="388" cy="851"/>
          </a:xfrm>
        </p:grpSpPr>
        <p:sp>
          <p:nvSpPr>
            <p:cNvPr id="116741" name="Line 5"/>
            <p:cNvSpPr>
              <a:spLocks noChangeShapeType="1"/>
            </p:cNvSpPr>
            <p:nvPr/>
          </p:nvSpPr>
          <p:spPr bwMode="auto">
            <a:xfrm>
              <a:off x="2544" y="362"/>
              <a:ext cx="0" cy="5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42" name="Text Box 6"/>
            <p:cNvSpPr txBox="1">
              <a:spLocks noChangeArrowheads="1"/>
            </p:cNvSpPr>
            <p:nvPr/>
          </p:nvSpPr>
          <p:spPr bwMode="auto">
            <a:xfrm>
              <a:off x="2524" y="135"/>
              <a:ext cx="3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①</a:t>
              </a:r>
            </a:p>
          </p:txBody>
        </p:sp>
        <p:sp>
          <p:nvSpPr>
            <p:cNvPr id="116743" name="Text Box 7"/>
            <p:cNvSpPr txBox="1">
              <a:spLocks noChangeArrowheads="1"/>
            </p:cNvSpPr>
            <p:nvPr/>
          </p:nvSpPr>
          <p:spPr bwMode="auto">
            <a:xfrm>
              <a:off x="2544" y="698"/>
              <a:ext cx="3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②</a:t>
              </a:r>
            </a:p>
          </p:txBody>
        </p:sp>
        <p:sp>
          <p:nvSpPr>
            <p:cNvPr id="116744" name="Text Box 8"/>
            <p:cNvSpPr txBox="1">
              <a:spLocks noChangeArrowheads="1"/>
            </p:cNvSpPr>
            <p:nvPr/>
          </p:nvSpPr>
          <p:spPr bwMode="auto">
            <a:xfrm>
              <a:off x="2466" y="349"/>
              <a:ext cx="3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zh-CN" altLang="en-US"/>
                <a:t>１</a:t>
              </a:r>
            </a:p>
          </p:txBody>
        </p:sp>
      </p:grpSp>
      <p:sp>
        <p:nvSpPr>
          <p:cNvPr id="116745" name="Text Box 9"/>
          <p:cNvSpPr txBox="1">
            <a:spLocks noChangeArrowheads="1"/>
          </p:cNvSpPr>
          <p:nvPr/>
        </p:nvSpPr>
        <p:spPr bwMode="auto">
          <a:xfrm>
            <a:off x="822325" y="2392363"/>
            <a:ext cx="1104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>
                <a:solidFill>
                  <a:srgbClr val="0000FF"/>
                </a:solidFill>
              </a:rPr>
              <a:t>2.</a:t>
            </a:r>
            <a:r>
              <a:rPr lang="zh-CN" altLang="en-US">
                <a:solidFill>
                  <a:srgbClr val="0000FF"/>
                </a:solidFill>
              </a:rPr>
              <a:t>子图 </a:t>
            </a:r>
          </a:p>
        </p:txBody>
      </p:sp>
      <p:grpSp>
        <p:nvGrpSpPr>
          <p:cNvPr id="116746" name="Group 10"/>
          <p:cNvGrpSpPr>
            <a:grpSpLocks/>
          </p:cNvGrpSpPr>
          <p:nvPr/>
        </p:nvGrpSpPr>
        <p:grpSpPr bwMode="auto">
          <a:xfrm>
            <a:off x="1266825" y="3078163"/>
            <a:ext cx="1600200" cy="1711325"/>
            <a:chOff x="768" y="1178"/>
            <a:chExt cx="1008" cy="1078"/>
          </a:xfrm>
        </p:grpSpPr>
        <p:sp>
          <p:nvSpPr>
            <p:cNvPr id="116747" name="Line 11"/>
            <p:cNvSpPr>
              <a:spLocks noChangeShapeType="1"/>
            </p:cNvSpPr>
            <p:nvPr/>
          </p:nvSpPr>
          <p:spPr bwMode="auto">
            <a:xfrm flipH="1">
              <a:off x="768" y="1178"/>
              <a:ext cx="522" cy="4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48" name="Line 12"/>
            <p:cNvSpPr>
              <a:spLocks noChangeShapeType="1"/>
            </p:cNvSpPr>
            <p:nvPr/>
          </p:nvSpPr>
          <p:spPr bwMode="auto">
            <a:xfrm>
              <a:off x="1290" y="1178"/>
              <a:ext cx="0" cy="88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49" name="Line 13"/>
            <p:cNvSpPr>
              <a:spLocks noChangeShapeType="1"/>
            </p:cNvSpPr>
            <p:nvPr/>
          </p:nvSpPr>
          <p:spPr bwMode="auto">
            <a:xfrm>
              <a:off x="768" y="1584"/>
              <a:ext cx="522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50" name="Line 14"/>
            <p:cNvSpPr>
              <a:spLocks noChangeShapeType="1"/>
            </p:cNvSpPr>
            <p:nvPr/>
          </p:nvSpPr>
          <p:spPr bwMode="auto">
            <a:xfrm>
              <a:off x="1290" y="1178"/>
              <a:ext cx="486" cy="40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51" name="Line 15"/>
            <p:cNvSpPr>
              <a:spLocks noChangeShapeType="1"/>
            </p:cNvSpPr>
            <p:nvPr/>
          </p:nvSpPr>
          <p:spPr bwMode="auto">
            <a:xfrm flipH="1">
              <a:off x="1290" y="1584"/>
              <a:ext cx="486" cy="48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52" name="Line 16"/>
            <p:cNvSpPr>
              <a:spLocks noChangeShapeType="1"/>
            </p:cNvSpPr>
            <p:nvPr/>
          </p:nvSpPr>
          <p:spPr bwMode="auto">
            <a:xfrm>
              <a:off x="768" y="1584"/>
              <a:ext cx="0" cy="6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53" name="Line 17"/>
            <p:cNvSpPr>
              <a:spLocks noChangeShapeType="1"/>
            </p:cNvSpPr>
            <p:nvPr/>
          </p:nvSpPr>
          <p:spPr bwMode="auto">
            <a:xfrm>
              <a:off x="768" y="2256"/>
              <a:ext cx="10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54" name="Line 18"/>
            <p:cNvSpPr>
              <a:spLocks noChangeShapeType="1"/>
            </p:cNvSpPr>
            <p:nvPr/>
          </p:nvSpPr>
          <p:spPr bwMode="auto">
            <a:xfrm>
              <a:off x="1776" y="1584"/>
              <a:ext cx="0" cy="6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16755" name="Group 19"/>
          <p:cNvGrpSpPr>
            <a:grpSpLocks/>
          </p:cNvGrpSpPr>
          <p:nvPr/>
        </p:nvGrpSpPr>
        <p:grpSpPr bwMode="auto">
          <a:xfrm>
            <a:off x="3962400" y="3078163"/>
            <a:ext cx="1524000" cy="1406525"/>
            <a:chOff x="2544" y="1178"/>
            <a:chExt cx="960" cy="886"/>
          </a:xfrm>
        </p:grpSpPr>
        <p:sp>
          <p:nvSpPr>
            <p:cNvPr id="116756" name="Line 20"/>
            <p:cNvSpPr>
              <a:spLocks noChangeShapeType="1"/>
            </p:cNvSpPr>
            <p:nvPr/>
          </p:nvSpPr>
          <p:spPr bwMode="auto">
            <a:xfrm>
              <a:off x="3024" y="1178"/>
              <a:ext cx="0" cy="88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57" name="Line 21"/>
            <p:cNvSpPr>
              <a:spLocks noChangeShapeType="1"/>
            </p:cNvSpPr>
            <p:nvPr/>
          </p:nvSpPr>
          <p:spPr bwMode="auto">
            <a:xfrm flipH="1">
              <a:off x="2544" y="1178"/>
              <a:ext cx="480" cy="4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58" name="Line 22"/>
            <p:cNvSpPr>
              <a:spLocks noChangeShapeType="1"/>
            </p:cNvSpPr>
            <p:nvPr/>
          </p:nvSpPr>
          <p:spPr bwMode="auto">
            <a:xfrm>
              <a:off x="3024" y="1178"/>
              <a:ext cx="480" cy="4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16759" name="Group 23"/>
          <p:cNvGrpSpPr>
            <a:grpSpLocks/>
          </p:cNvGrpSpPr>
          <p:nvPr/>
        </p:nvGrpSpPr>
        <p:grpSpPr bwMode="auto">
          <a:xfrm>
            <a:off x="6677025" y="3078163"/>
            <a:ext cx="685800" cy="1406525"/>
            <a:chOff x="4176" y="1178"/>
            <a:chExt cx="432" cy="886"/>
          </a:xfrm>
        </p:grpSpPr>
        <p:sp>
          <p:nvSpPr>
            <p:cNvPr id="116760" name="Line 24"/>
            <p:cNvSpPr>
              <a:spLocks noChangeShapeType="1"/>
            </p:cNvSpPr>
            <p:nvPr/>
          </p:nvSpPr>
          <p:spPr bwMode="auto">
            <a:xfrm>
              <a:off x="4176" y="1178"/>
              <a:ext cx="432" cy="4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61" name="Line 25"/>
            <p:cNvSpPr>
              <a:spLocks noChangeShapeType="1"/>
            </p:cNvSpPr>
            <p:nvPr/>
          </p:nvSpPr>
          <p:spPr bwMode="auto">
            <a:xfrm flipH="1">
              <a:off x="4176" y="1584"/>
              <a:ext cx="432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16762" name="Text Box 26"/>
          <p:cNvSpPr txBox="1">
            <a:spLocks noChangeArrowheads="1"/>
          </p:cNvSpPr>
          <p:nvPr/>
        </p:nvSpPr>
        <p:spPr bwMode="auto">
          <a:xfrm>
            <a:off x="685800" y="5257800"/>
            <a:ext cx="77993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路径：从图</a:t>
            </a:r>
            <a:r>
              <a:rPr lang="en-US" altLang="zh-CN"/>
              <a:t>G</a:t>
            </a:r>
            <a:r>
              <a:rPr lang="zh-CN" altLang="en-US"/>
              <a:t>的一个节点出发沿着一些支路连续移动到达</a:t>
            </a:r>
          </a:p>
          <a:p>
            <a:pPr algn="l" eaLnBrk="1" hangingPunct="1"/>
            <a:r>
              <a:rPr lang="zh-CN" altLang="en-US"/>
              <a:t>            另一节点所经过的支路构成路经。</a:t>
            </a:r>
          </a:p>
        </p:txBody>
      </p:sp>
      <p:sp>
        <p:nvSpPr>
          <p:cNvPr id="116763" name="Line 27"/>
          <p:cNvSpPr>
            <a:spLocks noChangeShapeType="1"/>
          </p:cNvSpPr>
          <p:nvPr/>
        </p:nvSpPr>
        <p:spPr bwMode="auto">
          <a:xfrm>
            <a:off x="6143625" y="1401763"/>
            <a:ext cx="0" cy="914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116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116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116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116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6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 autoUpdateAnimBg="0"/>
      <p:bldP spid="116745" grpId="0" build="p" autoUpdateAnimBg="0"/>
      <p:bldP spid="116762" grpId="0" autoUpdateAnimBg="0"/>
      <p:bldP spid="11676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/>
          <p:cNvSpPr txBox="1">
            <a:spLocks noChangeArrowheads="1"/>
          </p:cNvSpPr>
          <p:nvPr/>
        </p:nvSpPr>
        <p:spPr bwMode="auto">
          <a:xfrm>
            <a:off x="546100" y="2200275"/>
            <a:ext cx="2698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CC3300"/>
                </a:solidFill>
              </a:rPr>
              <a:t>二</a:t>
            </a:r>
            <a:r>
              <a:rPr lang="en-US" altLang="zh-CN">
                <a:solidFill>
                  <a:srgbClr val="CC3300"/>
                </a:solidFill>
              </a:rPr>
              <a:t>.</a:t>
            </a:r>
            <a:r>
              <a:rPr lang="zh-CN" altLang="en-US">
                <a:solidFill>
                  <a:srgbClr val="CC3300"/>
                </a:solidFill>
              </a:rPr>
              <a:t>回路、树、割集</a:t>
            </a:r>
          </a:p>
        </p:txBody>
      </p:sp>
      <p:sp>
        <p:nvSpPr>
          <p:cNvPr id="117763" name="Text Box 3"/>
          <p:cNvSpPr txBox="1">
            <a:spLocks noChangeArrowheads="1"/>
          </p:cNvSpPr>
          <p:nvPr/>
        </p:nvSpPr>
        <p:spPr bwMode="auto">
          <a:xfrm>
            <a:off x="971550" y="2657475"/>
            <a:ext cx="1985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>
                <a:solidFill>
                  <a:srgbClr val="0000FF"/>
                </a:solidFill>
              </a:rPr>
              <a:t>1.</a:t>
            </a:r>
            <a:r>
              <a:rPr lang="zh-CN" altLang="en-US">
                <a:solidFill>
                  <a:srgbClr val="0000FF"/>
                </a:solidFill>
              </a:rPr>
              <a:t>回路 </a:t>
            </a:r>
            <a:r>
              <a:rPr lang="en-US" altLang="zh-CN">
                <a:solidFill>
                  <a:srgbClr val="0000FF"/>
                </a:solidFill>
              </a:rPr>
              <a:t>(Loop)</a:t>
            </a:r>
            <a:endParaRPr lang="en-US" altLang="zh-CN">
              <a:solidFill>
                <a:srgbClr val="CC3300"/>
              </a:solidFill>
            </a:endParaRPr>
          </a:p>
        </p:txBody>
      </p:sp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838200" y="3114675"/>
            <a:ext cx="74517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L</a:t>
            </a:r>
            <a:r>
              <a:rPr lang="zh-CN" altLang="en-US"/>
              <a:t>是连通图的一个子图，构成一条闭合路径，并满足：</a:t>
            </a:r>
          </a:p>
          <a:p>
            <a:pPr algn="l" eaLnBrk="1" hangingPunct="1"/>
            <a:r>
              <a:rPr lang="en-US" altLang="zh-CN"/>
              <a:t>(1)</a:t>
            </a:r>
            <a:r>
              <a:rPr lang="zh-CN" altLang="en-US"/>
              <a:t>连通</a:t>
            </a:r>
            <a:r>
              <a:rPr lang="en-US" altLang="zh-CN"/>
              <a:t>(2)</a:t>
            </a:r>
            <a:r>
              <a:rPr lang="zh-CN" altLang="en-US"/>
              <a:t>每个节点关联支路数恰好为</a:t>
            </a:r>
            <a:r>
              <a:rPr lang="en-US" altLang="zh-CN"/>
              <a:t>2</a:t>
            </a:r>
            <a:r>
              <a:rPr lang="zh-CN" altLang="en-US"/>
              <a:t>。</a:t>
            </a:r>
          </a:p>
        </p:txBody>
      </p:sp>
      <p:grpSp>
        <p:nvGrpSpPr>
          <p:cNvPr id="117765" name="Group 5"/>
          <p:cNvGrpSpPr>
            <a:grpSpLocks/>
          </p:cNvGrpSpPr>
          <p:nvPr/>
        </p:nvGrpSpPr>
        <p:grpSpPr bwMode="auto">
          <a:xfrm>
            <a:off x="1163638" y="4124325"/>
            <a:ext cx="1524000" cy="1635125"/>
            <a:chOff x="720" y="1322"/>
            <a:chExt cx="960" cy="1030"/>
          </a:xfrm>
        </p:grpSpPr>
        <p:sp>
          <p:nvSpPr>
            <p:cNvPr id="117766" name="Line 6"/>
            <p:cNvSpPr>
              <a:spLocks noChangeShapeType="1"/>
            </p:cNvSpPr>
            <p:nvPr/>
          </p:nvSpPr>
          <p:spPr bwMode="auto">
            <a:xfrm>
              <a:off x="1200" y="1344"/>
              <a:ext cx="0" cy="10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67" name="Line 7"/>
            <p:cNvSpPr>
              <a:spLocks noChangeShapeType="1"/>
            </p:cNvSpPr>
            <p:nvPr/>
          </p:nvSpPr>
          <p:spPr bwMode="auto">
            <a:xfrm>
              <a:off x="720" y="1872"/>
              <a:ext cx="96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68" name="Line 8"/>
            <p:cNvSpPr>
              <a:spLocks noChangeShapeType="1"/>
            </p:cNvSpPr>
            <p:nvPr/>
          </p:nvSpPr>
          <p:spPr bwMode="auto">
            <a:xfrm flipH="1">
              <a:off x="720" y="1344"/>
              <a:ext cx="48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69" name="Line 9"/>
            <p:cNvSpPr>
              <a:spLocks noChangeShapeType="1"/>
            </p:cNvSpPr>
            <p:nvPr/>
          </p:nvSpPr>
          <p:spPr bwMode="auto">
            <a:xfrm>
              <a:off x="720" y="1872"/>
              <a:ext cx="480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70" name="Line 10"/>
            <p:cNvSpPr>
              <a:spLocks noChangeShapeType="1"/>
            </p:cNvSpPr>
            <p:nvPr/>
          </p:nvSpPr>
          <p:spPr bwMode="auto">
            <a:xfrm flipH="1">
              <a:off x="1200" y="1872"/>
              <a:ext cx="480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71" name="Line 11"/>
            <p:cNvSpPr>
              <a:spLocks noChangeShapeType="1"/>
            </p:cNvSpPr>
            <p:nvPr/>
          </p:nvSpPr>
          <p:spPr bwMode="auto">
            <a:xfrm>
              <a:off x="1200" y="1344"/>
              <a:ext cx="48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72" name="Line 12"/>
            <p:cNvSpPr>
              <a:spLocks noChangeShapeType="1"/>
            </p:cNvSpPr>
            <p:nvPr/>
          </p:nvSpPr>
          <p:spPr bwMode="auto">
            <a:xfrm>
              <a:off x="1200" y="1344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73" name="Text Box 13"/>
            <p:cNvSpPr txBox="1">
              <a:spLocks noChangeArrowheads="1"/>
            </p:cNvSpPr>
            <p:nvPr/>
          </p:nvSpPr>
          <p:spPr bwMode="auto">
            <a:xfrm>
              <a:off x="854" y="1322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1</a:t>
              </a:r>
            </a:p>
          </p:txBody>
        </p:sp>
        <p:sp>
          <p:nvSpPr>
            <p:cNvPr id="117774" name="Text Box 14"/>
            <p:cNvSpPr txBox="1">
              <a:spLocks noChangeArrowheads="1"/>
            </p:cNvSpPr>
            <p:nvPr/>
          </p:nvSpPr>
          <p:spPr bwMode="auto">
            <a:xfrm>
              <a:off x="1142" y="139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</a:p>
          </p:txBody>
        </p:sp>
        <p:sp>
          <p:nvSpPr>
            <p:cNvPr id="117775" name="Text Box 15"/>
            <p:cNvSpPr txBox="1">
              <a:spLocks noChangeArrowheads="1"/>
            </p:cNvSpPr>
            <p:nvPr/>
          </p:nvSpPr>
          <p:spPr bwMode="auto">
            <a:xfrm>
              <a:off x="1435" y="139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3</a:t>
              </a:r>
            </a:p>
          </p:txBody>
        </p:sp>
        <p:sp>
          <p:nvSpPr>
            <p:cNvPr id="117776" name="Text Box 16"/>
            <p:cNvSpPr txBox="1">
              <a:spLocks noChangeArrowheads="1"/>
            </p:cNvSpPr>
            <p:nvPr/>
          </p:nvSpPr>
          <p:spPr bwMode="auto">
            <a:xfrm>
              <a:off x="1435" y="194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4</a:t>
              </a:r>
            </a:p>
          </p:txBody>
        </p:sp>
        <p:sp>
          <p:nvSpPr>
            <p:cNvPr id="117777" name="Text Box 17"/>
            <p:cNvSpPr txBox="1">
              <a:spLocks noChangeArrowheads="1"/>
            </p:cNvSpPr>
            <p:nvPr/>
          </p:nvSpPr>
          <p:spPr bwMode="auto">
            <a:xfrm>
              <a:off x="1296" y="1658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5</a:t>
              </a:r>
            </a:p>
          </p:txBody>
        </p:sp>
        <p:sp>
          <p:nvSpPr>
            <p:cNvPr id="117778" name="Text Box 18"/>
            <p:cNvSpPr txBox="1">
              <a:spLocks noChangeArrowheads="1"/>
            </p:cNvSpPr>
            <p:nvPr/>
          </p:nvSpPr>
          <p:spPr bwMode="auto">
            <a:xfrm>
              <a:off x="796" y="2020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</a:p>
          </p:txBody>
        </p:sp>
        <p:sp>
          <p:nvSpPr>
            <p:cNvPr id="117779" name="Text Box 19"/>
            <p:cNvSpPr txBox="1">
              <a:spLocks noChangeArrowheads="1"/>
            </p:cNvSpPr>
            <p:nvPr/>
          </p:nvSpPr>
          <p:spPr bwMode="auto">
            <a:xfrm>
              <a:off x="950" y="1658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7</a:t>
              </a:r>
            </a:p>
          </p:txBody>
        </p:sp>
        <p:sp>
          <p:nvSpPr>
            <p:cNvPr id="117780" name="Text Box 20"/>
            <p:cNvSpPr txBox="1">
              <a:spLocks noChangeArrowheads="1"/>
            </p:cNvSpPr>
            <p:nvPr/>
          </p:nvSpPr>
          <p:spPr bwMode="auto">
            <a:xfrm>
              <a:off x="1142" y="194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8</a:t>
              </a:r>
            </a:p>
          </p:txBody>
        </p:sp>
      </p:grpSp>
      <p:grpSp>
        <p:nvGrpSpPr>
          <p:cNvPr id="117781" name="Group 21"/>
          <p:cNvGrpSpPr>
            <a:grpSpLocks/>
          </p:cNvGrpSpPr>
          <p:nvPr/>
        </p:nvGrpSpPr>
        <p:grpSpPr bwMode="auto">
          <a:xfrm>
            <a:off x="3562350" y="4283075"/>
            <a:ext cx="930275" cy="1295400"/>
            <a:chOff x="2198" y="1344"/>
            <a:chExt cx="586" cy="816"/>
          </a:xfrm>
        </p:grpSpPr>
        <p:sp>
          <p:nvSpPr>
            <p:cNvPr id="117782" name="Line 22"/>
            <p:cNvSpPr>
              <a:spLocks noChangeShapeType="1"/>
            </p:cNvSpPr>
            <p:nvPr/>
          </p:nvSpPr>
          <p:spPr bwMode="auto">
            <a:xfrm>
              <a:off x="2256" y="1344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83" name="Line 23"/>
            <p:cNvSpPr>
              <a:spLocks noChangeShapeType="1"/>
            </p:cNvSpPr>
            <p:nvPr/>
          </p:nvSpPr>
          <p:spPr bwMode="auto">
            <a:xfrm>
              <a:off x="2256" y="1872"/>
              <a:ext cx="5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84" name="Line 24"/>
            <p:cNvSpPr>
              <a:spLocks noChangeShapeType="1"/>
            </p:cNvSpPr>
            <p:nvPr/>
          </p:nvSpPr>
          <p:spPr bwMode="auto">
            <a:xfrm>
              <a:off x="2256" y="1344"/>
              <a:ext cx="528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85" name="Text Box 25"/>
            <p:cNvSpPr txBox="1">
              <a:spLocks noChangeArrowheads="1"/>
            </p:cNvSpPr>
            <p:nvPr/>
          </p:nvSpPr>
          <p:spPr bwMode="auto">
            <a:xfrm>
              <a:off x="2198" y="1444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</a:p>
          </p:txBody>
        </p:sp>
        <p:sp>
          <p:nvSpPr>
            <p:cNvPr id="117786" name="Text Box 26"/>
            <p:cNvSpPr txBox="1">
              <a:spLocks noChangeArrowheads="1"/>
            </p:cNvSpPr>
            <p:nvPr/>
          </p:nvSpPr>
          <p:spPr bwMode="auto">
            <a:xfrm>
              <a:off x="2352" y="1872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5</a:t>
              </a:r>
            </a:p>
          </p:txBody>
        </p:sp>
        <p:sp>
          <p:nvSpPr>
            <p:cNvPr id="117787" name="Text Box 27"/>
            <p:cNvSpPr txBox="1">
              <a:spLocks noChangeArrowheads="1"/>
            </p:cNvSpPr>
            <p:nvPr/>
          </p:nvSpPr>
          <p:spPr bwMode="auto">
            <a:xfrm>
              <a:off x="2506" y="139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3</a:t>
              </a:r>
            </a:p>
          </p:txBody>
        </p:sp>
      </p:grpSp>
      <p:grpSp>
        <p:nvGrpSpPr>
          <p:cNvPr id="117788" name="Group 28"/>
          <p:cNvGrpSpPr>
            <a:grpSpLocks/>
          </p:cNvGrpSpPr>
          <p:nvPr/>
        </p:nvGrpSpPr>
        <p:grpSpPr bwMode="auto">
          <a:xfrm>
            <a:off x="5632450" y="4206875"/>
            <a:ext cx="1724025" cy="1212850"/>
            <a:chOff x="3542" y="1470"/>
            <a:chExt cx="1086" cy="764"/>
          </a:xfrm>
        </p:grpSpPr>
        <p:sp>
          <p:nvSpPr>
            <p:cNvPr id="117789" name="Line 29"/>
            <p:cNvSpPr>
              <a:spLocks noChangeShapeType="1"/>
            </p:cNvSpPr>
            <p:nvPr/>
          </p:nvSpPr>
          <p:spPr bwMode="auto">
            <a:xfrm>
              <a:off x="3600" y="1872"/>
              <a:ext cx="10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90" name="Line 30"/>
            <p:cNvSpPr>
              <a:spLocks noChangeShapeType="1"/>
            </p:cNvSpPr>
            <p:nvPr/>
          </p:nvSpPr>
          <p:spPr bwMode="auto">
            <a:xfrm flipH="1">
              <a:off x="3600" y="1536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91" name="Line 31"/>
            <p:cNvSpPr>
              <a:spLocks noChangeShapeType="1"/>
            </p:cNvSpPr>
            <p:nvPr/>
          </p:nvSpPr>
          <p:spPr bwMode="auto">
            <a:xfrm flipH="1">
              <a:off x="4320" y="1872"/>
              <a:ext cx="288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92" name="Line 32"/>
            <p:cNvSpPr>
              <a:spLocks noChangeShapeType="1"/>
            </p:cNvSpPr>
            <p:nvPr/>
          </p:nvSpPr>
          <p:spPr bwMode="auto">
            <a:xfrm>
              <a:off x="3792" y="1536"/>
              <a:ext cx="528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93" name="Line 33"/>
            <p:cNvSpPr>
              <a:spLocks noChangeShapeType="1"/>
            </p:cNvSpPr>
            <p:nvPr/>
          </p:nvSpPr>
          <p:spPr bwMode="auto">
            <a:xfrm>
              <a:off x="3600" y="1872"/>
              <a:ext cx="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94" name="Line 34"/>
            <p:cNvSpPr>
              <a:spLocks noChangeShapeType="1"/>
            </p:cNvSpPr>
            <p:nvPr/>
          </p:nvSpPr>
          <p:spPr bwMode="auto">
            <a:xfrm>
              <a:off x="3600" y="1872"/>
              <a:ext cx="4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795" name="Text Box 35"/>
            <p:cNvSpPr txBox="1">
              <a:spLocks noChangeArrowheads="1"/>
            </p:cNvSpPr>
            <p:nvPr/>
          </p:nvSpPr>
          <p:spPr bwMode="auto">
            <a:xfrm>
              <a:off x="3542" y="1518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1</a:t>
              </a:r>
            </a:p>
          </p:txBody>
        </p:sp>
        <p:sp>
          <p:nvSpPr>
            <p:cNvPr id="117796" name="Text Box 36"/>
            <p:cNvSpPr txBox="1">
              <a:spLocks noChangeArrowheads="1"/>
            </p:cNvSpPr>
            <p:nvPr/>
          </p:nvSpPr>
          <p:spPr bwMode="auto">
            <a:xfrm>
              <a:off x="3878" y="1470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</a:p>
          </p:txBody>
        </p:sp>
        <p:sp>
          <p:nvSpPr>
            <p:cNvPr id="117797" name="Text Box 37"/>
            <p:cNvSpPr txBox="1">
              <a:spLocks noChangeArrowheads="1"/>
            </p:cNvSpPr>
            <p:nvPr/>
          </p:nvSpPr>
          <p:spPr bwMode="auto">
            <a:xfrm>
              <a:off x="3734" y="180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7</a:t>
              </a:r>
            </a:p>
          </p:txBody>
        </p:sp>
        <p:sp>
          <p:nvSpPr>
            <p:cNvPr id="117798" name="Text Box 38"/>
            <p:cNvSpPr txBox="1">
              <a:spLocks noChangeArrowheads="1"/>
            </p:cNvSpPr>
            <p:nvPr/>
          </p:nvSpPr>
          <p:spPr bwMode="auto">
            <a:xfrm>
              <a:off x="4262" y="1658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5</a:t>
              </a:r>
            </a:p>
          </p:txBody>
        </p:sp>
        <p:sp>
          <p:nvSpPr>
            <p:cNvPr id="117799" name="Text Box 39"/>
            <p:cNvSpPr txBox="1">
              <a:spLocks noChangeArrowheads="1"/>
            </p:cNvSpPr>
            <p:nvPr/>
          </p:nvSpPr>
          <p:spPr bwMode="auto">
            <a:xfrm>
              <a:off x="4032" y="1880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8</a:t>
              </a:r>
            </a:p>
          </p:txBody>
        </p:sp>
        <p:sp>
          <p:nvSpPr>
            <p:cNvPr id="117800" name="Text Box 40"/>
            <p:cNvSpPr txBox="1">
              <a:spLocks noChangeArrowheads="1"/>
            </p:cNvSpPr>
            <p:nvPr/>
          </p:nvSpPr>
          <p:spPr bwMode="auto">
            <a:xfrm>
              <a:off x="4416" y="194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9</a:t>
              </a:r>
            </a:p>
          </p:txBody>
        </p:sp>
      </p:grpSp>
      <p:sp>
        <p:nvSpPr>
          <p:cNvPr id="117801" name="Text Box 41"/>
          <p:cNvSpPr txBox="1">
            <a:spLocks noChangeArrowheads="1"/>
          </p:cNvSpPr>
          <p:nvPr/>
        </p:nvSpPr>
        <p:spPr bwMode="auto">
          <a:xfrm>
            <a:off x="3654425" y="5419725"/>
            <a:ext cx="800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回路</a:t>
            </a:r>
          </a:p>
        </p:txBody>
      </p:sp>
      <p:sp>
        <p:nvSpPr>
          <p:cNvPr id="117802" name="Text Box 42"/>
          <p:cNvSpPr txBox="1">
            <a:spLocks noChangeArrowheads="1"/>
          </p:cNvSpPr>
          <p:nvPr/>
        </p:nvSpPr>
        <p:spPr bwMode="auto">
          <a:xfrm>
            <a:off x="5791200" y="5419725"/>
            <a:ext cx="141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不是回路</a:t>
            </a:r>
          </a:p>
        </p:txBody>
      </p:sp>
      <p:sp>
        <p:nvSpPr>
          <p:cNvPr id="117803" name="Text Box 43"/>
          <p:cNvSpPr txBox="1">
            <a:spLocks noChangeArrowheads="1"/>
          </p:cNvSpPr>
          <p:nvPr/>
        </p:nvSpPr>
        <p:spPr bwMode="auto">
          <a:xfrm>
            <a:off x="968375" y="361950"/>
            <a:ext cx="1336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>
                <a:solidFill>
                  <a:srgbClr val="0000FF"/>
                </a:solidFill>
              </a:rPr>
              <a:t>3.</a:t>
            </a:r>
            <a:r>
              <a:rPr lang="zh-CN" altLang="en-US">
                <a:solidFill>
                  <a:srgbClr val="0000FF"/>
                </a:solidFill>
              </a:rPr>
              <a:t>连通图</a:t>
            </a:r>
          </a:p>
        </p:txBody>
      </p:sp>
      <p:sp>
        <p:nvSpPr>
          <p:cNvPr id="117804" name="Text Box 44"/>
          <p:cNvSpPr txBox="1">
            <a:spLocks noChangeArrowheads="1"/>
          </p:cNvSpPr>
          <p:nvPr/>
        </p:nvSpPr>
        <p:spPr bwMode="auto">
          <a:xfrm>
            <a:off x="822325" y="915988"/>
            <a:ext cx="47974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图</a:t>
            </a:r>
            <a:r>
              <a:rPr lang="en-US" altLang="zh-CN"/>
              <a:t>G</a:t>
            </a:r>
            <a:r>
              <a:rPr lang="zh-CN" altLang="en-US"/>
              <a:t>的任意两节点间至少有</a:t>
            </a:r>
          </a:p>
          <a:p>
            <a:pPr algn="l" eaLnBrk="1" hangingPunct="1"/>
            <a:r>
              <a:rPr lang="zh-CN" altLang="en-US"/>
              <a:t>一条路经时称为连通图，</a:t>
            </a:r>
          </a:p>
          <a:p>
            <a:pPr algn="l" eaLnBrk="1" hangingPunct="1"/>
            <a:r>
              <a:rPr lang="zh-CN" altLang="en-US"/>
              <a:t>非连通图至少存在两个分离部分。</a:t>
            </a:r>
          </a:p>
        </p:txBody>
      </p:sp>
      <p:grpSp>
        <p:nvGrpSpPr>
          <p:cNvPr id="117805" name="Group 45"/>
          <p:cNvGrpSpPr>
            <a:grpSpLocks/>
          </p:cNvGrpSpPr>
          <p:nvPr/>
        </p:nvGrpSpPr>
        <p:grpSpPr bwMode="auto">
          <a:xfrm>
            <a:off x="5791200" y="819150"/>
            <a:ext cx="609600" cy="1284288"/>
            <a:chOff x="3648" y="3242"/>
            <a:chExt cx="384" cy="809"/>
          </a:xfrm>
        </p:grpSpPr>
        <p:sp>
          <p:nvSpPr>
            <p:cNvPr id="117806" name="Line 46"/>
            <p:cNvSpPr>
              <a:spLocks noChangeShapeType="1"/>
            </p:cNvSpPr>
            <p:nvPr/>
          </p:nvSpPr>
          <p:spPr bwMode="auto">
            <a:xfrm flipH="1">
              <a:off x="3648" y="3242"/>
              <a:ext cx="384" cy="3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807" name="Line 47"/>
            <p:cNvSpPr>
              <a:spLocks noChangeShapeType="1"/>
            </p:cNvSpPr>
            <p:nvPr/>
          </p:nvSpPr>
          <p:spPr bwMode="auto">
            <a:xfrm>
              <a:off x="3648" y="3591"/>
              <a:ext cx="384" cy="4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808" name="Line 48"/>
            <p:cNvSpPr>
              <a:spLocks noChangeShapeType="1"/>
            </p:cNvSpPr>
            <p:nvPr/>
          </p:nvSpPr>
          <p:spPr bwMode="auto">
            <a:xfrm>
              <a:off x="4032" y="3242"/>
              <a:ext cx="0" cy="80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17809" name="Group 49"/>
          <p:cNvGrpSpPr>
            <a:grpSpLocks/>
          </p:cNvGrpSpPr>
          <p:nvPr/>
        </p:nvGrpSpPr>
        <p:grpSpPr bwMode="auto">
          <a:xfrm>
            <a:off x="7315200" y="819150"/>
            <a:ext cx="533400" cy="1284288"/>
            <a:chOff x="4608" y="3242"/>
            <a:chExt cx="336" cy="809"/>
          </a:xfrm>
        </p:grpSpPr>
        <p:sp>
          <p:nvSpPr>
            <p:cNvPr id="117810" name="Line 50"/>
            <p:cNvSpPr>
              <a:spLocks noChangeShapeType="1"/>
            </p:cNvSpPr>
            <p:nvPr/>
          </p:nvSpPr>
          <p:spPr bwMode="auto">
            <a:xfrm>
              <a:off x="4608" y="3242"/>
              <a:ext cx="0" cy="80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811" name="Line 51"/>
            <p:cNvSpPr>
              <a:spLocks noChangeShapeType="1"/>
            </p:cNvSpPr>
            <p:nvPr/>
          </p:nvSpPr>
          <p:spPr bwMode="auto">
            <a:xfrm>
              <a:off x="4608" y="3242"/>
              <a:ext cx="336" cy="3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7812" name="Line 52"/>
            <p:cNvSpPr>
              <a:spLocks noChangeShapeType="1"/>
            </p:cNvSpPr>
            <p:nvPr/>
          </p:nvSpPr>
          <p:spPr bwMode="auto">
            <a:xfrm flipH="1">
              <a:off x="4608" y="3591"/>
              <a:ext cx="336" cy="4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17813" name="Line 53"/>
          <p:cNvSpPr>
            <a:spLocks noChangeShapeType="1"/>
          </p:cNvSpPr>
          <p:nvPr/>
        </p:nvSpPr>
        <p:spPr bwMode="auto">
          <a:xfrm>
            <a:off x="6400800" y="819150"/>
            <a:ext cx="9144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7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7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7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7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17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17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17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177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1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117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500"/>
                                        <p:tgtEl>
                                          <p:spTgt spid="117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500"/>
                                        <p:tgtEl>
                                          <p:spTgt spid="117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6" dur="500"/>
                                        <p:tgtEl>
                                          <p:spTgt spid="117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 build="p" autoUpdateAnimBg="0"/>
      <p:bldP spid="117763" grpId="0" build="p" autoUpdateAnimBg="0"/>
      <p:bldP spid="117764" grpId="0" build="p" autoUpdateAnimBg="0"/>
      <p:bldP spid="117801" grpId="0" build="p" autoUpdateAnimBg="0" advAuto="0"/>
      <p:bldP spid="117802" grpId="0" build="p" autoUpdateAnimBg="0"/>
      <p:bldP spid="117804" grpId="0" autoUpdateAnimBg="0"/>
      <p:bldP spid="11781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86" name="Group 2"/>
          <p:cNvGrpSpPr>
            <a:grpSpLocks/>
          </p:cNvGrpSpPr>
          <p:nvPr/>
        </p:nvGrpSpPr>
        <p:grpSpPr bwMode="auto">
          <a:xfrm>
            <a:off x="1149350" y="2617788"/>
            <a:ext cx="1739900" cy="2125662"/>
            <a:chOff x="3734" y="2619"/>
            <a:chExt cx="1154" cy="1339"/>
          </a:xfrm>
        </p:grpSpPr>
        <p:sp>
          <p:nvSpPr>
            <p:cNvPr id="118787" name="AutoShape 3"/>
            <p:cNvSpPr>
              <a:spLocks noChangeArrowheads="1"/>
            </p:cNvSpPr>
            <p:nvPr/>
          </p:nvSpPr>
          <p:spPr bwMode="auto">
            <a:xfrm>
              <a:off x="3734" y="2906"/>
              <a:ext cx="1154" cy="1052"/>
            </a:xfrm>
            <a:prstGeom prst="diamond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788" name="Arc 4"/>
            <p:cNvSpPr>
              <a:spLocks/>
            </p:cNvSpPr>
            <p:nvPr/>
          </p:nvSpPr>
          <p:spPr bwMode="auto">
            <a:xfrm>
              <a:off x="3736" y="2619"/>
              <a:ext cx="1152" cy="807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600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99"/>
                  </a:move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99"/>
                  </a:move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789" name="Line 5"/>
            <p:cNvSpPr>
              <a:spLocks noChangeShapeType="1"/>
            </p:cNvSpPr>
            <p:nvPr/>
          </p:nvSpPr>
          <p:spPr bwMode="auto">
            <a:xfrm>
              <a:off x="4320" y="2906"/>
              <a:ext cx="0" cy="10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790" name="Line 6"/>
            <p:cNvSpPr>
              <a:spLocks noChangeShapeType="1"/>
            </p:cNvSpPr>
            <p:nvPr/>
          </p:nvSpPr>
          <p:spPr bwMode="auto">
            <a:xfrm>
              <a:off x="3736" y="3426"/>
              <a:ext cx="584" cy="5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791" name="Line 7"/>
            <p:cNvSpPr>
              <a:spLocks noChangeShapeType="1"/>
            </p:cNvSpPr>
            <p:nvPr/>
          </p:nvSpPr>
          <p:spPr bwMode="auto">
            <a:xfrm flipH="1">
              <a:off x="4320" y="3424"/>
              <a:ext cx="568" cy="5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18792" name="Group 8"/>
          <p:cNvGrpSpPr>
            <a:grpSpLocks/>
          </p:cNvGrpSpPr>
          <p:nvPr/>
        </p:nvGrpSpPr>
        <p:grpSpPr bwMode="auto">
          <a:xfrm>
            <a:off x="3657600" y="2819400"/>
            <a:ext cx="854075" cy="1025525"/>
            <a:chOff x="2304" y="1776"/>
            <a:chExt cx="538" cy="646"/>
          </a:xfrm>
        </p:grpSpPr>
        <p:sp>
          <p:nvSpPr>
            <p:cNvPr id="118793" name="Line 9"/>
            <p:cNvSpPr>
              <a:spLocks noChangeShapeType="1"/>
            </p:cNvSpPr>
            <p:nvPr/>
          </p:nvSpPr>
          <p:spPr bwMode="auto">
            <a:xfrm>
              <a:off x="2304" y="1991"/>
              <a:ext cx="288" cy="431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794" name="Line 10"/>
            <p:cNvSpPr>
              <a:spLocks noChangeShapeType="1"/>
            </p:cNvSpPr>
            <p:nvPr/>
          </p:nvSpPr>
          <p:spPr bwMode="auto">
            <a:xfrm>
              <a:off x="2592" y="1776"/>
              <a:ext cx="0" cy="64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795" name="Line 11"/>
            <p:cNvSpPr>
              <a:spLocks noChangeShapeType="1"/>
            </p:cNvSpPr>
            <p:nvPr/>
          </p:nvSpPr>
          <p:spPr bwMode="auto">
            <a:xfrm flipV="1">
              <a:off x="2592" y="1991"/>
              <a:ext cx="250" cy="431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18796" name="Group 12"/>
          <p:cNvGrpSpPr>
            <a:grpSpLocks/>
          </p:cNvGrpSpPr>
          <p:nvPr/>
        </p:nvGrpSpPr>
        <p:grpSpPr bwMode="auto">
          <a:xfrm>
            <a:off x="5257800" y="2590800"/>
            <a:ext cx="1339850" cy="1295400"/>
            <a:chOff x="4474" y="2618"/>
            <a:chExt cx="844" cy="816"/>
          </a:xfrm>
        </p:grpSpPr>
        <p:sp>
          <p:nvSpPr>
            <p:cNvPr id="118797" name="Line 13"/>
            <p:cNvSpPr>
              <a:spLocks noChangeShapeType="1"/>
            </p:cNvSpPr>
            <p:nvPr/>
          </p:nvSpPr>
          <p:spPr bwMode="auto">
            <a:xfrm flipH="1">
              <a:off x="4474" y="2618"/>
              <a:ext cx="412" cy="385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18798" name="Group 14"/>
            <p:cNvGrpSpPr>
              <a:grpSpLocks/>
            </p:cNvGrpSpPr>
            <p:nvPr/>
          </p:nvGrpSpPr>
          <p:grpSpPr bwMode="auto">
            <a:xfrm>
              <a:off x="4886" y="2618"/>
              <a:ext cx="432" cy="816"/>
              <a:chOff x="4886" y="2618"/>
              <a:chExt cx="432" cy="816"/>
            </a:xfrm>
          </p:grpSpPr>
          <p:sp>
            <p:nvSpPr>
              <p:cNvPr id="118799" name="Line 15"/>
              <p:cNvSpPr>
                <a:spLocks noChangeShapeType="1"/>
              </p:cNvSpPr>
              <p:nvPr/>
            </p:nvSpPr>
            <p:spPr bwMode="auto">
              <a:xfrm>
                <a:off x="4886" y="2618"/>
                <a:ext cx="432" cy="385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 type="oval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8800" name="Line 16"/>
              <p:cNvSpPr>
                <a:spLocks noChangeShapeType="1"/>
              </p:cNvSpPr>
              <p:nvPr/>
            </p:nvSpPr>
            <p:spPr bwMode="auto">
              <a:xfrm flipH="1">
                <a:off x="4886" y="3003"/>
                <a:ext cx="432" cy="431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 type="oval" w="med" len="med"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18801" name="Rectangle 17"/>
          <p:cNvSpPr>
            <a:spLocks noChangeArrowheads="1"/>
          </p:cNvSpPr>
          <p:nvPr/>
        </p:nvSpPr>
        <p:spPr bwMode="auto">
          <a:xfrm>
            <a:off x="4724400" y="388620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0000FF"/>
                </a:solidFill>
              </a:rPr>
              <a:t>树</a:t>
            </a:r>
            <a:endParaRPr lang="zh-CN" altLang="en-US"/>
          </a:p>
        </p:txBody>
      </p:sp>
      <p:sp>
        <p:nvSpPr>
          <p:cNvPr id="118802" name="Text Box 18"/>
          <p:cNvSpPr txBox="1">
            <a:spLocks noChangeArrowheads="1"/>
          </p:cNvSpPr>
          <p:nvPr/>
        </p:nvSpPr>
        <p:spPr bwMode="auto">
          <a:xfrm>
            <a:off x="676275" y="4751388"/>
            <a:ext cx="2949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树支：属于树的支路</a:t>
            </a:r>
          </a:p>
        </p:txBody>
      </p:sp>
      <p:sp>
        <p:nvSpPr>
          <p:cNvPr id="118803" name="Text Box 19"/>
          <p:cNvSpPr txBox="1">
            <a:spLocks noChangeArrowheads="1"/>
          </p:cNvSpPr>
          <p:nvPr/>
        </p:nvSpPr>
        <p:spPr bwMode="auto">
          <a:xfrm>
            <a:off x="676275" y="5367338"/>
            <a:ext cx="4313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连支：属于</a:t>
            </a:r>
            <a:r>
              <a:rPr lang="en-US" altLang="zh-CN"/>
              <a:t>G</a:t>
            </a:r>
            <a:r>
              <a:rPr lang="zh-CN" altLang="en-US"/>
              <a:t>而不属于</a:t>
            </a:r>
            <a:r>
              <a:rPr lang="en-US" altLang="zh-CN"/>
              <a:t>T</a:t>
            </a:r>
            <a:r>
              <a:rPr lang="zh-CN" altLang="en-US"/>
              <a:t>的支路</a:t>
            </a:r>
          </a:p>
        </p:txBody>
      </p:sp>
      <p:sp>
        <p:nvSpPr>
          <p:cNvPr id="118804" name="Text Box 20"/>
          <p:cNvSpPr txBox="1">
            <a:spLocks noChangeArrowheads="1"/>
          </p:cNvSpPr>
          <p:nvPr/>
        </p:nvSpPr>
        <p:spPr bwMode="auto">
          <a:xfrm>
            <a:off x="5638800" y="4751388"/>
            <a:ext cx="2009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树支数</a:t>
            </a:r>
            <a:r>
              <a:rPr lang="en-US" altLang="zh-CN"/>
              <a:t>b</a:t>
            </a:r>
            <a:r>
              <a:rPr lang="en-US" altLang="zh-CN" baseline="-25000"/>
              <a:t>T</a:t>
            </a:r>
            <a:r>
              <a:rPr lang="en-US" altLang="zh-CN"/>
              <a:t>=</a:t>
            </a:r>
            <a:r>
              <a:rPr lang="en-US" altLang="zh-CN" i="1"/>
              <a:t>n</a:t>
            </a:r>
            <a:r>
              <a:rPr lang="en-US" altLang="zh-CN"/>
              <a:t>-1</a:t>
            </a:r>
          </a:p>
        </p:txBody>
      </p:sp>
      <p:sp>
        <p:nvSpPr>
          <p:cNvPr id="118805" name="Text Box 21"/>
          <p:cNvSpPr txBox="1">
            <a:spLocks noChangeArrowheads="1"/>
          </p:cNvSpPr>
          <p:nvPr/>
        </p:nvSpPr>
        <p:spPr bwMode="auto">
          <a:xfrm>
            <a:off x="5638800" y="5326063"/>
            <a:ext cx="2406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连支数</a:t>
            </a:r>
            <a:r>
              <a:rPr lang="en-US" altLang="zh-CN"/>
              <a:t>b</a:t>
            </a:r>
            <a:r>
              <a:rPr lang="en-US" altLang="zh-CN" i="1" baseline="-25000"/>
              <a:t>l</a:t>
            </a:r>
            <a:r>
              <a:rPr lang="en-US" altLang="zh-CN"/>
              <a:t>=b-(</a:t>
            </a:r>
            <a:r>
              <a:rPr lang="en-US" altLang="zh-CN" i="1"/>
              <a:t>n</a:t>
            </a:r>
            <a:r>
              <a:rPr lang="en-US" altLang="zh-CN"/>
              <a:t>-1)</a:t>
            </a:r>
          </a:p>
        </p:txBody>
      </p:sp>
      <p:sp>
        <p:nvSpPr>
          <p:cNvPr id="118806" name="Text Box 22"/>
          <p:cNvSpPr txBox="1">
            <a:spLocks noChangeArrowheads="1"/>
          </p:cNvSpPr>
          <p:nvPr/>
        </p:nvSpPr>
        <p:spPr bwMode="auto">
          <a:xfrm>
            <a:off x="744538" y="304800"/>
            <a:ext cx="1608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>
                <a:solidFill>
                  <a:srgbClr val="0000FF"/>
                </a:solidFill>
              </a:rPr>
              <a:t>2.</a:t>
            </a:r>
            <a:r>
              <a:rPr lang="zh-CN" altLang="en-US">
                <a:solidFill>
                  <a:srgbClr val="0000FF"/>
                </a:solidFill>
              </a:rPr>
              <a:t>树 </a:t>
            </a:r>
            <a:r>
              <a:rPr lang="en-US" altLang="zh-CN">
                <a:solidFill>
                  <a:srgbClr val="0000FF"/>
                </a:solidFill>
              </a:rPr>
              <a:t>(Tree)</a:t>
            </a:r>
            <a:endParaRPr lang="en-US" altLang="zh-CN">
              <a:solidFill>
                <a:srgbClr val="FF9900"/>
              </a:solidFill>
            </a:endParaRPr>
          </a:p>
        </p:txBody>
      </p:sp>
      <p:sp>
        <p:nvSpPr>
          <p:cNvPr id="118807" name="Text Box 23"/>
          <p:cNvSpPr txBox="1">
            <a:spLocks noChangeArrowheads="1"/>
          </p:cNvSpPr>
          <p:nvPr/>
        </p:nvSpPr>
        <p:spPr bwMode="auto">
          <a:xfrm>
            <a:off x="1338263" y="762000"/>
            <a:ext cx="5703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/>
              <a:t>T</a:t>
            </a:r>
            <a:r>
              <a:rPr lang="zh-CN" altLang="en-US"/>
              <a:t>是连通图的一个子图满足下列条件：</a:t>
            </a:r>
          </a:p>
        </p:txBody>
      </p:sp>
      <p:sp>
        <p:nvSpPr>
          <p:cNvPr id="118808" name="Text Box 24"/>
          <p:cNvSpPr txBox="1">
            <a:spLocks noChangeArrowheads="1"/>
          </p:cNvSpPr>
          <p:nvPr/>
        </p:nvSpPr>
        <p:spPr bwMode="auto">
          <a:xfrm>
            <a:off x="1643063" y="1219200"/>
            <a:ext cx="2387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(1)</a:t>
            </a:r>
            <a:r>
              <a:rPr lang="zh-CN" altLang="en-US"/>
              <a:t>连通</a:t>
            </a:r>
          </a:p>
          <a:p>
            <a:pPr algn="l" eaLnBrk="1" hangingPunct="1"/>
            <a:r>
              <a:rPr lang="en-US" altLang="zh-CN"/>
              <a:t>(2)</a:t>
            </a:r>
            <a:r>
              <a:rPr lang="zh-CN" altLang="en-US"/>
              <a:t>包含所有节点</a:t>
            </a:r>
          </a:p>
          <a:p>
            <a:pPr algn="l" eaLnBrk="1" hangingPunct="1"/>
            <a:r>
              <a:rPr lang="en-US" altLang="zh-CN"/>
              <a:t>(3)</a:t>
            </a:r>
            <a:r>
              <a:rPr lang="zh-CN" altLang="en-US"/>
              <a:t>不含回路</a:t>
            </a:r>
          </a:p>
        </p:txBody>
      </p:sp>
      <p:sp>
        <p:nvSpPr>
          <p:cNvPr id="118809" name="Line 25"/>
          <p:cNvSpPr>
            <a:spLocks noChangeShapeType="1"/>
          </p:cNvSpPr>
          <p:nvPr/>
        </p:nvSpPr>
        <p:spPr bwMode="auto">
          <a:xfrm flipV="1">
            <a:off x="7467600" y="2743200"/>
            <a:ext cx="381000" cy="457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8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88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88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188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18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18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18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118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8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8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500"/>
                                        <p:tgtEl>
                                          <p:spTgt spid="118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8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8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801" grpId="0" build="p" autoUpdateAnimBg="0" advAuto="0"/>
      <p:bldP spid="118802" grpId="0" autoUpdateAnimBg="0"/>
      <p:bldP spid="118803" grpId="0" autoUpdateAnimBg="0"/>
      <p:bldP spid="118804" grpId="0" autoUpdateAnimBg="0"/>
      <p:bldP spid="118805" grpId="0" autoUpdateAnimBg="0"/>
      <p:bldP spid="118807" grpId="0" autoUpdateAnimBg="0"/>
      <p:bldP spid="118808" grpId="0" build="p" autoUpdateAnimBg="0"/>
      <p:bldP spid="11880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ext Box 2"/>
          <p:cNvSpPr txBox="1">
            <a:spLocks noChangeArrowheads="1"/>
          </p:cNvSpPr>
          <p:nvPr/>
        </p:nvSpPr>
        <p:spPr bwMode="auto">
          <a:xfrm>
            <a:off x="450850" y="381000"/>
            <a:ext cx="3159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基本回路</a:t>
            </a:r>
            <a:r>
              <a:rPr lang="en-US" altLang="zh-CN"/>
              <a:t>(</a:t>
            </a:r>
            <a:r>
              <a:rPr lang="zh-CN" altLang="en-US"/>
              <a:t>单连支回路</a:t>
            </a:r>
            <a:r>
              <a:rPr lang="en-US" altLang="zh-CN"/>
              <a:t>)</a:t>
            </a:r>
          </a:p>
        </p:txBody>
      </p:sp>
      <p:grpSp>
        <p:nvGrpSpPr>
          <p:cNvPr id="119811" name="Group 3"/>
          <p:cNvGrpSpPr>
            <a:grpSpLocks/>
          </p:cNvGrpSpPr>
          <p:nvPr/>
        </p:nvGrpSpPr>
        <p:grpSpPr bwMode="auto">
          <a:xfrm>
            <a:off x="774700" y="1169988"/>
            <a:ext cx="1739900" cy="2127250"/>
            <a:chOff x="546" y="985"/>
            <a:chExt cx="1096" cy="1340"/>
          </a:xfrm>
        </p:grpSpPr>
        <p:sp>
          <p:nvSpPr>
            <p:cNvPr id="119812" name="Text Box 4"/>
            <p:cNvSpPr txBox="1">
              <a:spLocks noChangeArrowheads="1"/>
            </p:cNvSpPr>
            <p:nvPr/>
          </p:nvSpPr>
          <p:spPr bwMode="auto">
            <a:xfrm>
              <a:off x="1526" y="1309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19813" name="AutoShape 5"/>
            <p:cNvSpPr>
              <a:spLocks noChangeArrowheads="1"/>
            </p:cNvSpPr>
            <p:nvPr/>
          </p:nvSpPr>
          <p:spPr bwMode="auto">
            <a:xfrm>
              <a:off x="546" y="1273"/>
              <a:ext cx="1096" cy="1052"/>
            </a:xfrm>
            <a:prstGeom prst="diamond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/>
            </a:p>
          </p:txBody>
        </p:sp>
        <p:sp>
          <p:nvSpPr>
            <p:cNvPr id="119814" name="Arc 6"/>
            <p:cNvSpPr>
              <a:spLocks/>
            </p:cNvSpPr>
            <p:nvPr/>
          </p:nvSpPr>
          <p:spPr bwMode="auto">
            <a:xfrm>
              <a:off x="548" y="986"/>
              <a:ext cx="1094" cy="807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600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99"/>
                  </a:move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99"/>
                  </a:move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15" name="Line 7"/>
            <p:cNvSpPr>
              <a:spLocks noChangeShapeType="1"/>
            </p:cNvSpPr>
            <p:nvPr/>
          </p:nvSpPr>
          <p:spPr bwMode="auto">
            <a:xfrm>
              <a:off x="1103" y="1273"/>
              <a:ext cx="0" cy="10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16" name="Line 8"/>
            <p:cNvSpPr>
              <a:spLocks noChangeShapeType="1"/>
            </p:cNvSpPr>
            <p:nvPr/>
          </p:nvSpPr>
          <p:spPr bwMode="auto">
            <a:xfrm>
              <a:off x="548" y="1793"/>
              <a:ext cx="555" cy="5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17" name="Line 9"/>
            <p:cNvSpPr>
              <a:spLocks noChangeShapeType="1"/>
            </p:cNvSpPr>
            <p:nvPr/>
          </p:nvSpPr>
          <p:spPr bwMode="auto">
            <a:xfrm flipH="1">
              <a:off x="1103" y="1791"/>
              <a:ext cx="539" cy="5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18" name="Line 10"/>
            <p:cNvSpPr>
              <a:spLocks noChangeShapeType="1"/>
            </p:cNvSpPr>
            <p:nvPr/>
          </p:nvSpPr>
          <p:spPr bwMode="auto">
            <a:xfrm>
              <a:off x="1103" y="1309"/>
              <a:ext cx="0" cy="101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19" name="Line 11"/>
            <p:cNvSpPr>
              <a:spLocks noChangeShapeType="1"/>
            </p:cNvSpPr>
            <p:nvPr/>
          </p:nvSpPr>
          <p:spPr bwMode="auto">
            <a:xfrm>
              <a:off x="548" y="1793"/>
              <a:ext cx="555" cy="53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20" name="Line 12"/>
            <p:cNvSpPr>
              <a:spLocks noChangeShapeType="1"/>
            </p:cNvSpPr>
            <p:nvPr/>
          </p:nvSpPr>
          <p:spPr bwMode="auto">
            <a:xfrm flipH="1">
              <a:off x="1103" y="1793"/>
              <a:ext cx="539" cy="53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21" name="Text Box 13"/>
            <p:cNvSpPr txBox="1">
              <a:spLocks noChangeArrowheads="1"/>
            </p:cNvSpPr>
            <p:nvPr/>
          </p:nvSpPr>
          <p:spPr bwMode="auto">
            <a:xfrm>
              <a:off x="710" y="1972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1</a:t>
              </a:r>
            </a:p>
          </p:txBody>
        </p:sp>
        <p:sp>
          <p:nvSpPr>
            <p:cNvPr id="119822" name="Text Box 14"/>
            <p:cNvSpPr txBox="1">
              <a:spLocks noChangeArrowheads="1"/>
            </p:cNvSpPr>
            <p:nvPr/>
          </p:nvSpPr>
          <p:spPr bwMode="auto">
            <a:xfrm>
              <a:off x="1045" y="1640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</a:p>
          </p:txBody>
        </p:sp>
        <p:sp>
          <p:nvSpPr>
            <p:cNvPr id="119823" name="Text Box 15"/>
            <p:cNvSpPr txBox="1">
              <a:spLocks noChangeArrowheads="1"/>
            </p:cNvSpPr>
            <p:nvPr/>
          </p:nvSpPr>
          <p:spPr bwMode="auto">
            <a:xfrm>
              <a:off x="1334" y="1972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3</a:t>
              </a:r>
            </a:p>
          </p:txBody>
        </p:sp>
        <p:sp>
          <p:nvSpPr>
            <p:cNvPr id="119824" name="Text Box 16"/>
            <p:cNvSpPr txBox="1">
              <a:spLocks noChangeArrowheads="1"/>
            </p:cNvSpPr>
            <p:nvPr/>
          </p:nvSpPr>
          <p:spPr bwMode="auto">
            <a:xfrm>
              <a:off x="710" y="1273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4</a:t>
              </a:r>
            </a:p>
          </p:txBody>
        </p:sp>
        <p:sp>
          <p:nvSpPr>
            <p:cNvPr id="119825" name="Text Box 17"/>
            <p:cNvSpPr txBox="1">
              <a:spLocks noChangeArrowheads="1"/>
            </p:cNvSpPr>
            <p:nvPr/>
          </p:nvSpPr>
          <p:spPr bwMode="auto">
            <a:xfrm>
              <a:off x="1276" y="1383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5</a:t>
              </a:r>
            </a:p>
          </p:txBody>
        </p:sp>
        <p:sp>
          <p:nvSpPr>
            <p:cNvPr id="119826" name="Text Box 18"/>
            <p:cNvSpPr txBox="1">
              <a:spLocks noChangeArrowheads="1"/>
            </p:cNvSpPr>
            <p:nvPr/>
          </p:nvSpPr>
          <p:spPr bwMode="auto">
            <a:xfrm>
              <a:off x="1064" y="985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</a:p>
          </p:txBody>
        </p:sp>
      </p:grpSp>
      <p:grpSp>
        <p:nvGrpSpPr>
          <p:cNvPr id="119827" name="Group 19"/>
          <p:cNvGrpSpPr>
            <a:grpSpLocks/>
          </p:cNvGrpSpPr>
          <p:nvPr/>
        </p:nvGrpSpPr>
        <p:grpSpPr bwMode="auto">
          <a:xfrm>
            <a:off x="3571875" y="1289050"/>
            <a:ext cx="1341438" cy="1600200"/>
            <a:chOff x="2250" y="812"/>
            <a:chExt cx="845" cy="1008"/>
          </a:xfrm>
        </p:grpSpPr>
        <p:sp>
          <p:nvSpPr>
            <p:cNvPr id="119828" name="Line 20"/>
            <p:cNvSpPr>
              <a:spLocks noChangeShapeType="1"/>
            </p:cNvSpPr>
            <p:nvPr/>
          </p:nvSpPr>
          <p:spPr bwMode="auto">
            <a:xfrm>
              <a:off x="2653" y="812"/>
              <a:ext cx="0" cy="100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29" name="Line 21"/>
            <p:cNvSpPr>
              <a:spLocks noChangeShapeType="1"/>
            </p:cNvSpPr>
            <p:nvPr/>
          </p:nvSpPr>
          <p:spPr bwMode="auto">
            <a:xfrm>
              <a:off x="2250" y="1280"/>
              <a:ext cx="403" cy="54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30" name="Line 22"/>
            <p:cNvSpPr>
              <a:spLocks noChangeShapeType="1"/>
            </p:cNvSpPr>
            <p:nvPr/>
          </p:nvSpPr>
          <p:spPr bwMode="auto">
            <a:xfrm flipH="1">
              <a:off x="2653" y="1280"/>
              <a:ext cx="442" cy="54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31" name="Text Box 23"/>
            <p:cNvSpPr txBox="1">
              <a:spLocks noChangeArrowheads="1"/>
            </p:cNvSpPr>
            <p:nvPr/>
          </p:nvSpPr>
          <p:spPr bwMode="auto">
            <a:xfrm>
              <a:off x="2335" y="1397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1</a:t>
              </a:r>
            </a:p>
          </p:txBody>
        </p:sp>
        <p:sp>
          <p:nvSpPr>
            <p:cNvPr id="119832" name="Text Box 24"/>
            <p:cNvSpPr txBox="1">
              <a:spLocks noChangeArrowheads="1"/>
            </p:cNvSpPr>
            <p:nvPr/>
          </p:nvSpPr>
          <p:spPr bwMode="auto">
            <a:xfrm>
              <a:off x="2600" y="1140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</a:p>
          </p:txBody>
        </p:sp>
        <p:sp>
          <p:nvSpPr>
            <p:cNvPr id="119833" name="Text Box 25"/>
            <p:cNvSpPr txBox="1">
              <a:spLocks noChangeArrowheads="1"/>
            </p:cNvSpPr>
            <p:nvPr/>
          </p:nvSpPr>
          <p:spPr bwMode="auto">
            <a:xfrm>
              <a:off x="2800" y="1397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3</a:t>
              </a:r>
            </a:p>
          </p:txBody>
        </p:sp>
      </p:grpSp>
      <p:grpSp>
        <p:nvGrpSpPr>
          <p:cNvPr id="119834" name="Group 26"/>
          <p:cNvGrpSpPr>
            <a:grpSpLocks/>
          </p:cNvGrpSpPr>
          <p:nvPr/>
        </p:nvGrpSpPr>
        <p:grpSpPr bwMode="auto">
          <a:xfrm>
            <a:off x="5861050" y="906463"/>
            <a:ext cx="1651000" cy="1760537"/>
            <a:chOff x="3692" y="571"/>
            <a:chExt cx="1040" cy="1109"/>
          </a:xfrm>
        </p:grpSpPr>
        <p:sp>
          <p:nvSpPr>
            <p:cNvPr id="119835" name="Text Box 27"/>
            <p:cNvSpPr txBox="1">
              <a:spLocks noChangeArrowheads="1"/>
            </p:cNvSpPr>
            <p:nvPr/>
          </p:nvSpPr>
          <p:spPr bwMode="auto">
            <a:xfrm>
              <a:off x="4067" y="58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</a:p>
          </p:txBody>
        </p:sp>
        <p:sp>
          <p:nvSpPr>
            <p:cNvPr id="119836" name="Arc 28"/>
            <p:cNvSpPr>
              <a:spLocks/>
            </p:cNvSpPr>
            <p:nvPr/>
          </p:nvSpPr>
          <p:spPr bwMode="auto">
            <a:xfrm flipH="1" flipV="1">
              <a:off x="3692" y="571"/>
              <a:ext cx="1040" cy="1109"/>
            </a:xfrm>
            <a:custGeom>
              <a:avLst/>
              <a:gdLst>
                <a:gd name="G0" fmla="+- 20397 0 0"/>
                <a:gd name="G1" fmla="+- 0 0 0"/>
                <a:gd name="G2" fmla="+- 21600 0 0"/>
                <a:gd name="T0" fmla="*/ 41005 w 41005"/>
                <a:gd name="T1" fmla="*/ 6470 h 21600"/>
                <a:gd name="T2" fmla="*/ 0 w 41005"/>
                <a:gd name="T3" fmla="*/ 7107 h 21600"/>
                <a:gd name="T4" fmla="*/ 20397 w 41005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005" h="21600" fill="none" extrusionOk="0">
                  <a:moveTo>
                    <a:pt x="41005" y="6470"/>
                  </a:moveTo>
                  <a:cubicBezTo>
                    <a:pt x="38178" y="15473"/>
                    <a:pt x="29833" y="21599"/>
                    <a:pt x="20397" y="21600"/>
                  </a:cubicBezTo>
                  <a:cubicBezTo>
                    <a:pt x="11207" y="21600"/>
                    <a:pt x="3023" y="15785"/>
                    <a:pt x="-1" y="7107"/>
                  </a:cubicBezTo>
                </a:path>
                <a:path w="41005" h="21600" stroke="0" extrusionOk="0">
                  <a:moveTo>
                    <a:pt x="41005" y="6470"/>
                  </a:moveTo>
                  <a:cubicBezTo>
                    <a:pt x="38178" y="15473"/>
                    <a:pt x="29833" y="21599"/>
                    <a:pt x="20397" y="21600"/>
                  </a:cubicBezTo>
                  <a:cubicBezTo>
                    <a:pt x="11207" y="21600"/>
                    <a:pt x="3023" y="15785"/>
                    <a:pt x="-1" y="7107"/>
                  </a:cubicBezTo>
                  <a:lnTo>
                    <a:pt x="20397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19837" name="Text Box 29"/>
          <p:cNvSpPr txBox="1">
            <a:spLocks noChangeArrowheads="1"/>
          </p:cNvSpPr>
          <p:nvPr/>
        </p:nvSpPr>
        <p:spPr bwMode="auto">
          <a:xfrm>
            <a:off x="2362200" y="3194050"/>
            <a:ext cx="3892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基本回路数</a:t>
            </a:r>
            <a:r>
              <a:rPr lang="en-US" altLang="zh-CN"/>
              <a:t>=</a:t>
            </a:r>
            <a:r>
              <a:rPr lang="zh-CN" altLang="en-US"/>
              <a:t>连支数</a:t>
            </a:r>
            <a:r>
              <a:rPr lang="en-US" altLang="zh-CN"/>
              <a:t>=b-(</a:t>
            </a:r>
            <a:r>
              <a:rPr lang="en-US" altLang="zh-CN" i="1"/>
              <a:t>n</a:t>
            </a:r>
            <a:r>
              <a:rPr lang="en-US" altLang="zh-CN"/>
              <a:t>-1)</a:t>
            </a:r>
          </a:p>
        </p:txBody>
      </p:sp>
      <p:sp>
        <p:nvSpPr>
          <p:cNvPr id="119838" name="Text Box 30"/>
          <p:cNvSpPr txBox="1">
            <a:spLocks noChangeArrowheads="1"/>
          </p:cNvSpPr>
          <p:nvPr/>
        </p:nvSpPr>
        <p:spPr bwMode="auto">
          <a:xfrm>
            <a:off x="774700" y="3927475"/>
            <a:ext cx="2544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>
                <a:solidFill>
                  <a:srgbClr val="0000FF"/>
                </a:solidFill>
              </a:rPr>
              <a:t>3.</a:t>
            </a:r>
            <a:r>
              <a:rPr lang="zh-CN" altLang="en-US">
                <a:solidFill>
                  <a:srgbClr val="0000FF"/>
                </a:solidFill>
              </a:rPr>
              <a:t>割集</a:t>
            </a:r>
            <a:r>
              <a:rPr lang="en-US" altLang="zh-CN">
                <a:solidFill>
                  <a:srgbClr val="0000FF"/>
                </a:solidFill>
              </a:rPr>
              <a:t>Q (Cut set )</a:t>
            </a:r>
            <a:endParaRPr lang="en-US" altLang="zh-CN">
              <a:solidFill>
                <a:srgbClr val="FF9900"/>
              </a:solidFill>
            </a:endParaRPr>
          </a:p>
        </p:txBody>
      </p:sp>
      <p:sp>
        <p:nvSpPr>
          <p:cNvPr id="119839" name="Text Box 31"/>
          <p:cNvSpPr txBox="1">
            <a:spLocks noChangeArrowheads="1"/>
          </p:cNvSpPr>
          <p:nvPr/>
        </p:nvSpPr>
        <p:spPr bwMode="auto">
          <a:xfrm>
            <a:off x="1035050" y="4679950"/>
            <a:ext cx="662146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Q</a:t>
            </a:r>
            <a:r>
              <a:rPr lang="zh-CN" altLang="en-US"/>
              <a:t>是连通图</a:t>
            </a:r>
            <a:r>
              <a:rPr lang="en-US" altLang="zh-CN"/>
              <a:t>G</a:t>
            </a:r>
            <a:r>
              <a:rPr lang="zh-CN" altLang="en-US"/>
              <a:t>中支路的集合，具有下述性质：</a:t>
            </a:r>
          </a:p>
          <a:p>
            <a:pPr algn="l" eaLnBrk="1" hangingPunct="1"/>
            <a:r>
              <a:rPr lang="en-US" altLang="zh-CN"/>
              <a:t>(1)</a:t>
            </a:r>
            <a:r>
              <a:rPr lang="zh-CN" altLang="en-US"/>
              <a:t>把</a:t>
            </a:r>
            <a:r>
              <a:rPr lang="en-US" altLang="zh-CN"/>
              <a:t>Q</a:t>
            </a:r>
            <a:r>
              <a:rPr lang="zh-CN" altLang="en-US"/>
              <a:t>中全部支路移去，图分成二个分离部分。</a:t>
            </a:r>
          </a:p>
          <a:p>
            <a:pPr algn="l" eaLnBrk="1" hangingPunct="1"/>
            <a:r>
              <a:rPr lang="en-US" altLang="zh-CN"/>
              <a:t>(2)</a:t>
            </a:r>
            <a:r>
              <a:rPr lang="zh-CN" altLang="en-US"/>
              <a:t>任意放回</a:t>
            </a:r>
            <a:r>
              <a:rPr lang="en-US" altLang="zh-CN"/>
              <a:t>Q </a:t>
            </a:r>
            <a:r>
              <a:rPr lang="zh-CN" altLang="en-US"/>
              <a:t>中一条支路，仍构成连通图。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9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9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9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19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198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198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198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198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37" grpId="0" build="p" autoUpdateAnimBg="0"/>
      <p:bldP spid="119838" grpId="0" build="p" autoUpdateAnimBg="0"/>
      <p:bldP spid="119839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2"/>
          <p:cNvSpPr txBox="1">
            <a:spLocks noChangeArrowheads="1"/>
          </p:cNvSpPr>
          <p:nvPr/>
        </p:nvSpPr>
        <p:spPr bwMode="auto">
          <a:xfrm>
            <a:off x="3370263" y="836613"/>
            <a:ext cx="1263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{2,4,5,6}</a:t>
            </a:r>
          </a:p>
        </p:txBody>
      </p:sp>
      <p:grpSp>
        <p:nvGrpSpPr>
          <p:cNvPr id="120835" name="Group 3"/>
          <p:cNvGrpSpPr>
            <a:grpSpLocks/>
          </p:cNvGrpSpPr>
          <p:nvPr/>
        </p:nvGrpSpPr>
        <p:grpSpPr bwMode="auto">
          <a:xfrm>
            <a:off x="3319463" y="1503363"/>
            <a:ext cx="1558925" cy="1255712"/>
            <a:chOff x="1862" y="793"/>
            <a:chExt cx="982" cy="791"/>
          </a:xfrm>
        </p:grpSpPr>
        <p:sp>
          <p:nvSpPr>
            <p:cNvPr id="120836" name="Line 4"/>
            <p:cNvSpPr>
              <a:spLocks noChangeShapeType="1"/>
            </p:cNvSpPr>
            <p:nvPr/>
          </p:nvSpPr>
          <p:spPr bwMode="auto">
            <a:xfrm flipH="1">
              <a:off x="1862" y="793"/>
              <a:ext cx="394" cy="5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37" name="Line 5"/>
            <p:cNvSpPr>
              <a:spLocks noChangeShapeType="1"/>
            </p:cNvSpPr>
            <p:nvPr/>
          </p:nvSpPr>
          <p:spPr bwMode="auto">
            <a:xfrm flipH="1">
              <a:off x="2400" y="1050"/>
              <a:ext cx="432" cy="5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38" name="Text Box 6"/>
            <p:cNvSpPr txBox="1">
              <a:spLocks noChangeArrowheads="1"/>
            </p:cNvSpPr>
            <p:nvPr/>
          </p:nvSpPr>
          <p:spPr bwMode="auto">
            <a:xfrm>
              <a:off x="1958" y="83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1</a:t>
              </a:r>
            </a:p>
          </p:txBody>
        </p:sp>
        <p:sp>
          <p:nvSpPr>
            <p:cNvPr id="120839" name="Text Box 7"/>
            <p:cNvSpPr txBox="1">
              <a:spLocks noChangeArrowheads="1"/>
            </p:cNvSpPr>
            <p:nvPr/>
          </p:nvSpPr>
          <p:spPr bwMode="auto">
            <a:xfrm>
              <a:off x="2632" y="1168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3</a:t>
              </a:r>
            </a:p>
          </p:txBody>
        </p:sp>
      </p:grpSp>
      <p:sp>
        <p:nvSpPr>
          <p:cNvPr id="120840" name="Text Box 8"/>
          <p:cNvSpPr txBox="1">
            <a:spLocks noChangeArrowheads="1"/>
          </p:cNvSpPr>
          <p:nvPr/>
        </p:nvSpPr>
        <p:spPr bwMode="auto">
          <a:xfrm>
            <a:off x="4297363" y="1411288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2</a:t>
            </a:r>
          </a:p>
        </p:txBody>
      </p:sp>
      <p:sp>
        <p:nvSpPr>
          <p:cNvPr id="120841" name="Text Box 9"/>
          <p:cNvSpPr txBox="1">
            <a:spLocks noChangeArrowheads="1"/>
          </p:cNvSpPr>
          <p:nvPr/>
        </p:nvSpPr>
        <p:spPr bwMode="auto">
          <a:xfrm>
            <a:off x="5834063" y="836613"/>
            <a:ext cx="1035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{2,3,6}</a:t>
            </a:r>
          </a:p>
        </p:txBody>
      </p:sp>
      <p:grpSp>
        <p:nvGrpSpPr>
          <p:cNvPr id="120842" name="Group 10"/>
          <p:cNvGrpSpPr>
            <a:grpSpLocks/>
          </p:cNvGrpSpPr>
          <p:nvPr/>
        </p:nvGrpSpPr>
        <p:grpSpPr bwMode="auto">
          <a:xfrm>
            <a:off x="6062663" y="1503363"/>
            <a:ext cx="1708150" cy="1287462"/>
            <a:chOff x="3446" y="773"/>
            <a:chExt cx="1076" cy="811"/>
          </a:xfrm>
        </p:grpSpPr>
        <p:sp>
          <p:nvSpPr>
            <p:cNvPr id="120843" name="Line 11"/>
            <p:cNvSpPr>
              <a:spLocks noChangeShapeType="1"/>
            </p:cNvSpPr>
            <p:nvPr/>
          </p:nvSpPr>
          <p:spPr bwMode="auto">
            <a:xfrm>
              <a:off x="3888" y="793"/>
              <a:ext cx="0" cy="79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44" name="Line 12"/>
            <p:cNvSpPr>
              <a:spLocks noChangeShapeType="1"/>
            </p:cNvSpPr>
            <p:nvPr/>
          </p:nvSpPr>
          <p:spPr bwMode="auto">
            <a:xfrm flipH="1">
              <a:off x="3446" y="793"/>
              <a:ext cx="442" cy="3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45" name="Line 13"/>
            <p:cNvSpPr>
              <a:spLocks noChangeShapeType="1"/>
            </p:cNvSpPr>
            <p:nvPr/>
          </p:nvSpPr>
          <p:spPr bwMode="auto">
            <a:xfrm>
              <a:off x="3446" y="1168"/>
              <a:ext cx="442" cy="4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46" name="Text Box 14"/>
            <p:cNvSpPr txBox="1">
              <a:spLocks noChangeArrowheads="1"/>
            </p:cNvSpPr>
            <p:nvPr/>
          </p:nvSpPr>
          <p:spPr bwMode="auto">
            <a:xfrm>
              <a:off x="4406" y="941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847" name="Text Box 15"/>
            <p:cNvSpPr txBox="1">
              <a:spLocks noChangeArrowheads="1"/>
            </p:cNvSpPr>
            <p:nvPr/>
          </p:nvSpPr>
          <p:spPr bwMode="auto">
            <a:xfrm>
              <a:off x="3590" y="773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1</a:t>
              </a:r>
            </a:p>
          </p:txBody>
        </p:sp>
        <p:sp>
          <p:nvSpPr>
            <p:cNvPr id="120848" name="Text Box 16"/>
            <p:cNvSpPr txBox="1">
              <a:spLocks noChangeArrowheads="1"/>
            </p:cNvSpPr>
            <p:nvPr/>
          </p:nvSpPr>
          <p:spPr bwMode="auto">
            <a:xfrm>
              <a:off x="3446" y="1238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4</a:t>
              </a:r>
            </a:p>
          </p:txBody>
        </p:sp>
        <p:sp>
          <p:nvSpPr>
            <p:cNvPr id="120849" name="Text Box 17"/>
            <p:cNvSpPr txBox="1">
              <a:spLocks noChangeArrowheads="1"/>
            </p:cNvSpPr>
            <p:nvPr/>
          </p:nvSpPr>
          <p:spPr bwMode="auto">
            <a:xfrm>
              <a:off x="3830" y="954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5</a:t>
              </a:r>
            </a:p>
          </p:txBody>
        </p:sp>
        <p:sp>
          <p:nvSpPr>
            <p:cNvPr id="120850" name="Rectangle 18"/>
            <p:cNvSpPr>
              <a:spLocks noChangeArrowheads="1"/>
            </p:cNvSpPr>
            <p:nvPr/>
          </p:nvSpPr>
          <p:spPr bwMode="auto">
            <a:xfrm>
              <a:off x="4305" y="1009"/>
              <a:ext cx="2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</a:t>
              </a:r>
            </a:p>
          </p:txBody>
        </p:sp>
      </p:grpSp>
      <p:grpSp>
        <p:nvGrpSpPr>
          <p:cNvPr id="120851" name="Group 19"/>
          <p:cNvGrpSpPr>
            <a:grpSpLocks/>
          </p:cNvGrpSpPr>
          <p:nvPr/>
        </p:nvGrpSpPr>
        <p:grpSpPr bwMode="auto">
          <a:xfrm>
            <a:off x="862013" y="3851275"/>
            <a:ext cx="2490787" cy="1600200"/>
            <a:chOff x="543" y="1706"/>
            <a:chExt cx="1569" cy="1008"/>
          </a:xfrm>
        </p:grpSpPr>
        <p:sp>
          <p:nvSpPr>
            <p:cNvPr id="120852" name="Line 20"/>
            <p:cNvSpPr>
              <a:spLocks noChangeShapeType="1"/>
            </p:cNvSpPr>
            <p:nvPr/>
          </p:nvSpPr>
          <p:spPr bwMode="auto">
            <a:xfrm>
              <a:off x="601" y="1920"/>
              <a:ext cx="0" cy="5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53" name="Line 21"/>
            <p:cNvSpPr>
              <a:spLocks noChangeShapeType="1"/>
            </p:cNvSpPr>
            <p:nvPr/>
          </p:nvSpPr>
          <p:spPr bwMode="auto">
            <a:xfrm>
              <a:off x="601" y="1920"/>
              <a:ext cx="69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54" name="Line 22"/>
            <p:cNvSpPr>
              <a:spLocks noChangeShapeType="1"/>
            </p:cNvSpPr>
            <p:nvPr/>
          </p:nvSpPr>
          <p:spPr bwMode="auto">
            <a:xfrm>
              <a:off x="1294" y="1920"/>
              <a:ext cx="6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55" name="Line 23"/>
            <p:cNvSpPr>
              <a:spLocks noChangeShapeType="1"/>
            </p:cNvSpPr>
            <p:nvPr/>
          </p:nvSpPr>
          <p:spPr bwMode="auto">
            <a:xfrm>
              <a:off x="1294" y="1920"/>
              <a:ext cx="0" cy="5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56" name="Line 24"/>
            <p:cNvSpPr>
              <a:spLocks noChangeShapeType="1"/>
            </p:cNvSpPr>
            <p:nvPr/>
          </p:nvSpPr>
          <p:spPr bwMode="auto">
            <a:xfrm>
              <a:off x="601" y="2496"/>
              <a:ext cx="69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57" name="Line 25"/>
            <p:cNvSpPr>
              <a:spLocks noChangeShapeType="1"/>
            </p:cNvSpPr>
            <p:nvPr/>
          </p:nvSpPr>
          <p:spPr bwMode="auto">
            <a:xfrm>
              <a:off x="1294" y="2496"/>
              <a:ext cx="6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58" name="Line 26"/>
            <p:cNvSpPr>
              <a:spLocks noChangeShapeType="1"/>
            </p:cNvSpPr>
            <p:nvPr/>
          </p:nvSpPr>
          <p:spPr bwMode="auto">
            <a:xfrm>
              <a:off x="1958" y="1920"/>
              <a:ext cx="0" cy="5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59" name="Text Box 27"/>
            <p:cNvSpPr txBox="1">
              <a:spLocks noChangeArrowheads="1"/>
            </p:cNvSpPr>
            <p:nvPr/>
          </p:nvSpPr>
          <p:spPr bwMode="auto">
            <a:xfrm>
              <a:off x="813" y="170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1</a:t>
              </a:r>
            </a:p>
          </p:txBody>
        </p:sp>
        <p:sp>
          <p:nvSpPr>
            <p:cNvPr id="120860" name="Text Box 28"/>
            <p:cNvSpPr txBox="1">
              <a:spLocks noChangeArrowheads="1"/>
            </p:cNvSpPr>
            <p:nvPr/>
          </p:nvSpPr>
          <p:spPr bwMode="auto">
            <a:xfrm>
              <a:off x="543" y="2042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</a:p>
          </p:txBody>
        </p:sp>
        <p:sp>
          <p:nvSpPr>
            <p:cNvPr id="120861" name="Text Box 29"/>
            <p:cNvSpPr txBox="1">
              <a:spLocks noChangeArrowheads="1"/>
            </p:cNvSpPr>
            <p:nvPr/>
          </p:nvSpPr>
          <p:spPr bwMode="auto">
            <a:xfrm>
              <a:off x="813" y="242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3</a:t>
              </a:r>
            </a:p>
          </p:txBody>
        </p:sp>
        <p:sp>
          <p:nvSpPr>
            <p:cNvPr id="120862" name="Text Box 30"/>
            <p:cNvSpPr txBox="1">
              <a:spLocks noChangeArrowheads="1"/>
            </p:cNvSpPr>
            <p:nvPr/>
          </p:nvSpPr>
          <p:spPr bwMode="auto">
            <a:xfrm>
              <a:off x="1256" y="211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4</a:t>
              </a:r>
            </a:p>
          </p:txBody>
        </p:sp>
        <p:sp>
          <p:nvSpPr>
            <p:cNvPr id="120863" name="Text Box 31"/>
            <p:cNvSpPr txBox="1">
              <a:spLocks noChangeArrowheads="1"/>
            </p:cNvSpPr>
            <p:nvPr/>
          </p:nvSpPr>
          <p:spPr bwMode="auto">
            <a:xfrm>
              <a:off x="1622" y="170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</a:p>
          </p:txBody>
        </p:sp>
        <p:sp>
          <p:nvSpPr>
            <p:cNvPr id="120864" name="Text Box 32"/>
            <p:cNvSpPr txBox="1">
              <a:spLocks noChangeArrowheads="1"/>
            </p:cNvSpPr>
            <p:nvPr/>
          </p:nvSpPr>
          <p:spPr bwMode="auto">
            <a:xfrm>
              <a:off x="1564" y="242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5</a:t>
              </a:r>
            </a:p>
          </p:txBody>
        </p:sp>
        <p:sp>
          <p:nvSpPr>
            <p:cNvPr id="120865" name="Text Box 33"/>
            <p:cNvSpPr txBox="1">
              <a:spLocks noChangeArrowheads="1"/>
            </p:cNvSpPr>
            <p:nvPr/>
          </p:nvSpPr>
          <p:spPr bwMode="auto">
            <a:xfrm>
              <a:off x="1900" y="211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7</a:t>
              </a:r>
            </a:p>
          </p:txBody>
        </p:sp>
      </p:grpSp>
      <p:sp>
        <p:nvSpPr>
          <p:cNvPr id="120866" name="Text Box 34"/>
          <p:cNvSpPr txBox="1">
            <a:spLocks noChangeArrowheads="1"/>
          </p:cNvSpPr>
          <p:nvPr/>
        </p:nvSpPr>
        <p:spPr bwMode="auto">
          <a:xfrm>
            <a:off x="3487738" y="3394075"/>
            <a:ext cx="2803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{1,3,5,6}</a:t>
            </a:r>
            <a:r>
              <a:rPr lang="zh-CN" altLang="en-US"/>
              <a:t>是否割集？</a:t>
            </a:r>
          </a:p>
        </p:txBody>
      </p:sp>
      <p:grpSp>
        <p:nvGrpSpPr>
          <p:cNvPr id="120867" name="Group 35"/>
          <p:cNvGrpSpPr>
            <a:grpSpLocks/>
          </p:cNvGrpSpPr>
          <p:nvPr/>
        </p:nvGrpSpPr>
        <p:grpSpPr bwMode="auto">
          <a:xfrm>
            <a:off x="5121275" y="4384675"/>
            <a:ext cx="2101850" cy="700088"/>
            <a:chOff x="2420" y="2116"/>
            <a:chExt cx="1324" cy="441"/>
          </a:xfrm>
        </p:grpSpPr>
        <p:grpSp>
          <p:nvGrpSpPr>
            <p:cNvPr id="120868" name="Group 36"/>
            <p:cNvGrpSpPr>
              <a:grpSpLocks/>
            </p:cNvGrpSpPr>
            <p:nvPr/>
          </p:nvGrpSpPr>
          <p:grpSpPr bwMode="auto">
            <a:xfrm>
              <a:off x="2478" y="2116"/>
              <a:ext cx="1112" cy="441"/>
              <a:chOff x="2478" y="2116"/>
              <a:chExt cx="1112" cy="441"/>
            </a:xfrm>
          </p:grpSpPr>
          <p:sp>
            <p:nvSpPr>
              <p:cNvPr id="120869" name="Text Box 37"/>
              <p:cNvSpPr txBox="1">
                <a:spLocks noChangeArrowheads="1"/>
              </p:cNvSpPr>
              <p:nvPr/>
            </p:nvSpPr>
            <p:spPr bwMode="auto">
              <a:xfrm>
                <a:off x="2632" y="2269"/>
                <a:ext cx="11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endParaRPr lang="zh-CN" altLang="zh-CN"/>
              </a:p>
            </p:txBody>
          </p:sp>
          <p:sp>
            <p:nvSpPr>
              <p:cNvPr id="120870" name="Line 38"/>
              <p:cNvSpPr>
                <a:spLocks noChangeShapeType="1"/>
              </p:cNvSpPr>
              <p:nvPr/>
            </p:nvSpPr>
            <p:spPr bwMode="auto">
              <a:xfrm>
                <a:off x="2478" y="2116"/>
                <a:ext cx="0" cy="44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871" name="Line 39"/>
              <p:cNvSpPr>
                <a:spLocks noChangeShapeType="1"/>
              </p:cNvSpPr>
              <p:nvPr/>
            </p:nvSpPr>
            <p:spPr bwMode="auto">
              <a:xfrm>
                <a:off x="3024" y="2116"/>
                <a:ext cx="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872" name="Line 40"/>
              <p:cNvSpPr>
                <a:spLocks noChangeShapeType="1"/>
              </p:cNvSpPr>
              <p:nvPr/>
            </p:nvSpPr>
            <p:spPr bwMode="auto">
              <a:xfrm>
                <a:off x="3024" y="2116"/>
                <a:ext cx="0" cy="44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873" name="Line 41"/>
              <p:cNvSpPr>
                <a:spLocks noChangeShapeType="1"/>
              </p:cNvSpPr>
              <p:nvPr/>
            </p:nvSpPr>
            <p:spPr bwMode="auto">
              <a:xfrm>
                <a:off x="3590" y="2116"/>
                <a:ext cx="0" cy="44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20874" name="Text Box 42"/>
            <p:cNvSpPr txBox="1">
              <a:spLocks noChangeArrowheads="1"/>
            </p:cNvSpPr>
            <p:nvPr/>
          </p:nvSpPr>
          <p:spPr bwMode="auto">
            <a:xfrm>
              <a:off x="2420" y="211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</a:p>
          </p:txBody>
        </p:sp>
        <p:sp>
          <p:nvSpPr>
            <p:cNvPr id="120875" name="Text Box 43"/>
            <p:cNvSpPr txBox="1">
              <a:spLocks noChangeArrowheads="1"/>
            </p:cNvSpPr>
            <p:nvPr/>
          </p:nvSpPr>
          <p:spPr bwMode="auto">
            <a:xfrm>
              <a:off x="3011" y="2190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4</a:t>
              </a:r>
            </a:p>
          </p:txBody>
        </p:sp>
        <p:sp>
          <p:nvSpPr>
            <p:cNvPr id="120876" name="Text Box 44"/>
            <p:cNvSpPr txBox="1">
              <a:spLocks noChangeArrowheads="1"/>
            </p:cNvSpPr>
            <p:nvPr/>
          </p:nvSpPr>
          <p:spPr bwMode="auto">
            <a:xfrm>
              <a:off x="3532" y="211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7</a:t>
              </a:r>
            </a:p>
          </p:txBody>
        </p:sp>
      </p:grpSp>
      <p:sp>
        <p:nvSpPr>
          <p:cNvPr id="120877" name="Line 45"/>
          <p:cNvSpPr>
            <a:spLocks noChangeShapeType="1"/>
          </p:cNvSpPr>
          <p:nvPr/>
        </p:nvSpPr>
        <p:spPr bwMode="auto">
          <a:xfrm flipH="1">
            <a:off x="876300" y="1276350"/>
            <a:ext cx="876300" cy="8191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20878" name="Group 46"/>
          <p:cNvGrpSpPr>
            <a:grpSpLocks/>
          </p:cNvGrpSpPr>
          <p:nvPr/>
        </p:nvGrpSpPr>
        <p:grpSpPr bwMode="auto">
          <a:xfrm>
            <a:off x="884238" y="781050"/>
            <a:ext cx="1744662" cy="2152650"/>
            <a:chOff x="4457" y="1572"/>
            <a:chExt cx="1099" cy="1356"/>
          </a:xfrm>
        </p:grpSpPr>
        <p:sp>
          <p:nvSpPr>
            <p:cNvPr id="120879" name="Text Box 47"/>
            <p:cNvSpPr txBox="1">
              <a:spLocks noChangeArrowheads="1"/>
            </p:cNvSpPr>
            <p:nvPr/>
          </p:nvSpPr>
          <p:spPr bwMode="auto">
            <a:xfrm>
              <a:off x="5435" y="1931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880" name="Arc 48"/>
            <p:cNvSpPr>
              <a:spLocks/>
            </p:cNvSpPr>
            <p:nvPr/>
          </p:nvSpPr>
          <p:spPr bwMode="auto">
            <a:xfrm>
              <a:off x="4457" y="1572"/>
              <a:ext cx="1094" cy="807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600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99"/>
                  </a:move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99"/>
                  </a:move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81" name="Text Box 49"/>
            <p:cNvSpPr txBox="1">
              <a:spLocks noChangeArrowheads="1"/>
            </p:cNvSpPr>
            <p:nvPr/>
          </p:nvSpPr>
          <p:spPr bwMode="auto">
            <a:xfrm>
              <a:off x="5267" y="1907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882" name="Text Box 50"/>
            <p:cNvSpPr txBox="1">
              <a:spLocks noChangeArrowheads="1"/>
            </p:cNvSpPr>
            <p:nvPr/>
          </p:nvSpPr>
          <p:spPr bwMode="auto">
            <a:xfrm>
              <a:off x="4530" y="2537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883" name="Text Box 51"/>
            <p:cNvSpPr txBox="1">
              <a:spLocks noChangeArrowheads="1"/>
            </p:cNvSpPr>
            <p:nvPr/>
          </p:nvSpPr>
          <p:spPr bwMode="auto">
            <a:xfrm>
              <a:off x="4973" y="2280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884" name="Text Box 52"/>
            <p:cNvSpPr txBox="1">
              <a:spLocks noChangeArrowheads="1"/>
            </p:cNvSpPr>
            <p:nvPr/>
          </p:nvSpPr>
          <p:spPr bwMode="auto">
            <a:xfrm>
              <a:off x="4997" y="1582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885" name="Line 53"/>
            <p:cNvSpPr>
              <a:spLocks noChangeShapeType="1"/>
            </p:cNvSpPr>
            <p:nvPr/>
          </p:nvSpPr>
          <p:spPr bwMode="auto">
            <a:xfrm>
              <a:off x="5012" y="1895"/>
              <a:ext cx="539" cy="51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86" name="Line 54"/>
            <p:cNvSpPr>
              <a:spLocks noChangeShapeType="1"/>
            </p:cNvSpPr>
            <p:nvPr/>
          </p:nvSpPr>
          <p:spPr bwMode="auto">
            <a:xfrm flipH="1">
              <a:off x="5016" y="2352"/>
              <a:ext cx="540" cy="57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20887" name="Group 55"/>
          <p:cNvGrpSpPr>
            <a:grpSpLocks/>
          </p:cNvGrpSpPr>
          <p:nvPr/>
        </p:nvGrpSpPr>
        <p:grpSpPr bwMode="auto">
          <a:xfrm>
            <a:off x="865188" y="800100"/>
            <a:ext cx="1736725" cy="2182813"/>
            <a:chOff x="4301" y="1500"/>
            <a:chExt cx="1094" cy="1375"/>
          </a:xfrm>
        </p:grpSpPr>
        <p:sp>
          <p:nvSpPr>
            <p:cNvPr id="120888" name="Text Box 56"/>
            <p:cNvSpPr txBox="1">
              <a:spLocks noChangeArrowheads="1"/>
            </p:cNvSpPr>
            <p:nvPr/>
          </p:nvSpPr>
          <p:spPr bwMode="auto">
            <a:xfrm>
              <a:off x="5279" y="1859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889" name="Arc 57"/>
            <p:cNvSpPr>
              <a:spLocks/>
            </p:cNvSpPr>
            <p:nvPr/>
          </p:nvSpPr>
          <p:spPr bwMode="auto">
            <a:xfrm>
              <a:off x="4301" y="1500"/>
              <a:ext cx="1094" cy="807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600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99"/>
                  </a:move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99"/>
                  </a:move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90" name="Line 58"/>
            <p:cNvSpPr>
              <a:spLocks noChangeShapeType="1"/>
            </p:cNvSpPr>
            <p:nvPr/>
          </p:nvSpPr>
          <p:spPr bwMode="auto">
            <a:xfrm>
              <a:off x="4856" y="1823"/>
              <a:ext cx="0" cy="10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91" name="Line 59"/>
            <p:cNvSpPr>
              <a:spLocks noChangeShapeType="1"/>
            </p:cNvSpPr>
            <p:nvPr/>
          </p:nvSpPr>
          <p:spPr bwMode="auto">
            <a:xfrm>
              <a:off x="4301" y="2343"/>
              <a:ext cx="555" cy="5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92" name="Line 60"/>
            <p:cNvSpPr>
              <a:spLocks noChangeShapeType="1"/>
            </p:cNvSpPr>
            <p:nvPr/>
          </p:nvSpPr>
          <p:spPr bwMode="auto">
            <a:xfrm>
              <a:off x="4856" y="1859"/>
              <a:ext cx="0" cy="101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93" name="Line 61"/>
            <p:cNvSpPr>
              <a:spLocks noChangeShapeType="1"/>
            </p:cNvSpPr>
            <p:nvPr/>
          </p:nvSpPr>
          <p:spPr bwMode="auto">
            <a:xfrm>
              <a:off x="4301" y="2343"/>
              <a:ext cx="555" cy="53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94" name="Text Box 62"/>
            <p:cNvSpPr txBox="1">
              <a:spLocks noChangeArrowheads="1"/>
            </p:cNvSpPr>
            <p:nvPr/>
          </p:nvSpPr>
          <p:spPr bwMode="auto">
            <a:xfrm>
              <a:off x="5111" y="1835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895" name="Text Box 63"/>
            <p:cNvSpPr txBox="1">
              <a:spLocks noChangeArrowheads="1"/>
            </p:cNvSpPr>
            <p:nvPr/>
          </p:nvSpPr>
          <p:spPr bwMode="auto">
            <a:xfrm>
              <a:off x="4374" y="2465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896" name="Text Box 64"/>
            <p:cNvSpPr txBox="1">
              <a:spLocks noChangeArrowheads="1"/>
            </p:cNvSpPr>
            <p:nvPr/>
          </p:nvSpPr>
          <p:spPr bwMode="auto">
            <a:xfrm>
              <a:off x="4817" y="2208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897" name="Text Box 65"/>
            <p:cNvSpPr txBox="1">
              <a:spLocks noChangeArrowheads="1"/>
            </p:cNvSpPr>
            <p:nvPr/>
          </p:nvSpPr>
          <p:spPr bwMode="auto">
            <a:xfrm>
              <a:off x="4841" y="1510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898" name="Line 66"/>
            <p:cNvSpPr>
              <a:spLocks noChangeShapeType="1"/>
            </p:cNvSpPr>
            <p:nvPr/>
          </p:nvSpPr>
          <p:spPr bwMode="auto">
            <a:xfrm>
              <a:off x="4856" y="1823"/>
              <a:ext cx="539" cy="5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20909" name="Line 77"/>
          <p:cNvSpPr>
            <a:spLocks noChangeShapeType="1"/>
          </p:cNvSpPr>
          <p:nvPr/>
        </p:nvSpPr>
        <p:spPr bwMode="auto">
          <a:xfrm flipH="1">
            <a:off x="1746250" y="2116138"/>
            <a:ext cx="855663" cy="847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0910" name="Line 78"/>
          <p:cNvSpPr>
            <a:spLocks noChangeShapeType="1"/>
          </p:cNvSpPr>
          <p:nvPr/>
        </p:nvSpPr>
        <p:spPr bwMode="auto">
          <a:xfrm flipH="1">
            <a:off x="876300" y="1276350"/>
            <a:ext cx="876300" cy="8191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20911" name="Group 79"/>
          <p:cNvGrpSpPr>
            <a:grpSpLocks/>
          </p:cNvGrpSpPr>
          <p:nvPr/>
        </p:nvGrpSpPr>
        <p:grpSpPr bwMode="auto">
          <a:xfrm>
            <a:off x="865188" y="800100"/>
            <a:ext cx="1736725" cy="2182813"/>
            <a:chOff x="4301" y="1500"/>
            <a:chExt cx="1094" cy="1375"/>
          </a:xfrm>
        </p:grpSpPr>
        <p:sp>
          <p:nvSpPr>
            <p:cNvPr id="120912" name="Text Box 80"/>
            <p:cNvSpPr txBox="1">
              <a:spLocks noChangeArrowheads="1"/>
            </p:cNvSpPr>
            <p:nvPr/>
          </p:nvSpPr>
          <p:spPr bwMode="auto">
            <a:xfrm>
              <a:off x="5279" y="1859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913" name="Arc 81"/>
            <p:cNvSpPr>
              <a:spLocks/>
            </p:cNvSpPr>
            <p:nvPr/>
          </p:nvSpPr>
          <p:spPr bwMode="auto">
            <a:xfrm>
              <a:off x="4301" y="1500"/>
              <a:ext cx="1094" cy="807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600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99"/>
                  </a:move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99"/>
                  </a:move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914" name="Line 82"/>
            <p:cNvSpPr>
              <a:spLocks noChangeShapeType="1"/>
            </p:cNvSpPr>
            <p:nvPr/>
          </p:nvSpPr>
          <p:spPr bwMode="auto">
            <a:xfrm>
              <a:off x="4856" y="1823"/>
              <a:ext cx="0" cy="10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915" name="Line 83"/>
            <p:cNvSpPr>
              <a:spLocks noChangeShapeType="1"/>
            </p:cNvSpPr>
            <p:nvPr/>
          </p:nvSpPr>
          <p:spPr bwMode="auto">
            <a:xfrm>
              <a:off x="4301" y="2343"/>
              <a:ext cx="555" cy="5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916" name="Line 84"/>
            <p:cNvSpPr>
              <a:spLocks noChangeShapeType="1"/>
            </p:cNvSpPr>
            <p:nvPr/>
          </p:nvSpPr>
          <p:spPr bwMode="auto">
            <a:xfrm>
              <a:off x="4856" y="1859"/>
              <a:ext cx="0" cy="101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917" name="Line 85"/>
            <p:cNvSpPr>
              <a:spLocks noChangeShapeType="1"/>
            </p:cNvSpPr>
            <p:nvPr/>
          </p:nvSpPr>
          <p:spPr bwMode="auto">
            <a:xfrm>
              <a:off x="4301" y="2343"/>
              <a:ext cx="555" cy="53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918" name="Text Box 86"/>
            <p:cNvSpPr txBox="1">
              <a:spLocks noChangeArrowheads="1"/>
            </p:cNvSpPr>
            <p:nvPr/>
          </p:nvSpPr>
          <p:spPr bwMode="auto">
            <a:xfrm>
              <a:off x="5111" y="1835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919" name="Text Box 87"/>
            <p:cNvSpPr txBox="1">
              <a:spLocks noChangeArrowheads="1"/>
            </p:cNvSpPr>
            <p:nvPr/>
          </p:nvSpPr>
          <p:spPr bwMode="auto">
            <a:xfrm>
              <a:off x="4374" y="2465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920" name="Text Box 88"/>
            <p:cNvSpPr txBox="1">
              <a:spLocks noChangeArrowheads="1"/>
            </p:cNvSpPr>
            <p:nvPr/>
          </p:nvSpPr>
          <p:spPr bwMode="auto">
            <a:xfrm>
              <a:off x="4817" y="2208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921" name="Text Box 89"/>
            <p:cNvSpPr txBox="1">
              <a:spLocks noChangeArrowheads="1"/>
            </p:cNvSpPr>
            <p:nvPr/>
          </p:nvSpPr>
          <p:spPr bwMode="auto">
            <a:xfrm>
              <a:off x="4841" y="1510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922" name="Line 90"/>
            <p:cNvSpPr>
              <a:spLocks noChangeShapeType="1"/>
            </p:cNvSpPr>
            <p:nvPr/>
          </p:nvSpPr>
          <p:spPr bwMode="auto">
            <a:xfrm>
              <a:off x="4856" y="1823"/>
              <a:ext cx="539" cy="5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20923" name="Group 91"/>
          <p:cNvGrpSpPr>
            <a:grpSpLocks/>
          </p:cNvGrpSpPr>
          <p:nvPr/>
        </p:nvGrpSpPr>
        <p:grpSpPr bwMode="auto">
          <a:xfrm>
            <a:off x="884238" y="781050"/>
            <a:ext cx="1744662" cy="2152650"/>
            <a:chOff x="4457" y="1572"/>
            <a:chExt cx="1099" cy="1356"/>
          </a:xfrm>
        </p:grpSpPr>
        <p:sp>
          <p:nvSpPr>
            <p:cNvPr id="120924" name="Text Box 92"/>
            <p:cNvSpPr txBox="1">
              <a:spLocks noChangeArrowheads="1"/>
            </p:cNvSpPr>
            <p:nvPr/>
          </p:nvSpPr>
          <p:spPr bwMode="auto">
            <a:xfrm>
              <a:off x="5435" y="1931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925" name="Arc 93"/>
            <p:cNvSpPr>
              <a:spLocks/>
            </p:cNvSpPr>
            <p:nvPr/>
          </p:nvSpPr>
          <p:spPr bwMode="auto">
            <a:xfrm>
              <a:off x="4457" y="1572"/>
              <a:ext cx="1094" cy="807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600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99"/>
                  </a:move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99"/>
                  </a:move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926" name="Text Box 94"/>
            <p:cNvSpPr txBox="1">
              <a:spLocks noChangeArrowheads="1"/>
            </p:cNvSpPr>
            <p:nvPr/>
          </p:nvSpPr>
          <p:spPr bwMode="auto">
            <a:xfrm>
              <a:off x="5267" y="1907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927" name="Text Box 95"/>
            <p:cNvSpPr txBox="1">
              <a:spLocks noChangeArrowheads="1"/>
            </p:cNvSpPr>
            <p:nvPr/>
          </p:nvSpPr>
          <p:spPr bwMode="auto">
            <a:xfrm>
              <a:off x="4530" y="2537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928" name="Text Box 96"/>
            <p:cNvSpPr txBox="1">
              <a:spLocks noChangeArrowheads="1"/>
            </p:cNvSpPr>
            <p:nvPr/>
          </p:nvSpPr>
          <p:spPr bwMode="auto">
            <a:xfrm>
              <a:off x="4973" y="2280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929" name="Text Box 97"/>
            <p:cNvSpPr txBox="1">
              <a:spLocks noChangeArrowheads="1"/>
            </p:cNvSpPr>
            <p:nvPr/>
          </p:nvSpPr>
          <p:spPr bwMode="auto">
            <a:xfrm>
              <a:off x="4997" y="1582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0930" name="Line 98"/>
            <p:cNvSpPr>
              <a:spLocks noChangeShapeType="1"/>
            </p:cNvSpPr>
            <p:nvPr/>
          </p:nvSpPr>
          <p:spPr bwMode="auto">
            <a:xfrm>
              <a:off x="5012" y="1895"/>
              <a:ext cx="539" cy="51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931" name="Line 99"/>
            <p:cNvSpPr>
              <a:spLocks noChangeShapeType="1"/>
            </p:cNvSpPr>
            <p:nvPr/>
          </p:nvSpPr>
          <p:spPr bwMode="auto">
            <a:xfrm flipH="1">
              <a:off x="5016" y="2352"/>
              <a:ext cx="540" cy="57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20944" name="Line 112"/>
          <p:cNvSpPr>
            <a:spLocks noChangeShapeType="1"/>
          </p:cNvSpPr>
          <p:nvPr/>
        </p:nvSpPr>
        <p:spPr bwMode="auto">
          <a:xfrm>
            <a:off x="3963988" y="1503363"/>
            <a:ext cx="914400" cy="4079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0945" name="Text Box 113"/>
          <p:cNvSpPr txBox="1">
            <a:spLocks noChangeArrowheads="1"/>
          </p:cNvSpPr>
          <p:nvPr/>
        </p:nvSpPr>
        <p:spPr bwMode="auto">
          <a:xfrm>
            <a:off x="1317625" y="1468438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1</a:t>
            </a:r>
          </a:p>
        </p:txBody>
      </p:sp>
      <p:sp>
        <p:nvSpPr>
          <p:cNvPr id="120946" name="Text Box 114"/>
          <p:cNvSpPr txBox="1">
            <a:spLocks noChangeArrowheads="1"/>
          </p:cNvSpPr>
          <p:nvPr/>
        </p:nvSpPr>
        <p:spPr bwMode="auto">
          <a:xfrm>
            <a:off x="2112963" y="240347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3</a:t>
            </a:r>
          </a:p>
        </p:txBody>
      </p:sp>
      <p:grpSp>
        <p:nvGrpSpPr>
          <p:cNvPr id="120949" name="Group 117"/>
          <p:cNvGrpSpPr>
            <a:grpSpLocks/>
          </p:cNvGrpSpPr>
          <p:nvPr/>
        </p:nvGrpSpPr>
        <p:grpSpPr bwMode="auto">
          <a:xfrm>
            <a:off x="865188" y="781050"/>
            <a:ext cx="1736725" cy="2182813"/>
            <a:chOff x="545" y="492"/>
            <a:chExt cx="1094" cy="1375"/>
          </a:xfrm>
        </p:grpSpPr>
        <p:grpSp>
          <p:nvGrpSpPr>
            <p:cNvPr id="120932" name="Group 100"/>
            <p:cNvGrpSpPr>
              <a:grpSpLocks/>
            </p:cNvGrpSpPr>
            <p:nvPr/>
          </p:nvGrpSpPr>
          <p:grpSpPr bwMode="auto">
            <a:xfrm>
              <a:off x="545" y="492"/>
              <a:ext cx="1094" cy="1375"/>
              <a:chOff x="545" y="492"/>
              <a:chExt cx="1094" cy="1375"/>
            </a:xfrm>
          </p:grpSpPr>
          <p:sp>
            <p:nvSpPr>
              <p:cNvPr id="120933" name="Text Box 101"/>
              <p:cNvSpPr txBox="1">
                <a:spLocks noChangeArrowheads="1"/>
              </p:cNvSpPr>
              <p:nvPr/>
            </p:nvSpPr>
            <p:spPr bwMode="auto">
              <a:xfrm>
                <a:off x="1523" y="851"/>
                <a:ext cx="11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endParaRPr lang="zh-CN" altLang="zh-CN"/>
              </a:p>
            </p:txBody>
          </p:sp>
          <p:sp>
            <p:nvSpPr>
              <p:cNvPr id="120934" name="Arc 102"/>
              <p:cNvSpPr>
                <a:spLocks/>
              </p:cNvSpPr>
              <p:nvPr/>
            </p:nvSpPr>
            <p:spPr bwMode="auto">
              <a:xfrm>
                <a:off x="545" y="492"/>
                <a:ext cx="1094" cy="807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935" name="Line 103"/>
              <p:cNvSpPr>
                <a:spLocks noChangeShapeType="1"/>
              </p:cNvSpPr>
              <p:nvPr/>
            </p:nvSpPr>
            <p:spPr bwMode="auto">
              <a:xfrm>
                <a:off x="1100" y="815"/>
                <a:ext cx="0" cy="105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936" name="Line 104"/>
              <p:cNvSpPr>
                <a:spLocks noChangeShapeType="1"/>
              </p:cNvSpPr>
              <p:nvPr/>
            </p:nvSpPr>
            <p:spPr bwMode="auto">
              <a:xfrm>
                <a:off x="545" y="1335"/>
                <a:ext cx="555" cy="5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937" name="Line 105"/>
              <p:cNvSpPr>
                <a:spLocks noChangeShapeType="1"/>
              </p:cNvSpPr>
              <p:nvPr/>
            </p:nvSpPr>
            <p:spPr bwMode="auto">
              <a:xfrm>
                <a:off x="1100" y="851"/>
                <a:ext cx="0" cy="101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938" name="Line 106"/>
              <p:cNvSpPr>
                <a:spLocks noChangeShapeType="1"/>
              </p:cNvSpPr>
              <p:nvPr/>
            </p:nvSpPr>
            <p:spPr bwMode="auto">
              <a:xfrm>
                <a:off x="545" y="1335"/>
                <a:ext cx="555" cy="5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939" name="Text Box 107"/>
              <p:cNvSpPr txBox="1">
                <a:spLocks noChangeArrowheads="1"/>
              </p:cNvSpPr>
              <p:nvPr/>
            </p:nvSpPr>
            <p:spPr bwMode="auto">
              <a:xfrm>
                <a:off x="1355" y="827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zh-CN"/>
                  <a:t>2</a:t>
                </a:r>
              </a:p>
            </p:txBody>
          </p:sp>
          <p:sp>
            <p:nvSpPr>
              <p:cNvPr id="120940" name="Text Box 108"/>
              <p:cNvSpPr txBox="1">
                <a:spLocks noChangeArrowheads="1"/>
              </p:cNvSpPr>
              <p:nvPr/>
            </p:nvSpPr>
            <p:spPr bwMode="auto">
              <a:xfrm>
                <a:off x="618" y="1470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/>
                  <a:t>4</a:t>
                </a:r>
              </a:p>
            </p:txBody>
          </p:sp>
          <p:sp>
            <p:nvSpPr>
              <p:cNvPr id="120941" name="Text Box 109"/>
              <p:cNvSpPr txBox="1">
                <a:spLocks noChangeArrowheads="1"/>
              </p:cNvSpPr>
              <p:nvPr/>
            </p:nvSpPr>
            <p:spPr bwMode="auto">
              <a:xfrm>
                <a:off x="1061" y="1213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/>
                  <a:t>5</a:t>
                </a:r>
              </a:p>
            </p:txBody>
          </p:sp>
          <p:sp>
            <p:nvSpPr>
              <p:cNvPr id="120942" name="Text Box 110"/>
              <p:cNvSpPr txBox="1">
                <a:spLocks noChangeArrowheads="1"/>
              </p:cNvSpPr>
              <p:nvPr/>
            </p:nvSpPr>
            <p:spPr bwMode="auto">
              <a:xfrm>
                <a:off x="1085" y="515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/>
                  <a:t>6</a:t>
                </a:r>
              </a:p>
            </p:txBody>
          </p:sp>
          <p:sp>
            <p:nvSpPr>
              <p:cNvPr id="120943" name="Line 111"/>
              <p:cNvSpPr>
                <a:spLocks noChangeShapeType="1"/>
              </p:cNvSpPr>
              <p:nvPr/>
            </p:nvSpPr>
            <p:spPr bwMode="auto">
              <a:xfrm>
                <a:off x="1100" y="815"/>
                <a:ext cx="539" cy="51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20947" name="Line 115"/>
            <p:cNvSpPr>
              <a:spLocks noChangeShapeType="1"/>
            </p:cNvSpPr>
            <p:nvPr/>
          </p:nvSpPr>
          <p:spPr bwMode="auto">
            <a:xfrm>
              <a:off x="1104" y="816"/>
              <a:ext cx="0" cy="100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08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0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120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1208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120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0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0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20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120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120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120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 build="p" autoUpdateAnimBg="0"/>
      <p:bldP spid="120840" grpId="0" build="p" autoUpdateAnimBg="0" advAuto="0"/>
      <p:bldP spid="120841" grpId="0" build="p" autoUpdateAnimBg="0"/>
      <p:bldP spid="120866" grpId="0" build="p" autoUpdateAnimBg="0"/>
      <p:bldP spid="12094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Line 2"/>
          <p:cNvSpPr>
            <a:spLocks noChangeShapeType="1"/>
          </p:cNvSpPr>
          <p:nvPr/>
        </p:nvSpPr>
        <p:spPr bwMode="auto">
          <a:xfrm>
            <a:off x="1879600" y="349250"/>
            <a:ext cx="900113" cy="4619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1859" name="Line 3"/>
          <p:cNvSpPr>
            <a:spLocks noChangeShapeType="1"/>
          </p:cNvSpPr>
          <p:nvPr/>
        </p:nvSpPr>
        <p:spPr bwMode="auto">
          <a:xfrm>
            <a:off x="1106488" y="811213"/>
            <a:ext cx="0" cy="10398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1860" name="Line 4"/>
          <p:cNvSpPr>
            <a:spLocks noChangeShapeType="1"/>
          </p:cNvSpPr>
          <p:nvPr/>
        </p:nvSpPr>
        <p:spPr bwMode="auto">
          <a:xfrm>
            <a:off x="1106488" y="1851025"/>
            <a:ext cx="16049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1861" name="Line 5"/>
          <p:cNvSpPr>
            <a:spLocks noChangeShapeType="1"/>
          </p:cNvSpPr>
          <p:nvPr/>
        </p:nvSpPr>
        <p:spPr bwMode="auto">
          <a:xfrm>
            <a:off x="2711450" y="811213"/>
            <a:ext cx="0" cy="103981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1862" name="Line 6"/>
          <p:cNvSpPr>
            <a:spLocks noChangeShapeType="1"/>
          </p:cNvSpPr>
          <p:nvPr/>
        </p:nvSpPr>
        <p:spPr bwMode="auto">
          <a:xfrm flipH="1">
            <a:off x="1930400" y="1851025"/>
            <a:ext cx="781050" cy="5572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1863" name="Text Box 7"/>
          <p:cNvSpPr txBox="1">
            <a:spLocks noChangeArrowheads="1"/>
          </p:cNvSpPr>
          <p:nvPr/>
        </p:nvSpPr>
        <p:spPr bwMode="auto">
          <a:xfrm>
            <a:off x="1220788" y="315913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1</a:t>
            </a:r>
          </a:p>
        </p:txBody>
      </p:sp>
      <p:sp>
        <p:nvSpPr>
          <p:cNvPr id="121864" name="Text Box 8"/>
          <p:cNvSpPr txBox="1">
            <a:spLocks noChangeArrowheads="1"/>
          </p:cNvSpPr>
          <p:nvPr/>
        </p:nvSpPr>
        <p:spPr bwMode="auto">
          <a:xfrm>
            <a:off x="1790700" y="4889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2</a:t>
            </a:r>
          </a:p>
        </p:txBody>
      </p:sp>
      <p:sp>
        <p:nvSpPr>
          <p:cNvPr id="121865" name="Text Box 9"/>
          <p:cNvSpPr txBox="1">
            <a:spLocks noChangeArrowheads="1"/>
          </p:cNvSpPr>
          <p:nvPr/>
        </p:nvSpPr>
        <p:spPr bwMode="auto">
          <a:xfrm>
            <a:off x="2386013" y="3492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5</a:t>
            </a:r>
          </a:p>
        </p:txBody>
      </p:sp>
      <p:sp>
        <p:nvSpPr>
          <p:cNvPr id="121866" name="Text Box 10"/>
          <p:cNvSpPr txBox="1">
            <a:spLocks noChangeArrowheads="1"/>
          </p:cNvSpPr>
          <p:nvPr/>
        </p:nvSpPr>
        <p:spPr bwMode="auto">
          <a:xfrm>
            <a:off x="2386013" y="1039813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3</a:t>
            </a:r>
          </a:p>
        </p:txBody>
      </p:sp>
      <p:sp>
        <p:nvSpPr>
          <p:cNvPr id="121867" name="Text Box 11"/>
          <p:cNvSpPr txBox="1">
            <a:spLocks noChangeArrowheads="1"/>
          </p:cNvSpPr>
          <p:nvPr/>
        </p:nvSpPr>
        <p:spPr bwMode="auto">
          <a:xfrm>
            <a:off x="1131888" y="1150938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6</a:t>
            </a:r>
          </a:p>
        </p:txBody>
      </p:sp>
      <p:sp>
        <p:nvSpPr>
          <p:cNvPr id="121868" name="Text Box 12"/>
          <p:cNvSpPr txBox="1">
            <a:spLocks noChangeArrowheads="1"/>
          </p:cNvSpPr>
          <p:nvPr/>
        </p:nvSpPr>
        <p:spPr bwMode="auto">
          <a:xfrm>
            <a:off x="1790700" y="152717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4</a:t>
            </a:r>
          </a:p>
        </p:txBody>
      </p:sp>
      <p:sp>
        <p:nvSpPr>
          <p:cNvPr id="121869" name="Text Box 13"/>
          <p:cNvSpPr txBox="1">
            <a:spLocks noChangeArrowheads="1"/>
          </p:cNvSpPr>
          <p:nvPr/>
        </p:nvSpPr>
        <p:spPr bwMode="auto">
          <a:xfrm>
            <a:off x="1370013" y="208597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7</a:t>
            </a:r>
          </a:p>
        </p:txBody>
      </p:sp>
      <p:sp>
        <p:nvSpPr>
          <p:cNvPr id="121870" name="Text Box 14"/>
          <p:cNvSpPr txBox="1">
            <a:spLocks noChangeArrowheads="1"/>
          </p:cNvSpPr>
          <p:nvPr/>
        </p:nvSpPr>
        <p:spPr bwMode="auto">
          <a:xfrm>
            <a:off x="2146300" y="2084388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8</a:t>
            </a:r>
          </a:p>
        </p:txBody>
      </p:sp>
      <p:sp>
        <p:nvSpPr>
          <p:cNvPr id="121871" name="Text Box 15"/>
          <p:cNvSpPr txBox="1">
            <a:spLocks noChangeArrowheads="1"/>
          </p:cNvSpPr>
          <p:nvPr/>
        </p:nvSpPr>
        <p:spPr bwMode="auto">
          <a:xfrm>
            <a:off x="3286125" y="350838"/>
            <a:ext cx="17240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{1,2,3,4}</a:t>
            </a:r>
          </a:p>
          <a:p>
            <a:pPr algn="l" eaLnBrk="1" hangingPunct="1"/>
            <a:r>
              <a:rPr lang="zh-CN" altLang="en-US"/>
              <a:t>是否割集？</a:t>
            </a:r>
          </a:p>
        </p:txBody>
      </p:sp>
      <p:grpSp>
        <p:nvGrpSpPr>
          <p:cNvPr id="121872" name="Group 16"/>
          <p:cNvGrpSpPr>
            <a:grpSpLocks/>
          </p:cNvGrpSpPr>
          <p:nvPr/>
        </p:nvGrpSpPr>
        <p:grpSpPr bwMode="auto">
          <a:xfrm>
            <a:off x="5969000" y="350838"/>
            <a:ext cx="1643063" cy="2192337"/>
            <a:chOff x="3802" y="2832"/>
            <a:chExt cx="1079" cy="1456"/>
          </a:xfrm>
        </p:grpSpPr>
        <p:grpSp>
          <p:nvGrpSpPr>
            <p:cNvPr id="121873" name="Group 17"/>
            <p:cNvGrpSpPr>
              <a:grpSpLocks/>
            </p:cNvGrpSpPr>
            <p:nvPr/>
          </p:nvGrpSpPr>
          <p:grpSpPr bwMode="auto">
            <a:xfrm>
              <a:off x="3802" y="2832"/>
              <a:ext cx="1079" cy="1456"/>
              <a:chOff x="2244" y="2832"/>
              <a:chExt cx="1079" cy="1456"/>
            </a:xfrm>
          </p:grpSpPr>
          <p:sp>
            <p:nvSpPr>
              <p:cNvPr id="121874" name="Line 18"/>
              <p:cNvSpPr>
                <a:spLocks noChangeShapeType="1"/>
              </p:cNvSpPr>
              <p:nvPr/>
            </p:nvSpPr>
            <p:spPr bwMode="auto">
              <a:xfrm>
                <a:off x="2743" y="2832"/>
                <a:ext cx="580" cy="30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1875" name="Line 19"/>
              <p:cNvSpPr>
                <a:spLocks noChangeShapeType="1"/>
              </p:cNvSpPr>
              <p:nvPr/>
            </p:nvSpPr>
            <p:spPr bwMode="auto">
              <a:xfrm>
                <a:off x="2244" y="3139"/>
                <a:ext cx="0" cy="68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1876" name="Line 20"/>
              <p:cNvSpPr>
                <a:spLocks noChangeShapeType="1"/>
              </p:cNvSpPr>
              <p:nvPr/>
            </p:nvSpPr>
            <p:spPr bwMode="auto">
              <a:xfrm>
                <a:off x="2244" y="3828"/>
                <a:ext cx="499" cy="3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1877" name="Line 21"/>
              <p:cNvSpPr>
                <a:spLocks noChangeShapeType="1"/>
              </p:cNvSpPr>
              <p:nvPr/>
            </p:nvSpPr>
            <p:spPr bwMode="auto">
              <a:xfrm flipH="1">
                <a:off x="2775" y="3828"/>
                <a:ext cx="504" cy="3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1878" name="Text Box 22"/>
              <p:cNvSpPr txBox="1">
                <a:spLocks noChangeArrowheads="1"/>
              </p:cNvSpPr>
              <p:nvPr/>
            </p:nvSpPr>
            <p:spPr bwMode="auto">
              <a:xfrm>
                <a:off x="3069" y="2832"/>
                <a:ext cx="221" cy="3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/>
                  <a:t>5</a:t>
                </a:r>
              </a:p>
            </p:txBody>
          </p:sp>
          <p:sp>
            <p:nvSpPr>
              <p:cNvPr id="121879" name="Text Box 23"/>
              <p:cNvSpPr txBox="1">
                <a:spLocks noChangeArrowheads="1"/>
              </p:cNvSpPr>
              <p:nvPr/>
            </p:nvSpPr>
            <p:spPr bwMode="auto">
              <a:xfrm>
                <a:off x="2414" y="3984"/>
                <a:ext cx="221" cy="3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/>
                  <a:t>7</a:t>
                </a:r>
              </a:p>
            </p:txBody>
          </p:sp>
          <p:sp>
            <p:nvSpPr>
              <p:cNvPr id="121880" name="Text Box 24"/>
              <p:cNvSpPr txBox="1">
                <a:spLocks noChangeArrowheads="1"/>
              </p:cNvSpPr>
              <p:nvPr/>
            </p:nvSpPr>
            <p:spPr bwMode="auto">
              <a:xfrm>
                <a:off x="2915" y="3984"/>
                <a:ext cx="221" cy="3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/>
                  <a:t>8</a:t>
                </a:r>
              </a:p>
            </p:txBody>
          </p:sp>
        </p:grpSp>
        <p:sp>
          <p:nvSpPr>
            <p:cNvPr id="121881" name="Text Box 25"/>
            <p:cNvSpPr txBox="1">
              <a:spLocks noChangeArrowheads="1"/>
            </p:cNvSpPr>
            <p:nvPr/>
          </p:nvSpPr>
          <p:spPr bwMode="auto">
            <a:xfrm>
              <a:off x="3802" y="3364"/>
              <a:ext cx="221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</a:p>
          </p:txBody>
        </p:sp>
      </p:grpSp>
      <p:sp>
        <p:nvSpPr>
          <p:cNvPr id="121882" name="Text Box 26"/>
          <p:cNvSpPr txBox="1">
            <a:spLocks noChangeArrowheads="1"/>
          </p:cNvSpPr>
          <p:nvPr/>
        </p:nvSpPr>
        <p:spPr bwMode="auto">
          <a:xfrm>
            <a:off x="381000" y="2636838"/>
            <a:ext cx="3571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找割集方法：作封闭曲面</a:t>
            </a:r>
          </a:p>
        </p:txBody>
      </p:sp>
      <p:grpSp>
        <p:nvGrpSpPr>
          <p:cNvPr id="121883" name="Group 27"/>
          <p:cNvGrpSpPr>
            <a:grpSpLocks/>
          </p:cNvGrpSpPr>
          <p:nvPr/>
        </p:nvGrpSpPr>
        <p:grpSpPr bwMode="auto">
          <a:xfrm>
            <a:off x="1223963" y="3252788"/>
            <a:ext cx="1739900" cy="2127250"/>
            <a:chOff x="430" y="460"/>
            <a:chExt cx="1096" cy="1340"/>
          </a:xfrm>
        </p:grpSpPr>
        <p:sp>
          <p:nvSpPr>
            <p:cNvPr id="121884" name="Text Box 28"/>
            <p:cNvSpPr txBox="1">
              <a:spLocks noChangeArrowheads="1"/>
            </p:cNvSpPr>
            <p:nvPr/>
          </p:nvSpPr>
          <p:spPr bwMode="auto">
            <a:xfrm>
              <a:off x="1410" y="784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endParaRPr lang="zh-CN" altLang="zh-CN"/>
            </a:p>
          </p:txBody>
        </p:sp>
        <p:sp>
          <p:nvSpPr>
            <p:cNvPr id="121885" name="AutoShape 29"/>
            <p:cNvSpPr>
              <a:spLocks noChangeArrowheads="1"/>
            </p:cNvSpPr>
            <p:nvPr/>
          </p:nvSpPr>
          <p:spPr bwMode="auto">
            <a:xfrm>
              <a:off x="430" y="748"/>
              <a:ext cx="1096" cy="1052"/>
            </a:xfrm>
            <a:prstGeom prst="diamond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zh-CN"/>
            </a:p>
          </p:txBody>
        </p:sp>
        <p:sp>
          <p:nvSpPr>
            <p:cNvPr id="121886" name="Arc 30"/>
            <p:cNvSpPr>
              <a:spLocks/>
            </p:cNvSpPr>
            <p:nvPr/>
          </p:nvSpPr>
          <p:spPr bwMode="auto">
            <a:xfrm>
              <a:off x="432" y="461"/>
              <a:ext cx="1094" cy="807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600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99"/>
                  </a:move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99"/>
                  </a:move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1887" name="Line 31"/>
            <p:cNvSpPr>
              <a:spLocks noChangeShapeType="1"/>
            </p:cNvSpPr>
            <p:nvPr/>
          </p:nvSpPr>
          <p:spPr bwMode="auto">
            <a:xfrm>
              <a:off x="987" y="748"/>
              <a:ext cx="0" cy="10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1888" name="Line 32"/>
            <p:cNvSpPr>
              <a:spLocks noChangeShapeType="1"/>
            </p:cNvSpPr>
            <p:nvPr/>
          </p:nvSpPr>
          <p:spPr bwMode="auto">
            <a:xfrm>
              <a:off x="432" y="1268"/>
              <a:ext cx="555" cy="5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1889" name="Line 33"/>
            <p:cNvSpPr>
              <a:spLocks noChangeShapeType="1"/>
            </p:cNvSpPr>
            <p:nvPr/>
          </p:nvSpPr>
          <p:spPr bwMode="auto">
            <a:xfrm flipH="1">
              <a:off x="987" y="1266"/>
              <a:ext cx="539" cy="5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1890" name="Line 34"/>
            <p:cNvSpPr>
              <a:spLocks noChangeShapeType="1"/>
            </p:cNvSpPr>
            <p:nvPr/>
          </p:nvSpPr>
          <p:spPr bwMode="auto">
            <a:xfrm>
              <a:off x="987" y="784"/>
              <a:ext cx="0" cy="101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1891" name="Line 35"/>
            <p:cNvSpPr>
              <a:spLocks noChangeShapeType="1"/>
            </p:cNvSpPr>
            <p:nvPr/>
          </p:nvSpPr>
          <p:spPr bwMode="auto">
            <a:xfrm>
              <a:off x="432" y="1268"/>
              <a:ext cx="555" cy="53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1892" name="Text Box 36"/>
            <p:cNvSpPr txBox="1">
              <a:spLocks noChangeArrowheads="1"/>
            </p:cNvSpPr>
            <p:nvPr/>
          </p:nvSpPr>
          <p:spPr bwMode="auto">
            <a:xfrm>
              <a:off x="717" y="858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1</a:t>
              </a:r>
            </a:p>
          </p:txBody>
        </p:sp>
        <p:sp>
          <p:nvSpPr>
            <p:cNvPr id="121893" name="Text Box 37"/>
            <p:cNvSpPr txBox="1">
              <a:spLocks noChangeArrowheads="1"/>
            </p:cNvSpPr>
            <p:nvPr/>
          </p:nvSpPr>
          <p:spPr bwMode="auto">
            <a:xfrm>
              <a:off x="1218" y="784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</a:p>
          </p:txBody>
        </p:sp>
        <p:sp>
          <p:nvSpPr>
            <p:cNvPr id="121894" name="Text Box 38"/>
            <p:cNvSpPr txBox="1">
              <a:spLocks noChangeArrowheads="1"/>
            </p:cNvSpPr>
            <p:nvPr/>
          </p:nvSpPr>
          <p:spPr bwMode="auto">
            <a:xfrm>
              <a:off x="1218" y="1447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3</a:t>
              </a:r>
            </a:p>
          </p:txBody>
        </p:sp>
        <p:sp>
          <p:nvSpPr>
            <p:cNvPr id="121895" name="Text Box 39"/>
            <p:cNvSpPr txBox="1">
              <a:spLocks noChangeArrowheads="1"/>
            </p:cNvSpPr>
            <p:nvPr/>
          </p:nvSpPr>
          <p:spPr bwMode="auto">
            <a:xfrm>
              <a:off x="505" y="1403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4</a:t>
              </a:r>
            </a:p>
          </p:txBody>
        </p:sp>
        <p:sp>
          <p:nvSpPr>
            <p:cNvPr id="121896" name="Text Box 40"/>
            <p:cNvSpPr txBox="1">
              <a:spLocks noChangeArrowheads="1"/>
            </p:cNvSpPr>
            <p:nvPr/>
          </p:nvSpPr>
          <p:spPr bwMode="auto">
            <a:xfrm>
              <a:off x="948" y="114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5</a:t>
              </a:r>
            </a:p>
          </p:txBody>
        </p:sp>
        <p:sp>
          <p:nvSpPr>
            <p:cNvPr id="121897" name="Text Box 41"/>
            <p:cNvSpPr txBox="1">
              <a:spLocks noChangeArrowheads="1"/>
            </p:cNvSpPr>
            <p:nvPr/>
          </p:nvSpPr>
          <p:spPr bwMode="auto">
            <a:xfrm>
              <a:off x="948" y="460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</a:p>
          </p:txBody>
        </p:sp>
        <p:sp>
          <p:nvSpPr>
            <p:cNvPr id="121898" name="Line 42"/>
            <p:cNvSpPr>
              <a:spLocks noChangeShapeType="1"/>
            </p:cNvSpPr>
            <p:nvPr/>
          </p:nvSpPr>
          <p:spPr bwMode="auto">
            <a:xfrm>
              <a:off x="987" y="748"/>
              <a:ext cx="539" cy="51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21899" name="Arc 43"/>
          <p:cNvSpPr>
            <a:spLocks/>
          </p:cNvSpPr>
          <p:nvPr/>
        </p:nvSpPr>
        <p:spPr bwMode="auto">
          <a:xfrm flipH="1">
            <a:off x="2811463" y="4065588"/>
            <a:ext cx="304800" cy="733425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73 w 43200"/>
              <a:gd name="T1" fmla="*/ 6280 h 43200"/>
              <a:gd name="T2" fmla="*/ 3709 w 43200"/>
              <a:gd name="T3" fmla="*/ 9498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6373" y="6280"/>
                </a:moveTo>
                <a:cubicBezTo>
                  <a:pt x="10420" y="2257"/>
                  <a:pt x="15894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17286"/>
                  <a:pt x="1291" y="13071"/>
                  <a:pt x="3708" y="9497"/>
                </a:cubicBezTo>
              </a:path>
              <a:path w="43200" h="43200" stroke="0" extrusionOk="0">
                <a:moveTo>
                  <a:pt x="6373" y="6280"/>
                </a:moveTo>
                <a:cubicBezTo>
                  <a:pt x="10420" y="2257"/>
                  <a:pt x="15894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17286"/>
                  <a:pt x="1291" y="13071"/>
                  <a:pt x="3708" y="9497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1900" name="Arc 44"/>
          <p:cNvSpPr>
            <a:spLocks/>
          </p:cNvSpPr>
          <p:nvPr/>
        </p:nvSpPr>
        <p:spPr bwMode="auto">
          <a:xfrm>
            <a:off x="869950" y="4129088"/>
            <a:ext cx="1811338" cy="142716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43200"/>
              <a:gd name="T1" fmla="*/ 0 h 43200"/>
              <a:gd name="T2" fmla="*/ 20528 w 43200"/>
              <a:gd name="T3" fmla="*/ 27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21600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10087"/>
                  <a:pt x="9029" y="597"/>
                  <a:pt x="20527" y="26"/>
                </a:cubicBezTo>
              </a:path>
              <a:path w="43200" h="43200" stroke="0" extrusionOk="0">
                <a:moveTo>
                  <a:pt x="21600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10087"/>
                  <a:pt x="9029" y="597"/>
                  <a:pt x="20527" y="26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1901" name="Text Box 45"/>
          <p:cNvSpPr txBox="1">
            <a:spLocks noChangeArrowheads="1"/>
          </p:cNvSpPr>
          <p:nvPr/>
        </p:nvSpPr>
        <p:spPr bwMode="auto">
          <a:xfrm>
            <a:off x="3321050" y="3427413"/>
            <a:ext cx="2178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{1,3,5,6}</a:t>
            </a:r>
            <a:r>
              <a:rPr lang="zh-CN" altLang="en-US"/>
              <a:t>为割集</a:t>
            </a:r>
          </a:p>
        </p:txBody>
      </p:sp>
      <p:sp>
        <p:nvSpPr>
          <p:cNvPr id="121902" name="Text Box 46"/>
          <p:cNvSpPr txBox="1">
            <a:spLocks noChangeArrowheads="1"/>
          </p:cNvSpPr>
          <p:nvPr/>
        </p:nvSpPr>
        <p:spPr bwMode="auto">
          <a:xfrm>
            <a:off x="3587750" y="4057650"/>
            <a:ext cx="1949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{2,3,6}</a:t>
            </a:r>
            <a:r>
              <a:rPr lang="zh-CN" altLang="en-US"/>
              <a:t>为割集</a:t>
            </a:r>
          </a:p>
        </p:txBody>
      </p:sp>
      <p:sp>
        <p:nvSpPr>
          <p:cNvPr id="121903" name="Text Box 47"/>
          <p:cNvSpPr txBox="1">
            <a:spLocks noChangeArrowheads="1"/>
          </p:cNvSpPr>
          <p:nvPr/>
        </p:nvSpPr>
        <p:spPr bwMode="auto">
          <a:xfrm>
            <a:off x="2811463" y="5276850"/>
            <a:ext cx="3263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FF3300"/>
                </a:solidFill>
              </a:rPr>
              <a:t>连支集合不能构成割集</a:t>
            </a:r>
            <a:endParaRPr lang="zh-CN" altLang="en-US"/>
          </a:p>
        </p:txBody>
      </p:sp>
      <p:sp>
        <p:nvSpPr>
          <p:cNvPr id="121904" name="Text Box 48"/>
          <p:cNvSpPr txBox="1">
            <a:spLocks noChangeArrowheads="1"/>
          </p:cNvSpPr>
          <p:nvPr/>
        </p:nvSpPr>
        <p:spPr bwMode="auto">
          <a:xfrm>
            <a:off x="6305550" y="3402013"/>
            <a:ext cx="19272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基本割集</a:t>
            </a:r>
          </a:p>
          <a:p>
            <a:pPr algn="l" eaLnBrk="1" hangingPunct="1"/>
            <a:r>
              <a:rPr lang="en-US" altLang="zh-CN"/>
              <a:t>(</a:t>
            </a:r>
            <a:r>
              <a:rPr lang="zh-CN" altLang="en-US"/>
              <a:t>单树支割集</a:t>
            </a:r>
            <a:r>
              <a:rPr lang="en-US" altLang="zh-CN"/>
              <a:t>)</a:t>
            </a:r>
          </a:p>
        </p:txBody>
      </p:sp>
      <p:sp>
        <p:nvSpPr>
          <p:cNvPr id="121905" name="Text Box 49"/>
          <p:cNvSpPr txBox="1">
            <a:spLocks noChangeArrowheads="1"/>
          </p:cNvSpPr>
          <p:nvPr/>
        </p:nvSpPr>
        <p:spPr bwMode="auto">
          <a:xfrm>
            <a:off x="5969000" y="4749800"/>
            <a:ext cx="2524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基本割集数</a:t>
            </a:r>
            <a:r>
              <a:rPr lang="en-US" altLang="zh-CN"/>
              <a:t>=(n-1)</a:t>
            </a:r>
          </a:p>
        </p:txBody>
      </p:sp>
      <p:sp>
        <p:nvSpPr>
          <p:cNvPr id="121906" name="Text Box 50"/>
          <p:cNvSpPr txBox="1">
            <a:spLocks noChangeArrowheads="1"/>
          </p:cNvSpPr>
          <p:nvPr/>
        </p:nvSpPr>
        <p:spPr bwMode="auto">
          <a:xfrm>
            <a:off x="3463925" y="4610100"/>
            <a:ext cx="2178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zh-CN"/>
              <a:t>{2,4,5,6}</a:t>
            </a:r>
            <a:r>
              <a:rPr lang="zh-CN" altLang="en-US"/>
              <a:t>为割集</a:t>
            </a:r>
          </a:p>
        </p:txBody>
      </p:sp>
      <p:sp>
        <p:nvSpPr>
          <p:cNvPr id="121907" name="Line 51"/>
          <p:cNvSpPr>
            <a:spLocks noChangeShapeType="1"/>
          </p:cNvSpPr>
          <p:nvPr/>
        </p:nvSpPr>
        <p:spPr bwMode="auto">
          <a:xfrm flipH="1">
            <a:off x="1106488" y="349250"/>
            <a:ext cx="773112" cy="4619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1908" name="Line 52"/>
          <p:cNvSpPr>
            <a:spLocks noChangeShapeType="1"/>
          </p:cNvSpPr>
          <p:nvPr/>
        </p:nvSpPr>
        <p:spPr bwMode="auto">
          <a:xfrm>
            <a:off x="1106488" y="1851025"/>
            <a:ext cx="773112" cy="5572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1909" name="Line 53"/>
          <p:cNvSpPr>
            <a:spLocks noChangeShapeType="1"/>
          </p:cNvSpPr>
          <p:nvPr/>
        </p:nvSpPr>
        <p:spPr bwMode="auto">
          <a:xfrm>
            <a:off x="1106488" y="811213"/>
            <a:ext cx="16049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1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18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121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21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219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1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121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1218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121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1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500"/>
                                        <p:tgtEl>
                                          <p:spTgt spid="121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500"/>
                                        <p:tgtEl>
                                          <p:spTgt spid="121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8" dur="500"/>
                                        <p:tgtEl>
                                          <p:spTgt spid="1219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1219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71" grpId="0" build="p" autoUpdateAnimBg="0"/>
      <p:bldP spid="121882" grpId="0" build="p" autoUpdateAnimBg="0"/>
      <p:bldP spid="121899" grpId="0" animBg="1"/>
      <p:bldP spid="121900" grpId="0" animBg="1"/>
      <p:bldP spid="121901" grpId="0" build="p" autoUpdateAnimBg="0"/>
      <p:bldP spid="121902" grpId="0" build="p" autoUpdateAnimBg="0"/>
      <p:bldP spid="121903" grpId="0" build="p" autoUpdateAnimBg="0"/>
      <p:bldP spid="121904" grpId="0" build="p" autoUpdateAnimBg="0"/>
      <p:bldP spid="121905" grpId="0" build="p" autoUpdateAnimBg="0" advAuto="0"/>
      <p:bldP spid="121906" grpId="0" build="p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2209800" y="533400"/>
            <a:ext cx="482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800">
                <a:solidFill>
                  <a:srgbClr val="000099"/>
                </a:solidFill>
              </a:rPr>
              <a:t>3. 6  </a:t>
            </a:r>
            <a:r>
              <a:rPr lang="zh-CN" altLang="en-US" sz="2800">
                <a:solidFill>
                  <a:srgbClr val="000099"/>
                </a:solidFill>
              </a:rPr>
              <a:t>电路的计算机辅助分析法</a:t>
            </a:r>
          </a:p>
        </p:txBody>
      </p:sp>
      <p:sp>
        <p:nvSpPr>
          <p:cNvPr id="122883" name="Rectangle 3"/>
          <p:cNvSpPr>
            <a:spLocks noChangeArrowheads="1"/>
          </p:cNvSpPr>
          <p:nvPr/>
        </p:nvSpPr>
        <p:spPr bwMode="auto">
          <a:xfrm>
            <a:off x="838200" y="1143000"/>
            <a:ext cx="1636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关联矩阵</a:t>
            </a:r>
            <a:r>
              <a:rPr lang="en-US" altLang="zh-CN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1143000" y="1600200"/>
            <a:ext cx="5381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用矩阵形式描述</a:t>
            </a:r>
            <a:r>
              <a:rPr lang="zh-CN" altLang="en-US">
                <a:solidFill>
                  <a:schemeClr val="accent2"/>
                </a:solidFill>
              </a:rPr>
              <a:t>节点</a:t>
            </a:r>
            <a:r>
              <a:rPr lang="zh-CN" altLang="en-US"/>
              <a:t>和</a:t>
            </a:r>
            <a:r>
              <a:rPr lang="zh-CN" altLang="en-US">
                <a:solidFill>
                  <a:schemeClr val="accent2"/>
                </a:solidFill>
              </a:rPr>
              <a:t>支路</a:t>
            </a:r>
            <a:r>
              <a:rPr lang="zh-CN" altLang="en-US"/>
              <a:t>的关联性质</a:t>
            </a:r>
          </a:p>
        </p:txBody>
      </p:sp>
      <p:grpSp>
        <p:nvGrpSpPr>
          <p:cNvPr id="122885" name="Group 5"/>
          <p:cNvGrpSpPr>
            <a:grpSpLocks/>
          </p:cNvGrpSpPr>
          <p:nvPr/>
        </p:nvGrpSpPr>
        <p:grpSpPr bwMode="auto">
          <a:xfrm>
            <a:off x="838200" y="4114800"/>
            <a:ext cx="819150" cy="914400"/>
            <a:chOff x="528" y="2592"/>
            <a:chExt cx="516" cy="576"/>
          </a:xfrm>
        </p:grpSpPr>
        <p:sp>
          <p:nvSpPr>
            <p:cNvPr id="122886" name="Text Box 6"/>
            <p:cNvSpPr txBox="1">
              <a:spLocks noChangeArrowheads="1"/>
            </p:cNvSpPr>
            <p:nvPr/>
          </p:nvSpPr>
          <p:spPr bwMode="auto">
            <a:xfrm>
              <a:off x="528" y="2688"/>
              <a:ext cx="2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i="1"/>
                <a:t>a</a:t>
              </a:r>
              <a:r>
                <a:rPr lang="en-US" altLang="zh-CN" i="1" baseline="-25000"/>
                <a:t>ij</a:t>
              </a:r>
              <a:endParaRPr lang="en-US" altLang="zh-CN"/>
            </a:p>
          </p:txBody>
        </p:sp>
        <p:sp>
          <p:nvSpPr>
            <p:cNvPr id="122887" name="AutoShape 7"/>
            <p:cNvSpPr>
              <a:spLocks/>
            </p:cNvSpPr>
            <p:nvPr/>
          </p:nvSpPr>
          <p:spPr bwMode="auto">
            <a:xfrm>
              <a:off x="863" y="2592"/>
              <a:ext cx="181" cy="576"/>
            </a:xfrm>
            <a:prstGeom prst="leftBrace">
              <a:avLst>
                <a:gd name="adj1" fmla="val 26519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22888" name="Text Box 8"/>
          <p:cNvSpPr txBox="1">
            <a:spLocks noChangeArrowheads="1"/>
          </p:cNvSpPr>
          <p:nvPr/>
        </p:nvSpPr>
        <p:spPr bwMode="auto">
          <a:xfrm>
            <a:off x="1676400" y="3733800"/>
            <a:ext cx="464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 i="1"/>
              <a:t>a</a:t>
            </a:r>
            <a:r>
              <a:rPr lang="en-US" altLang="zh-CN" i="1" baseline="-25000"/>
              <a:t>ij </a:t>
            </a:r>
            <a:r>
              <a:rPr lang="en-US" altLang="zh-CN"/>
              <a:t>= 1         </a:t>
            </a:r>
            <a:r>
              <a:rPr lang="zh-CN" altLang="zh-CN"/>
              <a:t>有向</a:t>
            </a:r>
            <a:r>
              <a:rPr lang="zh-CN" altLang="en-US"/>
              <a:t>支路 </a:t>
            </a:r>
            <a:r>
              <a:rPr lang="en-US" altLang="zh-CN" i="1"/>
              <a:t>j</a:t>
            </a:r>
            <a:r>
              <a:rPr lang="en-US" altLang="zh-CN"/>
              <a:t> </a:t>
            </a:r>
            <a:r>
              <a:rPr lang="zh-CN" altLang="en-US">
                <a:solidFill>
                  <a:schemeClr val="accent2"/>
                </a:solidFill>
              </a:rPr>
              <a:t>背离</a:t>
            </a:r>
            <a:r>
              <a:rPr lang="zh-CN" altLang="en-US"/>
              <a:t> </a:t>
            </a:r>
            <a:r>
              <a:rPr lang="en-US" altLang="zh-CN" i="1"/>
              <a:t>i </a:t>
            </a:r>
            <a:r>
              <a:rPr lang="zh-CN" altLang="en-US"/>
              <a:t>节点</a:t>
            </a:r>
          </a:p>
        </p:txBody>
      </p:sp>
      <p:sp>
        <p:nvSpPr>
          <p:cNvPr id="122889" name="Text Box 9"/>
          <p:cNvSpPr txBox="1">
            <a:spLocks noChangeArrowheads="1"/>
          </p:cNvSpPr>
          <p:nvPr/>
        </p:nvSpPr>
        <p:spPr bwMode="auto">
          <a:xfrm>
            <a:off x="1676400" y="4191000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 i="1"/>
              <a:t>a</a:t>
            </a:r>
            <a:r>
              <a:rPr lang="en-US" altLang="zh-CN" i="1" baseline="-25000"/>
              <a:t>ij</a:t>
            </a:r>
            <a:r>
              <a:rPr lang="en-US" altLang="zh-CN"/>
              <a:t>= -1          </a:t>
            </a:r>
            <a:r>
              <a:rPr lang="zh-CN" altLang="zh-CN"/>
              <a:t>有向</a:t>
            </a:r>
            <a:r>
              <a:rPr lang="zh-CN" altLang="en-US"/>
              <a:t>支路 </a:t>
            </a:r>
            <a:r>
              <a:rPr lang="en-US" altLang="zh-CN" i="1"/>
              <a:t>j </a:t>
            </a:r>
            <a:r>
              <a:rPr lang="zh-CN" altLang="en-US">
                <a:solidFill>
                  <a:schemeClr val="accent2"/>
                </a:solidFill>
              </a:rPr>
              <a:t>指向</a:t>
            </a:r>
            <a:r>
              <a:rPr lang="zh-CN" altLang="en-US"/>
              <a:t> </a:t>
            </a:r>
            <a:r>
              <a:rPr lang="en-US" altLang="zh-CN" i="1"/>
              <a:t>i </a:t>
            </a:r>
            <a:r>
              <a:rPr lang="zh-CN" altLang="en-US"/>
              <a:t>节点</a:t>
            </a:r>
          </a:p>
        </p:txBody>
      </p:sp>
      <p:sp>
        <p:nvSpPr>
          <p:cNvPr id="122890" name="Text Box 10"/>
          <p:cNvSpPr txBox="1">
            <a:spLocks noChangeArrowheads="1"/>
          </p:cNvSpPr>
          <p:nvPr/>
        </p:nvSpPr>
        <p:spPr bwMode="auto">
          <a:xfrm>
            <a:off x="1768475" y="4648200"/>
            <a:ext cx="4403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 i="1"/>
              <a:t>a</a:t>
            </a:r>
            <a:r>
              <a:rPr lang="en-US" altLang="zh-CN" i="1" baseline="-25000"/>
              <a:t>ij</a:t>
            </a:r>
            <a:r>
              <a:rPr lang="en-US" altLang="zh-CN" baseline="-25000"/>
              <a:t> </a:t>
            </a:r>
            <a:r>
              <a:rPr lang="en-US" altLang="zh-CN"/>
              <a:t>=0           </a:t>
            </a:r>
            <a:r>
              <a:rPr lang="en-US" altLang="zh-CN" i="1"/>
              <a:t>i</a:t>
            </a:r>
            <a:r>
              <a:rPr lang="zh-CN" altLang="en-US"/>
              <a:t>节点与 </a:t>
            </a:r>
            <a:r>
              <a:rPr lang="en-US" altLang="zh-CN" i="1"/>
              <a:t>j</a:t>
            </a:r>
            <a:r>
              <a:rPr lang="en-US" altLang="zh-CN"/>
              <a:t> </a:t>
            </a:r>
            <a:r>
              <a:rPr lang="zh-CN" altLang="en-US"/>
              <a:t>支路</a:t>
            </a:r>
            <a:r>
              <a:rPr lang="zh-CN" altLang="en-US">
                <a:solidFill>
                  <a:schemeClr val="accent2"/>
                </a:solidFill>
              </a:rPr>
              <a:t>无关</a:t>
            </a:r>
            <a:endParaRPr lang="zh-CN" altLang="en-US"/>
          </a:p>
        </p:txBody>
      </p:sp>
      <p:sp>
        <p:nvSpPr>
          <p:cNvPr id="122891" name="Text Box 11"/>
          <p:cNvSpPr txBox="1">
            <a:spLocks noChangeArrowheads="1"/>
          </p:cNvSpPr>
          <p:nvPr/>
        </p:nvSpPr>
        <p:spPr bwMode="auto">
          <a:xfrm>
            <a:off x="990600" y="2417763"/>
            <a:ext cx="1403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关联矩阵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22892" name="Text Box 12"/>
          <p:cNvSpPr txBox="1">
            <a:spLocks noChangeArrowheads="1"/>
          </p:cNvSpPr>
          <p:nvPr/>
        </p:nvSpPr>
        <p:spPr bwMode="auto">
          <a:xfrm>
            <a:off x="3413125" y="2305050"/>
            <a:ext cx="20542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sz="3200" i="1"/>
              <a:t>A</a:t>
            </a:r>
            <a:r>
              <a:rPr lang="en-US" altLang="zh-CN" sz="3200" i="1" baseline="-25000"/>
              <a:t>a</a:t>
            </a:r>
            <a:r>
              <a:rPr lang="en-US" altLang="zh-CN" sz="3200"/>
              <a:t>={</a:t>
            </a:r>
            <a:r>
              <a:rPr lang="en-US" altLang="zh-CN" sz="3200" i="1"/>
              <a:t>a</a:t>
            </a:r>
            <a:r>
              <a:rPr lang="en-US" altLang="zh-CN" sz="3200" i="1" baseline="-25000"/>
              <a:t>ij</a:t>
            </a:r>
            <a:r>
              <a:rPr lang="en-US" altLang="zh-CN" sz="3200"/>
              <a:t>}</a:t>
            </a:r>
            <a:r>
              <a:rPr lang="en-US" altLang="zh-CN" sz="3200" i="1" baseline="-25000"/>
              <a:t>n </a:t>
            </a:r>
            <a:r>
              <a:rPr lang="en-US" altLang="zh-CN" sz="3200" baseline="-25000"/>
              <a:t> </a:t>
            </a:r>
            <a:r>
              <a:rPr lang="en-US" altLang="zh-CN" sz="3200" i="1" baseline="-25000"/>
              <a:t>b</a:t>
            </a:r>
            <a:endParaRPr lang="en-US" altLang="zh-CN" b="0"/>
          </a:p>
        </p:txBody>
      </p:sp>
      <p:grpSp>
        <p:nvGrpSpPr>
          <p:cNvPr id="122893" name="Group 13"/>
          <p:cNvGrpSpPr>
            <a:grpSpLocks/>
          </p:cNvGrpSpPr>
          <p:nvPr/>
        </p:nvGrpSpPr>
        <p:grpSpPr bwMode="auto">
          <a:xfrm>
            <a:off x="4724400" y="2895600"/>
            <a:ext cx="1089025" cy="609600"/>
            <a:chOff x="2976" y="1824"/>
            <a:chExt cx="686" cy="384"/>
          </a:xfrm>
        </p:grpSpPr>
        <p:sp>
          <p:nvSpPr>
            <p:cNvPr id="122894" name="Rectangle 14"/>
            <p:cNvSpPr>
              <a:spLocks noChangeArrowheads="1"/>
            </p:cNvSpPr>
            <p:nvPr/>
          </p:nvSpPr>
          <p:spPr bwMode="auto">
            <a:xfrm>
              <a:off x="2976" y="1920"/>
              <a:ext cx="686" cy="28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节点数</a:t>
              </a:r>
            </a:p>
          </p:txBody>
        </p:sp>
        <p:sp>
          <p:nvSpPr>
            <p:cNvPr id="122895" name="Line 15"/>
            <p:cNvSpPr>
              <a:spLocks noChangeShapeType="1"/>
            </p:cNvSpPr>
            <p:nvPr/>
          </p:nvSpPr>
          <p:spPr bwMode="auto">
            <a:xfrm>
              <a:off x="3072" y="1824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22896" name="Group 16"/>
          <p:cNvGrpSpPr>
            <a:grpSpLocks/>
          </p:cNvGrpSpPr>
          <p:nvPr/>
        </p:nvGrpSpPr>
        <p:grpSpPr bwMode="auto">
          <a:xfrm>
            <a:off x="5486400" y="2743200"/>
            <a:ext cx="1622425" cy="762000"/>
            <a:chOff x="3456" y="1728"/>
            <a:chExt cx="1022" cy="480"/>
          </a:xfrm>
        </p:grpSpPr>
        <p:sp>
          <p:nvSpPr>
            <p:cNvPr id="122897" name="Rectangle 17"/>
            <p:cNvSpPr>
              <a:spLocks noChangeArrowheads="1"/>
            </p:cNvSpPr>
            <p:nvPr/>
          </p:nvSpPr>
          <p:spPr bwMode="auto">
            <a:xfrm>
              <a:off x="3792" y="1920"/>
              <a:ext cx="686" cy="288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支路数</a:t>
              </a:r>
            </a:p>
          </p:txBody>
        </p:sp>
        <p:sp>
          <p:nvSpPr>
            <p:cNvPr id="122898" name="Line 18"/>
            <p:cNvSpPr>
              <a:spLocks noChangeShapeType="1"/>
            </p:cNvSpPr>
            <p:nvPr/>
          </p:nvSpPr>
          <p:spPr bwMode="auto">
            <a:xfrm>
              <a:off x="3456" y="1728"/>
              <a:ext cx="528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2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2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2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22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22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22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22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2" grpId="0" autoUpdateAnimBg="0"/>
      <p:bldP spid="122883" grpId="0" autoUpdateAnimBg="0"/>
      <p:bldP spid="122884" grpId="0" autoUpdateAnimBg="0"/>
      <p:bldP spid="122888" grpId="0" autoUpdateAnimBg="0"/>
      <p:bldP spid="122889" grpId="0" autoUpdateAnimBg="0"/>
      <p:bldP spid="122890" grpId="0" autoUpdateAnimBg="0"/>
      <p:bldP spid="122891" grpId="0" autoUpdateAnimBg="0"/>
      <p:bldP spid="122892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063" name="Group 159"/>
          <p:cNvGrpSpPr>
            <a:grpSpLocks/>
          </p:cNvGrpSpPr>
          <p:nvPr/>
        </p:nvGrpSpPr>
        <p:grpSpPr bwMode="auto">
          <a:xfrm>
            <a:off x="838200" y="152400"/>
            <a:ext cx="2514600" cy="2727325"/>
            <a:chOff x="528" y="96"/>
            <a:chExt cx="1584" cy="1718"/>
          </a:xfrm>
        </p:grpSpPr>
        <p:sp>
          <p:nvSpPr>
            <p:cNvPr id="123907" name="Freeform 3"/>
            <p:cNvSpPr>
              <a:spLocks/>
            </p:cNvSpPr>
            <p:nvPr/>
          </p:nvSpPr>
          <p:spPr bwMode="auto">
            <a:xfrm>
              <a:off x="727" y="306"/>
              <a:ext cx="577" cy="1154"/>
            </a:xfrm>
            <a:custGeom>
              <a:avLst/>
              <a:gdLst>
                <a:gd name="T0" fmla="*/ 577 w 577"/>
                <a:gd name="T1" fmla="*/ 1154 h 1154"/>
                <a:gd name="T2" fmla="*/ 0 w 577"/>
                <a:gd name="T3" fmla="*/ 576 h 1154"/>
                <a:gd name="T4" fmla="*/ 577 w 577"/>
                <a:gd name="T5" fmla="*/ 0 h 1154"/>
                <a:gd name="T6" fmla="*/ 577 w 577"/>
                <a:gd name="T7" fmla="*/ 1154 h 1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7" h="1154">
                  <a:moveTo>
                    <a:pt x="577" y="1154"/>
                  </a:moveTo>
                  <a:lnTo>
                    <a:pt x="0" y="576"/>
                  </a:lnTo>
                  <a:lnTo>
                    <a:pt x="577" y="0"/>
                  </a:lnTo>
                  <a:lnTo>
                    <a:pt x="577" y="1154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08" name="Freeform 4"/>
            <p:cNvSpPr>
              <a:spLocks/>
            </p:cNvSpPr>
            <p:nvPr/>
          </p:nvSpPr>
          <p:spPr bwMode="auto">
            <a:xfrm>
              <a:off x="1304" y="306"/>
              <a:ext cx="574" cy="1154"/>
            </a:xfrm>
            <a:custGeom>
              <a:avLst/>
              <a:gdLst>
                <a:gd name="T0" fmla="*/ 0 w 574"/>
                <a:gd name="T1" fmla="*/ 0 h 1154"/>
                <a:gd name="T2" fmla="*/ 574 w 574"/>
                <a:gd name="T3" fmla="*/ 576 h 1154"/>
                <a:gd name="T4" fmla="*/ 0 w 574"/>
                <a:gd name="T5" fmla="*/ 1154 h 1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4" h="1154">
                  <a:moveTo>
                    <a:pt x="0" y="0"/>
                  </a:moveTo>
                  <a:lnTo>
                    <a:pt x="574" y="576"/>
                  </a:lnTo>
                  <a:lnTo>
                    <a:pt x="0" y="1154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09" name="Freeform 5"/>
            <p:cNvSpPr>
              <a:spLocks/>
            </p:cNvSpPr>
            <p:nvPr/>
          </p:nvSpPr>
          <p:spPr bwMode="auto">
            <a:xfrm>
              <a:off x="1276" y="277"/>
              <a:ext cx="54" cy="55"/>
            </a:xfrm>
            <a:custGeom>
              <a:avLst/>
              <a:gdLst>
                <a:gd name="T0" fmla="*/ 48 w 54"/>
                <a:gd name="T1" fmla="*/ 49 h 55"/>
                <a:gd name="T2" fmla="*/ 54 w 54"/>
                <a:gd name="T3" fmla="*/ 35 h 55"/>
                <a:gd name="T4" fmla="*/ 54 w 54"/>
                <a:gd name="T5" fmla="*/ 21 h 55"/>
                <a:gd name="T6" fmla="*/ 48 w 54"/>
                <a:gd name="T7" fmla="*/ 9 h 55"/>
                <a:gd name="T8" fmla="*/ 34 w 54"/>
                <a:gd name="T9" fmla="*/ 0 h 55"/>
                <a:gd name="T10" fmla="*/ 20 w 54"/>
                <a:gd name="T11" fmla="*/ 0 h 55"/>
                <a:gd name="T12" fmla="*/ 8 w 54"/>
                <a:gd name="T13" fmla="*/ 9 h 55"/>
                <a:gd name="T14" fmla="*/ 0 w 54"/>
                <a:gd name="T15" fmla="*/ 21 h 55"/>
                <a:gd name="T16" fmla="*/ 0 w 54"/>
                <a:gd name="T17" fmla="*/ 35 h 55"/>
                <a:gd name="T18" fmla="*/ 8 w 54"/>
                <a:gd name="T19" fmla="*/ 49 h 55"/>
                <a:gd name="T20" fmla="*/ 20 w 54"/>
                <a:gd name="T21" fmla="*/ 55 h 55"/>
                <a:gd name="T22" fmla="*/ 34 w 54"/>
                <a:gd name="T23" fmla="*/ 55 h 55"/>
                <a:gd name="T24" fmla="*/ 48 w 54"/>
                <a:gd name="T25" fmla="*/ 4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55">
                  <a:moveTo>
                    <a:pt x="48" y="49"/>
                  </a:moveTo>
                  <a:lnTo>
                    <a:pt x="54" y="35"/>
                  </a:lnTo>
                  <a:lnTo>
                    <a:pt x="54" y="21"/>
                  </a:lnTo>
                  <a:lnTo>
                    <a:pt x="48" y="9"/>
                  </a:lnTo>
                  <a:lnTo>
                    <a:pt x="34" y="0"/>
                  </a:lnTo>
                  <a:lnTo>
                    <a:pt x="20" y="0"/>
                  </a:lnTo>
                  <a:lnTo>
                    <a:pt x="8" y="9"/>
                  </a:lnTo>
                  <a:lnTo>
                    <a:pt x="0" y="21"/>
                  </a:lnTo>
                  <a:lnTo>
                    <a:pt x="0" y="35"/>
                  </a:lnTo>
                  <a:lnTo>
                    <a:pt x="8" y="49"/>
                  </a:lnTo>
                  <a:lnTo>
                    <a:pt x="20" y="55"/>
                  </a:lnTo>
                  <a:lnTo>
                    <a:pt x="34" y="55"/>
                  </a:lnTo>
                  <a:lnTo>
                    <a:pt x="48" y="49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0" name="Freeform 6"/>
            <p:cNvSpPr>
              <a:spLocks/>
            </p:cNvSpPr>
            <p:nvPr/>
          </p:nvSpPr>
          <p:spPr bwMode="auto">
            <a:xfrm>
              <a:off x="1276" y="1432"/>
              <a:ext cx="54" cy="55"/>
            </a:xfrm>
            <a:custGeom>
              <a:avLst/>
              <a:gdLst>
                <a:gd name="T0" fmla="*/ 48 w 54"/>
                <a:gd name="T1" fmla="*/ 8 h 55"/>
                <a:gd name="T2" fmla="*/ 34 w 54"/>
                <a:gd name="T3" fmla="*/ 0 h 55"/>
                <a:gd name="T4" fmla="*/ 20 w 54"/>
                <a:gd name="T5" fmla="*/ 0 h 55"/>
                <a:gd name="T6" fmla="*/ 8 w 54"/>
                <a:gd name="T7" fmla="*/ 8 h 55"/>
                <a:gd name="T8" fmla="*/ 0 w 54"/>
                <a:gd name="T9" fmla="*/ 20 h 55"/>
                <a:gd name="T10" fmla="*/ 0 w 54"/>
                <a:gd name="T11" fmla="*/ 34 h 55"/>
                <a:gd name="T12" fmla="*/ 8 w 54"/>
                <a:gd name="T13" fmla="*/ 48 h 55"/>
                <a:gd name="T14" fmla="*/ 20 w 54"/>
                <a:gd name="T15" fmla="*/ 55 h 55"/>
                <a:gd name="T16" fmla="*/ 34 w 54"/>
                <a:gd name="T17" fmla="*/ 55 h 55"/>
                <a:gd name="T18" fmla="*/ 48 w 54"/>
                <a:gd name="T19" fmla="*/ 48 h 55"/>
                <a:gd name="T20" fmla="*/ 54 w 54"/>
                <a:gd name="T21" fmla="*/ 34 h 55"/>
                <a:gd name="T22" fmla="*/ 54 w 54"/>
                <a:gd name="T23" fmla="*/ 20 h 55"/>
                <a:gd name="T24" fmla="*/ 48 w 54"/>
                <a:gd name="T25" fmla="*/ 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55">
                  <a:moveTo>
                    <a:pt x="48" y="8"/>
                  </a:moveTo>
                  <a:lnTo>
                    <a:pt x="34" y="0"/>
                  </a:lnTo>
                  <a:lnTo>
                    <a:pt x="20" y="0"/>
                  </a:lnTo>
                  <a:lnTo>
                    <a:pt x="8" y="8"/>
                  </a:lnTo>
                  <a:lnTo>
                    <a:pt x="0" y="20"/>
                  </a:lnTo>
                  <a:lnTo>
                    <a:pt x="0" y="34"/>
                  </a:lnTo>
                  <a:lnTo>
                    <a:pt x="8" y="48"/>
                  </a:lnTo>
                  <a:lnTo>
                    <a:pt x="20" y="55"/>
                  </a:lnTo>
                  <a:lnTo>
                    <a:pt x="34" y="55"/>
                  </a:lnTo>
                  <a:lnTo>
                    <a:pt x="48" y="48"/>
                  </a:lnTo>
                  <a:lnTo>
                    <a:pt x="54" y="34"/>
                  </a:lnTo>
                  <a:lnTo>
                    <a:pt x="54" y="20"/>
                  </a:lnTo>
                  <a:lnTo>
                    <a:pt x="48" y="8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1" name="Freeform 7"/>
            <p:cNvSpPr>
              <a:spLocks/>
            </p:cNvSpPr>
            <p:nvPr/>
          </p:nvSpPr>
          <p:spPr bwMode="auto">
            <a:xfrm>
              <a:off x="727" y="882"/>
              <a:ext cx="1151" cy="867"/>
            </a:xfrm>
            <a:custGeom>
              <a:avLst/>
              <a:gdLst>
                <a:gd name="T0" fmla="*/ 0 w 1151"/>
                <a:gd name="T1" fmla="*/ 0 h 867"/>
                <a:gd name="T2" fmla="*/ 2 w 1151"/>
                <a:gd name="T3" fmla="*/ 81 h 867"/>
                <a:gd name="T4" fmla="*/ 11 w 1151"/>
                <a:gd name="T5" fmla="*/ 159 h 867"/>
                <a:gd name="T6" fmla="*/ 23 w 1151"/>
                <a:gd name="T7" fmla="*/ 238 h 867"/>
                <a:gd name="T8" fmla="*/ 39 w 1151"/>
                <a:gd name="T9" fmla="*/ 313 h 867"/>
                <a:gd name="T10" fmla="*/ 61 w 1151"/>
                <a:gd name="T11" fmla="*/ 387 h 867"/>
                <a:gd name="T12" fmla="*/ 88 w 1151"/>
                <a:gd name="T13" fmla="*/ 456 h 867"/>
                <a:gd name="T14" fmla="*/ 116 w 1151"/>
                <a:gd name="T15" fmla="*/ 523 h 867"/>
                <a:gd name="T16" fmla="*/ 151 w 1151"/>
                <a:gd name="T17" fmla="*/ 584 h 867"/>
                <a:gd name="T18" fmla="*/ 189 w 1151"/>
                <a:gd name="T19" fmla="*/ 641 h 867"/>
                <a:gd name="T20" fmla="*/ 230 w 1151"/>
                <a:gd name="T21" fmla="*/ 692 h 867"/>
                <a:gd name="T22" fmla="*/ 272 w 1151"/>
                <a:gd name="T23" fmla="*/ 737 h 867"/>
                <a:gd name="T24" fmla="*/ 319 w 1151"/>
                <a:gd name="T25" fmla="*/ 776 h 867"/>
                <a:gd name="T26" fmla="*/ 368 w 1151"/>
                <a:gd name="T27" fmla="*/ 808 h 867"/>
                <a:gd name="T28" fmla="*/ 419 w 1151"/>
                <a:gd name="T29" fmla="*/ 833 h 867"/>
                <a:gd name="T30" fmla="*/ 471 w 1151"/>
                <a:gd name="T31" fmla="*/ 851 h 867"/>
                <a:gd name="T32" fmla="*/ 524 w 1151"/>
                <a:gd name="T33" fmla="*/ 863 h 867"/>
                <a:gd name="T34" fmla="*/ 577 w 1151"/>
                <a:gd name="T35" fmla="*/ 867 h 867"/>
                <a:gd name="T36" fmla="*/ 630 w 1151"/>
                <a:gd name="T37" fmla="*/ 863 h 867"/>
                <a:gd name="T38" fmla="*/ 682 w 1151"/>
                <a:gd name="T39" fmla="*/ 851 h 867"/>
                <a:gd name="T40" fmla="*/ 733 w 1151"/>
                <a:gd name="T41" fmla="*/ 833 h 867"/>
                <a:gd name="T42" fmla="*/ 784 w 1151"/>
                <a:gd name="T43" fmla="*/ 808 h 867"/>
                <a:gd name="T44" fmla="*/ 833 w 1151"/>
                <a:gd name="T45" fmla="*/ 776 h 867"/>
                <a:gd name="T46" fmla="*/ 879 w 1151"/>
                <a:gd name="T47" fmla="*/ 737 h 867"/>
                <a:gd name="T48" fmla="*/ 924 w 1151"/>
                <a:gd name="T49" fmla="*/ 692 h 867"/>
                <a:gd name="T50" fmla="*/ 965 w 1151"/>
                <a:gd name="T51" fmla="*/ 641 h 867"/>
                <a:gd name="T52" fmla="*/ 1001 w 1151"/>
                <a:gd name="T53" fmla="*/ 584 h 867"/>
                <a:gd name="T54" fmla="*/ 1036 w 1151"/>
                <a:gd name="T55" fmla="*/ 523 h 867"/>
                <a:gd name="T56" fmla="*/ 1066 w 1151"/>
                <a:gd name="T57" fmla="*/ 456 h 867"/>
                <a:gd name="T58" fmla="*/ 1091 w 1151"/>
                <a:gd name="T59" fmla="*/ 387 h 867"/>
                <a:gd name="T60" fmla="*/ 1113 w 1151"/>
                <a:gd name="T61" fmla="*/ 313 h 867"/>
                <a:gd name="T62" fmla="*/ 1129 w 1151"/>
                <a:gd name="T63" fmla="*/ 238 h 867"/>
                <a:gd name="T64" fmla="*/ 1141 w 1151"/>
                <a:gd name="T65" fmla="*/ 159 h 867"/>
                <a:gd name="T66" fmla="*/ 1149 w 1151"/>
                <a:gd name="T67" fmla="*/ 81 h 867"/>
                <a:gd name="T68" fmla="*/ 1151 w 1151"/>
                <a:gd name="T69" fmla="*/ 0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51" h="867">
                  <a:moveTo>
                    <a:pt x="0" y="0"/>
                  </a:moveTo>
                  <a:lnTo>
                    <a:pt x="2" y="81"/>
                  </a:lnTo>
                  <a:lnTo>
                    <a:pt x="11" y="159"/>
                  </a:lnTo>
                  <a:lnTo>
                    <a:pt x="23" y="238"/>
                  </a:lnTo>
                  <a:lnTo>
                    <a:pt x="39" y="313"/>
                  </a:lnTo>
                  <a:lnTo>
                    <a:pt x="61" y="387"/>
                  </a:lnTo>
                  <a:lnTo>
                    <a:pt x="88" y="456"/>
                  </a:lnTo>
                  <a:lnTo>
                    <a:pt x="116" y="523"/>
                  </a:lnTo>
                  <a:lnTo>
                    <a:pt x="151" y="584"/>
                  </a:lnTo>
                  <a:lnTo>
                    <a:pt x="189" y="641"/>
                  </a:lnTo>
                  <a:lnTo>
                    <a:pt x="230" y="692"/>
                  </a:lnTo>
                  <a:lnTo>
                    <a:pt x="272" y="737"/>
                  </a:lnTo>
                  <a:lnTo>
                    <a:pt x="319" y="776"/>
                  </a:lnTo>
                  <a:lnTo>
                    <a:pt x="368" y="808"/>
                  </a:lnTo>
                  <a:lnTo>
                    <a:pt x="419" y="833"/>
                  </a:lnTo>
                  <a:lnTo>
                    <a:pt x="471" y="851"/>
                  </a:lnTo>
                  <a:lnTo>
                    <a:pt x="524" y="863"/>
                  </a:lnTo>
                  <a:lnTo>
                    <a:pt x="577" y="867"/>
                  </a:lnTo>
                  <a:lnTo>
                    <a:pt x="630" y="863"/>
                  </a:lnTo>
                  <a:lnTo>
                    <a:pt x="682" y="851"/>
                  </a:lnTo>
                  <a:lnTo>
                    <a:pt x="733" y="833"/>
                  </a:lnTo>
                  <a:lnTo>
                    <a:pt x="784" y="808"/>
                  </a:lnTo>
                  <a:lnTo>
                    <a:pt x="833" y="776"/>
                  </a:lnTo>
                  <a:lnTo>
                    <a:pt x="879" y="737"/>
                  </a:lnTo>
                  <a:lnTo>
                    <a:pt x="924" y="692"/>
                  </a:lnTo>
                  <a:lnTo>
                    <a:pt x="965" y="641"/>
                  </a:lnTo>
                  <a:lnTo>
                    <a:pt x="1001" y="584"/>
                  </a:lnTo>
                  <a:lnTo>
                    <a:pt x="1036" y="523"/>
                  </a:lnTo>
                  <a:lnTo>
                    <a:pt x="1066" y="456"/>
                  </a:lnTo>
                  <a:lnTo>
                    <a:pt x="1091" y="387"/>
                  </a:lnTo>
                  <a:lnTo>
                    <a:pt x="1113" y="313"/>
                  </a:lnTo>
                  <a:lnTo>
                    <a:pt x="1129" y="238"/>
                  </a:lnTo>
                  <a:lnTo>
                    <a:pt x="1141" y="159"/>
                  </a:lnTo>
                  <a:lnTo>
                    <a:pt x="1149" y="81"/>
                  </a:lnTo>
                  <a:lnTo>
                    <a:pt x="1151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2" name="Freeform 8"/>
            <p:cNvSpPr>
              <a:spLocks/>
            </p:cNvSpPr>
            <p:nvPr/>
          </p:nvSpPr>
          <p:spPr bwMode="auto">
            <a:xfrm>
              <a:off x="699" y="853"/>
              <a:ext cx="57" cy="57"/>
            </a:xfrm>
            <a:custGeom>
              <a:avLst/>
              <a:gdLst>
                <a:gd name="T0" fmla="*/ 28 w 57"/>
                <a:gd name="T1" fmla="*/ 57 h 57"/>
                <a:gd name="T2" fmla="*/ 43 w 57"/>
                <a:gd name="T3" fmla="*/ 53 h 57"/>
                <a:gd name="T4" fmla="*/ 53 w 57"/>
                <a:gd name="T5" fmla="*/ 43 h 57"/>
                <a:gd name="T6" fmla="*/ 57 w 57"/>
                <a:gd name="T7" fmla="*/ 29 h 57"/>
                <a:gd name="T8" fmla="*/ 53 w 57"/>
                <a:gd name="T9" fmla="*/ 15 h 57"/>
                <a:gd name="T10" fmla="*/ 43 w 57"/>
                <a:gd name="T11" fmla="*/ 5 h 57"/>
                <a:gd name="T12" fmla="*/ 28 w 57"/>
                <a:gd name="T13" fmla="*/ 0 h 57"/>
                <a:gd name="T14" fmla="*/ 14 w 57"/>
                <a:gd name="T15" fmla="*/ 5 h 57"/>
                <a:gd name="T16" fmla="*/ 4 w 57"/>
                <a:gd name="T17" fmla="*/ 15 h 57"/>
                <a:gd name="T18" fmla="*/ 0 w 57"/>
                <a:gd name="T19" fmla="*/ 29 h 57"/>
                <a:gd name="T20" fmla="*/ 4 w 57"/>
                <a:gd name="T21" fmla="*/ 43 h 57"/>
                <a:gd name="T22" fmla="*/ 14 w 57"/>
                <a:gd name="T23" fmla="*/ 53 h 57"/>
                <a:gd name="T24" fmla="*/ 28 w 57"/>
                <a:gd name="T2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57">
                  <a:moveTo>
                    <a:pt x="28" y="57"/>
                  </a:moveTo>
                  <a:lnTo>
                    <a:pt x="43" y="53"/>
                  </a:lnTo>
                  <a:lnTo>
                    <a:pt x="53" y="43"/>
                  </a:lnTo>
                  <a:lnTo>
                    <a:pt x="57" y="29"/>
                  </a:lnTo>
                  <a:lnTo>
                    <a:pt x="53" y="15"/>
                  </a:lnTo>
                  <a:lnTo>
                    <a:pt x="43" y="5"/>
                  </a:lnTo>
                  <a:lnTo>
                    <a:pt x="28" y="0"/>
                  </a:lnTo>
                  <a:lnTo>
                    <a:pt x="14" y="5"/>
                  </a:lnTo>
                  <a:lnTo>
                    <a:pt x="4" y="15"/>
                  </a:lnTo>
                  <a:lnTo>
                    <a:pt x="0" y="29"/>
                  </a:lnTo>
                  <a:lnTo>
                    <a:pt x="4" y="43"/>
                  </a:lnTo>
                  <a:lnTo>
                    <a:pt x="14" y="53"/>
                  </a:lnTo>
                  <a:lnTo>
                    <a:pt x="28" y="57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3" name="Freeform 9"/>
            <p:cNvSpPr>
              <a:spLocks/>
            </p:cNvSpPr>
            <p:nvPr/>
          </p:nvSpPr>
          <p:spPr bwMode="auto">
            <a:xfrm>
              <a:off x="1850" y="853"/>
              <a:ext cx="57" cy="57"/>
            </a:xfrm>
            <a:custGeom>
              <a:avLst/>
              <a:gdLst>
                <a:gd name="T0" fmla="*/ 28 w 57"/>
                <a:gd name="T1" fmla="*/ 57 h 57"/>
                <a:gd name="T2" fmla="*/ 43 w 57"/>
                <a:gd name="T3" fmla="*/ 53 h 57"/>
                <a:gd name="T4" fmla="*/ 53 w 57"/>
                <a:gd name="T5" fmla="*/ 43 h 57"/>
                <a:gd name="T6" fmla="*/ 57 w 57"/>
                <a:gd name="T7" fmla="*/ 29 h 57"/>
                <a:gd name="T8" fmla="*/ 53 w 57"/>
                <a:gd name="T9" fmla="*/ 15 h 57"/>
                <a:gd name="T10" fmla="*/ 43 w 57"/>
                <a:gd name="T11" fmla="*/ 5 h 57"/>
                <a:gd name="T12" fmla="*/ 28 w 57"/>
                <a:gd name="T13" fmla="*/ 0 h 57"/>
                <a:gd name="T14" fmla="*/ 14 w 57"/>
                <a:gd name="T15" fmla="*/ 5 h 57"/>
                <a:gd name="T16" fmla="*/ 4 w 57"/>
                <a:gd name="T17" fmla="*/ 15 h 57"/>
                <a:gd name="T18" fmla="*/ 0 w 57"/>
                <a:gd name="T19" fmla="*/ 29 h 57"/>
                <a:gd name="T20" fmla="*/ 4 w 57"/>
                <a:gd name="T21" fmla="*/ 43 h 57"/>
                <a:gd name="T22" fmla="*/ 14 w 57"/>
                <a:gd name="T23" fmla="*/ 53 h 57"/>
                <a:gd name="T24" fmla="*/ 28 w 57"/>
                <a:gd name="T2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57">
                  <a:moveTo>
                    <a:pt x="28" y="57"/>
                  </a:moveTo>
                  <a:lnTo>
                    <a:pt x="43" y="53"/>
                  </a:lnTo>
                  <a:lnTo>
                    <a:pt x="53" y="43"/>
                  </a:lnTo>
                  <a:lnTo>
                    <a:pt x="57" y="29"/>
                  </a:lnTo>
                  <a:lnTo>
                    <a:pt x="53" y="15"/>
                  </a:lnTo>
                  <a:lnTo>
                    <a:pt x="43" y="5"/>
                  </a:lnTo>
                  <a:lnTo>
                    <a:pt x="28" y="0"/>
                  </a:lnTo>
                  <a:lnTo>
                    <a:pt x="14" y="5"/>
                  </a:lnTo>
                  <a:lnTo>
                    <a:pt x="4" y="15"/>
                  </a:lnTo>
                  <a:lnTo>
                    <a:pt x="0" y="29"/>
                  </a:lnTo>
                  <a:lnTo>
                    <a:pt x="4" y="43"/>
                  </a:lnTo>
                  <a:lnTo>
                    <a:pt x="14" y="53"/>
                  </a:lnTo>
                  <a:lnTo>
                    <a:pt x="28" y="57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4" name="Freeform 10"/>
            <p:cNvSpPr>
              <a:spLocks/>
            </p:cNvSpPr>
            <p:nvPr/>
          </p:nvSpPr>
          <p:spPr bwMode="auto">
            <a:xfrm rot="10800000">
              <a:off x="1488" y="1632"/>
              <a:ext cx="119" cy="85"/>
            </a:xfrm>
            <a:custGeom>
              <a:avLst/>
              <a:gdLst>
                <a:gd name="T0" fmla="*/ 119 w 119"/>
                <a:gd name="T1" fmla="*/ 67 h 85"/>
                <a:gd name="T2" fmla="*/ 0 w 119"/>
                <a:gd name="T3" fmla="*/ 85 h 85"/>
                <a:gd name="T4" fmla="*/ 85 w 119"/>
                <a:gd name="T5" fmla="*/ 0 h 85"/>
                <a:gd name="T6" fmla="*/ 119 w 119"/>
                <a:gd name="T7" fmla="*/ 6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" h="85">
                  <a:moveTo>
                    <a:pt x="119" y="67"/>
                  </a:moveTo>
                  <a:lnTo>
                    <a:pt x="0" y="85"/>
                  </a:lnTo>
                  <a:lnTo>
                    <a:pt x="85" y="0"/>
                  </a:lnTo>
                  <a:lnTo>
                    <a:pt x="119" y="67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5" name="Line 11"/>
            <p:cNvSpPr>
              <a:spLocks noChangeShapeType="1"/>
            </p:cNvSpPr>
            <p:nvPr/>
          </p:nvSpPr>
          <p:spPr bwMode="auto">
            <a:xfrm>
              <a:off x="1304" y="652"/>
              <a:ext cx="1" cy="27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6" name="Freeform 12"/>
            <p:cNvSpPr>
              <a:spLocks/>
            </p:cNvSpPr>
            <p:nvPr/>
          </p:nvSpPr>
          <p:spPr bwMode="auto">
            <a:xfrm>
              <a:off x="1265" y="913"/>
              <a:ext cx="75" cy="114"/>
            </a:xfrm>
            <a:custGeom>
              <a:avLst/>
              <a:gdLst>
                <a:gd name="T0" fmla="*/ 75 w 75"/>
                <a:gd name="T1" fmla="*/ 0 h 114"/>
                <a:gd name="T2" fmla="*/ 39 w 75"/>
                <a:gd name="T3" fmla="*/ 114 h 114"/>
                <a:gd name="T4" fmla="*/ 0 w 75"/>
                <a:gd name="T5" fmla="*/ 0 h 114"/>
                <a:gd name="T6" fmla="*/ 75 w 75"/>
                <a:gd name="T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114">
                  <a:moveTo>
                    <a:pt x="75" y="0"/>
                  </a:moveTo>
                  <a:lnTo>
                    <a:pt x="39" y="114"/>
                  </a:lnTo>
                  <a:lnTo>
                    <a:pt x="0" y="0"/>
                  </a:lnTo>
                  <a:lnTo>
                    <a:pt x="75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9" name="Line 15"/>
            <p:cNvSpPr>
              <a:spLocks noChangeShapeType="1"/>
            </p:cNvSpPr>
            <p:nvPr/>
          </p:nvSpPr>
          <p:spPr bwMode="auto">
            <a:xfrm>
              <a:off x="1032" y="1187"/>
              <a:ext cx="40" cy="4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0" name="Freeform 16"/>
            <p:cNvSpPr>
              <a:spLocks/>
            </p:cNvSpPr>
            <p:nvPr/>
          </p:nvSpPr>
          <p:spPr bwMode="auto">
            <a:xfrm>
              <a:off x="959" y="1114"/>
              <a:ext cx="105" cy="106"/>
            </a:xfrm>
            <a:custGeom>
              <a:avLst/>
              <a:gdLst>
                <a:gd name="T0" fmla="*/ 53 w 105"/>
                <a:gd name="T1" fmla="*/ 106 h 106"/>
                <a:gd name="T2" fmla="*/ 0 w 105"/>
                <a:gd name="T3" fmla="*/ 0 h 106"/>
                <a:gd name="T4" fmla="*/ 105 w 105"/>
                <a:gd name="T5" fmla="*/ 53 h 106"/>
                <a:gd name="T6" fmla="*/ 53 w 105"/>
                <a:gd name="T7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" h="106">
                  <a:moveTo>
                    <a:pt x="53" y="106"/>
                  </a:moveTo>
                  <a:lnTo>
                    <a:pt x="0" y="0"/>
                  </a:lnTo>
                  <a:lnTo>
                    <a:pt x="105" y="53"/>
                  </a:lnTo>
                  <a:lnTo>
                    <a:pt x="53" y="106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1" name="Line 17"/>
            <p:cNvSpPr>
              <a:spLocks noChangeShapeType="1"/>
            </p:cNvSpPr>
            <p:nvPr/>
          </p:nvSpPr>
          <p:spPr bwMode="auto">
            <a:xfrm flipH="1" flipV="1">
              <a:off x="1665" y="668"/>
              <a:ext cx="69" cy="6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2" name="Freeform 18"/>
            <p:cNvSpPr>
              <a:spLocks/>
            </p:cNvSpPr>
            <p:nvPr/>
          </p:nvSpPr>
          <p:spPr bwMode="auto">
            <a:xfrm>
              <a:off x="1590" y="595"/>
              <a:ext cx="108" cy="106"/>
            </a:xfrm>
            <a:custGeom>
              <a:avLst/>
              <a:gdLst>
                <a:gd name="T0" fmla="*/ 55 w 108"/>
                <a:gd name="T1" fmla="*/ 106 h 106"/>
                <a:gd name="T2" fmla="*/ 0 w 108"/>
                <a:gd name="T3" fmla="*/ 0 h 106"/>
                <a:gd name="T4" fmla="*/ 108 w 108"/>
                <a:gd name="T5" fmla="*/ 53 h 106"/>
                <a:gd name="T6" fmla="*/ 55 w 108"/>
                <a:gd name="T7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106">
                  <a:moveTo>
                    <a:pt x="55" y="106"/>
                  </a:moveTo>
                  <a:lnTo>
                    <a:pt x="0" y="0"/>
                  </a:lnTo>
                  <a:lnTo>
                    <a:pt x="108" y="53"/>
                  </a:lnTo>
                  <a:lnTo>
                    <a:pt x="55" y="106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3" name="Line 19"/>
            <p:cNvSpPr>
              <a:spLocks noChangeShapeType="1"/>
            </p:cNvSpPr>
            <p:nvPr/>
          </p:nvSpPr>
          <p:spPr bwMode="auto">
            <a:xfrm flipH="1">
              <a:off x="1665" y="1027"/>
              <a:ext cx="69" cy="7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4" name="Freeform 20"/>
            <p:cNvSpPr>
              <a:spLocks/>
            </p:cNvSpPr>
            <p:nvPr/>
          </p:nvSpPr>
          <p:spPr bwMode="auto">
            <a:xfrm>
              <a:off x="1590" y="1063"/>
              <a:ext cx="108" cy="108"/>
            </a:xfrm>
            <a:custGeom>
              <a:avLst/>
              <a:gdLst>
                <a:gd name="T0" fmla="*/ 108 w 108"/>
                <a:gd name="T1" fmla="*/ 55 h 108"/>
                <a:gd name="T2" fmla="*/ 0 w 108"/>
                <a:gd name="T3" fmla="*/ 108 h 108"/>
                <a:gd name="T4" fmla="*/ 55 w 108"/>
                <a:gd name="T5" fmla="*/ 0 h 108"/>
                <a:gd name="T6" fmla="*/ 108 w 108"/>
                <a:gd name="T7" fmla="*/ 5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108">
                  <a:moveTo>
                    <a:pt x="108" y="55"/>
                  </a:moveTo>
                  <a:lnTo>
                    <a:pt x="0" y="108"/>
                  </a:lnTo>
                  <a:lnTo>
                    <a:pt x="55" y="0"/>
                  </a:lnTo>
                  <a:lnTo>
                    <a:pt x="108" y="55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5" name="Rectangle 21"/>
            <p:cNvSpPr>
              <a:spLocks noChangeArrowheads="1"/>
            </p:cNvSpPr>
            <p:nvPr/>
          </p:nvSpPr>
          <p:spPr bwMode="auto">
            <a:xfrm>
              <a:off x="1632" y="1584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6</a:t>
              </a:r>
              <a:endParaRPr lang="en-US" altLang="zh-CN" b="0"/>
            </a:p>
          </p:txBody>
        </p:sp>
        <p:sp>
          <p:nvSpPr>
            <p:cNvPr id="123926" name="Rectangle 22"/>
            <p:cNvSpPr>
              <a:spLocks noChangeArrowheads="1"/>
            </p:cNvSpPr>
            <p:nvPr/>
          </p:nvSpPr>
          <p:spPr bwMode="auto">
            <a:xfrm>
              <a:off x="943" y="1236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4</a:t>
              </a:r>
              <a:endParaRPr lang="en-US" altLang="zh-CN" b="0"/>
            </a:p>
          </p:txBody>
        </p:sp>
        <p:sp>
          <p:nvSpPr>
            <p:cNvPr id="123927" name="Rectangle 23"/>
            <p:cNvSpPr>
              <a:spLocks noChangeArrowheads="1"/>
            </p:cNvSpPr>
            <p:nvPr/>
          </p:nvSpPr>
          <p:spPr bwMode="auto">
            <a:xfrm>
              <a:off x="1392" y="817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5</a:t>
              </a:r>
              <a:endParaRPr lang="en-US" altLang="zh-CN" b="0"/>
            </a:p>
          </p:txBody>
        </p:sp>
        <p:sp>
          <p:nvSpPr>
            <p:cNvPr id="123928" name="Rectangle 24"/>
            <p:cNvSpPr>
              <a:spLocks noChangeArrowheads="1"/>
            </p:cNvSpPr>
            <p:nvPr/>
          </p:nvSpPr>
          <p:spPr bwMode="auto">
            <a:xfrm>
              <a:off x="1519" y="1179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3</a:t>
              </a:r>
              <a:endParaRPr lang="en-US" altLang="zh-CN" b="0"/>
            </a:p>
          </p:txBody>
        </p:sp>
        <p:sp>
          <p:nvSpPr>
            <p:cNvPr id="123929" name="Rectangle 25"/>
            <p:cNvSpPr>
              <a:spLocks noChangeArrowheads="1"/>
            </p:cNvSpPr>
            <p:nvPr/>
          </p:nvSpPr>
          <p:spPr bwMode="auto">
            <a:xfrm>
              <a:off x="1680" y="384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2</a:t>
              </a:r>
              <a:endParaRPr lang="en-US" altLang="zh-CN" b="0"/>
            </a:p>
          </p:txBody>
        </p:sp>
        <p:sp>
          <p:nvSpPr>
            <p:cNvPr id="123930" name="Rectangle 26"/>
            <p:cNvSpPr>
              <a:spLocks noChangeArrowheads="1"/>
            </p:cNvSpPr>
            <p:nvPr/>
          </p:nvSpPr>
          <p:spPr bwMode="auto">
            <a:xfrm>
              <a:off x="800" y="501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1</a:t>
              </a:r>
              <a:endParaRPr lang="en-US" altLang="zh-CN" b="0"/>
            </a:p>
          </p:txBody>
        </p:sp>
        <p:sp>
          <p:nvSpPr>
            <p:cNvPr id="123931" name="Rectangle 27"/>
            <p:cNvSpPr>
              <a:spLocks noChangeArrowheads="1"/>
            </p:cNvSpPr>
            <p:nvPr/>
          </p:nvSpPr>
          <p:spPr bwMode="auto">
            <a:xfrm>
              <a:off x="528" y="803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①</a:t>
              </a:r>
              <a:endParaRPr lang="en-US" altLang="zh-CN" b="0"/>
            </a:p>
          </p:txBody>
        </p:sp>
        <p:sp>
          <p:nvSpPr>
            <p:cNvPr id="123932" name="Rectangle 28"/>
            <p:cNvSpPr>
              <a:spLocks noChangeArrowheads="1"/>
            </p:cNvSpPr>
            <p:nvPr/>
          </p:nvSpPr>
          <p:spPr bwMode="auto">
            <a:xfrm>
              <a:off x="1271" y="96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②</a:t>
              </a:r>
              <a:endParaRPr lang="en-US" altLang="zh-CN" b="0"/>
            </a:p>
          </p:txBody>
        </p:sp>
        <p:sp>
          <p:nvSpPr>
            <p:cNvPr id="123933" name="Rectangle 29"/>
            <p:cNvSpPr>
              <a:spLocks noChangeArrowheads="1"/>
            </p:cNvSpPr>
            <p:nvPr/>
          </p:nvSpPr>
          <p:spPr bwMode="auto">
            <a:xfrm>
              <a:off x="1200" y="1507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④</a:t>
              </a:r>
              <a:endParaRPr lang="en-US" altLang="zh-CN" b="0"/>
            </a:p>
          </p:txBody>
        </p:sp>
        <p:sp>
          <p:nvSpPr>
            <p:cNvPr id="123934" name="Rectangle 30"/>
            <p:cNvSpPr>
              <a:spLocks noChangeArrowheads="1"/>
            </p:cNvSpPr>
            <p:nvPr/>
          </p:nvSpPr>
          <p:spPr bwMode="auto">
            <a:xfrm>
              <a:off x="1967" y="803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③</a:t>
              </a:r>
              <a:endParaRPr lang="en-US" altLang="zh-CN" b="0"/>
            </a:p>
          </p:txBody>
        </p:sp>
      </p:grpSp>
      <p:grpSp>
        <p:nvGrpSpPr>
          <p:cNvPr id="123935" name="Group 31"/>
          <p:cNvGrpSpPr>
            <a:grpSpLocks/>
          </p:cNvGrpSpPr>
          <p:nvPr/>
        </p:nvGrpSpPr>
        <p:grpSpPr bwMode="auto">
          <a:xfrm>
            <a:off x="457200" y="2895600"/>
            <a:ext cx="3984625" cy="2136775"/>
            <a:chOff x="2352" y="480"/>
            <a:chExt cx="2510" cy="1346"/>
          </a:xfrm>
        </p:grpSpPr>
        <p:sp>
          <p:nvSpPr>
            <p:cNvPr id="123936" name="Text Box 32"/>
            <p:cNvSpPr txBox="1">
              <a:spLocks noChangeArrowheads="1"/>
            </p:cNvSpPr>
            <p:nvPr/>
          </p:nvSpPr>
          <p:spPr bwMode="auto">
            <a:xfrm>
              <a:off x="2352" y="1120"/>
              <a:ext cx="4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A</a:t>
              </a:r>
              <a:r>
                <a:rPr lang="en-US" altLang="zh-CN" i="1" baseline="-25000"/>
                <a:t>a</a:t>
              </a:r>
              <a:r>
                <a:rPr lang="en-US" altLang="zh-CN"/>
                <a:t>=</a:t>
              </a:r>
            </a:p>
          </p:txBody>
        </p:sp>
        <p:grpSp>
          <p:nvGrpSpPr>
            <p:cNvPr id="123937" name="Group 33"/>
            <p:cNvGrpSpPr>
              <a:grpSpLocks/>
            </p:cNvGrpSpPr>
            <p:nvPr/>
          </p:nvGrpSpPr>
          <p:grpSpPr bwMode="auto">
            <a:xfrm>
              <a:off x="2626" y="480"/>
              <a:ext cx="2236" cy="1346"/>
              <a:chOff x="2626" y="480"/>
              <a:chExt cx="2236" cy="1346"/>
            </a:xfrm>
          </p:grpSpPr>
          <p:sp>
            <p:nvSpPr>
              <p:cNvPr id="123938" name="Text Box 34"/>
              <p:cNvSpPr txBox="1">
                <a:spLocks noChangeArrowheads="1"/>
              </p:cNvSpPr>
              <p:nvPr/>
            </p:nvSpPr>
            <p:spPr bwMode="auto">
              <a:xfrm>
                <a:off x="2722" y="800"/>
                <a:ext cx="212" cy="9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/>
                  <a:t>1</a:t>
                </a:r>
              </a:p>
              <a:p>
                <a:pPr algn="l" eaLnBrk="1" hangingPunct="1"/>
                <a:r>
                  <a:rPr lang="en-US" altLang="zh-CN"/>
                  <a:t>2</a:t>
                </a:r>
              </a:p>
              <a:p>
                <a:pPr algn="l" eaLnBrk="1" hangingPunct="1"/>
                <a:r>
                  <a:rPr lang="en-US" altLang="zh-CN"/>
                  <a:t>3</a:t>
                </a:r>
              </a:p>
              <a:p>
                <a:pPr algn="l" eaLnBrk="1" hangingPunct="1"/>
                <a:r>
                  <a:rPr lang="en-US" altLang="zh-CN"/>
                  <a:t>4</a:t>
                </a:r>
                <a:endParaRPr lang="en-US" altLang="zh-CN" b="0"/>
              </a:p>
            </p:txBody>
          </p:sp>
          <p:sp>
            <p:nvSpPr>
              <p:cNvPr id="123939" name="AutoShape 35"/>
              <p:cNvSpPr>
                <a:spLocks/>
              </p:cNvSpPr>
              <p:nvPr/>
            </p:nvSpPr>
            <p:spPr bwMode="auto">
              <a:xfrm>
                <a:off x="2934" y="800"/>
                <a:ext cx="100" cy="978"/>
              </a:xfrm>
              <a:prstGeom prst="leftBracket">
                <a:avLst>
                  <a:gd name="adj" fmla="val 815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40" name="Text Box 36"/>
              <p:cNvSpPr txBox="1">
                <a:spLocks noChangeArrowheads="1"/>
              </p:cNvSpPr>
              <p:nvPr/>
            </p:nvSpPr>
            <p:spPr bwMode="auto">
              <a:xfrm>
                <a:off x="3038" y="554"/>
                <a:ext cx="174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b="0"/>
                  <a:t> </a:t>
                </a:r>
                <a:r>
                  <a:rPr lang="en-US" altLang="zh-CN"/>
                  <a:t>1    2    3    4    5    6</a:t>
                </a:r>
                <a:r>
                  <a:rPr lang="en-US" altLang="zh-CN" b="0"/>
                  <a:t> </a:t>
                </a:r>
              </a:p>
            </p:txBody>
          </p:sp>
          <p:sp>
            <p:nvSpPr>
              <p:cNvPr id="123941" name="AutoShape 37"/>
              <p:cNvSpPr>
                <a:spLocks/>
              </p:cNvSpPr>
              <p:nvPr/>
            </p:nvSpPr>
            <p:spPr bwMode="auto">
              <a:xfrm>
                <a:off x="4800" y="816"/>
                <a:ext cx="62" cy="1010"/>
              </a:xfrm>
              <a:prstGeom prst="rightBracket">
                <a:avLst>
                  <a:gd name="adj" fmla="val 135753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42" name="Line 38"/>
              <p:cNvSpPr>
                <a:spLocks noChangeShapeType="1"/>
              </p:cNvSpPr>
              <p:nvPr/>
            </p:nvSpPr>
            <p:spPr bwMode="auto">
              <a:xfrm>
                <a:off x="2722" y="522"/>
                <a:ext cx="228" cy="2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43" name="Text Box 39"/>
              <p:cNvSpPr txBox="1">
                <a:spLocks noChangeArrowheads="1"/>
              </p:cNvSpPr>
              <p:nvPr/>
            </p:nvSpPr>
            <p:spPr bwMode="auto">
              <a:xfrm>
                <a:off x="2815" y="480"/>
                <a:ext cx="30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zh-CN" altLang="en-US"/>
                  <a:t>支</a:t>
                </a:r>
                <a:endParaRPr lang="zh-CN" altLang="en-US" b="0"/>
              </a:p>
            </p:txBody>
          </p:sp>
          <p:sp>
            <p:nvSpPr>
              <p:cNvPr id="123944" name="Text Box 40"/>
              <p:cNvSpPr txBox="1">
                <a:spLocks noChangeArrowheads="1"/>
              </p:cNvSpPr>
              <p:nvPr/>
            </p:nvSpPr>
            <p:spPr bwMode="auto">
              <a:xfrm>
                <a:off x="2626" y="583"/>
                <a:ext cx="30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zh-CN" altLang="en-US"/>
                  <a:t>节</a:t>
                </a:r>
                <a:endParaRPr lang="zh-CN" altLang="en-US" b="0"/>
              </a:p>
            </p:txBody>
          </p:sp>
        </p:grpSp>
      </p:grpSp>
      <p:sp>
        <p:nvSpPr>
          <p:cNvPr id="123945" name="Text Box 41"/>
          <p:cNvSpPr txBox="1">
            <a:spLocks noChangeArrowheads="1"/>
          </p:cNvSpPr>
          <p:nvPr/>
        </p:nvSpPr>
        <p:spPr bwMode="auto">
          <a:xfrm>
            <a:off x="1600200" y="3429000"/>
            <a:ext cx="272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b="0"/>
              <a:t> </a:t>
            </a:r>
            <a:r>
              <a:rPr lang="en-US" altLang="zh-CN"/>
              <a:t>1    0    0   -1   0     1</a:t>
            </a:r>
            <a:endParaRPr lang="en-US" altLang="zh-CN" b="0"/>
          </a:p>
        </p:txBody>
      </p:sp>
      <p:sp>
        <p:nvSpPr>
          <p:cNvPr id="123946" name="Text Box 42"/>
          <p:cNvSpPr txBox="1">
            <a:spLocks noChangeArrowheads="1"/>
          </p:cNvSpPr>
          <p:nvPr/>
        </p:nvSpPr>
        <p:spPr bwMode="auto">
          <a:xfrm>
            <a:off x="1600200" y="3733800"/>
            <a:ext cx="3148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/>
              <a:t>-1  -1    0    0    1    0</a:t>
            </a:r>
            <a:endParaRPr lang="en-US" altLang="zh-CN" b="0"/>
          </a:p>
        </p:txBody>
      </p:sp>
      <p:sp>
        <p:nvSpPr>
          <p:cNvPr id="123947" name="Text Box 43"/>
          <p:cNvSpPr txBox="1">
            <a:spLocks noChangeArrowheads="1"/>
          </p:cNvSpPr>
          <p:nvPr/>
        </p:nvSpPr>
        <p:spPr bwMode="auto">
          <a:xfrm>
            <a:off x="1600200" y="4114800"/>
            <a:ext cx="272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b="0"/>
              <a:t> </a:t>
            </a:r>
            <a:r>
              <a:rPr lang="en-US" altLang="zh-CN"/>
              <a:t>0    1    1    0    0   -1</a:t>
            </a:r>
            <a:endParaRPr lang="en-US" altLang="zh-CN" b="0"/>
          </a:p>
        </p:txBody>
      </p:sp>
      <p:sp>
        <p:nvSpPr>
          <p:cNvPr id="123948" name="Text Box 44"/>
          <p:cNvSpPr txBox="1">
            <a:spLocks noChangeArrowheads="1"/>
          </p:cNvSpPr>
          <p:nvPr/>
        </p:nvSpPr>
        <p:spPr bwMode="auto">
          <a:xfrm>
            <a:off x="1600200" y="4495800"/>
            <a:ext cx="2673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b="0"/>
              <a:t> </a:t>
            </a:r>
            <a:r>
              <a:rPr lang="en-US" altLang="zh-CN"/>
              <a:t>0    0   -1    1  -1    0</a:t>
            </a:r>
            <a:endParaRPr lang="en-US" altLang="zh-CN" b="0"/>
          </a:p>
        </p:txBody>
      </p:sp>
      <p:sp>
        <p:nvSpPr>
          <p:cNvPr id="123949" name="Line 45"/>
          <p:cNvSpPr>
            <a:spLocks noChangeShapeType="1"/>
          </p:cNvSpPr>
          <p:nvPr/>
        </p:nvSpPr>
        <p:spPr bwMode="auto">
          <a:xfrm>
            <a:off x="685800" y="4724400"/>
            <a:ext cx="411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23950" name="Group 46"/>
          <p:cNvGrpSpPr>
            <a:grpSpLocks/>
          </p:cNvGrpSpPr>
          <p:nvPr/>
        </p:nvGrpSpPr>
        <p:grpSpPr bwMode="auto">
          <a:xfrm>
            <a:off x="3810000" y="457200"/>
            <a:ext cx="3984625" cy="2136775"/>
            <a:chOff x="2352" y="480"/>
            <a:chExt cx="2510" cy="1346"/>
          </a:xfrm>
        </p:grpSpPr>
        <p:sp>
          <p:nvSpPr>
            <p:cNvPr id="123951" name="Text Box 47"/>
            <p:cNvSpPr txBox="1">
              <a:spLocks noChangeArrowheads="1"/>
            </p:cNvSpPr>
            <p:nvPr/>
          </p:nvSpPr>
          <p:spPr bwMode="auto">
            <a:xfrm>
              <a:off x="2352" y="1120"/>
              <a:ext cx="4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A</a:t>
              </a:r>
              <a:r>
                <a:rPr lang="en-US" altLang="zh-CN" i="1" baseline="-25000"/>
                <a:t>a</a:t>
              </a:r>
              <a:r>
                <a:rPr lang="en-US" altLang="zh-CN"/>
                <a:t>=</a:t>
              </a:r>
            </a:p>
          </p:txBody>
        </p:sp>
        <p:grpSp>
          <p:nvGrpSpPr>
            <p:cNvPr id="123952" name="Group 48"/>
            <p:cNvGrpSpPr>
              <a:grpSpLocks/>
            </p:cNvGrpSpPr>
            <p:nvPr/>
          </p:nvGrpSpPr>
          <p:grpSpPr bwMode="auto">
            <a:xfrm>
              <a:off x="2626" y="480"/>
              <a:ext cx="2236" cy="1346"/>
              <a:chOff x="2626" y="480"/>
              <a:chExt cx="2236" cy="1346"/>
            </a:xfrm>
          </p:grpSpPr>
          <p:sp>
            <p:nvSpPr>
              <p:cNvPr id="123953" name="Text Box 49"/>
              <p:cNvSpPr txBox="1">
                <a:spLocks noChangeArrowheads="1"/>
              </p:cNvSpPr>
              <p:nvPr/>
            </p:nvSpPr>
            <p:spPr bwMode="auto">
              <a:xfrm>
                <a:off x="2722" y="800"/>
                <a:ext cx="212" cy="9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/>
                  <a:t>1</a:t>
                </a:r>
              </a:p>
              <a:p>
                <a:pPr algn="l" eaLnBrk="1" hangingPunct="1"/>
                <a:r>
                  <a:rPr lang="en-US" altLang="zh-CN"/>
                  <a:t>2</a:t>
                </a:r>
              </a:p>
              <a:p>
                <a:pPr algn="l" eaLnBrk="1" hangingPunct="1"/>
                <a:r>
                  <a:rPr lang="en-US" altLang="zh-CN"/>
                  <a:t>3</a:t>
                </a:r>
              </a:p>
              <a:p>
                <a:pPr algn="l" eaLnBrk="1" hangingPunct="1"/>
                <a:r>
                  <a:rPr lang="en-US" altLang="zh-CN"/>
                  <a:t>4</a:t>
                </a:r>
                <a:endParaRPr lang="en-US" altLang="zh-CN" b="0"/>
              </a:p>
            </p:txBody>
          </p:sp>
          <p:sp>
            <p:nvSpPr>
              <p:cNvPr id="123954" name="AutoShape 50"/>
              <p:cNvSpPr>
                <a:spLocks/>
              </p:cNvSpPr>
              <p:nvPr/>
            </p:nvSpPr>
            <p:spPr bwMode="auto">
              <a:xfrm>
                <a:off x="2934" y="800"/>
                <a:ext cx="100" cy="978"/>
              </a:xfrm>
              <a:prstGeom prst="leftBracket">
                <a:avLst>
                  <a:gd name="adj" fmla="val 815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55" name="Text Box 51"/>
              <p:cNvSpPr txBox="1">
                <a:spLocks noChangeArrowheads="1"/>
              </p:cNvSpPr>
              <p:nvPr/>
            </p:nvSpPr>
            <p:spPr bwMode="auto">
              <a:xfrm>
                <a:off x="3038" y="554"/>
                <a:ext cx="174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b="0"/>
                  <a:t> </a:t>
                </a:r>
                <a:r>
                  <a:rPr lang="en-US" altLang="zh-CN"/>
                  <a:t>1    2    3    4    5    6</a:t>
                </a:r>
                <a:r>
                  <a:rPr lang="en-US" altLang="zh-CN" b="0"/>
                  <a:t> </a:t>
                </a:r>
              </a:p>
            </p:txBody>
          </p:sp>
          <p:sp>
            <p:nvSpPr>
              <p:cNvPr id="123956" name="AutoShape 52"/>
              <p:cNvSpPr>
                <a:spLocks/>
              </p:cNvSpPr>
              <p:nvPr/>
            </p:nvSpPr>
            <p:spPr bwMode="auto">
              <a:xfrm>
                <a:off x="4800" y="816"/>
                <a:ext cx="62" cy="1010"/>
              </a:xfrm>
              <a:prstGeom prst="rightBracket">
                <a:avLst>
                  <a:gd name="adj" fmla="val 135753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57" name="Line 53"/>
              <p:cNvSpPr>
                <a:spLocks noChangeShapeType="1"/>
              </p:cNvSpPr>
              <p:nvPr/>
            </p:nvSpPr>
            <p:spPr bwMode="auto">
              <a:xfrm>
                <a:off x="2722" y="522"/>
                <a:ext cx="228" cy="2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58" name="Text Box 54"/>
              <p:cNvSpPr txBox="1">
                <a:spLocks noChangeArrowheads="1"/>
              </p:cNvSpPr>
              <p:nvPr/>
            </p:nvSpPr>
            <p:spPr bwMode="auto">
              <a:xfrm>
                <a:off x="2815" y="480"/>
                <a:ext cx="30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zh-CN" altLang="en-US"/>
                  <a:t>支</a:t>
                </a:r>
                <a:endParaRPr lang="zh-CN" altLang="en-US" b="0"/>
              </a:p>
            </p:txBody>
          </p:sp>
          <p:sp>
            <p:nvSpPr>
              <p:cNvPr id="123959" name="Text Box 55"/>
              <p:cNvSpPr txBox="1">
                <a:spLocks noChangeArrowheads="1"/>
              </p:cNvSpPr>
              <p:nvPr/>
            </p:nvSpPr>
            <p:spPr bwMode="auto">
              <a:xfrm>
                <a:off x="2626" y="583"/>
                <a:ext cx="30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zh-CN" altLang="en-US"/>
                  <a:t>节</a:t>
                </a:r>
                <a:endParaRPr lang="zh-CN" altLang="en-US" b="0"/>
              </a:p>
            </p:txBody>
          </p:sp>
        </p:grpSp>
      </p:grpSp>
      <p:sp>
        <p:nvSpPr>
          <p:cNvPr id="123960" name="Text Box 56"/>
          <p:cNvSpPr txBox="1">
            <a:spLocks noChangeArrowheads="1"/>
          </p:cNvSpPr>
          <p:nvPr/>
        </p:nvSpPr>
        <p:spPr bwMode="auto">
          <a:xfrm>
            <a:off x="990600" y="5105400"/>
            <a:ext cx="2333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设④为参考节点</a:t>
            </a:r>
            <a:endParaRPr lang="zh-CN" altLang="en-US" b="0"/>
          </a:p>
        </p:txBody>
      </p:sp>
      <p:grpSp>
        <p:nvGrpSpPr>
          <p:cNvPr id="123961" name="Group 57"/>
          <p:cNvGrpSpPr>
            <a:grpSpLocks/>
          </p:cNvGrpSpPr>
          <p:nvPr/>
        </p:nvGrpSpPr>
        <p:grpSpPr bwMode="auto">
          <a:xfrm>
            <a:off x="4984750" y="2971800"/>
            <a:ext cx="3854450" cy="1695450"/>
            <a:chOff x="3140" y="1872"/>
            <a:chExt cx="2428" cy="1068"/>
          </a:xfrm>
        </p:grpSpPr>
        <p:sp>
          <p:nvSpPr>
            <p:cNvPr id="123962" name="Text Box 58"/>
            <p:cNvSpPr txBox="1">
              <a:spLocks noChangeArrowheads="1"/>
            </p:cNvSpPr>
            <p:nvPr/>
          </p:nvSpPr>
          <p:spPr bwMode="auto">
            <a:xfrm>
              <a:off x="3777" y="2400"/>
              <a:ext cx="17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-1  -1    0    0    1    0</a:t>
              </a:r>
              <a:endParaRPr lang="en-US" altLang="zh-CN" b="0"/>
            </a:p>
          </p:txBody>
        </p:sp>
        <p:grpSp>
          <p:nvGrpSpPr>
            <p:cNvPr id="123963" name="Group 59"/>
            <p:cNvGrpSpPr>
              <a:grpSpLocks/>
            </p:cNvGrpSpPr>
            <p:nvPr/>
          </p:nvGrpSpPr>
          <p:grpSpPr bwMode="auto">
            <a:xfrm>
              <a:off x="3140" y="1872"/>
              <a:ext cx="2427" cy="1068"/>
              <a:chOff x="3140" y="1872"/>
              <a:chExt cx="2427" cy="1068"/>
            </a:xfrm>
          </p:grpSpPr>
          <p:sp>
            <p:nvSpPr>
              <p:cNvPr id="123964" name="Text Box 60"/>
              <p:cNvSpPr txBox="1">
                <a:spLocks noChangeArrowheads="1"/>
              </p:cNvSpPr>
              <p:nvPr/>
            </p:nvSpPr>
            <p:spPr bwMode="auto">
              <a:xfrm>
                <a:off x="3140" y="2400"/>
                <a:ext cx="36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/>
                  <a:t>A=</a:t>
                </a:r>
              </a:p>
            </p:txBody>
          </p:sp>
          <p:sp>
            <p:nvSpPr>
              <p:cNvPr id="123965" name="Text Box 61"/>
              <p:cNvSpPr txBox="1">
                <a:spLocks noChangeArrowheads="1"/>
              </p:cNvSpPr>
              <p:nvPr/>
            </p:nvSpPr>
            <p:spPr bwMode="auto">
              <a:xfrm>
                <a:off x="3427" y="2192"/>
                <a:ext cx="212" cy="7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/>
                  <a:t>1</a:t>
                </a:r>
              </a:p>
              <a:p>
                <a:pPr algn="l" eaLnBrk="1" hangingPunct="1"/>
                <a:r>
                  <a:rPr lang="en-US" altLang="zh-CN"/>
                  <a:t>2</a:t>
                </a:r>
              </a:p>
              <a:p>
                <a:pPr algn="l" eaLnBrk="1" hangingPunct="1"/>
                <a:r>
                  <a:rPr lang="en-US" altLang="zh-CN"/>
                  <a:t>3</a:t>
                </a:r>
                <a:endParaRPr lang="en-US" altLang="zh-CN" b="0"/>
              </a:p>
            </p:txBody>
          </p:sp>
          <p:sp>
            <p:nvSpPr>
              <p:cNvPr id="123966" name="AutoShape 62"/>
              <p:cNvSpPr>
                <a:spLocks/>
              </p:cNvSpPr>
              <p:nvPr/>
            </p:nvSpPr>
            <p:spPr bwMode="auto">
              <a:xfrm>
                <a:off x="3639" y="2192"/>
                <a:ext cx="90" cy="640"/>
              </a:xfrm>
              <a:prstGeom prst="leftBracket">
                <a:avLst>
                  <a:gd name="adj" fmla="val 59259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67" name="Text Box 63"/>
              <p:cNvSpPr txBox="1">
                <a:spLocks noChangeArrowheads="1"/>
              </p:cNvSpPr>
              <p:nvPr/>
            </p:nvSpPr>
            <p:spPr bwMode="auto">
              <a:xfrm>
                <a:off x="3743" y="1946"/>
                <a:ext cx="174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b="0"/>
                  <a:t> </a:t>
                </a:r>
                <a:r>
                  <a:rPr lang="en-US" altLang="zh-CN"/>
                  <a:t>1    2    3    4    5    6</a:t>
                </a:r>
                <a:r>
                  <a:rPr lang="en-US" altLang="zh-CN" b="0"/>
                  <a:t> </a:t>
                </a:r>
              </a:p>
            </p:txBody>
          </p:sp>
          <p:sp>
            <p:nvSpPr>
              <p:cNvPr id="123968" name="AutoShape 64"/>
              <p:cNvSpPr>
                <a:spLocks/>
              </p:cNvSpPr>
              <p:nvPr/>
            </p:nvSpPr>
            <p:spPr bwMode="auto">
              <a:xfrm>
                <a:off x="5505" y="2208"/>
                <a:ext cx="62" cy="576"/>
              </a:xfrm>
              <a:prstGeom prst="rightBracket">
                <a:avLst>
                  <a:gd name="adj" fmla="val 77419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69" name="Line 65"/>
              <p:cNvSpPr>
                <a:spLocks noChangeShapeType="1"/>
              </p:cNvSpPr>
              <p:nvPr/>
            </p:nvSpPr>
            <p:spPr bwMode="auto">
              <a:xfrm>
                <a:off x="3427" y="1914"/>
                <a:ext cx="228" cy="2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70" name="Text Box 66"/>
              <p:cNvSpPr txBox="1">
                <a:spLocks noChangeArrowheads="1"/>
              </p:cNvSpPr>
              <p:nvPr/>
            </p:nvSpPr>
            <p:spPr bwMode="auto">
              <a:xfrm>
                <a:off x="3520" y="1872"/>
                <a:ext cx="30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zh-CN" altLang="en-US"/>
                  <a:t>支</a:t>
                </a:r>
                <a:endParaRPr lang="zh-CN" altLang="en-US" b="0"/>
              </a:p>
            </p:txBody>
          </p:sp>
          <p:sp>
            <p:nvSpPr>
              <p:cNvPr id="123971" name="Text Box 67"/>
              <p:cNvSpPr txBox="1">
                <a:spLocks noChangeArrowheads="1"/>
              </p:cNvSpPr>
              <p:nvPr/>
            </p:nvSpPr>
            <p:spPr bwMode="auto">
              <a:xfrm>
                <a:off x="3331" y="1975"/>
                <a:ext cx="30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zh-CN" altLang="en-US"/>
                  <a:t>节</a:t>
                </a:r>
                <a:endParaRPr lang="zh-CN" altLang="en-US" b="0"/>
              </a:p>
            </p:txBody>
          </p:sp>
          <p:sp>
            <p:nvSpPr>
              <p:cNvPr id="123972" name="Text Box 68"/>
              <p:cNvSpPr txBox="1">
                <a:spLocks noChangeArrowheads="1"/>
              </p:cNvSpPr>
              <p:nvPr/>
            </p:nvSpPr>
            <p:spPr bwMode="auto">
              <a:xfrm>
                <a:off x="3777" y="2208"/>
                <a:ext cx="171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b="0"/>
                  <a:t> </a:t>
                </a:r>
                <a:r>
                  <a:rPr lang="en-US" altLang="zh-CN"/>
                  <a:t>1    0    0   -1   0     1</a:t>
                </a:r>
                <a:endParaRPr lang="en-US" altLang="zh-CN" b="0"/>
              </a:p>
            </p:txBody>
          </p:sp>
          <p:sp>
            <p:nvSpPr>
              <p:cNvPr id="123973" name="Text Box 69"/>
              <p:cNvSpPr txBox="1">
                <a:spLocks noChangeArrowheads="1"/>
              </p:cNvSpPr>
              <p:nvPr/>
            </p:nvSpPr>
            <p:spPr bwMode="auto">
              <a:xfrm>
                <a:off x="3777" y="2640"/>
                <a:ext cx="171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b="0"/>
                  <a:t> </a:t>
                </a:r>
                <a:r>
                  <a:rPr lang="en-US" altLang="zh-CN"/>
                  <a:t>0    1    1    0    0   -1</a:t>
                </a:r>
              </a:p>
            </p:txBody>
          </p:sp>
        </p:grpSp>
      </p:grpSp>
      <p:sp>
        <p:nvSpPr>
          <p:cNvPr id="123974" name="Rectangle 70"/>
          <p:cNvSpPr>
            <a:spLocks noChangeArrowheads="1"/>
          </p:cNvSpPr>
          <p:nvPr/>
        </p:nvSpPr>
        <p:spPr bwMode="auto">
          <a:xfrm>
            <a:off x="4660900" y="4953000"/>
            <a:ext cx="44831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zh-CN"/>
              <a:t>称</a:t>
            </a:r>
            <a:r>
              <a:rPr lang="en-US" altLang="zh-CN">
                <a:solidFill>
                  <a:srgbClr val="FF0000"/>
                </a:solidFill>
              </a:rPr>
              <a:t>A</a:t>
            </a:r>
            <a:r>
              <a:rPr lang="zh-CN" altLang="en-US"/>
              <a:t>为降阶关联矩阵 </a:t>
            </a:r>
            <a:r>
              <a:rPr lang="en-US" altLang="zh-CN">
                <a:solidFill>
                  <a:srgbClr val="FF0000"/>
                </a:solidFill>
              </a:rPr>
              <a:t>(</a:t>
            </a:r>
            <a:r>
              <a:rPr lang="en-US" altLang="zh-CN" i="1">
                <a:solidFill>
                  <a:srgbClr val="FF0000"/>
                </a:solidFill>
              </a:rPr>
              <a:t>n</a:t>
            </a:r>
            <a:r>
              <a:rPr lang="en-US" altLang="zh-CN">
                <a:solidFill>
                  <a:srgbClr val="FF0000"/>
                </a:solidFill>
              </a:rPr>
              <a:t>-1)</a:t>
            </a:r>
            <a:r>
              <a:rPr lang="en-US" altLang="zh-CN" i="1">
                <a:solidFill>
                  <a:srgbClr val="FF0000"/>
                </a:solidFill>
              </a:rPr>
              <a:t>b</a:t>
            </a:r>
            <a:r>
              <a:rPr lang="en-US" altLang="zh-CN" i="1"/>
              <a:t> </a:t>
            </a:r>
            <a:r>
              <a:rPr lang="zh-CN" altLang="en-US"/>
              <a:t>，</a:t>
            </a:r>
          </a:p>
          <a:p>
            <a:pPr algn="l" eaLnBrk="1" hangingPunct="1"/>
            <a:r>
              <a:rPr lang="zh-CN" altLang="en-US"/>
              <a:t>表征独立节点与支路的关联性质</a:t>
            </a:r>
          </a:p>
        </p:txBody>
      </p:sp>
      <p:sp>
        <p:nvSpPr>
          <p:cNvPr id="124050" name="Text Box 146"/>
          <p:cNvSpPr txBox="1">
            <a:spLocks noChangeArrowheads="1"/>
          </p:cNvSpPr>
          <p:nvPr/>
        </p:nvSpPr>
        <p:spPr bwMode="auto">
          <a:xfrm>
            <a:off x="4895850" y="990600"/>
            <a:ext cx="4381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b="0"/>
              <a:t> </a:t>
            </a:r>
            <a:r>
              <a:rPr lang="en-US" altLang="zh-CN"/>
              <a:t>1</a:t>
            </a:r>
          </a:p>
          <a:p>
            <a:pPr algn="l" eaLnBrk="1" hangingPunct="1"/>
            <a:r>
              <a:rPr lang="en-US" altLang="zh-CN"/>
              <a:t>-1</a:t>
            </a:r>
          </a:p>
          <a:p>
            <a:pPr algn="l" eaLnBrk="1" hangingPunct="1"/>
            <a:r>
              <a:rPr lang="en-US" altLang="zh-CN"/>
              <a:t> 0</a:t>
            </a:r>
          </a:p>
          <a:p>
            <a:pPr algn="l" eaLnBrk="1" hangingPunct="1"/>
            <a:r>
              <a:rPr lang="en-US" altLang="zh-CN"/>
              <a:t> 0</a:t>
            </a:r>
          </a:p>
        </p:txBody>
      </p:sp>
      <p:sp>
        <p:nvSpPr>
          <p:cNvPr id="124051" name="Text Box 147"/>
          <p:cNvSpPr txBox="1">
            <a:spLocks noChangeArrowheads="1"/>
          </p:cNvSpPr>
          <p:nvPr/>
        </p:nvSpPr>
        <p:spPr bwMode="auto">
          <a:xfrm>
            <a:off x="5334000" y="990600"/>
            <a:ext cx="4381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b="0"/>
              <a:t> </a:t>
            </a:r>
            <a:r>
              <a:rPr lang="en-US" altLang="zh-CN"/>
              <a:t>0</a:t>
            </a:r>
          </a:p>
          <a:p>
            <a:pPr algn="l" eaLnBrk="1" hangingPunct="1"/>
            <a:r>
              <a:rPr lang="en-US" altLang="zh-CN"/>
              <a:t>-1</a:t>
            </a:r>
          </a:p>
          <a:p>
            <a:pPr algn="l" eaLnBrk="1" hangingPunct="1"/>
            <a:r>
              <a:rPr lang="en-US" altLang="zh-CN"/>
              <a:t> 1</a:t>
            </a:r>
          </a:p>
          <a:p>
            <a:pPr algn="l" eaLnBrk="1" hangingPunct="1"/>
            <a:r>
              <a:rPr lang="en-US" altLang="zh-CN"/>
              <a:t> 0</a:t>
            </a:r>
            <a:endParaRPr lang="en-US" altLang="zh-CN" b="0"/>
          </a:p>
        </p:txBody>
      </p:sp>
      <p:sp>
        <p:nvSpPr>
          <p:cNvPr id="124052" name="Text Box 148"/>
          <p:cNvSpPr txBox="1">
            <a:spLocks noChangeArrowheads="1"/>
          </p:cNvSpPr>
          <p:nvPr/>
        </p:nvSpPr>
        <p:spPr bwMode="auto">
          <a:xfrm>
            <a:off x="5791200" y="990600"/>
            <a:ext cx="4381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b="0"/>
              <a:t> </a:t>
            </a:r>
            <a:r>
              <a:rPr lang="en-US" altLang="zh-CN"/>
              <a:t>0</a:t>
            </a:r>
          </a:p>
          <a:p>
            <a:pPr algn="l" eaLnBrk="1" hangingPunct="1"/>
            <a:r>
              <a:rPr lang="en-US" altLang="zh-CN"/>
              <a:t> 0</a:t>
            </a:r>
          </a:p>
          <a:p>
            <a:pPr algn="l" eaLnBrk="1" hangingPunct="1"/>
            <a:r>
              <a:rPr lang="en-US" altLang="zh-CN"/>
              <a:t> 1</a:t>
            </a:r>
          </a:p>
          <a:p>
            <a:pPr algn="l" eaLnBrk="1" hangingPunct="1"/>
            <a:r>
              <a:rPr lang="en-US" altLang="zh-CN"/>
              <a:t>-1</a:t>
            </a:r>
            <a:endParaRPr lang="en-US" altLang="zh-CN" b="0"/>
          </a:p>
        </p:txBody>
      </p:sp>
      <p:sp>
        <p:nvSpPr>
          <p:cNvPr id="124053" name="Text Box 149"/>
          <p:cNvSpPr txBox="1">
            <a:spLocks noChangeArrowheads="1"/>
          </p:cNvSpPr>
          <p:nvPr/>
        </p:nvSpPr>
        <p:spPr bwMode="auto">
          <a:xfrm>
            <a:off x="6248400" y="990600"/>
            <a:ext cx="4381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/>
              <a:t>-1</a:t>
            </a:r>
          </a:p>
          <a:p>
            <a:pPr algn="l" eaLnBrk="1" hangingPunct="1"/>
            <a:r>
              <a:rPr lang="en-US" altLang="zh-CN"/>
              <a:t> 0</a:t>
            </a:r>
          </a:p>
          <a:p>
            <a:pPr algn="l" eaLnBrk="1" hangingPunct="1"/>
            <a:r>
              <a:rPr lang="en-US" altLang="zh-CN"/>
              <a:t> 0</a:t>
            </a:r>
          </a:p>
          <a:p>
            <a:pPr algn="l" eaLnBrk="1" hangingPunct="1"/>
            <a:r>
              <a:rPr lang="en-US" altLang="zh-CN"/>
              <a:t> 1</a:t>
            </a:r>
            <a:endParaRPr lang="en-US" altLang="zh-CN" b="0"/>
          </a:p>
        </p:txBody>
      </p:sp>
      <p:sp>
        <p:nvSpPr>
          <p:cNvPr id="124054" name="Text Box 150"/>
          <p:cNvSpPr txBox="1">
            <a:spLocks noChangeArrowheads="1"/>
          </p:cNvSpPr>
          <p:nvPr/>
        </p:nvSpPr>
        <p:spPr bwMode="auto">
          <a:xfrm>
            <a:off x="6705600" y="990600"/>
            <a:ext cx="4381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b="0"/>
              <a:t> </a:t>
            </a:r>
            <a:r>
              <a:rPr lang="en-US" altLang="zh-CN"/>
              <a:t>0</a:t>
            </a:r>
          </a:p>
          <a:p>
            <a:pPr algn="l" eaLnBrk="1" hangingPunct="1"/>
            <a:r>
              <a:rPr lang="en-US" altLang="zh-CN"/>
              <a:t> 1</a:t>
            </a:r>
          </a:p>
          <a:p>
            <a:pPr algn="l" eaLnBrk="1" hangingPunct="1"/>
            <a:r>
              <a:rPr lang="en-US" altLang="zh-CN"/>
              <a:t> 0</a:t>
            </a:r>
          </a:p>
          <a:p>
            <a:pPr algn="l" eaLnBrk="1" hangingPunct="1"/>
            <a:r>
              <a:rPr lang="en-US" altLang="zh-CN"/>
              <a:t>-1</a:t>
            </a:r>
            <a:endParaRPr lang="en-US" altLang="zh-CN" b="0"/>
          </a:p>
        </p:txBody>
      </p:sp>
      <p:sp>
        <p:nvSpPr>
          <p:cNvPr id="124055" name="Text Box 151"/>
          <p:cNvSpPr txBox="1">
            <a:spLocks noChangeArrowheads="1"/>
          </p:cNvSpPr>
          <p:nvPr/>
        </p:nvSpPr>
        <p:spPr bwMode="auto">
          <a:xfrm>
            <a:off x="7162800" y="990600"/>
            <a:ext cx="4381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b="0"/>
              <a:t> </a:t>
            </a:r>
            <a:r>
              <a:rPr lang="en-US" altLang="zh-CN"/>
              <a:t>1</a:t>
            </a:r>
          </a:p>
          <a:p>
            <a:pPr algn="l" eaLnBrk="1" hangingPunct="1"/>
            <a:r>
              <a:rPr lang="en-US" altLang="zh-CN"/>
              <a:t> 0</a:t>
            </a:r>
          </a:p>
          <a:p>
            <a:pPr algn="l" eaLnBrk="1" hangingPunct="1"/>
            <a:r>
              <a:rPr lang="en-US" altLang="zh-CN"/>
              <a:t>-1</a:t>
            </a:r>
          </a:p>
          <a:p>
            <a:pPr algn="l" eaLnBrk="1" hangingPunct="1"/>
            <a:r>
              <a:rPr lang="en-US" altLang="zh-CN"/>
              <a:t> 0</a:t>
            </a:r>
            <a:endParaRPr lang="en-US" altLang="zh-CN" b="0"/>
          </a:p>
        </p:txBody>
      </p:sp>
      <p:grpSp>
        <p:nvGrpSpPr>
          <p:cNvPr id="124064" name="Group 160"/>
          <p:cNvGrpSpPr>
            <a:grpSpLocks/>
          </p:cNvGrpSpPr>
          <p:nvPr/>
        </p:nvGrpSpPr>
        <p:grpSpPr bwMode="auto">
          <a:xfrm>
            <a:off x="1371600" y="838200"/>
            <a:ext cx="1371600" cy="1905000"/>
            <a:chOff x="864" y="528"/>
            <a:chExt cx="864" cy="1200"/>
          </a:xfrm>
        </p:grpSpPr>
        <p:sp>
          <p:nvSpPr>
            <p:cNvPr id="124056" name="Line 152"/>
            <p:cNvSpPr>
              <a:spLocks noChangeShapeType="1"/>
            </p:cNvSpPr>
            <p:nvPr/>
          </p:nvSpPr>
          <p:spPr bwMode="auto">
            <a:xfrm rot="16200000" flipV="1">
              <a:off x="864" y="1008"/>
              <a:ext cx="192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057" name="Line 153"/>
            <p:cNvSpPr>
              <a:spLocks noChangeShapeType="1"/>
            </p:cNvSpPr>
            <p:nvPr/>
          </p:nvSpPr>
          <p:spPr bwMode="auto">
            <a:xfrm rot="16485818" flipV="1">
              <a:off x="1536" y="528"/>
              <a:ext cx="192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058" name="Line 154"/>
            <p:cNvSpPr>
              <a:spLocks noChangeShapeType="1"/>
            </p:cNvSpPr>
            <p:nvPr/>
          </p:nvSpPr>
          <p:spPr bwMode="auto">
            <a:xfrm flipV="1">
              <a:off x="864" y="528"/>
              <a:ext cx="192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059" name="Line 155"/>
            <p:cNvSpPr>
              <a:spLocks noChangeShapeType="1"/>
            </p:cNvSpPr>
            <p:nvPr/>
          </p:nvSpPr>
          <p:spPr bwMode="auto">
            <a:xfrm rot="10800000" flipV="1">
              <a:off x="1536" y="1008"/>
              <a:ext cx="192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060" name="Freeform 156"/>
            <p:cNvSpPr>
              <a:spLocks/>
            </p:cNvSpPr>
            <p:nvPr/>
          </p:nvSpPr>
          <p:spPr bwMode="auto">
            <a:xfrm>
              <a:off x="1295" y="720"/>
              <a:ext cx="1" cy="264"/>
            </a:xfrm>
            <a:custGeom>
              <a:avLst/>
              <a:gdLst>
                <a:gd name="T0" fmla="*/ 1 w 1"/>
                <a:gd name="T1" fmla="*/ 0 h 264"/>
                <a:gd name="T2" fmla="*/ 0 w 1"/>
                <a:gd name="T3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64">
                  <a:moveTo>
                    <a:pt x="1" y="0"/>
                  </a:moveTo>
                  <a:lnTo>
                    <a:pt x="0" y="264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062" name="Line 158"/>
            <p:cNvSpPr>
              <a:spLocks noChangeShapeType="1"/>
            </p:cNvSpPr>
            <p:nvPr/>
          </p:nvSpPr>
          <p:spPr bwMode="auto">
            <a:xfrm flipV="1">
              <a:off x="1392" y="1584"/>
              <a:ext cx="240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4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4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2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2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23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23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23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23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23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39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39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239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239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45" grpId="0" autoUpdateAnimBg="0"/>
      <p:bldP spid="123946" grpId="0" autoUpdateAnimBg="0"/>
      <p:bldP spid="123947" grpId="0" autoUpdateAnimBg="0"/>
      <p:bldP spid="123948" grpId="0" autoUpdateAnimBg="0"/>
      <p:bldP spid="123949" grpId="0" animBg="1"/>
      <p:bldP spid="123960" grpId="0" autoUpdateAnimBg="0"/>
      <p:bldP spid="123974" grpId="0" autoUpdateAnimBg="0"/>
      <p:bldP spid="124050" grpId="0" autoUpdateAnimBg="0"/>
      <p:bldP spid="124051" grpId="0" autoUpdateAnimBg="0"/>
      <p:bldP spid="124052" grpId="0" autoUpdateAnimBg="0"/>
      <p:bldP spid="124053" grpId="0" autoUpdateAnimBg="0"/>
      <p:bldP spid="124054" grpId="0" autoUpdateAnimBg="0"/>
      <p:bldP spid="12405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ext Box 2"/>
          <p:cNvSpPr txBox="1">
            <a:spLocks noChangeArrowheads="1"/>
          </p:cNvSpPr>
          <p:nvPr/>
        </p:nvSpPr>
        <p:spPr bwMode="auto">
          <a:xfrm>
            <a:off x="803275" y="457200"/>
            <a:ext cx="7747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 sz="3200"/>
              <a:t>    </a:t>
            </a:r>
            <a:r>
              <a:rPr lang="zh-CN" altLang="en-US" sz="3200"/>
              <a:t>对于简单电路，通过串、并联关系即可求解。如：</a:t>
            </a:r>
          </a:p>
        </p:txBody>
      </p:sp>
      <p:grpSp>
        <p:nvGrpSpPr>
          <p:cNvPr id="130051" name="Group 3"/>
          <p:cNvGrpSpPr>
            <a:grpSpLocks/>
          </p:cNvGrpSpPr>
          <p:nvPr/>
        </p:nvGrpSpPr>
        <p:grpSpPr bwMode="auto">
          <a:xfrm>
            <a:off x="6477000" y="4191000"/>
            <a:ext cx="2011363" cy="1371600"/>
            <a:chOff x="4128" y="2988"/>
            <a:chExt cx="1267" cy="864"/>
          </a:xfrm>
        </p:grpSpPr>
        <p:sp>
          <p:nvSpPr>
            <p:cNvPr id="130052" name="Rectangle 4"/>
            <p:cNvSpPr>
              <a:spLocks noChangeArrowheads="1"/>
            </p:cNvSpPr>
            <p:nvPr/>
          </p:nvSpPr>
          <p:spPr bwMode="auto">
            <a:xfrm>
              <a:off x="4374" y="336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CC0000"/>
                  </a:solidFill>
                </a:rPr>
                <a:t>E</a:t>
              </a:r>
              <a:endParaRPr lang="en-US" altLang="zh-CN" i="1">
                <a:solidFill>
                  <a:srgbClr val="CC0000"/>
                </a:solidFill>
              </a:endParaRPr>
            </a:p>
          </p:txBody>
        </p:sp>
        <p:sp>
          <p:nvSpPr>
            <p:cNvPr id="130053" name="Oval 5"/>
            <p:cNvSpPr>
              <a:spLocks noChangeArrowheads="1"/>
            </p:cNvSpPr>
            <p:nvPr/>
          </p:nvSpPr>
          <p:spPr bwMode="auto">
            <a:xfrm>
              <a:off x="4128" y="3298"/>
              <a:ext cx="249" cy="24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54" name="Line 6"/>
            <p:cNvSpPr>
              <a:spLocks noChangeShapeType="1"/>
            </p:cNvSpPr>
            <p:nvPr/>
          </p:nvSpPr>
          <p:spPr bwMode="auto">
            <a:xfrm>
              <a:off x="4253" y="2988"/>
              <a:ext cx="0" cy="864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55" name="Rectangle 7"/>
            <p:cNvSpPr>
              <a:spLocks noChangeArrowheads="1"/>
            </p:cNvSpPr>
            <p:nvPr/>
          </p:nvSpPr>
          <p:spPr bwMode="auto">
            <a:xfrm>
              <a:off x="4239" y="3075"/>
              <a:ext cx="2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b="0" i="1">
                  <a:solidFill>
                    <a:srgbClr val="CC0000"/>
                  </a:solidFill>
                </a:rPr>
                <a:t>+</a:t>
              </a:r>
              <a:endParaRPr lang="en-US" altLang="zh-CN" sz="1600" b="0" i="1">
                <a:solidFill>
                  <a:srgbClr val="CC0000"/>
                </a:solidFill>
              </a:endParaRPr>
            </a:p>
          </p:txBody>
        </p:sp>
        <p:sp>
          <p:nvSpPr>
            <p:cNvPr id="130056" name="Rectangle 8"/>
            <p:cNvSpPr>
              <a:spLocks noChangeArrowheads="1"/>
            </p:cNvSpPr>
            <p:nvPr/>
          </p:nvSpPr>
          <p:spPr bwMode="auto">
            <a:xfrm>
              <a:off x="4239" y="3434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b="0" i="1">
                  <a:solidFill>
                    <a:srgbClr val="CC0000"/>
                  </a:solidFill>
                </a:rPr>
                <a:t>-</a:t>
              </a:r>
              <a:endParaRPr lang="en-US" altLang="zh-CN" b="0" i="1">
                <a:solidFill>
                  <a:srgbClr val="CC0000"/>
                </a:solidFill>
              </a:endParaRPr>
            </a:p>
          </p:txBody>
        </p:sp>
        <p:grpSp>
          <p:nvGrpSpPr>
            <p:cNvPr id="130057" name="Group 9"/>
            <p:cNvGrpSpPr>
              <a:grpSpLocks/>
            </p:cNvGrpSpPr>
            <p:nvPr/>
          </p:nvGrpSpPr>
          <p:grpSpPr bwMode="auto">
            <a:xfrm>
              <a:off x="4907" y="2988"/>
              <a:ext cx="119" cy="864"/>
              <a:chOff x="1636" y="432"/>
              <a:chExt cx="88" cy="624"/>
            </a:xfrm>
          </p:grpSpPr>
          <p:sp>
            <p:nvSpPr>
              <p:cNvPr id="130058" name="Line 10"/>
              <p:cNvSpPr>
                <a:spLocks noChangeShapeType="1"/>
              </p:cNvSpPr>
              <p:nvPr/>
            </p:nvSpPr>
            <p:spPr bwMode="auto">
              <a:xfrm>
                <a:off x="1672" y="432"/>
                <a:ext cx="0" cy="624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59" name="Rectangle 11"/>
              <p:cNvSpPr>
                <a:spLocks noChangeArrowheads="1"/>
              </p:cNvSpPr>
              <p:nvPr/>
            </p:nvSpPr>
            <p:spPr bwMode="auto">
              <a:xfrm>
                <a:off x="1636" y="583"/>
                <a:ext cx="88" cy="28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0060" name="Rectangle 12"/>
            <p:cNvSpPr>
              <a:spLocks noChangeArrowheads="1"/>
            </p:cNvSpPr>
            <p:nvPr/>
          </p:nvSpPr>
          <p:spPr bwMode="auto">
            <a:xfrm>
              <a:off x="5018" y="3294"/>
              <a:ext cx="3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CC0000"/>
                  </a:solidFill>
                </a:rPr>
                <a:t>2</a:t>
              </a:r>
              <a:r>
                <a:rPr lang="en-US" altLang="zh-CN" sz="2800" i="1">
                  <a:solidFill>
                    <a:srgbClr val="CC0000"/>
                  </a:solidFill>
                </a:rPr>
                <a:t>R</a:t>
              </a:r>
              <a:endParaRPr lang="en-US" altLang="zh-CN" i="1">
                <a:solidFill>
                  <a:srgbClr val="CC0000"/>
                </a:solidFill>
              </a:endParaRPr>
            </a:p>
          </p:txBody>
        </p:sp>
        <p:sp>
          <p:nvSpPr>
            <p:cNvPr id="130061" name="Line 13"/>
            <p:cNvSpPr>
              <a:spLocks noChangeShapeType="1"/>
            </p:cNvSpPr>
            <p:nvPr/>
          </p:nvSpPr>
          <p:spPr bwMode="auto">
            <a:xfrm>
              <a:off x="4258" y="2988"/>
              <a:ext cx="71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62" name="Line 14"/>
            <p:cNvSpPr>
              <a:spLocks noChangeShapeType="1"/>
            </p:cNvSpPr>
            <p:nvPr/>
          </p:nvSpPr>
          <p:spPr bwMode="auto">
            <a:xfrm>
              <a:off x="4248" y="3852"/>
              <a:ext cx="72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30063" name="AutoShape 15"/>
          <p:cNvSpPr>
            <a:spLocks noChangeArrowheads="1"/>
          </p:cNvSpPr>
          <p:nvPr/>
        </p:nvSpPr>
        <p:spPr bwMode="auto">
          <a:xfrm rot="-18782391">
            <a:off x="6400800" y="2743200"/>
            <a:ext cx="1905000" cy="838200"/>
          </a:xfrm>
          <a:prstGeom prst="curvedDownArrow">
            <a:avLst>
              <a:gd name="adj1" fmla="val 45455"/>
              <a:gd name="adj2" fmla="val 90909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30064" name="Group 16"/>
          <p:cNvGrpSpPr>
            <a:grpSpLocks/>
          </p:cNvGrpSpPr>
          <p:nvPr/>
        </p:nvGrpSpPr>
        <p:grpSpPr bwMode="auto">
          <a:xfrm>
            <a:off x="685800" y="1676400"/>
            <a:ext cx="5627688" cy="2266950"/>
            <a:chOff x="432" y="1260"/>
            <a:chExt cx="3545" cy="1428"/>
          </a:xfrm>
        </p:grpSpPr>
        <p:sp>
          <p:nvSpPr>
            <p:cNvPr id="130065" name="Rectangle 17"/>
            <p:cNvSpPr>
              <a:spLocks noChangeArrowheads="1"/>
            </p:cNvSpPr>
            <p:nvPr/>
          </p:nvSpPr>
          <p:spPr bwMode="auto">
            <a:xfrm>
              <a:off x="666" y="199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CC0000"/>
                  </a:solidFill>
                </a:rPr>
                <a:t>E</a:t>
              </a:r>
            </a:p>
          </p:txBody>
        </p:sp>
        <p:sp>
          <p:nvSpPr>
            <p:cNvPr id="130066" name="Oval 18"/>
            <p:cNvSpPr>
              <a:spLocks noChangeArrowheads="1"/>
            </p:cNvSpPr>
            <p:nvPr/>
          </p:nvSpPr>
          <p:spPr bwMode="auto">
            <a:xfrm>
              <a:off x="432" y="2017"/>
              <a:ext cx="236" cy="29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67" name="Line 19"/>
            <p:cNvSpPr>
              <a:spLocks noChangeShapeType="1"/>
            </p:cNvSpPr>
            <p:nvPr/>
          </p:nvSpPr>
          <p:spPr bwMode="auto">
            <a:xfrm>
              <a:off x="550" y="1648"/>
              <a:ext cx="0" cy="1028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68" name="Rectangle 20"/>
            <p:cNvSpPr>
              <a:spLocks noChangeArrowheads="1"/>
            </p:cNvSpPr>
            <p:nvPr/>
          </p:nvSpPr>
          <p:spPr bwMode="auto">
            <a:xfrm>
              <a:off x="537" y="1752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CC0000"/>
                  </a:solidFill>
                </a:rPr>
                <a:t>+</a:t>
              </a:r>
            </a:p>
          </p:txBody>
        </p:sp>
        <p:sp>
          <p:nvSpPr>
            <p:cNvPr id="130069" name="Rectangle 21"/>
            <p:cNvSpPr>
              <a:spLocks noChangeArrowheads="1"/>
            </p:cNvSpPr>
            <p:nvPr/>
          </p:nvSpPr>
          <p:spPr bwMode="auto">
            <a:xfrm>
              <a:off x="537" y="2178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CC0000"/>
                  </a:solidFill>
                </a:rPr>
                <a:t>-</a:t>
              </a:r>
            </a:p>
          </p:txBody>
        </p:sp>
        <p:grpSp>
          <p:nvGrpSpPr>
            <p:cNvPr id="130070" name="Group 22"/>
            <p:cNvGrpSpPr>
              <a:grpSpLocks/>
            </p:cNvGrpSpPr>
            <p:nvPr/>
          </p:nvGrpSpPr>
          <p:grpSpPr bwMode="auto">
            <a:xfrm>
              <a:off x="556" y="1595"/>
              <a:ext cx="803" cy="105"/>
              <a:chOff x="600" y="724"/>
              <a:chExt cx="624" cy="64"/>
            </a:xfrm>
          </p:grpSpPr>
          <p:sp>
            <p:nvSpPr>
              <p:cNvPr id="130071" name="Line 23"/>
              <p:cNvSpPr>
                <a:spLocks noChangeShapeType="1"/>
              </p:cNvSpPr>
              <p:nvPr/>
            </p:nvSpPr>
            <p:spPr bwMode="auto">
              <a:xfrm>
                <a:off x="600" y="762"/>
                <a:ext cx="624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72" name="Rectangle 24"/>
              <p:cNvSpPr>
                <a:spLocks noChangeArrowheads="1"/>
              </p:cNvSpPr>
              <p:nvPr/>
            </p:nvSpPr>
            <p:spPr bwMode="auto">
              <a:xfrm>
                <a:off x="751" y="724"/>
                <a:ext cx="285" cy="6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0073" name="Rectangle 25"/>
            <p:cNvSpPr>
              <a:spLocks noChangeArrowheads="1"/>
            </p:cNvSpPr>
            <p:nvPr/>
          </p:nvSpPr>
          <p:spPr bwMode="auto">
            <a:xfrm>
              <a:off x="833" y="1260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CC0000"/>
                  </a:solidFill>
                </a:rPr>
                <a:t>R</a:t>
              </a:r>
            </a:p>
          </p:txBody>
        </p:sp>
        <p:grpSp>
          <p:nvGrpSpPr>
            <p:cNvPr id="130074" name="Group 26"/>
            <p:cNvGrpSpPr>
              <a:grpSpLocks/>
            </p:cNvGrpSpPr>
            <p:nvPr/>
          </p:nvGrpSpPr>
          <p:grpSpPr bwMode="auto">
            <a:xfrm>
              <a:off x="1297" y="1648"/>
              <a:ext cx="113" cy="1028"/>
              <a:chOff x="1636" y="432"/>
              <a:chExt cx="88" cy="624"/>
            </a:xfrm>
          </p:grpSpPr>
          <p:sp>
            <p:nvSpPr>
              <p:cNvPr id="130075" name="Line 27"/>
              <p:cNvSpPr>
                <a:spLocks noChangeShapeType="1"/>
              </p:cNvSpPr>
              <p:nvPr/>
            </p:nvSpPr>
            <p:spPr bwMode="auto">
              <a:xfrm>
                <a:off x="1672" y="432"/>
                <a:ext cx="0" cy="624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76" name="Rectangle 28"/>
              <p:cNvSpPr>
                <a:spLocks noChangeArrowheads="1"/>
              </p:cNvSpPr>
              <p:nvPr/>
            </p:nvSpPr>
            <p:spPr bwMode="auto">
              <a:xfrm>
                <a:off x="1636" y="583"/>
                <a:ext cx="88" cy="28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0077" name="Rectangle 29"/>
            <p:cNvSpPr>
              <a:spLocks noChangeArrowheads="1"/>
            </p:cNvSpPr>
            <p:nvPr/>
          </p:nvSpPr>
          <p:spPr bwMode="auto">
            <a:xfrm>
              <a:off x="1354" y="2012"/>
              <a:ext cx="3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CC0000"/>
                  </a:solidFill>
                </a:rPr>
                <a:t>2</a:t>
              </a:r>
              <a:r>
                <a:rPr lang="en-US" altLang="zh-CN" sz="2800" i="1">
                  <a:solidFill>
                    <a:srgbClr val="CC0000"/>
                  </a:solidFill>
                </a:rPr>
                <a:t>R</a:t>
              </a:r>
            </a:p>
          </p:txBody>
        </p:sp>
        <p:grpSp>
          <p:nvGrpSpPr>
            <p:cNvPr id="130078" name="Group 30"/>
            <p:cNvGrpSpPr>
              <a:grpSpLocks/>
            </p:cNvGrpSpPr>
            <p:nvPr/>
          </p:nvGrpSpPr>
          <p:grpSpPr bwMode="auto">
            <a:xfrm>
              <a:off x="1359" y="1595"/>
              <a:ext cx="803" cy="105"/>
              <a:chOff x="600" y="724"/>
              <a:chExt cx="624" cy="64"/>
            </a:xfrm>
          </p:grpSpPr>
          <p:sp>
            <p:nvSpPr>
              <p:cNvPr id="130079" name="Line 31"/>
              <p:cNvSpPr>
                <a:spLocks noChangeShapeType="1"/>
              </p:cNvSpPr>
              <p:nvPr/>
            </p:nvSpPr>
            <p:spPr bwMode="auto">
              <a:xfrm>
                <a:off x="600" y="762"/>
                <a:ext cx="624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80" name="Rectangle 32"/>
              <p:cNvSpPr>
                <a:spLocks noChangeArrowheads="1"/>
              </p:cNvSpPr>
              <p:nvPr/>
            </p:nvSpPr>
            <p:spPr bwMode="auto">
              <a:xfrm>
                <a:off x="751" y="724"/>
                <a:ext cx="285" cy="6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0081" name="Rectangle 33"/>
            <p:cNvSpPr>
              <a:spLocks noChangeArrowheads="1"/>
            </p:cNvSpPr>
            <p:nvPr/>
          </p:nvSpPr>
          <p:spPr bwMode="auto">
            <a:xfrm>
              <a:off x="1612" y="1260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CC0000"/>
                  </a:solidFill>
                </a:rPr>
                <a:t>R</a:t>
              </a:r>
            </a:p>
          </p:txBody>
        </p:sp>
        <p:grpSp>
          <p:nvGrpSpPr>
            <p:cNvPr id="130082" name="Group 34"/>
            <p:cNvGrpSpPr>
              <a:grpSpLocks/>
            </p:cNvGrpSpPr>
            <p:nvPr/>
          </p:nvGrpSpPr>
          <p:grpSpPr bwMode="auto">
            <a:xfrm>
              <a:off x="2162" y="1595"/>
              <a:ext cx="803" cy="105"/>
              <a:chOff x="600" y="724"/>
              <a:chExt cx="624" cy="64"/>
            </a:xfrm>
          </p:grpSpPr>
          <p:sp>
            <p:nvSpPr>
              <p:cNvPr id="130083" name="Line 35"/>
              <p:cNvSpPr>
                <a:spLocks noChangeShapeType="1"/>
              </p:cNvSpPr>
              <p:nvPr/>
            </p:nvSpPr>
            <p:spPr bwMode="auto">
              <a:xfrm>
                <a:off x="600" y="762"/>
                <a:ext cx="624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84" name="Rectangle 36"/>
              <p:cNvSpPr>
                <a:spLocks noChangeArrowheads="1"/>
              </p:cNvSpPr>
              <p:nvPr/>
            </p:nvSpPr>
            <p:spPr bwMode="auto">
              <a:xfrm>
                <a:off x="751" y="724"/>
                <a:ext cx="285" cy="6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0085" name="Rectangle 37"/>
            <p:cNvSpPr>
              <a:spLocks noChangeArrowheads="1"/>
            </p:cNvSpPr>
            <p:nvPr/>
          </p:nvSpPr>
          <p:spPr bwMode="auto">
            <a:xfrm>
              <a:off x="2403" y="127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CC0000"/>
                  </a:solidFill>
                </a:rPr>
                <a:t>R</a:t>
              </a:r>
            </a:p>
          </p:txBody>
        </p:sp>
        <p:grpSp>
          <p:nvGrpSpPr>
            <p:cNvPr id="130086" name="Group 38"/>
            <p:cNvGrpSpPr>
              <a:grpSpLocks/>
            </p:cNvGrpSpPr>
            <p:nvPr/>
          </p:nvGrpSpPr>
          <p:grpSpPr bwMode="auto">
            <a:xfrm>
              <a:off x="2100" y="1648"/>
              <a:ext cx="113" cy="1028"/>
              <a:chOff x="1636" y="432"/>
              <a:chExt cx="88" cy="624"/>
            </a:xfrm>
          </p:grpSpPr>
          <p:sp>
            <p:nvSpPr>
              <p:cNvPr id="130087" name="Line 39"/>
              <p:cNvSpPr>
                <a:spLocks noChangeShapeType="1"/>
              </p:cNvSpPr>
              <p:nvPr/>
            </p:nvSpPr>
            <p:spPr bwMode="auto">
              <a:xfrm>
                <a:off x="1672" y="432"/>
                <a:ext cx="0" cy="624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88" name="Rectangle 40"/>
              <p:cNvSpPr>
                <a:spLocks noChangeArrowheads="1"/>
              </p:cNvSpPr>
              <p:nvPr/>
            </p:nvSpPr>
            <p:spPr bwMode="auto">
              <a:xfrm>
                <a:off x="1636" y="583"/>
                <a:ext cx="88" cy="28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0089" name="Rectangle 41"/>
            <p:cNvSpPr>
              <a:spLocks noChangeArrowheads="1"/>
            </p:cNvSpPr>
            <p:nvPr/>
          </p:nvSpPr>
          <p:spPr bwMode="auto">
            <a:xfrm>
              <a:off x="2156" y="2012"/>
              <a:ext cx="3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CC0000"/>
                  </a:solidFill>
                </a:rPr>
                <a:t>2</a:t>
              </a:r>
              <a:r>
                <a:rPr lang="en-US" altLang="zh-CN" sz="2800" i="1">
                  <a:solidFill>
                    <a:srgbClr val="CC0000"/>
                  </a:solidFill>
                </a:rPr>
                <a:t>R</a:t>
              </a:r>
            </a:p>
          </p:txBody>
        </p:sp>
        <p:grpSp>
          <p:nvGrpSpPr>
            <p:cNvPr id="130090" name="Group 42"/>
            <p:cNvGrpSpPr>
              <a:grpSpLocks/>
            </p:cNvGrpSpPr>
            <p:nvPr/>
          </p:nvGrpSpPr>
          <p:grpSpPr bwMode="auto">
            <a:xfrm>
              <a:off x="2903" y="1648"/>
              <a:ext cx="113" cy="1028"/>
              <a:chOff x="1636" y="432"/>
              <a:chExt cx="88" cy="624"/>
            </a:xfrm>
          </p:grpSpPr>
          <p:sp>
            <p:nvSpPr>
              <p:cNvPr id="130091" name="Line 43"/>
              <p:cNvSpPr>
                <a:spLocks noChangeShapeType="1"/>
              </p:cNvSpPr>
              <p:nvPr/>
            </p:nvSpPr>
            <p:spPr bwMode="auto">
              <a:xfrm>
                <a:off x="1672" y="432"/>
                <a:ext cx="0" cy="624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92" name="Rectangle 44"/>
              <p:cNvSpPr>
                <a:spLocks noChangeArrowheads="1"/>
              </p:cNvSpPr>
              <p:nvPr/>
            </p:nvSpPr>
            <p:spPr bwMode="auto">
              <a:xfrm>
                <a:off x="1636" y="583"/>
                <a:ext cx="88" cy="28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0093" name="Rectangle 45"/>
            <p:cNvSpPr>
              <a:spLocks noChangeArrowheads="1"/>
            </p:cNvSpPr>
            <p:nvPr/>
          </p:nvSpPr>
          <p:spPr bwMode="auto">
            <a:xfrm>
              <a:off x="2950" y="2012"/>
              <a:ext cx="3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CC0000"/>
                  </a:solidFill>
                </a:rPr>
                <a:t>2</a:t>
              </a:r>
              <a:r>
                <a:rPr lang="en-US" altLang="zh-CN" sz="2800" i="1">
                  <a:solidFill>
                    <a:srgbClr val="CC0000"/>
                  </a:solidFill>
                </a:rPr>
                <a:t>R</a:t>
              </a:r>
            </a:p>
          </p:txBody>
        </p:sp>
        <p:grpSp>
          <p:nvGrpSpPr>
            <p:cNvPr id="130094" name="Group 46"/>
            <p:cNvGrpSpPr>
              <a:grpSpLocks/>
            </p:cNvGrpSpPr>
            <p:nvPr/>
          </p:nvGrpSpPr>
          <p:grpSpPr bwMode="auto">
            <a:xfrm>
              <a:off x="3495" y="1640"/>
              <a:ext cx="113" cy="1028"/>
              <a:chOff x="1636" y="432"/>
              <a:chExt cx="88" cy="624"/>
            </a:xfrm>
          </p:grpSpPr>
          <p:sp>
            <p:nvSpPr>
              <p:cNvPr id="130095" name="Line 47"/>
              <p:cNvSpPr>
                <a:spLocks noChangeShapeType="1"/>
              </p:cNvSpPr>
              <p:nvPr/>
            </p:nvSpPr>
            <p:spPr bwMode="auto">
              <a:xfrm>
                <a:off x="1672" y="432"/>
                <a:ext cx="0" cy="624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96" name="Rectangle 48"/>
              <p:cNvSpPr>
                <a:spLocks noChangeArrowheads="1"/>
              </p:cNvSpPr>
              <p:nvPr/>
            </p:nvSpPr>
            <p:spPr bwMode="auto">
              <a:xfrm>
                <a:off x="1636" y="583"/>
                <a:ext cx="88" cy="28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00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0097" name="Rectangle 49"/>
            <p:cNvSpPr>
              <a:spLocks noChangeArrowheads="1"/>
            </p:cNvSpPr>
            <p:nvPr/>
          </p:nvSpPr>
          <p:spPr bwMode="auto">
            <a:xfrm>
              <a:off x="3600" y="2004"/>
              <a:ext cx="3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CC0000"/>
                  </a:solidFill>
                </a:rPr>
                <a:t>2</a:t>
              </a:r>
              <a:r>
                <a:rPr lang="en-US" altLang="zh-CN" sz="2800" i="1">
                  <a:solidFill>
                    <a:srgbClr val="CC0000"/>
                  </a:solidFill>
                </a:rPr>
                <a:t>R</a:t>
              </a:r>
            </a:p>
          </p:txBody>
        </p:sp>
        <p:sp>
          <p:nvSpPr>
            <p:cNvPr id="130098" name="Line 50"/>
            <p:cNvSpPr>
              <a:spLocks noChangeShapeType="1"/>
            </p:cNvSpPr>
            <p:nvPr/>
          </p:nvSpPr>
          <p:spPr bwMode="auto">
            <a:xfrm>
              <a:off x="2880" y="1656"/>
              <a:ext cx="6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99" name="Line 51"/>
            <p:cNvSpPr>
              <a:spLocks noChangeShapeType="1"/>
            </p:cNvSpPr>
            <p:nvPr/>
          </p:nvSpPr>
          <p:spPr bwMode="auto">
            <a:xfrm>
              <a:off x="556" y="2676"/>
              <a:ext cx="29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00" name="Oval 52"/>
            <p:cNvSpPr>
              <a:spLocks noChangeArrowheads="1"/>
            </p:cNvSpPr>
            <p:nvPr/>
          </p:nvSpPr>
          <p:spPr bwMode="auto">
            <a:xfrm>
              <a:off x="1308" y="163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01" name="Oval 53"/>
            <p:cNvSpPr>
              <a:spLocks noChangeArrowheads="1"/>
            </p:cNvSpPr>
            <p:nvPr/>
          </p:nvSpPr>
          <p:spPr bwMode="auto">
            <a:xfrm>
              <a:off x="2124" y="163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02" name="Oval 54"/>
            <p:cNvSpPr>
              <a:spLocks noChangeArrowheads="1"/>
            </p:cNvSpPr>
            <p:nvPr/>
          </p:nvSpPr>
          <p:spPr bwMode="auto">
            <a:xfrm>
              <a:off x="2928" y="163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03" name="Oval 55"/>
            <p:cNvSpPr>
              <a:spLocks noChangeArrowheads="1"/>
            </p:cNvSpPr>
            <p:nvPr/>
          </p:nvSpPr>
          <p:spPr bwMode="auto">
            <a:xfrm>
              <a:off x="2928" y="264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04" name="Oval 56"/>
            <p:cNvSpPr>
              <a:spLocks noChangeArrowheads="1"/>
            </p:cNvSpPr>
            <p:nvPr/>
          </p:nvSpPr>
          <p:spPr bwMode="auto">
            <a:xfrm>
              <a:off x="2124" y="264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05" name="Oval 57"/>
            <p:cNvSpPr>
              <a:spLocks noChangeArrowheads="1"/>
            </p:cNvSpPr>
            <p:nvPr/>
          </p:nvSpPr>
          <p:spPr bwMode="auto">
            <a:xfrm>
              <a:off x="1320" y="264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130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30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130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0" grpId="0" autoUpdateAnimBg="0"/>
      <p:bldP spid="13006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 Box 2"/>
          <p:cNvSpPr txBox="1">
            <a:spLocks noChangeArrowheads="1"/>
          </p:cNvSpPr>
          <p:nvPr/>
        </p:nvSpPr>
        <p:spPr bwMode="auto">
          <a:xfrm>
            <a:off x="304800" y="2895600"/>
            <a:ext cx="6619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 sz="2800"/>
              <a:t>设</a:t>
            </a:r>
            <a:r>
              <a:rPr lang="en-US" altLang="zh-CN" sz="2800"/>
              <a:t>:</a:t>
            </a:r>
          </a:p>
        </p:txBody>
      </p:sp>
      <p:grpSp>
        <p:nvGrpSpPr>
          <p:cNvPr id="124981" name="Group 53"/>
          <p:cNvGrpSpPr>
            <a:grpSpLocks/>
          </p:cNvGrpSpPr>
          <p:nvPr/>
        </p:nvGrpSpPr>
        <p:grpSpPr bwMode="auto">
          <a:xfrm>
            <a:off x="838200" y="152400"/>
            <a:ext cx="2514600" cy="2727325"/>
            <a:chOff x="528" y="96"/>
            <a:chExt cx="1584" cy="1718"/>
          </a:xfrm>
        </p:grpSpPr>
        <p:sp>
          <p:nvSpPr>
            <p:cNvPr id="124932" name="Freeform 4"/>
            <p:cNvSpPr>
              <a:spLocks/>
            </p:cNvSpPr>
            <p:nvPr/>
          </p:nvSpPr>
          <p:spPr bwMode="auto">
            <a:xfrm>
              <a:off x="727" y="306"/>
              <a:ext cx="577" cy="1154"/>
            </a:xfrm>
            <a:custGeom>
              <a:avLst/>
              <a:gdLst>
                <a:gd name="T0" fmla="*/ 577 w 577"/>
                <a:gd name="T1" fmla="*/ 1154 h 1154"/>
                <a:gd name="T2" fmla="*/ 0 w 577"/>
                <a:gd name="T3" fmla="*/ 576 h 1154"/>
                <a:gd name="T4" fmla="*/ 577 w 577"/>
                <a:gd name="T5" fmla="*/ 0 h 1154"/>
                <a:gd name="T6" fmla="*/ 577 w 577"/>
                <a:gd name="T7" fmla="*/ 1154 h 1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7" h="1154">
                  <a:moveTo>
                    <a:pt x="577" y="1154"/>
                  </a:moveTo>
                  <a:lnTo>
                    <a:pt x="0" y="576"/>
                  </a:lnTo>
                  <a:lnTo>
                    <a:pt x="577" y="0"/>
                  </a:lnTo>
                  <a:lnTo>
                    <a:pt x="577" y="1154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33" name="Freeform 5"/>
            <p:cNvSpPr>
              <a:spLocks/>
            </p:cNvSpPr>
            <p:nvPr/>
          </p:nvSpPr>
          <p:spPr bwMode="auto">
            <a:xfrm>
              <a:off x="1304" y="306"/>
              <a:ext cx="574" cy="1154"/>
            </a:xfrm>
            <a:custGeom>
              <a:avLst/>
              <a:gdLst>
                <a:gd name="T0" fmla="*/ 0 w 574"/>
                <a:gd name="T1" fmla="*/ 0 h 1154"/>
                <a:gd name="T2" fmla="*/ 574 w 574"/>
                <a:gd name="T3" fmla="*/ 576 h 1154"/>
                <a:gd name="T4" fmla="*/ 0 w 574"/>
                <a:gd name="T5" fmla="*/ 1154 h 1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4" h="1154">
                  <a:moveTo>
                    <a:pt x="0" y="0"/>
                  </a:moveTo>
                  <a:lnTo>
                    <a:pt x="574" y="576"/>
                  </a:lnTo>
                  <a:lnTo>
                    <a:pt x="0" y="1154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34" name="Freeform 6"/>
            <p:cNvSpPr>
              <a:spLocks/>
            </p:cNvSpPr>
            <p:nvPr/>
          </p:nvSpPr>
          <p:spPr bwMode="auto">
            <a:xfrm>
              <a:off x="1276" y="277"/>
              <a:ext cx="54" cy="55"/>
            </a:xfrm>
            <a:custGeom>
              <a:avLst/>
              <a:gdLst>
                <a:gd name="T0" fmla="*/ 48 w 54"/>
                <a:gd name="T1" fmla="*/ 49 h 55"/>
                <a:gd name="T2" fmla="*/ 54 w 54"/>
                <a:gd name="T3" fmla="*/ 35 h 55"/>
                <a:gd name="T4" fmla="*/ 54 w 54"/>
                <a:gd name="T5" fmla="*/ 21 h 55"/>
                <a:gd name="T6" fmla="*/ 48 w 54"/>
                <a:gd name="T7" fmla="*/ 9 h 55"/>
                <a:gd name="T8" fmla="*/ 34 w 54"/>
                <a:gd name="T9" fmla="*/ 0 h 55"/>
                <a:gd name="T10" fmla="*/ 20 w 54"/>
                <a:gd name="T11" fmla="*/ 0 h 55"/>
                <a:gd name="T12" fmla="*/ 8 w 54"/>
                <a:gd name="T13" fmla="*/ 9 h 55"/>
                <a:gd name="T14" fmla="*/ 0 w 54"/>
                <a:gd name="T15" fmla="*/ 21 h 55"/>
                <a:gd name="T16" fmla="*/ 0 w 54"/>
                <a:gd name="T17" fmla="*/ 35 h 55"/>
                <a:gd name="T18" fmla="*/ 8 w 54"/>
                <a:gd name="T19" fmla="*/ 49 h 55"/>
                <a:gd name="T20" fmla="*/ 20 w 54"/>
                <a:gd name="T21" fmla="*/ 55 h 55"/>
                <a:gd name="T22" fmla="*/ 34 w 54"/>
                <a:gd name="T23" fmla="*/ 55 h 55"/>
                <a:gd name="T24" fmla="*/ 48 w 54"/>
                <a:gd name="T25" fmla="*/ 4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55">
                  <a:moveTo>
                    <a:pt x="48" y="49"/>
                  </a:moveTo>
                  <a:lnTo>
                    <a:pt x="54" y="35"/>
                  </a:lnTo>
                  <a:lnTo>
                    <a:pt x="54" y="21"/>
                  </a:lnTo>
                  <a:lnTo>
                    <a:pt x="48" y="9"/>
                  </a:lnTo>
                  <a:lnTo>
                    <a:pt x="34" y="0"/>
                  </a:lnTo>
                  <a:lnTo>
                    <a:pt x="20" y="0"/>
                  </a:lnTo>
                  <a:lnTo>
                    <a:pt x="8" y="9"/>
                  </a:lnTo>
                  <a:lnTo>
                    <a:pt x="0" y="21"/>
                  </a:lnTo>
                  <a:lnTo>
                    <a:pt x="0" y="35"/>
                  </a:lnTo>
                  <a:lnTo>
                    <a:pt x="8" y="49"/>
                  </a:lnTo>
                  <a:lnTo>
                    <a:pt x="20" y="55"/>
                  </a:lnTo>
                  <a:lnTo>
                    <a:pt x="34" y="55"/>
                  </a:lnTo>
                  <a:lnTo>
                    <a:pt x="48" y="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35" name="Freeform 7"/>
            <p:cNvSpPr>
              <a:spLocks/>
            </p:cNvSpPr>
            <p:nvPr/>
          </p:nvSpPr>
          <p:spPr bwMode="auto">
            <a:xfrm>
              <a:off x="1276" y="1432"/>
              <a:ext cx="54" cy="55"/>
            </a:xfrm>
            <a:custGeom>
              <a:avLst/>
              <a:gdLst>
                <a:gd name="T0" fmla="*/ 48 w 54"/>
                <a:gd name="T1" fmla="*/ 8 h 55"/>
                <a:gd name="T2" fmla="*/ 34 w 54"/>
                <a:gd name="T3" fmla="*/ 0 h 55"/>
                <a:gd name="T4" fmla="*/ 20 w 54"/>
                <a:gd name="T5" fmla="*/ 0 h 55"/>
                <a:gd name="T6" fmla="*/ 8 w 54"/>
                <a:gd name="T7" fmla="*/ 8 h 55"/>
                <a:gd name="T8" fmla="*/ 0 w 54"/>
                <a:gd name="T9" fmla="*/ 20 h 55"/>
                <a:gd name="T10" fmla="*/ 0 w 54"/>
                <a:gd name="T11" fmla="*/ 34 h 55"/>
                <a:gd name="T12" fmla="*/ 8 w 54"/>
                <a:gd name="T13" fmla="*/ 48 h 55"/>
                <a:gd name="T14" fmla="*/ 20 w 54"/>
                <a:gd name="T15" fmla="*/ 55 h 55"/>
                <a:gd name="T16" fmla="*/ 34 w 54"/>
                <a:gd name="T17" fmla="*/ 55 h 55"/>
                <a:gd name="T18" fmla="*/ 48 w 54"/>
                <a:gd name="T19" fmla="*/ 48 h 55"/>
                <a:gd name="T20" fmla="*/ 54 w 54"/>
                <a:gd name="T21" fmla="*/ 34 h 55"/>
                <a:gd name="T22" fmla="*/ 54 w 54"/>
                <a:gd name="T23" fmla="*/ 20 h 55"/>
                <a:gd name="T24" fmla="*/ 48 w 54"/>
                <a:gd name="T25" fmla="*/ 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55">
                  <a:moveTo>
                    <a:pt x="48" y="8"/>
                  </a:moveTo>
                  <a:lnTo>
                    <a:pt x="34" y="0"/>
                  </a:lnTo>
                  <a:lnTo>
                    <a:pt x="20" y="0"/>
                  </a:lnTo>
                  <a:lnTo>
                    <a:pt x="8" y="8"/>
                  </a:lnTo>
                  <a:lnTo>
                    <a:pt x="0" y="20"/>
                  </a:lnTo>
                  <a:lnTo>
                    <a:pt x="0" y="34"/>
                  </a:lnTo>
                  <a:lnTo>
                    <a:pt x="8" y="48"/>
                  </a:lnTo>
                  <a:lnTo>
                    <a:pt x="20" y="55"/>
                  </a:lnTo>
                  <a:lnTo>
                    <a:pt x="34" y="55"/>
                  </a:lnTo>
                  <a:lnTo>
                    <a:pt x="48" y="48"/>
                  </a:lnTo>
                  <a:lnTo>
                    <a:pt x="54" y="34"/>
                  </a:lnTo>
                  <a:lnTo>
                    <a:pt x="54" y="20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36" name="Freeform 8"/>
            <p:cNvSpPr>
              <a:spLocks/>
            </p:cNvSpPr>
            <p:nvPr/>
          </p:nvSpPr>
          <p:spPr bwMode="auto">
            <a:xfrm>
              <a:off x="727" y="882"/>
              <a:ext cx="1151" cy="867"/>
            </a:xfrm>
            <a:custGeom>
              <a:avLst/>
              <a:gdLst>
                <a:gd name="T0" fmla="*/ 0 w 1151"/>
                <a:gd name="T1" fmla="*/ 0 h 867"/>
                <a:gd name="T2" fmla="*/ 2 w 1151"/>
                <a:gd name="T3" fmla="*/ 81 h 867"/>
                <a:gd name="T4" fmla="*/ 11 w 1151"/>
                <a:gd name="T5" fmla="*/ 159 h 867"/>
                <a:gd name="T6" fmla="*/ 23 w 1151"/>
                <a:gd name="T7" fmla="*/ 238 h 867"/>
                <a:gd name="T8" fmla="*/ 39 w 1151"/>
                <a:gd name="T9" fmla="*/ 313 h 867"/>
                <a:gd name="T10" fmla="*/ 61 w 1151"/>
                <a:gd name="T11" fmla="*/ 387 h 867"/>
                <a:gd name="T12" fmla="*/ 88 w 1151"/>
                <a:gd name="T13" fmla="*/ 456 h 867"/>
                <a:gd name="T14" fmla="*/ 116 w 1151"/>
                <a:gd name="T15" fmla="*/ 523 h 867"/>
                <a:gd name="T16" fmla="*/ 151 w 1151"/>
                <a:gd name="T17" fmla="*/ 584 h 867"/>
                <a:gd name="T18" fmla="*/ 189 w 1151"/>
                <a:gd name="T19" fmla="*/ 641 h 867"/>
                <a:gd name="T20" fmla="*/ 230 w 1151"/>
                <a:gd name="T21" fmla="*/ 692 h 867"/>
                <a:gd name="T22" fmla="*/ 272 w 1151"/>
                <a:gd name="T23" fmla="*/ 737 h 867"/>
                <a:gd name="T24" fmla="*/ 319 w 1151"/>
                <a:gd name="T25" fmla="*/ 776 h 867"/>
                <a:gd name="T26" fmla="*/ 368 w 1151"/>
                <a:gd name="T27" fmla="*/ 808 h 867"/>
                <a:gd name="T28" fmla="*/ 419 w 1151"/>
                <a:gd name="T29" fmla="*/ 833 h 867"/>
                <a:gd name="T30" fmla="*/ 471 w 1151"/>
                <a:gd name="T31" fmla="*/ 851 h 867"/>
                <a:gd name="T32" fmla="*/ 524 w 1151"/>
                <a:gd name="T33" fmla="*/ 863 h 867"/>
                <a:gd name="T34" fmla="*/ 577 w 1151"/>
                <a:gd name="T35" fmla="*/ 867 h 867"/>
                <a:gd name="T36" fmla="*/ 630 w 1151"/>
                <a:gd name="T37" fmla="*/ 863 h 867"/>
                <a:gd name="T38" fmla="*/ 682 w 1151"/>
                <a:gd name="T39" fmla="*/ 851 h 867"/>
                <a:gd name="T40" fmla="*/ 733 w 1151"/>
                <a:gd name="T41" fmla="*/ 833 h 867"/>
                <a:gd name="T42" fmla="*/ 784 w 1151"/>
                <a:gd name="T43" fmla="*/ 808 h 867"/>
                <a:gd name="T44" fmla="*/ 833 w 1151"/>
                <a:gd name="T45" fmla="*/ 776 h 867"/>
                <a:gd name="T46" fmla="*/ 879 w 1151"/>
                <a:gd name="T47" fmla="*/ 737 h 867"/>
                <a:gd name="T48" fmla="*/ 924 w 1151"/>
                <a:gd name="T49" fmla="*/ 692 h 867"/>
                <a:gd name="T50" fmla="*/ 965 w 1151"/>
                <a:gd name="T51" fmla="*/ 641 h 867"/>
                <a:gd name="T52" fmla="*/ 1001 w 1151"/>
                <a:gd name="T53" fmla="*/ 584 h 867"/>
                <a:gd name="T54" fmla="*/ 1036 w 1151"/>
                <a:gd name="T55" fmla="*/ 523 h 867"/>
                <a:gd name="T56" fmla="*/ 1066 w 1151"/>
                <a:gd name="T57" fmla="*/ 456 h 867"/>
                <a:gd name="T58" fmla="*/ 1091 w 1151"/>
                <a:gd name="T59" fmla="*/ 387 h 867"/>
                <a:gd name="T60" fmla="*/ 1113 w 1151"/>
                <a:gd name="T61" fmla="*/ 313 h 867"/>
                <a:gd name="T62" fmla="*/ 1129 w 1151"/>
                <a:gd name="T63" fmla="*/ 238 h 867"/>
                <a:gd name="T64" fmla="*/ 1141 w 1151"/>
                <a:gd name="T65" fmla="*/ 159 h 867"/>
                <a:gd name="T66" fmla="*/ 1149 w 1151"/>
                <a:gd name="T67" fmla="*/ 81 h 867"/>
                <a:gd name="T68" fmla="*/ 1151 w 1151"/>
                <a:gd name="T69" fmla="*/ 0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51" h="867">
                  <a:moveTo>
                    <a:pt x="0" y="0"/>
                  </a:moveTo>
                  <a:lnTo>
                    <a:pt x="2" y="81"/>
                  </a:lnTo>
                  <a:lnTo>
                    <a:pt x="11" y="159"/>
                  </a:lnTo>
                  <a:lnTo>
                    <a:pt x="23" y="238"/>
                  </a:lnTo>
                  <a:lnTo>
                    <a:pt x="39" y="313"/>
                  </a:lnTo>
                  <a:lnTo>
                    <a:pt x="61" y="387"/>
                  </a:lnTo>
                  <a:lnTo>
                    <a:pt x="88" y="456"/>
                  </a:lnTo>
                  <a:lnTo>
                    <a:pt x="116" y="523"/>
                  </a:lnTo>
                  <a:lnTo>
                    <a:pt x="151" y="584"/>
                  </a:lnTo>
                  <a:lnTo>
                    <a:pt x="189" y="641"/>
                  </a:lnTo>
                  <a:lnTo>
                    <a:pt x="230" y="692"/>
                  </a:lnTo>
                  <a:lnTo>
                    <a:pt x="272" y="737"/>
                  </a:lnTo>
                  <a:lnTo>
                    <a:pt x="319" y="776"/>
                  </a:lnTo>
                  <a:lnTo>
                    <a:pt x="368" y="808"/>
                  </a:lnTo>
                  <a:lnTo>
                    <a:pt x="419" y="833"/>
                  </a:lnTo>
                  <a:lnTo>
                    <a:pt x="471" y="851"/>
                  </a:lnTo>
                  <a:lnTo>
                    <a:pt x="524" y="863"/>
                  </a:lnTo>
                  <a:lnTo>
                    <a:pt x="577" y="867"/>
                  </a:lnTo>
                  <a:lnTo>
                    <a:pt x="630" y="863"/>
                  </a:lnTo>
                  <a:lnTo>
                    <a:pt x="682" y="851"/>
                  </a:lnTo>
                  <a:lnTo>
                    <a:pt x="733" y="833"/>
                  </a:lnTo>
                  <a:lnTo>
                    <a:pt x="784" y="808"/>
                  </a:lnTo>
                  <a:lnTo>
                    <a:pt x="833" y="776"/>
                  </a:lnTo>
                  <a:lnTo>
                    <a:pt x="879" y="737"/>
                  </a:lnTo>
                  <a:lnTo>
                    <a:pt x="924" y="692"/>
                  </a:lnTo>
                  <a:lnTo>
                    <a:pt x="965" y="641"/>
                  </a:lnTo>
                  <a:lnTo>
                    <a:pt x="1001" y="584"/>
                  </a:lnTo>
                  <a:lnTo>
                    <a:pt x="1036" y="523"/>
                  </a:lnTo>
                  <a:lnTo>
                    <a:pt x="1066" y="456"/>
                  </a:lnTo>
                  <a:lnTo>
                    <a:pt x="1091" y="387"/>
                  </a:lnTo>
                  <a:lnTo>
                    <a:pt x="1113" y="313"/>
                  </a:lnTo>
                  <a:lnTo>
                    <a:pt x="1129" y="238"/>
                  </a:lnTo>
                  <a:lnTo>
                    <a:pt x="1141" y="159"/>
                  </a:lnTo>
                  <a:lnTo>
                    <a:pt x="1149" y="81"/>
                  </a:lnTo>
                  <a:lnTo>
                    <a:pt x="1151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37" name="Freeform 9"/>
            <p:cNvSpPr>
              <a:spLocks/>
            </p:cNvSpPr>
            <p:nvPr/>
          </p:nvSpPr>
          <p:spPr bwMode="auto">
            <a:xfrm>
              <a:off x="699" y="853"/>
              <a:ext cx="57" cy="57"/>
            </a:xfrm>
            <a:custGeom>
              <a:avLst/>
              <a:gdLst>
                <a:gd name="T0" fmla="*/ 28 w 57"/>
                <a:gd name="T1" fmla="*/ 57 h 57"/>
                <a:gd name="T2" fmla="*/ 43 w 57"/>
                <a:gd name="T3" fmla="*/ 53 h 57"/>
                <a:gd name="T4" fmla="*/ 53 w 57"/>
                <a:gd name="T5" fmla="*/ 43 h 57"/>
                <a:gd name="T6" fmla="*/ 57 w 57"/>
                <a:gd name="T7" fmla="*/ 29 h 57"/>
                <a:gd name="T8" fmla="*/ 53 w 57"/>
                <a:gd name="T9" fmla="*/ 15 h 57"/>
                <a:gd name="T10" fmla="*/ 43 w 57"/>
                <a:gd name="T11" fmla="*/ 5 h 57"/>
                <a:gd name="T12" fmla="*/ 28 w 57"/>
                <a:gd name="T13" fmla="*/ 0 h 57"/>
                <a:gd name="T14" fmla="*/ 14 w 57"/>
                <a:gd name="T15" fmla="*/ 5 h 57"/>
                <a:gd name="T16" fmla="*/ 4 w 57"/>
                <a:gd name="T17" fmla="*/ 15 h 57"/>
                <a:gd name="T18" fmla="*/ 0 w 57"/>
                <a:gd name="T19" fmla="*/ 29 h 57"/>
                <a:gd name="T20" fmla="*/ 4 w 57"/>
                <a:gd name="T21" fmla="*/ 43 h 57"/>
                <a:gd name="T22" fmla="*/ 14 w 57"/>
                <a:gd name="T23" fmla="*/ 53 h 57"/>
                <a:gd name="T24" fmla="*/ 28 w 57"/>
                <a:gd name="T2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57">
                  <a:moveTo>
                    <a:pt x="28" y="57"/>
                  </a:moveTo>
                  <a:lnTo>
                    <a:pt x="43" y="53"/>
                  </a:lnTo>
                  <a:lnTo>
                    <a:pt x="53" y="43"/>
                  </a:lnTo>
                  <a:lnTo>
                    <a:pt x="57" y="29"/>
                  </a:lnTo>
                  <a:lnTo>
                    <a:pt x="53" y="15"/>
                  </a:lnTo>
                  <a:lnTo>
                    <a:pt x="43" y="5"/>
                  </a:lnTo>
                  <a:lnTo>
                    <a:pt x="28" y="0"/>
                  </a:lnTo>
                  <a:lnTo>
                    <a:pt x="14" y="5"/>
                  </a:lnTo>
                  <a:lnTo>
                    <a:pt x="4" y="15"/>
                  </a:lnTo>
                  <a:lnTo>
                    <a:pt x="0" y="29"/>
                  </a:lnTo>
                  <a:lnTo>
                    <a:pt x="4" y="43"/>
                  </a:lnTo>
                  <a:lnTo>
                    <a:pt x="14" y="53"/>
                  </a:lnTo>
                  <a:lnTo>
                    <a:pt x="28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38" name="Freeform 10"/>
            <p:cNvSpPr>
              <a:spLocks/>
            </p:cNvSpPr>
            <p:nvPr/>
          </p:nvSpPr>
          <p:spPr bwMode="auto">
            <a:xfrm>
              <a:off x="1850" y="853"/>
              <a:ext cx="57" cy="57"/>
            </a:xfrm>
            <a:custGeom>
              <a:avLst/>
              <a:gdLst>
                <a:gd name="T0" fmla="*/ 28 w 57"/>
                <a:gd name="T1" fmla="*/ 57 h 57"/>
                <a:gd name="T2" fmla="*/ 43 w 57"/>
                <a:gd name="T3" fmla="*/ 53 h 57"/>
                <a:gd name="T4" fmla="*/ 53 w 57"/>
                <a:gd name="T5" fmla="*/ 43 h 57"/>
                <a:gd name="T6" fmla="*/ 57 w 57"/>
                <a:gd name="T7" fmla="*/ 29 h 57"/>
                <a:gd name="T8" fmla="*/ 53 w 57"/>
                <a:gd name="T9" fmla="*/ 15 h 57"/>
                <a:gd name="T10" fmla="*/ 43 w 57"/>
                <a:gd name="T11" fmla="*/ 5 h 57"/>
                <a:gd name="T12" fmla="*/ 28 w 57"/>
                <a:gd name="T13" fmla="*/ 0 h 57"/>
                <a:gd name="T14" fmla="*/ 14 w 57"/>
                <a:gd name="T15" fmla="*/ 5 h 57"/>
                <a:gd name="T16" fmla="*/ 4 w 57"/>
                <a:gd name="T17" fmla="*/ 15 h 57"/>
                <a:gd name="T18" fmla="*/ 0 w 57"/>
                <a:gd name="T19" fmla="*/ 29 h 57"/>
                <a:gd name="T20" fmla="*/ 4 w 57"/>
                <a:gd name="T21" fmla="*/ 43 h 57"/>
                <a:gd name="T22" fmla="*/ 14 w 57"/>
                <a:gd name="T23" fmla="*/ 53 h 57"/>
                <a:gd name="T24" fmla="*/ 28 w 57"/>
                <a:gd name="T2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57">
                  <a:moveTo>
                    <a:pt x="28" y="57"/>
                  </a:moveTo>
                  <a:lnTo>
                    <a:pt x="43" y="53"/>
                  </a:lnTo>
                  <a:lnTo>
                    <a:pt x="53" y="43"/>
                  </a:lnTo>
                  <a:lnTo>
                    <a:pt x="57" y="29"/>
                  </a:lnTo>
                  <a:lnTo>
                    <a:pt x="53" y="15"/>
                  </a:lnTo>
                  <a:lnTo>
                    <a:pt x="43" y="5"/>
                  </a:lnTo>
                  <a:lnTo>
                    <a:pt x="28" y="0"/>
                  </a:lnTo>
                  <a:lnTo>
                    <a:pt x="14" y="5"/>
                  </a:lnTo>
                  <a:lnTo>
                    <a:pt x="4" y="15"/>
                  </a:lnTo>
                  <a:lnTo>
                    <a:pt x="0" y="29"/>
                  </a:lnTo>
                  <a:lnTo>
                    <a:pt x="4" y="43"/>
                  </a:lnTo>
                  <a:lnTo>
                    <a:pt x="14" y="53"/>
                  </a:lnTo>
                  <a:lnTo>
                    <a:pt x="28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39" name="Freeform 11"/>
            <p:cNvSpPr>
              <a:spLocks/>
            </p:cNvSpPr>
            <p:nvPr/>
          </p:nvSpPr>
          <p:spPr bwMode="auto">
            <a:xfrm rot="10800000">
              <a:off x="1488" y="1632"/>
              <a:ext cx="119" cy="85"/>
            </a:xfrm>
            <a:custGeom>
              <a:avLst/>
              <a:gdLst>
                <a:gd name="T0" fmla="*/ 119 w 119"/>
                <a:gd name="T1" fmla="*/ 67 h 85"/>
                <a:gd name="T2" fmla="*/ 0 w 119"/>
                <a:gd name="T3" fmla="*/ 85 h 85"/>
                <a:gd name="T4" fmla="*/ 85 w 119"/>
                <a:gd name="T5" fmla="*/ 0 h 85"/>
                <a:gd name="T6" fmla="*/ 119 w 119"/>
                <a:gd name="T7" fmla="*/ 6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" h="85">
                  <a:moveTo>
                    <a:pt x="119" y="67"/>
                  </a:moveTo>
                  <a:lnTo>
                    <a:pt x="0" y="85"/>
                  </a:lnTo>
                  <a:lnTo>
                    <a:pt x="85" y="0"/>
                  </a:lnTo>
                  <a:lnTo>
                    <a:pt x="119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0" name="Line 12"/>
            <p:cNvSpPr>
              <a:spLocks noChangeShapeType="1"/>
            </p:cNvSpPr>
            <p:nvPr/>
          </p:nvSpPr>
          <p:spPr bwMode="auto">
            <a:xfrm>
              <a:off x="1304" y="652"/>
              <a:ext cx="1" cy="27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1" name="Freeform 13"/>
            <p:cNvSpPr>
              <a:spLocks/>
            </p:cNvSpPr>
            <p:nvPr/>
          </p:nvSpPr>
          <p:spPr bwMode="auto">
            <a:xfrm>
              <a:off x="1265" y="913"/>
              <a:ext cx="75" cy="114"/>
            </a:xfrm>
            <a:custGeom>
              <a:avLst/>
              <a:gdLst>
                <a:gd name="T0" fmla="*/ 75 w 75"/>
                <a:gd name="T1" fmla="*/ 0 h 114"/>
                <a:gd name="T2" fmla="*/ 39 w 75"/>
                <a:gd name="T3" fmla="*/ 114 h 114"/>
                <a:gd name="T4" fmla="*/ 0 w 75"/>
                <a:gd name="T5" fmla="*/ 0 h 114"/>
                <a:gd name="T6" fmla="*/ 75 w 75"/>
                <a:gd name="T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114">
                  <a:moveTo>
                    <a:pt x="75" y="0"/>
                  </a:moveTo>
                  <a:lnTo>
                    <a:pt x="39" y="114"/>
                  </a:lnTo>
                  <a:lnTo>
                    <a:pt x="0" y="0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2" name="Line 14"/>
            <p:cNvSpPr>
              <a:spLocks noChangeShapeType="1"/>
            </p:cNvSpPr>
            <p:nvPr/>
          </p:nvSpPr>
          <p:spPr bwMode="auto">
            <a:xfrm flipV="1">
              <a:off x="959" y="609"/>
              <a:ext cx="40" cy="4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3" name="Freeform 15"/>
            <p:cNvSpPr>
              <a:spLocks/>
            </p:cNvSpPr>
            <p:nvPr/>
          </p:nvSpPr>
          <p:spPr bwMode="auto">
            <a:xfrm>
              <a:off x="967" y="536"/>
              <a:ext cx="105" cy="108"/>
            </a:xfrm>
            <a:custGeom>
              <a:avLst/>
              <a:gdLst>
                <a:gd name="T0" fmla="*/ 0 w 105"/>
                <a:gd name="T1" fmla="*/ 55 h 108"/>
                <a:gd name="T2" fmla="*/ 105 w 105"/>
                <a:gd name="T3" fmla="*/ 0 h 108"/>
                <a:gd name="T4" fmla="*/ 53 w 105"/>
                <a:gd name="T5" fmla="*/ 108 h 108"/>
                <a:gd name="T6" fmla="*/ 0 w 105"/>
                <a:gd name="T7" fmla="*/ 5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" h="108">
                  <a:moveTo>
                    <a:pt x="0" y="55"/>
                  </a:moveTo>
                  <a:lnTo>
                    <a:pt x="105" y="0"/>
                  </a:lnTo>
                  <a:lnTo>
                    <a:pt x="53" y="10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4" name="Line 16"/>
            <p:cNvSpPr>
              <a:spLocks noChangeShapeType="1"/>
            </p:cNvSpPr>
            <p:nvPr/>
          </p:nvSpPr>
          <p:spPr bwMode="auto">
            <a:xfrm>
              <a:off x="1032" y="1187"/>
              <a:ext cx="40" cy="4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5" name="Freeform 17"/>
            <p:cNvSpPr>
              <a:spLocks/>
            </p:cNvSpPr>
            <p:nvPr/>
          </p:nvSpPr>
          <p:spPr bwMode="auto">
            <a:xfrm>
              <a:off x="959" y="1114"/>
              <a:ext cx="105" cy="106"/>
            </a:xfrm>
            <a:custGeom>
              <a:avLst/>
              <a:gdLst>
                <a:gd name="T0" fmla="*/ 53 w 105"/>
                <a:gd name="T1" fmla="*/ 106 h 106"/>
                <a:gd name="T2" fmla="*/ 0 w 105"/>
                <a:gd name="T3" fmla="*/ 0 h 106"/>
                <a:gd name="T4" fmla="*/ 105 w 105"/>
                <a:gd name="T5" fmla="*/ 53 h 106"/>
                <a:gd name="T6" fmla="*/ 53 w 105"/>
                <a:gd name="T7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" h="106">
                  <a:moveTo>
                    <a:pt x="53" y="106"/>
                  </a:moveTo>
                  <a:lnTo>
                    <a:pt x="0" y="0"/>
                  </a:lnTo>
                  <a:lnTo>
                    <a:pt x="105" y="53"/>
                  </a:lnTo>
                  <a:lnTo>
                    <a:pt x="53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6" name="Line 18"/>
            <p:cNvSpPr>
              <a:spLocks noChangeShapeType="1"/>
            </p:cNvSpPr>
            <p:nvPr/>
          </p:nvSpPr>
          <p:spPr bwMode="auto">
            <a:xfrm flipH="1" flipV="1">
              <a:off x="1665" y="668"/>
              <a:ext cx="69" cy="6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7" name="Freeform 19"/>
            <p:cNvSpPr>
              <a:spLocks/>
            </p:cNvSpPr>
            <p:nvPr/>
          </p:nvSpPr>
          <p:spPr bwMode="auto">
            <a:xfrm>
              <a:off x="1590" y="595"/>
              <a:ext cx="108" cy="106"/>
            </a:xfrm>
            <a:custGeom>
              <a:avLst/>
              <a:gdLst>
                <a:gd name="T0" fmla="*/ 55 w 108"/>
                <a:gd name="T1" fmla="*/ 106 h 106"/>
                <a:gd name="T2" fmla="*/ 0 w 108"/>
                <a:gd name="T3" fmla="*/ 0 h 106"/>
                <a:gd name="T4" fmla="*/ 108 w 108"/>
                <a:gd name="T5" fmla="*/ 53 h 106"/>
                <a:gd name="T6" fmla="*/ 55 w 108"/>
                <a:gd name="T7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106">
                  <a:moveTo>
                    <a:pt x="55" y="106"/>
                  </a:moveTo>
                  <a:lnTo>
                    <a:pt x="0" y="0"/>
                  </a:lnTo>
                  <a:lnTo>
                    <a:pt x="108" y="53"/>
                  </a:lnTo>
                  <a:lnTo>
                    <a:pt x="55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8" name="Line 20"/>
            <p:cNvSpPr>
              <a:spLocks noChangeShapeType="1"/>
            </p:cNvSpPr>
            <p:nvPr/>
          </p:nvSpPr>
          <p:spPr bwMode="auto">
            <a:xfrm flipH="1">
              <a:off x="1665" y="1027"/>
              <a:ext cx="69" cy="7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9" name="Freeform 21"/>
            <p:cNvSpPr>
              <a:spLocks/>
            </p:cNvSpPr>
            <p:nvPr/>
          </p:nvSpPr>
          <p:spPr bwMode="auto">
            <a:xfrm>
              <a:off x="1590" y="1063"/>
              <a:ext cx="108" cy="108"/>
            </a:xfrm>
            <a:custGeom>
              <a:avLst/>
              <a:gdLst>
                <a:gd name="T0" fmla="*/ 108 w 108"/>
                <a:gd name="T1" fmla="*/ 55 h 108"/>
                <a:gd name="T2" fmla="*/ 0 w 108"/>
                <a:gd name="T3" fmla="*/ 108 h 108"/>
                <a:gd name="T4" fmla="*/ 55 w 108"/>
                <a:gd name="T5" fmla="*/ 0 h 108"/>
                <a:gd name="T6" fmla="*/ 108 w 108"/>
                <a:gd name="T7" fmla="*/ 5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108">
                  <a:moveTo>
                    <a:pt x="108" y="55"/>
                  </a:moveTo>
                  <a:lnTo>
                    <a:pt x="0" y="108"/>
                  </a:lnTo>
                  <a:lnTo>
                    <a:pt x="55" y="0"/>
                  </a:lnTo>
                  <a:lnTo>
                    <a:pt x="108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50" name="Rectangle 22"/>
            <p:cNvSpPr>
              <a:spLocks noChangeArrowheads="1"/>
            </p:cNvSpPr>
            <p:nvPr/>
          </p:nvSpPr>
          <p:spPr bwMode="auto">
            <a:xfrm>
              <a:off x="1632" y="1584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6</a:t>
              </a:r>
              <a:endParaRPr lang="en-US" altLang="zh-CN" b="0"/>
            </a:p>
          </p:txBody>
        </p:sp>
        <p:sp>
          <p:nvSpPr>
            <p:cNvPr id="124951" name="Rectangle 23"/>
            <p:cNvSpPr>
              <a:spLocks noChangeArrowheads="1"/>
            </p:cNvSpPr>
            <p:nvPr/>
          </p:nvSpPr>
          <p:spPr bwMode="auto">
            <a:xfrm>
              <a:off x="943" y="1236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4</a:t>
              </a:r>
              <a:endParaRPr lang="en-US" altLang="zh-CN" b="0"/>
            </a:p>
          </p:txBody>
        </p:sp>
        <p:sp>
          <p:nvSpPr>
            <p:cNvPr id="124952" name="Rectangle 24"/>
            <p:cNvSpPr>
              <a:spLocks noChangeArrowheads="1"/>
            </p:cNvSpPr>
            <p:nvPr/>
          </p:nvSpPr>
          <p:spPr bwMode="auto">
            <a:xfrm>
              <a:off x="1392" y="817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5</a:t>
              </a:r>
              <a:endParaRPr lang="en-US" altLang="zh-CN" b="0"/>
            </a:p>
          </p:txBody>
        </p:sp>
        <p:sp>
          <p:nvSpPr>
            <p:cNvPr id="124953" name="Rectangle 25"/>
            <p:cNvSpPr>
              <a:spLocks noChangeArrowheads="1"/>
            </p:cNvSpPr>
            <p:nvPr/>
          </p:nvSpPr>
          <p:spPr bwMode="auto">
            <a:xfrm>
              <a:off x="1519" y="1179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3</a:t>
              </a:r>
              <a:endParaRPr lang="en-US" altLang="zh-CN" b="0"/>
            </a:p>
          </p:txBody>
        </p:sp>
        <p:sp>
          <p:nvSpPr>
            <p:cNvPr id="124954" name="Rectangle 26"/>
            <p:cNvSpPr>
              <a:spLocks noChangeArrowheads="1"/>
            </p:cNvSpPr>
            <p:nvPr/>
          </p:nvSpPr>
          <p:spPr bwMode="auto">
            <a:xfrm>
              <a:off x="1680" y="384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2</a:t>
              </a:r>
              <a:endParaRPr lang="en-US" altLang="zh-CN" b="0"/>
            </a:p>
          </p:txBody>
        </p:sp>
        <p:sp>
          <p:nvSpPr>
            <p:cNvPr id="124955" name="Rectangle 27"/>
            <p:cNvSpPr>
              <a:spLocks noChangeArrowheads="1"/>
            </p:cNvSpPr>
            <p:nvPr/>
          </p:nvSpPr>
          <p:spPr bwMode="auto">
            <a:xfrm>
              <a:off x="800" y="501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1</a:t>
              </a:r>
              <a:endParaRPr lang="en-US" altLang="zh-CN" b="0"/>
            </a:p>
          </p:txBody>
        </p:sp>
        <p:sp>
          <p:nvSpPr>
            <p:cNvPr id="124956" name="Rectangle 28"/>
            <p:cNvSpPr>
              <a:spLocks noChangeArrowheads="1"/>
            </p:cNvSpPr>
            <p:nvPr/>
          </p:nvSpPr>
          <p:spPr bwMode="auto">
            <a:xfrm>
              <a:off x="528" y="803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①</a:t>
              </a:r>
              <a:endParaRPr lang="en-US" altLang="zh-CN" b="0"/>
            </a:p>
          </p:txBody>
        </p:sp>
        <p:sp>
          <p:nvSpPr>
            <p:cNvPr id="124957" name="Rectangle 29"/>
            <p:cNvSpPr>
              <a:spLocks noChangeArrowheads="1"/>
            </p:cNvSpPr>
            <p:nvPr/>
          </p:nvSpPr>
          <p:spPr bwMode="auto">
            <a:xfrm>
              <a:off x="1271" y="96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②</a:t>
              </a:r>
              <a:endParaRPr lang="en-US" altLang="zh-CN" b="0"/>
            </a:p>
          </p:txBody>
        </p:sp>
        <p:sp>
          <p:nvSpPr>
            <p:cNvPr id="124958" name="Rectangle 30"/>
            <p:cNvSpPr>
              <a:spLocks noChangeArrowheads="1"/>
            </p:cNvSpPr>
            <p:nvPr/>
          </p:nvSpPr>
          <p:spPr bwMode="auto">
            <a:xfrm>
              <a:off x="1200" y="1507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④</a:t>
              </a:r>
              <a:endParaRPr lang="en-US" altLang="zh-CN" b="0"/>
            </a:p>
          </p:txBody>
        </p:sp>
        <p:sp>
          <p:nvSpPr>
            <p:cNvPr id="124959" name="Rectangle 31"/>
            <p:cNvSpPr>
              <a:spLocks noChangeArrowheads="1"/>
            </p:cNvSpPr>
            <p:nvPr/>
          </p:nvSpPr>
          <p:spPr bwMode="auto">
            <a:xfrm>
              <a:off x="1967" y="803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③</a:t>
              </a:r>
              <a:endParaRPr lang="en-US" altLang="zh-CN" b="0"/>
            </a:p>
          </p:txBody>
        </p:sp>
      </p:grpSp>
      <p:grpSp>
        <p:nvGrpSpPr>
          <p:cNvPr id="124960" name="Group 32"/>
          <p:cNvGrpSpPr>
            <a:grpSpLocks/>
          </p:cNvGrpSpPr>
          <p:nvPr/>
        </p:nvGrpSpPr>
        <p:grpSpPr bwMode="auto">
          <a:xfrm>
            <a:off x="3962400" y="762000"/>
            <a:ext cx="3854450" cy="1695450"/>
            <a:chOff x="2496" y="480"/>
            <a:chExt cx="2428" cy="1068"/>
          </a:xfrm>
        </p:grpSpPr>
        <p:sp>
          <p:nvSpPr>
            <p:cNvPr id="124961" name="Text Box 33"/>
            <p:cNvSpPr txBox="1">
              <a:spLocks noChangeArrowheads="1"/>
            </p:cNvSpPr>
            <p:nvPr/>
          </p:nvSpPr>
          <p:spPr bwMode="auto">
            <a:xfrm>
              <a:off x="3133" y="1008"/>
              <a:ext cx="17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-1  -1    0    0    1    0</a:t>
              </a:r>
              <a:endParaRPr lang="en-US" altLang="zh-CN" b="0"/>
            </a:p>
          </p:txBody>
        </p:sp>
        <p:sp>
          <p:nvSpPr>
            <p:cNvPr id="124962" name="Text Box 34"/>
            <p:cNvSpPr txBox="1">
              <a:spLocks noChangeArrowheads="1"/>
            </p:cNvSpPr>
            <p:nvPr/>
          </p:nvSpPr>
          <p:spPr bwMode="auto">
            <a:xfrm>
              <a:off x="2496" y="1008"/>
              <a:ext cx="3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A=</a:t>
              </a:r>
            </a:p>
          </p:txBody>
        </p:sp>
        <p:sp>
          <p:nvSpPr>
            <p:cNvPr id="124963" name="Text Box 35"/>
            <p:cNvSpPr txBox="1">
              <a:spLocks noChangeArrowheads="1"/>
            </p:cNvSpPr>
            <p:nvPr/>
          </p:nvSpPr>
          <p:spPr bwMode="auto">
            <a:xfrm>
              <a:off x="2783" y="800"/>
              <a:ext cx="212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1</a:t>
              </a:r>
            </a:p>
            <a:p>
              <a:pPr algn="l" eaLnBrk="1" hangingPunct="1"/>
              <a:r>
                <a:rPr lang="en-US" altLang="zh-CN"/>
                <a:t>2</a:t>
              </a:r>
            </a:p>
            <a:p>
              <a:pPr algn="l" eaLnBrk="1" hangingPunct="1"/>
              <a:r>
                <a:rPr lang="en-US" altLang="zh-CN"/>
                <a:t>3</a:t>
              </a:r>
              <a:endParaRPr lang="en-US" altLang="zh-CN" b="0"/>
            </a:p>
          </p:txBody>
        </p:sp>
        <p:sp>
          <p:nvSpPr>
            <p:cNvPr id="124964" name="AutoShape 36"/>
            <p:cNvSpPr>
              <a:spLocks/>
            </p:cNvSpPr>
            <p:nvPr/>
          </p:nvSpPr>
          <p:spPr bwMode="auto">
            <a:xfrm>
              <a:off x="2995" y="800"/>
              <a:ext cx="90" cy="640"/>
            </a:xfrm>
            <a:prstGeom prst="leftBracket">
              <a:avLst>
                <a:gd name="adj" fmla="val 5925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65" name="Text Box 37"/>
            <p:cNvSpPr txBox="1">
              <a:spLocks noChangeArrowheads="1"/>
            </p:cNvSpPr>
            <p:nvPr/>
          </p:nvSpPr>
          <p:spPr bwMode="auto">
            <a:xfrm>
              <a:off x="3099" y="554"/>
              <a:ext cx="17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b="0"/>
                <a:t> </a:t>
              </a:r>
              <a:r>
                <a:rPr lang="en-US" altLang="zh-CN"/>
                <a:t>1    2    3    4    5    6</a:t>
              </a:r>
              <a:r>
                <a:rPr lang="en-US" altLang="zh-CN" b="0"/>
                <a:t> </a:t>
              </a:r>
            </a:p>
          </p:txBody>
        </p:sp>
        <p:sp>
          <p:nvSpPr>
            <p:cNvPr id="124966" name="AutoShape 38"/>
            <p:cNvSpPr>
              <a:spLocks/>
            </p:cNvSpPr>
            <p:nvPr/>
          </p:nvSpPr>
          <p:spPr bwMode="auto">
            <a:xfrm>
              <a:off x="4848" y="816"/>
              <a:ext cx="75" cy="672"/>
            </a:xfrm>
            <a:prstGeom prst="rightBracket">
              <a:avLst>
                <a:gd name="adj" fmla="val 746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67" name="Line 39"/>
            <p:cNvSpPr>
              <a:spLocks noChangeShapeType="1"/>
            </p:cNvSpPr>
            <p:nvPr/>
          </p:nvSpPr>
          <p:spPr bwMode="auto">
            <a:xfrm>
              <a:off x="2783" y="522"/>
              <a:ext cx="228" cy="2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68" name="Text Box 40"/>
            <p:cNvSpPr txBox="1">
              <a:spLocks noChangeArrowheads="1"/>
            </p:cNvSpPr>
            <p:nvPr/>
          </p:nvSpPr>
          <p:spPr bwMode="auto">
            <a:xfrm>
              <a:off x="2876" y="480"/>
              <a:ext cx="3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支</a:t>
              </a:r>
              <a:endParaRPr lang="zh-CN" altLang="en-US" b="0"/>
            </a:p>
          </p:txBody>
        </p:sp>
        <p:sp>
          <p:nvSpPr>
            <p:cNvPr id="124969" name="Text Box 41"/>
            <p:cNvSpPr txBox="1">
              <a:spLocks noChangeArrowheads="1"/>
            </p:cNvSpPr>
            <p:nvPr/>
          </p:nvSpPr>
          <p:spPr bwMode="auto">
            <a:xfrm>
              <a:off x="2687" y="583"/>
              <a:ext cx="3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节</a:t>
              </a:r>
              <a:endParaRPr lang="zh-CN" altLang="en-US" b="0"/>
            </a:p>
          </p:txBody>
        </p:sp>
        <p:sp>
          <p:nvSpPr>
            <p:cNvPr id="124970" name="Text Box 42"/>
            <p:cNvSpPr txBox="1">
              <a:spLocks noChangeArrowheads="1"/>
            </p:cNvSpPr>
            <p:nvPr/>
          </p:nvSpPr>
          <p:spPr bwMode="auto">
            <a:xfrm>
              <a:off x="3133" y="816"/>
              <a:ext cx="17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b="0"/>
                <a:t> </a:t>
              </a:r>
              <a:r>
                <a:rPr lang="en-US" altLang="zh-CN"/>
                <a:t>1    0    0   -1   0     1</a:t>
              </a:r>
              <a:endParaRPr lang="en-US" altLang="zh-CN" b="0"/>
            </a:p>
          </p:txBody>
        </p:sp>
        <p:sp>
          <p:nvSpPr>
            <p:cNvPr id="124971" name="Text Box 43"/>
            <p:cNvSpPr txBox="1">
              <a:spLocks noChangeArrowheads="1"/>
            </p:cNvSpPr>
            <p:nvPr/>
          </p:nvSpPr>
          <p:spPr bwMode="auto">
            <a:xfrm>
              <a:off x="3133" y="1248"/>
              <a:ext cx="17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 b="0"/>
                <a:t> </a:t>
              </a:r>
              <a:r>
                <a:rPr lang="en-US" altLang="zh-CN"/>
                <a:t>0    1    1    0    0   -1</a:t>
              </a:r>
              <a:endParaRPr lang="en-US" altLang="zh-CN" b="0"/>
            </a:p>
          </p:txBody>
        </p:sp>
      </p:grpSp>
      <p:grpSp>
        <p:nvGrpSpPr>
          <p:cNvPr id="124972" name="Group 44"/>
          <p:cNvGrpSpPr>
            <a:grpSpLocks/>
          </p:cNvGrpSpPr>
          <p:nvPr/>
        </p:nvGrpSpPr>
        <p:grpSpPr bwMode="auto">
          <a:xfrm>
            <a:off x="3657600" y="2819400"/>
            <a:ext cx="2316163" cy="3444875"/>
            <a:chOff x="2304" y="1776"/>
            <a:chExt cx="1459" cy="2170"/>
          </a:xfrm>
        </p:grpSpPr>
        <p:graphicFrame>
          <p:nvGraphicFramePr>
            <p:cNvPr id="124973" name="Object 45"/>
            <p:cNvGraphicFramePr>
              <a:graphicFrameLocks noChangeAspect="1"/>
            </p:cNvGraphicFramePr>
            <p:nvPr/>
          </p:nvGraphicFramePr>
          <p:xfrm>
            <a:off x="2581" y="1776"/>
            <a:ext cx="1182" cy="21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982" name="公式" r:id="rId3" imgW="647640" imgH="1396800" progId="Equation.3">
                    <p:embed/>
                  </p:oleObj>
                </mc:Choice>
                <mc:Fallback>
                  <p:oleObj name="公式" r:id="rId3" imgW="647640" imgH="1396800" progId="Equation.3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1" y="1776"/>
                          <a:ext cx="1182" cy="21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4974" name="Text Box 46"/>
            <p:cNvSpPr txBox="1">
              <a:spLocks noChangeArrowheads="1"/>
            </p:cNvSpPr>
            <p:nvPr/>
          </p:nvSpPr>
          <p:spPr bwMode="auto">
            <a:xfrm>
              <a:off x="2304" y="2160"/>
              <a:ext cx="880" cy="288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支路电压</a:t>
              </a:r>
              <a:endParaRPr lang="zh-CN" altLang="en-US" b="0"/>
            </a:p>
          </p:txBody>
        </p:sp>
      </p:grpSp>
      <p:grpSp>
        <p:nvGrpSpPr>
          <p:cNvPr id="124975" name="Group 47"/>
          <p:cNvGrpSpPr>
            <a:grpSpLocks/>
          </p:cNvGrpSpPr>
          <p:nvPr/>
        </p:nvGrpSpPr>
        <p:grpSpPr bwMode="auto">
          <a:xfrm>
            <a:off x="1143000" y="2743200"/>
            <a:ext cx="2220913" cy="3444875"/>
            <a:chOff x="720" y="1728"/>
            <a:chExt cx="1399" cy="2170"/>
          </a:xfrm>
        </p:grpSpPr>
        <p:graphicFrame>
          <p:nvGraphicFramePr>
            <p:cNvPr id="124976" name="Object 48"/>
            <p:cNvGraphicFramePr>
              <a:graphicFrameLocks noChangeAspect="1"/>
            </p:cNvGraphicFramePr>
            <p:nvPr/>
          </p:nvGraphicFramePr>
          <p:xfrm>
            <a:off x="1056" y="1728"/>
            <a:ext cx="1063" cy="21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983" name="公式" r:id="rId5" imgW="583920" imgH="1396800" progId="Equation.3">
                    <p:embed/>
                  </p:oleObj>
                </mc:Choice>
                <mc:Fallback>
                  <p:oleObj name="公式" r:id="rId5" imgW="583920" imgH="1396800" progId="Equation.3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1728"/>
                          <a:ext cx="1063" cy="21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4977" name="Text Box 49"/>
            <p:cNvSpPr txBox="1">
              <a:spLocks noChangeArrowheads="1"/>
            </p:cNvSpPr>
            <p:nvPr/>
          </p:nvSpPr>
          <p:spPr bwMode="auto">
            <a:xfrm>
              <a:off x="720" y="2160"/>
              <a:ext cx="876" cy="288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支路电流</a:t>
              </a:r>
              <a:endParaRPr lang="zh-CN" altLang="en-US" b="0"/>
            </a:p>
          </p:txBody>
        </p:sp>
      </p:grpSp>
      <p:grpSp>
        <p:nvGrpSpPr>
          <p:cNvPr id="124978" name="Group 50"/>
          <p:cNvGrpSpPr>
            <a:grpSpLocks/>
          </p:cNvGrpSpPr>
          <p:nvPr/>
        </p:nvGrpSpPr>
        <p:grpSpPr bwMode="auto">
          <a:xfrm>
            <a:off x="6019800" y="3352800"/>
            <a:ext cx="2544763" cy="1982788"/>
            <a:chOff x="3792" y="2160"/>
            <a:chExt cx="1603" cy="1249"/>
          </a:xfrm>
        </p:grpSpPr>
        <p:graphicFrame>
          <p:nvGraphicFramePr>
            <p:cNvPr id="124979" name="Object 51"/>
            <p:cNvGraphicFramePr>
              <a:graphicFrameLocks noChangeAspect="1"/>
            </p:cNvGraphicFramePr>
            <p:nvPr/>
          </p:nvGraphicFramePr>
          <p:xfrm>
            <a:off x="3984" y="2304"/>
            <a:ext cx="1411" cy="11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984" name="公式" r:id="rId7" imgW="774360" imgH="711000" progId="Equation.3">
                    <p:embed/>
                  </p:oleObj>
                </mc:Choice>
                <mc:Fallback>
                  <p:oleObj name="公式" r:id="rId7" imgW="774360" imgH="711000" progId="Equation.3">
                    <p:embed/>
                    <p:pic>
                      <p:nvPicPr>
                        <p:cNvPr id="0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4" y="2304"/>
                          <a:ext cx="1411" cy="11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4980" name="Text Box 52"/>
            <p:cNvSpPr txBox="1">
              <a:spLocks noChangeArrowheads="1"/>
            </p:cNvSpPr>
            <p:nvPr/>
          </p:nvSpPr>
          <p:spPr bwMode="auto">
            <a:xfrm>
              <a:off x="3792" y="2160"/>
              <a:ext cx="888" cy="288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节点电压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4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4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4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4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0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914400" y="4876800"/>
            <a:ext cx="238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矩阵形式的</a:t>
            </a:r>
            <a:r>
              <a:rPr lang="en-US" altLang="zh-CN"/>
              <a:t>KCL</a:t>
            </a: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276600" y="1192213"/>
            <a:ext cx="8016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sz="2800"/>
              <a:t>A</a:t>
            </a:r>
            <a:r>
              <a:rPr lang="en-US" altLang="zh-CN" sz="2800" i="1"/>
              <a:t>i </a:t>
            </a:r>
            <a:r>
              <a:rPr lang="en-US" altLang="zh-CN"/>
              <a:t>=</a:t>
            </a:r>
          </a:p>
        </p:txBody>
      </p:sp>
      <p:graphicFrame>
        <p:nvGraphicFramePr>
          <p:cNvPr id="125956" name="Object 4"/>
          <p:cNvGraphicFramePr>
            <a:graphicFrameLocks noChangeAspect="1"/>
          </p:cNvGraphicFramePr>
          <p:nvPr/>
        </p:nvGraphicFramePr>
        <p:xfrm>
          <a:off x="3810000" y="3021013"/>
          <a:ext cx="2819400" cy="154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20" name="公式" r:id="rId3" imgW="1295280" imgH="711000" progId="Equation.3">
                  <p:embed/>
                </p:oleObj>
              </mc:Choice>
              <mc:Fallback>
                <p:oleObj name="公式" r:id="rId3" imgW="1295280" imgH="711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021013"/>
                        <a:ext cx="2819400" cy="1547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5957" name="Group 5"/>
          <p:cNvGrpSpPr>
            <a:grpSpLocks/>
          </p:cNvGrpSpPr>
          <p:nvPr/>
        </p:nvGrpSpPr>
        <p:grpSpPr bwMode="auto">
          <a:xfrm>
            <a:off x="4191000" y="0"/>
            <a:ext cx="3886200" cy="3228975"/>
            <a:chOff x="2640" y="0"/>
            <a:chExt cx="2448" cy="2034"/>
          </a:xfrm>
        </p:grpSpPr>
        <p:grpSp>
          <p:nvGrpSpPr>
            <p:cNvPr id="125958" name="Group 6"/>
            <p:cNvGrpSpPr>
              <a:grpSpLocks/>
            </p:cNvGrpSpPr>
            <p:nvPr/>
          </p:nvGrpSpPr>
          <p:grpSpPr bwMode="auto">
            <a:xfrm>
              <a:off x="2640" y="607"/>
              <a:ext cx="1900" cy="720"/>
              <a:chOff x="2160" y="768"/>
              <a:chExt cx="1900" cy="720"/>
            </a:xfrm>
          </p:grpSpPr>
          <p:sp>
            <p:nvSpPr>
              <p:cNvPr id="125959" name="Text Box 7"/>
              <p:cNvSpPr txBox="1">
                <a:spLocks noChangeArrowheads="1"/>
              </p:cNvSpPr>
              <p:nvPr/>
            </p:nvSpPr>
            <p:spPr bwMode="auto">
              <a:xfrm>
                <a:off x="2269" y="960"/>
                <a:ext cx="179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zh-CN"/>
                  <a:t>-1  -1    0    0    1    0</a:t>
                </a:r>
                <a:endParaRPr lang="en-US" altLang="zh-CN" b="0"/>
              </a:p>
            </p:txBody>
          </p:sp>
          <p:sp>
            <p:nvSpPr>
              <p:cNvPr id="125960" name="AutoShape 8"/>
              <p:cNvSpPr>
                <a:spLocks/>
              </p:cNvSpPr>
              <p:nvPr/>
            </p:nvSpPr>
            <p:spPr bwMode="auto">
              <a:xfrm>
                <a:off x="2160" y="816"/>
                <a:ext cx="90" cy="640"/>
              </a:xfrm>
              <a:prstGeom prst="leftBracket">
                <a:avLst>
                  <a:gd name="adj" fmla="val 59259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5961" name="AutoShape 9"/>
              <p:cNvSpPr>
                <a:spLocks/>
              </p:cNvSpPr>
              <p:nvPr/>
            </p:nvSpPr>
            <p:spPr bwMode="auto">
              <a:xfrm>
                <a:off x="3984" y="768"/>
                <a:ext cx="75" cy="672"/>
              </a:xfrm>
              <a:prstGeom prst="rightBracket">
                <a:avLst>
                  <a:gd name="adj" fmla="val 74667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5962" name="Text Box 10"/>
              <p:cNvSpPr txBox="1">
                <a:spLocks noChangeArrowheads="1"/>
              </p:cNvSpPr>
              <p:nvPr/>
            </p:nvSpPr>
            <p:spPr bwMode="auto">
              <a:xfrm>
                <a:off x="2269" y="768"/>
                <a:ext cx="171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b="0"/>
                  <a:t> </a:t>
                </a:r>
                <a:r>
                  <a:rPr lang="en-US" altLang="zh-CN"/>
                  <a:t>1    0    0   -1   0     1</a:t>
                </a:r>
                <a:endParaRPr lang="en-US" altLang="zh-CN" b="0"/>
              </a:p>
            </p:txBody>
          </p:sp>
          <p:sp>
            <p:nvSpPr>
              <p:cNvPr id="125963" name="Text Box 11"/>
              <p:cNvSpPr txBox="1">
                <a:spLocks noChangeArrowheads="1"/>
              </p:cNvSpPr>
              <p:nvPr/>
            </p:nvSpPr>
            <p:spPr bwMode="auto">
              <a:xfrm>
                <a:off x="2269" y="1200"/>
                <a:ext cx="171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zh-CN" b="0"/>
                  <a:t> </a:t>
                </a:r>
                <a:r>
                  <a:rPr lang="en-US" altLang="zh-CN"/>
                  <a:t>0    1    1    0    0   -1</a:t>
                </a:r>
                <a:endParaRPr lang="en-US" altLang="zh-CN" b="0"/>
              </a:p>
            </p:txBody>
          </p:sp>
        </p:grpSp>
        <p:grpSp>
          <p:nvGrpSpPr>
            <p:cNvPr id="125964" name="Group 12"/>
            <p:cNvGrpSpPr>
              <a:grpSpLocks/>
            </p:cNvGrpSpPr>
            <p:nvPr/>
          </p:nvGrpSpPr>
          <p:grpSpPr bwMode="auto">
            <a:xfrm>
              <a:off x="4656" y="0"/>
              <a:ext cx="432" cy="2034"/>
              <a:chOff x="4896" y="209"/>
              <a:chExt cx="432" cy="2034"/>
            </a:xfrm>
          </p:grpSpPr>
          <p:grpSp>
            <p:nvGrpSpPr>
              <p:cNvPr id="125965" name="Group 13"/>
              <p:cNvGrpSpPr>
                <a:grpSpLocks/>
              </p:cNvGrpSpPr>
              <p:nvPr/>
            </p:nvGrpSpPr>
            <p:grpSpPr bwMode="auto">
              <a:xfrm>
                <a:off x="4896" y="209"/>
                <a:ext cx="270" cy="2034"/>
                <a:chOff x="4992" y="288"/>
                <a:chExt cx="270" cy="2034"/>
              </a:xfrm>
            </p:grpSpPr>
            <p:grpSp>
              <p:nvGrpSpPr>
                <p:cNvPr id="125966" name="Group 14"/>
                <p:cNvGrpSpPr>
                  <a:grpSpLocks/>
                </p:cNvGrpSpPr>
                <p:nvPr/>
              </p:nvGrpSpPr>
              <p:grpSpPr bwMode="auto">
                <a:xfrm>
                  <a:off x="4992" y="384"/>
                  <a:ext cx="270" cy="1938"/>
                  <a:chOff x="4314" y="381"/>
                  <a:chExt cx="270" cy="1938"/>
                </a:xfrm>
              </p:grpSpPr>
              <p:sp>
                <p:nvSpPr>
                  <p:cNvPr id="125967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4314" y="2007"/>
                    <a:ext cx="0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endParaRPr lang="zh-CN" altLang="zh-CN" b="0"/>
                  </a:p>
                </p:txBody>
              </p:sp>
              <p:sp>
                <p:nvSpPr>
                  <p:cNvPr id="125968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4314" y="1811"/>
                    <a:ext cx="0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endParaRPr lang="zh-CN" altLang="zh-CN" b="0"/>
                  </a:p>
                </p:txBody>
              </p:sp>
              <p:sp>
                <p:nvSpPr>
                  <p:cNvPr id="125969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4314" y="1584"/>
                    <a:ext cx="0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endParaRPr lang="zh-CN" altLang="zh-CN" b="0"/>
                  </a:p>
                </p:txBody>
              </p:sp>
              <p:sp>
                <p:nvSpPr>
                  <p:cNvPr id="125970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4314" y="1357"/>
                    <a:ext cx="0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endParaRPr lang="zh-CN" altLang="zh-CN" b="0"/>
                  </a:p>
                </p:txBody>
              </p:sp>
              <p:sp>
                <p:nvSpPr>
                  <p:cNvPr id="125971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4314" y="1130"/>
                    <a:ext cx="0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endParaRPr lang="zh-CN" altLang="zh-CN" b="0"/>
                  </a:p>
                </p:txBody>
              </p:sp>
              <p:sp>
                <p:nvSpPr>
                  <p:cNvPr id="125972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4314" y="903"/>
                    <a:ext cx="0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endParaRPr lang="zh-CN" altLang="zh-CN" b="0"/>
                  </a:p>
                </p:txBody>
              </p:sp>
              <p:sp>
                <p:nvSpPr>
                  <p:cNvPr id="125973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4314" y="677"/>
                    <a:ext cx="0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endParaRPr lang="zh-CN" altLang="zh-CN" b="0"/>
                  </a:p>
                </p:txBody>
              </p:sp>
              <p:sp>
                <p:nvSpPr>
                  <p:cNvPr id="125974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4314" y="450"/>
                    <a:ext cx="0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endParaRPr lang="zh-CN" altLang="zh-CN" b="0"/>
                  </a:p>
                </p:txBody>
              </p:sp>
              <p:sp>
                <p:nvSpPr>
                  <p:cNvPr id="125975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4314" y="2048"/>
                    <a:ext cx="0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endParaRPr lang="zh-CN" altLang="zh-CN" b="0"/>
                  </a:p>
                </p:txBody>
              </p:sp>
              <p:sp>
                <p:nvSpPr>
                  <p:cNvPr id="125976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4515" y="2156"/>
                    <a:ext cx="68" cy="16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r>
                      <a:rPr lang="en-US" altLang="zh-CN" sz="1700">
                        <a:solidFill>
                          <a:srgbClr val="000000"/>
                        </a:solidFill>
                      </a:rPr>
                      <a:t>6</a:t>
                    </a:r>
                    <a:endParaRPr lang="en-US" altLang="zh-CN" b="0"/>
                  </a:p>
                </p:txBody>
              </p:sp>
              <p:sp>
                <p:nvSpPr>
                  <p:cNvPr id="125977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4515" y="1801"/>
                    <a:ext cx="68" cy="16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r>
                      <a:rPr lang="en-US" altLang="zh-CN" sz="1700">
                        <a:solidFill>
                          <a:srgbClr val="000000"/>
                        </a:solidFill>
                      </a:rPr>
                      <a:t>5</a:t>
                    </a:r>
                    <a:endParaRPr lang="en-US" altLang="zh-CN" b="0"/>
                  </a:p>
                </p:txBody>
              </p:sp>
              <p:sp>
                <p:nvSpPr>
                  <p:cNvPr id="125978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4515" y="1446"/>
                    <a:ext cx="68" cy="16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r>
                      <a:rPr lang="en-US" altLang="zh-CN" sz="1700">
                        <a:solidFill>
                          <a:srgbClr val="000000"/>
                        </a:solidFill>
                      </a:rPr>
                      <a:t>4</a:t>
                    </a:r>
                    <a:endParaRPr lang="en-US" altLang="zh-CN" b="0"/>
                  </a:p>
                </p:txBody>
              </p:sp>
              <p:sp>
                <p:nvSpPr>
                  <p:cNvPr id="125979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4516" y="1091"/>
                    <a:ext cx="68" cy="16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r>
                      <a:rPr lang="en-US" altLang="zh-CN" sz="1700">
                        <a:solidFill>
                          <a:srgbClr val="000000"/>
                        </a:solidFill>
                      </a:rPr>
                      <a:t>3</a:t>
                    </a:r>
                    <a:endParaRPr lang="en-US" altLang="zh-CN" b="0"/>
                  </a:p>
                </p:txBody>
              </p:sp>
              <p:sp>
                <p:nvSpPr>
                  <p:cNvPr id="125980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4516" y="736"/>
                    <a:ext cx="68" cy="16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r>
                      <a:rPr lang="en-US" altLang="zh-CN" sz="1700">
                        <a:solidFill>
                          <a:srgbClr val="000000"/>
                        </a:solidFill>
                      </a:rPr>
                      <a:t>2</a:t>
                    </a:r>
                    <a:endParaRPr lang="en-US" altLang="zh-CN" b="0"/>
                  </a:p>
                </p:txBody>
              </p:sp>
              <p:sp>
                <p:nvSpPr>
                  <p:cNvPr id="125981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4514" y="381"/>
                    <a:ext cx="68" cy="16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r>
                      <a:rPr lang="en-US" altLang="zh-CN" sz="1700">
                        <a:solidFill>
                          <a:srgbClr val="000000"/>
                        </a:solidFill>
                      </a:rPr>
                      <a:t>1</a:t>
                    </a:r>
                    <a:endParaRPr lang="en-US" altLang="zh-CN" b="0"/>
                  </a:p>
                </p:txBody>
              </p:sp>
              <p:sp>
                <p:nvSpPr>
                  <p:cNvPr id="125982" name="Rectangle 30"/>
                  <p:cNvSpPr>
                    <a:spLocks noChangeArrowheads="1"/>
                  </p:cNvSpPr>
                  <p:nvPr/>
                </p:nvSpPr>
                <p:spPr bwMode="auto">
                  <a:xfrm>
                    <a:off x="4433" y="2012"/>
                    <a:ext cx="6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r>
                      <a:rPr lang="en-US" altLang="zh-CN" sz="3000" i="1">
                        <a:solidFill>
                          <a:srgbClr val="000000"/>
                        </a:solidFill>
                      </a:rPr>
                      <a:t>i</a:t>
                    </a:r>
                    <a:endParaRPr lang="en-US" altLang="zh-CN" b="0"/>
                  </a:p>
                </p:txBody>
              </p:sp>
              <p:sp>
                <p:nvSpPr>
                  <p:cNvPr id="125983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4433" y="1657"/>
                    <a:ext cx="6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r>
                      <a:rPr lang="en-US" altLang="zh-CN" sz="3000" i="1">
                        <a:solidFill>
                          <a:srgbClr val="000000"/>
                        </a:solidFill>
                      </a:rPr>
                      <a:t>i</a:t>
                    </a:r>
                    <a:endParaRPr lang="en-US" altLang="zh-CN" b="0"/>
                  </a:p>
                </p:txBody>
              </p:sp>
              <p:sp>
                <p:nvSpPr>
                  <p:cNvPr id="125984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4433" y="1302"/>
                    <a:ext cx="6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r>
                      <a:rPr lang="en-US" altLang="zh-CN" sz="3000" i="1">
                        <a:solidFill>
                          <a:srgbClr val="000000"/>
                        </a:solidFill>
                      </a:rPr>
                      <a:t>i</a:t>
                    </a:r>
                    <a:endParaRPr lang="en-US" altLang="zh-CN" b="0"/>
                  </a:p>
                </p:txBody>
              </p:sp>
              <p:sp>
                <p:nvSpPr>
                  <p:cNvPr id="125985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4431" y="947"/>
                    <a:ext cx="6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r>
                      <a:rPr lang="en-US" altLang="zh-CN" sz="3000" i="1">
                        <a:solidFill>
                          <a:srgbClr val="000000"/>
                        </a:solidFill>
                      </a:rPr>
                      <a:t>i</a:t>
                    </a:r>
                    <a:endParaRPr lang="en-US" altLang="zh-CN" b="0"/>
                  </a:p>
                </p:txBody>
              </p:sp>
              <p:sp>
                <p:nvSpPr>
                  <p:cNvPr id="125986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4431" y="592"/>
                    <a:ext cx="6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eaLnBrk="1" hangingPunct="1"/>
                    <a:r>
                      <a:rPr lang="en-US" altLang="zh-CN" sz="3000" i="1">
                        <a:solidFill>
                          <a:srgbClr val="000000"/>
                        </a:solidFill>
                      </a:rPr>
                      <a:t>i</a:t>
                    </a:r>
                    <a:endParaRPr lang="en-US" altLang="zh-CN" b="0"/>
                  </a:p>
                </p:txBody>
              </p:sp>
            </p:grpSp>
            <p:sp>
              <p:nvSpPr>
                <p:cNvPr id="125987" name="Rectangle 35"/>
                <p:cNvSpPr>
                  <a:spLocks noChangeArrowheads="1"/>
                </p:cNvSpPr>
                <p:nvPr/>
              </p:nvSpPr>
              <p:spPr bwMode="auto">
                <a:xfrm>
                  <a:off x="5117" y="288"/>
                  <a:ext cx="67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l" eaLnBrk="1" hangingPunct="1"/>
                  <a:r>
                    <a:rPr lang="en-US" altLang="zh-CN" sz="3000" i="1">
                      <a:solidFill>
                        <a:srgbClr val="000000"/>
                      </a:solidFill>
                    </a:rPr>
                    <a:t>i</a:t>
                  </a:r>
                  <a:endParaRPr lang="en-US" altLang="zh-CN" b="0"/>
                </a:p>
              </p:txBody>
            </p:sp>
          </p:grpSp>
          <p:sp>
            <p:nvSpPr>
              <p:cNvPr id="125988" name="AutoShape 36"/>
              <p:cNvSpPr>
                <a:spLocks noChangeArrowheads="1"/>
              </p:cNvSpPr>
              <p:nvPr/>
            </p:nvSpPr>
            <p:spPr bwMode="auto">
              <a:xfrm>
                <a:off x="4896" y="336"/>
                <a:ext cx="432" cy="1872"/>
              </a:xfrm>
              <a:prstGeom prst="bracketPair">
                <a:avLst>
                  <a:gd name="adj" fmla="val 16667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26019" name="Group 67"/>
          <p:cNvGrpSpPr>
            <a:grpSpLocks/>
          </p:cNvGrpSpPr>
          <p:nvPr/>
        </p:nvGrpSpPr>
        <p:grpSpPr bwMode="auto">
          <a:xfrm>
            <a:off x="381000" y="304800"/>
            <a:ext cx="2514600" cy="2727325"/>
            <a:chOff x="240" y="192"/>
            <a:chExt cx="1584" cy="1718"/>
          </a:xfrm>
        </p:grpSpPr>
        <p:sp>
          <p:nvSpPr>
            <p:cNvPr id="125990" name="Freeform 38"/>
            <p:cNvSpPr>
              <a:spLocks/>
            </p:cNvSpPr>
            <p:nvPr/>
          </p:nvSpPr>
          <p:spPr bwMode="auto">
            <a:xfrm>
              <a:off x="439" y="402"/>
              <a:ext cx="577" cy="1154"/>
            </a:xfrm>
            <a:custGeom>
              <a:avLst/>
              <a:gdLst>
                <a:gd name="T0" fmla="*/ 577 w 577"/>
                <a:gd name="T1" fmla="*/ 1154 h 1154"/>
                <a:gd name="T2" fmla="*/ 0 w 577"/>
                <a:gd name="T3" fmla="*/ 576 h 1154"/>
                <a:gd name="T4" fmla="*/ 577 w 577"/>
                <a:gd name="T5" fmla="*/ 0 h 1154"/>
                <a:gd name="T6" fmla="*/ 577 w 577"/>
                <a:gd name="T7" fmla="*/ 1154 h 1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7" h="1154">
                  <a:moveTo>
                    <a:pt x="577" y="1154"/>
                  </a:moveTo>
                  <a:lnTo>
                    <a:pt x="0" y="576"/>
                  </a:lnTo>
                  <a:lnTo>
                    <a:pt x="577" y="0"/>
                  </a:lnTo>
                  <a:lnTo>
                    <a:pt x="577" y="1154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91" name="Freeform 39"/>
            <p:cNvSpPr>
              <a:spLocks/>
            </p:cNvSpPr>
            <p:nvPr/>
          </p:nvSpPr>
          <p:spPr bwMode="auto">
            <a:xfrm>
              <a:off x="1016" y="402"/>
              <a:ext cx="574" cy="1154"/>
            </a:xfrm>
            <a:custGeom>
              <a:avLst/>
              <a:gdLst>
                <a:gd name="T0" fmla="*/ 0 w 574"/>
                <a:gd name="T1" fmla="*/ 0 h 1154"/>
                <a:gd name="T2" fmla="*/ 574 w 574"/>
                <a:gd name="T3" fmla="*/ 576 h 1154"/>
                <a:gd name="T4" fmla="*/ 0 w 574"/>
                <a:gd name="T5" fmla="*/ 1154 h 1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4" h="1154">
                  <a:moveTo>
                    <a:pt x="0" y="0"/>
                  </a:moveTo>
                  <a:lnTo>
                    <a:pt x="574" y="576"/>
                  </a:lnTo>
                  <a:lnTo>
                    <a:pt x="0" y="1154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92" name="Freeform 40"/>
            <p:cNvSpPr>
              <a:spLocks/>
            </p:cNvSpPr>
            <p:nvPr/>
          </p:nvSpPr>
          <p:spPr bwMode="auto">
            <a:xfrm>
              <a:off x="988" y="373"/>
              <a:ext cx="54" cy="55"/>
            </a:xfrm>
            <a:custGeom>
              <a:avLst/>
              <a:gdLst>
                <a:gd name="T0" fmla="*/ 48 w 54"/>
                <a:gd name="T1" fmla="*/ 49 h 55"/>
                <a:gd name="T2" fmla="*/ 54 w 54"/>
                <a:gd name="T3" fmla="*/ 35 h 55"/>
                <a:gd name="T4" fmla="*/ 54 w 54"/>
                <a:gd name="T5" fmla="*/ 21 h 55"/>
                <a:gd name="T6" fmla="*/ 48 w 54"/>
                <a:gd name="T7" fmla="*/ 9 h 55"/>
                <a:gd name="T8" fmla="*/ 34 w 54"/>
                <a:gd name="T9" fmla="*/ 0 h 55"/>
                <a:gd name="T10" fmla="*/ 20 w 54"/>
                <a:gd name="T11" fmla="*/ 0 h 55"/>
                <a:gd name="T12" fmla="*/ 8 w 54"/>
                <a:gd name="T13" fmla="*/ 9 h 55"/>
                <a:gd name="T14" fmla="*/ 0 w 54"/>
                <a:gd name="T15" fmla="*/ 21 h 55"/>
                <a:gd name="T16" fmla="*/ 0 w 54"/>
                <a:gd name="T17" fmla="*/ 35 h 55"/>
                <a:gd name="T18" fmla="*/ 8 w 54"/>
                <a:gd name="T19" fmla="*/ 49 h 55"/>
                <a:gd name="T20" fmla="*/ 20 w 54"/>
                <a:gd name="T21" fmla="*/ 55 h 55"/>
                <a:gd name="T22" fmla="*/ 34 w 54"/>
                <a:gd name="T23" fmla="*/ 55 h 55"/>
                <a:gd name="T24" fmla="*/ 48 w 54"/>
                <a:gd name="T25" fmla="*/ 4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55">
                  <a:moveTo>
                    <a:pt x="48" y="49"/>
                  </a:moveTo>
                  <a:lnTo>
                    <a:pt x="54" y="35"/>
                  </a:lnTo>
                  <a:lnTo>
                    <a:pt x="54" y="21"/>
                  </a:lnTo>
                  <a:lnTo>
                    <a:pt x="48" y="9"/>
                  </a:lnTo>
                  <a:lnTo>
                    <a:pt x="34" y="0"/>
                  </a:lnTo>
                  <a:lnTo>
                    <a:pt x="20" y="0"/>
                  </a:lnTo>
                  <a:lnTo>
                    <a:pt x="8" y="9"/>
                  </a:lnTo>
                  <a:lnTo>
                    <a:pt x="0" y="21"/>
                  </a:lnTo>
                  <a:lnTo>
                    <a:pt x="0" y="35"/>
                  </a:lnTo>
                  <a:lnTo>
                    <a:pt x="8" y="49"/>
                  </a:lnTo>
                  <a:lnTo>
                    <a:pt x="20" y="55"/>
                  </a:lnTo>
                  <a:lnTo>
                    <a:pt x="34" y="55"/>
                  </a:lnTo>
                  <a:lnTo>
                    <a:pt x="48" y="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93" name="Freeform 41"/>
            <p:cNvSpPr>
              <a:spLocks/>
            </p:cNvSpPr>
            <p:nvPr/>
          </p:nvSpPr>
          <p:spPr bwMode="auto">
            <a:xfrm>
              <a:off x="988" y="1528"/>
              <a:ext cx="54" cy="55"/>
            </a:xfrm>
            <a:custGeom>
              <a:avLst/>
              <a:gdLst>
                <a:gd name="T0" fmla="*/ 48 w 54"/>
                <a:gd name="T1" fmla="*/ 8 h 55"/>
                <a:gd name="T2" fmla="*/ 34 w 54"/>
                <a:gd name="T3" fmla="*/ 0 h 55"/>
                <a:gd name="T4" fmla="*/ 20 w 54"/>
                <a:gd name="T5" fmla="*/ 0 h 55"/>
                <a:gd name="T6" fmla="*/ 8 w 54"/>
                <a:gd name="T7" fmla="*/ 8 h 55"/>
                <a:gd name="T8" fmla="*/ 0 w 54"/>
                <a:gd name="T9" fmla="*/ 20 h 55"/>
                <a:gd name="T10" fmla="*/ 0 w 54"/>
                <a:gd name="T11" fmla="*/ 34 h 55"/>
                <a:gd name="T12" fmla="*/ 8 w 54"/>
                <a:gd name="T13" fmla="*/ 48 h 55"/>
                <a:gd name="T14" fmla="*/ 20 w 54"/>
                <a:gd name="T15" fmla="*/ 55 h 55"/>
                <a:gd name="T16" fmla="*/ 34 w 54"/>
                <a:gd name="T17" fmla="*/ 55 h 55"/>
                <a:gd name="T18" fmla="*/ 48 w 54"/>
                <a:gd name="T19" fmla="*/ 48 h 55"/>
                <a:gd name="T20" fmla="*/ 54 w 54"/>
                <a:gd name="T21" fmla="*/ 34 h 55"/>
                <a:gd name="T22" fmla="*/ 54 w 54"/>
                <a:gd name="T23" fmla="*/ 20 h 55"/>
                <a:gd name="T24" fmla="*/ 48 w 54"/>
                <a:gd name="T25" fmla="*/ 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55">
                  <a:moveTo>
                    <a:pt x="48" y="8"/>
                  </a:moveTo>
                  <a:lnTo>
                    <a:pt x="34" y="0"/>
                  </a:lnTo>
                  <a:lnTo>
                    <a:pt x="20" y="0"/>
                  </a:lnTo>
                  <a:lnTo>
                    <a:pt x="8" y="8"/>
                  </a:lnTo>
                  <a:lnTo>
                    <a:pt x="0" y="20"/>
                  </a:lnTo>
                  <a:lnTo>
                    <a:pt x="0" y="34"/>
                  </a:lnTo>
                  <a:lnTo>
                    <a:pt x="8" y="48"/>
                  </a:lnTo>
                  <a:lnTo>
                    <a:pt x="20" y="55"/>
                  </a:lnTo>
                  <a:lnTo>
                    <a:pt x="34" y="55"/>
                  </a:lnTo>
                  <a:lnTo>
                    <a:pt x="48" y="48"/>
                  </a:lnTo>
                  <a:lnTo>
                    <a:pt x="54" y="34"/>
                  </a:lnTo>
                  <a:lnTo>
                    <a:pt x="54" y="20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94" name="Freeform 42"/>
            <p:cNvSpPr>
              <a:spLocks/>
            </p:cNvSpPr>
            <p:nvPr/>
          </p:nvSpPr>
          <p:spPr bwMode="auto">
            <a:xfrm>
              <a:off x="439" y="978"/>
              <a:ext cx="1151" cy="867"/>
            </a:xfrm>
            <a:custGeom>
              <a:avLst/>
              <a:gdLst>
                <a:gd name="T0" fmla="*/ 0 w 1151"/>
                <a:gd name="T1" fmla="*/ 0 h 867"/>
                <a:gd name="T2" fmla="*/ 2 w 1151"/>
                <a:gd name="T3" fmla="*/ 81 h 867"/>
                <a:gd name="T4" fmla="*/ 11 w 1151"/>
                <a:gd name="T5" fmla="*/ 159 h 867"/>
                <a:gd name="T6" fmla="*/ 23 w 1151"/>
                <a:gd name="T7" fmla="*/ 238 h 867"/>
                <a:gd name="T8" fmla="*/ 39 w 1151"/>
                <a:gd name="T9" fmla="*/ 313 h 867"/>
                <a:gd name="T10" fmla="*/ 61 w 1151"/>
                <a:gd name="T11" fmla="*/ 387 h 867"/>
                <a:gd name="T12" fmla="*/ 88 w 1151"/>
                <a:gd name="T13" fmla="*/ 456 h 867"/>
                <a:gd name="T14" fmla="*/ 116 w 1151"/>
                <a:gd name="T15" fmla="*/ 523 h 867"/>
                <a:gd name="T16" fmla="*/ 151 w 1151"/>
                <a:gd name="T17" fmla="*/ 584 h 867"/>
                <a:gd name="T18" fmla="*/ 189 w 1151"/>
                <a:gd name="T19" fmla="*/ 641 h 867"/>
                <a:gd name="T20" fmla="*/ 230 w 1151"/>
                <a:gd name="T21" fmla="*/ 692 h 867"/>
                <a:gd name="T22" fmla="*/ 272 w 1151"/>
                <a:gd name="T23" fmla="*/ 737 h 867"/>
                <a:gd name="T24" fmla="*/ 319 w 1151"/>
                <a:gd name="T25" fmla="*/ 776 h 867"/>
                <a:gd name="T26" fmla="*/ 368 w 1151"/>
                <a:gd name="T27" fmla="*/ 808 h 867"/>
                <a:gd name="T28" fmla="*/ 419 w 1151"/>
                <a:gd name="T29" fmla="*/ 833 h 867"/>
                <a:gd name="T30" fmla="*/ 471 w 1151"/>
                <a:gd name="T31" fmla="*/ 851 h 867"/>
                <a:gd name="T32" fmla="*/ 524 w 1151"/>
                <a:gd name="T33" fmla="*/ 863 h 867"/>
                <a:gd name="T34" fmla="*/ 577 w 1151"/>
                <a:gd name="T35" fmla="*/ 867 h 867"/>
                <a:gd name="T36" fmla="*/ 630 w 1151"/>
                <a:gd name="T37" fmla="*/ 863 h 867"/>
                <a:gd name="T38" fmla="*/ 682 w 1151"/>
                <a:gd name="T39" fmla="*/ 851 h 867"/>
                <a:gd name="T40" fmla="*/ 733 w 1151"/>
                <a:gd name="T41" fmla="*/ 833 h 867"/>
                <a:gd name="T42" fmla="*/ 784 w 1151"/>
                <a:gd name="T43" fmla="*/ 808 h 867"/>
                <a:gd name="T44" fmla="*/ 833 w 1151"/>
                <a:gd name="T45" fmla="*/ 776 h 867"/>
                <a:gd name="T46" fmla="*/ 879 w 1151"/>
                <a:gd name="T47" fmla="*/ 737 h 867"/>
                <a:gd name="T48" fmla="*/ 924 w 1151"/>
                <a:gd name="T49" fmla="*/ 692 h 867"/>
                <a:gd name="T50" fmla="*/ 965 w 1151"/>
                <a:gd name="T51" fmla="*/ 641 h 867"/>
                <a:gd name="T52" fmla="*/ 1001 w 1151"/>
                <a:gd name="T53" fmla="*/ 584 h 867"/>
                <a:gd name="T54" fmla="*/ 1036 w 1151"/>
                <a:gd name="T55" fmla="*/ 523 h 867"/>
                <a:gd name="T56" fmla="*/ 1066 w 1151"/>
                <a:gd name="T57" fmla="*/ 456 h 867"/>
                <a:gd name="T58" fmla="*/ 1091 w 1151"/>
                <a:gd name="T59" fmla="*/ 387 h 867"/>
                <a:gd name="T60" fmla="*/ 1113 w 1151"/>
                <a:gd name="T61" fmla="*/ 313 h 867"/>
                <a:gd name="T62" fmla="*/ 1129 w 1151"/>
                <a:gd name="T63" fmla="*/ 238 h 867"/>
                <a:gd name="T64" fmla="*/ 1141 w 1151"/>
                <a:gd name="T65" fmla="*/ 159 h 867"/>
                <a:gd name="T66" fmla="*/ 1149 w 1151"/>
                <a:gd name="T67" fmla="*/ 81 h 867"/>
                <a:gd name="T68" fmla="*/ 1151 w 1151"/>
                <a:gd name="T69" fmla="*/ 0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51" h="867">
                  <a:moveTo>
                    <a:pt x="0" y="0"/>
                  </a:moveTo>
                  <a:lnTo>
                    <a:pt x="2" y="81"/>
                  </a:lnTo>
                  <a:lnTo>
                    <a:pt x="11" y="159"/>
                  </a:lnTo>
                  <a:lnTo>
                    <a:pt x="23" y="238"/>
                  </a:lnTo>
                  <a:lnTo>
                    <a:pt x="39" y="313"/>
                  </a:lnTo>
                  <a:lnTo>
                    <a:pt x="61" y="387"/>
                  </a:lnTo>
                  <a:lnTo>
                    <a:pt x="88" y="456"/>
                  </a:lnTo>
                  <a:lnTo>
                    <a:pt x="116" y="523"/>
                  </a:lnTo>
                  <a:lnTo>
                    <a:pt x="151" y="584"/>
                  </a:lnTo>
                  <a:lnTo>
                    <a:pt x="189" y="641"/>
                  </a:lnTo>
                  <a:lnTo>
                    <a:pt x="230" y="692"/>
                  </a:lnTo>
                  <a:lnTo>
                    <a:pt x="272" y="737"/>
                  </a:lnTo>
                  <a:lnTo>
                    <a:pt x="319" y="776"/>
                  </a:lnTo>
                  <a:lnTo>
                    <a:pt x="368" y="808"/>
                  </a:lnTo>
                  <a:lnTo>
                    <a:pt x="419" y="833"/>
                  </a:lnTo>
                  <a:lnTo>
                    <a:pt x="471" y="851"/>
                  </a:lnTo>
                  <a:lnTo>
                    <a:pt x="524" y="863"/>
                  </a:lnTo>
                  <a:lnTo>
                    <a:pt x="577" y="867"/>
                  </a:lnTo>
                  <a:lnTo>
                    <a:pt x="630" y="863"/>
                  </a:lnTo>
                  <a:lnTo>
                    <a:pt x="682" y="851"/>
                  </a:lnTo>
                  <a:lnTo>
                    <a:pt x="733" y="833"/>
                  </a:lnTo>
                  <a:lnTo>
                    <a:pt x="784" y="808"/>
                  </a:lnTo>
                  <a:lnTo>
                    <a:pt x="833" y="776"/>
                  </a:lnTo>
                  <a:lnTo>
                    <a:pt x="879" y="737"/>
                  </a:lnTo>
                  <a:lnTo>
                    <a:pt x="924" y="692"/>
                  </a:lnTo>
                  <a:lnTo>
                    <a:pt x="965" y="641"/>
                  </a:lnTo>
                  <a:lnTo>
                    <a:pt x="1001" y="584"/>
                  </a:lnTo>
                  <a:lnTo>
                    <a:pt x="1036" y="523"/>
                  </a:lnTo>
                  <a:lnTo>
                    <a:pt x="1066" y="456"/>
                  </a:lnTo>
                  <a:lnTo>
                    <a:pt x="1091" y="387"/>
                  </a:lnTo>
                  <a:lnTo>
                    <a:pt x="1113" y="313"/>
                  </a:lnTo>
                  <a:lnTo>
                    <a:pt x="1129" y="238"/>
                  </a:lnTo>
                  <a:lnTo>
                    <a:pt x="1141" y="159"/>
                  </a:lnTo>
                  <a:lnTo>
                    <a:pt x="1149" y="81"/>
                  </a:lnTo>
                  <a:lnTo>
                    <a:pt x="1151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95" name="Freeform 43"/>
            <p:cNvSpPr>
              <a:spLocks/>
            </p:cNvSpPr>
            <p:nvPr/>
          </p:nvSpPr>
          <p:spPr bwMode="auto">
            <a:xfrm>
              <a:off x="411" y="949"/>
              <a:ext cx="57" cy="57"/>
            </a:xfrm>
            <a:custGeom>
              <a:avLst/>
              <a:gdLst>
                <a:gd name="T0" fmla="*/ 28 w 57"/>
                <a:gd name="T1" fmla="*/ 57 h 57"/>
                <a:gd name="T2" fmla="*/ 43 w 57"/>
                <a:gd name="T3" fmla="*/ 53 h 57"/>
                <a:gd name="T4" fmla="*/ 53 w 57"/>
                <a:gd name="T5" fmla="*/ 43 h 57"/>
                <a:gd name="T6" fmla="*/ 57 w 57"/>
                <a:gd name="T7" fmla="*/ 29 h 57"/>
                <a:gd name="T8" fmla="*/ 53 w 57"/>
                <a:gd name="T9" fmla="*/ 15 h 57"/>
                <a:gd name="T10" fmla="*/ 43 w 57"/>
                <a:gd name="T11" fmla="*/ 5 h 57"/>
                <a:gd name="T12" fmla="*/ 28 w 57"/>
                <a:gd name="T13" fmla="*/ 0 h 57"/>
                <a:gd name="T14" fmla="*/ 14 w 57"/>
                <a:gd name="T15" fmla="*/ 5 h 57"/>
                <a:gd name="T16" fmla="*/ 4 w 57"/>
                <a:gd name="T17" fmla="*/ 15 h 57"/>
                <a:gd name="T18" fmla="*/ 0 w 57"/>
                <a:gd name="T19" fmla="*/ 29 h 57"/>
                <a:gd name="T20" fmla="*/ 4 w 57"/>
                <a:gd name="T21" fmla="*/ 43 h 57"/>
                <a:gd name="T22" fmla="*/ 14 w 57"/>
                <a:gd name="T23" fmla="*/ 53 h 57"/>
                <a:gd name="T24" fmla="*/ 28 w 57"/>
                <a:gd name="T2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57">
                  <a:moveTo>
                    <a:pt x="28" y="57"/>
                  </a:moveTo>
                  <a:lnTo>
                    <a:pt x="43" y="53"/>
                  </a:lnTo>
                  <a:lnTo>
                    <a:pt x="53" y="43"/>
                  </a:lnTo>
                  <a:lnTo>
                    <a:pt x="57" y="29"/>
                  </a:lnTo>
                  <a:lnTo>
                    <a:pt x="53" y="15"/>
                  </a:lnTo>
                  <a:lnTo>
                    <a:pt x="43" y="5"/>
                  </a:lnTo>
                  <a:lnTo>
                    <a:pt x="28" y="0"/>
                  </a:lnTo>
                  <a:lnTo>
                    <a:pt x="14" y="5"/>
                  </a:lnTo>
                  <a:lnTo>
                    <a:pt x="4" y="15"/>
                  </a:lnTo>
                  <a:lnTo>
                    <a:pt x="0" y="29"/>
                  </a:lnTo>
                  <a:lnTo>
                    <a:pt x="4" y="43"/>
                  </a:lnTo>
                  <a:lnTo>
                    <a:pt x="14" y="53"/>
                  </a:lnTo>
                  <a:lnTo>
                    <a:pt x="28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96" name="Freeform 44"/>
            <p:cNvSpPr>
              <a:spLocks/>
            </p:cNvSpPr>
            <p:nvPr/>
          </p:nvSpPr>
          <p:spPr bwMode="auto">
            <a:xfrm>
              <a:off x="1562" y="949"/>
              <a:ext cx="57" cy="57"/>
            </a:xfrm>
            <a:custGeom>
              <a:avLst/>
              <a:gdLst>
                <a:gd name="T0" fmla="*/ 28 w 57"/>
                <a:gd name="T1" fmla="*/ 57 h 57"/>
                <a:gd name="T2" fmla="*/ 43 w 57"/>
                <a:gd name="T3" fmla="*/ 53 h 57"/>
                <a:gd name="T4" fmla="*/ 53 w 57"/>
                <a:gd name="T5" fmla="*/ 43 h 57"/>
                <a:gd name="T6" fmla="*/ 57 w 57"/>
                <a:gd name="T7" fmla="*/ 29 h 57"/>
                <a:gd name="T8" fmla="*/ 53 w 57"/>
                <a:gd name="T9" fmla="*/ 15 h 57"/>
                <a:gd name="T10" fmla="*/ 43 w 57"/>
                <a:gd name="T11" fmla="*/ 5 h 57"/>
                <a:gd name="T12" fmla="*/ 28 w 57"/>
                <a:gd name="T13" fmla="*/ 0 h 57"/>
                <a:gd name="T14" fmla="*/ 14 w 57"/>
                <a:gd name="T15" fmla="*/ 5 h 57"/>
                <a:gd name="T16" fmla="*/ 4 w 57"/>
                <a:gd name="T17" fmla="*/ 15 h 57"/>
                <a:gd name="T18" fmla="*/ 0 w 57"/>
                <a:gd name="T19" fmla="*/ 29 h 57"/>
                <a:gd name="T20" fmla="*/ 4 w 57"/>
                <a:gd name="T21" fmla="*/ 43 h 57"/>
                <a:gd name="T22" fmla="*/ 14 w 57"/>
                <a:gd name="T23" fmla="*/ 53 h 57"/>
                <a:gd name="T24" fmla="*/ 28 w 57"/>
                <a:gd name="T2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57">
                  <a:moveTo>
                    <a:pt x="28" y="57"/>
                  </a:moveTo>
                  <a:lnTo>
                    <a:pt x="43" y="53"/>
                  </a:lnTo>
                  <a:lnTo>
                    <a:pt x="53" y="43"/>
                  </a:lnTo>
                  <a:lnTo>
                    <a:pt x="57" y="29"/>
                  </a:lnTo>
                  <a:lnTo>
                    <a:pt x="53" y="15"/>
                  </a:lnTo>
                  <a:lnTo>
                    <a:pt x="43" y="5"/>
                  </a:lnTo>
                  <a:lnTo>
                    <a:pt x="28" y="0"/>
                  </a:lnTo>
                  <a:lnTo>
                    <a:pt x="14" y="5"/>
                  </a:lnTo>
                  <a:lnTo>
                    <a:pt x="4" y="15"/>
                  </a:lnTo>
                  <a:lnTo>
                    <a:pt x="0" y="29"/>
                  </a:lnTo>
                  <a:lnTo>
                    <a:pt x="4" y="43"/>
                  </a:lnTo>
                  <a:lnTo>
                    <a:pt x="14" y="53"/>
                  </a:lnTo>
                  <a:lnTo>
                    <a:pt x="28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97" name="Freeform 45"/>
            <p:cNvSpPr>
              <a:spLocks/>
            </p:cNvSpPr>
            <p:nvPr/>
          </p:nvSpPr>
          <p:spPr bwMode="auto">
            <a:xfrm rot="10800000">
              <a:off x="1200" y="1728"/>
              <a:ext cx="119" cy="85"/>
            </a:xfrm>
            <a:custGeom>
              <a:avLst/>
              <a:gdLst>
                <a:gd name="T0" fmla="*/ 119 w 119"/>
                <a:gd name="T1" fmla="*/ 67 h 85"/>
                <a:gd name="T2" fmla="*/ 0 w 119"/>
                <a:gd name="T3" fmla="*/ 85 h 85"/>
                <a:gd name="T4" fmla="*/ 85 w 119"/>
                <a:gd name="T5" fmla="*/ 0 h 85"/>
                <a:gd name="T6" fmla="*/ 119 w 119"/>
                <a:gd name="T7" fmla="*/ 6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" h="85">
                  <a:moveTo>
                    <a:pt x="119" y="67"/>
                  </a:moveTo>
                  <a:lnTo>
                    <a:pt x="0" y="85"/>
                  </a:lnTo>
                  <a:lnTo>
                    <a:pt x="85" y="0"/>
                  </a:lnTo>
                  <a:lnTo>
                    <a:pt x="119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98" name="Line 46"/>
            <p:cNvSpPr>
              <a:spLocks noChangeShapeType="1"/>
            </p:cNvSpPr>
            <p:nvPr/>
          </p:nvSpPr>
          <p:spPr bwMode="auto">
            <a:xfrm>
              <a:off x="1016" y="748"/>
              <a:ext cx="1" cy="27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99" name="Freeform 47"/>
            <p:cNvSpPr>
              <a:spLocks/>
            </p:cNvSpPr>
            <p:nvPr/>
          </p:nvSpPr>
          <p:spPr bwMode="auto">
            <a:xfrm>
              <a:off x="977" y="1009"/>
              <a:ext cx="75" cy="114"/>
            </a:xfrm>
            <a:custGeom>
              <a:avLst/>
              <a:gdLst>
                <a:gd name="T0" fmla="*/ 75 w 75"/>
                <a:gd name="T1" fmla="*/ 0 h 114"/>
                <a:gd name="T2" fmla="*/ 39 w 75"/>
                <a:gd name="T3" fmla="*/ 114 h 114"/>
                <a:gd name="T4" fmla="*/ 0 w 75"/>
                <a:gd name="T5" fmla="*/ 0 h 114"/>
                <a:gd name="T6" fmla="*/ 75 w 75"/>
                <a:gd name="T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114">
                  <a:moveTo>
                    <a:pt x="75" y="0"/>
                  </a:moveTo>
                  <a:lnTo>
                    <a:pt x="39" y="114"/>
                  </a:lnTo>
                  <a:lnTo>
                    <a:pt x="0" y="0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00" name="Line 48"/>
            <p:cNvSpPr>
              <a:spLocks noChangeShapeType="1"/>
            </p:cNvSpPr>
            <p:nvPr/>
          </p:nvSpPr>
          <p:spPr bwMode="auto">
            <a:xfrm flipV="1">
              <a:off x="671" y="705"/>
              <a:ext cx="40" cy="4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01" name="Freeform 49"/>
            <p:cNvSpPr>
              <a:spLocks/>
            </p:cNvSpPr>
            <p:nvPr/>
          </p:nvSpPr>
          <p:spPr bwMode="auto">
            <a:xfrm>
              <a:off x="679" y="632"/>
              <a:ext cx="105" cy="108"/>
            </a:xfrm>
            <a:custGeom>
              <a:avLst/>
              <a:gdLst>
                <a:gd name="T0" fmla="*/ 0 w 105"/>
                <a:gd name="T1" fmla="*/ 55 h 108"/>
                <a:gd name="T2" fmla="*/ 105 w 105"/>
                <a:gd name="T3" fmla="*/ 0 h 108"/>
                <a:gd name="T4" fmla="*/ 53 w 105"/>
                <a:gd name="T5" fmla="*/ 108 h 108"/>
                <a:gd name="T6" fmla="*/ 0 w 105"/>
                <a:gd name="T7" fmla="*/ 5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" h="108">
                  <a:moveTo>
                    <a:pt x="0" y="55"/>
                  </a:moveTo>
                  <a:lnTo>
                    <a:pt x="105" y="0"/>
                  </a:lnTo>
                  <a:lnTo>
                    <a:pt x="53" y="10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02" name="Line 50"/>
            <p:cNvSpPr>
              <a:spLocks noChangeShapeType="1"/>
            </p:cNvSpPr>
            <p:nvPr/>
          </p:nvSpPr>
          <p:spPr bwMode="auto">
            <a:xfrm>
              <a:off x="744" y="1283"/>
              <a:ext cx="40" cy="4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03" name="Freeform 51"/>
            <p:cNvSpPr>
              <a:spLocks/>
            </p:cNvSpPr>
            <p:nvPr/>
          </p:nvSpPr>
          <p:spPr bwMode="auto">
            <a:xfrm>
              <a:off x="671" y="1210"/>
              <a:ext cx="105" cy="106"/>
            </a:xfrm>
            <a:custGeom>
              <a:avLst/>
              <a:gdLst>
                <a:gd name="T0" fmla="*/ 53 w 105"/>
                <a:gd name="T1" fmla="*/ 106 h 106"/>
                <a:gd name="T2" fmla="*/ 0 w 105"/>
                <a:gd name="T3" fmla="*/ 0 h 106"/>
                <a:gd name="T4" fmla="*/ 105 w 105"/>
                <a:gd name="T5" fmla="*/ 53 h 106"/>
                <a:gd name="T6" fmla="*/ 53 w 105"/>
                <a:gd name="T7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" h="106">
                  <a:moveTo>
                    <a:pt x="53" y="106"/>
                  </a:moveTo>
                  <a:lnTo>
                    <a:pt x="0" y="0"/>
                  </a:lnTo>
                  <a:lnTo>
                    <a:pt x="105" y="53"/>
                  </a:lnTo>
                  <a:lnTo>
                    <a:pt x="53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04" name="Line 52"/>
            <p:cNvSpPr>
              <a:spLocks noChangeShapeType="1"/>
            </p:cNvSpPr>
            <p:nvPr/>
          </p:nvSpPr>
          <p:spPr bwMode="auto">
            <a:xfrm flipH="1" flipV="1">
              <a:off x="1377" y="764"/>
              <a:ext cx="69" cy="6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05" name="Freeform 53"/>
            <p:cNvSpPr>
              <a:spLocks/>
            </p:cNvSpPr>
            <p:nvPr/>
          </p:nvSpPr>
          <p:spPr bwMode="auto">
            <a:xfrm>
              <a:off x="1302" y="691"/>
              <a:ext cx="108" cy="106"/>
            </a:xfrm>
            <a:custGeom>
              <a:avLst/>
              <a:gdLst>
                <a:gd name="T0" fmla="*/ 55 w 108"/>
                <a:gd name="T1" fmla="*/ 106 h 106"/>
                <a:gd name="T2" fmla="*/ 0 w 108"/>
                <a:gd name="T3" fmla="*/ 0 h 106"/>
                <a:gd name="T4" fmla="*/ 108 w 108"/>
                <a:gd name="T5" fmla="*/ 53 h 106"/>
                <a:gd name="T6" fmla="*/ 55 w 108"/>
                <a:gd name="T7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106">
                  <a:moveTo>
                    <a:pt x="55" y="106"/>
                  </a:moveTo>
                  <a:lnTo>
                    <a:pt x="0" y="0"/>
                  </a:lnTo>
                  <a:lnTo>
                    <a:pt x="108" y="53"/>
                  </a:lnTo>
                  <a:lnTo>
                    <a:pt x="55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06" name="Line 54"/>
            <p:cNvSpPr>
              <a:spLocks noChangeShapeType="1"/>
            </p:cNvSpPr>
            <p:nvPr/>
          </p:nvSpPr>
          <p:spPr bwMode="auto">
            <a:xfrm flipH="1">
              <a:off x="1377" y="1123"/>
              <a:ext cx="69" cy="7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07" name="Freeform 55"/>
            <p:cNvSpPr>
              <a:spLocks/>
            </p:cNvSpPr>
            <p:nvPr/>
          </p:nvSpPr>
          <p:spPr bwMode="auto">
            <a:xfrm>
              <a:off x="1302" y="1159"/>
              <a:ext cx="108" cy="108"/>
            </a:xfrm>
            <a:custGeom>
              <a:avLst/>
              <a:gdLst>
                <a:gd name="T0" fmla="*/ 108 w 108"/>
                <a:gd name="T1" fmla="*/ 55 h 108"/>
                <a:gd name="T2" fmla="*/ 0 w 108"/>
                <a:gd name="T3" fmla="*/ 108 h 108"/>
                <a:gd name="T4" fmla="*/ 55 w 108"/>
                <a:gd name="T5" fmla="*/ 0 h 108"/>
                <a:gd name="T6" fmla="*/ 108 w 108"/>
                <a:gd name="T7" fmla="*/ 5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108">
                  <a:moveTo>
                    <a:pt x="108" y="55"/>
                  </a:moveTo>
                  <a:lnTo>
                    <a:pt x="0" y="108"/>
                  </a:lnTo>
                  <a:lnTo>
                    <a:pt x="55" y="0"/>
                  </a:lnTo>
                  <a:lnTo>
                    <a:pt x="108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08" name="Rectangle 56"/>
            <p:cNvSpPr>
              <a:spLocks noChangeArrowheads="1"/>
            </p:cNvSpPr>
            <p:nvPr/>
          </p:nvSpPr>
          <p:spPr bwMode="auto">
            <a:xfrm>
              <a:off x="1344" y="1680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6</a:t>
              </a:r>
              <a:endParaRPr lang="en-US" altLang="zh-CN" b="0"/>
            </a:p>
          </p:txBody>
        </p:sp>
        <p:sp>
          <p:nvSpPr>
            <p:cNvPr id="126009" name="Rectangle 57"/>
            <p:cNvSpPr>
              <a:spLocks noChangeArrowheads="1"/>
            </p:cNvSpPr>
            <p:nvPr/>
          </p:nvSpPr>
          <p:spPr bwMode="auto">
            <a:xfrm>
              <a:off x="655" y="1332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4</a:t>
              </a:r>
              <a:endParaRPr lang="en-US" altLang="zh-CN" b="0"/>
            </a:p>
          </p:txBody>
        </p:sp>
        <p:sp>
          <p:nvSpPr>
            <p:cNvPr id="126010" name="Rectangle 58"/>
            <p:cNvSpPr>
              <a:spLocks noChangeArrowheads="1"/>
            </p:cNvSpPr>
            <p:nvPr/>
          </p:nvSpPr>
          <p:spPr bwMode="auto">
            <a:xfrm>
              <a:off x="1104" y="913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5</a:t>
              </a:r>
              <a:endParaRPr lang="en-US" altLang="zh-CN" b="0"/>
            </a:p>
          </p:txBody>
        </p:sp>
        <p:sp>
          <p:nvSpPr>
            <p:cNvPr id="126011" name="Rectangle 59"/>
            <p:cNvSpPr>
              <a:spLocks noChangeArrowheads="1"/>
            </p:cNvSpPr>
            <p:nvPr/>
          </p:nvSpPr>
          <p:spPr bwMode="auto">
            <a:xfrm>
              <a:off x="1231" y="1275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3</a:t>
              </a:r>
              <a:endParaRPr lang="en-US" altLang="zh-CN" b="0"/>
            </a:p>
          </p:txBody>
        </p:sp>
        <p:sp>
          <p:nvSpPr>
            <p:cNvPr id="126012" name="Rectangle 60"/>
            <p:cNvSpPr>
              <a:spLocks noChangeArrowheads="1"/>
            </p:cNvSpPr>
            <p:nvPr/>
          </p:nvSpPr>
          <p:spPr bwMode="auto">
            <a:xfrm>
              <a:off x="1392" y="480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2</a:t>
              </a:r>
              <a:endParaRPr lang="en-US" altLang="zh-CN" b="0"/>
            </a:p>
          </p:txBody>
        </p:sp>
        <p:sp>
          <p:nvSpPr>
            <p:cNvPr id="126013" name="Rectangle 61"/>
            <p:cNvSpPr>
              <a:spLocks noChangeArrowheads="1"/>
            </p:cNvSpPr>
            <p:nvPr/>
          </p:nvSpPr>
          <p:spPr bwMode="auto">
            <a:xfrm>
              <a:off x="512" y="597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1</a:t>
              </a:r>
              <a:endParaRPr lang="en-US" altLang="zh-CN" b="0"/>
            </a:p>
          </p:txBody>
        </p:sp>
        <p:sp>
          <p:nvSpPr>
            <p:cNvPr id="126014" name="Rectangle 62"/>
            <p:cNvSpPr>
              <a:spLocks noChangeArrowheads="1"/>
            </p:cNvSpPr>
            <p:nvPr/>
          </p:nvSpPr>
          <p:spPr bwMode="auto">
            <a:xfrm>
              <a:off x="240" y="899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①</a:t>
              </a:r>
              <a:endParaRPr lang="en-US" altLang="zh-CN" b="0"/>
            </a:p>
          </p:txBody>
        </p:sp>
        <p:sp>
          <p:nvSpPr>
            <p:cNvPr id="126015" name="Rectangle 63"/>
            <p:cNvSpPr>
              <a:spLocks noChangeArrowheads="1"/>
            </p:cNvSpPr>
            <p:nvPr/>
          </p:nvSpPr>
          <p:spPr bwMode="auto">
            <a:xfrm>
              <a:off x="983" y="192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②</a:t>
              </a:r>
              <a:endParaRPr lang="en-US" altLang="zh-CN" b="0"/>
            </a:p>
          </p:txBody>
        </p:sp>
        <p:sp>
          <p:nvSpPr>
            <p:cNvPr id="126016" name="Rectangle 64"/>
            <p:cNvSpPr>
              <a:spLocks noChangeArrowheads="1"/>
            </p:cNvSpPr>
            <p:nvPr/>
          </p:nvSpPr>
          <p:spPr bwMode="auto">
            <a:xfrm>
              <a:off x="912" y="1603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④</a:t>
              </a:r>
              <a:endParaRPr lang="en-US" altLang="zh-CN" b="0"/>
            </a:p>
          </p:txBody>
        </p:sp>
        <p:sp>
          <p:nvSpPr>
            <p:cNvPr id="126017" name="Rectangle 65"/>
            <p:cNvSpPr>
              <a:spLocks noChangeArrowheads="1"/>
            </p:cNvSpPr>
            <p:nvPr/>
          </p:nvSpPr>
          <p:spPr bwMode="auto">
            <a:xfrm>
              <a:off x="1679" y="899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③</a:t>
              </a:r>
              <a:endParaRPr lang="en-US" altLang="zh-CN" b="0"/>
            </a:p>
          </p:txBody>
        </p:sp>
      </p:grpSp>
      <p:sp>
        <p:nvSpPr>
          <p:cNvPr id="126018" name="Text Box 66"/>
          <p:cNvSpPr txBox="1">
            <a:spLocks noChangeArrowheads="1"/>
          </p:cNvSpPr>
          <p:nvPr/>
        </p:nvSpPr>
        <p:spPr bwMode="auto">
          <a:xfrm>
            <a:off x="3581400" y="4800600"/>
            <a:ext cx="1330325" cy="579438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en-US" altLang="zh-CN" sz="3200"/>
              <a:t>A </a:t>
            </a:r>
            <a:r>
              <a:rPr lang="en-US" altLang="zh-CN" sz="3200" i="1"/>
              <a:t>i</a:t>
            </a:r>
            <a:r>
              <a:rPr lang="en-US" altLang="zh-CN" sz="3200"/>
              <a:t> = 0</a:t>
            </a:r>
            <a:endParaRPr lang="en-US" altLang="zh-CN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6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25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5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5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4" grpId="0" autoUpdateAnimBg="0"/>
      <p:bldP spid="125955" grpId="0" autoUpdateAnimBg="0"/>
      <p:bldP spid="126018" grpId="0" animBg="1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3200400" y="381000"/>
            <a:ext cx="2076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/>
              <a:t>矩阵形式</a:t>
            </a:r>
            <a:r>
              <a:rPr lang="en-US" altLang="zh-CN"/>
              <a:t>KVL</a:t>
            </a:r>
          </a:p>
        </p:txBody>
      </p:sp>
      <p:graphicFrame>
        <p:nvGraphicFramePr>
          <p:cNvPr id="126979" name="Object 3"/>
          <p:cNvGraphicFramePr>
            <a:graphicFrameLocks noChangeAspect="1"/>
          </p:cNvGraphicFramePr>
          <p:nvPr/>
        </p:nvGraphicFramePr>
        <p:xfrm>
          <a:off x="5486400" y="1981200"/>
          <a:ext cx="2501900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13" name="公式" r:id="rId3" imgW="1091880" imgH="1396800" progId="Equation.3">
                  <p:embed/>
                </p:oleObj>
              </mc:Choice>
              <mc:Fallback>
                <p:oleObj name="公式" r:id="rId3" imgW="1091880" imgH="1396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981200"/>
                        <a:ext cx="2501900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6980" name="Object 4"/>
          <p:cNvGraphicFramePr>
            <a:graphicFrameLocks noChangeAspect="1"/>
          </p:cNvGraphicFramePr>
          <p:nvPr/>
        </p:nvGraphicFramePr>
        <p:xfrm>
          <a:off x="8077200" y="2057400"/>
          <a:ext cx="647700" cy="309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14" name="公式" r:id="rId5" imgW="647640" imgH="3098520" progId="Equation.3">
                  <p:embed/>
                </p:oleObj>
              </mc:Choice>
              <mc:Fallback>
                <p:oleObj name="公式" r:id="rId5" imgW="647640" imgH="309852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2057400"/>
                        <a:ext cx="647700" cy="309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6981" name="Object 5"/>
          <p:cNvGraphicFramePr>
            <a:graphicFrameLocks noChangeAspect="1"/>
          </p:cNvGraphicFramePr>
          <p:nvPr/>
        </p:nvGraphicFramePr>
        <p:xfrm>
          <a:off x="2438400" y="2057400"/>
          <a:ext cx="3082925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15" name="公式" r:id="rId7" imgW="1333440" imgH="1384200" progId="Equation.3">
                  <p:embed/>
                </p:oleObj>
              </mc:Choice>
              <mc:Fallback>
                <p:oleObj name="公式" r:id="rId7" imgW="1333440" imgH="1384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057400"/>
                        <a:ext cx="3082925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6982" name="Object 6"/>
          <p:cNvGraphicFramePr>
            <a:graphicFrameLocks noChangeAspect="1"/>
          </p:cNvGraphicFramePr>
          <p:nvPr/>
        </p:nvGraphicFramePr>
        <p:xfrm>
          <a:off x="5638800" y="228600"/>
          <a:ext cx="1917700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16" name="公式" r:id="rId9" imgW="634680" imgH="241200" progId="Equation.3">
                  <p:embed/>
                </p:oleObj>
              </mc:Choice>
              <mc:Fallback>
                <p:oleObj name="公式" r:id="rId9" imgW="63468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28600"/>
                        <a:ext cx="1917700" cy="725488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7012" name="Group 36"/>
          <p:cNvGrpSpPr>
            <a:grpSpLocks/>
          </p:cNvGrpSpPr>
          <p:nvPr/>
        </p:nvGrpSpPr>
        <p:grpSpPr bwMode="auto">
          <a:xfrm>
            <a:off x="228600" y="152400"/>
            <a:ext cx="2514600" cy="2727325"/>
            <a:chOff x="144" y="96"/>
            <a:chExt cx="1584" cy="1718"/>
          </a:xfrm>
        </p:grpSpPr>
        <p:sp>
          <p:nvSpPr>
            <p:cNvPr id="126984" name="Freeform 8"/>
            <p:cNvSpPr>
              <a:spLocks/>
            </p:cNvSpPr>
            <p:nvPr/>
          </p:nvSpPr>
          <p:spPr bwMode="auto">
            <a:xfrm>
              <a:off x="343" y="306"/>
              <a:ext cx="577" cy="1154"/>
            </a:xfrm>
            <a:custGeom>
              <a:avLst/>
              <a:gdLst>
                <a:gd name="T0" fmla="*/ 577 w 577"/>
                <a:gd name="T1" fmla="*/ 1154 h 1154"/>
                <a:gd name="T2" fmla="*/ 0 w 577"/>
                <a:gd name="T3" fmla="*/ 576 h 1154"/>
                <a:gd name="T4" fmla="*/ 577 w 577"/>
                <a:gd name="T5" fmla="*/ 0 h 1154"/>
                <a:gd name="T6" fmla="*/ 577 w 577"/>
                <a:gd name="T7" fmla="*/ 1154 h 1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7" h="1154">
                  <a:moveTo>
                    <a:pt x="577" y="1154"/>
                  </a:moveTo>
                  <a:lnTo>
                    <a:pt x="0" y="576"/>
                  </a:lnTo>
                  <a:lnTo>
                    <a:pt x="577" y="0"/>
                  </a:lnTo>
                  <a:lnTo>
                    <a:pt x="577" y="1154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85" name="Freeform 9"/>
            <p:cNvSpPr>
              <a:spLocks/>
            </p:cNvSpPr>
            <p:nvPr/>
          </p:nvSpPr>
          <p:spPr bwMode="auto">
            <a:xfrm>
              <a:off x="920" y="306"/>
              <a:ext cx="574" cy="1154"/>
            </a:xfrm>
            <a:custGeom>
              <a:avLst/>
              <a:gdLst>
                <a:gd name="T0" fmla="*/ 0 w 574"/>
                <a:gd name="T1" fmla="*/ 0 h 1154"/>
                <a:gd name="T2" fmla="*/ 574 w 574"/>
                <a:gd name="T3" fmla="*/ 576 h 1154"/>
                <a:gd name="T4" fmla="*/ 0 w 574"/>
                <a:gd name="T5" fmla="*/ 1154 h 1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4" h="1154">
                  <a:moveTo>
                    <a:pt x="0" y="0"/>
                  </a:moveTo>
                  <a:lnTo>
                    <a:pt x="574" y="576"/>
                  </a:lnTo>
                  <a:lnTo>
                    <a:pt x="0" y="1154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86" name="Freeform 10"/>
            <p:cNvSpPr>
              <a:spLocks/>
            </p:cNvSpPr>
            <p:nvPr/>
          </p:nvSpPr>
          <p:spPr bwMode="auto">
            <a:xfrm>
              <a:off x="892" y="277"/>
              <a:ext cx="54" cy="55"/>
            </a:xfrm>
            <a:custGeom>
              <a:avLst/>
              <a:gdLst>
                <a:gd name="T0" fmla="*/ 48 w 54"/>
                <a:gd name="T1" fmla="*/ 49 h 55"/>
                <a:gd name="T2" fmla="*/ 54 w 54"/>
                <a:gd name="T3" fmla="*/ 35 h 55"/>
                <a:gd name="T4" fmla="*/ 54 w 54"/>
                <a:gd name="T5" fmla="*/ 21 h 55"/>
                <a:gd name="T6" fmla="*/ 48 w 54"/>
                <a:gd name="T7" fmla="*/ 9 h 55"/>
                <a:gd name="T8" fmla="*/ 34 w 54"/>
                <a:gd name="T9" fmla="*/ 0 h 55"/>
                <a:gd name="T10" fmla="*/ 20 w 54"/>
                <a:gd name="T11" fmla="*/ 0 h 55"/>
                <a:gd name="T12" fmla="*/ 8 w 54"/>
                <a:gd name="T13" fmla="*/ 9 h 55"/>
                <a:gd name="T14" fmla="*/ 0 w 54"/>
                <a:gd name="T15" fmla="*/ 21 h 55"/>
                <a:gd name="T16" fmla="*/ 0 w 54"/>
                <a:gd name="T17" fmla="*/ 35 h 55"/>
                <a:gd name="T18" fmla="*/ 8 w 54"/>
                <a:gd name="T19" fmla="*/ 49 h 55"/>
                <a:gd name="T20" fmla="*/ 20 w 54"/>
                <a:gd name="T21" fmla="*/ 55 h 55"/>
                <a:gd name="T22" fmla="*/ 34 w 54"/>
                <a:gd name="T23" fmla="*/ 55 h 55"/>
                <a:gd name="T24" fmla="*/ 48 w 54"/>
                <a:gd name="T25" fmla="*/ 4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55">
                  <a:moveTo>
                    <a:pt x="48" y="49"/>
                  </a:moveTo>
                  <a:lnTo>
                    <a:pt x="54" y="35"/>
                  </a:lnTo>
                  <a:lnTo>
                    <a:pt x="54" y="21"/>
                  </a:lnTo>
                  <a:lnTo>
                    <a:pt x="48" y="9"/>
                  </a:lnTo>
                  <a:lnTo>
                    <a:pt x="34" y="0"/>
                  </a:lnTo>
                  <a:lnTo>
                    <a:pt x="20" y="0"/>
                  </a:lnTo>
                  <a:lnTo>
                    <a:pt x="8" y="9"/>
                  </a:lnTo>
                  <a:lnTo>
                    <a:pt x="0" y="21"/>
                  </a:lnTo>
                  <a:lnTo>
                    <a:pt x="0" y="35"/>
                  </a:lnTo>
                  <a:lnTo>
                    <a:pt x="8" y="49"/>
                  </a:lnTo>
                  <a:lnTo>
                    <a:pt x="20" y="55"/>
                  </a:lnTo>
                  <a:lnTo>
                    <a:pt x="34" y="55"/>
                  </a:lnTo>
                  <a:lnTo>
                    <a:pt x="48" y="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87" name="Freeform 11"/>
            <p:cNvSpPr>
              <a:spLocks/>
            </p:cNvSpPr>
            <p:nvPr/>
          </p:nvSpPr>
          <p:spPr bwMode="auto">
            <a:xfrm>
              <a:off x="892" y="1432"/>
              <a:ext cx="54" cy="55"/>
            </a:xfrm>
            <a:custGeom>
              <a:avLst/>
              <a:gdLst>
                <a:gd name="T0" fmla="*/ 48 w 54"/>
                <a:gd name="T1" fmla="*/ 8 h 55"/>
                <a:gd name="T2" fmla="*/ 34 w 54"/>
                <a:gd name="T3" fmla="*/ 0 h 55"/>
                <a:gd name="T4" fmla="*/ 20 w 54"/>
                <a:gd name="T5" fmla="*/ 0 h 55"/>
                <a:gd name="T6" fmla="*/ 8 w 54"/>
                <a:gd name="T7" fmla="*/ 8 h 55"/>
                <a:gd name="T8" fmla="*/ 0 w 54"/>
                <a:gd name="T9" fmla="*/ 20 h 55"/>
                <a:gd name="T10" fmla="*/ 0 w 54"/>
                <a:gd name="T11" fmla="*/ 34 h 55"/>
                <a:gd name="T12" fmla="*/ 8 w 54"/>
                <a:gd name="T13" fmla="*/ 48 h 55"/>
                <a:gd name="T14" fmla="*/ 20 w 54"/>
                <a:gd name="T15" fmla="*/ 55 h 55"/>
                <a:gd name="T16" fmla="*/ 34 w 54"/>
                <a:gd name="T17" fmla="*/ 55 h 55"/>
                <a:gd name="T18" fmla="*/ 48 w 54"/>
                <a:gd name="T19" fmla="*/ 48 h 55"/>
                <a:gd name="T20" fmla="*/ 54 w 54"/>
                <a:gd name="T21" fmla="*/ 34 h 55"/>
                <a:gd name="T22" fmla="*/ 54 w 54"/>
                <a:gd name="T23" fmla="*/ 20 h 55"/>
                <a:gd name="T24" fmla="*/ 48 w 54"/>
                <a:gd name="T25" fmla="*/ 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55">
                  <a:moveTo>
                    <a:pt x="48" y="8"/>
                  </a:moveTo>
                  <a:lnTo>
                    <a:pt x="34" y="0"/>
                  </a:lnTo>
                  <a:lnTo>
                    <a:pt x="20" y="0"/>
                  </a:lnTo>
                  <a:lnTo>
                    <a:pt x="8" y="8"/>
                  </a:lnTo>
                  <a:lnTo>
                    <a:pt x="0" y="20"/>
                  </a:lnTo>
                  <a:lnTo>
                    <a:pt x="0" y="34"/>
                  </a:lnTo>
                  <a:lnTo>
                    <a:pt x="8" y="48"/>
                  </a:lnTo>
                  <a:lnTo>
                    <a:pt x="20" y="55"/>
                  </a:lnTo>
                  <a:lnTo>
                    <a:pt x="34" y="55"/>
                  </a:lnTo>
                  <a:lnTo>
                    <a:pt x="48" y="48"/>
                  </a:lnTo>
                  <a:lnTo>
                    <a:pt x="54" y="34"/>
                  </a:lnTo>
                  <a:lnTo>
                    <a:pt x="54" y="20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88" name="Freeform 12"/>
            <p:cNvSpPr>
              <a:spLocks/>
            </p:cNvSpPr>
            <p:nvPr/>
          </p:nvSpPr>
          <p:spPr bwMode="auto">
            <a:xfrm>
              <a:off x="343" y="882"/>
              <a:ext cx="1151" cy="867"/>
            </a:xfrm>
            <a:custGeom>
              <a:avLst/>
              <a:gdLst>
                <a:gd name="T0" fmla="*/ 0 w 1151"/>
                <a:gd name="T1" fmla="*/ 0 h 867"/>
                <a:gd name="T2" fmla="*/ 2 w 1151"/>
                <a:gd name="T3" fmla="*/ 81 h 867"/>
                <a:gd name="T4" fmla="*/ 11 w 1151"/>
                <a:gd name="T5" fmla="*/ 159 h 867"/>
                <a:gd name="T6" fmla="*/ 23 w 1151"/>
                <a:gd name="T7" fmla="*/ 238 h 867"/>
                <a:gd name="T8" fmla="*/ 39 w 1151"/>
                <a:gd name="T9" fmla="*/ 313 h 867"/>
                <a:gd name="T10" fmla="*/ 61 w 1151"/>
                <a:gd name="T11" fmla="*/ 387 h 867"/>
                <a:gd name="T12" fmla="*/ 88 w 1151"/>
                <a:gd name="T13" fmla="*/ 456 h 867"/>
                <a:gd name="T14" fmla="*/ 116 w 1151"/>
                <a:gd name="T15" fmla="*/ 523 h 867"/>
                <a:gd name="T16" fmla="*/ 151 w 1151"/>
                <a:gd name="T17" fmla="*/ 584 h 867"/>
                <a:gd name="T18" fmla="*/ 189 w 1151"/>
                <a:gd name="T19" fmla="*/ 641 h 867"/>
                <a:gd name="T20" fmla="*/ 230 w 1151"/>
                <a:gd name="T21" fmla="*/ 692 h 867"/>
                <a:gd name="T22" fmla="*/ 272 w 1151"/>
                <a:gd name="T23" fmla="*/ 737 h 867"/>
                <a:gd name="T24" fmla="*/ 319 w 1151"/>
                <a:gd name="T25" fmla="*/ 776 h 867"/>
                <a:gd name="T26" fmla="*/ 368 w 1151"/>
                <a:gd name="T27" fmla="*/ 808 h 867"/>
                <a:gd name="T28" fmla="*/ 419 w 1151"/>
                <a:gd name="T29" fmla="*/ 833 h 867"/>
                <a:gd name="T30" fmla="*/ 471 w 1151"/>
                <a:gd name="T31" fmla="*/ 851 h 867"/>
                <a:gd name="T32" fmla="*/ 524 w 1151"/>
                <a:gd name="T33" fmla="*/ 863 h 867"/>
                <a:gd name="T34" fmla="*/ 577 w 1151"/>
                <a:gd name="T35" fmla="*/ 867 h 867"/>
                <a:gd name="T36" fmla="*/ 630 w 1151"/>
                <a:gd name="T37" fmla="*/ 863 h 867"/>
                <a:gd name="T38" fmla="*/ 682 w 1151"/>
                <a:gd name="T39" fmla="*/ 851 h 867"/>
                <a:gd name="T40" fmla="*/ 733 w 1151"/>
                <a:gd name="T41" fmla="*/ 833 h 867"/>
                <a:gd name="T42" fmla="*/ 784 w 1151"/>
                <a:gd name="T43" fmla="*/ 808 h 867"/>
                <a:gd name="T44" fmla="*/ 833 w 1151"/>
                <a:gd name="T45" fmla="*/ 776 h 867"/>
                <a:gd name="T46" fmla="*/ 879 w 1151"/>
                <a:gd name="T47" fmla="*/ 737 h 867"/>
                <a:gd name="T48" fmla="*/ 924 w 1151"/>
                <a:gd name="T49" fmla="*/ 692 h 867"/>
                <a:gd name="T50" fmla="*/ 965 w 1151"/>
                <a:gd name="T51" fmla="*/ 641 h 867"/>
                <a:gd name="T52" fmla="*/ 1001 w 1151"/>
                <a:gd name="T53" fmla="*/ 584 h 867"/>
                <a:gd name="T54" fmla="*/ 1036 w 1151"/>
                <a:gd name="T55" fmla="*/ 523 h 867"/>
                <a:gd name="T56" fmla="*/ 1066 w 1151"/>
                <a:gd name="T57" fmla="*/ 456 h 867"/>
                <a:gd name="T58" fmla="*/ 1091 w 1151"/>
                <a:gd name="T59" fmla="*/ 387 h 867"/>
                <a:gd name="T60" fmla="*/ 1113 w 1151"/>
                <a:gd name="T61" fmla="*/ 313 h 867"/>
                <a:gd name="T62" fmla="*/ 1129 w 1151"/>
                <a:gd name="T63" fmla="*/ 238 h 867"/>
                <a:gd name="T64" fmla="*/ 1141 w 1151"/>
                <a:gd name="T65" fmla="*/ 159 h 867"/>
                <a:gd name="T66" fmla="*/ 1149 w 1151"/>
                <a:gd name="T67" fmla="*/ 81 h 867"/>
                <a:gd name="T68" fmla="*/ 1151 w 1151"/>
                <a:gd name="T69" fmla="*/ 0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51" h="867">
                  <a:moveTo>
                    <a:pt x="0" y="0"/>
                  </a:moveTo>
                  <a:lnTo>
                    <a:pt x="2" y="81"/>
                  </a:lnTo>
                  <a:lnTo>
                    <a:pt x="11" y="159"/>
                  </a:lnTo>
                  <a:lnTo>
                    <a:pt x="23" y="238"/>
                  </a:lnTo>
                  <a:lnTo>
                    <a:pt x="39" y="313"/>
                  </a:lnTo>
                  <a:lnTo>
                    <a:pt x="61" y="387"/>
                  </a:lnTo>
                  <a:lnTo>
                    <a:pt x="88" y="456"/>
                  </a:lnTo>
                  <a:lnTo>
                    <a:pt x="116" y="523"/>
                  </a:lnTo>
                  <a:lnTo>
                    <a:pt x="151" y="584"/>
                  </a:lnTo>
                  <a:lnTo>
                    <a:pt x="189" y="641"/>
                  </a:lnTo>
                  <a:lnTo>
                    <a:pt x="230" y="692"/>
                  </a:lnTo>
                  <a:lnTo>
                    <a:pt x="272" y="737"/>
                  </a:lnTo>
                  <a:lnTo>
                    <a:pt x="319" y="776"/>
                  </a:lnTo>
                  <a:lnTo>
                    <a:pt x="368" y="808"/>
                  </a:lnTo>
                  <a:lnTo>
                    <a:pt x="419" y="833"/>
                  </a:lnTo>
                  <a:lnTo>
                    <a:pt x="471" y="851"/>
                  </a:lnTo>
                  <a:lnTo>
                    <a:pt x="524" y="863"/>
                  </a:lnTo>
                  <a:lnTo>
                    <a:pt x="577" y="867"/>
                  </a:lnTo>
                  <a:lnTo>
                    <a:pt x="630" y="863"/>
                  </a:lnTo>
                  <a:lnTo>
                    <a:pt x="682" y="851"/>
                  </a:lnTo>
                  <a:lnTo>
                    <a:pt x="733" y="833"/>
                  </a:lnTo>
                  <a:lnTo>
                    <a:pt x="784" y="808"/>
                  </a:lnTo>
                  <a:lnTo>
                    <a:pt x="833" y="776"/>
                  </a:lnTo>
                  <a:lnTo>
                    <a:pt x="879" y="737"/>
                  </a:lnTo>
                  <a:lnTo>
                    <a:pt x="924" y="692"/>
                  </a:lnTo>
                  <a:lnTo>
                    <a:pt x="965" y="641"/>
                  </a:lnTo>
                  <a:lnTo>
                    <a:pt x="1001" y="584"/>
                  </a:lnTo>
                  <a:lnTo>
                    <a:pt x="1036" y="523"/>
                  </a:lnTo>
                  <a:lnTo>
                    <a:pt x="1066" y="456"/>
                  </a:lnTo>
                  <a:lnTo>
                    <a:pt x="1091" y="387"/>
                  </a:lnTo>
                  <a:lnTo>
                    <a:pt x="1113" y="313"/>
                  </a:lnTo>
                  <a:lnTo>
                    <a:pt x="1129" y="238"/>
                  </a:lnTo>
                  <a:lnTo>
                    <a:pt x="1141" y="159"/>
                  </a:lnTo>
                  <a:lnTo>
                    <a:pt x="1149" y="81"/>
                  </a:lnTo>
                  <a:lnTo>
                    <a:pt x="1151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89" name="Freeform 13"/>
            <p:cNvSpPr>
              <a:spLocks/>
            </p:cNvSpPr>
            <p:nvPr/>
          </p:nvSpPr>
          <p:spPr bwMode="auto">
            <a:xfrm>
              <a:off x="315" y="853"/>
              <a:ext cx="57" cy="57"/>
            </a:xfrm>
            <a:custGeom>
              <a:avLst/>
              <a:gdLst>
                <a:gd name="T0" fmla="*/ 28 w 57"/>
                <a:gd name="T1" fmla="*/ 57 h 57"/>
                <a:gd name="T2" fmla="*/ 43 w 57"/>
                <a:gd name="T3" fmla="*/ 53 h 57"/>
                <a:gd name="T4" fmla="*/ 53 w 57"/>
                <a:gd name="T5" fmla="*/ 43 h 57"/>
                <a:gd name="T6" fmla="*/ 57 w 57"/>
                <a:gd name="T7" fmla="*/ 29 h 57"/>
                <a:gd name="T8" fmla="*/ 53 w 57"/>
                <a:gd name="T9" fmla="*/ 15 h 57"/>
                <a:gd name="T10" fmla="*/ 43 w 57"/>
                <a:gd name="T11" fmla="*/ 5 h 57"/>
                <a:gd name="T12" fmla="*/ 28 w 57"/>
                <a:gd name="T13" fmla="*/ 0 h 57"/>
                <a:gd name="T14" fmla="*/ 14 w 57"/>
                <a:gd name="T15" fmla="*/ 5 h 57"/>
                <a:gd name="T16" fmla="*/ 4 w 57"/>
                <a:gd name="T17" fmla="*/ 15 h 57"/>
                <a:gd name="T18" fmla="*/ 0 w 57"/>
                <a:gd name="T19" fmla="*/ 29 h 57"/>
                <a:gd name="T20" fmla="*/ 4 w 57"/>
                <a:gd name="T21" fmla="*/ 43 h 57"/>
                <a:gd name="T22" fmla="*/ 14 w 57"/>
                <a:gd name="T23" fmla="*/ 53 h 57"/>
                <a:gd name="T24" fmla="*/ 28 w 57"/>
                <a:gd name="T2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57">
                  <a:moveTo>
                    <a:pt x="28" y="57"/>
                  </a:moveTo>
                  <a:lnTo>
                    <a:pt x="43" y="53"/>
                  </a:lnTo>
                  <a:lnTo>
                    <a:pt x="53" y="43"/>
                  </a:lnTo>
                  <a:lnTo>
                    <a:pt x="57" y="29"/>
                  </a:lnTo>
                  <a:lnTo>
                    <a:pt x="53" y="15"/>
                  </a:lnTo>
                  <a:lnTo>
                    <a:pt x="43" y="5"/>
                  </a:lnTo>
                  <a:lnTo>
                    <a:pt x="28" y="0"/>
                  </a:lnTo>
                  <a:lnTo>
                    <a:pt x="14" y="5"/>
                  </a:lnTo>
                  <a:lnTo>
                    <a:pt x="4" y="15"/>
                  </a:lnTo>
                  <a:lnTo>
                    <a:pt x="0" y="29"/>
                  </a:lnTo>
                  <a:lnTo>
                    <a:pt x="4" y="43"/>
                  </a:lnTo>
                  <a:lnTo>
                    <a:pt x="14" y="53"/>
                  </a:lnTo>
                  <a:lnTo>
                    <a:pt x="28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90" name="Freeform 14"/>
            <p:cNvSpPr>
              <a:spLocks/>
            </p:cNvSpPr>
            <p:nvPr/>
          </p:nvSpPr>
          <p:spPr bwMode="auto">
            <a:xfrm>
              <a:off x="1466" y="853"/>
              <a:ext cx="57" cy="57"/>
            </a:xfrm>
            <a:custGeom>
              <a:avLst/>
              <a:gdLst>
                <a:gd name="T0" fmla="*/ 28 w 57"/>
                <a:gd name="T1" fmla="*/ 57 h 57"/>
                <a:gd name="T2" fmla="*/ 43 w 57"/>
                <a:gd name="T3" fmla="*/ 53 h 57"/>
                <a:gd name="T4" fmla="*/ 53 w 57"/>
                <a:gd name="T5" fmla="*/ 43 h 57"/>
                <a:gd name="T6" fmla="*/ 57 w 57"/>
                <a:gd name="T7" fmla="*/ 29 h 57"/>
                <a:gd name="T8" fmla="*/ 53 w 57"/>
                <a:gd name="T9" fmla="*/ 15 h 57"/>
                <a:gd name="T10" fmla="*/ 43 w 57"/>
                <a:gd name="T11" fmla="*/ 5 h 57"/>
                <a:gd name="T12" fmla="*/ 28 w 57"/>
                <a:gd name="T13" fmla="*/ 0 h 57"/>
                <a:gd name="T14" fmla="*/ 14 w 57"/>
                <a:gd name="T15" fmla="*/ 5 h 57"/>
                <a:gd name="T16" fmla="*/ 4 w 57"/>
                <a:gd name="T17" fmla="*/ 15 h 57"/>
                <a:gd name="T18" fmla="*/ 0 w 57"/>
                <a:gd name="T19" fmla="*/ 29 h 57"/>
                <a:gd name="T20" fmla="*/ 4 w 57"/>
                <a:gd name="T21" fmla="*/ 43 h 57"/>
                <a:gd name="T22" fmla="*/ 14 w 57"/>
                <a:gd name="T23" fmla="*/ 53 h 57"/>
                <a:gd name="T24" fmla="*/ 28 w 57"/>
                <a:gd name="T2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57">
                  <a:moveTo>
                    <a:pt x="28" y="57"/>
                  </a:moveTo>
                  <a:lnTo>
                    <a:pt x="43" y="53"/>
                  </a:lnTo>
                  <a:lnTo>
                    <a:pt x="53" y="43"/>
                  </a:lnTo>
                  <a:lnTo>
                    <a:pt x="57" y="29"/>
                  </a:lnTo>
                  <a:lnTo>
                    <a:pt x="53" y="15"/>
                  </a:lnTo>
                  <a:lnTo>
                    <a:pt x="43" y="5"/>
                  </a:lnTo>
                  <a:lnTo>
                    <a:pt x="28" y="0"/>
                  </a:lnTo>
                  <a:lnTo>
                    <a:pt x="14" y="5"/>
                  </a:lnTo>
                  <a:lnTo>
                    <a:pt x="4" y="15"/>
                  </a:lnTo>
                  <a:lnTo>
                    <a:pt x="0" y="29"/>
                  </a:lnTo>
                  <a:lnTo>
                    <a:pt x="4" y="43"/>
                  </a:lnTo>
                  <a:lnTo>
                    <a:pt x="14" y="53"/>
                  </a:lnTo>
                  <a:lnTo>
                    <a:pt x="28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91" name="Freeform 15"/>
            <p:cNvSpPr>
              <a:spLocks/>
            </p:cNvSpPr>
            <p:nvPr/>
          </p:nvSpPr>
          <p:spPr bwMode="auto">
            <a:xfrm rot="10800000">
              <a:off x="1104" y="1632"/>
              <a:ext cx="119" cy="85"/>
            </a:xfrm>
            <a:custGeom>
              <a:avLst/>
              <a:gdLst>
                <a:gd name="T0" fmla="*/ 119 w 119"/>
                <a:gd name="T1" fmla="*/ 67 h 85"/>
                <a:gd name="T2" fmla="*/ 0 w 119"/>
                <a:gd name="T3" fmla="*/ 85 h 85"/>
                <a:gd name="T4" fmla="*/ 85 w 119"/>
                <a:gd name="T5" fmla="*/ 0 h 85"/>
                <a:gd name="T6" fmla="*/ 119 w 119"/>
                <a:gd name="T7" fmla="*/ 6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" h="85">
                  <a:moveTo>
                    <a:pt x="119" y="67"/>
                  </a:moveTo>
                  <a:lnTo>
                    <a:pt x="0" y="85"/>
                  </a:lnTo>
                  <a:lnTo>
                    <a:pt x="85" y="0"/>
                  </a:lnTo>
                  <a:lnTo>
                    <a:pt x="119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92" name="Line 16"/>
            <p:cNvSpPr>
              <a:spLocks noChangeShapeType="1"/>
            </p:cNvSpPr>
            <p:nvPr/>
          </p:nvSpPr>
          <p:spPr bwMode="auto">
            <a:xfrm>
              <a:off x="920" y="652"/>
              <a:ext cx="1" cy="27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93" name="Freeform 17"/>
            <p:cNvSpPr>
              <a:spLocks/>
            </p:cNvSpPr>
            <p:nvPr/>
          </p:nvSpPr>
          <p:spPr bwMode="auto">
            <a:xfrm>
              <a:off x="881" y="913"/>
              <a:ext cx="75" cy="114"/>
            </a:xfrm>
            <a:custGeom>
              <a:avLst/>
              <a:gdLst>
                <a:gd name="T0" fmla="*/ 75 w 75"/>
                <a:gd name="T1" fmla="*/ 0 h 114"/>
                <a:gd name="T2" fmla="*/ 39 w 75"/>
                <a:gd name="T3" fmla="*/ 114 h 114"/>
                <a:gd name="T4" fmla="*/ 0 w 75"/>
                <a:gd name="T5" fmla="*/ 0 h 114"/>
                <a:gd name="T6" fmla="*/ 75 w 75"/>
                <a:gd name="T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114">
                  <a:moveTo>
                    <a:pt x="75" y="0"/>
                  </a:moveTo>
                  <a:lnTo>
                    <a:pt x="39" y="114"/>
                  </a:lnTo>
                  <a:lnTo>
                    <a:pt x="0" y="0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94" name="Line 18"/>
            <p:cNvSpPr>
              <a:spLocks noChangeShapeType="1"/>
            </p:cNvSpPr>
            <p:nvPr/>
          </p:nvSpPr>
          <p:spPr bwMode="auto">
            <a:xfrm flipV="1">
              <a:off x="575" y="609"/>
              <a:ext cx="40" cy="4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95" name="Freeform 19"/>
            <p:cNvSpPr>
              <a:spLocks/>
            </p:cNvSpPr>
            <p:nvPr/>
          </p:nvSpPr>
          <p:spPr bwMode="auto">
            <a:xfrm>
              <a:off x="583" y="536"/>
              <a:ext cx="105" cy="108"/>
            </a:xfrm>
            <a:custGeom>
              <a:avLst/>
              <a:gdLst>
                <a:gd name="T0" fmla="*/ 0 w 105"/>
                <a:gd name="T1" fmla="*/ 55 h 108"/>
                <a:gd name="T2" fmla="*/ 105 w 105"/>
                <a:gd name="T3" fmla="*/ 0 h 108"/>
                <a:gd name="T4" fmla="*/ 53 w 105"/>
                <a:gd name="T5" fmla="*/ 108 h 108"/>
                <a:gd name="T6" fmla="*/ 0 w 105"/>
                <a:gd name="T7" fmla="*/ 5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" h="108">
                  <a:moveTo>
                    <a:pt x="0" y="55"/>
                  </a:moveTo>
                  <a:lnTo>
                    <a:pt x="105" y="0"/>
                  </a:lnTo>
                  <a:lnTo>
                    <a:pt x="53" y="10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96" name="Line 20"/>
            <p:cNvSpPr>
              <a:spLocks noChangeShapeType="1"/>
            </p:cNvSpPr>
            <p:nvPr/>
          </p:nvSpPr>
          <p:spPr bwMode="auto">
            <a:xfrm>
              <a:off x="648" y="1187"/>
              <a:ext cx="40" cy="4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97" name="Freeform 21"/>
            <p:cNvSpPr>
              <a:spLocks/>
            </p:cNvSpPr>
            <p:nvPr/>
          </p:nvSpPr>
          <p:spPr bwMode="auto">
            <a:xfrm>
              <a:off x="575" y="1114"/>
              <a:ext cx="105" cy="106"/>
            </a:xfrm>
            <a:custGeom>
              <a:avLst/>
              <a:gdLst>
                <a:gd name="T0" fmla="*/ 53 w 105"/>
                <a:gd name="T1" fmla="*/ 106 h 106"/>
                <a:gd name="T2" fmla="*/ 0 w 105"/>
                <a:gd name="T3" fmla="*/ 0 h 106"/>
                <a:gd name="T4" fmla="*/ 105 w 105"/>
                <a:gd name="T5" fmla="*/ 53 h 106"/>
                <a:gd name="T6" fmla="*/ 53 w 105"/>
                <a:gd name="T7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" h="106">
                  <a:moveTo>
                    <a:pt x="53" y="106"/>
                  </a:moveTo>
                  <a:lnTo>
                    <a:pt x="0" y="0"/>
                  </a:lnTo>
                  <a:lnTo>
                    <a:pt x="105" y="53"/>
                  </a:lnTo>
                  <a:lnTo>
                    <a:pt x="53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98" name="Line 22"/>
            <p:cNvSpPr>
              <a:spLocks noChangeShapeType="1"/>
            </p:cNvSpPr>
            <p:nvPr/>
          </p:nvSpPr>
          <p:spPr bwMode="auto">
            <a:xfrm flipH="1" flipV="1">
              <a:off x="1281" y="668"/>
              <a:ext cx="69" cy="6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999" name="Freeform 23"/>
            <p:cNvSpPr>
              <a:spLocks/>
            </p:cNvSpPr>
            <p:nvPr/>
          </p:nvSpPr>
          <p:spPr bwMode="auto">
            <a:xfrm>
              <a:off x="1206" y="595"/>
              <a:ext cx="108" cy="106"/>
            </a:xfrm>
            <a:custGeom>
              <a:avLst/>
              <a:gdLst>
                <a:gd name="T0" fmla="*/ 55 w 108"/>
                <a:gd name="T1" fmla="*/ 106 h 106"/>
                <a:gd name="T2" fmla="*/ 0 w 108"/>
                <a:gd name="T3" fmla="*/ 0 h 106"/>
                <a:gd name="T4" fmla="*/ 108 w 108"/>
                <a:gd name="T5" fmla="*/ 53 h 106"/>
                <a:gd name="T6" fmla="*/ 55 w 108"/>
                <a:gd name="T7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106">
                  <a:moveTo>
                    <a:pt x="55" y="106"/>
                  </a:moveTo>
                  <a:lnTo>
                    <a:pt x="0" y="0"/>
                  </a:lnTo>
                  <a:lnTo>
                    <a:pt x="108" y="53"/>
                  </a:lnTo>
                  <a:lnTo>
                    <a:pt x="55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000" name="Line 24"/>
            <p:cNvSpPr>
              <a:spLocks noChangeShapeType="1"/>
            </p:cNvSpPr>
            <p:nvPr/>
          </p:nvSpPr>
          <p:spPr bwMode="auto">
            <a:xfrm flipH="1">
              <a:off x="1281" y="1027"/>
              <a:ext cx="69" cy="7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001" name="Freeform 25"/>
            <p:cNvSpPr>
              <a:spLocks/>
            </p:cNvSpPr>
            <p:nvPr/>
          </p:nvSpPr>
          <p:spPr bwMode="auto">
            <a:xfrm>
              <a:off x="1206" y="1063"/>
              <a:ext cx="108" cy="108"/>
            </a:xfrm>
            <a:custGeom>
              <a:avLst/>
              <a:gdLst>
                <a:gd name="T0" fmla="*/ 108 w 108"/>
                <a:gd name="T1" fmla="*/ 55 h 108"/>
                <a:gd name="T2" fmla="*/ 0 w 108"/>
                <a:gd name="T3" fmla="*/ 108 h 108"/>
                <a:gd name="T4" fmla="*/ 55 w 108"/>
                <a:gd name="T5" fmla="*/ 0 h 108"/>
                <a:gd name="T6" fmla="*/ 108 w 108"/>
                <a:gd name="T7" fmla="*/ 5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108">
                  <a:moveTo>
                    <a:pt x="108" y="55"/>
                  </a:moveTo>
                  <a:lnTo>
                    <a:pt x="0" y="108"/>
                  </a:lnTo>
                  <a:lnTo>
                    <a:pt x="55" y="0"/>
                  </a:lnTo>
                  <a:lnTo>
                    <a:pt x="108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002" name="Rectangle 26"/>
            <p:cNvSpPr>
              <a:spLocks noChangeArrowheads="1"/>
            </p:cNvSpPr>
            <p:nvPr/>
          </p:nvSpPr>
          <p:spPr bwMode="auto">
            <a:xfrm>
              <a:off x="1248" y="1584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6</a:t>
              </a:r>
              <a:endParaRPr lang="en-US" altLang="zh-CN" b="0"/>
            </a:p>
          </p:txBody>
        </p:sp>
        <p:sp>
          <p:nvSpPr>
            <p:cNvPr id="127003" name="Rectangle 27"/>
            <p:cNvSpPr>
              <a:spLocks noChangeArrowheads="1"/>
            </p:cNvSpPr>
            <p:nvPr/>
          </p:nvSpPr>
          <p:spPr bwMode="auto">
            <a:xfrm>
              <a:off x="559" y="1236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4</a:t>
              </a:r>
              <a:endParaRPr lang="en-US" altLang="zh-CN" b="0"/>
            </a:p>
          </p:txBody>
        </p:sp>
        <p:sp>
          <p:nvSpPr>
            <p:cNvPr id="127004" name="Rectangle 28"/>
            <p:cNvSpPr>
              <a:spLocks noChangeArrowheads="1"/>
            </p:cNvSpPr>
            <p:nvPr/>
          </p:nvSpPr>
          <p:spPr bwMode="auto">
            <a:xfrm>
              <a:off x="1008" y="817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5</a:t>
              </a:r>
              <a:endParaRPr lang="en-US" altLang="zh-CN" b="0"/>
            </a:p>
          </p:txBody>
        </p:sp>
        <p:sp>
          <p:nvSpPr>
            <p:cNvPr id="127005" name="Rectangle 29"/>
            <p:cNvSpPr>
              <a:spLocks noChangeArrowheads="1"/>
            </p:cNvSpPr>
            <p:nvPr/>
          </p:nvSpPr>
          <p:spPr bwMode="auto">
            <a:xfrm>
              <a:off x="1135" y="1179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3</a:t>
              </a:r>
              <a:endParaRPr lang="en-US" altLang="zh-CN" b="0"/>
            </a:p>
          </p:txBody>
        </p:sp>
        <p:sp>
          <p:nvSpPr>
            <p:cNvPr id="127006" name="Rectangle 30"/>
            <p:cNvSpPr>
              <a:spLocks noChangeArrowheads="1"/>
            </p:cNvSpPr>
            <p:nvPr/>
          </p:nvSpPr>
          <p:spPr bwMode="auto">
            <a:xfrm>
              <a:off x="1296" y="384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2</a:t>
              </a:r>
              <a:endParaRPr lang="en-US" altLang="zh-CN" b="0"/>
            </a:p>
          </p:txBody>
        </p:sp>
        <p:sp>
          <p:nvSpPr>
            <p:cNvPr id="127007" name="Rectangle 31"/>
            <p:cNvSpPr>
              <a:spLocks noChangeArrowheads="1"/>
            </p:cNvSpPr>
            <p:nvPr/>
          </p:nvSpPr>
          <p:spPr bwMode="auto">
            <a:xfrm>
              <a:off x="416" y="501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>
                  <a:solidFill>
                    <a:srgbClr val="000000"/>
                  </a:solidFill>
                </a:rPr>
                <a:t>1</a:t>
              </a:r>
              <a:endParaRPr lang="en-US" altLang="zh-CN" b="0"/>
            </a:p>
          </p:txBody>
        </p:sp>
        <p:sp>
          <p:nvSpPr>
            <p:cNvPr id="127008" name="Rectangle 32"/>
            <p:cNvSpPr>
              <a:spLocks noChangeArrowheads="1"/>
            </p:cNvSpPr>
            <p:nvPr/>
          </p:nvSpPr>
          <p:spPr bwMode="auto">
            <a:xfrm>
              <a:off x="144" y="803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①</a:t>
              </a:r>
              <a:endParaRPr lang="en-US" altLang="zh-CN" b="0"/>
            </a:p>
          </p:txBody>
        </p:sp>
        <p:sp>
          <p:nvSpPr>
            <p:cNvPr id="127009" name="Rectangle 33"/>
            <p:cNvSpPr>
              <a:spLocks noChangeArrowheads="1"/>
            </p:cNvSpPr>
            <p:nvPr/>
          </p:nvSpPr>
          <p:spPr bwMode="auto">
            <a:xfrm>
              <a:off x="887" y="96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②</a:t>
              </a:r>
              <a:endParaRPr lang="en-US" altLang="zh-CN" b="0"/>
            </a:p>
          </p:txBody>
        </p:sp>
        <p:sp>
          <p:nvSpPr>
            <p:cNvPr id="127010" name="Rectangle 34"/>
            <p:cNvSpPr>
              <a:spLocks noChangeArrowheads="1"/>
            </p:cNvSpPr>
            <p:nvPr/>
          </p:nvSpPr>
          <p:spPr bwMode="auto">
            <a:xfrm>
              <a:off x="816" y="1507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④</a:t>
              </a:r>
              <a:endParaRPr lang="en-US" altLang="zh-CN" b="0"/>
            </a:p>
          </p:txBody>
        </p:sp>
        <p:sp>
          <p:nvSpPr>
            <p:cNvPr id="127011" name="Rectangle 35"/>
            <p:cNvSpPr>
              <a:spLocks noChangeArrowheads="1"/>
            </p:cNvSpPr>
            <p:nvPr/>
          </p:nvSpPr>
          <p:spPr bwMode="auto">
            <a:xfrm>
              <a:off x="1583" y="803"/>
              <a:ext cx="14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eaLnBrk="1" hangingPunct="1"/>
              <a:r>
                <a:rPr lang="en-US" altLang="zh-CN" sz="1800">
                  <a:solidFill>
                    <a:srgbClr val="000000"/>
                  </a:solidFill>
                  <a:latin typeface="宋体" panose="02010600030101010101" pitchFamily="2" charset="-122"/>
                </a:rPr>
                <a:t>③</a:t>
              </a:r>
              <a:endParaRPr lang="en-US" altLang="zh-CN" b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7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6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6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6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6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6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8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85344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 sz="3200"/>
              <a:t>对于复杂电路（如下图）仅通过串、并联无法求解，必须经过一定的解题方法，才能算出结果。</a:t>
            </a:r>
            <a:r>
              <a:rPr lang="zh-CN" altLang="en-US"/>
              <a:t> </a:t>
            </a:r>
          </a:p>
        </p:txBody>
      </p:sp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1243013" y="1897063"/>
            <a:ext cx="9969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 eaLnBrk="1" hangingPunct="1"/>
            <a:r>
              <a:rPr lang="zh-CN" altLang="en-US" sz="3200"/>
              <a:t>如：</a:t>
            </a:r>
          </a:p>
        </p:txBody>
      </p:sp>
      <p:grpSp>
        <p:nvGrpSpPr>
          <p:cNvPr id="131076" name="Group 4"/>
          <p:cNvGrpSpPr>
            <a:grpSpLocks/>
          </p:cNvGrpSpPr>
          <p:nvPr/>
        </p:nvGrpSpPr>
        <p:grpSpPr bwMode="auto">
          <a:xfrm>
            <a:off x="2438400" y="1646238"/>
            <a:ext cx="3910013" cy="4983162"/>
            <a:chOff x="1512" y="1004"/>
            <a:chExt cx="2463" cy="3139"/>
          </a:xfrm>
        </p:grpSpPr>
        <p:sp>
          <p:nvSpPr>
            <p:cNvPr id="131077" name="Rectangle 5"/>
            <p:cNvSpPr>
              <a:spLocks noChangeArrowheads="1"/>
            </p:cNvSpPr>
            <p:nvPr/>
          </p:nvSpPr>
          <p:spPr bwMode="auto">
            <a:xfrm rot="-2700000">
              <a:off x="2092" y="302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131078" name="Oval 6"/>
            <p:cNvSpPr>
              <a:spLocks noChangeArrowheads="1"/>
            </p:cNvSpPr>
            <p:nvPr/>
          </p:nvSpPr>
          <p:spPr bwMode="auto">
            <a:xfrm rot="5400000">
              <a:off x="2243" y="3564"/>
              <a:ext cx="261" cy="2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1079" name="Line 7"/>
            <p:cNvSpPr>
              <a:spLocks noChangeShapeType="1"/>
            </p:cNvSpPr>
            <p:nvPr/>
          </p:nvSpPr>
          <p:spPr bwMode="auto">
            <a:xfrm rot="5400000">
              <a:off x="2433" y="3016"/>
              <a:ext cx="0" cy="13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1080" name="Rectangle 8"/>
            <p:cNvSpPr>
              <a:spLocks noChangeArrowheads="1"/>
            </p:cNvSpPr>
            <p:nvPr/>
          </p:nvSpPr>
          <p:spPr bwMode="auto">
            <a:xfrm>
              <a:off x="2589" y="3578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/>
                <a:t>-</a:t>
              </a:r>
            </a:p>
          </p:txBody>
        </p:sp>
        <p:sp>
          <p:nvSpPr>
            <p:cNvPr id="131081" name="Text Box 9"/>
            <p:cNvSpPr txBox="1">
              <a:spLocks noChangeArrowheads="1"/>
            </p:cNvSpPr>
            <p:nvPr/>
          </p:nvSpPr>
          <p:spPr bwMode="auto">
            <a:xfrm>
              <a:off x="1810" y="2690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4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sp>
          <p:nvSpPr>
            <p:cNvPr id="131082" name="Rectangle 10"/>
            <p:cNvSpPr>
              <a:spLocks noChangeArrowheads="1"/>
            </p:cNvSpPr>
            <p:nvPr/>
          </p:nvSpPr>
          <p:spPr bwMode="auto">
            <a:xfrm rot="-2700000">
              <a:off x="2351" y="2713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31083" name="Rectangle 11"/>
            <p:cNvSpPr>
              <a:spLocks noChangeArrowheads="1"/>
            </p:cNvSpPr>
            <p:nvPr/>
          </p:nvSpPr>
          <p:spPr bwMode="auto">
            <a:xfrm rot="-2700000">
              <a:off x="2548" y="2926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131084" name="Oval 12"/>
            <p:cNvSpPr>
              <a:spLocks noChangeArrowheads="1"/>
            </p:cNvSpPr>
            <p:nvPr/>
          </p:nvSpPr>
          <p:spPr bwMode="auto">
            <a:xfrm>
              <a:off x="2400" y="2929"/>
              <a:ext cx="264" cy="26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1085" name="Line 13"/>
            <p:cNvSpPr>
              <a:spLocks noChangeShapeType="1"/>
            </p:cNvSpPr>
            <p:nvPr/>
          </p:nvSpPr>
          <p:spPr bwMode="auto">
            <a:xfrm>
              <a:off x="2436" y="2977"/>
              <a:ext cx="420" cy="4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1086" name="Rectangle 14"/>
            <p:cNvSpPr>
              <a:spLocks noChangeArrowheads="1"/>
            </p:cNvSpPr>
            <p:nvPr/>
          </p:nvSpPr>
          <p:spPr bwMode="auto">
            <a:xfrm rot="-5400000">
              <a:off x="3221" y="3537"/>
              <a:ext cx="109" cy="33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1087" name="Line 15"/>
            <p:cNvSpPr>
              <a:spLocks noChangeShapeType="1"/>
            </p:cNvSpPr>
            <p:nvPr/>
          </p:nvSpPr>
          <p:spPr bwMode="auto">
            <a:xfrm flipH="1">
              <a:off x="3276" y="2869"/>
              <a:ext cx="300" cy="3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1088" name="Oval 16"/>
            <p:cNvSpPr>
              <a:spLocks noChangeArrowheads="1"/>
            </p:cNvSpPr>
            <p:nvPr/>
          </p:nvSpPr>
          <p:spPr bwMode="auto">
            <a:xfrm>
              <a:off x="2832" y="3361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31089" name="Group 17"/>
            <p:cNvGrpSpPr>
              <a:grpSpLocks/>
            </p:cNvGrpSpPr>
            <p:nvPr/>
          </p:nvGrpSpPr>
          <p:grpSpPr bwMode="auto">
            <a:xfrm>
              <a:off x="1512" y="1004"/>
              <a:ext cx="2463" cy="3139"/>
              <a:chOff x="1512" y="1004"/>
              <a:chExt cx="2463" cy="3139"/>
            </a:xfrm>
          </p:grpSpPr>
          <p:sp>
            <p:nvSpPr>
              <p:cNvPr id="131090" name="Rectangle 18"/>
              <p:cNvSpPr>
                <a:spLocks noChangeArrowheads="1"/>
              </p:cNvSpPr>
              <p:nvPr/>
            </p:nvSpPr>
            <p:spPr bwMode="auto">
              <a:xfrm>
                <a:off x="2251" y="3816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 i="1"/>
                  <a:t>E</a:t>
                </a:r>
                <a:r>
                  <a:rPr lang="en-US" altLang="zh-CN" sz="2800" baseline="-25000"/>
                  <a:t>3</a:t>
                </a:r>
                <a:endParaRPr lang="en-US" altLang="zh-CN" sz="2800"/>
              </a:p>
            </p:txBody>
          </p:sp>
          <p:sp>
            <p:nvSpPr>
              <p:cNvPr id="131091" name="Rectangle 19"/>
              <p:cNvSpPr>
                <a:spLocks noChangeArrowheads="1"/>
              </p:cNvSpPr>
              <p:nvPr/>
            </p:nvSpPr>
            <p:spPr bwMode="auto">
              <a:xfrm>
                <a:off x="2067" y="3658"/>
                <a:ext cx="24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 b="0"/>
                  <a:t>+</a:t>
                </a:r>
              </a:p>
            </p:txBody>
          </p:sp>
          <p:sp>
            <p:nvSpPr>
              <p:cNvPr id="131092" name="Rectangle 20"/>
              <p:cNvSpPr>
                <a:spLocks noChangeArrowheads="1"/>
              </p:cNvSpPr>
              <p:nvPr/>
            </p:nvSpPr>
            <p:spPr bwMode="auto">
              <a:xfrm>
                <a:off x="3112" y="3723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3</a:t>
                </a:r>
                <a:endParaRPr lang="en-US" altLang="zh-CN" sz="2800"/>
              </a:p>
            </p:txBody>
          </p:sp>
          <p:sp>
            <p:nvSpPr>
              <p:cNvPr id="131093" name="Line 21"/>
              <p:cNvSpPr>
                <a:spLocks noChangeShapeType="1"/>
              </p:cNvSpPr>
              <p:nvPr/>
            </p:nvSpPr>
            <p:spPr bwMode="auto">
              <a:xfrm>
                <a:off x="2852" y="1251"/>
                <a:ext cx="0" cy="21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094" name="Rectangle 22"/>
              <p:cNvSpPr>
                <a:spLocks noChangeArrowheads="1"/>
              </p:cNvSpPr>
              <p:nvPr/>
            </p:nvSpPr>
            <p:spPr bwMode="auto">
              <a:xfrm>
                <a:off x="2801" y="2205"/>
                <a:ext cx="109" cy="33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095" name="Rectangle 23"/>
              <p:cNvSpPr>
                <a:spLocks noChangeArrowheads="1"/>
              </p:cNvSpPr>
              <p:nvPr/>
            </p:nvSpPr>
            <p:spPr bwMode="auto">
              <a:xfrm>
                <a:off x="2958" y="2214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6</a:t>
                </a:r>
                <a:endParaRPr lang="en-US" altLang="zh-CN" sz="2800"/>
              </a:p>
            </p:txBody>
          </p:sp>
          <p:sp>
            <p:nvSpPr>
              <p:cNvPr id="131096" name="Rectangle 24"/>
              <p:cNvSpPr>
                <a:spLocks noChangeArrowheads="1"/>
              </p:cNvSpPr>
              <p:nvPr/>
            </p:nvSpPr>
            <p:spPr bwMode="auto">
              <a:xfrm rot="-2700000">
                <a:off x="2106" y="2312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4</a:t>
                </a:r>
                <a:endParaRPr lang="en-US" altLang="zh-CN" sz="2800"/>
              </a:p>
            </p:txBody>
          </p:sp>
          <p:sp>
            <p:nvSpPr>
              <p:cNvPr id="131097" name="Rectangle 25"/>
              <p:cNvSpPr>
                <a:spLocks noChangeArrowheads="1"/>
              </p:cNvSpPr>
              <p:nvPr/>
            </p:nvSpPr>
            <p:spPr bwMode="auto">
              <a:xfrm rot="2700000">
                <a:off x="3101" y="2506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5</a:t>
                </a:r>
                <a:endParaRPr lang="en-US" altLang="zh-CN" sz="2800"/>
              </a:p>
            </p:txBody>
          </p:sp>
          <p:sp>
            <p:nvSpPr>
              <p:cNvPr id="131098" name="Rectangle 26"/>
              <p:cNvSpPr>
                <a:spLocks noChangeArrowheads="1"/>
              </p:cNvSpPr>
              <p:nvPr/>
            </p:nvSpPr>
            <p:spPr bwMode="auto">
              <a:xfrm rot="2700000">
                <a:off x="2250" y="1838"/>
                <a:ext cx="35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/>
                  <a:t>R</a:t>
                </a:r>
                <a:r>
                  <a:rPr lang="en-US" altLang="zh-CN" sz="2800" baseline="-25000"/>
                  <a:t>1</a:t>
                </a:r>
                <a:endParaRPr lang="en-US" altLang="zh-CN" sz="2800"/>
              </a:p>
            </p:txBody>
          </p:sp>
          <p:sp>
            <p:nvSpPr>
              <p:cNvPr id="131099" name="Rectangle 27"/>
              <p:cNvSpPr>
                <a:spLocks noChangeArrowheads="1"/>
              </p:cNvSpPr>
              <p:nvPr/>
            </p:nvSpPr>
            <p:spPr bwMode="auto">
              <a:xfrm rot="-2700000">
                <a:off x="3146" y="1855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2</a:t>
                </a:r>
                <a:endParaRPr lang="en-US" altLang="zh-CN" sz="2800"/>
              </a:p>
            </p:txBody>
          </p:sp>
          <p:sp>
            <p:nvSpPr>
              <p:cNvPr id="131100" name="Line 28"/>
              <p:cNvSpPr>
                <a:spLocks noChangeShapeType="1"/>
              </p:cNvSpPr>
              <p:nvPr/>
            </p:nvSpPr>
            <p:spPr bwMode="auto">
              <a:xfrm>
                <a:off x="3963" y="2314"/>
                <a:ext cx="0" cy="136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01" name="Line 29"/>
              <p:cNvSpPr>
                <a:spLocks noChangeShapeType="1"/>
              </p:cNvSpPr>
              <p:nvPr/>
            </p:nvSpPr>
            <p:spPr bwMode="auto">
              <a:xfrm>
                <a:off x="3419" y="3683"/>
                <a:ext cx="55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02" name="Line 30"/>
              <p:cNvSpPr>
                <a:spLocks noChangeShapeType="1"/>
              </p:cNvSpPr>
              <p:nvPr/>
            </p:nvSpPr>
            <p:spPr bwMode="auto">
              <a:xfrm flipV="1">
                <a:off x="2709" y="2028"/>
                <a:ext cx="0" cy="57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03" name="Text Box 31"/>
              <p:cNvSpPr txBox="1">
                <a:spLocks noChangeArrowheads="1"/>
              </p:cNvSpPr>
              <p:nvPr/>
            </p:nvSpPr>
            <p:spPr bwMode="auto">
              <a:xfrm>
                <a:off x="3155" y="1235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2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1104" name="Text Box 32"/>
              <p:cNvSpPr txBox="1">
                <a:spLocks noChangeArrowheads="1"/>
              </p:cNvSpPr>
              <p:nvPr/>
            </p:nvSpPr>
            <p:spPr bwMode="auto">
              <a:xfrm>
                <a:off x="3597" y="2613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5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1105" name="Text Box 33"/>
              <p:cNvSpPr txBox="1">
                <a:spLocks noChangeArrowheads="1"/>
              </p:cNvSpPr>
              <p:nvPr/>
            </p:nvSpPr>
            <p:spPr bwMode="auto">
              <a:xfrm>
                <a:off x="2609" y="1726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6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1106" name="Line 34"/>
              <p:cNvSpPr>
                <a:spLocks noChangeShapeType="1"/>
              </p:cNvSpPr>
              <p:nvPr/>
            </p:nvSpPr>
            <p:spPr bwMode="auto">
              <a:xfrm>
                <a:off x="1761" y="2314"/>
                <a:ext cx="0" cy="136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07" name="Line 35"/>
              <p:cNvSpPr>
                <a:spLocks noChangeShapeType="1"/>
              </p:cNvSpPr>
              <p:nvPr/>
            </p:nvSpPr>
            <p:spPr bwMode="auto">
              <a:xfrm flipV="1">
                <a:off x="1633" y="3154"/>
                <a:ext cx="0" cy="432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08" name="Text Box 36"/>
              <p:cNvSpPr txBox="1">
                <a:spLocks noChangeArrowheads="1"/>
              </p:cNvSpPr>
              <p:nvPr/>
            </p:nvSpPr>
            <p:spPr bwMode="auto">
              <a:xfrm>
                <a:off x="1801" y="1705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1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1109" name="Text Box 37"/>
              <p:cNvSpPr txBox="1">
                <a:spLocks noChangeArrowheads="1"/>
              </p:cNvSpPr>
              <p:nvPr/>
            </p:nvSpPr>
            <p:spPr bwMode="auto">
              <a:xfrm>
                <a:off x="1512" y="2824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3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1110" name="Line 38"/>
              <p:cNvSpPr>
                <a:spLocks noChangeShapeType="1"/>
              </p:cNvSpPr>
              <p:nvPr/>
            </p:nvSpPr>
            <p:spPr bwMode="auto">
              <a:xfrm rot="-2700000">
                <a:off x="3400" y="1004"/>
                <a:ext cx="0" cy="154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11" name="Rectangle 39"/>
              <p:cNvSpPr>
                <a:spLocks noChangeArrowheads="1"/>
              </p:cNvSpPr>
              <p:nvPr/>
            </p:nvSpPr>
            <p:spPr bwMode="auto">
              <a:xfrm rot="-2700000">
                <a:off x="3427" y="1690"/>
                <a:ext cx="119" cy="35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12" name="Line 40"/>
              <p:cNvSpPr>
                <a:spLocks noChangeShapeType="1"/>
              </p:cNvSpPr>
              <p:nvPr/>
            </p:nvSpPr>
            <p:spPr bwMode="auto">
              <a:xfrm flipH="1">
                <a:off x="2862" y="2325"/>
                <a:ext cx="1076" cy="10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13" name="Line 41"/>
              <p:cNvSpPr>
                <a:spLocks noChangeShapeType="1"/>
              </p:cNvSpPr>
              <p:nvPr/>
            </p:nvSpPr>
            <p:spPr bwMode="auto">
              <a:xfrm flipH="1">
                <a:off x="1764" y="1211"/>
                <a:ext cx="1094" cy="109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14" name="Line 42"/>
              <p:cNvSpPr>
                <a:spLocks noChangeShapeType="1"/>
              </p:cNvSpPr>
              <p:nvPr/>
            </p:nvSpPr>
            <p:spPr bwMode="auto">
              <a:xfrm rot="-2700000">
                <a:off x="2105" y="2154"/>
                <a:ext cx="0" cy="9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15" name="Rectangle 43"/>
              <p:cNvSpPr>
                <a:spLocks noChangeArrowheads="1"/>
              </p:cNvSpPr>
              <p:nvPr/>
            </p:nvSpPr>
            <p:spPr bwMode="auto">
              <a:xfrm rot="-2700000">
                <a:off x="2095" y="2518"/>
                <a:ext cx="119" cy="35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16" name="Line 44"/>
              <p:cNvSpPr>
                <a:spLocks noChangeShapeType="1"/>
              </p:cNvSpPr>
              <p:nvPr/>
            </p:nvSpPr>
            <p:spPr bwMode="auto">
              <a:xfrm>
                <a:off x="3404" y="1533"/>
                <a:ext cx="432" cy="43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17" name="Line 45"/>
              <p:cNvSpPr>
                <a:spLocks noChangeShapeType="1"/>
              </p:cNvSpPr>
              <p:nvPr/>
            </p:nvSpPr>
            <p:spPr bwMode="auto">
              <a:xfrm flipH="1" flipV="1">
                <a:off x="1860" y="2641"/>
                <a:ext cx="288" cy="28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18" name="Line 46"/>
              <p:cNvSpPr>
                <a:spLocks noChangeShapeType="1"/>
              </p:cNvSpPr>
              <p:nvPr/>
            </p:nvSpPr>
            <p:spPr bwMode="auto">
              <a:xfrm flipV="1">
                <a:off x="2040" y="1537"/>
                <a:ext cx="264" cy="26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19" name="Oval 47"/>
              <p:cNvSpPr>
                <a:spLocks noChangeArrowheads="1"/>
              </p:cNvSpPr>
              <p:nvPr/>
            </p:nvSpPr>
            <p:spPr bwMode="auto">
              <a:xfrm>
                <a:off x="3924" y="2293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20" name="Oval 48"/>
              <p:cNvSpPr>
                <a:spLocks noChangeArrowheads="1"/>
              </p:cNvSpPr>
              <p:nvPr/>
            </p:nvSpPr>
            <p:spPr bwMode="auto">
              <a:xfrm>
                <a:off x="2820" y="1201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21" name="Oval 49"/>
              <p:cNvSpPr>
                <a:spLocks noChangeArrowheads="1"/>
              </p:cNvSpPr>
              <p:nvPr/>
            </p:nvSpPr>
            <p:spPr bwMode="auto">
              <a:xfrm>
                <a:off x="1740" y="2293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1122" name="Rectangle 50"/>
              <p:cNvSpPr>
                <a:spLocks noChangeArrowheads="1"/>
              </p:cNvSpPr>
              <p:nvPr/>
            </p:nvSpPr>
            <p:spPr bwMode="auto">
              <a:xfrm rot="-8100000">
                <a:off x="2233" y="1606"/>
                <a:ext cx="105" cy="33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1123" name="Rectangle 51"/>
            <p:cNvSpPr>
              <a:spLocks noChangeArrowheads="1"/>
            </p:cNvSpPr>
            <p:nvPr/>
          </p:nvSpPr>
          <p:spPr bwMode="auto">
            <a:xfrm rot="-8100000">
              <a:off x="3378" y="2651"/>
              <a:ext cx="105" cy="33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131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4" grpId="0" autoUpdateAnimBg="0"/>
      <p:bldP spid="13107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/>
          <p:cNvSpPr txBox="1">
            <a:spLocks noChangeArrowheads="1"/>
          </p:cNvSpPr>
          <p:nvPr/>
        </p:nvSpPr>
        <p:spPr bwMode="auto">
          <a:xfrm>
            <a:off x="762000" y="715963"/>
            <a:ext cx="7543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3200">
                <a:solidFill>
                  <a:srgbClr val="000099"/>
                </a:solidFill>
              </a:rPr>
              <a:t>3.1 </a:t>
            </a:r>
            <a:r>
              <a:rPr lang="zh-CN" altLang="en-US" sz="3200">
                <a:solidFill>
                  <a:srgbClr val="000099"/>
                </a:solidFill>
              </a:rPr>
              <a:t>支路电流法 </a:t>
            </a:r>
            <a:r>
              <a:rPr lang="en-US" altLang="zh-CN" sz="3200">
                <a:solidFill>
                  <a:srgbClr val="000099"/>
                </a:solidFill>
              </a:rPr>
              <a:t>(branch current method )</a:t>
            </a:r>
          </a:p>
        </p:txBody>
      </p:sp>
      <p:sp>
        <p:nvSpPr>
          <p:cNvPr id="81006" name="Text Box 110"/>
          <p:cNvSpPr txBox="1">
            <a:spLocks noChangeArrowheads="1"/>
          </p:cNvSpPr>
          <p:nvPr/>
        </p:nvSpPr>
        <p:spPr bwMode="auto">
          <a:xfrm>
            <a:off x="1177925" y="1828800"/>
            <a:ext cx="6061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 sz="3200" u="sng">
                <a:solidFill>
                  <a:srgbClr val="FF0000"/>
                </a:solidFill>
              </a:rPr>
              <a:t>未知数</a:t>
            </a:r>
            <a:r>
              <a:rPr lang="zh-CN" altLang="en-US" sz="3200">
                <a:solidFill>
                  <a:srgbClr val="FF0000"/>
                </a:solidFill>
              </a:rPr>
              <a:t>：</a:t>
            </a:r>
            <a:r>
              <a:rPr lang="zh-CN" altLang="en-US" sz="3200"/>
              <a:t>各支路电流。</a:t>
            </a:r>
          </a:p>
        </p:txBody>
      </p:sp>
      <p:sp>
        <p:nvSpPr>
          <p:cNvPr id="81007" name="Text Box 111"/>
          <p:cNvSpPr txBox="1">
            <a:spLocks noChangeArrowheads="1"/>
          </p:cNvSpPr>
          <p:nvPr/>
        </p:nvSpPr>
        <p:spPr bwMode="auto">
          <a:xfrm>
            <a:off x="765175" y="2667000"/>
            <a:ext cx="7693025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0" indent="-1809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2000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190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2381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571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30289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4861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9433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4005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u="sng">
                <a:solidFill>
                  <a:srgbClr val="FF0000"/>
                </a:solidFill>
              </a:rPr>
              <a:t>解题思路</a:t>
            </a:r>
            <a:r>
              <a:rPr lang="zh-CN" altLang="en-US" sz="3200">
                <a:solidFill>
                  <a:srgbClr val="FF0000"/>
                </a:solidFill>
              </a:rPr>
              <a:t>：</a:t>
            </a:r>
            <a:r>
              <a:rPr lang="zh-CN" altLang="en-US" sz="3200"/>
              <a:t>根据</a:t>
            </a:r>
            <a:r>
              <a:rPr lang="en-US" altLang="zh-CN" sz="3200"/>
              <a:t>KCL</a:t>
            </a:r>
            <a:r>
              <a:rPr lang="zh-CN" altLang="en-US" sz="3200"/>
              <a:t>、</a:t>
            </a:r>
            <a:r>
              <a:rPr lang="en-US" altLang="zh-CN" sz="3200"/>
              <a:t>KVL</a:t>
            </a:r>
            <a:r>
              <a:rPr lang="zh-CN" altLang="en-US" sz="3200"/>
              <a:t>定律，列节点电流和回路电压方程，然后联立求解。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10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8" dur="500"/>
                                        <p:tgtEl>
                                          <p:spTgt spid="810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utoUpdateAnimBg="0"/>
      <p:bldP spid="81006" grpId="0" build="p" autoUpdateAnimBg="0"/>
      <p:bldP spid="8100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ext Box 2"/>
          <p:cNvSpPr txBox="1">
            <a:spLocks noChangeArrowheads="1"/>
          </p:cNvSpPr>
          <p:nvPr/>
        </p:nvSpPr>
        <p:spPr bwMode="auto">
          <a:xfrm>
            <a:off x="4572000" y="261938"/>
            <a:ext cx="19780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 sz="2800" u="sng">
                <a:solidFill>
                  <a:srgbClr val="0000FF"/>
                </a:solidFill>
                <a:ea typeface="楷体_GB2312" pitchFamily="49" charset="-122"/>
              </a:rPr>
              <a:t>解题步骤：</a:t>
            </a:r>
          </a:p>
        </p:txBody>
      </p:sp>
      <p:sp>
        <p:nvSpPr>
          <p:cNvPr id="133123" name="Text Box 3"/>
          <p:cNvSpPr txBox="1">
            <a:spLocks noChangeArrowheads="1"/>
          </p:cNvSpPr>
          <p:nvPr/>
        </p:nvSpPr>
        <p:spPr bwMode="auto">
          <a:xfrm>
            <a:off x="5048250" y="1165225"/>
            <a:ext cx="37147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10000"/>
              </a:lnSpc>
            </a:pPr>
            <a:r>
              <a:rPr lang="en-US" altLang="zh-CN"/>
              <a:t>1. </a:t>
            </a:r>
            <a:r>
              <a:rPr lang="zh-CN" altLang="en-US"/>
              <a:t>对每一支路假设一未</a:t>
            </a:r>
          </a:p>
          <a:p>
            <a:pPr algn="l" eaLnBrk="1" hangingPunct="1">
              <a:lnSpc>
                <a:spcPct val="110000"/>
              </a:lnSpc>
            </a:pPr>
            <a:r>
              <a:rPr lang="zh-CN" altLang="en-US"/>
              <a:t>    知电流</a:t>
            </a:r>
            <a:r>
              <a:rPr lang="zh-CN" altLang="en-US">
                <a:solidFill>
                  <a:srgbClr val="FF0000"/>
                </a:solidFill>
              </a:rPr>
              <a:t>（</a:t>
            </a:r>
            <a:r>
              <a:rPr lang="en-US" altLang="zh-CN" i="1">
                <a:solidFill>
                  <a:srgbClr val="FF0000"/>
                </a:solidFill>
              </a:rPr>
              <a:t>I</a:t>
            </a:r>
            <a:r>
              <a:rPr lang="en-US" altLang="zh-CN" baseline="-25000">
                <a:solidFill>
                  <a:srgbClr val="FF0000"/>
                </a:solidFill>
              </a:rPr>
              <a:t>1</a:t>
            </a:r>
            <a:r>
              <a:rPr lang="en-US" altLang="zh-CN">
                <a:solidFill>
                  <a:srgbClr val="FF0000"/>
                </a:solidFill>
              </a:rPr>
              <a:t>--</a:t>
            </a:r>
            <a:r>
              <a:rPr lang="en-US" altLang="zh-CN" i="1">
                <a:solidFill>
                  <a:srgbClr val="FF0000"/>
                </a:solidFill>
              </a:rPr>
              <a:t>I</a:t>
            </a:r>
            <a:r>
              <a:rPr lang="en-US" altLang="zh-CN" baseline="-25000">
                <a:solidFill>
                  <a:srgbClr val="FF0000"/>
                </a:solidFill>
              </a:rPr>
              <a:t>6</a:t>
            </a:r>
            <a:r>
              <a:rPr lang="zh-CN" altLang="en-US">
                <a:solidFill>
                  <a:srgbClr val="FF0000"/>
                </a:solidFill>
              </a:rPr>
              <a:t>）</a:t>
            </a:r>
          </a:p>
        </p:txBody>
      </p:sp>
      <p:sp>
        <p:nvSpPr>
          <p:cNvPr id="133124" name="Text Box 4"/>
          <p:cNvSpPr txBox="1">
            <a:spLocks noChangeArrowheads="1"/>
          </p:cNvSpPr>
          <p:nvPr/>
        </p:nvSpPr>
        <p:spPr bwMode="auto">
          <a:xfrm>
            <a:off x="4953000" y="5867400"/>
            <a:ext cx="2324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zh-CN"/>
              <a:t>4. 解联立方程组</a:t>
            </a:r>
            <a:endParaRPr lang="zh-CN" altLang="en-US"/>
          </a:p>
        </p:txBody>
      </p:sp>
      <p:grpSp>
        <p:nvGrpSpPr>
          <p:cNvPr id="133125" name="Group 5"/>
          <p:cNvGrpSpPr>
            <a:grpSpLocks/>
          </p:cNvGrpSpPr>
          <p:nvPr/>
        </p:nvGrpSpPr>
        <p:grpSpPr bwMode="auto">
          <a:xfrm>
            <a:off x="5048250" y="2374900"/>
            <a:ext cx="2768600" cy="1644650"/>
            <a:chOff x="3264" y="1568"/>
            <a:chExt cx="1744" cy="1036"/>
          </a:xfrm>
        </p:grpSpPr>
        <p:sp>
          <p:nvSpPr>
            <p:cNvPr id="133126" name="Text Box 6"/>
            <p:cNvSpPr txBox="1">
              <a:spLocks noChangeArrowheads="1"/>
            </p:cNvSpPr>
            <p:nvPr/>
          </p:nvSpPr>
          <p:spPr bwMode="auto">
            <a:xfrm>
              <a:off x="3744" y="1905"/>
              <a:ext cx="12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对每个节点有</a:t>
              </a:r>
            </a:p>
          </p:txBody>
        </p:sp>
        <p:graphicFrame>
          <p:nvGraphicFramePr>
            <p:cNvPr id="133127" name="Object 7"/>
            <p:cNvGraphicFramePr>
              <a:graphicFrameLocks noChangeAspect="1"/>
            </p:cNvGraphicFramePr>
            <p:nvPr/>
          </p:nvGraphicFramePr>
          <p:xfrm>
            <a:off x="3984" y="2211"/>
            <a:ext cx="960" cy="3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87" name="公式" r:id="rId3" imgW="431640" imgH="177480" progId="Equation.3">
                    <p:embed/>
                  </p:oleObj>
                </mc:Choice>
                <mc:Fallback>
                  <p:oleObj name="公式" r:id="rId3" imgW="431640" imgH="17748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4" y="2211"/>
                          <a:ext cx="960" cy="3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128" name="Text Box 8"/>
            <p:cNvSpPr txBox="1">
              <a:spLocks noChangeArrowheads="1"/>
            </p:cNvSpPr>
            <p:nvPr/>
          </p:nvSpPr>
          <p:spPr bwMode="auto">
            <a:xfrm>
              <a:off x="3264" y="1568"/>
              <a:ext cx="12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2. </a:t>
              </a:r>
              <a:r>
                <a:rPr lang="zh-CN" altLang="en-US"/>
                <a:t>列电流方程</a:t>
              </a:r>
            </a:p>
          </p:txBody>
        </p:sp>
      </p:grpSp>
      <p:grpSp>
        <p:nvGrpSpPr>
          <p:cNvPr id="133129" name="Group 9"/>
          <p:cNvGrpSpPr>
            <a:grpSpLocks/>
          </p:cNvGrpSpPr>
          <p:nvPr/>
        </p:nvGrpSpPr>
        <p:grpSpPr bwMode="auto">
          <a:xfrm>
            <a:off x="5029200" y="4184650"/>
            <a:ext cx="3124200" cy="1636713"/>
            <a:chOff x="3264" y="2720"/>
            <a:chExt cx="1968" cy="1031"/>
          </a:xfrm>
        </p:grpSpPr>
        <p:sp>
          <p:nvSpPr>
            <p:cNvPr id="133130" name="Text Box 10"/>
            <p:cNvSpPr txBox="1">
              <a:spLocks noChangeArrowheads="1"/>
            </p:cNvSpPr>
            <p:nvPr/>
          </p:nvSpPr>
          <p:spPr bwMode="auto">
            <a:xfrm>
              <a:off x="3792" y="3009"/>
              <a:ext cx="12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zh-CN" altLang="en-US"/>
                <a:t>对每个回路有</a:t>
              </a:r>
            </a:p>
          </p:txBody>
        </p:sp>
        <p:graphicFrame>
          <p:nvGraphicFramePr>
            <p:cNvPr id="133131" name="Object 11"/>
            <p:cNvGraphicFramePr>
              <a:graphicFrameLocks noChangeAspect="1"/>
            </p:cNvGraphicFramePr>
            <p:nvPr/>
          </p:nvGraphicFramePr>
          <p:xfrm>
            <a:off x="3946" y="3380"/>
            <a:ext cx="1286" cy="3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88" name="公式" r:id="rId5" imgW="609480" imgH="177480" progId="Equation.3">
                    <p:embed/>
                  </p:oleObj>
                </mc:Choice>
                <mc:Fallback>
                  <p:oleObj name="公式" r:id="rId5" imgW="609480" imgH="17748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6" y="3380"/>
                          <a:ext cx="1286" cy="3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132" name="Text Box 12"/>
            <p:cNvSpPr txBox="1">
              <a:spLocks noChangeArrowheads="1"/>
            </p:cNvSpPr>
            <p:nvPr/>
          </p:nvSpPr>
          <p:spPr bwMode="auto">
            <a:xfrm>
              <a:off x="3264" y="2720"/>
              <a:ext cx="12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zh-CN"/>
                <a:t>3. </a:t>
              </a:r>
              <a:r>
                <a:rPr lang="zh-CN" altLang="en-US"/>
                <a:t>列电压方程</a:t>
              </a:r>
            </a:p>
          </p:txBody>
        </p:sp>
      </p:grpSp>
      <p:sp>
        <p:nvSpPr>
          <p:cNvPr id="133133" name="Oval 13"/>
          <p:cNvSpPr>
            <a:spLocks noChangeArrowheads="1"/>
          </p:cNvSpPr>
          <p:nvPr/>
        </p:nvSpPr>
        <p:spPr bwMode="auto">
          <a:xfrm>
            <a:off x="533400" y="381000"/>
            <a:ext cx="685800" cy="685800"/>
          </a:xfrm>
          <a:prstGeom prst="ellipse">
            <a:avLst/>
          </a:prstGeom>
          <a:solidFill>
            <a:srgbClr val="FFFF99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zh-CN" altLang="en-US"/>
              <a:t>例</a:t>
            </a:r>
            <a:r>
              <a:rPr lang="en-US" altLang="zh-CN"/>
              <a:t>1</a:t>
            </a:r>
          </a:p>
        </p:txBody>
      </p:sp>
      <p:sp>
        <p:nvSpPr>
          <p:cNvPr id="133135" name="Text Box 15"/>
          <p:cNvSpPr txBox="1">
            <a:spLocks noChangeArrowheads="1"/>
          </p:cNvSpPr>
          <p:nvPr/>
        </p:nvSpPr>
        <p:spPr bwMode="auto">
          <a:xfrm>
            <a:off x="1295400" y="5562600"/>
            <a:ext cx="2286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/>
              <a:t>节点数 </a:t>
            </a:r>
            <a:r>
              <a:rPr lang="en-US" altLang="zh-CN" i="1"/>
              <a:t>N</a:t>
            </a:r>
            <a:r>
              <a:rPr lang="en-US" altLang="zh-CN"/>
              <a:t>=4</a:t>
            </a:r>
          </a:p>
          <a:p>
            <a:pPr algn="l" eaLnBrk="1" hangingPunct="1"/>
            <a:r>
              <a:rPr lang="zh-CN" altLang="en-US"/>
              <a:t>支路数 </a:t>
            </a:r>
            <a:r>
              <a:rPr lang="en-US" altLang="zh-CN" i="1"/>
              <a:t>B</a:t>
            </a:r>
            <a:r>
              <a:rPr lang="en-US" altLang="zh-CN"/>
              <a:t>=6</a:t>
            </a:r>
          </a:p>
        </p:txBody>
      </p:sp>
      <p:grpSp>
        <p:nvGrpSpPr>
          <p:cNvPr id="133185" name="Group 65"/>
          <p:cNvGrpSpPr>
            <a:grpSpLocks/>
          </p:cNvGrpSpPr>
          <p:nvPr/>
        </p:nvGrpSpPr>
        <p:grpSpPr bwMode="auto">
          <a:xfrm>
            <a:off x="741363" y="444500"/>
            <a:ext cx="3548062" cy="4983163"/>
            <a:chOff x="467" y="280"/>
            <a:chExt cx="2235" cy="3139"/>
          </a:xfrm>
        </p:grpSpPr>
        <p:sp>
          <p:nvSpPr>
            <p:cNvPr id="133165" name="Oval 45"/>
            <p:cNvSpPr>
              <a:spLocks noChangeArrowheads="1"/>
            </p:cNvSpPr>
            <p:nvPr/>
          </p:nvSpPr>
          <p:spPr bwMode="auto">
            <a:xfrm>
              <a:off x="1559" y="2637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166" name="Oval 46"/>
            <p:cNvSpPr>
              <a:spLocks noChangeArrowheads="1"/>
            </p:cNvSpPr>
            <p:nvPr/>
          </p:nvSpPr>
          <p:spPr bwMode="auto">
            <a:xfrm>
              <a:off x="2651" y="1569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167" name="Oval 47"/>
            <p:cNvSpPr>
              <a:spLocks noChangeArrowheads="1"/>
            </p:cNvSpPr>
            <p:nvPr/>
          </p:nvSpPr>
          <p:spPr bwMode="auto">
            <a:xfrm>
              <a:off x="1547" y="477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168" name="Oval 48"/>
            <p:cNvSpPr>
              <a:spLocks noChangeArrowheads="1"/>
            </p:cNvSpPr>
            <p:nvPr/>
          </p:nvSpPr>
          <p:spPr bwMode="auto">
            <a:xfrm>
              <a:off x="467" y="1569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33184" name="Group 64"/>
            <p:cNvGrpSpPr>
              <a:grpSpLocks/>
            </p:cNvGrpSpPr>
            <p:nvPr/>
          </p:nvGrpSpPr>
          <p:grpSpPr bwMode="auto">
            <a:xfrm>
              <a:off x="483" y="280"/>
              <a:ext cx="2219" cy="3139"/>
              <a:chOff x="483" y="280"/>
              <a:chExt cx="2219" cy="3139"/>
            </a:xfrm>
          </p:grpSpPr>
          <p:sp>
            <p:nvSpPr>
              <p:cNvPr id="133160" name="Line 40"/>
              <p:cNvSpPr>
                <a:spLocks noChangeShapeType="1"/>
              </p:cNvSpPr>
              <p:nvPr/>
            </p:nvSpPr>
            <p:spPr bwMode="auto">
              <a:xfrm rot="-2700000">
                <a:off x="832" y="1430"/>
                <a:ext cx="0" cy="9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163" name="Line 43"/>
              <p:cNvSpPr>
                <a:spLocks noChangeShapeType="1"/>
              </p:cNvSpPr>
              <p:nvPr/>
            </p:nvSpPr>
            <p:spPr bwMode="auto">
              <a:xfrm>
                <a:off x="1163" y="2253"/>
                <a:ext cx="420" cy="4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33183" name="Group 63"/>
              <p:cNvGrpSpPr>
                <a:grpSpLocks/>
              </p:cNvGrpSpPr>
              <p:nvPr/>
            </p:nvGrpSpPr>
            <p:grpSpPr bwMode="auto">
              <a:xfrm>
                <a:off x="483" y="280"/>
                <a:ext cx="2219" cy="3139"/>
                <a:chOff x="483" y="280"/>
                <a:chExt cx="2219" cy="3139"/>
              </a:xfrm>
            </p:grpSpPr>
            <p:sp>
              <p:nvSpPr>
                <p:cNvPr id="133136" name="Rectangle 16"/>
                <p:cNvSpPr>
                  <a:spLocks noChangeArrowheads="1"/>
                </p:cNvSpPr>
                <p:nvPr/>
              </p:nvSpPr>
              <p:spPr bwMode="auto">
                <a:xfrm rot="-2700000">
                  <a:off x="819" y="2300"/>
                  <a:ext cx="34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l"/>
                  <a:r>
                    <a:rPr lang="en-US" altLang="zh-CN" sz="2800" i="1"/>
                    <a:t>E</a:t>
                  </a:r>
                  <a:r>
                    <a:rPr lang="en-US" altLang="zh-CN" sz="2800" baseline="-25000"/>
                    <a:t>4</a:t>
                  </a:r>
                  <a:endParaRPr lang="en-US" altLang="zh-CN" sz="2800"/>
                </a:p>
              </p:txBody>
            </p:sp>
            <p:sp>
              <p:nvSpPr>
                <p:cNvPr id="133137" name="Oval 17"/>
                <p:cNvSpPr>
                  <a:spLocks noChangeArrowheads="1"/>
                </p:cNvSpPr>
                <p:nvPr/>
              </p:nvSpPr>
              <p:spPr bwMode="auto">
                <a:xfrm rot="5400000">
                  <a:off x="984" y="2826"/>
                  <a:ext cx="261" cy="290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138" name="Line 18"/>
                <p:cNvSpPr>
                  <a:spLocks noChangeShapeType="1"/>
                </p:cNvSpPr>
                <p:nvPr/>
              </p:nvSpPr>
              <p:spPr bwMode="auto">
                <a:xfrm rot="5400000">
                  <a:off x="1160" y="2292"/>
                  <a:ext cx="0" cy="1353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139" name="Rectangle 19"/>
                <p:cNvSpPr>
                  <a:spLocks noChangeArrowheads="1"/>
                </p:cNvSpPr>
                <p:nvPr/>
              </p:nvSpPr>
              <p:spPr bwMode="auto">
                <a:xfrm>
                  <a:off x="978" y="3092"/>
                  <a:ext cx="34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l"/>
                  <a:r>
                    <a:rPr lang="en-US" altLang="zh-CN" sz="2800" i="1"/>
                    <a:t>E</a:t>
                  </a:r>
                  <a:r>
                    <a:rPr lang="en-US" altLang="zh-CN" sz="2800" baseline="-25000"/>
                    <a:t>3</a:t>
                  </a:r>
                  <a:endParaRPr lang="en-US" altLang="zh-CN" sz="2800"/>
                </a:p>
              </p:txBody>
            </p:sp>
            <p:sp>
              <p:nvSpPr>
                <p:cNvPr id="133140" name="Rectangle 20"/>
                <p:cNvSpPr>
                  <a:spLocks noChangeArrowheads="1"/>
                </p:cNvSpPr>
                <p:nvPr/>
              </p:nvSpPr>
              <p:spPr bwMode="auto">
                <a:xfrm>
                  <a:off x="1316" y="2854"/>
                  <a:ext cx="19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l"/>
                  <a:r>
                    <a:rPr lang="en-US" altLang="zh-CN" sz="2800"/>
                    <a:t>-</a:t>
                  </a:r>
                </a:p>
              </p:txBody>
            </p:sp>
            <p:sp>
              <p:nvSpPr>
                <p:cNvPr id="133141" name="Rectangle 21"/>
                <p:cNvSpPr>
                  <a:spLocks noChangeArrowheads="1"/>
                </p:cNvSpPr>
                <p:nvPr/>
              </p:nvSpPr>
              <p:spPr bwMode="auto">
                <a:xfrm>
                  <a:off x="794" y="2934"/>
                  <a:ext cx="242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l"/>
                  <a:r>
                    <a:rPr lang="en-US" altLang="zh-CN" sz="2800" b="0"/>
                    <a:t>+</a:t>
                  </a:r>
                </a:p>
              </p:txBody>
            </p:sp>
            <p:sp>
              <p:nvSpPr>
                <p:cNvPr id="133142" name="Rectangle 22"/>
                <p:cNvSpPr>
                  <a:spLocks noChangeArrowheads="1"/>
                </p:cNvSpPr>
                <p:nvPr/>
              </p:nvSpPr>
              <p:spPr bwMode="auto">
                <a:xfrm>
                  <a:off x="1839" y="2999"/>
                  <a:ext cx="34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l"/>
                  <a:r>
                    <a:rPr lang="en-US" altLang="zh-CN" sz="2800" i="1"/>
                    <a:t>R</a:t>
                  </a:r>
                  <a:r>
                    <a:rPr lang="en-US" altLang="zh-CN" sz="2800" baseline="-25000"/>
                    <a:t>3</a:t>
                  </a:r>
                  <a:endParaRPr lang="en-US" altLang="zh-CN" sz="2800"/>
                </a:p>
              </p:txBody>
            </p:sp>
            <p:sp>
              <p:nvSpPr>
                <p:cNvPr id="133143" name="Line 23"/>
                <p:cNvSpPr>
                  <a:spLocks noChangeShapeType="1"/>
                </p:cNvSpPr>
                <p:nvPr/>
              </p:nvSpPr>
              <p:spPr bwMode="auto">
                <a:xfrm>
                  <a:off x="1570" y="480"/>
                  <a:ext cx="0" cy="2195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144" name="Rectangle 24"/>
                <p:cNvSpPr>
                  <a:spLocks noChangeArrowheads="1"/>
                </p:cNvSpPr>
                <p:nvPr/>
              </p:nvSpPr>
              <p:spPr bwMode="auto">
                <a:xfrm>
                  <a:off x="1518" y="1481"/>
                  <a:ext cx="109" cy="332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145" name="Rectangle 25"/>
                <p:cNvSpPr>
                  <a:spLocks noChangeArrowheads="1"/>
                </p:cNvSpPr>
                <p:nvPr/>
              </p:nvSpPr>
              <p:spPr bwMode="auto">
                <a:xfrm>
                  <a:off x="1685" y="1490"/>
                  <a:ext cx="34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l"/>
                  <a:r>
                    <a:rPr lang="en-US" altLang="zh-CN" sz="2800" i="1"/>
                    <a:t>R</a:t>
                  </a:r>
                  <a:r>
                    <a:rPr lang="en-US" altLang="zh-CN" sz="2800" baseline="-25000"/>
                    <a:t>6</a:t>
                  </a:r>
                  <a:endParaRPr lang="en-US" altLang="zh-CN" sz="2800"/>
                </a:p>
              </p:txBody>
            </p:sp>
            <p:sp>
              <p:nvSpPr>
                <p:cNvPr id="133146" name="Rectangle 26"/>
                <p:cNvSpPr>
                  <a:spLocks noChangeArrowheads="1"/>
                </p:cNvSpPr>
                <p:nvPr/>
              </p:nvSpPr>
              <p:spPr bwMode="auto">
                <a:xfrm rot="-2700000">
                  <a:off x="833" y="1588"/>
                  <a:ext cx="34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l"/>
                  <a:r>
                    <a:rPr lang="en-US" altLang="zh-CN" sz="2800" i="1"/>
                    <a:t>R</a:t>
                  </a:r>
                  <a:r>
                    <a:rPr lang="en-US" altLang="zh-CN" sz="2800" baseline="-25000"/>
                    <a:t>4</a:t>
                  </a:r>
                  <a:endParaRPr lang="en-US" altLang="zh-CN" sz="2800"/>
                </a:p>
              </p:txBody>
            </p:sp>
            <p:sp>
              <p:nvSpPr>
                <p:cNvPr id="133147" name="Rectangle 27"/>
                <p:cNvSpPr>
                  <a:spLocks noChangeArrowheads="1"/>
                </p:cNvSpPr>
                <p:nvPr/>
              </p:nvSpPr>
              <p:spPr bwMode="auto">
                <a:xfrm rot="2700000">
                  <a:off x="1828" y="1782"/>
                  <a:ext cx="34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l"/>
                  <a:r>
                    <a:rPr lang="en-US" altLang="zh-CN" sz="2800" i="1"/>
                    <a:t>R</a:t>
                  </a:r>
                  <a:r>
                    <a:rPr lang="en-US" altLang="zh-CN" sz="2800" baseline="-25000"/>
                    <a:t>5</a:t>
                  </a:r>
                  <a:endParaRPr lang="en-US" altLang="zh-CN" sz="2800"/>
                </a:p>
              </p:txBody>
            </p:sp>
            <p:sp>
              <p:nvSpPr>
                <p:cNvPr id="133148" name="Rectangle 28"/>
                <p:cNvSpPr>
                  <a:spLocks noChangeArrowheads="1"/>
                </p:cNvSpPr>
                <p:nvPr/>
              </p:nvSpPr>
              <p:spPr bwMode="auto">
                <a:xfrm rot="2700000">
                  <a:off x="977" y="1114"/>
                  <a:ext cx="354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l"/>
                  <a:r>
                    <a:rPr lang="en-US" altLang="zh-CN" sz="2800"/>
                    <a:t>R</a:t>
                  </a:r>
                  <a:r>
                    <a:rPr lang="en-US" altLang="zh-CN" sz="2800" baseline="-25000"/>
                    <a:t>1</a:t>
                  </a:r>
                  <a:endParaRPr lang="en-US" altLang="zh-CN" sz="2800"/>
                </a:p>
              </p:txBody>
            </p:sp>
            <p:sp>
              <p:nvSpPr>
                <p:cNvPr id="133149" name="Rectangle 29"/>
                <p:cNvSpPr>
                  <a:spLocks noChangeArrowheads="1"/>
                </p:cNvSpPr>
                <p:nvPr/>
              </p:nvSpPr>
              <p:spPr bwMode="auto">
                <a:xfrm rot="-2700000">
                  <a:off x="1873" y="1131"/>
                  <a:ext cx="34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l"/>
                  <a:r>
                    <a:rPr lang="en-US" altLang="zh-CN" sz="2800" i="1"/>
                    <a:t>R</a:t>
                  </a:r>
                  <a:r>
                    <a:rPr lang="en-US" altLang="zh-CN" sz="2800" baseline="-25000"/>
                    <a:t>2</a:t>
                  </a:r>
                  <a:endParaRPr lang="en-US" altLang="zh-CN" sz="2800"/>
                </a:p>
              </p:txBody>
            </p:sp>
            <p:sp>
              <p:nvSpPr>
                <p:cNvPr id="133150" name="Line 30"/>
                <p:cNvSpPr>
                  <a:spLocks noChangeShapeType="1"/>
                </p:cNvSpPr>
                <p:nvPr/>
              </p:nvSpPr>
              <p:spPr bwMode="auto">
                <a:xfrm>
                  <a:off x="2690" y="1590"/>
                  <a:ext cx="0" cy="1369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151" name="Line 31"/>
                <p:cNvSpPr>
                  <a:spLocks noChangeShapeType="1"/>
                </p:cNvSpPr>
                <p:nvPr/>
              </p:nvSpPr>
              <p:spPr bwMode="auto">
                <a:xfrm>
                  <a:off x="2146" y="2959"/>
                  <a:ext cx="556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153" name="Line 33"/>
                <p:cNvSpPr>
                  <a:spLocks noChangeShapeType="1"/>
                </p:cNvSpPr>
                <p:nvPr/>
              </p:nvSpPr>
              <p:spPr bwMode="auto">
                <a:xfrm>
                  <a:off x="488" y="1590"/>
                  <a:ext cx="0" cy="1369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154" name="Line 34"/>
                <p:cNvSpPr>
                  <a:spLocks noChangeShapeType="1"/>
                </p:cNvSpPr>
                <p:nvPr/>
              </p:nvSpPr>
              <p:spPr bwMode="auto">
                <a:xfrm rot="-2700000">
                  <a:off x="2127" y="280"/>
                  <a:ext cx="0" cy="1543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155" name="Rectangle 35"/>
                <p:cNvSpPr>
                  <a:spLocks noChangeArrowheads="1"/>
                </p:cNvSpPr>
                <p:nvPr/>
              </p:nvSpPr>
              <p:spPr bwMode="auto">
                <a:xfrm rot="-2700000">
                  <a:off x="2154" y="966"/>
                  <a:ext cx="119" cy="350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156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1589" y="1601"/>
                  <a:ext cx="1076" cy="107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157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491" y="487"/>
                  <a:ext cx="1094" cy="1094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158" name="Rectangle 38"/>
                <p:cNvSpPr>
                  <a:spLocks noChangeArrowheads="1"/>
                </p:cNvSpPr>
                <p:nvPr/>
              </p:nvSpPr>
              <p:spPr bwMode="auto">
                <a:xfrm rot="-2700000">
                  <a:off x="1046" y="1947"/>
                  <a:ext cx="22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l"/>
                  <a:r>
                    <a:rPr lang="en-US" altLang="zh-CN"/>
                    <a:t>+</a:t>
                  </a:r>
                </a:p>
              </p:txBody>
            </p:sp>
            <p:sp>
              <p:nvSpPr>
                <p:cNvPr id="133159" name="Rectangle 39"/>
                <p:cNvSpPr>
                  <a:spLocks noChangeArrowheads="1"/>
                </p:cNvSpPr>
                <p:nvPr/>
              </p:nvSpPr>
              <p:spPr bwMode="auto">
                <a:xfrm rot="-2700000">
                  <a:off x="1264" y="2214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algn="l"/>
                  <a:r>
                    <a:rPr lang="en-US" altLang="zh-CN"/>
                    <a:t>_</a:t>
                  </a:r>
                </a:p>
              </p:txBody>
            </p:sp>
            <p:sp>
              <p:nvSpPr>
                <p:cNvPr id="133161" name="Rectangle 41"/>
                <p:cNvSpPr>
                  <a:spLocks noChangeArrowheads="1"/>
                </p:cNvSpPr>
                <p:nvPr/>
              </p:nvSpPr>
              <p:spPr bwMode="auto">
                <a:xfrm rot="-2700000">
                  <a:off x="822" y="1794"/>
                  <a:ext cx="119" cy="350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162" name="Oval 42"/>
                <p:cNvSpPr>
                  <a:spLocks noChangeArrowheads="1"/>
                </p:cNvSpPr>
                <p:nvPr/>
              </p:nvSpPr>
              <p:spPr bwMode="auto">
                <a:xfrm>
                  <a:off x="1127" y="2205"/>
                  <a:ext cx="264" cy="264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164" name="Rectangle 44"/>
                <p:cNvSpPr>
                  <a:spLocks noChangeArrowheads="1"/>
                </p:cNvSpPr>
                <p:nvPr/>
              </p:nvSpPr>
              <p:spPr bwMode="auto">
                <a:xfrm rot="-5400000">
                  <a:off x="1948" y="2813"/>
                  <a:ext cx="109" cy="332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169" name="Rectangle 49"/>
                <p:cNvSpPr>
                  <a:spLocks noChangeArrowheads="1"/>
                </p:cNvSpPr>
                <p:nvPr/>
              </p:nvSpPr>
              <p:spPr bwMode="auto">
                <a:xfrm rot="-8100000">
                  <a:off x="960" y="882"/>
                  <a:ext cx="105" cy="334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170" name="Rectangle 50"/>
                <p:cNvSpPr>
                  <a:spLocks noChangeArrowheads="1"/>
                </p:cNvSpPr>
                <p:nvPr/>
              </p:nvSpPr>
              <p:spPr bwMode="auto">
                <a:xfrm rot="-8100000">
                  <a:off x="2105" y="1927"/>
                  <a:ext cx="105" cy="334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33186" name="Group 66"/>
          <p:cNvGrpSpPr>
            <a:grpSpLocks/>
          </p:cNvGrpSpPr>
          <p:nvPr/>
        </p:nvGrpSpPr>
        <p:grpSpPr bwMode="auto">
          <a:xfrm>
            <a:off x="379413" y="811213"/>
            <a:ext cx="3752850" cy="3732212"/>
            <a:chOff x="239" y="511"/>
            <a:chExt cx="2364" cy="2351"/>
          </a:xfrm>
        </p:grpSpPr>
        <p:sp>
          <p:nvSpPr>
            <p:cNvPr id="133152" name="Text Box 32"/>
            <p:cNvSpPr txBox="1">
              <a:spLocks noChangeArrowheads="1"/>
            </p:cNvSpPr>
            <p:nvPr/>
          </p:nvSpPr>
          <p:spPr bwMode="auto">
            <a:xfrm>
              <a:off x="2324" y="1889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99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993300"/>
                  </a:solidFill>
                </a:rPr>
                <a:t>5</a:t>
              </a:r>
              <a:endParaRPr lang="en-US" altLang="zh-CN" sz="2800">
                <a:solidFill>
                  <a:srgbClr val="993300"/>
                </a:solidFill>
              </a:endParaRPr>
            </a:p>
          </p:txBody>
        </p:sp>
        <p:grpSp>
          <p:nvGrpSpPr>
            <p:cNvPr id="133171" name="Group 51"/>
            <p:cNvGrpSpPr>
              <a:grpSpLocks/>
            </p:cNvGrpSpPr>
            <p:nvPr/>
          </p:nvGrpSpPr>
          <p:grpSpPr bwMode="auto">
            <a:xfrm>
              <a:off x="239" y="511"/>
              <a:ext cx="2324" cy="2351"/>
              <a:chOff x="239" y="511"/>
              <a:chExt cx="2324" cy="2351"/>
            </a:xfrm>
          </p:grpSpPr>
          <p:sp>
            <p:nvSpPr>
              <p:cNvPr id="133172" name="Line 52"/>
              <p:cNvSpPr>
                <a:spLocks noChangeShapeType="1"/>
              </p:cNvSpPr>
              <p:nvPr/>
            </p:nvSpPr>
            <p:spPr bwMode="auto">
              <a:xfrm flipV="1">
                <a:off x="1436" y="1304"/>
                <a:ext cx="0" cy="57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173" name="Text Box 53"/>
              <p:cNvSpPr txBox="1">
                <a:spLocks noChangeArrowheads="1"/>
              </p:cNvSpPr>
              <p:nvPr/>
            </p:nvSpPr>
            <p:spPr bwMode="auto">
              <a:xfrm>
                <a:off x="1882" y="511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2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3174" name="Text Box 54"/>
              <p:cNvSpPr txBox="1">
                <a:spLocks noChangeArrowheads="1"/>
              </p:cNvSpPr>
              <p:nvPr/>
            </p:nvSpPr>
            <p:spPr bwMode="auto">
              <a:xfrm>
                <a:off x="1336" y="1002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6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3175" name="Line 55"/>
              <p:cNvSpPr>
                <a:spLocks noChangeShapeType="1"/>
              </p:cNvSpPr>
              <p:nvPr/>
            </p:nvSpPr>
            <p:spPr bwMode="auto">
              <a:xfrm flipV="1">
                <a:off x="360" y="2430"/>
                <a:ext cx="0" cy="432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176" name="Text Box 56"/>
              <p:cNvSpPr txBox="1">
                <a:spLocks noChangeArrowheads="1"/>
              </p:cNvSpPr>
              <p:nvPr/>
            </p:nvSpPr>
            <p:spPr bwMode="auto">
              <a:xfrm>
                <a:off x="528" y="981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1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3177" name="Text Box 57"/>
              <p:cNvSpPr txBox="1">
                <a:spLocks noChangeArrowheads="1"/>
              </p:cNvSpPr>
              <p:nvPr/>
            </p:nvSpPr>
            <p:spPr bwMode="auto">
              <a:xfrm>
                <a:off x="592" y="2076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4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3178" name="Text Box 58"/>
              <p:cNvSpPr txBox="1">
                <a:spLocks noChangeArrowheads="1"/>
              </p:cNvSpPr>
              <p:nvPr/>
            </p:nvSpPr>
            <p:spPr bwMode="auto">
              <a:xfrm>
                <a:off x="239" y="2100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99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993300"/>
                    </a:solidFill>
                  </a:rPr>
                  <a:t>3</a:t>
                </a:r>
                <a:endParaRPr lang="en-US" altLang="zh-CN" sz="2800">
                  <a:solidFill>
                    <a:srgbClr val="993300"/>
                  </a:solidFill>
                </a:endParaRPr>
              </a:p>
            </p:txBody>
          </p:sp>
          <p:sp>
            <p:nvSpPr>
              <p:cNvPr id="133179" name="Line 59"/>
              <p:cNvSpPr>
                <a:spLocks noChangeShapeType="1"/>
              </p:cNvSpPr>
              <p:nvPr/>
            </p:nvSpPr>
            <p:spPr bwMode="auto">
              <a:xfrm>
                <a:off x="2131" y="809"/>
                <a:ext cx="432" cy="43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180" name="Line 60"/>
              <p:cNvSpPr>
                <a:spLocks noChangeShapeType="1"/>
              </p:cNvSpPr>
              <p:nvPr/>
            </p:nvSpPr>
            <p:spPr bwMode="auto">
              <a:xfrm flipH="1">
                <a:off x="2003" y="2145"/>
                <a:ext cx="300" cy="3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181" name="Line 61"/>
              <p:cNvSpPr>
                <a:spLocks noChangeShapeType="1"/>
              </p:cNvSpPr>
              <p:nvPr/>
            </p:nvSpPr>
            <p:spPr bwMode="auto">
              <a:xfrm flipV="1">
                <a:off x="790" y="793"/>
                <a:ext cx="234" cy="23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182" name="Line 62"/>
              <p:cNvSpPr>
                <a:spLocks noChangeShapeType="1"/>
              </p:cNvSpPr>
              <p:nvPr/>
            </p:nvSpPr>
            <p:spPr bwMode="auto">
              <a:xfrm flipH="1" flipV="1">
                <a:off x="667" y="1976"/>
                <a:ext cx="235" cy="23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3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3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4" dur="500"/>
                                        <p:tgtEl>
                                          <p:spTgt spid="13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3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3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3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3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2" grpId="0" autoUpdateAnimBg="0"/>
      <p:bldP spid="133123" grpId="0" autoUpdateAnimBg="0"/>
      <p:bldP spid="133124" grpId="0" autoUpdateAnimBg="0"/>
      <p:bldP spid="133133" grpId="0" animBg="1" autoUpdateAnimBg="0"/>
      <p:bldP spid="133135" grpId="0" autoUpdateAnimBg="0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  <a:sym typeface="Symbol" panose="05050102010706020507" pitchFamily="18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  <a:sym typeface="Symbol" panose="05050102010706020507" pitchFamily="18" charset="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2060</TotalTime>
  <Words>4451</Words>
  <Application>Microsoft Office PowerPoint</Application>
  <PresentationFormat>全屏显示(4:3)</PresentationFormat>
  <Paragraphs>1175</Paragraphs>
  <Slides>63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6</vt:i4>
      </vt:variant>
      <vt:variant>
        <vt:lpstr>幻灯片标题</vt:lpstr>
      </vt:variant>
      <vt:variant>
        <vt:i4>63</vt:i4>
      </vt:variant>
    </vt:vector>
  </HeadingPairs>
  <TitlesOfParts>
    <vt:vector size="80" baseType="lpstr">
      <vt:lpstr>Times New Roman</vt:lpstr>
      <vt:lpstr>宋体</vt:lpstr>
      <vt:lpstr>方正姚体</vt:lpstr>
      <vt:lpstr>隶书</vt:lpstr>
      <vt:lpstr>楷体_GB2312</vt:lpstr>
      <vt:lpstr>Symbol</vt:lpstr>
      <vt:lpstr>仿宋_GB2312</vt:lpstr>
      <vt:lpstr>Arial</vt:lpstr>
      <vt:lpstr>MT Extra</vt:lpstr>
      <vt:lpstr>Wingdings 2</vt:lpstr>
      <vt:lpstr>默认设计模板</vt:lpstr>
      <vt:lpstr>Microsoft Equation 3.0</vt:lpstr>
      <vt:lpstr>Microsoft 公式 3.0</vt:lpstr>
      <vt:lpstr>Microsoft Visio 绘图</vt:lpstr>
      <vt:lpstr>MathType 5.0 Equation</vt:lpstr>
      <vt:lpstr>Microsoft Visio Drawing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</dc:creator>
  <cp:lastModifiedBy>Rongren Xu</cp:lastModifiedBy>
  <cp:revision>89</cp:revision>
  <dcterms:created xsi:type="dcterms:W3CDTF">2002-11-14T07:20:09Z</dcterms:created>
  <dcterms:modified xsi:type="dcterms:W3CDTF">2016-01-15T10:15:38Z</dcterms:modified>
</cp:coreProperties>
</file>